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3"/>
  </p:notesMasterIdLst>
  <p:sldIdLst>
    <p:sldId id="256" r:id="rId2"/>
    <p:sldId id="258" r:id="rId3"/>
    <p:sldId id="257" r:id="rId4"/>
    <p:sldId id="531" r:id="rId5"/>
    <p:sldId id="532" r:id="rId6"/>
    <p:sldId id="260" r:id="rId7"/>
    <p:sldId id="535" r:id="rId8"/>
    <p:sldId id="533" r:id="rId9"/>
    <p:sldId id="306" r:id="rId10"/>
    <p:sldId id="530" r:id="rId11"/>
    <p:sldId id="259" r:id="rId12"/>
    <p:sldId id="312" r:id="rId13"/>
    <p:sldId id="317" r:id="rId14"/>
    <p:sldId id="534" r:id="rId15"/>
    <p:sldId id="303" r:id="rId16"/>
    <p:sldId id="313" r:id="rId17"/>
    <p:sldId id="307" r:id="rId18"/>
    <p:sldId id="308" r:id="rId19"/>
    <p:sldId id="309" r:id="rId20"/>
    <p:sldId id="315" r:id="rId21"/>
    <p:sldId id="536" r:id="rId22"/>
    <p:sldId id="286" r:id="rId23"/>
    <p:sldId id="261" r:id="rId24"/>
    <p:sldId id="302" r:id="rId25"/>
    <p:sldId id="301" r:id="rId26"/>
    <p:sldId id="299" r:id="rId27"/>
    <p:sldId id="262" r:id="rId28"/>
    <p:sldId id="263" r:id="rId29"/>
    <p:sldId id="305" r:id="rId30"/>
    <p:sldId id="311" r:id="rId31"/>
    <p:sldId id="316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Lora" pitchFamily="2" charset="0"/>
      <p:regular r:id="rId42"/>
      <p:bold r:id="rId43"/>
      <p:italic r:id="rId44"/>
      <p:boldItalic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Quattrocento Sans" panose="020B0502050000020003" pitchFamily="34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334"/>
    <a:srgbClr val="F7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65737-2F24-4C6E-87C4-143C659AE471}">
  <a:tblStyle styleId="{57665737-2F24-4C6E-87C4-143C659AE4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5181" autoAdjust="0"/>
  </p:normalViewPr>
  <p:slideViewPr>
    <p:cSldViewPr snapToGrid="0">
      <p:cViewPr varScale="1">
        <p:scale>
          <a:sx n="110" d="100"/>
          <a:sy n="110" d="100"/>
        </p:scale>
        <p:origin x="66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hared%20drives\KRamsey%20Lab\Project_Specific\rpsU2_regulation\220209_Beta-Gal%20Data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hared%20drives\KRamsey%20Lab\Project_Specific\rpsU2_regulation\220209_Beta-Gal%20Data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Project_Specific\rpsU2_regulation\220331_AM_qPCR_rpsU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19956076233108505"/>
          <c:y val="4.7135071439092652E-2"/>
          <c:w val="0.76202694573549623"/>
          <c:h val="0.89925388800549289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errBars>
            <c:errBarType val="both"/>
            <c:errValType val="cust"/>
            <c:noEndCap val="0"/>
            <c:plus>
              <c:numRef>
                <c:f>Graph!$C$3:$C$4</c:f>
                <c:numCache>
                  <c:formatCode>General</c:formatCode>
                  <c:ptCount val="2"/>
                  <c:pt idx="0">
                    <c:v>1.068355879587219</c:v>
                  </c:pt>
                  <c:pt idx="1">
                    <c:v>4.7926771412269904</c:v>
                  </c:pt>
                </c:numCache>
              </c:numRef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</c:errBars>
          <c:cat>
            <c:strRef>
              <c:f>Graph!$A$3:$A$4</c:f>
              <c:strCache>
                <c:ptCount val="2"/>
                <c:pt idx="0">
                  <c:v>LVS Tn7_PrpsU2_rpsU2UTR_lacZ aphA E-1</c:v>
                </c:pt>
                <c:pt idx="1">
                  <c:v>LVS ∆rpsU2 Tn7_PrpsU2_rpsU2UTR_lacZ aphA E-1</c:v>
                </c:pt>
              </c:strCache>
            </c:strRef>
          </c:cat>
          <c:val>
            <c:numRef>
              <c:f>Graph!$B$3:$B$4</c:f>
              <c:numCache>
                <c:formatCode>0.0</c:formatCode>
                <c:ptCount val="2"/>
                <c:pt idx="0">
                  <c:v>513.11239324408996</c:v>
                </c:pt>
                <c:pt idx="1">
                  <c:v>660.79258739073055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4CA0-49AF-ABD3-0FEEF0FDF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8572317"/>
        <c:axId val="500615180"/>
      </c:barChart>
      <c:catAx>
        <c:axId val="183857231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500615180"/>
        <c:crosses val="autoZero"/>
        <c:auto val="1"/>
        <c:lblAlgn val="ctr"/>
        <c:lblOffset val="100"/>
        <c:noMultiLvlLbl val="1"/>
      </c:catAx>
      <c:valAx>
        <c:axId val="50061518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000" b="0" i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en-US" sz="1000" b="0" i="0">
                    <a:solidFill>
                      <a:srgbClr val="000000"/>
                    </a:solidFill>
                    <a:latin typeface="+mn-lt"/>
                  </a:rPr>
                  <a:t>Beta-galactosidase Activity 
(Miller Units)
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838572317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xMode val="edge"/>
          <c:yMode val="edge"/>
          <c:x val="0.19956076233108505"/>
          <c:y val="4.7135071439092652E-2"/>
          <c:w val="0.76202694573549623"/>
          <c:h val="0.89925388800549289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4472C4"/>
            </a:solidFill>
            <a:ln cmpd="sng">
              <a:solidFill>
                <a:srgbClr val="000000"/>
              </a:solidFill>
            </a:ln>
          </c:spPr>
          <c:invertIfNegative val="1"/>
          <c:cat>
            <c:strRef>
              <c:f>Graph!$A$3:$A$4</c:f>
              <c:strCache>
                <c:ptCount val="2"/>
                <c:pt idx="0">
                  <c:v>LVS Tn7_PrpsU2_rpsU2UTR_lacZ aphA E-1</c:v>
                </c:pt>
                <c:pt idx="1">
                  <c:v>LVS ∆rpsU2 Tn7_PrpsU2_rpsU2UTR_lacZ aphA E-1</c:v>
                </c:pt>
              </c:strCache>
            </c:strRef>
          </c:cat>
          <c:val>
            <c:numRef>
              <c:f>Graph!$B$3:$B$4</c:f>
              <c:numCache>
                <c:formatCode>0.0</c:formatCode>
                <c:ptCount val="2"/>
                <c:pt idx="0">
                  <c:v>513.11239324408996</c:v>
                </c:pt>
                <c:pt idx="1">
                  <c:v>660.79258739073055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CF41-4AF6-9971-B984256C3A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38572317"/>
        <c:axId val="500615180"/>
      </c:barChart>
      <c:catAx>
        <c:axId val="183857231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n-US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500615180"/>
        <c:crosses val="autoZero"/>
        <c:auto val="0"/>
        <c:lblAlgn val="ctr"/>
        <c:lblOffset val="100"/>
        <c:noMultiLvlLbl val="1"/>
      </c:catAx>
      <c:valAx>
        <c:axId val="500615180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sz="1000" b="0" i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en-US" sz="1000" b="0" i="0">
                    <a:solidFill>
                      <a:srgbClr val="000000"/>
                    </a:solidFill>
                    <a:latin typeface="+mn-lt"/>
                  </a:rPr>
                  <a:t>Beta-galactosidase Activity 
(Miller Units)
</a:t>
                </a:r>
              </a:p>
            </c:rich>
          </c:tx>
          <c:overlay val="0"/>
        </c:title>
        <c:numFmt formatCode="0.0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0" i="0">
                <a:solidFill>
                  <a:srgbClr val="000000"/>
                </a:solidFill>
                <a:latin typeface="+mn-lt"/>
              </a:defRPr>
            </a:pPr>
            <a:endParaRPr lang="en-US"/>
          </a:p>
        </c:txPr>
        <c:crossAx val="1838572317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9.2184161923237196E-2</c:v>
                  </c:pt>
                  <c:pt idx="1">
                    <c:v>0.92901958743693092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0.10154500291439317</c:v>
                  </c:pt>
                  <c:pt idx="1">
                    <c:v>1.2239870901378587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LVS ∆rpsU2</c:v>
                </c:pt>
              </c:strCache>
            </c:strRef>
          </c:cat>
          <c:val>
            <c:numRef>
              <c:f>Analysis!$T$4:$T$5</c:f>
              <c:numCache>
                <c:formatCode>0.000</c:formatCode>
                <c:ptCount val="2"/>
                <c:pt idx="0">
                  <c:v>1</c:v>
                </c:pt>
                <c:pt idx="1">
                  <c:v>3.8550279983247226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EF-40A3-B924-187EBC33A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27013855"/>
        <c:axId val="1801192079"/>
      </c:barChart>
      <c:catAx>
        <c:axId val="182701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1192079"/>
        <c:crosses val="autoZero"/>
        <c:auto val="1"/>
        <c:lblAlgn val="ctr"/>
        <c:lblOffset val="100"/>
        <c:noMultiLvlLbl val="0"/>
      </c:catAx>
      <c:valAx>
        <c:axId val="1801192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100" b="1" dirty="0"/>
                  <a:t>Relative transcript abundance - </a:t>
                </a:r>
                <a:r>
                  <a:rPr lang="en-US" sz="1100" b="1" i="1" dirty="0">
                    <a:solidFill>
                      <a:schemeClr val="tx1"/>
                    </a:solidFill>
                    <a:highlight>
                      <a:srgbClr val="00FFFF"/>
                    </a:highlight>
                  </a:rPr>
                  <a:t>lacZ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013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 everyone, my name is Aisling and I am an undergraduate researcher in Dr. Ramsey’s Lab. Today I will be talking about gene regulation in </a:t>
            </a:r>
            <a:r>
              <a:rPr lang="en-US" sz="1800" i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F. tularensis</a:t>
            </a: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If you have any questions, or if something doesn’t make sense, please be free to stop me!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Another piece of preliminary data that was used is showing transcript abundance between LVS and delta rpsU2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you can see, when there the rpsu2 gene is deleted there is a 25 fold increase in transcript abundance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clearly showing that when there is no protein present, there is an increase in transcript. The protein is suppressing itself.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could be happening?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One option is that it is preventing its own transcription.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Binding to DNA for example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Another option is that it could be inhibiting translation leading to quick degradation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Which would be similar to the example that I showed you earlier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this idea that the protein bS21-2 is preventing its own transcription, we were interested to investigate which specific part of the sequence could the protein be influencing? Is this regulation </a:t>
            </a:r>
            <a:r>
              <a:rPr lang="en-US" sz="11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occuring</a:t>
            </a: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at the level of transcription or translation?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53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4422bac5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4422bac5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lnSpc>
                <a:spcPct val="115000"/>
              </a:lnSpc>
              <a:spcBef>
                <a:spcPts val="0"/>
              </a:spcBef>
              <a:buFont typeface="Quattrocento Sans"/>
              <a:buNone/>
            </a:pPr>
            <a:r>
              <a:rPr lang="en-US" b="1" dirty="0">
                <a:solidFill>
                  <a:schemeClr val="dk1"/>
                </a:solidFill>
              </a:rPr>
              <a:t>IS regulation occurring at the level of transcription or translation?</a:t>
            </a: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Using reporter gene fusions to assess gene regulation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When you take a strain and attach to a gene interest in order to measure an output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 examples are GFP, and Beta gal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our purposes, we would be able to use this method of reporter gene fusion to incorporate it into </a:t>
            </a:r>
            <a:r>
              <a:rPr lang="en-U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F. tularensis</a:t>
            </a: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measure reporter activity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Wanted to use this method instead of RT-PCR because it is faster, cheaper and simpler 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Lil animation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26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4422bac5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14422bac5f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➢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Going back to the question one more time… So how can we use the reporter gene in order to determine which sequence is being effected?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Need: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control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baseline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Switchero</a:t>
            </a: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790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solidFill>
                  <a:srgbClr val="202124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Different constructs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rpsU2 promoter and rpsU2 5’ UTR with lacZ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Validating the system accurately represents what we have done previously with other methods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“Baseline”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Expectations: no rpsU2, higher beta-gal activity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Tul</a:t>
            </a: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 promoter and </a:t>
            </a:r>
            <a:r>
              <a:rPr lang="en-US" sz="11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tul</a:t>
            </a: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 5’ UTR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057400" marR="0" lvl="4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Expectations: the same beta-gal activity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two compare to the first two, whichever looks like the first, would be the sequence that is responding to the presence of bS21-2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rpsU2 promoter and </a:t>
            </a:r>
            <a:r>
              <a:rPr lang="en-US" sz="11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tul</a:t>
            </a: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 5’ UTR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tul</a:t>
            </a: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4 promoter and  rpsU2 5’ UTR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 important side not: this was all hinged upon the baseline acting as expected.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85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Plot twist: it did not act as expected. 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reporter only shows about a ~30% increase not what we were expecting at all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 a reminder we were using this Beta-gal as a proxy to measuring transcript abundance  and because we didn’t want to go through with the tedious process of isolating RNA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it didn’t go as planned… now what?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7298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➢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Here are some possibilities of the differences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Error when labeling the tubes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Maybe didn’t include all of the regulatory sequence fused to the reporter?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Something is happening post-translationally instead?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is because a lot of mRNA is being made but then isn’t being translated into as much protein….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dirty="0"/>
              <a:t>Not error cause did a colony </a:t>
            </a:r>
            <a:r>
              <a:rPr lang="en-US" dirty="0" err="1"/>
              <a:t>pcr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529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➢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 we did have to go back and do the tedious and time consuming isolating RNA in order to complete a real-time PCR experiment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goal was to compare the results of this experiment to our strains because our strains have the reporter fusion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main question was is there still a lot of transcription but less translation of beta-gal?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52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➢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results were again not as expected…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was about a 4x increase in delta rpsu2 in comparison to LVS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discrepancies between the 4x and the 30% as well as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Between the WT and our engineered strain between transcript abundance (25 fold and 4 fold)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174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Difference between transcript abundance (between the two strains or the 25 and 4)</a:t>
            </a:r>
          </a:p>
          <a:p>
            <a:pPr lvl="1"/>
            <a:r>
              <a:rPr lang="en-US" dirty="0"/>
              <a:t>Mutation impacting bS21-2 regulation (Boring!)</a:t>
            </a:r>
          </a:p>
          <a:p>
            <a:pPr lvl="1"/>
            <a:r>
              <a:rPr lang="en-US" dirty="0"/>
              <a:t>Less </a:t>
            </a:r>
            <a:r>
              <a:rPr lang="en-US" i="1" dirty="0"/>
              <a:t>lacZ</a:t>
            </a:r>
            <a:r>
              <a:rPr lang="en-US" dirty="0"/>
              <a:t> mRNA because transcript abundance decreases along the length of the transcript</a:t>
            </a:r>
          </a:p>
          <a:p>
            <a:pPr lvl="1"/>
            <a:r>
              <a:rPr lang="en-US" dirty="0"/>
              <a:t>Needed more of the rpsU2 promoter fused to reporter construct to allow complete regulation</a:t>
            </a:r>
          </a:p>
          <a:p>
            <a:r>
              <a:rPr lang="en-US" dirty="0"/>
              <a:t>Difference between transcript and protein abundance</a:t>
            </a:r>
          </a:p>
          <a:p>
            <a:pPr lvl="1"/>
            <a:r>
              <a:rPr lang="en-US" dirty="0"/>
              <a:t>?????? TBD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07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14422bac5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14422bac5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15eeeda6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15eeeda6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from Molecular Biology, 2019 </a:t>
            </a:r>
          </a:p>
          <a:p>
            <a:r>
              <a:rPr lang="en-US" dirty="0"/>
              <a:t>Chapter 21 </a:t>
            </a:r>
          </a:p>
        </p:txBody>
      </p:sp>
    </p:spTree>
    <p:extLst>
      <p:ext uri="{BB962C8B-B14F-4D97-AF65-F5344CB8AC3E}">
        <p14:creationId xmlns:p14="http://schemas.microsoft.com/office/powerpoint/2010/main" val="2542390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0011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48b7fae7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48b7fae7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4422bac5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4422bac5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Gram-negative pathogenic bacterium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Causes the disease tularemia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Fatal in both humans and in animals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mortality rate is less than 2% with treatment, without treatment it is around 30-60%. (Minnesota Dept. Health Staff, 2006)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Highly virulent with ~10 cells through injection and  25 through inhalation (WHO, 2007)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infections have been reported in 49 states, with the exception being Hawaii. (CDC, 2021)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4422bac5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4422bac5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There are multiple sources of heterogeneity,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main one of interest for this project is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That multiple genes encode the same ribosomal protein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 to clarify, a homolog is a different version of the same gene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7046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Here are depicted is the promoter, which is this arrow, and then the genes and the ones that are highlighted in different colors are the homologs that I was describing before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Most bacteria have 1 or no bS21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lab is most interested in rpsu2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Why?</a:t>
            </a:r>
            <a:endParaRPr lang="en-US" sz="18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277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4422bac5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4422bac5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Three homologs of ribosomal protein bS21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bS21-2 is most abundant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important because it reduces the abundance of proteins that are important for type VI secretion system, which is a virulence factor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it is critical for intramacrophage growth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are all reasons why we are interested in this particular protein, and want to better understand the mechanisms of regulation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Starting off with the example of regular ribosomal protein expression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option A there are two proteins 1 and 2, which both have sites so that they both bind to their appropriate places on the rRNA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600200" marR="0" lvl="3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binding leads to the correct folding of the structure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option B there are the same two proteins, but only 2 binds to the translational site of protein, which then leads to the degradation of mRNA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Could this be what is happening with bS21-2?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expectation is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bS21-2 is the same as ribosomal protein 2 in scenario b, and there is no bS21-2 produced, and there is more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50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Our first piece of Data is showing the amount of transcript abundance (like a histogram situation)</a:t>
            </a:r>
          </a:p>
          <a:p>
            <a:pPr marL="1200150" marR="0" lvl="2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200" u="none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X-axis are the genes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the bottom is the sequence aligned and the red arrow is pointing to area that was of interest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Wild type cells, which have bS21-2, have low expression of rpsU2 and other genes surrounding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Delta rpsu2 have an increased abundance of genes surrounding 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And the final is sort of like a control, it was a plasmid with rpsu2 and bS21 and there was a decent amount of rpsU2 transcript and none of anything else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■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Conclusion: When there is no bS21-2 present, there is an increased abundance of the rest of the operon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18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➢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Just to quickly review the method behind RT – PCR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isolate RNA, and turn it into cDNA, which is a type of DNA made from mRNA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process is a quantifiable method of measuring amplification of a specific sequence of cDNA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marR="0" lvl="1" indent="-285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○"/>
            </a:pPr>
            <a:r>
              <a:rPr lang="en-US" sz="11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You design primers that are made for a specific region of interest</a:t>
            </a:r>
            <a:endParaRPr lang="en-US" sz="1200" u="none" strike="noStrik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799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996625" y="2003900"/>
            <a:ext cx="6036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Gene Regulation within </a:t>
            </a:r>
            <a:r>
              <a:rPr lang="en" i="1" dirty="0"/>
              <a:t>Francisella tularensis</a:t>
            </a:r>
            <a:endParaRPr i="1" dirty="0"/>
          </a:p>
        </p:txBody>
      </p:sp>
      <p:grpSp>
        <p:nvGrpSpPr>
          <p:cNvPr id="72" name="Google Shape;72;p12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12"/>
          <p:cNvSpPr txBox="1"/>
          <p:nvPr/>
        </p:nvSpPr>
        <p:spPr>
          <a:xfrm>
            <a:off x="1814725" y="3854950"/>
            <a:ext cx="2609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Aisling Macaraeg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attrocento Sans"/>
                <a:ea typeface="Quattrocento Sans"/>
                <a:cs typeface="Quattrocento Sans"/>
                <a:sym typeface="Quattrocento Sans"/>
              </a:rPr>
              <a:t>April 12, 2022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962E-59B3-4488-BFDA-A5803903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RT-PCR suggest that bS21-2 is suppressing itself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C01F-5612-4F9F-9C4B-2B5B7FA37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mtClean="0"/>
              <a:pPr algn="r"/>
              <a:t>10</a:t>
            </a:fld>
            <a:endParaRPr lang="en"/>
          </a:p>
        </p:txBody>
      </p:sp>
      <p:pic>
        <p:nvPicPr>
          <p:cNvPr id="5" name="image1.jpg">
            <a:extLst>
              <a:ext uri="{FF2B5EF4-FFF2-40B4-BE49-F238E27FC236}">
                <a16:creationId xmlns:a16="http://schemas.microsoft.com/office/drawing/2014/main" id="{E32A6672-11DF-4E5B-AAD8-0A7C212C6CA0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006562" y="1736409"/>
            <a:ext cx="3423430" cy="2484424"/>
          </a:xfrm>
          <a:prstGeom prst="rect">
            <a:avLst/>
          </a:prstGeom>
          <a:ln/>
        </p:spPr>
      </p:pic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FC28994A-1041-417C-81A5-AEFAC93C830E}"/>
              </a:ext>
            </a:extLst>
          </p:cNvPr>
          <p:cNvSpPr txBox="1">
            <a:spLocks/>
          </p:cNvSpPr>
          <p:nvPr/>
        </p:nvSpPr>
        <p:spPr>
          <a:xfrm>
            <a:off x="4714011" y="2567763"/>
            <a:ext cx="4164588" cy="62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indent="-342892"/>
            <a:r>
              <a:rPr lang="en-US" sz="1800" dirty="0"/>
              <a:t>This protein could be: </a:t>
            </a:r>
          </a:p>
        </p:txBody>
      </p:sp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1FC97B53-686F-47AF-A6BE-3DB3C83088AC}"/>
              </a:ext>
            </a:extLst>
          </p:cNvPr>
          <p:cNvSpPr txBox="1">
            <a:spLocks/>
          </p:cNvSpPr>
          <p:nvPr/>
        </p:nvSpPr>
        <p:spPr>
          <a:xfrm>
            <a:off x="4714011" y="2978621"/>
            <a:ext cx="4164588" cy="73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indent="-342892"/>
            <a:r>
              <a:rPr lang="en-US" sz="1800" dirty="0"/>
              <a:t>Preventing its own transcription (transcriptional regulation)</a:t>
            </a:r>
          </a:p>
        </p:txBody>
      </p:sp>
      <p:sp>
        <p:nvSpPr>
          <p:cNvPr id="9" name="Google Shape;94;p14">
            <a:extLst>
              <a:ext uri="{FF2B5EF4-FFF2-40B4-BE49-F238E27FC236}">
                <a16:creationId xmlns:a16="http://schemas.microsoft.com/office/drawing/2014/main" id="{8755EBF5-67E2-4C31-ABB5-E59E0F5697D1}"/>
              </a:ext>
            </a:extLst>
          </p:cNvPr>
          <p:cNvSpPr txBox="1">
            <a:spLocks/>
          </p:cNvSpPr>
          <p:nvPr/>
        </p:nvSpPr>
        <p:spPr>
          <a:xfrm>
            <a:off x="4714011" y="3628950"/>
            <a:ext cx="4164588" cy="73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indent="-342892"/>
            <a:r>
              <a:rPr lang="en-US" sz="1800" dirty="0"/>
              <a:t>bS21-2 inhibts translation of its own mRNA, leading to its quick degradation (post-transcriptional level)</a:t>
            </a:r>
          </a:p>
        </p:txBody>
      </p:sp>
      <p:sp>
        <p:nvSpPr>
          <p:cNvPr id="10" name="Google Shape;94;p14">
            <a:extLst>
              <a:ext uri="{FF2B5EF4-FFF2-40B4-BE49-F238E27FC236}">
                <a16:creationId xmlns:a16="http://schemas.microsoft.com/office/drawing/2014/main" id="{44DA00D3-CCEC-4D5F-AFDB-CB22E6953E29}"/>
              </a:ext>
            </a:extLst>
          </p:cNvPr>
          <p:cNvSpPr txBox="1">
            <a:spLocks/>
          </p:cNvSpPr>
          <p:nvPr/>
        </p:nvSpPr>
        <p:spPr>
          <a:xfrm>
            <a:off x="4714011" y="1522952"/>
            <a:ext cx="4164588" cy="737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indent="-342892"/>
            <a:r>
              <a:rPr lang="en-US" sz="1800" dirty="0"/>
              <a:t>When there is no protein present, there is an increase in transcript. </a:t>
            </a:r>
            <a:r>
              <a:rPr lang="en-US" sz="1800" u="sng" dirty="0"/>
              <a:t>Protein suppresses itself</a:t>
            </a:r>
            <a:r>
              <a:rPr lang="en-US" sz="1800" dirty="0"/>
              <a:t>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DA2EF34-049F-4136-9D33-425D2645843D}"/>
              </a:ext>
            </a:extLst>
          </p:cNvPr>
          <p:cNvSpPr/>
          <p:nvPr/>
        </p:nvSpPr>
        <p:spPr>
          <a:xfrm>
            <a:off x="4703223" y="3046343"/>
            <a:ext cx="4068060" cy="69663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7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039091" y="2055842"/>
            <a:ext cx="7529395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Is the activity of the promoter or the 5’ UTR sequence of the rpsU2 gene in </a:t>
            </a:r>
            <a:r>
              <a:rPr lang="en" b="1" i="1" dirty="0">
                <a:solidFill>
                  <a:schemeClr val="dk1"/>
                </a:solidFill>
              </a:rPr>
              <a:t>F. tularensis</a:t>
            </a:r>
            <a:r>
              <a:rPr lang="en" b="1" dirty="0">
                <a:solidFill>
                  <a:schemeClr val="dk1"/>
                </a:solidFill>
              </a:rPr>
              <a:t> responding to the presence of bS21-2?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39FC4F-0D57-4061-93F8-530521165FF0}"/>
              </a:ext>
            </a:extLst>
          </p:cNvPr>
          <p:cNvGrpSpPr/>
          <p:nvPr/>
        </p:nvGrpSpPr>
        <p:grpSpPr>
          <a:xfrm>
            <a:off x="3030057" y="1409975"/>
            <a:ext cx="2202977" cy="1101768"/>
            <a:chOff x="2405400" y="1555177"/>
            <a:chExt cx="2202977" cy="1101768"/>
          </a:xfrm>
        </p:grpSpPr>
        <p:sp>
          <p:nvSpPr>
            <p:cNvPr id="103" name="Google Shape;103;p15"/>
            <p:cNvSpPr txBox="1"/>
            <p:nvPr/>
          </p:nvSpPr>
          <p:spPr>
            <a:xfrm>
              <a:off x="2405400" y="1555177"/>
              <a:ext cx="2099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regulatory sequence upstream of gene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04" name="Google Shape;104;p15"/>
            <p:cNvCxnSpPr>
              <a:stCxn id="103" idx="2"/>
            </p:cNvCxnSpPr>
            <p:nvPr/>
          </p:nvCxnSpPr>
          <p:spPr>
            <a:xfrm>
              <a:off x="3454950" y="2232277"/>
              <a:ext cx="279300" cy="120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5" name="Google Shape;105;p15"/>
            <p:cNvCxnSpPr/>
            <p:nvPr/>
          </p:nvCxnSpPr>
          <p:spPr>
            <a:xfrm>
              <a:off x="3394877" y="2656945"/>
              <a:ext cx="1213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101560-D9FD-48C8-AE7F-7603722B14F6}"/>
              </a:ext>
            </a:extLst>
          </p:cNvPr>
          <p:cNvGrpSpPr/>
          <p:nvPr/>
        </p:nvGrpSpPr>
        <p:grpSpPr>
          <a:xfrm>
            <a:off x="5996055" y="1129588"/>
            <a:ext cx="3253500" cy="1362825"/>
            <a:chOff x="4660275" y="1274275"/>
            <a:chExt cx="3253500" cy="1362825"/>
          </a:xfrm>
        </p:grpSpPr>
        <p:cxnSp>
          <p:nvCxnSpPr>
            <p:cNvPr id="106" name="Google Shape;106;p15"/>
            <p:cNvCxnSpPr/>
            <p:nvPr/>
          </p:nvCxnSpPr>
          <p:spPr>
            <a:xfrm>
              <a:off x="4778400" y="2630800"/>
              <a:ext cx="893400" cy="63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" name="Google Shape;109;p15"/>
            <p:cNvSpPr txBox="1"/>
            <p:nvPr/>
          </p:nvSpPr>
          <p:spPr>
            <a:xfrm>
              <a:off x="4660275" y="1274275"/>
              <a:ext cx="3253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regulatory sequence influences post-transcription and translation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10" name="Google Shape;110;p15"/>
            <p:cNvCxnSpPr>
              <a:stCxn id="109" idx="2"/>
            </p:cNvCxnSpPr>
            <p:nvPr/>
          </p:nvCxnSpPr>
          <p:spPr>
            <a:xfrm flipH="1">
              <a:off x="5272425" y="1951375"/>
              <a:ext cx="1014600" cy="3651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143A3-C7B0-4663-B407-A1A4EF5A0AEA}"/>
              </a:ext>
            </a:extLst>
          </p:cNvPr>
          <p:cNvGrpSpPr/>
          <p:nvPr/>
        </p:nvGrpSpPr>
        <p:grpSpPr>
          <a:xfrm>
            <a:off x="1039091" y="2918954"/>
            <a:ext cx="2719800" cy="942350"/>
            <a:chOff x="769950" y="3049600"/>
            <a:chExt cx="2719800" cy="942350"/>
          </a:xfrm>
        </p:grpSpPr>
        <p:cxnSp>
          <p:nvCxnSpPr>
            <p:cNvPr id="108" name="Google Shape;108;p15"/>
            <p:cNvCxnSpPr/>
            <p:nvPr/>
          </p:nvCxnSpPr>
          <p:spPr>
            <a:xfrm>
              <a:off x="2050950" y="3049600"/>
              <a:ext cx="1438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Google Shape;111;p15"/>
            <p:cNvSpPr txBox="1"/>
            <p:nvPr/>
          </p:nvSpPr>
          <p:spPr>
            <a:xfrm>
              <a:off x="769950" y="3560850"/>
              <a:ext cx="2099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Gene of interest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12" name="Google Shape;112;p15"/>
            <p:cNvCxnSpPr>
              <a:stCxn id="111" idx="0"/>
            </p:cNvCxnSpPr>
            <p:nvPr/>
          </p:nvCxnSpPr>
          <p:spPr>
            <a:xfrm rot="10800000" flipH="1">
              <a:off x="1819500" y="3199950"/>
              <a:ext cx="585900" cy="3609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36E101-A244-4213-A117-D6E845AE3DA2}"/>
              </a:ext>
            </a:extLst>
          </p:cNvPr>
          <p:cNvGrpSpPr/>
          <p:nvPr/>
        </p:nvGrpSpPr>
        <p:grpSpPr>
          <a:xfrm>
            <a:off x="5044838" y="3185807"/>
            <a:ext cx="3862349" cy="786989"/>
            <a:chOff x="5287360" y="3335655"/>
            <a:chExt cx="3862349" cy="786989"/>
          </a:xfrm>
        </p:grpSpPr>
        <p:cxnSp>
          <p:nvCxnSpPr>
            <p:cNvPr id="107" name="Google Shape;107;p15"/>
            <p:cNvCxnSpPr/>
            <p:nvPr/>
          </p:nvCxnSpPr>
          <p:spPr>
            <a:xfrm>
              <a:off x="5287360" y="3512683"/>
              <a:ext cx="11061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" name="Google Shape;113;p15"/>
            <p:cNvSpPr txBox="1"/>
            <p:nvPr/>
          </p:nvSpPr>
          <p:spPr>
            <a:xfrm>
              <a:off x="7050609" y="3445544"/>
              <a:ext cx="2099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Ribosomal protein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(homolog 2)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14" name="Google Shape;114;p15"/>
            <p:cNvCxnSpPr>
              <a:cxnSpLocks/>
            </p:cNvCxnSpPr>
            <p:nvPr/>
          </p:nvCxnSpPr>
          <p:spPr>
            <a:xfrm flipH="1" flipV="1">
              <a:off x="6414137" y="3335655"/>
              <a:ext cx="734876" cy="364420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21" name="Google Shape;129;p17">
            <a:extLst>
              <a:ext uri="{FF2B5EF4-FFF2-40B4-BE49-F238E27FC236}">
                <a16:creationId xmlns:a16="http://schemas.microsoft.com/office/drawing/2014/main" id="{BF51493E-90CC-4E1B-A33B-FB74C949FFDA}"/>
              </a:ext>
            </a:extLst>
          </p:cNvPr>
          <p:cNvSpPr/>
          <p:nvPr/>
        </p:nvSpPr>
        <p:spPr>
          <a:xfrm>
            <a:off x="1683645" y="4446146"/>
            <a:ext cx="1610400" cy="39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5’UTR</a:t>
            </a:r>
            <a:endParaRPr dirty="0"/>
          </a:p>
        </p:txBody>
      </p:sp>
      <p:sp>
        <p:nvSpPr>
          <p:cNvPr id="22" name="Google Shape;130;p17">
            <a:extLst>
              <a:ext uri="{FF2B5EF4-FFF2-40B4-BE49-F238E27FC236}">
                <a16:creationId xmlns:a16="http://schemas.microsoft.com/office/drawing/2014/main" id="{D0942A2A-5274-4D1E-A37D-DAA745B407F1}"/>
              </a:ext>
            </a:extLst>
          </p:cNvPr>
          <p:cNvSpPr/>
          <p:nvPr/>
        </p:nvSpPr>
        <p:spPr>
          <a:xfrm>
            <a:off x="3293918" y="4446146"/>
            <a:ext cx="1610400" cy="3921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rpsu2 </a:t>
            </a:r>
            <a:endParaRPr i="1" dirty="0"/>
          </a:p>
        </p:txBody>
      </p:sp>
      <p:sp>
        <p:nvSpPr>
          <p:cNvPr id="23" name="Google Shape;129;p17">
            <a:extLst>
              <a:ext uri="{FF2B5EF4-FFF2-40B4-BE49-F238E27FC236}">
                <a16:creationId xmlns:a16="http://schemas.microsoft.com/office/drawing/2014/main" id="{75A6173A-7CF4-47FA-8E35-6C7A0A1BF9A0}"/>
              </a:ext>
            </a:extLst>
          </p:cNvPr>
          <p:cNvSpPr/>
          <p:nvPr/>
        </p:nvSpPr>
        <p:spPr>
          <a:xfrm>
            <a:off x="547254" y="4446146"/>
            <a:ext cx="1130563" cy="3921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-10 and -35</a:t>
            </a:r>
            <a:endParaRPr dirty="0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07C2863C-FD0B-4C77-9E67-F0A2189A7749}"/>
              </a:ext>
            </a:extLst>
          </p:cNvPr>
          <p:cNvSpPr/>
          <p:nvPr/>
        </p:nvSpPr>
        <p:spPr>
          <a:xfrm>
            <a:off x="1621144" y="3978967"/>
            <a:ext cx="652290" cy="607759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18DC88C-42B8-4955-B599-3A9A5950AC9B}"/>
              </a:ext>
            </a:extLst>
          </p:cNvPr>
          <p:cNvSpPr/>
          <p:nvPr/>
        </p:nvSpPr>
        <p:spPr>
          <a:xfrm rot="1125109">
            <a:off x="4471555" y="4029721"/>
            <a:ext cx="938645" cy="227088"/>
          </a:xfrm>
          <a:prstGeom prst="ben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EB63CD-3106-4159-9074-562B667D144E}"/>
              </a:ext>
            </a:extLst>
          </p:cNvPr>
          <p:cNvSpPr txBox="1"/>
          <p:nvPr/>
        </p:nvSpPr>
        <p:spPr>
          <a:xfrm>
            <a:off x="4729774" y="3647207"/>
            <a:ext cx="5964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Quattrocento Sans" panose="020B0604020202020204" charset="0"/>
              </a:rPr>
              <a:t>?</a:t>
            </a:r>
          </a:p>
        </p:txBody>
      </p:sp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447B247-6E98-4689-A136-4EE4FC5A2DFF}"/>
              </a:ext>
            </a:extLst>
          </p:cNvPr>
          <p:cNvSpPr/>
          <p:nvPr/>
        </p:nvSpPr>
        <p:spPr>
          <a:xfrm>
            <a:off x="5745050" y="4192109"/>
            <a:ext cx="731520" cy="731520"/>
          </a:xfrm>
          <a:prstGeom prst="flowChartConnector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995569-43D3-4DE0-996E-7A856E3570BE}"/>
              </a:ext>
            </a:extLst>
          </p:cNvPr>
          <p:cNvSpPr txBox="1"/>
          <p:nvPr/>
        </p:nvSpPr>
        <p:spPr>
          <a:xfrm>
            <a:off x="5745050" y="4411419"/>
            <a:ext cx="81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bS21-2</a:t>
            </a:r>
          </a:p>
        </p:txBody>
      </p:sp>
      <p:sp>
        <p:nvSpPr>
          <p:cNvPr id="29" name="Google Shape;101;p15">
            <a:extLst>
              <a:ext uri="{FF2B5EF4-FFF2-40B4-BE49-F238E27FC236}">
                <a16:creationId xmlns:a16="http://schemas.microsoft.com/office/drawing/2014/main" id="{A6AC50B5-ACE2-F344-8B2E-8DC18CE07228}"/>
              </a:ext>
            </a:extLst>
          </p:cNvPr>
          <p:cNvSpPr txBox="1">
            <a:spLocks/>
          </p:cNvSpPr>
          <p:nvPr/>
        </p:nvSpPr>
        <p:spPr>
          <a:xfrm>
            <a:off x="1429471" y="62322"/>
            <a:ext cx="6809700" cy="15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>
              <a:lnSpc>
                <a:spcPct val="115000"/>
              </a:lnSpc>
              <a:spcBef>
                <a:spcPts val="0"/>
              </a:spcBef>
              <a:buFont typeface="Quattrocento Sans"/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3" grpId="0" animBg="1"/>
      <p:bldP spid="23" grpId="1" animBg="1"/>
      <p:bldP spid="13" grpId="0" animBg="1"/>
      <p:bldP spid="13" grpId="1" animBg="1"/>
      <p:bldP spid="16" grpId="0" animBg="1"/>
      <p:bldP spid="17" grpId="0"/>
      <p:bldP spid="18" grpId="0" animBg="1"/>
      <p:bldP spid="18" grpId="1" animBg="1"/>
      <p:bldP spid="19" grpId="0"/>
      <p:bldP spid="1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A21A99-65AF-44C5-B51B-6C7A677BFA6A}"/>
              </a:ext>
            </a:extLst>
          </p:cNvPr>
          <p:cNvSpPr/>
          <p:nvPr/>
        </p:nvSpPr>
        <p:spPr>
          <a:xfrm>
            <a:off x="5209309" y="976745"/>
            <a:ext cx="2933700" cy="408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DE9B46-D49C-4C7B-B8AA-FEFADC843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22668"/>
            <a:ext cx="7161977" cy="435600"/>
          </a:xfrm>
        </p:spPr>
        <p:txBody>
          <a:bodyPr/>
          <a:lstStyle/>
          <a:p>
            <a:r>
              <a:rPr lang="en-US" dirty="0"/>
              <a:t>Using reporter gene fusions to assess gene regulation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65DAB-D2B4-45CC-922B-41365C2C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49" y="1348517"/>
            <a:ext cx="7710678" cy="1481255"/>
          </a:xfrm>
        </p:spPr>
        <p:txBody>
          <a:bodyPr/>
          <a:lstStyle/>
          <a:p>
            <a:r>
              <a:rPr lang="en-US" dirty="0">
                <a:latin typeface="Quattrocento Sans" panose="020B0604020202020204" charset="0"/>
              </a:rPr>
              <a:t>Attached to a gene of interest in order to measure an output</a:t>
            </a:r>
          </a:p>
          <a:p>
            <a:r>
              <a:rPr lang="en-US" dirty="0">
                <a:latin typeface="Quattrocento Sans" panose="020B0604020202020204" charset="0"/>
              </a:rPr>
              <a:t>Examples: GFP, </a:t>
            </a:r>
            <a:r>
              <a:rPr lang="el-GR" sz="2000" dirty="0">
                <a:solidFill>
                  <a:schemeClr val="dk1"/>
                </a:solidFill>
                <a:latin typeface="Quattrocento Sans" panose="020B0604020202020204" charset="0"/>
                <a:ea typeface="Lora"/>
                <a:cs typeface="Lora"/>
                <a:sym typeface="Lora"/>
              </a:rPr>
              <a:t>β-</a:t>
            </a:r>
            <a:r>
              <a:rPr lang="en-US" sz="2000" dirty="0">
                <a:solidFill>
                  <a:schemeClr val="dk1"/>
                </a:solidFill>
                <a:latin typeface="Quattrocento Sans" panose="020B0604020202020204" charset="0"/>
                <a:ea typeface="Lora"/>
                <a:cs typeface="Lora"/>
                <a:sym typeface="Lora"/>
              </a:rPr>
              <a:t>galactosidase</a:t>
            </a:r>
          </a:p>
          <a:p>
            <a:r>
              <a:rPr lang="en-US" dirty="0">
                <a:solidFill>
                  <a:schemeClr val="dk1"/>
                </a:solidFill>
                <a:latin typeface="Quattrocento Sans" panose="020B0604020202020204" charset="0"/>
                <a:ea typeface="Lora"/>
                <a:cs typeface="Lora"/>
                <a:sym typeface="Lora"/>
              </a:rPr>
              <a:t>Can incorporate into </a:t>
            </a:r>
            <a:r>
              <a:rPr lang="en-US" i="1" dirty="0">
                <a:solidFill>
                  <a:schemeClr val="dk1"/>
                </a:solidFill>
                <a:latin typeface="Quattrocento Sans" panose="020B0604020202020204" charset="0"/>
                <a:ea typeface="Lora"/>
                <a:cs typeface="Lora"/>
                <a:sym typeface="Lora"/>
              </a:rPr>
              <a:t>F. tularensis </a:t>
            </a:r>
            <a:r>
              <a:rPr lang="en-US" dirty="0">
                <a:solidFill>
                  <a:schemeClr val="dk1"/>
                </a:solidFill>
                <a:latin typeface="Quattrocento Sans" panose="020B0604020202020204" charset="0"/>
                <a:ea typeface="Lora"/>
                <a:cs typeface="Lora"/>
                <a:sym typeface="Lora"/>
              </a:rPr>
              <a:t>and measure reporter activity</a:t>
            </a:r>
            <a:r>
              <a:rPr lang="en-US" sz="1100" dirty="0">
                <a:solidFill>
                  <a:schemeClr val="dk1"/>
                </a:solidFill>
                <a:latin typeface="Quattrocento Sans" panose="020B0604020202020204" charset="0"/>
                <a:ea typeface="Lora"/>
                <a:cs typeface="Lora"/>
                <a:sym typeface="Lora"/>
              </a:rPr>
              <a:t> </a:t>
            </a:r>
            <a:endParaRPr lang="en-US" dirty="0">
              <a:latin typeface="Quattrocento Sans" panose="020B0604020202020204" charset="0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198249-6031-494C-ADDC-34F43C90D3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" name="Google Shape;129;p17">
            <a:extLst>
              <a:ext uri="{FF2B5EF4-FFF2-40B4-BE49-F238E27FC236}">
                <a16:creationId xmlns:a16="http://schemas.microsoft.com/office/drawing/2014/main" id="{C01D8C8E-31BC-438B-8522-949A22B32307}"/>
              </a:ext>
            </a:extLst>
          </p:cNvPr>
          <p:cNvSpPr/>
          <p:nvPr/>
        </p:nvSpPr>
        <p:spPr>
          <a:xfrm>
            <a:off x="2518382" y="4024782"/>
            <a:ext cx="1610400" cy="39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/>
              <a:t>G</a:t>
            </a:r>
            <a:r>
              <a:rPr lang="en" i="1" dirty="0"/>
              <a:t>ene of interest</a:t>
            </a:r>
            <a:endParaRPr dirty="0"/>
          </a:p>
        </p:txBody>
      </p:sp>
      <p:sp>
        <p:nvSpPr>
          <p:cNvPr id="8" name="Google Shape;130;p17">
            <a:extLst>
              <a:ext uri="{FF2B5EF4-FFF2-40B4-BE49-F238E27FC236}">
                <a16:creationId xmlns:a16="http://schemas.microsoft.com/office/drawing/2014/main" id="{32EDDDE9-449D-4223-8C92-C39C22DFDBAB}"/>
              </a:ext>
            </a:extLst>
          </p:cNvPr>
          <p:cNvSpPr/>
          <p:nvPr/>
        </p:nvSpPr>
        <p:spPr>
          <a:xfrm>
            <a:off x="4128655" y="4024782"/>
            <a:ext cx="1610400" cy="3921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lacZ</a:t>
            </a:r>
            <a:r>
              <a:rPr lang="en"/>
              <a:t> </a:t>
            </a:r>
            <a:endParaRPr/>
          </a:p>
        </p:txBody>
      </p:sp>
      <p:sp>
        <p:nvSpPr>
          <p:cNvPr id="12" name="Google Shape;129;p17">
            <a:extLst>
              <a:ext uri="{FF2B5EF4-FFF2-40B4-BE49-F238E27FC236}">
                <a16:creationId xmlns:a16="http://schemas.microsoft.com/office/drawing/2014/main" id="{9722D517-D326-4E85-8C8A-FBDB0C1A83BE}"/>
              </a:ext>
            </a:extLst>
          </p:cNvPr>
          <p:cNvSpPr/>
          <p:nvPr/>
        </p:nvSpPr>
        <p:spPr>
          <a:xfrm>
            <a:off x="908109" y="4024782"/>
            <a:ext cx="1610400" cy="392100"/>
          </a:xfrm>
          <a:prstGeom prst="rect">
            <a:avLst/>
          </a:prstGeom>
          <a:solidFill>
            <a:schemeClr val="tx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Regulatory stuff</a:t>
            </a:r>
            <a:endParaRPr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8BE0EEF-ADF9-40CA-9760-1143D26F69B7}"/>
              </a:ext>
            </a:extLst>
          </p:cNvPr>
          <p:cNvSpPr/>
          <p:nvPr/>
        </p:nvSpPr>
        <p:spPr>
          <a:xfrm>
            <a:off x="1558636" y="3228109"/>
            <a:ext cx="1309255" cy="917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RNA Pol</a:t>
            </a:r>
          </a:p>
        </p:txBody>
      </p:sp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F254F3B0-B1F8-4366-B207-C626553103B6}"/>
              </a:ext>
            </a:extLst>
          </p:cNvPr>
          <p:cNvSpPr/>
          <p:nvPr/>
        </p:nvSpPr>
        <p:spPr>
          <a:xfrm>
            <a:off x="5915893" y="3228109"/>
            <a:ext cx="1142998" cy="979568"/>
          </a:xfrm>
          <a:prstGeom prst="pi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Beta-galactosidase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29EBBC-5FBD-4D68-BE2D-8A4C4A036BC7}"/>
              </a:ext>
            </a:extLst>
          </p:cNvPr>
          <p:cNvSpPr/>
          <p:nvPr/>
        </p:nvSpPr>
        <p:spPr>
          <a:xfrm>
            <a:off x="342901" y="2641023"/>
            <a:ext cx="1309255" cy="917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RNA Pol</a:t>
            </a:r>
          </a:p>
        </p:txBody>
      </p:sp>
    </p:spTree>
    <p:extLst>
      <p:ext uri="{BB962C8B-B14F-4D97-AF65-F5344CB8AC3E}">
        <p14:creationId xmlns:p14="http://schemas.microsoft.com/office/powerpoint/2010/main" val="192246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28646 0.001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2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</a:t>
            </a:r>
            <a:endParaRPr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1"/>
          </p:nvPr>
        </p:nvSpPr>
        <p:spPr>
          <a:xfrm>
            <a:off x="1381250" y="2209498"/>
            <a:ext cx="6809700" cy="15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</a:rPr>
              <a:t>Is the promoter or the 5’ UTR sequence of the rpsU2 gene in </a:t>
            </a:r>
            <a:r>
              <a:rPr lang="en" b="1" i="1" dirty="0">
                <a:solidFill>
                  <a:schemeClr val="dk1"/>
                </a:solidFill>
              </a:rPr>
              <a:t>F. tularensis</a:t>
            </a:r>
            <a:r>
              <a:rPr lang="en" b="1" dirty="0">
                <a:solidFill>
                  <a:schemeClr val="dk1"/>
                </a:solidFill>
              </a:rPr>
              <a:t> responding to the presence of bS21-2?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102" name="Google Shape;102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639FC4F-0D57-4061-93F8-530521165FF0}"/>
              </a:ext>
            </a:extLst>
          </p:cNvPr>
          <p:cNvGrpSpPr/>
          <p:nvPr/>
        </p:nvGrpSpPr>
        <p:grpSpPr>
          <a:xfrm>
            <a:off x="1819500" y="1534950"/>
            <a:ext cx="2099100" cy="1095875"/>
            <a:chOff x="1819500" y="1534950"/>
            <a:chExt cx="2099100" cy="1095875"/>
          </a:xfrm>
        </p:grpSpPr>
        <p:sp>
          <p:nvSpPr>
            <p:cNvPr id="103" name="Google Shape;103;p15"/>
            <p:cNvSpPr txBox="1"/>
            <p:nvPr/>
          </p:nvSpPr>
          <p:spPr>
            <a:xfrm>
              <a:off x="1819500" y="1534950"/>
              <a:ext cx="2099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regulatory sequence upstream of gene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04" name="Google Shape;104;p15"/>
            <p:cNvCxnSpPr>
              <a:stCxn id="103" idx="2"/>
            </p:cNvCxnSpPr>
            <p:nvPr/>
          </p:nvCxnSpPr>
          <p:spPr>
            <a:xfrm>
              <a:off x="2869050" y="2212050"/>
              <a:ext cx="279300" cy="120000"/>
            </a:xfrm>
            <a:prstGeom prst="straightConnector1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05" name="Google Shape;105;p15"/>
            <p:cNvCxnSpPr/>
            <p:nvPr/>
          </p:nvCxnSpPr>
          <p:spPr>
            <a:xfrm>
              <a:off x="2587850" y="2630825"/>
              <a:ext cx="12135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101560-D9FD-48C8-AE7F-7603722B14F6}"/>
              </a:ext>
            </a:extLst>
          </p:cNvPr>
          <p:cNvGrpSpPr/>
          <p:nvPr/>
        </p:nvGrpSpPr>
        <p:grpSpPr>
          <a:xfrm>
            <a:off x="4660275" y="1274275"/>
            <a:ext cx="3253500" cy="1362825"/>
            <a:chOff x="4660275" y="1274275"/>
            <a:chExt cx="3253500" cy="1362825"/>
          </a:xfrm>
        </p:grpSpPr>
        <p:cxnSp>
          <p:nvCxnSpPr>
            <p:cNvPr id="106" name="Google Shape;106;p15"/>
            <p:cNvCxnSpPr/>
            <p:nvPr/>
          </p:nvCxnSpPr>
          <p:spPr>
            <a:xfrm>
              <a:off x="4778400" y="2630800"/>
              <a:ext cx="893400" cy="630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9" name="Google Shape;109;p15"/>
            <p:cNvSpPr txBox="1"/>
            <p:nvPr/>
          </p:nvSpPr>
          <p:spPr>
            <a:xfrm>
              <a:off x="4660275" y="1274275"/>
              <a:ext cx="32535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regulatory sequence influences post-transcription and translation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10" name="Google Shape;110;p15"/>
            <p:cNvCxnSpPr>
              <a:stCxn id="109" idx="2"/>
            </p:cNvCxnSpPr>
            <p:nvPr/>
          </p:nvCxnSpPr>
          <p:spPr>
            <a:xfrm flipH="1">
              <a:off x="5272425" y="1951375"/>
              <a:ext cx="1014600" cy="3651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FB143A3-C7B0-4663-B407-A1A4EF5A0AEA}"/>
              </a:ext>
            </a:extLst>
          </p:cNvPr>
          <p:cNvGrpSpPr/>
          <p:nvPr/>
        </p:nvGrpSpPr>
        <p:grpSpPr>
          <a:xfrm>
            <a:off x="769950" y="3049600"/>
            <a:ext cx="2719800" cy="942350"/>
            <a:chOff x="769950" y="3049600"/>
            <a:chExt cx="2719800" cy="942350"/>
          </a:xfrm>
        </p:grpSpPr>
        <p:cxnSp>
          <p:nvCxnSpPr>
            <p:cNvPr id="108" name="Google Shape;108;p15"/>
            <p:cNvCxnSpPr/>
            <p:nvPr/>
          </p:nvCxnSpPr>
          <p:spPr>
            <a:xfrm>
              <a:off x="2050950" y="3049600"/>
              <a:ext cx="14388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1" name="Google Shape;111;p15"/>
            <p:cNvSpPr txBox="1"/>
            <p:nvPr/>
          </p:nvSpPr>
          <p:spPr>
            <a:xfrm>
              <a:off x="769950" y="3560850"/>
              <a:ext cx="20991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Gene of interest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12" name="Google Shape;112;p15"/>
            <p:cNvCxnSpPr>
              <a:stCxn id="111" idx="0"/>
            </p:cNvCxnSpPr>
            <p:nvPr/>
          </p:nvCxnSpPr>
          <p:spPr>
            <a:xfrm rot="10800000" flipH="1">
              <a:off x="1819500" y="3199950"/>
              <a:ext cx="585900" cy="360900"/>
            </a:xfrm>
            <a:prstGeom prst="straightConnector1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436E101-A244-4213-A117-D6E845AE3DA2}"/>
              </a:ext>
            </a:extLst>
          </p:cNvPr>
          <p:cNvGrpSpPr/>
          <p:nvPr/>
        </p:nvGrpSpPr>
        <p:grpSpPr>
          <a:xfrm>
            <a:off x="5135562" y="3315376"/>
            <a:ext cx="3899248" cy="821620"/>
            <a:chOff x="5135562" y="3315376"/>
            <a:chExt cx="3899248" cy="821620"/>
          </a:xfrm>
        </p:grpSpPr>
        <p:cxnSp>
          <p:nvCxnSpPr>
            <p:cNvPr id="107" name="Google Shape;107;p15"/>
            <p:cNvCxnSpPr/>
            <p:nvPr/>
          </p:nvCxnSpPr>
          <p:spPr>
            <a:xfrm>
              <a:off x="5135562" y="3540571"/>
              <a:ext cx="11061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" name="Google Shape;113;p15"/>
            <p:cNvSpPr txBox="1"/>
            <p:nvPr/>
          </p:nvSpPr>
          <p:spPr>
            <a:xfrm>
              <a:off x="6935710" y="3459896"/>
              <a:ext cx="2099100" cy="677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Ribosomal protein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latin typeface="Quattrocento Sans"/>
                  <a:ea typeface="Quattrocento Sans"/>
                  <a:cs typeface="Quattrocento Sans"/>
                  <a:sym typeface="Quattrocento Sans"/>
                </a:rPr>
                <a:t>(homolog 2)</a:t>
              </a:r>
              <a:endParaRPr sz="1600" dirty="0"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114" name="Google Shape;114;p15"/>
            <p:cNvCxnSpPr>
              <a:cxnSpLocks/>
            </p:cNvCxnSpPr>
            <p:nvPr/>
          </p:nvCxnSpPr>
          <p:spPr>
            <a:xfrm flipH="1" flipV="1">
              <a:off x="6283420" y="3315376"/>
              <a:ext cx="910364" cy="225195"/>
            </a:xfrm>
            <a:prstGeom prst="straightConnector1">
              <a:avLst/>
            </a:prstGeom>
            <a:noFill/>
            <a:ln w="19050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62725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0AB5-74DE-4F9F-A03C-29A51FB0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Reporter Constructs and Expectations</a:t>
            </a:r>
            <a:endParaRPr lang="en-US" dirty="0">
              <a:latin typeface="Lora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F1929-794A-4F09-8D4F-EB74702C2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2F765F-DC62-412A-86D0-5EA3F785E76E}"/>
              </a:ext>
            </a:extLst>
          </p:cNvPr>
          <p:cNvGrpSpPr/>
          <p:nvPr/>
        </p:nvGrpSpPr>
        <p:grpSpPr>
          <a:xfrm>
            <a:off x="287940" y="2117480"/>
            <a:ext cx="4096307" cy="2703547"/>
            <a:chOff x="287940" y="2117480"/>
            <a:chExt cx="4096307" cy="2703547"/>
          </a:xfrm>
        </p:grpSpPr>
        <p:sp>
          <p:nvSpPr>
            <p:cNvPr id="28" name="Google Shape;151;p18">
              <a:extLst>
                <a:ext uri="{FF2B5EF4-FFF2-40B4-BE49-F238E27FC236}">
                  <a16:creationId xmlns:a16="http://schemas.microsoft.com/office/drawing/2014/main" id="{90D7513B-71F8-4C60-B185-A3D700D6C424}"/>
                </a:ext>
              </a:extLst>
            </p:cNvPr>
            <p:cNvSpPr/>
            <p:nvPr/>
          </p:nvSpPr>
          <p:spPr>
            <a:xfrm>
              <a:off x="308886" y="2117480"/>
              <a:ext cx="1358400" cy="365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/>
                <a:t>rpsU2</a:t>
              </a:r>
              <a:r>
                <a:rPr lang="en" sz="1200" dirty="0"/>
                <a:t> promoter</a:t>
              </a:r>
              <a:endParaRPr sz="1200" dirty="0"/>
            </a:p>
          </p:txBody>
        </p:sp>
        <p:sp>
          <p:nvSpPr>
            <p:cNvPr id="29" name="Google Shape;152;p18">
              <a:extLst>
                <a:ext uri="{FF2B5EF4-FFF2-40B4-BE49-F238E27FC236}">
                  <a16:creationId xmlns:a16="http://schemas.microsoft.com/office/drawing/2014/main" id="{4262D5E4-430A-47CA-8E24-C6E65CD1D90A}"/>
                </a:ext>
              </a:extLst>
            </p:cNvPr>
            <p:cNvSpPr/>
            <p:nvPr/>
          </p:nvSpPr>
          <p:spPr>
            <a:xfrm>
              <a:off x="1667343" y="2117480"/>
              <a:ext cx="1358400" cy="365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/>
                <a:t>rpsU2</a:t>
              </a:r>
              <a:r>
                <a:rPr lang="en" sz="1200" dirty="0"/>
                <a:t> 5’ UTR</a:t>
              </a:r>
              <a:endParaRPr sz="1200" dirty="0"/>
            </a:p>
          </p:txBody>
        </p:sp>
        <p:sp>
          <p:nvSpPr>
            <p:cNvPr id="30" name="Google Shape;153;p18">
              <a:extLst>
                <a:ext uri="{FF2B5EF4-FFF2-40B4-BE49-F238E27FC236}">
                  <a16:creationId xmlns:a16="http://schemas.microsoft.com/office/drawing/2014/main" id="{256A28C0-6F9A-4C61-9E7A-8E9C2F59A476}"/>
                </a:ext>
              </a:extLst>
            </p:cNvPr>
            <p:cNvSpPr/>
            <p:nvPr/>
          </p:nvSpPr>
          <p:spPr>
            <a:xfrm>
              <a:off x="3025799" y="2117480"/>
              <a:ext cx="1358400" cy="365400"/>
            </a:xfrm>
            <a:prstGeom prst="rect">
              <a:avLst/>
            </a:prstGeom>
            <a:solidFill>
              <a:srgbClr val="FFCD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LacZ </a:t>
              </a:r>
              <a:endParaRPr sz="1200"/>
            </a:p>
          </p:txBody>
        </p:sp>
        <p:sp>
          <p:nvSpPr>
            <p:cNvPr id="31" name="Google Shape;155;p18">
              <a:extLst>
                <a:ext uri="{FF2B5EF4-FFF2-40B4-BE49-F238E27FC236}">
                  <a16:creationId xmlns:a16="http://schemas.microsoft.com/office/drawing/2014/main" id="{B3647BC4-21F3-437D-B149-934F545323A7}"/>
                </a:ext>
              </a:extLst>
            </p:cNvPr>
            <p:cNvSpPr/>
            <p:nvPr/>
          </p:nvSpPr>
          <p:spPr>
            <a:xfrm>
              <a:off x="287940" y="2896875"/>
              <a:ext cx="1358400" cy="3654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bg1"/>
                  </a:solidFill>
                </a:rPr>
                <a:t>tul 4 </a:t>
              </a:r>
              <a:r>
                <a:rPr lang="en" sz="1200" dirty="0">
                  <a:solidFill>
                    <a:schemeClr val="bg1"/>
                  </a:solidFill>
                </a:rPr>
                <a:t>promoter</a:t>
              </a:r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32" name="Google Shape;156;p18">
              <a:extLst>
                <a:ext uri="{FF2B5EF4-FFF2-40B4-BE49-F238E27FC236}">
                  <a16:creationId xmlns:a16="http://schemas.microsoft.com/office/drawing/2014/main" id="{CAB3BB82-293F-475A-BF18-0AFA0753DF87}"/>
                </a:ext>
              </a:extLst>
            </p:cNvPr>
            <p:cNvSpPr/>
            <p:nvPr/>
          </p:nvSpPr>
          <p:spPr>
            <a:xfrm>
              <a:off x="1646396" y="2896875"/>
              <a:ext cx="1358400" cy="3654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bg1"/>
                  </a:solidFill>
                </a:rPr>
                <a:t>tul</a:t>
              </a:r>
              <a:r>
                <a:rPr lang="en" sz="1200" dirty="0">
                  <a:solidFill>
                    <a:schemeClr val="bg1"/>
                  </a:solidFill>
                </a:rPr>
                <a:t> </a:t>
              </a:r>
              <a:r>
                <a:rPr lang="en" sz="1200" i="1" dirty="0">
                  <a:solidFill>
                    <a:schemeClr val="bg1"/>
                  </a:solidFill>
                </a:rPr>
                <a:t>4</a:t>
              </a:r>
              <a:r>
                <a:rPr lang="en" sz="1200" dirty="0">
                  <a:solidFill>
                    <a:schemeClr val="bg1"/>
                  </a:solidFill>
                </a:rPr>
                <a:t> 5’ UTR</a:t>
              </a:r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Google Shape;157;p18">
              <a:extLst>
                <a:ext uri="{FF2B5EF4-FFF2-40B4-BE49-F238E27FC236}">
                  <a16:creationId xmlns:a16="http://schemas.microsoft.com/office/drawing/2014/main" id="{8C880F3A-7106-4F2E-8B95-2EA6AF7084FD}"/>
                </a:ext>
              </a:extLst>
            </p:cNvPr>
            <p:cNvSpPr/>
            <p:nvPr/>
          </p:nvSpPr>
          <p:spPr>
            <a:xfrm>
              <a:off x="3004853" y="2896875"/>
              <a:ext cx="1358400" cy="365400"/>
            </a:xfrm>
            <a:prstGeom prst="rect">
              <a:avLst/>
            </a:prstGeom>
            <a:solidFill>
              <a:srgbClr val="FFCD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LacZ </a:t>
              </a:r>
              <a:endParaRPr sz="1200"/>
            </a:p>
          </p:txBody>
        </p:sp>
        <p:sp>
          <p:nvSpPr>
            <p:cNvPr id="35" name="Google Shape;159;p18">
              <a:extLst>
                <a:ext uri="{FF2B5EF4-FFF2-40B4-BE49-F238E27FC236}">
                  <a16:creationId xmlns:a16="http://schemas.microsoft.com/office/drawing/2014/main" id="{FFAE9387-E552-41A1-8689-A38B3DFEAE66}"/>
                </a:ext>
              </a:extLst>
            </p:cNvPr>
            <p:cNvSpPr/>
            <p:nvPr/>
          </p:nvSpPr>
          <p:spPr>
            <a:xfrm>
              <a:off x="308892" y="3676241"/>
              <a:ext cx="1358400" cy="365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/>
                <a:t>rpsU2</a:t>
              </a:r>
              <a:r>
                <a:rPr lang="en" sz="1200" dirty="0"/>
                <a:t> promoter</a:t>
              </a:r>
              <a:endParaRPr sz="1200" dirty="0"/>
            </a:p>
          </p:txBody>
        </p:sp>
        <p:sp>
          <p:nvSpPr>
            <p:cNvPr id="36" name="Google Shape;160;p18">
              <a:extLst>
                <a:ext uri="{FF2B5EF4-FFF2-40B4-BE49-F238E27FC236}">
                  <a16:creationId xmlns:a16="http://schemas.microsoft.com/office/drawing/2014/main" id="{040B4993-9DC1-4712-8B95-C17DB5A8418F}"/>
                </a:ext>
              </a:extLst>
            </p:cNvPr>
            <p:cNvSpPr/>
            <p:nvPr/>
          </p:nvSpPr>
          <p:spPr>
            <a:xfrm>
              <a:off x="1667348" y="3676241"/>
              <a:ext cx="1358400" cy="3654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bg1"/>
                  </a:solidFill>
                </a:rPr>
                <a:t>tul 4 </a:t>
              </a:r>
              <a:r>
                <a:rPr lang="en" sz="1200" dirty="0">
                  <a:solidFill>
                    <a:schemeClr val="bg1"/>
                  </a:solidFill>
                </a:rPr>
                <a:t>5’ UTR</a:t>
              </a:r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37" name="Google Shape;161;p18">
              <a:extLst>
                <a:ext uri="{FF2B5EF4-FFF2-40B4-BE49-F238E27FC236}">
                  <a16:creationId xmlns:a16="http://schemas.microsoft.com/office/drawing/2014/main" id="{5B64CCAC-6BC1-4D09-B4A0-51ED5A6654EC}"/>
                </a:ext>
              </a:extLst>
            </p:cNvPr>
            <p:cNvSpPr/>
            <p:nvPr/>
          </p:nvSpPr>
          <p:spPr>
            <a:xfrm>
              <a:off x="3025804" y="3676241"/>
              <a:ext cx="1358400" cy="365400"/>
            </a:xfrm>
            <a:prstGeom prst="rect">
              <a:avLst/>
            </a:prstGeom>
            <a:solidFill>
              <a:srgbClr val="FFCD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LacZ </a:t>
              </a:r>
              <a:endParaRPr sz="1200"/>
            </a:p>
          </p:txBody>
        </p:sp>
        <p:sp>
          <p:nvSpPr>
            <p:cNvPr id="39" name="Google Shape;163;p18">
              <a:extLst>
                <a:ext uri="{FF2B5EF4-FFF2-40B4-BE49-F238E27FC236}">
                  <a16:creationId xmlns:a16="http://schemas.microsoft.com/office/drawing/2014/main" id="{A7B4F3B9-3351-4D32-A5F8-C2EA166453E0}"/>
                </a:ext>
              </a:extLst>
            </p:cNvPr>
            <p:cNvSpPr/>
            <p:nvPr/>
          </p:nvSpPr>
          <p:spPr>
            <a:xfrm>
              <a:off x="308934" y="4455627"/>
              <a:ext cx="1358400" cy="365400"/>
            </a:xfrm>
            <a:prstGeom prst="rect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bg1"/>
                  </a:solidFill>
                </a:rPr>
                <a:t>tul 4  </a:t>
              </a:r>
              <a:r>
                <a:rPr lang="en" sz="1200" dirty="0">
                  <a:solidFill>
                    <a:schemeClr val="bg1"/>
                  </a:solidFill>
                </a:rPr>
                <a:t>promoter</a:t>
              </a:r>
              <a:endParaRPr sz="1200" dirty="0">
                <a:solidFill>
                  <a:schemeClr val="bg1"/>
                </a:solidFill>
              </a:endParaRPr>
            </a:p>
          </p:txBody>
        </p:sp>
        <p:sp>
          <p:nvSpPr>
            <p:cNvPr id="40" name="Google Shape;164;p18">
              <a:extLst>
                <a:ext uri="{FF2B5EF4-FFF2-40B4-BE49-F238E27FC236}">
                  <a16:creationId xmlns:a16="http://schemas.microsoft.com/office/drawing/2014/main" id="{EAAE54B9-A1B6-49C6-BF87-EB20D41179B0}"/>
                </a:ext>
              </a:extLst>
            </p:cNvPr>
            <p:cNvSpPr/>
            <p:nvPr/>
          </p:nvSpPr>
          <p:spPr>
            <a:xfrm>
              <a:off x="1667390" y="4455627"/>
              <a:ext cx="1358400" cy="365400"/>
            </a:xfrm>
            <a:prstGeom prst="rect">
              <a:avLst/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i="1" dirty="0"/>
                <a:t>rpsU2</a:t>
              </a:r>
              <a:r>
                <a:rPr lang="en" sz="1200" dirty="0"/>
                <a:t> 5’ UTR</a:t>
              </a:r>
              <a:endParaRPr sz="1200" dirty="0"/>
            </a:p>
          </p:txBody>
        </p:sp>
        <p:sp>
          <p:nvSpPr>
            <p:cNvPr id="41" name="Google Shape;165;p18">
              <a:extLst>
                <a:ext uri="{FF2B5EF4-FFF2-40B4-BE49-F238E27FC236}">
                  <a16:creationId xmlns:a16="http://schemas.microsoft.com/office/drawing/2014/main" id="{A3EFF976-64B2-4598-ACFA-D878A298DA07}"/>
                </a:ext>
              </a:extLst>
            </p:cNvPr>
            <p:cNvSpPr/>
            <p:nvPr/>
          </p:nvSpPr>
          <p:spPr>
            <a:xfrm>
              <a:off x="3025847" y="4455627"/>
              <a:ext cx="1358400" cy="365400"/>
            </a:xfrm>
            <a:prstGeom prst="rect">
              <a:avLst/>
            </a:prstGeom>
            <a:solidFill>
              <a:srgbClr val="FFCD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LacZ </a:t>
              </a:r>
              <a:endParaRPr sz="1200"/>
            </a:p>
          </p:txBody>
        </p:sp>
      </p:grpSp>
      <p:graphicFrame>
        <p:nvGraphicFramePr>
          <p:cNvPr id="44" name="Table 44">
            <a:extLst>
              <a:ext uri="{FF2B5EF4-FFF2-40B4-BE49-F238E27FC236}">
                <a16:creationId xmlns:a16="http://schemas.microsoft.com/office/drawing/2014/main" id="{01A6FE1F-8B23-4094-9C16-7B80B39AC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759230"/>
              </p:ext>
            </p:extLst>
          </p:nvPr>
        </p:nvGraphicFramePr>
        <p:xfrm>
          <a:off x="4497455" y="1446009"/>
          <a:ext cx="4355510" cy="576944"/>
        </p:xfrm>
        <a:graphic>
          <a:graphicData uri="http://schemas.openxmlformats.org/drawingml/2006/table">
            <a:tbl>
              <a:tblPr firstRow="1" bandRow="1">
                <a:tableStyleId>{57665737-2F24-4C6E-87C4-143C659AE471}</a:tableStyleId>
              </a:tblPr>
              <a:tblGrid>
                <a:gridCol w="2177755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2177755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576944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b="0" dirty="0">
                          <a:latin typeface="Quattrocento Sans" panose="020B0604020202020204" charset="0"/>
                        </a:rPr>
                        <a:t> bS21-2</a:t>
                      </a:r>
                    </a:p>
                    <a:p>
                      <a:pPr algn="ctr"/>
                      <a:r>
                        <a:rPr lang="en-US" b="0" dirty="0">
                          <a:latin typeface="Quattrocento Sans" panose="020B0604020202020204" charset="0"/>
                        </a:rPr>
                        <a:t>(WT)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latin typeface="Quattrocento Sans" panose="020B0604020202020204" charset="0"/>
                        </a:rPr>
                        <a:t>If in cells </a:t>
                      </a:r>
                      <a:r>
                        <a:rPr lang="en-US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b="0" dirty="0">
                          <a:latin typeface="Quattrocento Sans" panose="020B0604020202020204" charset="0"/>
                        </a:rPr>
                        <a:t> bS21-2</a:t>
                      </a:r>
                    </a:p>
                    <a:p>
                      <a:pPr algn="ctr"/>
                      <a:r>
                        <a:rPr lang="en-US" b="0" dirty="0">
                          <a:latin typeface="Quattrocento Sans" panose="020B0604020202020204" charset="0"/>
                        </a:rPr>
                        <a:t>(∆</a:t>
                      </a:r>
                      <a:r>
                        <a:rPr lang="en-US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pic>
        <p:nvPicPr>
          <p:cNvPr id="1030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22B8724-E497-4BA5-957A-3E62DEF55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84" y="2094340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428E2B7E-69FD-4355-89CC-3E5CB0A2B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319" y="2059224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D527D444-A34D-474C-A403-3053611F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36" y="2059224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5EF7A728-55DF-44CA-826A-746E3F4F5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906" y="2059224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AC81E8B5-8A03-4771-94FD-DC4544F4F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7" y="2059224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25584524-483B-42BC-BF20-26A61E39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8" y="2059224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E3176F21-66C6-4198-933C-577C7AC0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036" y="2914709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9AE54844-B1D3-4F25-AAB5-CAF53CEF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399" y="2915582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4B42BC54-403B-4BD5-94A2-F9784BFC2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62" y="2914709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0D5F7E56-8689-4431-9A3E-54D14E07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65" y="2896875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62C6319-83D2-495D-8800-E90A7EBBD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28" y="2897748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E64B8584-9572-4252-BB11-123BEA600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591" y="2896875"/>
            <a:ext cx="411678" cy="41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6D6FE-F864-4FA6-B35F-8E77C1900005}"/>
              </a:ext>
            </a:extLst>
          </p:cNvPr>
          <p:cNvSpPr txBox="1"/>
          <p:nvPr/>
        </p:nvSpPr>
        <p:spPr>
          <a:xfrm>
            <a:off x="5436895" y="3628108"/>
            <a:ext cx="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Quattrocento Sans" panose="020B0604020202020204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39CC679-1122-41B0-BD0F-50C5AD8B2750}"/>
              </a:ext>
            </a:extLst>
          </p:cNvPr>
          <p:cNvSpPr txBox="1"/>
          <p:nvPr/>
        </p:nvSpPr>
        <p:spPr>
          <a:xfrm>
            <a:off x="5436895" y="4359362"/>
            <a:ext cx="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Quattrocento Sans" panose="020B0604020202020204" charset="0"/>
              </a:rPr>
              <a:t>?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0216FE2-3A67-4B42-B771-337C5C18814D}"/>
              </a:ext>
            </a:extLst>
          </p:cNvPr>
          <p:cNvSpPr txBox="1"/>
          <p:nvPr/>
        </p:nvSpPr>
        <p:spPr>
          <a:xfrm>
            <a:off x="7707999" y="4359362"/>
            <a:ext cx="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Quattrocento Sans" panose="020B0604020202020204" charset="0"/>
              </a:rPr>
              <a:t>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D847397-E6A1-477B-82E3-5C094E405367}"/>
              </a:ext>
            </a:extLst>
          </p:cNvPr>
          <p:cNvSpPr txBox="1"/>
          <p:nvPr/>
        </p:nvSpPr>
        <p:spPr>
          <a:xfrm>
            <a:off x="7707999" y="3676241"/>
            <a:ext cx="276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Quattrocento Sans" panose="020B0604020202020204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89A622-4A0C-4B30-A500-7A78AB637B9B}"/>
              </a:ext>
            </a:extLst>
          </p:cNvPr>
          <p:cNvSpPr/>
          <p:nvPr/>
        </p:nvSpPr>
        <p:spPr>
          <a:xfrm>
            <a:off x="287940" y="2022953"/>
            <a:ext cx="8565025" cy="54879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/>
      <p:bldP spid="50" grpId="0"/>
      <p:bldP spid="51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6DCC2D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247712"/>
              </p:ext>
            </p:extLst>
          </p:nvPr>
        </p:nvGraphicFramePr>
        <p:xfrm>
          <a:off x="-107806" y="1544525"/>
          <a:ext cx="5210175" cy="3305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E30A91D-157D-4B74-9C91-563192D9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50" y="922668"/>
            <a:ext cx="4355242" cy="435600"/>
          </a:xfrm>
        </p:spPr>
        <p:txBody>
          <a:bodyPr/>
          <a:lstStyle/>
          <a:p>
            <a:r>
              <a:rPr lang="en-US" dirty="0"/>
              <a:t>Results of </a:t>
            </a:r>
            <a:r>
              <a:rPr lang="el-GR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β-</a:t>
            </a:r>
            <a:r>
              <a:rPr lang="en-US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galactosidase</a:t>
            </a:r>
            <a:r>
              <a:rPr lang="en-US" sz="11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assay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73C1D-8F4D-4405-8A40-5FC78FFAF5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2915" y="1618700"/>
            <a:ext cx="3878399" cy="3231000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Reporter only shows ~30% increase </a:t>
            </a:r>
            <a:r>
              <a:rPr lang="en-US" dirty="0">
                <a:solidFill>
                  <a:schemeClr val="tx1"/>
                </a:solidFill>
              </a:rPr>
              <a:t>in output in cells lacking bS21-2</a:t>
            </a:r>
          </a:p>
          <a:p>
            <a:r>
              <a:rPr lang="en-US" dirty="0"/>
              <a:t>Expecting: ~25 fold increase</a:t>
            </a:r>
          </a:p>
          <a:p>
            <a:r>
              <a:rPr lang="en-US" dirty="0">
                <a:solidFill>
                  <a:schemeClr val="tx1"/>
                </a:solidFill>
              </a:rPr>
              <a:t>Reporter expected to reflect RNA abundance, but is measuring b-gal activity</a:t>
            </a:r>
            <a:endParaRPr lang="en-US" dirty="0"/>
          </a:p>
          <a:p>
            <a:r>
              <a:rPr lang="en-US" dirty="0"/>
              <a:t>Drastically not what expected so what to do?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160733-4CEA-479C-AFE0-6A861A5E18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EF3DC4A-1347-4A08-A9A2-678E6D86FC28}"/>
              </a:ext>
            </a:extLst>
          </p:cNvPr>
          <p:cNvGrpSpPr/>
          <p:nvPr/>
        </p:nvGrpSpPr>
        <p:grpSpPr>
          <a:xfrm>
            <a:off x="1264227" y="4267200"/>
            <a:ext cx="3494809" cy="482651"/>
            <a:chOff x="1264227" y="4267200"/>
            <a:chExt cx="3494809" cy="48265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8AA41A5-033D-41F3-A76F-C81C22D77C19}"/>
                </a:ext>
              </a:extLst>
            </p:cNvPr>
            <p:cNvSpPr/>
            <p:nvPr/>
          </p:nvSpPr>
          <p:spPr>
            <a:xfrm>
              <a:off x="1264227" y="4267200"/>
              <a:ext cx="3494809" cy="482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8B0170-2AE8-4C8F-B67F-D5A8B9A9B50A}"/>
                </a:ext>
              </a:extLst>
            </p:cNvPr>
            <p:cNvSpPr txBox="1"/>
            <p:nvPr/>
          </p:nvSpPr>
          <p:spPr>
            <a:xfrm>
              <a:off x="1565564" y="4333009"/>
              <a:ext cx="11741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LVS</a:t>
              </a:r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8CBEBB6-9D84-45B5-A878-89D50E04CDC8}"/>
                </a:ext>
              </a:extLst>
            </p:cNvPr>
            <p:cNvSpPr txBox="1"/>
            <p:nvPr/>
          </p:nvSpPr>
          <p:spPr>
            <a:xfrm>
              <a:off x="3409169" y="4333008"/>
              <a:ext cx="11741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ΔrpsU2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97627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50519-B581-4CC2-A5AA-27E406E1C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Possibilities for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5DF23-BFF6-466E-9B43-860976E3A3E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92320" y="3589067"/>
            <a:ext cx="7976551" cy="1241945"/>
          </a:xfrm>
        </p:spPr>
        <p:txBody>
          <a:bodyPr/>
          <a:lstStyle/>
          <a:p>
            <a:r>
              <a:rPr lang="en-US" sz="1800" dirty="0"/>
              <a:t>Error when labeling tubes…?</a:t>
            </a:r>
          </a:p>
          <a:p>
            <a:r>
              <a:rPr lang="en-US" sz="1800" dirty="0"/>
              <a:t>Maybe didn’t include all of regulatory sequence fused to reporter?</a:t>
            </a:r>
          </a:p>
          <a:p>
            <a:r>
              <a:rPr lang="en-US" sz="1800" dirty="0"/>
              <a:t>Post-translational?</a:t>
            </a:r>
          </a:p>
          <a:p>
            <a:pPr lvl="1"/>
            <a:r>
              <a:rPr lang="en-US" sz="1800" dirty="0"/>
              <a:t>A ton of mRNA (transcript) but then a lot less protein?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3A959-8B51-4009-832E-8A8FCAEE18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52E7A3D-EB83-4EC3-9483-F0B08073C8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610208"/>
              </p:ext>
            </p:extLst>
          </p:nvPr>
        </p:nvGraphicFramePr>
        <p:xfrm>
          <a:off x="1003590" y="1600159"/>
          <a:ext cx="3107315" cy="220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349131E-2E38-4890-833D-F7ED6DD191A5}"/>
              </a:ext>
            </a:extLst>
          </p:cNvPr>
          <p:cNvGrpSpPr/>
          <p:nvPr/>
        </p:nvGrpSpPr>
        <p:grpSpPr>
          <a:xfrm>
            <a:off x="1925781" y="3117274"/>
            <a:ext cx="2143991" cy="602672"/>
            <a:chOff x="1264227" y="4267200"/>
            <a:chExt cx="3494809" cy="4826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6E6E1E-F910-41AD-BCF7-94F5F2EBBF5E}"/>
                </a:ext>
              </a:extLst>
            </p:cNvPr>
            <p:cNvSpPr/>
            <p:nvPr/>
          </p:nvSpPr>
          <p:spPr>
            <a:xfrm>
              <a:off x="1264227" y="4267200"/>
              <a:ext cx="3494809" cy="4826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98BC2A-44DE-41CB-B473-E25FD14527C4}"/>
                </a:ext>
              </a:extLst>
            </p:cNvPr>
            <p:cNvSpPr txBox="1"/>
            <p:nvPr/>
          </p:nvSpPr>
          <p:spPr>
            <a:xfrm>
              <a:off x="1565564" y="4333009"/>
              <a:ext cx="11741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LVS</a:t>
              </a:r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E52570-D1CE-4C01-8A26-6D463AD5B3E0}"/>
                </a:ext>
              </a:extLst>
            </p:cNvPr>
            <p:cNvSpPr txBox="1"/>
            <p:nvPr/>
          </p:nvSpPr>
          <p:spPr>
            <a:xfrm>
              <a:off x="3409169" y="4333008"/>
              <a:ext cx="11741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ΔrpsU2</a:t>
              </a:r>
              <a:endParaRPr lang="en-US" dirty="0"/>
            </a:p>
          </p:txBody>
        </p:sp>
      </p:grpSp>
      <p:pic>
        <p:nvPicPr>
          <p:cNvPr id="11" name="image1.jpg">
            <a:extLst>
              <a:ext uri="{FF2B5EF4-FFF2-40B4-BE49-F238E27FC236}">
                <a16:creationId xmlns:a16="http://schemas.microsoft.com/office/drawing/2014/main" id="{BF19A04B-4881-4A80-B81C-7A4E1920887A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5033096" y="1699471"/>
            <a:ext cx="2598113" cy="1790285"/>
          </a:xfrm>
          <a:prstGeom prst="rect">
            <a:avLst/>
          </a:prstGeom>
          <a:ln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7E009D-649A-45CD-AFCA-87C92B16C9F8}"/>
              </a:ext>
            </a:extLst>
          </p:cNvPr>
          <p:cNvSpPr txBox="1"/>
          <p:nvPr/>
        </p:nvSpPr>
        <p:spPr>
          <a:xfrm>
            <a:off x="4287982" y="2400300"/>
            <a:ext cx="509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Quattrocento Sans" panose="020B0604020202020204" charset="0"/>
              </a:rPr>
              <a:t>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FAA7D4-AE86-4DAA-8C87-EDBD974E2D13}"/>
              </a:ext>
            </a:extLst>
          </p:cNvPr>
          <p:cNvSpPr txBox="1"/>
          <p:nvPr/>
        </p:nvSpPr>
        <p:spPr>
          <a:xfrm>
            <a:off x="1931328" y="1419746"/>
            <a:ext cx="1518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β-</a:t>
            </a:r>
            <a:r>
              <a:rPr lang="en-US" sz="1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galactosidase</a:t>
            </a:r>
            <a:r>
              <a:rPr lang="en-US" sz="9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D5A6D-3D25-478B-8FC7-83626FAE1B18}"/>
              </a:ext>
            </a:extLst>
          </p:cNvPr>
          <p:cNvSpPr txBox="1"/>
          <p:nvPr/>
        </p:nvSpPr>
        <p:spPr>
          <a:xfrm>
            <a:off x="5606246" y="1419746"/>
            <a:ext cx="15188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RT-PCR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57BCC2-4984-49BB-BB0D-66FAD91710D2}"/>
              </a:ext>
            </a:extLst>
          </p:cNvPr>
          <p:cNvCxnSpPr/>
          <p:nvPr/>
        </p:nvCxnSpPr>
        <p:spPr>
          <a:xfrm flipH="1">
            <a:off x="806824" y="3890682"/>
            <a:ext cx="32629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8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3775A-338E-46CD-94F5-D7B5621F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RT-PCR Experiment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14560-E2D7-4A5B-8EB7-745CC2FC63F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20045" y="1302157"/>
            <a:ext cx="4361941" cy="3231000"/>
          </a:xfrm>
        </p:spPr>
        <p:txBody>
          <a:bodyPr/>
          <a:lstStyle/>
          <a:p>
            <a:r>
              <a:rPr lang="en-US" dirty="0"/>
              <a:t>Goal: To compare the results of this previous experiment to our strains. </a:t>
            </a:r>
          </a:p>
          <a:p>
            <a:r>
              <a:rPr lang="en-US" dirty="0"/>
              <a:t>Our strains have the reporter fusion somewhere else on the chromosome</a:t>
            </a:r>
          </a:p>
          <a:p>
            <a:r>
              <a:rPr lang="en-US" dirty="0"/>
              <a:t>Is there still a lot of transcription but less translation of beta-galactosidase?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45305-EEFB-4A2D-9D02-26A7F85F63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6" name="image1.jpg">
            <a:extLst>
              <a:ext uri="{FF2B5EF4-FFF2-40B4-BE49-F238E27FC236}">
                <a16:creationId xmlns:a16="http://schemas.microsoft.com/office/drawing/2014/main" id="{D18078C5-1ADA-4C6B-A9B0-7B54FF9D5C05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932150" y="2048604"/>
            <a:ext cx="3054495" cy="2171493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9AFBC2-0628-DC40-B8D6-E50431690746}"/>
              </a:ext>
            </a:extLst>
          </p:cNvPr>
          <p:cNvSpPr txBox="1"/>
          <p:nvPr/>
        </p:nvSpPr>
        <p:spPr>
          <a:xfrm>
            <a:off x="1541929" y="4320988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Genes in native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087C84-5C9E-4B4A-8E43-EC9334879710}"/>
              </a:ext>
            </a:extLst>
          </p:cNvPr>
          <p:cNvSpPr txBox="1"/>
          <p:nvPr/>
        </p:nvSpPr>
        <p:spPr>
          <a:xfrm>
            <a:off x="4936871" y="4397028"/>
            <a:ext cx="35282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Quattrocento Sans" panose="020B0604020202020204" charset="0"/>
              </a:rPr>
              <a:t>Expectation: </a:t>
            </a:r>
            <a:r>
              <a:rPr lang="en-US" sz="1800" dirty="0">
                <a:latin typeface="Quattrocento Sans" panose="020B0604020202020204" charset="0"/>
              </a:rPr>
              <a:t>cells without bS21-2 will have more </a:t>
            </a:r>
            <a:r>
              <a:rPr lang="en-US" sz="1800" i="1" dirty="0">
                <a:latin typeface="Quattrocento Sans" panose="020B0604020202020204" charset="0"/>
              </a:rPr>
              <a:t>lacZ</a:t>
            </a:r>
            <a:r>
              <a:rPr lang="en-US" sz="1800" dirty="0">
                <a:latin typeface="Quattrocento Sans" panose="020B0604020202020204" charset="0"/>
              </a:rPr>
              <a:t> transcript</a:t>
            </a:r>
          </a:p>
        </p:txBody>
      </p:sp>
    </p:spTree>
    <p:extLst>
      <p:ext uri="{BB962C8B-B14F-4D97-AF65-F5344CB8AC3E}">
        <p14:creationId xmlns:p14="http://schemas.microsoft.com/office/powerpoint/2010/main" val="41831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DDF591-B39A-438E-B474-56FDCCC913FB}"/>
              </a:ext>
            </a:extLst>
          </p:cNvPr>
          <p:cNvSpPr/>
          <p:nvPr/>
        </p:nvSpPr>
        <p:spPr>
          <a:xfrm>
            <a:off x="5178136" y="1039091"/>
            <a:ext cx="1669473" cy="4087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BC02F-E77D-41E9-8761-0BFE84FF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22668"/>
            <a:ext cx="5565276" cy="435600"/>
          </a:xfrm>
        </p:spPr>
        <p:txBody>
          <a:bodyPr/>
          <a:lstStyle/>
          <a:p>
            <a:r>
              <a:rPr lang="en-US" dirty="0"/>
              <a:t>Discrepancies in reporter gene constructs and native bS21-2 gene regulation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942263-3257-E841-A760-023922C1B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756" y="4165892"/>
            <a:ext cx="3425400" cy="628868"/>
          </a:xfrm>
        </p:spPr>
        <p:txBody>
          <a:bodyPr/>
          <a:lstStyle/>
          <a:p>
            <a:r>
              <a:rPr lang="en-US" dirty="0"/>
              <a:t>~ 4-fold increase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3B6D58-0B43-4552-9BE3-B90E205E1C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18</a:t>
            </a:fld>
            <a:endParaRPr lang="en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ABC834-0D82-5540-B7B3-0ED5172B0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613297"/>
              </p:ext>
            </p:extLst>
          </p:nvPr>
        </p:nvGraphicFramePr>
        <p:xfrm>
          <a:off x="698883" y="1563479"/>
          <a:ext cx="2960754" cy="271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B1AFDD3-B3FD-4798-B890-E4D36C61B8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159119"/>
              </p:ext>
            </p:extLst>
          </p:nvPr>
        </p:nvGraphicFramePr>
        <p:xfrm>
          <a:off x="4074459" y="2284895"/>
          <a:ext cx="4743118" cy="1381760"/>
        </p:xfrm>
        <a:graphic>
          <a:graphicData uri="http://schemas.openxmlformats.org/drawingml/2006/table">
            <a:tbl>
              <a:tblPr firstRow="1" bandRow="1">
                <a:tableStyleId>{57665737-2F24-4C6E-87C4-143C659AE471}</a:tableStyleId>
              </a:tblPr>
              <a:tblGrid>
                <a:gridCol w="2124635">
                  <a:extLst>
                    <a:ext uri="{9D8B030D-6E8A-4147-A177-3AD203B41FA5}">
                      <a16:colId xmlns:a16="http://schemas.microsoft.com/office/drawing/2014/main" val="1097722738"/>
                    </a:ext>
                  </a:extLst>
                </a:gridCol>
                <a:gridCol w="1037444">
                  <a:extLst>
                    <a:ext uri="{9D8B030D-6E8A-4147-A177-3AD203B41FA5}">
                      <a16:colId xmlns:a16="http://schemas.microsoft.com/office/drawing/2014/main" val="2286696227"/>
                    </a:ext>
                  </a:extLst>
                </a:gridCol>
                <a:gridCol w="1581039">
                  <a:extLst>
                    <a:ext uri="{9D8B030D-6E8A-4147-A177-3AD203B41FA5}">
                      <a16:colId xmlns:a16="http://schemas.microsoft.com/office/drawing/2014/main" val="1973622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Quattrocento Sans" panose="020B060402020202020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attrocento Sans" panose="020B0604020202020204" charset="0"/>
                        </a:rPr>
                        <a:t>mRNA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Quattrocento Sans" panose="020B0604020202020204" charset="0"/>
                        </a:rPr>
                        <a:t>protein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1072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attrocento Sans" panose="020B0604020202020204" charset="0"/>
                        </a:rPr>
                        <a:t>WT: </a:t>
                      </a:r>
                      <a:r>
                        <a:rPr lang="en-US" sz="180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800" dirty="0">
                          <a:latin typeface="Quattrocento Sans" panose="020B0604020202020204" charset="0"/>
                        </a:rPr>
                        <a:t> operon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attrocento Sans" panose="020B0604020202020204" charset="0"/>
                        </a:rPr>
                        <a:t>25x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attrocento Sans" panose="020B0604020202020204" charset="0"/>
                        </a:rPr>
                        <a:t>1x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57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800" dirty="0">
                          <a:latin typeface="Quattrocento Sans" panose="020B0604020202020204" charset="0"/>
                        </a:rPr>
                        <a:t> promoter + 5’UTR + </a:t>
                      </a:r>
                      <a:r>
                        <a:rPr lang="en-US" sz="1800" i="1" dirty="0">
                          <a:latin typeface="Quattrocento Sans" panose="020B0604020202020204" charset="0"/>
                        </a:rPr>
                        <a:t>lacZ</a:t>
                      </a:r>
                      <a:endParaRPr lang="en-US" sz="1800" dirty="0">
                        <a:latin typeface="Quattrocento Sans" panose="020B0604020202020204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attrocento Sans" panose="020B0604020202020204" charset="0"/>
                        </a:rPr>
                        <a:t>4x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Quattrocento Sans" panose="020B0604020202020204" charset="0"/>
                        </a:rPr>
                        <a:t>30% increase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0628505"/>
                  </a:ext>
                </a:extLst>
              </a:tr>
            </a:tbl>
          </a:graphicData>
        </a:graphic>
      </p:graphicFrame>
      <p:sp>
        <p:nvSpPr>
          <p:cNvPr id="9" name="Right Brace 8">
            <a:extLst>
              <a:ext uri="{FF2B5EF4-FFF2-40B4-BE49-F238E27FC236}">
                <a16:creationId xmlns:a16="http://schemas.microsoft.com/office/drawing/2014/main" id="{0D11F319-EB8E-4CD3-A587-6F6FD1F66C09}"/>
              </a:ext>
            </a:extLst>
          </p:cNvPr>
          <p:cNvSpPr/>
          <p:nvPr/>
        </p:nvSpPr>
        <p:spPr>
          <a:xfrm rot="5400000">
            <a:off x="7008157" y="3247464"/>
            <a:ext cx="470651" cy="109369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F2B481-BA48-4A65-9798-93AC2A2734FE}"/>
              </a:ext>
            </a:extLst>
          </p:cNvPr>
          <p:cNvSpPr txBox="1"/>
          <p:nvPr/>
        </p:nvSpPr>
        <p:spPr>
          <a:xfrm>
            <a:off x="7109011" y="4090449"/>
            <a:ext cx="41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Quattrocento Sans" panose="020B0604020202020204" charset="0"/>
              </a:rPr>
              <a:t>?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B036DC-F305-4BA0-810F-5CB1B332FB54}"/>
              </a:ext>
            </a:extLst>
          </p:cNvPr>
          <p:cNvSpPr/>
          <p:nvPr/>
        </p:nvSpPr>
        <p:spPr>
          <a:xfrm>
            <a:off x="6946525" y="2736476"/>
            <a:ext cx="324972" cy="575983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40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ED60-9A15-403B-A544-2BB6DAB8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does that leave us?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D43BC-6F15-467B-A54D-58E7256A8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Difference between transcript abundance in </a:t>
            </a:r>
            <a:r>
              <a:rPr lang="el-GR" sz="1800" dirty="0"/>
              <a:t>Δ</a:t>
            </a:r>
            <a:r>
              <a:rPr lang="en-US" sz="1800" i="1" dirty="0"/>
              <a:t>rpsu2 </a:t>
            </a:r>
            <a:r>
              <a:rPr lang="en-US" sz="1800" dirty="0"/>
              <a:t>WT and our engineered strain</a:t>
            </a:r>
          </a:p>
          <a:p>
            <a:pPr lvl="1"/>
            <a:r>
              <a:rPr lang="en-US" sz="1800" dirty="0"/>
              <a:t>Mutation impacting bS21-2 regulation (Boring!)</a:t>
            </a:r>
          </a:p>
          <a:p>
            <a:pPr lvl="1"/>
            <a:r>
              <a:rPr lang="en-US" sz="1800" dirty="0"/>
              <a:t>Less </a:t>
            </a:r>
            <a:r>
              <a:rPr lang="en-US" sz="1800" i="1" dirty="0"/>
              <a:t>lacZ</a:t>
            </a:r>
            <a:r>
              <a:rPr lang="en-US" sz="1800" dirty="0"/>
              <a:t> mRNA because transcript abundance decreases along the length of the transcript</a:t>
            </a:r>
          </a:p>
          <a:p>
            <a:pPr lvl="1"/>
            <a:r>
              <a:rPr lang="en-US" sz="1800" dirty="0"/>
              <a:t>Needed more of the rpsU2 promoter fused to reporter construct to allow complete regulation</a:t>
            </a:r>
          </a:p>
          <a:p>
            <a:r>
              <a:rPr lang="en-US" sz="1800" dirty="0"/>
              <a:t>Difference between transcript and protein abundance</a:t>
            </a:r>
          </a:p>
          <a:p>
            <a:pPr lvl="1"/>
            <a:r>
              <a:rPr lang="en-US" sz="1800" dirty="0"/>
              <a:t>?????? TBD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6F2F7-D1CA-42D5-8751-9A13847DD5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81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Dr. Kathryn Ramsey’s Lab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0" y="1616470"/>
            <a:ext cx="3618949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dirty="0"/>
              <a:t>Organism of interest: </a:t>
            </a:r>
            <a:r>
              <a:rPr lang="en-US" b="1" i="1" dirty="0"/>
              <a:t>Francisella tularensis</a:t>
            </a:r>
            <a:r>
              <a:rPr lang="en-US" dirty="0"/>
              <a:t> LVS</a:t>
            </a:r>
            <a:endParaRPr lang="en-US" b="1" i="1" dirty="0"/>
          </a:p>
          <a:p>
            <a:pPr marL="342900" indent="-342900"/>
            <a:r>
              <a:rPr lang="en-US" dirty="0"/>
              <a:t>Gene of interest: </a:t>
            </a:r>
            <a:r>
              <a:rPr lang="en-US" i="1" dirty="0"/>
              <a:t>rpsu2</a:t>
            </a:r>
          </a:p>
          <a:p>
            <a:pPr marL="342900" indent="-342900"/>
            <a:r>
              <a:rPr lang="en-US" dirty="0"/>
              <a:t>Codes for protein: bS21 (ribosomal protein)</a:t>
            </a:r>
          </a:p>
          <a:p>
            <a:pPr marL="342900" indent="-342900"/>
            <a:endParaRPr dirty="0"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026" name="Picture 2" descr="University of Rhode Island College of Pharmacy - Wikipedia">
            <a:extLst>
              <a:ext uri="{FF2B5EF4-FFF2-40B4-BE49-F238E27FC236}">
                <a16:creationId xmlns:a16="http://schemas.microsoft.com/office/drawing/2014/main" id="{B9E75DBF-F63F-4E30-8C10-27817AE47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4" t="4075"/>
          <a:stretch/>
        </p:blipFill>
        <p:spPr bwMode="auto">
          <a:xfrm>
            <a:off x="1059870" y="1738806"/>
            <a:ext cx="3266211" cy="248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ED60-9A15-403B-A544-2BB6DAB8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Take-Aways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7D43BC-6F15-467B-A54D-58E7256A82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Making mistakes is ok</a:t>
            </a:r>
          </a:p>
          <a:p>
            <a:r>
              <a:rPr lang="en-US" dirty="0"/>
              <a:t>Biology isn’t perfect and doesn’t always go as planned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6F2F7-D1CA-42D5-8751-9A13847DD5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2050" name="Picture 2" descr="Spoiled bacteria : r/microbiology">
            <a:extLst>
              <a:ext uri="{FF2B5EF4-FFF2-40B4-BE49-F238E27FC236}">
                <a16:creationId xmlns:a16="http://schemas.microsoft.com/office/drawing/2014/main" id="{C1F138E6-7CCC-439E-8592-61192C408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/>
          <a:stretch/>
        </p:blipFill>
        <p:spPr bwMode="auto">
          <a:xfrm>
            <a:off x="3931024" y="2640106"/>
            <a:ext cx="3768351" cy="25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277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6390-31EA-4450-B8B1-92CA6F859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2F472-FE7C-4D46-B45E-19B98B30EC38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sz="1400" dirty="0">
                <a:solidFill>
                  <a:schemeClr val="tx1"/>
                </a:solidFill>
              </a:rPr>
              <a:t>I would like to thank the Ramsey Lab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Hannah </a:t>
            </a:r>
            <a:r>
              <a:rPr lang="en-US" sz="1400" dirty="0" err="1">
                <a:solidFill>
                  <a:schemeClr val="tx1"/>
                </a:solidFill>
              </a:rPr>
              <a:t>Trautmann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Dr. Kathryn Ramsey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Sierra Schmidt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Caterina Ramirez</a:t>
            </a:r>
          </a:p>
          <a:p>
            <a:pPr lvl="1"/>
            <a:r>
              <a:rPr lang="en-US" sz="1400" dirty="0">
                <a:solidFill>
                  <a:schemeClr val="tx1"/>
                </a:solidFill>
              </a:rPr>
              <a:t>Especially my lab partner, </a:t>
            </a:r>
            <a:r>
              <a:rPr lang="en-US" sz="1400" b="1" dirty="0">
                <a:solidFill>
                  <a:schemeClr val="tx1"/>
                </a:solidFill>
              </a:rPr>
              <a:t>Dan Floyd</a:t>
            </a:r>
            <a:r>
              <a:rPr lang="en-US" sz="1400" dirty="0">
                <a:solidFill>
                  <a:schemeClr val="tx1"/>
                </a:solidFill>
              </a:rPr>
              <a:t>, who worked on this project with me</a:t>
            </a:r>
          </a:p>
          <a:p>
            <a:r>
              <a:rPr lang="en-US" dirty="0"/>
              <a:t>INBRE and Janet</a:t>
            </a:r>
          </a:p>
          <a:p>
            <a:r>
              <a:rPr lang="en-US" dirty="0"/>
              <a:t>URI^2 for funding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F3454-7066-4C6A-A218-BCB0CCFD2E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1026" name="Picture 2" descr="Rhode Island IDeA Network of Biomedical Research Excellence – (RI-INBRE)">
            <a:extLst>
              <a:ext uri="{FF2B5EF4-FFF2-40B4-BE49-F238E27FC236}">
                <a16:creationId xmlns:a16="http://schemas.microsoft.com/office/drawing/2014/main" id="{192FA1EA-108B-43BB-A6A5-CBA5A6E6F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92" y="1648149"/>
            <a:ext cx="2961193" cy="116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rgraduate Research Grant – Undergraduate Research and Innovation">
            <a:extLst>
              <a:ext uri="{FF2B5EF4-FFF2-40B4-BE49-F238E27FC236}">
                <a16:creationId xmlns:a16="http://schemas.microsoft.com/office/drawing/2014/main" id="{05A62C1A-2A2B-4E86-90F4-B77E53322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945" y="3065362"/>
            <a:ext cx="2433286" cy="172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2"/>
          <p:cNvSpPr txBox="1">
            <a:spLocks noGrp="1"/>
          </p:cNvSpPr>
          <p:nvPr>
            <p:ph type="subTitle" idx="4294967295"/>
          </p:nvPr>
        </p:nvSpPr>
        <p:spPr>
          <a:xfrm>
            <a:off x="2371500" y="2093775"/>
            <a:ext cx="502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Any </a:t>
            </a:r>
            <a:r>
              <a:rPr lang="en" sz="3600" b="1" i="1" dirty="0">
                <a:highlight>
                  <a:srgbClr val="FFCD00"/>
                </a:highlight>
                <a:latin typeface="Lora"/>
                <a:ea typeface="Lora"/>
                <a:cs typeface="Lora"/>
                <a:sym typeface="Lora"/>
              </a:rPr>
              <a:t>questions</a:t>
            </a:r>
            <a:r>
              <a:rPr lang="en" sz="3600" b="1" i="1" dirty="0">
                <a:latin typeface="Lora"/>
                <a:ea typeface="Lora"/>
                <a:cs typeface="Lora"/>
                <a:sym typeface="Lora"/>
              </a:rPr>
              <a:t> ?</a:t>
            </a:r>
            <a:endParaRPr sz="3600" b="1" i="1" dirty="0">
              <a:latin typeface="Lora"/>
              <a:ea typeface="Lora"/>
              <a:cs typeface="Lora"/>
              <a:sym typeface="Lora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</a:endParaRPr>
          </a:p>
        </p:txBody>
      </p:sp>
      <p:cxnSp>
        <p:nvCxnSpPr>
          <p:cNvPr id="525" name="Google Shape;525;p42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6" name="Google Shape;526;p42"/>
          <p:cNvSpPr txBox="1">
            <a:spLocks noGrp="1"/>
          </p:cNvSpPr>
          <p:nvPr>
            <p:ph type="ctrTitle" idx="4294967295"/>
          </p:nvPr>
        </p:nvSpPr>
        <p:spPr>
          <a:xfrm>
            <a:off x="2371625" y="816550"/>
            <a:ext cx="4908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cxnSp>
        <p:nvCxnSpPr>
          <p:cNvPr id="527" name="Google Shape;527;p42"/>
          <p:cNvCxnSpPr/>
          <p:nvPr/>
        </p:nvCxnSpPr>
        <p:spPr>
          <a:xfrm>
            <a:off x="5589800" y="1428750"/>
            <a:ext cx="3554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8" name="Google Shape;528;p42"/>
          <p:cNvSpPr/>
          <p:nvPr/>
        </p:nvSpPr>
        <p:spPr>
          <a:xfrm>
            <a:off x="831925" y="859175"/>
            <a:ext cx="1139100" cy="11391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42"/>
          <p:cNvGrpSpPr/>
          <p:nvPr/>
        </p:nvGrpSpPr>
        <p:grpSpPr>
          <a:xfrm>
            <a:off x="1148888" y="1190759"/>
            <a:ext cx="505722" cy="475767"/>
            <a:chOff x="5972700" y="2330200"/>
            <a:chExt cx="411625" cy="387275"/>
          </a:xfrm>
        </p:grpSpPr>
        <p:sp>
          <p:nvSpPr>
            <p:cNvPr id="530" name="Google Shape;530;p42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2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4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i="0" dirty="0"/>
              <a:t>Different Reporter Constructs</a:t>
            </a:r>
            <a:endParaRPr sz="2000" b="1" i="0" dirty="0"/>
          </a:p>
        </p:txBody>
      </p:sp>
      <p:sp>
        <p:nvSpPr>
          <p:cNvPr id="127" name="Google Shape;127;p17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2104654" y="847942"/>
            <a:ext cx="1610400" cy="39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rpsU2</a:t>
            </a:r>
            <a:r>
              <a:rPr lang="en" dirty="0"/>
              <a:t> promoter</a:t>
            </a:r>
            <a:endParaRPr dirty="0"/>
          </a:p>
        </p:txBody>
      </p:sp>
      <p:sp>
        <p:nvSpPr>
          <p:cNvPr id="129" name="Google Shape;129;p17"/>
          <p:cNvSpPr/>
          <p:nvPr/>
        </p:nvSpPr>
        <p:spPr>
          <a:xfrm>
            <a:off x="3714928" y="847942"/>
            <a:ext cx="1610400" cy="39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rpsU2</a:t>
            </a:r>
            <a:r>
              <a:rPr lang="en" dirty="0"/>
              <a:t> 5’ UTR</a:t>
            </a:r>
            <a:endParaRPr dirty="0"/>
          </a:p>
        </p:txBody>
      </p:sp>
      <p:sp>
        <p:nvSpPr>
          <p:cNvPr id="130" name="Google Shape;130;p17"/>
          <p:cNvSpPr/>
          <p:nvPr/>
        </p:nvSpPr>
        <p:spPr>
          <a:xfrm>
            <a:off x="5325201" y="847942"/>
            <a:ext cx="1610400" cy="3921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LacZ </a:t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2079825" y="1684402"/>
            <a:ext cx="1610400" cy="392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tul 4 </a:t>
            </a:r>
            <a:r>
              <a:rPr lang="en" dirty="0"/>
              <a:t>promoter</a:t>
            </a:r>
            <a:endParaRPr dirty="0"/>
          </a:p>
        </p:txBody>
      </p:sp>
      <p:sp>
        <p:nvSpPr>
          <p:cNvPr id="133" name="Google Shape;133;p17"/>
          <p:cNvSpPr/>
          <p:nvPr/>
        </p:nvSpPr>
        <p:spPr>
          <a:xfrm>
            <a:off x="3690099" y="1684402"/>
            <a:ext cx="1610400" cy="392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tul 4 </a:t>
            </a:r>
            <a:r>
              <a:rPr lang="en" dirty="0"/>
              <a:t>5’ UTR</a:t>
            </a:r>
            <a:endParaRPr dirty="0"/>
          </a:p>
        </p:txBody>
      </p:sp>
      <p:sp>
        <p:nvSpPr>
          <p:cNvPr id="134" name="Google Shape;134;p17"/>
          <p:cNvSpPr/>
          <p:nvPr/>
        </p:nvSpPr>
        <p:spPr>
          <a:xfrm>
            <a:off x="5300373" y="1684402"/>
            <a:ext cx="1610400" cy="3921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LacZ </a:t>
            </a:r>
            <a:endParaRPr/>
          </a:p>
        </p:txBody>
      </p:sp>
      <p:sp>
        <p:nvSpPr>
          <p:cNvPr id="136" name="Google Shape;136;p17"/>
          <p:cNvSpPr/>
          <p:nvPr/>
        </p:nvSpPr>
        <p:spPr>
          <a:xfrm>
            <a:off x="2104660" y="2520832"/>
            <a:ext cx="1610400" cy="39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rpsU2</a:t>
            </a:r>
            <a:r>
              <a:rPr lang="en" dirty="0"/>
              <a:t> promoter</a:t>
            </a:r>
            <a:endParaRPr dirty="0"/>
          </a:p>
        </p:txBody>
      </p:sp>
      <p:sp>
        <p:nvSpPr>
          <p:cNvPr id="137" name="Google Shape;137;p17"/>
          <p:cNvSpPr/>
          <p:nvPr/>
        </p:nvSpPr>
        <p:spPr>
          <a:xfrm>
            <a:off x="3714934" y="2520832"/>
            <a:ext cx="1610400" cy="392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tul 4 </a:t>
            </a:r>
            <a:r>
              <a:rPr lang="en" dirty="0"/>
              <a:t>5’ UTR</a:t>
            </a:r>
            <a:endParaRPr dirty="0"/>
          </a:p>
        </p:txBody>
      </p:sp>
      <p:sp>
        <p:nvSpPr>
          <p:cNvPr id="138" name="Google Shape;138;p17"/>
          <p:cNvSpPr/>
          <p:nvPr/>
        </p:nvSpPr>
        <p:spPr>
          <a:xfrm>
            <a:off x="5325208" y="2520832"/>
            <a:ext cx="1610400" cy="3921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LacZ </a:t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2104710" y="3357282"/>
            <a:ext cx="1610400" cy="3921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Tul 4  </a:t>
            </a:r>
            <a:r>
              <a:rPr lang="en" dirty="0"/>
              <a:t>promoter</a:t>
            </a:r>
            <a:endParaRPr dirty="0"/>
          </a:p>
        </p:txBody>
      </p:sp>
      <p:sp>
        <p:nvSpPr>
          <p:cNvPr id="141" name="Google Shape;141;p17"/>
          <p:cNvSpPr/>
          <p:nvPr/>
        </p:nvSpPr>
        <p:spPr>
          <a:xfrm>
            <a:off x="3714984" y="3357282"/>
            <a:ext cx="1610400" cy="3921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rpsU2</a:t>
            </a:r>
            <a:r>
              <a:rPr lang="en" dirty="0"/>
              <a:t> 5’ UTR</a:t>
            </a:r>
            <a:endParaRPr dirty="0"/>
          </a:p>
        </p:txBody>
      </p:sp>
      <p:sp>
        <p:nvSpPr>
          <p:cNvPr id="142" name="Google Shape;142;p17"/>
          <p:cNvSpPr/>
          <p:nvPr/>
        </p:nvSpPr>
        <p:spPr>
          <a:xfrm>
            <a:off x="5325258" y="3357282"/>
            <a:ext cx="1610400" cy="3921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LacZ 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D0832-12F7-466B-9460-CEE71D108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11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l-GR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β-</a:t>
            </a:r>
            <a:r>
              <a:rPr lang="en-US" sz="20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galactosidase</a:t>
            </a:r>
            <a:r>
              <a:rPr lang="en-US" sz="11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assay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BA551-96E1-4C50-B3AE-DE53B9685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1250" y="1616470"/>
            <a:ext cx="4444586" cy="3112200"/>
          </a:xfrm>
        </p:spPr>
        <p:txBody>
          <a:bodyPr/>
          <a:lstStyle/>
          <a:p>
            <a:r>
              <a:rPr lang="en-US" dirty="0"/>
              <a:t>Measures enzymatic activity</a:t>
            </a:r>
          </a:p>
          <a:p>
            <a:r>
              <a:rPr lang="en-US" dirty="0"/>
              <a:t>A proxy for transcript abundance post-transcriptionally?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4D7F1-0CBE-410C-A01C-C0BF114046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0A7835F3-C4F2-41A2-86CF-2331A3E5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71" y="1669472"/>
            <a:ext cx="2894506" cy="26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E1C9D-D29A-4F99-A780-C124A107F744}"/>
              </a:ext>
            </a:extLst>
          </p:cNvPr>
          <p:cNvSpPr txBox="1"/>
          <p:nvPr/>
        </p:nvSpPr>
        <p:spPr>
          <a:xfrm>
            <a:off x="6561859" y="4358985"/>
            <a:ext cx="17508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(Clark et al., 2019)</a:t>
            </a:r>
          </a:p>
        </p:txBody>
      </p:sp>
    </p:spTree>
    <p:extLst>
      <p:ext uri="{BB962C8B-B14F-4D97-AF65-F5344CB8AC3E}">
        <p14:creationId xmlns:p14="http://schemas.microsoft.com/office/powerpoint/2010/main" val="1466735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</a:t>
            </a:r>
            <a:endParaRPr/>
          </a:p>
        </p:txBody>
      </p:sp>
      <p:grpSp>
        <p:nvGrpSpPr>
          <p:cNvPr id="192" name="Google Shape;192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93" name="Google Shape;193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/>
          <p:nvPr/>
        </p:nvSpPr>
        <p:spPr>
          <a:xfrm>
            <a:off x="285724" y="156982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Amplify DNA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8" name="Google Shape;198;p19"/>
          <p:cNvSpPr/>
          <p:nvPr/>
        </p:nvSpPr>
        <p:spPr>
          <a:xfrm>
            <a:off x="4988955" y="156982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Ligation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2637317" y="156982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Digestion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00" name="Google Shape;200;p19"/>
          <p:cNvCxnSpPr>
            <a:endCxn id="199" idx="2"/>
          </p:cNvCxnSpPr>
          <p:nvPr/>
        </p:nvCxnSpPr>
        <p:spPr>
          <a:xfrm>
            <a:off x="1803317" y="2229225"/>
            <a:ext cx="8340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01" name="Google Shape;201;p19"/>
          <p:cNvCxnSpPr>
            <a:endCxn id="198" idx="2"/>
          </p:cNvCxnSpPr>
          <p:nvPr/>
        </p:nvCxnSpPr>
        <p:spPr>
          <a:xfrm>
            <a:off x="4154955" y="2229225"/>
            <a:ext cx="8340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02" name="Google Shape;202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7340580" y="151822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Lora"/>
                <a:ea typeface="Lora"/>
                <a:cs typeface="Lora"/>
                <a:sym typeface="Lora"/>
              </a:rPr>
              <a:t>Transform into </a:t>
            </a:r>
            <a:r>
              <a:rPr lang="en" sz="1300" b="1" i="1">
                <a:latin typeface="Lora"/>
                <a:ea typeface="Lora"/>
                <a:cs typeface="Lora"/>
                <a:sym typeface="Lora"/>
              </a:rPr>
              <a:t>E. coli</a:t>
            </a:r>
            <a:endParaRPr sz="1300" b="1" i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04" name="Google Shape;204;p19"/>
          <p:cNvCxnSpPr>
            <a:endCxn id="203" idx="2"/>
          </p:cNvCxnSpPr>
          <p:nvPr/>
        </p:nvCxnSpPr>
        <p:spPr>
          <a:xfrm>
            <a:off x="6506580" y="2177625"/>
            <a:ext cx="8340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05" name="Google Shape;205;p19"/>
          <p:cNvSpPr/>
          <p:nvPr/>
        </p:nvSpPr>
        <p:spPr>
          <a:xfrm>
            <a:off x="285799" y="327567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β-galactosidase assay</a:t>
            </a:r>
            <a:endParaRPr sz="12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4989030" y="327567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Sequence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7" name="Google Shape;207;p19"/>
          <p:cNvSpPr/>
          <p:nvPr/>
        </p:nvSpPr>
        <p:spPr>
          <a:xfrm>
            <a:off x="2637392" y="327567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Lora"/>
                <a:ea typeface="Lora"/>
                <a:cs typeface="Lora"/>
                <a:sym typeface="Lora"/>
              </a:rPr>
              <a:t>Electroporate</a:t>
            </a:r>
            <a:endParaRPr sz="1100"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08" name="Google Shape;208;p19"/>
          <p:cNvCxnSpPr>
            <a:endCxn id="207" idx="2"/>
          </p:cNvCxnSpPr>
          <p:nvPr/>
        </p:nvCxnSpPr>
        <p:spPr>
          <a:xfrm>
            <a:off x="1803392" y="3935075"/>
            <a:ext cx="8340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09" name="Google Shape;209;p19"/>
          <p:cNvCxnSpPr>
            <a:endCxn id="206" idx="2"/>
          </p:cNvCxnSpPr>
          <p:nvPr/>
        </p:nvCxnSpPr>
        <p:spPr>
          <a:xfrm>
            <a:off x="4155030" y="3935075"/>
            <a:ext cx="8340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sp>
        <p:nvSpPr>
          <p:cNvPr id="210" name="Google Shape;210;p19"/>
          <p:cNvSpPr/>
          <p:nvPr/>
        </p:nvSpPr>
        <p:spPr>
          <a:xfrm>
            <a:off x="7340655" y="3224075"/>
            <a:ext cx="1517700" cy="131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ora"/>
                <a:ea typeface="Lora"/>
                <a:cs typeface="Lora"/>
                <a:sym typeface="Lora"/>
              </a:rPr>
              <a:t>Purify DNA</a:t>
            </a:r>
            <a:endParaRPr b="1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11" name="Google Shape;211;p19"/>
          <p:cNvCxnSpPr>
            <a:endCxn id="210" idx="2"/>
          </p:cNvCxnSpPr>
          <p:nvPr/>
        </p:nvCxnSpPr>
        <p:spPr>
          <a:xfrm>
            <a:off x="6506655" y="3883475"/>
            <a:ext cx="834000" cy="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  <p:cxnSp>
        <p:nvCxnSpPr>
          <p:cNvPr id="212" name="Google Shape;212;p19"/>
          <p:cNvCxnSpPr>
            <a:stCxn id="203" idx="4"/>
            <a:endCxn id="210" idx="0"/>
          </p:cNvCxnSpPr>
          <p:nvPr/>
        </p:nvCxnSpPr>
        <p:spPr>
          <a:xfrm>
            <a:off x="8099430" y="2837025"/>
            <a:ext cx="0" cy="387000"/>
          </a:xfrm>
          <a:prstGeom prst="straightConnector1">
            <a:avLst/>
          </a:prstGeom>
          <a:noFill/>
          <a:ln w="38100" cap="flat" cmpd="sng">
            <a:solidFill>
              <a:srgbClr val="FFCD00"/>
            </a:solidFill>
            <a:prstDash val="solid"/>
            <a:round/>
            <a:headEnd type="none" w="sm" len="sm"/>
            <a:tailEnd type="triangle" w="sm" len="sm"/>
          </a:ln>
        </p:spPr>
      </p:cxnSp>
    </p:spTree>
    <p:extLst>
      <p:ext uri="{BB962C8B-B14F-4D97-AF65-F5344CB8AC3E}">
        <p14:creationId xmlns:p14="http://schemas.microsoft.com/office/powerpoint/2010/main" val="4676905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36DAE-DB27-4D4A-A003-3158B9998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VI Secretion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03C55-6159-4864-B0C6-80693DA99C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1026" name="Picture 2" descr="Rules of Engagement: The Type VI Secretion System in Vibrio cholerae:  Trends in Microbiology">
            <a:extLst>
              <a:ext uri="{FF2B5EF4-FFF2-40B4-BE49-F238E27FC236}">
                <a16:creationId xmlns:a16="http://schemas.microsoft.com/office/drawing/2014/main" id="{1D1CAB9B-BB22-4757-B15C-BB0F3B169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50" y="1589093"/>
            <a:ext cx="4084638" cy="32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2D869-056A-4B9D-A2D6-B9483576C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572" y="4089579"/>
            <a:ext cx="2497282" cy="65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471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 i="0" dirty="0"/>
              <a:t>Different Cell Types Used </a:t>
            </a:r>
            <a:endParaRPr sz="2000" b="1" i="0" dirty="0"/>
          </a:p>
        </p:txBody>
      </p:sp>
      <p:sp>
        <p:nvSpPr>
          <p:cNvPr id="150" name="Google Shape;150;p18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151" name="Google Shape;151;p18"/>
          <p:cNvSpPr/>
          <p:nvPr/>
        </p:nvSpPr>
        <p:spPr>
          <a:xfrm>
            <a:off x="222296" y="1175371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promoter</a:t>
            </a:r>
            <a:endParaRPr sz="1200" dirty="0"/>
          </a:p>
        </p:txBody>
      </p:sp>
      <p:sp>
        <p:nvSpPr>
          <p:cNvPr id="152" name="Google Shape;152;p18"/>
          <p:cNvSpPr/>
          <p:nvPr/>
        </p:nvSpPr>
        <p:spPr>
          <a:xfrm>
            <a:off x="1580753" y="1175371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5’ UTR</a:t>
            </a:r>
            <a:endParaRPr sz="1200" dirty="0"/>
          </a:p>
        </p:txBody>
      </p:sp>
      <p:sp>
        <p:nvSpPr>
          <p:cNvPr id="153" name="Google Shape;153;p18"/>
          <p:cNvSpPr/>
          <p:nvPr/>
        </p:nvSpPr>
        <p:spPr>
          <a:xfrm>
            <a:off x="2939209" y="1175371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54" name="Google Shape;154;p18"/>
          <p:cNvSpPr txBox="1"/>
          <p:nvPr/>
        </p:nvSpPr>
        <p:spPr>
          <a:xfrm>
            <a:off x="1645649" y="818550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pKR121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201350" y="1954766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</a:t>
            </a:r>
            <a:r>
              <a:rPr lang="en" sz="1200" dirty="0"/>
              <a:t>promoter</a:t>
            </a:r>
            <a:endParaRPr sz="1200" dirty="0"/>
          </a:p>
        </p:txBody>
      </p:sp>
      <p:sp>
        <p:nvSpPr>
          <p:cNvPr id="156" name="Google Shape;156;p18"/>
          <p:cNvSpPr/>
          <p:nvPr/>
        </p:nvSpPr>
        <p:spPr>
          <a:xfrm>
            <a:off x="1559806" y="1954766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</a:t>
            </a:r>
            <a:r>
              <a:rPr lang="en" sz="1200" dirty="0"/>
              <a:t> </a:t>
            </a:r>
            <a:r>
              <a:rPr lang="en" sz="1200" i="1" dirty="0"/>
              <a:t>4</a:t>
            </a:r>
            <a:r>
              <a:rPr lang="en" sz="1200" dirty="0"/>
              <a:t> 5’ UTR</a:t>
            </a:r>
            <a:endParaRPr sz="1200" dirty="0"/>
          </a:p>
        </p:txBody>
      </p:sp>
      <p:sp>
        <p:nvSpPr>
          <p:cNvPr id="157" name="Google Shape;157;p18"/>
          <p:cNvSpPr/>
          <p:nvPr/>
        </p:nvSpPr>
        <p:spPr>
          <a:xfrm>
            <a:off x="2918263" y="1954766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58" name="Google Shape;158;p18"/>
          <p:cNvSpPr txBox="1"/>
          <p:nvPr/>
        </p:nvSpPr>
        <p:spPr>
          <a:xfrm>
            <a:off x="1624702" y="1597945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pKR111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18"/>
          <p:cNvSpPr/>
          <p:nvPr/>
        </p:nvSpPr>
        <p:spPr>
          <a:xfrm>
            <a:off x="222302" y="2734132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promoter</a:t>
            </a:r>
            <a:endParaRPr sz="1200" dirty="0"/>
          </a:p>
        </p:txBody>
      </p:sp>
      <p:sp>
        <p:nvSpPr>
          <p:cNvPr id="160" name="Google Shape;160;p18"/>
          <p:cNvSpPr/>
          <p:nvPr/>
        </p:nvSpPr>
        <p:spPr>
          <a:xfrm>
            <a:off x="1580758" y="2734132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</a:t>
            </a:r>
            <a:r>
              <a:rPr lang="en" sz="1200" dirty="0"/>
              <a:t>5’ UTR</a:t>
            </a:r>
            <a:endParaRPr sz="1200" dirty="0"/>
          </a:p>
        </p:txBody>
      </p:sp>
      <p:sp>
        <p:nvSpPr>
          <p:cNvPr id="161" name="Google Shape;161;p18"/>
          <p:cNvSpPr/>
          <p:nvPr/>
        </p:nvSpPr>
        <p:spPr>
          <a:xfrm>
            <a:off x="2939214" y="2734132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62" name="Google Shape;162;p18"/>
          <p:cNvSpPr txBox="1"/>
          <p:nvPr/>
        </p:nvSpPr>
        <p:spPr>
          <a:xfrm>
            <a:off x="1645654" y="2377311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pKR122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18"/>
          <p:cNvSpPr/>
          <p:nvPr/>
        </p:nvSpPr>
        <p:spPr>
          <a:xfrm>
            <a:off x="222344" y="3513518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 </a:t>
            </a:r>
            <a:r>
              <a:rPr lang="en" sz="1200" dirty="0"/>
              <a:t>promoter</a:t>
            </a:r>
            <a:endParaRPr sz="1200" dirty="0"/>
          </a:p>
        </p:txBody>
      </p:sp>
      <p:sp>
        <p:nvSpPr>
          <p:cNvPr id="164" name="Google Shape;164;p18"/>
          <p:cNvSpPr/>
          <p:nvPr/>
        </p:nvSpPr>
        <p:spPr>
          <a:xfrm>
            <a:off x="1580800" y="3513518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5’ UTR</a:t>
            </a:r>
            <a:endParaRPr sz="1200" dirty="0"/>
          </a:p>
        </p:txBody>
      </p:sp>
      <p:sp>
        <p:nvSpPr>
          <p:cNvPr id="165" name="Google Shape;165;p18"/>
          <p:cNvSpPr/>
          <p:nvPr/>
        </p:nvSpPr>
        <p:spPr>
          <a:xfrm>
            <a:off x="2939257" y="3513518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66" name="Google Shape;166;p18"/>
          <p:cNvSpPr txBox="1"/>
          <p:nvPr/>
        </p:nvSpPr>
        <p:spPr>
          <a:xfrm>
            <a:off x="1645696" y="3156696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pKR123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p18"/>
          <p:cNvSpPr/>
          <p:nvPr/>
        </p:nvSpPr>
        <p:spPr>
          <a:xfrm>
            <a:off x="4867296" y="1175371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promoter</a:t>
            </a:r>
            <a:endParaRPr sz="1200" dirty="0"/>
          </a:p>
        </p:txBody>
      </p:sp>
      <p:sp>
        <p:nvSpPr>
          <p:cNvPr id="168" name="Google Shape;168;p18"/>
          <p:cNvSpPr/>
          <p:nvPr/>
        </p:nvSpPr>
        <p:spPr>
          <a:xfrm>
            <a:off x="6225753" y="1175371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5’ UTR</a:t>
            </a:r>
            <a:endParaRPr sz="1200" dirty="0"/>
          </a:p>
        </p:txBody>
      </p:sp>
      <p:sp>
        <p:nvSpPr>
          <p:cNvPr id="169" name="Google Shape;169;p18"/>
          <p:cNvSpPr/>
          <p:nvPr/>
        </p:nvSpPr>
        <p:spPr>
          <a:xfrm>
            <a:off x="7584209" y="1175371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70" name="Google Shape;170;p18"/>
          <p:cNvSpPr txBox="1"/>
          <p:nvPr/>
        </p:nvSpPr>
        <p:spPr>
          <a:xfrm>
            <a:off x="6290649" y="818550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pKR121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1" name="Google Shape;171;p18"/>
          <p:cNvSpPr/>
          <p:nvPr/>
        </p:nvSpPr>
        <p:spPr>
          <a:xfrm>
            <a:off x="4846350" y="1954766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</a:t>
            </a:r>
            <a:r>
              <a:rPr lang="en" sz="1200" dirty="0"/>
              <a:t>promoter</a:t>
            </a:r>
            <a:endParaRPr sz="1200" dirty="0"/>
          </a:p>
        </p:txBody>
      </p:sp>
      <p:sp>
        <p:nvSpPr>
          <p:cNvPr id="172" name="Google Shape;172;p18"/>
          <p:cNvSpPr/>
          <p:nvPr/>
        </p:nvSpPr>
        <p:spPr>
          <a:xfrm>
            <a:off x="6204806" y="1954766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</a:t>
            </a:r>
            <a:r>
              <a:rPr lang="en" sz="1200" dirty="0"/>
              <a:t>5’ UTR</a:t>
            </a:r>
            <a:endParaRPr sz="1200" dirty="0"/>
          </a:p>
        </p:txBody>
      </p:sp>
      <p:sp>
        <p:nvSpPr>
          <p:cNvPr id="173" name="Google Shape;173;p18"/>
          <p:cNvSpPr/>
          <p:nvPr/>
        </p:nvSpPr>
        <p:spPr>
          <a:xfrm>
            <a:off x="7563263" y="1954766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74" name="Google Shape;174;p18"/>
          <p:cNvSpPr txBox="1"/>
          <p:nvPr/>
        </p:nvSpPr>
        <p:spPr>
          <a:xfrm>
            <a:off x="6269702" y="1597945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pKR111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4867302" y="2734132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promoter</a:t>
            </a:r>
            <a:endParaRPr sz="1200" dirty="0"/>
          </a:p>
        </p:txBody>
      </p:sp>
      <p:sp>
        <p:nvSpPr>
          <p:cNvPr id="176" name="Google Shape;176;p18"/>
          <p:cNvSpPr/>
          <p:nvPr/>
        </p:nvSpPr>
        <p:spPr>
          <a:xfrm>
            <a:off x="6225758" y="2734132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</a:t>
            </a:r>
            <a:r>
              <a:rPr lang="en" sz="1200" dirty="0"/>
              <a:t>5’ UTR</a:t>
            </a:r>
            <a:endParaRPr sz="1200" dirty="0"/>
          </a:p>
        </p:txBody>
      </p:sp>
      <p:sp>
        <p:nvSpPr>
          <p:cNvPr id="177" name="Google Shape;177;p18"/>
          <p:cNvSpPr/>
          <p:nvPr/>
        </p:nvSpPr>
        <p:spPr>
          <a:xfrm>
            <a:off x="7584214" y="2734132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78" name="Google Shape;178;p18"/>
          <p:cNvSpPr txBox="1"/>
          <p:nvPr/>
        </p:nvSpPr>
        <p:spPr>
          <a:xfrm>
            <a:off x="6290654" y="2377311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pKR122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79" name="Google Shape;179;p18"/>
          <p:cNvSpPr/>
          <p:nvPr/>
        </p:nvSpPr>
        <p:spPr>
          <a:xfrm>
            <a:off x="4867344" y="3513518"/>
            <a:ext cx="1358400" cy="3654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tul 4  </a:t>
            </a:r>
            <a:r>
              <a:rPr lang="en" sz="1200" dirty="0"/>
              <a:t>promoter</a:t>
            </a:r>
            <a:endParaRPr sz="1200" dirty="0"/>
          </a:p>
        </p:txBody>
      </p:sp>
      <p:sp>
        <p:nvSpPr>
          <p:cNvPr id="180" name="Google Shape;180;p18"/>
          <p:cNvSpPr/>
          <p:nvPr/>
        </p:nvSpPr>
        <p:spPr>
          <a:xfrm>
            <a:off x="6225800" y="3513518"/>
            <a:ext cx="1358400" cy="3654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/>
              <a:t>rpsU2</a:t>
            </a:r>
            <a:r>
              <a:rPr lang="en" sz="1200" dirty="0"/>
              <a:t> 5’ UTR</a:t>
            </a:r>
            <a:endParaRPr sz="1200" dirty="0"/>
          </a:p>
        </p:txBody>
      </p:sp>
      <p:sp>
        <p:nvSpPr>
          <p:cNvPr id="181" name="Google Shape;181;p18"/>
          <p:cNvSpPr/>
          <p:nvPr/>
        </p:nvSpPr>
        <p:spPr>
          <a:xfrm>
            <a:off x="7584257" y="3513518"/>
            <a:ext cx="1358400" cy="365400"/>
          </a:xfrm>
          <a:prstGeom prst="rect">
            <a:avLst/>
          </a:prstGeom>
          <a:solidFill>
            <a:srgbClr val="FFCD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LacZ </a:t>
            </a:r>
            <a:endParaRPr sz="1200"/>
          </a:p>
        </p:txBody>
      </p:sp>
      <p:sp>
        <p:nvSpPr>
          <p:cNvPr id="182" name="Google Shape;182;p18"/>
          <p:cNvSpPr txBox="1"/>
          <p:nvPr/>
        </p:nvSpPr>
        <p:spPr>
          <a:xfrm>
            <a:off x="6290696" y="3156696"/>
            <a:ext cx="114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Quattrocento Sans"/>
                <a:ea typeface="Quattrocento Sans"/>
                <a:cs typeface="Quattrocento Sans"/>
                <a:sym typeface="Quattrocento Sans"/>
              </a:rPr>
              <a:t>pKR123</a:t>
            </a:r>
            <a:endParaRPr b="1"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1084076" y="341291"/>
            <a:ext cx="2268245" cy="492412"/>
          </a:xfrm>
          <a:prstGeom prst="rect">
            <a:avLst/>
          </a:prstGeom>
          <a:solidFill>
            <a:srgbClr val="8BAB42">
              <a:alpha val="3708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LVS: has bS21-2</a:t>
            </a:r>
            <a:endParaRPr sz="20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18"/>
          <p:cNvSpPr txBox="1"/>
          <p:nvPr/>
        </p:nvSpPr>
        <p:spPr>
          <a:xfrm>
            <a:off x="5750009" y="340319"/>
            <a:ext cx="2364964" cy="492412"/>
          </a:xfrm>
          <a:prstGeom prst="rect">
            <a:avLst/>
          </a:prstGeom>
          <a:solidFill>
            <a:srgbClr val="963334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0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Δ</a:t>
            </a:r>
            <a:r>
              <a:rPr lang="en" sz="2000" b="1" i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rpsU2: </a:t>
            </a:r>
            <a:r>
              <a:rPr lang="en" sz="2000" b="1" dirty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no bS21-2</a:t>
            </a:r>
            <a:endParaRPr sz="2000" b="1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18"/>
          <p:cNvSpPr/>
          <p:nvPr/>
        </p:nvSpPr>
        <p:spPr>
          <a:xfrm>
            <a:off x="107375" y="826825"/>
            <a:ext cx="4305900" cy="3210600"/>
          </a:xfrm>
          <a:prstGeom prst="rect">
            <a:avLst/>
          </a:prstGeom>
          <a:solidFill>
            <a:srgbClr val="8BAB42">
              <a:alpha val="370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5" name="Google Shape;185;p18"/>
          <p:cNvSpPr/>
          <p:nvPr/>
        </p:nvSpPr>
        <p:spPr>
          <a:xfrm>
            <a:off x="4731050" y="826825"/>
            <a:ext cx="4305900" cy="3210600"/>
          </a:xfrm>
          <a:prstGeom prst="rect">
            <a:avLst/>
          </a:prstGeom>
          <a:solidFill>
            <a:srgbClr val="963334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9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answer this question?</a:t>
            </a:r>
            <a:endParaRPr dirty="0"/>
          </a:p>
        </p:txBody>
      </p:sp>
      <p:grpSp>
        <p:nvGrpSpPr>
          <p:cNvPr id="192" name="Google Shape;192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93" name="Google Shape;193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" name="Google Shape;197;p19"/>
          <p:cNvSpPr/>
          <p:nvPr/>
        </p:nvSpPr>
        <p:spPr>
          <a:xfrm>
            <a:off x="735997" y="2101525"/>
            <a:ext cx="1828800" cy="182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Lora"/>
                <a:ea typeface="Lora"/>
                <a:cs typeface="Lora"/>
                <a:sym typeface="Lora"/>
              </a:rPr>
              <a:t>C</a:t>
            </a:r>
            <a:r>
              <a:rPr lang="en" b="1" dirty="0">
                <a:latin typeface="Lora"/>
                <a:ea typeface="Lora"/>
                <a:cs typeface="Lora"/>
                <a:sym typeface="Lora"/>
              </a:rPr>
              <a:t>lone plasmids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Lora"/>
                <a:ea typeface="Lora"/>
                <a:cs typeface="Lora"/>
                <a:sym typeface="Lora"/>
              </a:rPr>
              <a:t>w</a:t>
            </a:r>
            <a:r>
              <a:rPr lang="en" b="1" dirty="0">
                <a:latin typeface="Lora"/>
                <a:ea typeface="Lora"/>
                <a:cs typeface="Lora"/>
                <a:sym typeface="Lora"/>
              </a:rPr>
              <a:t>/ reporter gene</a:t>
            </a:r>
            <a:endParaRPr b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9" name="Google Shape;199;p19"/>
          <p:cNvSpPr/>
          <p:nvPr/>
        </p:nvSpPr>
        <p:spPr>
          <a:xfrm>
            <a:off x="3678394" y="2101924"/>
            <a:ext cx="1828800" cy="1828002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Lora"/>
                <a:ea typeface="Lora"/>
                <a:cs typeface="Lora"/>
                <a:sym typeface="Lora"/>
              </a:rPr>
              <a:t>I</a:t>
            </a:r>
            <a:r>
              <a:rPr lang="en" b="1" dirty="0">
                <a:latin typeface="Lora"/>
                <a:ea typeface="Lora"/>
                <a:cs typeface="Lora"/>
                <a:sym typeface="Lora"/>
              </a:rPr>
              <a:t>ncorporate into</a:t>
            </a:r>
            <a:r>
              <a:rPr lang="en" b="1" i="1" dirty="0">
                <a:latin typeface="Lora"/>
                <a:ea typeface="Lora"/>
                <a:cs typeface="Lora"/>
                <a:sym typeface="Lora"/>
              </a:rPr>
              <a:t> LVS F. tularensis</a:t>
            </a:r>
            <a:endParaRPr b="1" i="1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6620790" y="2101525"/>
            <a:ext cx="1828800" cy="1828800"/>
          </a:xfrm>
          <a:prstGeom prst="ellipse">
            <a:avLst/>
          </a:prstGeom>
          <a:noFill/>
          <a:ln w="114300" cap="flat" cmpd="sng">
            <a:solidFill>
              <a:srgbClr val="FFCD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sz="13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β-galactosidase</a:t>
            </a:r>
            <a:r>
              <a:rPr lang="en" sz="900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" b="1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assay</a:t>
            </a:r>
            <a:endParaRPr sz="1200" b="1" dirty="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6BB8005-36A0-4843-BEE7-0158FE0C9EEE}"/>
              </a:ext>
            </a:extLst>
          </p:cNvPr>
          <p:cNvCxnSpPr>
            <a:cxnSpLocks/>
          </p:cNvCxnSpPr>
          <p:nvPr/>
        </p:nvCxnSpPr>
        <p:spPr>
          <a:xfrm>
            <a:off x="2611251" y="2984752"/>
            <a:ext cx="1113597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7ADFFD-71A0-4F11-B610-9FAE681BBF6E}"/>
              </a:ext>
            </a:extLst>
          </p:cNvPr>
          <p:cNvCxnSpPr/>
          <p:nvPr/>
        </p:nvCxnSpPr>
        <p:spPr>
          <a:xfrm>
            <a:off x="5544951" y="3015925"/>
            <a:ext cx="1113597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90F8-2B6E-4F7D-8331-7E253C6C2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Colony PCR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C531EB-4FD2-4651-ACD9-27AE7C955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D52A373-2315-4CCF-B8D0-D22D239737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8735"/>
          <a:stretch/>
        </p:blipFill>
        <p:spPr bwMode="auto">
          <a:xfrm>
            <a:off x="954434" y="1473251"/>
            <a:ext cx="2884805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8E60661-9ED9-474E-B15A-44A4E8588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03754"/>
              </p:ext>
            </p:extLst>
          </p:nvPr>
        </p:nvGraphicFramePr>
        <p:xfrm>
          <a:off x="4603173" y="2350351"/>
          <a:ext cx="3940054" cy="2346960"/>
        </p:xfrm>
        <a:graphic>
          <a:graphicData uri="http://schemas.openxmlformats.org/drawingml/2006/table">
            <a:tbl>
              <a:tblPr firstRow="1" firstCol="1" bandRow="1">
                <a:tableStyleId>{57665737-2F24-4C6E-87C4-143C659AE471}</a:tableStyleId>
              </a:tblPr>
              <a:tblGrid>
                <a:gridCol w="1071376">
                  <a:extLst>
                    <a:ext uri="{9D8B030D-6E8A-4147-A177-3AD203B41FA5}">
                      <a16:colId xmlns:a16="http://schemas.microsoft.com/office/drawing/2014/main" val="3801757549"/>
                    </a:ext>
                  </a:extLst>
                </a:gridCol>
                <a:gridCol w="823543">
                  <a:extLst>
                    <a:ext uri="{9D8B030D-6E8A-4147-A177-3AD203B41FA5}">
                      <a16:colId xmlns:a16="http://schemas.microsoft.com/office/drawing/2014/main" val="1724606792"/>
                    </a:ext>
                  </a:extLst>
                </a:gridCol>
                <a:gridCol w="1383082">
                  <a:extLst>
                    <a:ext uri="{9D8B030D-6E8A-4147-A177-3AD203B41FA5}">
                      <a16:colId xmlns:a16="http://schemas.microsoft.com/office/drawing/2014/main" val="787381884"/>
                    </a:ext>
                  </a:extLst>
                </a:gridCol>
                <a:gridCol w="662053">
                  <a:extLst>
                    <a:ext uri="{9D8B030D-6E8A-4147-A177-3AD203B41FA5}">
                      <a16:colId xmlns:a16="http://schemas.microsoft.com/office/drawing/2014/main" val="4711544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Genotype</a:t>
                      </a: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Lane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Expected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Y/N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9069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604020202020204" charset="0"/>
                          <a:ea typeface="Arial"/>
                          <a:cs typeface="Arial"/>
                          <a:sym typeface="Arial"/>
                        </a:rPr>
                        <a:t>LVS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1300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2837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604020202020204" charset="0"/>
                          <a:ea typeface="Arial"/>
                          <a:cs typeface="Arial"/>
                          <a:sym typeface="Arial"/>
                        </a:rPr>
                        <a:t>LVS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2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1300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128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604020202020204" charset="0"/>
                          <a:ea typeface="Arial"/>
                          <a:cs typeface="Arial"/>
                          <a:sym typeface="Arial"/>
                        </a:rPr>
                        <a:t>LVS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3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1300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472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rpsu2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4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1100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478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rpsu2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5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1100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983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rpsu2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6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1100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138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l-GR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Δ</a:t>
                      </a:r>
                      <a:r>
                        <a:rPr lang="en-US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rpsu2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7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1100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65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604020202020204" charset="0"/>
                          <a:ea typeface="Arial"/>
                          <a:cs typeface="Arial"/>
                          <a:sym typeface="Arial"/>
                        </a:rPr>
                        <a:t>Pos control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8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1300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157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Quattrocento Sans" panose="020B0604020202020204" charset="0"/>
                          <a:ea typeface="Arial"/>
                          <a:cs typeface="Arial"/>
                          <a:sym typeface="Arial"/>
                        </a:rPr>
                        <a:t>Pos control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9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1300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371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Neg control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10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Quattrocento Sans" panose="020B0604020202020204" charset="0"/>
                        </a:rPr>
                        <a:t>0</a:t>
                      </a:r>
                      <a:endParaRPr lang="en-US" sz="140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Quattrocento Sans" panose="020B0604020202020204" charset="0"/>
                        </a:rPr>
                        <a:t>Y</a:t>
                      </a:r>
                      <a:endParaRPr lang="en-US" sz="1400" dirty="0">
                        <a:effectLst/>
                        <a:latin typeface="Quattrocento Sans" panose="020B060402020202020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45798"/>
                  </a:ext>
                </a:extLst>
              </a:tr>
            </a:tbl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32805-98B0-4C12-BE9B-AAC9A00C08D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6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/>
              <a:t>Francisella tularensis</a:t>
            </a:r>
            <a:endParaRPr i="1"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Char char="◉"/>
            </a:pPr>
            <a:r>
              <a:rPr lang="en" dirty="0"/>
              <a:t>Gram (-) 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dirty="0"/>
              <a:t>Causative agent of tularemia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dirty="0"/>
              <a:t>Sometimes fatal in both humans and animals </a:t>
            </a:r>
            <a:r>
              <a:rPr lang="en" baseline="-25000" dirty="0"/>
              <a:t>1</a:t>
            </a:r>
            <a:endParaRPr baseline="-25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u="sng" dirty="0"/>
              <a:t>Highly virulent </a:t>
            </a:r>
            <a:r>
              <a:rPr lang="en" baseline="-25000" dirty="0"/>
              <a:t>2</a:t>
            </a:r>
            <a:endParaRPr baseline="-25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◉"/>
            </a:pPr>
            <a:r>
              <a:rPr lang="en" dirty="0"/>
              <a:t>Found in 49 states </a:t>
            </a:r>
            <a:r>
              <a:rPr lang="en" baseline="-25000" dirty="0"/>
              <a:t>3</a:t>
            </a:r>
            <a:endParaRPr baseline="-250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Minnesota Dept. Health Staff, 2006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WHO, 2007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CDC, 2021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7A0404-FAE7-4D62-A3AB-FFF1EDECBDDD}"/>
              </a:ext>
            </a:extLst>
          </p:cNvPr>
          <p:cNvSpPr txBox="1"/>
          <p:nvPr/>
        </p:nvSpPr>
        <p:spPr>
          <a:xfrm>
            <a:off x="1396255" y="4434202"/>
            <a:ext cx="273483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1" dirty="0">
                <a:solidFill>
                  <a:srgbClr val="31261D"/>
                </a:solidFill>
                <a:effectLst/>
                <a:latin typeface="Open Sans" panose="020B0604020202020204" pitchFamily="34" charset="0"/>
              </a:rPr>
              <a:t>National Institute of Allergy and Infectious Disease (NIAID) Laboratory of Intracellular Parasites, Tularemia Pathogenesis Section</a:t>
            </a:r>
            <a:endParaRPr lang="en-US" sz="7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52A8E2A-AF9E-4026-923E-73A3A82C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255" y="1544711"/>
            <a:ext cx="2734830" cy="28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BF7A7-C8CF-4E0B-BAE7-BBB50693C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/>
              <a:t>ransformation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73D52-12B5-42D3-9E48-566CCE34E7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4D244D-EFC6-47C2-8D9C-89F8622B5DD8}"/>
              </a:ext>
            </a:extLst>
          </p:cNvPr>
          <p:cNvSpPr txBox="1"/>
          <p:nvPr/>
        </p:nvSpPr>
        <p:spPr>
          <a:xfrm>
            <a:off x="665018" y="3661263"/>
            <a:ext cx="174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Quattrocento Sans" panose="020B0604020202020204" charset="0"/>
              </a:rPr>
              <a:t>Arbitrary plasmid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A852540-7DC6-44ED-9414-134D78A19DC0}"/>
              </a:ext>
            </a:extLst>
          </p:cNvPr>
          <p:cNvSpPr/>
          <p:nvPr/>
        </p:nvSpPr>
        <p:spPr>
          <a:xfrm>
            <a:off x="2531772" y="2485405"/>
            <a:ext cx="661701" cy="31172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6BD02AC-0FFC-4227-8C14-7B174AB6226D}"/>
              </a:ext>
            </a:extLst>
          </p:cNvPr>
          <p:cNvSpPr/>
          <p:nvPr/>
        </p:nvSpPr>
        <p:spPr>
          <a:xfrm>
            <a:off x="3368185" y="1936173"/>
            <a:ext cx="2179030" cy="12711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E0DA998-F236-46EC-8BC0-2CE31B830583}"/>
              </a:ext>
            </a:extLst>
          </p:cNvPr>
          <p:cNvSpPr/>
          <p:nvPr/>
        </p:nvSpPr>
        <p:spPr>
          <a:xfrm>
            <a:off x="3740728" y="2281050"/>
            <a:ext cx="1433946" cy="720436"/>
          </a:xfrm>
          <a:custGeom>
            <a:avLst/>
            <a:gdLst>
              <a:gd name="connsiteX0" fmla="*/ 0 w 1271155"/>
              <a:gd name="connsiteY0" fmla="*/ 235527 h 609600"/>
              <a:gd name="connsiteX1" fmla="*/ 6927 w 1271155"/>
              <a:gd name="connsiteY1" fmla="*/ 346364 h 609600"/>
              <a:gd name="connsiteX2" fmla="*/ 20782 w 1271155"/>
              <a:gd name="connsiteY2" fmla="*/ 391391 h 609600"/>
              <a:gd name="connsiteX3" fmla="*/ 27709 w 1271155"/>
              <a:gd name="connsiteY3" fmla="*/ 432955 h 609600"/>
              <a:gd name="connsiteX4" fmla="*/ 45027 w 1271155"/>
              <a:gd name="connsiteY4" fmla="*/ 457200 h 609600"/>
              <a:gd name="connsiteX5" fmla="*/ 62346 w 1271155"/>
              <a:gd name="connsiteY5" fmla="*/ 498764 h 609600"/>
              <a:gd name="connsiteX6" fmla="*/ 79664 w 1271155"/>
              <a:gd name="connsiteY6" fmla="*/ 516082 h 609600"/>
              <a:gd name="connsiteX7" fmla="*/ 100446 w 1271155"/>
              <a:gd name="connsiteY7" fmla="*/ 540327 h 609600"/>
              <a:gd name="connsiteX8" fmla="*/ 135082 w 1271155"/>
              <a:gd name="connsiteY8" fmla="*/ 554182 h 609600"/>
              <a:gd name="connsiteX9" fmla="*/ 162791 w 1271155"/>
              <a:gd name="connsiteY9" fmla="*/ 568036 h 609600"/>
              <a:gd name="connsiteX10" fmla="*/ 214746 w 1271155"/>
              <a:gd name="connsiteY10" fmla="*/ 574964 h 609600"/>
              <a:gd name="connsiteX11" fmla="*/ 259773 w 1271155"/>
              <a:gd name="connsiteY11" fmla="*/ 571500 h 609600"/>
              <a:gd name="connsiteX12" fmla="*/ 290946 w 1271155"/>
              <a:gd name="connsiteY12" fmla="*/ 547255 h 609600"/>
              <a:gd name="connsiteX13" fmla="*/ 301337 w 1271155"/>
              <a:gd name="connsiteY13" fmla="*/ 529936 h 609600"/>
              <a:gd name="connsiteX14" fmla="*/ 329046 w 1271155"/>
              <a:gd name="connsiteY14" fmla="*/ 498764 h 609600"/>
              <a:gd name="connsiteX15" fmla="*/ 342900 w 1271155"/>
              <a:gd name="connsiteY15" fmla="*/ 467591 h 609600"/>
              <a:gd name="connsiteX16" fmla="*/ 349827 w 1271155"/>
              <a:gd name="connsiteY16" fmla="*/ 446809 h 609600"/>
              <a:gd name="connsiteX17" fmla="*/ 367146 w 1271155"/>
              <a:gd name="connsiteY17" fmla="*/ 432955 h 609600"/>
              <a:gd name="connsiteX18" fmla="*/ 419100 w 1271155"/>
              <a:gd name="connsiteY18" fmla="*/ 405245 h 609600"/>
              <a:gd name="connsiteX19" fmla="*/ 460664 w 1271155"/>
              <a:gd name="connsiteY19" fmla="*/ 384464 h 609600"/>
              <a:gd name="connsiteX20" fmla="*/ 498764 w 1271155"/>
              <a:gd name="connsiteY20" fmla="*/ 377536 h 609600"/>
              <a:gd name="connsiteX21" fmla="*/ 540327 w 1271155"/>
              <a:gd name="connsiteY21" fmla="*/ 367145 h 609600"/>
              <a:gd name="connsiteX22" fmla="*/ 606137 w 1271155"/>
              <a:gd name="connsiteY22" fmla="*/ 377536 h 609600"/>
              <a:gd name="connsiteX23" fmla="*/ 637309 w 1271155"/>
              <a:gd name="connsiteY23" fmla="*/ 391391 h 609600"/>
              <a:gd name="connsiteX24" fmla="*/ 678873 w 1271155"/>
              <a:gd name="connsiteY24" fmla="*/ 426027 h 609600"/>
              <a:gd name="connsiteX25" fmla="*/ 703118 w 1271155"/>
              <a:gd name="connsiteY25" fmla="*/ 446809 h 609600"/>
              <a:gd name="connsiteX26" fmla="*/ 730827 w 1271155"/>
              <a:gd name="connsiteY26" fmla="*/ 491836 h 609600"/>
              <a:gd name="connsiteX27" fmla="*/ 744682 w 1271155"/>
              <a:gd name="connsiteY27" fmla="*/ 512618 h 609600"/>
              <a:gd name="connsiteX28" fmla="*/ 758537 w 1271155"/>
              <a:gd name="connsiteY28" fmla="*/ 540327 h 609600"/>
              <a:gd name="connsiteX29" fmla="*/ 772391 w 1271155"/>
              <a:gd name="connsiteY29" fmla="*/ 554182 h 609600"/>
              <a:gd name="connsiteX30" fmla="*/ 831273 w 1271155"/>
              <a:gd name="connsiteY30" fmla="*/ 592282 h 609600"/>
              <a:gd name="connsiteX31" fmla="*/ 862446 w 1271155"/>
              <a:gd name="connsiteY31" fmla="*/ 606136 h 609600"/>
              <a:gd name="connsiteX32" fmla="*/ 917864 w 1271155"/>
              <a:gd name="connsiteY32" fmla="*/ 609600 h 609600"/>
              <a:gd name="connsiteX33" fmla="*/ 966355 w 1271155"/>
              <a:gd name="connsiteY33" fmla="*/ 599209 h 609600"/>
              <a:gd name="connsiteX34" fmla="*/ 1007918 w 1271155"/>
              <a:gd name="connsiteY34" fmla="*/ 585355 h 609600"/>
              <a:gd name="connsiteX35" fmla="*/ 1104900 w 1271155"/>
              <a:gd name="connsiteY35" fmla="*/ 564573 h 609600"/>
              <a:gd name="connsiteX36" fmla="*/ 1160318 w 1271155"/>
              <a:gd name="connsiteY36" fmla="*/ 529936 h 609600"/>
              <a:gd name="connsiteX37" fmla="*/ 1253837 w 1271155"/>
              <a:gd name="connsiteY37" fmla="*/ 446809 h 609600"/>
              <a:gd name="connsiteX38" fmla="*/ 1260764 w 1271155"/>
              <a:gd name="connsiteY38" fmla="*/ 426027 h 609600"/>
              <a:gd name="connsiteX39" fmla="*/ 1271155 w 1271155"/>
              <a:gd name="connsiteY39" fmla="*/ 405245 h 609600"/>
              <a:gd name="connsiteX40" fmla="*/ 1246909 w 1271155"/>
              <a:gd name="connsiteY40" fmla="*/ 256309 h 609600"/>
              <a:gd name="connsiteX41" fmla="*/ 1229591 w 1271155"/>
              <a:gd name="connsiteY41" fmla="*/ 214745 h 609600"/>
              <a:gd name="connsiteX42" fmla="*/ 1208809 w 1271155"/>
              <a:gd name="connsiteY42" fmla="*/ 190500 h 609600"/>
              <a:gd name="connsiteX43" fmla="*/ 1156855 w 1271155"/>
              <a:gd name="connsiteY43" fmla="*/ 131618 h 609600"/>
              <a:gd name="connsiteX44" fmla="*/ 1087582 w 1271155"/>
              <a:gd name="connsiteY44" fmla="*/ 93518 h 609600"/>
              <a:gd name="connsiteX45" fmla="*/ 1046018 w 1271155"/>
              <a:gd name="connsiteY45" fmla="*/ 76200 h 609600"/>
              <a:gd name="connsiteX46" fmla="*/ 1014846 w 1271155"/>
              <a:gd name="connsiteY46" fmla="*/ 79664 h 609600"/>
              <a:gd name="connsiteX47" fmla="*/ 990600 w 1271155"/>
              <a:gd name="connsiteY47" fmla="*/ 110836 h 609600"/>
              <a:gd name="connsiteX48" fmla="*/ 973282 w 1271155"/>
              <a:gd name="connsiteY48" fmla="*/ 138545 h 609600"/>
              <a:gd name="connsiteX49" fmla="*/ 949037 w 1271155"/>
              <a:gd name="connsiteY49" fmla="*/ 183573 h 609600"/>
              <a:gd name="connsiteX50" fmla="*/ 907473 w 1271155"/>
              <a:gd name="connsiteY50" fmla="*/ 235527 h 609600"/>
              <a:gd name="connsiteX51" fmla="*/ 824346 w 1271155"/>
              <a:gd name="connsiteY51" fmla="*/ 242455 h 609600"/>
              <a:gd name="connsiteX52" fmla="*/ 782782 w 1271155"/>
              <a:gd name="connsiteY52" fmla="*/ 238991 h 609600"/>
              <a:gd name="connsiteX53" fmla="*/ 720437 w 1271155"/>
              <a:gd name="connsiteY53" fmla="*/ 176645 h 609600"/>
              <a:gd name="connsiteX54" fmla="*/ 644237 w 1271155"/>
              <a:gd name="connsiteY54" fmla="*/ 121227 h 609600"/>
              <a:gd name="connsiteX55" fmla="*/ 568037 w 1271155"/>
              <a:gd name="connsiteY55" fmla="*/ 90055 h 609600"/>
              <a:gd name="connsiteX56" fmla="*/ 536864 w 1271155"/>
              <a:gd name="connsiteY56" fmla="*/ 69273 h 609600"/>
              <a:gd name="connsiteX57" fmla="*/ 491837 w 1271155"/>
              <a:gd name="connsiteY57" fmla="*/ 34636 h 609600"/>
              <a:gd name="connsiteX58" fmla="*/ 311727 w 1271155"/>
              <a:gd name="connsiteY58" fmla="*/ 0 h 609600"/>
              <a:gd name="connsiteX59" fmla="*/ 290946 w 1271155"/>
              <a:gd name="connsiteY59" fmla="*/ 3464 h 609600"/>
              <a:gd name="connsiteX60" fmla="*/ 270164 w 1271155"/>
              <a:gd name="connsiteY60" fmla="*/ 62345 h 609600"/>
              <a:gd name="connsiteX61" fmla="*/ 266700 w 1271155"/>
              <a:gd name="connsiteY61" fmla="*/ 93518 h 609600"/>
              <a:gd name="connsiteX62" fmla="*/ 259773 w 1271155"/>
              <a:gd name="connsiteY62" fmla="*/ 180109 h 609600"/>
              <a:gd name="connsiteX63" fmla="*/ 214746 w 1271155"/>
              <a:gd name="connsiteY63" fmla="*/ 211282 h 609600"/>
              <a:gd name="connsiteX64" fmla="*/ 96982 w 1271155"/>
              <a:gd name="connsiteY64" fmla="*/ 266700 h 609600"/>
              <a:gd name="connsiteX65" fmla="*/ 24246 w 1271155"/>
              <a:gd name="connsiteY65" fmla="*/ 273627 h 609600"/>
              <a:gd name="connsiteX66" fmla="*/ 6927 w 1271155"/>
              <a:gd name="connsiteY66" fmla="*/ 294409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71155" h="609600">
                <a:moveTo>
                  <a:pt x="0" y="235527"/>
                </a:moveTo>
                <a:cubicBezTo>
                  <a:pt x="724" y="253613"/>
                  <a:pt x="246" y="315188"/>
                  <a:pt x="6927" y="346364"/>
                </a:cubicBezTo>
                <a:cubicBezTo>
                  <a:pt x="9604" y="358859"/>
                  <a:pt x="16633" y="378943"/>
                  <a:pt x="20782" y="391391"/>
                </a:cubicBezTo>
                <a:cubicBezTo>
                  <a:pt x="20863" y="391961"/>
                  <a:pt x="25685" y="428907"/>
                  <a:pt x="27709" y="432955"/>
                </a:cubicBezTo>
                <a:cubicBezTo>
                  <a:pt x="32150" y="441838"/>
                  <a:pt x="39254" y="449118"/>
                  <a:pt x="45027" y="457200"/>
                </a:cubicBezTo>
                <a:cubicBezTo>
                  <a:pt x="50402" y="476009"/>
                  <a:pt x="50357" y="483777"/>
                  <a:pt x="62346" y="498764"/>
                </a:cubicBezTo>
                <a:cubicBezTo>
                  <a:pt x="67446" y="505139"/>
                  <a:pt x="74147" y="510064"/>
                  <a:pt x="79664" y="516082"/>
                </a:cubicBezTo>
                <a:cubicBezTo>
                  <a:pt x="86857" y="523928"/>
                  <a:pt x="91675" y="534297"/>
                  <a:pt x="100446" y="540327"/>
                </a:cubicBezTo>
                <a:cubicBezTo>
                  <a:pt x="110693" y="547372"/>
                  <a:pt x="123719" y="549132"/>
                  <a:pt x="135082" y="554182"/>
                </a:cubicBezTo>
                <a:cubicBezTo>
                  <a:pt x="144518" y="558376"/>
                  <a:pt x="153066" y="564563"/>
                  <a:pt x="162791" y="568036"/>
                </a:cubicBezTo>
                <a:cubicBezTo>
                  <a:pt x="169813" y="570544"/>
                  <a:pt x="212429" y="574707"/>
                  <a:pt x="214746" y="574964"/>
                </a:cubicBezTo>
                <a:cubicBezTo>
                  <a:pt x="229755" y="573809"/>
                  <a:pt x="245215" y="575331"/>
                  <a:pt x="259773" y="571500"/>
                </a:cubicBezTo>
                <a:cubicBezTo>
                  <a:pt x="266637" y="569694"/>
                  <a:pt x="285253" y="554845"/>
                  <a:pt x="290946" y="547255"/>
                </a:cubicBezTo>
                <a:cubicBezTo>
                  <a:pt x="294985" y="541869"/>
                  <a:pt x="297603" y="535538"/>
                  <a:pt x="301337" y="529936"/>
                </a:cubicBezTo>
                <a:cubicBezTo>
                  <a:pt x="311530" y="514645"/>
                  <a:pt x="314851" y="512958"/>
                  <a:pt x="329046" y="498764"/>
                </a:cubicBezTo>
                <a:cubicBezTo>
                  <a:pt x="356545" y="416263"/>
                  <a:pt x="320945" y="516991"/>
                  <a:pt x="342900" y="467591"/>
                </a:cubicBezTo>
                <a:cubicBezTo>
                  <a:pt x="345866" y="460918"/>
                  <a:pt x="345639" y="452791"/>
                  <a:pt x="349827" y="446809"/>
                </a:cubicBezTo>
                <a:cubicBezTo>
                  <a:pt x="354067" y="440753"/>
                  <a:pt x="361167" y="437303"/>
                  <a:pt x="367146" y="432955"/>
                </a:cubicBezTo>
                <a:cubicBezTo>
                  <a:pt x="393682" y="413656"/>
                  <a:pt x="385381" y="421301"/>
                  <a:pt x="419100" y="405245"/>
                </a:cubicBezTo>
                <a:cubicBezTo>
                  <a:pt x="433085" y="398586"/>
                  <a:pt x="446034" y="389553"/>
                  <a:pt x="460664" y="384464"/>
                </a:cubicBezTo>
                <a:cubicBezTo>
                  <a:pt x="472856" y="380223"/>
                  <a:pt x="486150" y="380278"/>
                  <a:pt x="498764" y="377536"/>
                </a:cubicBezTo>
                <a:cubicBezTo>
                  <a:pt x="512719" y="374502"/>
                  <a:pt x="526473" y="370609"/>
                  <a:pt x="540327" y="367145"/>
                </a:cubicBezTo>
                <a:cubicBezTo>
                  <a:pt x="562264" y="370609"/>
                  <a:pt x="585843" y="368516"/>
                  <a:pt x="606137" y="377536"/>
                </a:cubicBezTo>
                <a:cubicBezTo>
                  <a:pt x="616528" y="382154"/>
                  <a:pt x="627399" y="385816"/>
                  <a:pt x="637309" y="391391"/>
                </a:cubicBezTo>
                <a:cubicBezTo>
                  <a:pt x="661929" y="405240"/>
                  <a:pt x="659685" y="408438"/>
                  <a:pt x="678873" y="426027"/>
                </a:cubicBezTo>
                <a:cubicBezTo>
                  <a:pt x="686719" y="433220"/>
                  <a:pt x="695925" y="438962"/>
                  <a:pt x="703118" y="446809"/>
                </a:cubicBezTo>
                <a:cubicBezTo>
                  <a:pt x="711337" y="455775"/>
                  <a:pt x="724916" y="482231"/>
                  <a:pt x="730827" y="491836"/>
                </a:cubicBezTo>
                <a:cubicBezTo>
                  <a:pt x="735190" y="498927"/>
                  <a:pt x="740551" y="505389"/>
                  <a:pt x="744682" y="512618"/>
                </a:cubicBezTo>
                <a:cubicBezTo>
                  <a:pt x="749806" y="521584"/>
                  <a:pt x="752809" y="531735"/>
                  <a:pt x="758537" y="540327"/>
                </a:cubicBezTo>
                <a:cubicBezTo>
                  <a:pt x="762160" y="545761"/>
                  <a:pt x="767405" y="549963"/>
                  <a:pt x="772391" y="554182"/>
                </a:cubicBezTo>
                <a:cubicBezTo>
                  <a:pt x="800609" y="578059"/>
                  <a:pt x="800503" y="577802"/>
                  <a:pt x="831273" y="592282"/>
                </a:cubicBezTo>
                <a:cubicBezTo>
                  <a:pt x="841562" y="597124"/>
                  <a:pt x="851296" y="603906"/>
                  <a:pt x="862446" y="606136"/>
                </a:cubicBezTo>
                <a:cubicBezTo>
                  <a:pt x="880595" y="609766"/>
                  <a:pt x="899391" y="608445"/>
                  <a:pt x="917864" y="609600"/>
                </a:cubicBezTo>
                <a:cubicBezTo>
                  <a:pt x="934028" y="606136"/>
                  <a:pt x="950393" y="603506"/>
                  <a:pt x="966355" y="599209"/>
                </a:cubicBezTo>
                <a:cubicBezTo>
                  <a:pt x="980457" y="595412"/>
                  <a:pt x="993750" y="588897"/>
                  <a:pt x="1007918" y="585355"/>
                </a:cubicBezTo>
                <a:cubicBezTo>
                  <a:pt x="1039992" y="577337"/>
                  <a:pt x="1104900" y="564573"/>
                  <a:pt x="1104900" y="564573"/>
                </a:cubicBezTo>
                <a:cubicBezTo>
                  <a:pt x="1123373" y="553027"/>
                  <a:pt x="1142701" y="542749"/>
                  <a:pt x="1160318" y="529936"/>
                </a:cubicBezTo>
                <a:cubicBezTo>
                  <a:pt x="1206572" y="496296"/>
                  <a:pt x="1217423" y="483221"/>
                  <a:pt x="1253837" y="446809"/>
                </a:cubicBezTo>
                <a:cubicBezTo>
                  <a:pt x="1256146" y="439882"/>
                  <a:pt x="1257956" y="432767"/>
                  <a:pt x="1260764" y="426027"/>
                </a:cubicBezTo>
                <a:cubicBezTo>
                  <a:pt x="1263743" y="418878"/>
                  <a:pt x="1271155" y="412990"/>
                  <a:pt x="1271155" y="405245"/>
                </a:cubicBezTo>
                <a:cubicBezTo>
                  <a:pt x="1271155" y="351359"/>
                  <a:pt x="1263958" y="305562"/>
                  <a:pt x="1246909" y="256309"/>
                </a:cubicBezTo>
                <a:cubicBezTo>
                  <a:pt x="1241999" y="242126"/>
                  <a:pt x="1237111" y="227734"/>
                  <a:pt x="1229591" y="214745"/>
                </a:cubicBezTo>
                <a:cubicBezTo>
                  <a:pt x="1224258" y="205533"/>
                  <a:pt x="1215459" y="198812"/>
                  <a:pt x="1208809" y="190500"/>
                </a:cubicBezTo>
                <a:cubicBezTo>
                  <a:pt x="1185129" y="160900"/>
                  <a:pt x="1188658" y="158399"/>
                  <a:pt x="1156855" y="131618"/>
                </a:cubicBezTo>
                <a:cubicBezTo>
                  <a:pt x="1109311" y="91581"/>
                  <a:pt x="1137703" y="120249"/>
                  <a:pt x="1087582" y="93518"/>
                </a:cubicBezTo>
                <a:cubicBezTo>
                  <a:pt x="1047709" y="72253"/>
                  <a:pt x="1095450" y="83262"/>
                  <a:pt x="1046018" y="76200"/>
                </a:cubicBezTo>
                <a:cubicBezTo>
                  <a:pt x="1035627" y="77355"/>
                  <a:pt x="1023712" y="74123"/>
                  <a:pt x="1014846" y="79664"/>
                </a:cubicBezTo>
                <a:cubicBezTo>
                  <a:pt x="1003683" y="86641"/>
                  <a:pt x="998191" y="100082"/>
                  <a:pt x="990600" y="110836"/>
                </a:cubicBezTo>
                <a:cubicBezTo>
                  <a:pt x="984319" y="119734"/>
                  <a:pt x="978770" y="129137"/>
                  <a:pt x="973282" y="138545"/>
                </a:cubicBezTo>
                <a:cubicBezTo>
                  <a:pt x="960526" y="160413"/>
                  <a:pt x="970044" y="153916"/>
                  <a:pt x="949037" y="183573"/>
                </a:cubicBezTo>
                <a:cubicBezTo>
                  <a:pt x="936218" y="201671"/>
                  <a:pt x="929220" y="231177"/>
                  <a:pt x="907473" y="235527"/>
                </a:cubicBezTo>
                <a:cubicBezTo>
                  <a:pt x="868615" y="243300"/>
                  <a:pt x="896034" y="238682"/>
                  <a:pt x="824346" y="242455"/>
                </a:cubicBezTo>
                <a:cubicBezTo>
                  <a:pt x="810491" y="241300"/>
                  <a:pt x="795650" y="244255"/>
                  <a:pt x="782782" y="238991"/>
                </a:cubicBezTo>
                <a:cubicBezTo>
                  <a:pt x="749589" y="225412"/>
                  <a:pt x="744394" y="199461"/>
                  <a:pt x="720437" y="176645"/>
                </a:cubicBezTo>
                <a:cubicBezTo>
                  <a:pt x="715217" y="171674"/>
                  <a:pt x="658384" y="127928"/>
                  <a:pt x="644237" y="121227"/>
                </a:cubicBezTo>
                <a:cubicBezTo>
                  <a:pt x="536613" y="70247"/>
                  <a:pt x="695105" y="162665"/>
                  <a:pt x="568037" y="90055"/>
                </a:cubicBezTo>
                <a:cubicBezTo>
                  <a:pt x="557194" y="83859"/>
                  <a:pt x="546964" y="76618"/>
                  <a:pt x="536864" y="69273"/>
                </a:cubicBezTo>
                <a:cubicBezTo>
                  <a:pt x="521550" y="58135"/>
                  <a:pt x="509339" y="41865"/>
                  <a:pt x="491837" y="34636"/>
                </a:cubicBezTo>
                <a:cubicBezTo>
                  <a:pt x="409097" y="461"/>
                  <a:pt x="387630" y="3995"/>
                  <a:pt x="311727" y="0"/>
                </a:cubicBezTo>
                <a:cubicBezTo>
                  <a:pt x="304800" y="1155"/>
                  <a:pt x="295670" y="-1732"/>
                  <a:pt x="290946" y="3464"/>
                </a:cubicBezTo>
                <a:cubicBezTo>
                  <a:pt x="283871" y="11246"/>
                  <a:pt x="273814" y="49570"/>
                  <a:pt x="270164" y="62345"/>
                </a:cubicBezTo>
                <a:cubicBezTo>
                  <a:pt x="269009" y="72736"/>
                  <a:pt x="267619" y="83104"/>
                  <a:pt x="266700" y="93518"/>
                </a:cubicBezTo>
                <a:cubicBezTo>
                  <a:pt x="264155" y="122362"/>
                  <a:pt x="266151" y="151864"/>
                  <a:pt x="259773" y="180109"/>
                </a:cubicBezTo>
                <a:cubicBezTo>
                  <a:pt x="254511" y="203415"/>
                  <a:pt x="230802" y="203254"/>
                  <a:pt x="214746" y="211282"/>
                </a:cubicBezTo>
                <a:cubicBezTo>
                  <a:pt x="146355" y="245477"/>
                  <a:pt x="165364" y="245887"/>
                  <a:pt x="96982" y="266700"/>
                </a:cubicBezTo>
                <a:cubicBezTo>
                  <a:pt x="84623" y="270461"/>
                  <a:pt x="25443" y="273541"/>
                  <a:pt x="24246" y="273627"/>
                </a:cubicBezTo>
                <a:cubicBezTo>
                  <a:pt x="9371" y="292220"/>
                  <a:pt x="15618" y="285718"/>
                  <a:pt x="6927" y="29440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CD7062-07E1-43E8-AA1D-1781374CD415}"/>
              </a:ext>
            </a:extLst>
          </p:cNvPr>
          <p:cNvSpPr txBox="1"/>
          <p:nvPr/>
        </p:nvSpPr>
        <p:spPr>
          <a:xfrm>
            <a:off x="3583131" y="3538152"/>
            <a:ext cx="1749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Quattrocento Sans" panose="020B0604020202020204" charset="0"/>
              </a:rPr>
              <a:t>Chromosome in bacterial cell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0E6EBE-88B1-4556-9B1D-D33031320814}"/>
              </a:ext>
            </a:extLst>
          </p:cNvPr>
          <p:cNvSpPr/>
          <p:nvPr/>
        </p:nvSpPr>
        <p:spPr>
          <a:xfrm>
            <a:off x="6754091" y="1936173"/>
            <a:ext cx="2179030" cy="12711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7195593-1BE7-4493-8E0C-B4B4945E25AE}"/>
              </a:ext>
            </a:extLst>
          </p:cNvPr>
          <p:cNvSpPr/>
          <p:nvPr/>
        </p:nvSpPr>
        <p:spPr>
          <a:xfrm>
            <a:off x="7126633" y="2281050"/>
            <a:ext cx="1433946" cy="720436"/>
          </a:xfrm>
          <a:custGeom>
            <a:avLst/>
            <a:gdLst>
              <a:gd name="connsiteX0" fmla="*/ 0 w 1271155"/>
              <a:gd name="connsiteY0" fmla="*/ 235527 h 609600"/>
              <a:gd name="connsiteX1" fmla="*/ 6927 w 1271155"/>
              <a:gd name="connsiteY1" fmla="*/ 346364 h 609600"/>
              <a:gd name="connsiteX2" fmla="*/ 20782 w 1271155"/>
              <a:gd name="connsiteY2" fmla="*/ 391391 h 609600"/>
              <a:gd name="connsiteX3" fmla="*/ 27709 w 1271155"/>
              <a:gd name="connsiteY3" fmla="*/ 432955 h 609600"/>
              <a:gd name="connsiteX4" fmla="*/ 45027 w 1271155"/>
              <a:gd name="connsiteY4" fmla="*/ 457200 h 609600"/>
              <a:gd name="connsiteX5" fmla="*/ 62346 w 1271155"/>
              <a:gd name="connsiteY5" fmla="*/ 498764 h 609600"/>
              <a:gd name="connsiteX6" fmla="*/ 79664 w 1271155"/>
              <a:gd name="connsiteY6" fmla="*/ 516082 h 609600"/>
              <a:gd name="connsiteX7" fmla="*/ 100446 w 1271155"/>
              <a:gd name="connsiteY7" fmla="*/ 540327 h 609600"/>
              <a:gd name="connsiteX8" fmla="*/ 135082 w 1271155"/>
              <a:gd name="connsiteY8" fmla="*/ 554182 h 609600"/>
              <a:gd name="connsiteX9" fmla="*/ 162791 w 1271155"/>
              <a:gd name="connsiteY9" fmla="*/ 568036 h 609600"/>
              <a:gd name="connsiteX10" fmla="*/ 214746 w 1271155"/>
              <a:gd name="connsiteY10" fmla="*/ 574964 h 609600"/>
              <a:gd name="connsiteX11" fmla="*/ 259773 w 1271155"/>
              <a:gd name="connsiteY11" fmla="*/ 571500 h 609600"/>
              <a:gd name="connsiteX12" fmla="*/ 290946 w 1271155"/>
              <a:gd name="connsiteY12" fmla="*/ 547255 h 609600"/>
              <a:gd name="connsiteX13" fmla="*/ 301337 w 1271155"/>
              <a:gd name="connsiteY13" fmla="*/ 529936 h 609600"/>
              <a:gd name="connsiteX14" fmla="*/ 329046 w 1271155"/>
              <a:gd name="connsiteY14" fmla="*/ 498764 h 609600"/>
              <a:gd name="connsiteX15" fmla="*/ 342900 w 1271155"/>
              <a:gd name="connsiteY15" fmla="*/ 467591 h 609600"/>
              <a:gd name="connsiteX16" fmla="*/ 349827 w 1271155"/>
              <a:gd name="connsiteY16" fmla="*/ 446809 h 609600"/>
              <a:gd name="connsiteX17" fmla="*/ 367146 w 1271155"/>
              <a:gd name="connsiteY17" fmla="*/ 432955 h 609600"/>
              <a:gd name="connsiteX18" fmla="*/ 419100 w 1271155"/>
              <a:gd name="connsiteY18" fmla="*/ 405245 h 609600"/>
              <a:gd name="connsiteX19" fmla="*/ 460664 w 1271155"/>
              <a:gd name="connsiteY19" fmla="*/ 384464 h 609600"/>
              <a:gd name="connsiteX20" fmla="*/ 498764 w 1271155"/>
              <a:gd name="connsiteY20" fmla="*/ 377536 h 609600"/>
              <a:gd name="connsiteX21" fmla="*/ 540327 w 1271155"/>
              <a:gd name="connsiteY21" fmla="*/ 367145 h 609600"/>
              <a:gd name="connsiteX22" fmla="*/ 606137 w 1271155"/>
              <a:gd name="connsiteY22" fmla="*/ 377536 h 609600"/>
              <a:gd name="connsiteX23" fmla="*/ 637309 w 1271155"/>
              <a:gd name="connsiteY23" fmla="*/ 391391 h 609600"/>
              <a:gd name="connsiteX24" fmla="*/ 678873 w 1271155"/>
              <a:gd name="connsiteY24" fmla="*/ 426027 h 609600"/>
              <a:gd name="connsiteX25" fmla="*/ 703118 w 1271155"/>
              <a:gd name="connsiteY25" fmla="*/ 446809 h 609600"/>
              <a:gd name="connsiteX26" fmla="*/ 730827 w 1271155"/>
              <a:gd name="connsiteY26" fmla="*/ 491836 h 609600"/>
              <a:gd name="connsiteX27" fmla="*/ 744682 w 1271155"/>
              <a:gd name="connsiteY27" fmla="*/ 512618 h 609600"/>
              <a:gd name="connsiteX28" fmla="*/ 758537 w 1271155"/>
              <a:gd name="connsiteY28" fmla="*/ 540327 h 609600"/>
              <a:gd name="connsiteX29" fmla="*/ 772391 w 1271155"/>
              <a:gd name="connsiteY29" fmla="*/ 554182 h 609600"/>
              <a:gd name="connsiteX30" fmla="*/ 831273 w 1271155"/>
              <a:gd name="connsiteY30" fmla="*/ 592282 h 609600"/>
              <a:gd name="connsiteX31" fmla="*/ 862446 w 1271155"/>
              <a:gd name="connsiteY31" fmla="*/ 606136 h 609600"/>
              <a:gd name="connsiteX32" fmla="*/ 917864 w 1271155"/>
              <a:gd name="connsiteY32" fmla="*/ 609600 h 609600"/>
              <a:gd name="connsiteX33" fmla="*/ 966355 w 1271155"/>
              <a:gd name="connsiteY33" fmla="*/ 599209 h 609600"/>
              <a:gd name="connsiteX34" fmla="*/ 1007918 w 1271155"/>
              <a:gd name="connsiteY34" fmla="*/ 585355 h 609600"/>
              <a:gd name="connsiteX35" fmla="*/ 1104900 w 1271155"/>
              <a:gd name="connsiteY35" fmla="*/ 564573 h 609600"/>
              <a:gd name="connsiteX36" fmla="*/ 1160318 w 1271155"/>
              <a:gd name="connsiteY36" fmla="*/ 529936 h 609600"/>
              <a:gd name="connsiteX37" fmla="*/ 1253837 w 1271155"/>
              <a:gd name="connsiteY37" fmla="*/ 446809 h 609600"/>
              <a:gd name="connsiteX38" fmla="*/ 1260764 w 1271155"/>
              <a:gd name="connsiteY38" fmla="*/ 426027 h 609600"/>
              <a:gd name="connsiteX39" fmla="*/ 1271155 w 1271155"/>
              <a:gd name="connsiteY39" fmla="*/ 405245 h 609600"/>
              <a:gd name="connsiteX40" fmla="*/ 1246909 w 1271155"/>
              <a:gd name="connsiteY40" fmla="*/ 256309 h 609600"/>
              <a:gd name="connsiteX41" fmla="*/ 1229591 w 1271155"/>
              <a:gd name="connsiteY41" fmla="*/ 214745 h 609600"/>
              <a:gd name="connsiteX42" fmla="*/ 1208809 w 1271155"/>
              <a:gd name="connsiteY42" fmla="*/ 190500 h 609600"/>
              <a:gd name="connsiteX43" fmla="*/ 1156855 w 1271155"/>
              <a:gd name="connsiteY43" fmla="*/ 131618 h 609600"/>
              <a:gd name="connsiteX44" fmla="*/ 1087582 w 1271155"/>
              <a:gd name="connsiteY44" fmla="*/ 93518 h 609600"/>
              <a:gd name="connsiteX45" fmla="*/ 1046018 w 1271155"/>
              <a:gd name="connsiteY45" fmla="*/ 76200 h 609600"/>
              <a:gd name="connsiteX46" fmla="*/ 1014846 w 1271155"/>
              <a:gd name="connsiteY46" fmla="*/ 79664 h 609600"/>
              <a:gd name="connsiteX47" fmla="*/ 990600 w 1271155"/>
              <a:gd name="connsiteY47" fmla="*/ 110836 h 609600"/>
              <a:gd name="connsiteX48" fmla="*/ 973282 w 1271155"/>
              <a:gd name="connsiteY48" fmla="*/ 138545 h 609600"/>
              <a:gd name="connsiteX49" fmla="*/ 949037 w 1271155"/>
              <a:gd name="connsiteY49" fmla="*/ 183573 h 609600"/>
              <a:gd name="connsiteX50" fmla="*/ 907473 w 1271155"/>
              <a:gd name="connsiteY50" fmla="*/ 235527 h 609600"/>
              <a:gd name="connsiteX51" fmla="*/ 824346 w 1271155"/>
              <a:gd name="connsiteY51" fmla="*/ 242455 h 609600"/>
              <a:gd name="connsiteX52" fmla="*/ 782782 w 1271155"/>
              <a:gd name="connsiteY52" fmla="*/ 238991 h 609600"/>
              <a:gd name="connsiteX53" fmla="*/ 720437 w 1271155"/>
              <a:gd name="connsiteY53" fmla="*/ 176645 h 609600"/>
              <a:gd name="connsiteX54" fmla="*/ 644237 w 1271155"/>
              <a:gd name="connsiteY54" fmla="*/ 121227 h 609600"/>
              <a:gd name="connsiteX55" fmla="*/ 568037 w 1271155"/>
              <a:gd name="connsiteY55" fmla="*/ 90055 h 609600"/>
              <a:gd name="connsiteX56" fmla="*/ 536864 w 1271155"/>
              <a:gd name="connsiteY56" fmla="*/ 69273 h 609600"/>
              <a:gd name="connsiteX57" fmla="*/ 491837 w 1271155"/>
              <a:gd name="connsiteY57" fmla="*/ 34636 h 609600"/>
              <a:gd name="connsiteX58" fmla="*/ 311727 w 1271155"/>
              <a:gd name="connsiteY58" fmla="*/ 0 h 609600"/>
              <a:gd name="connsiteX59" fmla="*/ 290946 w 1271155"/>
              <a:gd name="connsiteY59" fmla="*/ 3464 h 609600"/>
              <a:gd name="connsiteX60" fmla="*/ 270164 w 1271155"/>
              <a:gd name="connsiteY60" fmla="*/ 62345 h 609600"/>
              <a:gd name="connsiteX61" fmla="*/ 266700 w 1271155"/>
              <a:gd name="connsiteY61" fmla="*/ 93518 h 609600"/>
              <a:gd name="connsiteX62" fmla="*/ 259773 w 1271155"/>
              <a:gd name="connsiteY62" fmla="*/ 180109 h 609600"/>
              <a:gd name="connsiteX63" fmla="*/ 214746 w 1271155"/>
              <a:gd name="connsiteY63" fmla="*/ 211282 h 609600"/>
              <a:gd name="connsiteX64" fmla="*/ 96982 w 1271155"/>
              <a:gd name="connsiteY64" fmla="*/ 266700 h 609600"/>
              <a:gd name="connsiteX65" fmla="*/ 24246 w 1271155"/>
              <a:gd name="connsiteY65" fmla="*/ 273627 h 609600"/>
              <a:gd name="connsiteX66" fmla="*/ 6927 w 1271155"/>
              <a:gd name="connsiteY66" fmla="*/ 294409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271155" h="609600">
                <a:moveTo>
                  <a:pt x="0" y="235527"/>
                </a:moveTo>
                <a:cubicBezTo>
                  <a:pt x="724" y="253613"/>
                  <a:pt x="246" y="315188"/>
                  <a:pt x="6927" y="346364"/>
                </a:cubicBezTo>
                <a:cubicBezTo>
                  <a:pt x="9604" y="358859"/>
                  <a:pt x="16633" y="378943"/>
                  <a:pt x="20782" y="391391"/>
                </a:cubicBezTo>
                <a:cubicBezTo>
                  <a:pt x="20863" y="391961"/>
                  <a:pt x="25685" y="428907"/>
                  <a:pt x="27709" y="432955"/>
                </a:cubicBezTo>
                <a:cubicBezTo>
                  <a:pt x="32150" y="441838"/>
                  <a:pt x="39254" y="449118"/>
                  <a:pt x="45027" y="457200"/>
                </a:cubicBezTo>
                <a:cubicBezTo>
                  <a:pt x="50402" y="476009"/>
                  <a:pt x="50357" y="483777"/>
                  <a:pt x="62346" y="498764"/>
                </a:cubicBezTo>
                <a:cubicBezTo>
                  <a:pt x="67446" y="505139"/>
                  <a:pt x="74147" y="510064"/>
                  <a:pt x="79664" y="516082"/>
                </a:cubicBezTo>
                <a:cubicBezTo>
                  <a:pt x="86857" y="523928"/>
                  <a:pt x="91675" y="534297"/>
                  <a:pt x="100446" y="540327"/>
                </a:cubicBezTo>
                <a:cubicBezTo>
                  <a:pt x="110693" y="547372"/>
                  <a:pt x="123719" y="549132"/>
                  <a:pt x="135082" y="554182"/>
                </a:cubicBezTo>
                <a:cubicBezTo>
                  <a:pt x="144518" y="558376"/>
                  <a:pt x="153066" y="564563"/>
                  <a:pt x="162791" y="568036"/>
                </a:cubicBezTo>
                <a:cubicBezTo>
                  <a:pt x="169813" y="570544"/>
                  <a:pt x="212429" y="574707"/>
                  <a:pt x="214746" y="574964"/>
                </a:cubicBezTo>
                <a:cubicBezTo>
                  <a:pt x="229755" y="573809"/>
                  <a:pt x="245215" y="575331"/>
                  <a:pt x="259773" y="571500"/>
                </a:cubicBezTo>
                <a:cubicBezTo>
                  <a:pt x="266637" y="569694"/>
                  <a:pt x="285253" y="554845"/>
                  <a:pt x="290946" y="547255"/>
                </a:cubicBezTo>
                <a:cubicBezTo>
                  <a:pt x="294985" y="541869"/>
                  <a:pt x="297603" y="535538"/>
                  <a:pt x="301337" y="529936"/>
                </a:cubicBezTo>
                <a:cubicBezTo>
                  <a:pt x="311530" y="514645"/>
                  <a:pt x="314851" y="512958"/>
                  <a:pt x="329046" y="498764"/>
                </a:cubicBezTo>
                <a:cubicBezTo>
                  <a:pt x="356545" y="416263"/>
                  <a:pt x="320945" y="516991"/>
                  <a:pt x="342900" y="467591"/>
                </a:cubicBezTo>
                <a:cubicBezTo>
                  <a:pt x="345866" y="460918"/>
                  <a:pt x="345639" y="452791"/>
                  <a:pt x="349827" y="446809"/>
                </a:cubicBezTo>
                <a:cubicBezTo>
                  <a:pt x="354067" y="440753"/>
                  <a:pt x="361167" y="437303"/>
                  <a:pt x="367146" y="432955"/>
                </a:cubicBezTo>
                <a:cubicBezTo>
                  <a:pt x="393682" y="413656"/>
                  <a:pt x="385381" y="421301"/>
                  <a:pt x="419100" y="405245"/>
                </a:cubicBezTo>
                <a:cubicBezTo>
                  <a:pt x="433085" y="398586"/>
                  <a:pt x="446034" y="389553"/>
                  <a:pt x="460664" y="384464"/>
                </a:cubicBezTo>
                <a:cubicBezTo>
                  <a:pt x="472856" y="380223"/>
                  <a:pt x="486150" y="380278"/>
                  <a:pt x="498764" y="377536"/>
                </a:cubicBezTo>
                <a:cubicBezTo>
                  <a:pt x="512719" y="374502"/>
                  <a:pt x="526473" y="370609"/>
                  <a:pt x="540327" y="367145"/>
                </a:cubicBezTo>
                <a:cubicBezTo>
                  <a:pt x="562264" y="370609"/>
                  <a:pt x="585843" y="368516"/>
                  <a:pt x="606137" y="377536"/>
                </a:cubicBezTo>
                <a:cubicBezTo>
                  <a:pt x="616528" y="382154"/>
                  <a:pt x="627399" y="385816"/>
                  <a:pt x="637309" y="391391"/>
                </a:cubicBezTo>
                <a:cubicBezTo>
                  <a:pt x="661929" y="405240"/>
                  <a:pt x="659685" y="408438"/>
                  <a:pt x="678873" y="426027"/>
                </a:cubicBezTo>
                <a:cubicBezTo>
                  <a:pt x="686719" y="433220"/>
                  <a:pt x="695925" y="438962"/>
                  <a:pt x="703118" y="446809"/>
                </a:cubicBezTo>
                <a:cubicBezTo>
                  <a:pt x="711337" y="455775"/>
                  <a:pt x="724916" y="482231"/>
                  <a:pt x="730827" y="491836"/>
                </a:cubicBezTo>
                <a:cubicBezTo>
                  <a:pt x="735190" y="498927"/>
                  <a:pt x="740551" y="505389"/>
                  <a:pt x="744682" y="512618"/>
                </a:cubicBezTo>
                <a:cubicBezTo>
                  <a:pt x="749806" y="521584"/>
                  <a:pt x="752809" y="531735"/>
                  <a:pt x="758537" y="540327"/>
                </a:cubicBezTo>
                <a:cubicBezTo>
                  <a:pt x="762160" y="545761"/>
                  <a:pt x="767405" y="549963"/>
                  <a:pt x="772391" y="554182"/>
                </a:cubicBezTo>
                <a:cubicBezTo>
                  <a:pt x="800609" y="578059"/>
                  <a:pt x="800503" y="577802"/>
                  <a:pt x="831273" y="592282"/>
                </a:cubicBezTo>
                <a:cubicBezTo>
                  <a:pt x="841562" y="597124"/>
                  <a:pt x="851296" y="603906"/>
                  <a:pt x="862446" y="606136"/>
                </a:cubicBezTo>
                <a:cubicBezTo>
                  <a:pt x="880595" y="609766"/>
                  <a:pt x="899391" y="608445"/>
                  <a:pt x="917864" y="609600"/>
                </a:cubicBezTo>
                <a:cubicBezTo>
                  <a:pt x="934028" y="606136"/>
                  <a:pt x="950393" y="603506"/>
                  <a:pt x="966355" y="599209"/>
                </a:cubicBezTo>
                <a:cubicBezTo>
                  <a:pt x="980457" y="595412"/>
                  <a:pt x="993750" y="588897"/>
                  <a:pt x="1007918" y="585355"/>
                </a:cubicBezTo>
                <a:cubicBezTo>
                  <a:pt x="1039992" y="577337"/>
                  <a:pt x="1104900" y="564573"/>
                  <a:pt x="1104900" y="564573"/>
                </a:cubicBezTo>
                <a:cubicBezTo>
                  <a:pt x="1123373" y="553027"/>
                  <a:pt x="1142701" y="542749"/>
                  <a:pt x="1160318" y="529936"/>
                </a:cubicBezTo>
                <a:cubicBezTo>
                  <a:pt x="1206572" y="496296"/>
                  <a:pt x="1217423" y="483221"/>
                  <a:pt x="1253837" y="446809"/>
                </a:cubicBezTo>
                <a:cubicBezTo>
                  <a:pt x="1256146" y="439882"/>
                  <a:pt x="1257956" y="432767"/>
                  <a:pt x="1260764" y="426027"/>
                </a:cubicBezTo>
                <a:cubicBezTo>
                  <a:pt x="1263743" y="418878"/>
                  <a:pt x="1271155" y="412990"/>
                  <a:pt x="1271155" y="405245"/>
                </a:cubicBezTo>
                <a:cubicBezTo>
                  <a:pt x="1271155" y="351359"/>
                  <a:pt x="1263958" y="305562"/>
                  <a:pt x="1246909" y="256309"/>
                </a:cubicBezTo>
                <a:cubicBezTo>
                  <a:pt x="1241999" y="242126"/>
                  <a:pt x="1237111" y="227734"/>
                  <a:pt x="1229591" y="214745"/>
                </a:cubicBezTo>
                <a:cubicBezTo>
                  <a:pt x="1224258" y="205533"/>
                  <a:pt x="1215459" y="198812"/>
                  <a:pt x="1208809" y="190500"/>
                </a:cubicBezTo>
                <a:cubicBezTo>
                  <a:pt x="1185129" y="160900"/>
                  <a:pt x="1188658" y="158399"/>
                  <a:pt x="1156855" y="131618"/>
                </a:cubicBezTo>
                <a:cubicBezTo>
                  <a:pt x="1109311" y="91581"/>
                  <a:pt x="1137703" y="120249"/>
                  <a:pt x="1087582" y="93518"/>
                </a:cubicBezTo>
                <a:cubicBezTo>
                  <a:pt x="1047709" y="72253"/>
                  <a:pt x="1095450" y="83262"/>
                  <a:pt x="1046018" y="76200"/>
                </a:cubicBezTo>
                <a:cubicBezTo>
                  <a:pt x="1035627" y="77355"/>
                  <a:pt x="1023712" y="74123"/>
                  <a:pt x="1014846" y="79664"/>
                </a:cubicBezTo>
                <a:cubicBezTo>
                  <a:pt x="1003683" y="86641"/>
                  <a:pt x="998191" y="100082"/>
                  <a:pt x="990600" y="110836"/>
                </a:cubicBezTo>
                <a:cubicBezTo>
                  <a:pt x="984319" y="119734"/>
                  <a:pt x="978770" y="129137"/>
                  <a:pt x="973282" y="138545"/>
                </a:cubicBezTo>
                <a:cubicBezTo>
                  <a:pt x="960526" y="160413"/>
                  <a:pt x="970044" y="153916"/>
                  <a:pt x="949037" y="183573"/>
                </a:cubicBezTo>
                <a:cubicBezTo>
                  <a:pt x="936218" y="201671"/>
                  <a:pt x="929220" y="231177"/>
                  <a:pt x="907473" y="235527"/>
                </a:cubicBezTo>
                <a:cubicBezTo>
                  <a:pt x="868615" y="243300"/>
                  <a:pt x="896034" y="238682"/>
                  <a:pt x="824346" y="242455"/>
                </a:cubicBezTo>
                <a:cubicBezTo>
                  <a:pt x="810491" y="241300"/>
                  <a:pt x="795650" y="244255"/>
                  <a:pt x="782782" y="238991"/>
                </a:cubicBezTo>
                <a:cubicBezTo>
                  <a:pt x="749589" y="225412"/>
                  <a:pt x="744394" y="199461"/>
                  <a:pt x="720437" y="176645"/>
                </a:cubicBezTo>
                <a:cubicBezTo>
                  <a:pt x="715217" y="171674"/>
                  <a:pt x="658384" y="127928"/>
                  <a:pt x="644237" y="121227"/>
                </a:cubicBezTo>
                <a:cubicBezTo>
                  <a:pt x="536613" y="70247"/>
                  <a:pt x="695105" y="162665"/>
                  <a:pt x="568037" y="90055"/>
                </a:cubicBezTo>
                <a:cubicBezTo>
                  <a:pt x="557194" y="83859"/>
                  <a:pt x="546964" y="76618"/>
                  <a:pt x="536864" y="69273"/>
                </a:cubicBezTo>
                <a:cubicBezTo>
                  <a:pt x="521550" y="58135"/>
                  <a:pt x="509339" y="41865"/>
                  <a:pt x="491837" y="34636"/>
                </a:cubicBezTo>
                <a:cubicBezTo>
                  <a:pt x="409097" y="461"/>
                  <a:pt x="387630" y="3995"/>
                  <a:pt x="311727" y="0"/>
                </a:cubicBezTo>
                <a:cubicBezTo>
                  <a:pt x="304800" y="1155"/>
                  <a:pt x="295670" y="-1732"/>
                  <a:pt x="290946" y="3464"/>
                </a:cubicBezTo>
                <a:cubicBezTo>
                  <a:pt x="283871" y="11246"/>
                  <a:pt x="273814" y="49570"/>
                  <a:pt x="270164" y="62345"/>
                </a:cubicBezTo>
                <a:cubicBezTo>
                  <a:pt x="269009" y="72736"/>
                  <a:pt x="267619" y="83104"/>
                  <a:pt x="266700" y="93518"/>
                </a:cubicBezTo>
                <a:cubicBezTo>
                  <a:pt x="264155" y="122362"/>
                  <a:pt x="266151" y="151864"/>
                  <a:pt x="259773" y="180109"/>
                </a:cubicBezTo>
                <a:cubicBezTo>
                  <a:pt x="254511" y="203415"/>
                  <a:pt x="230802" y="203254"/>
                  <a:pt x="214746" y="211282"/>
                </a:cubicBezTo>
                <a:cubicBezTo>
                  <a:pt x="146355" y="245477"/>
                  <a:pt x="165364" y="245887"/>
                  <a:pt x="96982" y="266700"/>
                </a:cubicBezTo>
                <a:cubicBezTo>
                  <a:pt x="84623" y="270461"/>
                  <a:pt x="25443" y="273541"/>
                  <a:pt x="24246" y="273627"/>
                </a:cubicBezTo>
                <a:cubicBezTo>
                  <a:pt x="9371" y="292220"/>
                  <a:pt x="15618" y="285718"/>
                  <a:pt x="6927" y="294409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985BD1-7129-4B2D-A741-75912AC36CAE}"/>
              </a:ext>
            </a:extLst>
          </p:cNvPr>
          <p:cNvSpPr/>
          <p:nvPr/>
        </p:nvSpPr>
        <p:spPr>
          <a:xfrm>
            <a:off x="7422093" y="2300232"/>
            <a:ext cx="20642" cy="150249"/>
          </a:xfrm>
          <a:custGeom>
            <a:avLst/>
            <a:gdLst>
              <a:gd name="connsiteX0" fmla="*/ 2324 w 20642"/>
              <a:gd name="connsiteY0" fmla="*/ 131193 h 150249"/>
              <a:gd name="connsiteX1" fmla="*/ 4648 w 20642"/>
              <a:gd name="connsiteY1" fmla="*/ 125383 h 150249"/>
              <a:gd name="connsiteX2" fmla="*/ 2324 w 20642"/>
              <a:gd name="connsiteY2" fmla="*/ 107955 h 150249"/>
              <a:gd name="connsiteX3" fmla="*/ 5809 w 20642"/>
              <a:gd name="connsiteY3" fmla="*/ 75423 h 150249"/>
              <a:gd name="connsiteX4" fmla="*/ 6971 w 20642"/>
              <a:gd name="connsiteY4" fmla="*/ 71937 h 150249"/>
              <a:gd name="connsiteX5" fmla="*/ 9295 w 20642"/>
              <a:gd name="connsiteY5" fmla="*/ 68451 h 150249"/>
              <a:gd name="connsiteX6" fmla="*/ 13943 w 20642"/>
              <a:gd name="connsiteY6" fmla="*/ 60318 h 150249"/>
              <a:gd name="connsiteX7" fmla="*/ 10457 w 20642"/>
              <a:gd name="connsiteY7" fmla="*/ 94013 h 150249"/>
              <a:gd name="connsiteX8" fmla="*/ 9295 w 20642"/>
              <a:gd name="connsiteY8" fmla="*/ 97498 h 150249"/>
              <a:gd name="connsiteX9" fmla="*/ 6971 w 20642"/>
              <a:gd name="connsiteY9" fmla="*/ 111441 h 150249"/>
              <a:gd name="connsiteX10" fmla="*/ 2324 w 20642"/>
              <a:gd name="connsiteY10" fmla="*/ 123060 h 150249"/>
              <a:gd name="connsiteX11" fmla="*/ 0 w 20642"/>
              <a:gd name="connsiteY11" fmla="*/ 130031 h 150249"/>
              <a:gd name="connsiteX12" fmla="*/ 2324 w 20642"/>
              <a:gd name="connsiteY12" fmla="*/ 149783 h 150249"/>
              <a:gd name="connsiteX13" fmla="*/ 4648 w 20642"/>
              <a:gd name="connsiteY13" fmla="*/ 142812 h 150249"/>
              <a:gd name="connsiteX14" fmla="*/ 5809 w 20642"/>
              <a:gd name="connsiteY14" fmla="*/ 121898 h 150249"/>
              <a:gd name="connsiteX15" fmla="*/ 8133 w 20642"/>
              <a:gd name="connsiteY15" fmla="*/ 70775 h 150249"/>
              <a:gd name="connsiteX16" fmla="*/ 9295 w 20642"/>
              <a:gd name="connsiteY16" fmla="*/ 61480 h 150249"/>
              <a:gd name="connsiteX17" fmla="*/ 12781 w 20642"/>
              <a:gd name="connsiteY17" fmla="*/ 49861 h 150249"/>
              <a:gd name="connsiteX18" fmla="*/ 16266 w 20642"/>
              <a:gd name="connsiteY18" fmla="*/ 45214 h 150249"/>
              <a:gd name="connsiteX19" fmla="*/ 17428 w 20642"/>
              <a:gd name="connsiteY19" fmla="*/ 19652 h 150249"/>
              <a:gd name="connsiteX20" fmla="*/ 19752 w 20642"/>
              <a:gd name="connsiteY20" fmla="*/ 1062 h 150249"/>
              <a:gd name="connsiteX21" fmla="*/ 12781 w 20642"/>
              <a:gd name="connsiteY21" fmla="*/ 28947 h 150249"/>
              <a:gd name="connsiteX22" fmla="*/ 9295 w 20642"/>
              <a:gd name="connsiteY22" fmla="*/ 37080 h 150249"/>
              <a:gd name="connsiteX23" fmla="*/ 6971 w 20642"/>
              <a:gd name="connsiteY23" fmla="*/ 104470 h 150249"/>
              <a:gd name="connsiteX24" fmla="*/ 2324 w 20642"/>
              <a:gd name="connsiteY24" fmla="*/ 131193 h 15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0642" h="150249">
                <a:moveTo>
                  <a:pt x="2324" y="131193"/>
                </a:moveTo>
                <a:cubicBezTo>
                  <a:pt x="1937" y="134678"/>
                  <a:pt x="4518" y="127465"/>
                  <a:pt x="4648" y="125383"/>
                </a:cubicBezTo>
                <a:cubicBezTo>
                  <a:pt x="5105" y="118068"/>
                  <a:pt x="3865" y="114119"/>
                  <a:pt x="2324" y="107955"/>
                </a:cubicBezTo>
                <a:cubicBezTo>
                  <a:pt x="2705" y="103761"/>
                  <a:pt x="3836" y="84304"/>
                  <a:pt x="5809" y="75423"/>
                </a:cubicBezTo>
                <a:cubicBezTo>
                  <a:pt x="6075" y="74227"/>
                  <a:pt x="6423" y="73033"/>
                  <a:pt x="6971" y="71937"/>
                </a:cubicBezTo>
                <a:cubicBezTo>
                  <a:pt x="7596" y="70688"/>
                  <a:pt x="8602" y="69664"/>
                  <a:pt x="9295" y="68451"/>
                </a:cubicBezTo>
                <a:cubicBezTo>
                  <a:pt x="15192" y="58132"/>
                  <a:pt x="8281" y="68812"/>
                  <a:pt x="13943" y="60318"/>
                </a:cubicBezTo>
                <a:cubicBezTo>
                  <a:pt x="8044" y="98662"/>
                  <a:pt x="15144" y="49495"/>
                  <a:pt x="10457" y="94013"/>
                </a:cubicBezTo>
                <a:cubicBezTo>
                  <a:pt x="10329" y="95231"/>
                  <a:pt x="9592" y="96310"/>
                  <a:pt x="9295" y="97498"/>
                </a:cubicBezTo>
                <a:cubicBezTo>
                  <a:pt x="7217" y="105811"/>
                  <a:pt x="8938" y="101606"/>
                  <a:pt x="6971" y="111441"/>
                </a:cubicBezTo>
                <a:cubicBezTo>
                  <a:pt x="6440" y="114096"/>
                  <a:pt x="2524" y="122540"/>
                  <a:pt x="2324" y="123060"/>
                </a:cubicBezTo>
                <a:cubicBezTo>
                  <a:pt x="1445" y="125346"/>
                  <a:pt x="775" y="127707"/>
                  <a:pt x="0" y="130031"/>
                </a:cubicBezTo>
                <a:cubicBezTo>
                  <a:pt x="775" y="136615"/>
                  <a:pt x="58" y="143553"/>
                  <a:pt x="2324" y="149783"/>
                </a:cubicBezTo>
                <a:cubicBezTo>
                  <a:pt x="3161" y="152085"/>
                  <a:pt x="4344" y="145242"/>
                  <a:pt x="4648" y="142812"/>
                </a:cubicBezTo>
                <a:cubicBezTo>
                  <a:pt x="5514" y="135884"/>
                  <a:pt x="5472" y="128872"/>
                  <a:pt x="5809" y="121898"/>
                </a:cubicBezTo>
                <a:cubicBezTo>
                  <a:pt x="6633" y="104859"/>
                  <a:pt x="6017" y="87702"/>
                  <a:pt x="8133" y="70775"/>
                </a:cubicBezTo>
                <a:cubicBezTo>
                  <a:pt x="8520" y="67677"/>
                  <a:pt x="8618" y="64528"/>
                  <a:pt x="9295" y="61480"/>
                </a:cubicBezTo>
                <a:cubicBezTo>
                  <a:pt x="10172" y="57533"/>
                  <a:pt x="11188" y="53578"/>
                  <a:pt x="12781" y="49861"/>
                </a:cubicBezTo>
                <a:cubicBezTo>
                  <a:pt x="13544" y="48081"/>
                  <a:pt x="15104" y="46763"/>
                  <a:pt x="16266" y="45214"/>
                </a:cubicBezTo>
                <a:cubicBezTo>
                  <a:pt x="16653" y="36693"/>
                  <a:pt x="16757" y="28155"/>
                  <a:pt x="17428" y="19652"/>
                </a:cubicBezTo>
                <a:cubicBezTo>
                  <a:pt x="17920" y="13426"/>
                  <a:pt x="22545" y="-4524"/>
                  <a:pt x="19752" y="1062"/>
                </a:cubicBezTo>
                <a:cubicBezTo>
                  <a:pt x="15468" y="9632"/>
                  <a:pt x="15452" y="19746"/>
                  <a:pt x="12781" y="28947"/>
                </a:cubicBezTo>
                <a:cubicBezTo>
                  <a:pt x="11959" y="31780"/>
                  <a:pt x="10457" y="34369"/>
                  <a:pt x="9295" y="37080"/>
                </a:cubicBezTo>
                <a:cubicBezTo>
                  <a:pt x="6874" y="73398"/>
                  <a:pt x="8701" y="42201"/>
                  <a:pt x="6971" y="104470"/>
                </a:cubicBezTo>
                <a:cubicBezTo>
                  <a:pt x="6648" y="116091"/>
                  <a:pt x="2711" y="127708"/>
                  <a:pt x="2324" y="131193"/>
                </a:cubicBezTo>
                <a:close/>
              </a:path>
            </a:pathLst>
          </a:cu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E7E1C2-632D-4C4E-B495-12C4FB3D4A1F}"/>
              </a:ext>
            </a:extLst>
          </p:cNvPr>
          <p:cNvSpPr/>
          <p:nvPr/>
        </p:nvSpPr>
        <p:spPr>
          <a:xfrm>
            <a:off x="7445906" y="2256645"/>
            <a:ext cx="160735" cy="48809"/>
          </a:xfrm>
          <a:custGeom>
            <a:avLst/>
            <a:gdLst>
              <a:gd name="connsiteX0" fmla="*/ 153 w 160735"/>
              <a:gd name="connsiteY0" fmla="*/ 42990 h 48809"/>
              <a:gd name="connsiteX1" fmla="*/ 2476 w 160735"/>
              <a:gd name="connsiteY1" fmla="*/ 37181 h 48809"/>
              <a:gd name="connsiteX2" fmla="*/ 5962 w 160735"/>
              <a:gd name="connsiteY2" fmla="*/ 29047 h 48809"/>
              <a:gd name="connsiteX3" fmla="*/ 9448 w 160735"/>
              <a:gd name="connsiteY3" fmla="*/ 26724 h 48809"/>
              <a:gd name="connsiteX4" fmla="*/ 14095 w 160735"/>
              <a:gd name="connsiteY4" fmla="*/ 23238 h 48809"/>
              <a:gd name="connsiteX5" fmla="*/ 26876 w 160735"/>
              <a:gd name="connsiteY5" fmla="*/ 11619 h 48809"/>
              <a:gd name="connsiteX6" fmla="*/ 39657 w 160735"/>
              <a:gd name="connsiteY6" fmla="*/ 2324 h 48809"/>
              <a:gd name="connsiteX7" fmla="*/ 44304 w 160735"/>
              <a:gd name="connsiteY7" fmla="*/ 0 h 48809"/>
              <a:gd name="connsiteX8" fmla="*/ 68704 w 160735"/>
              <a:gd name="connsiteY8" fmla="*/ 9295 h 48809"/>
              <a:gd name="connsiteX9" fmla="*/ 74513 w 160735"/>
              <a:gd name="connsiteY9" fmla="*/ 12781 h 48809"/>
              <a:gd name="connsiteX10" fmla="*/ 88456 w 160735"/>
              <a:gd name="connsiteY10" fmla="*/ 24400 h 48809"/>
              <a:gd name="connsiteX11" fmla="*/ 94265 w 160735"/>
              <a:gd name="connsiteY11" fmla="*/ 25562 h 48809"/>
              <a:gd name="connsiteX12" fmla="*/ 102398 w 160735"/>
              <a:gd name="connsiteY12" fmla="*/ 29047 h 48809"/>
              <a:gd name="connsiteX13" fmla="*/ 115179 w 160735"/>
              <a:gd name="connsiteY13" fmla="*/ 33695 h 48809"/>
              <a:gd name="connsiteX14" fmla="*/ 123312 w 160735"/>
              <a:gd name="connsiteY14" fmla="*/ 32533 h 48809"/>
              <a:gd name="connsiteX15" fmla="*/ 137255 w 160735"/>
              <a:gd name="connsiteY15" fmla="*/ 32533 h 48809"/>
              <a:gd name="connsiteX16" fmla="*/ 150035 w 160735"/>
              <a:gd name="connsiteY16" fmla="*/ 33695 h 48809"/>
              <a:gd name="connsiteX17" fmla="*/ 157006 w 160735"/>
              <a:gd name="connsiteY17" fmla="*/ 32533 h 48809"/>
              <a:gd name="connsiteX18" fmla="*/ 153521 w 160735"/>
              <a:gd name="connsiteY18" fmla="*/ 30209 h 48809"/>
              <a:gd name="connsiteX19" fmla="*/ 147711 w 160735"/>
              <a:gd name="connsiteY19" fmla="*/ 26724 h 48809"/>
              <a:gd name="connsiteX20" fmla="*/ 140740 w 160735"/>
              <a:gd name="connsiteY20" fmla="*/ 22076 h 48809"/>
              <a:gd name="connsiteX21" fmla="*/ 137255 w 160735"/>
              <a:gd name="connsiteY21" fmla="*/ 17429 h 48809"/>
              <a:gd name="connsiteX22" fmla="*/ 102398 w 160735"/>
              <a:gd name="connsiteY22" fmla="*/ 16267 h 48809"/>
              <a:gd name="connsiteX23" fmla="*/ 93103 w 160735"/>
              <a:gd name="connsiteY23" fmla="*/ 17429 h 48809"/>
              <a:gd name="connsiteX24" fmla="*/ 87294 w 160735"/>
              <a:gd name="connsiteY24" fmla="*/ 20914 h 48809"/>
              <a:gd name="connsiteX25" fmla="*/ 73351 w 160735"/>
              <a:gd name="connsiteY25" fmla="*/ 18590 h 48809"/>
              <a:gd name="connsiteX26" fmla="*/ 59409 w 160735"/>
              <a:gd name="connsiteY26" fmla="*/ 20914 h 48809"/>
              <a:gd name="connsiteX27" fmla="*/ 50113 w 160735"/>
              <a:gd name="connsiteY27" fmla="*/ 24400 h 48809"/>
              <a:gd name="connsiteX28" fmla="*/ 37333 w 160735"/>
              <a:gd name="connsiteY28" fmla="*/ 27886 h 48809"/>
              <a:gd name="connsiteX29" fmla="*/ 29200 w 160735"/>
              <a:gd name="connsiteY29" fmla="*/ 26724 h 48809"/>
              <a:gd name="connsiteX30" fmla="*/ 15257 w 160735"/>
              <a:gd name="connsiteY30" fmla="*/ 27886 h 48809"/>
              <a:gd name="connsiteX31" fmla="*/ 7124 w 160735"/>
              <a:gd name="connsiteY31" fmla="*/ 30209 h 48809"/>
              <a:gd name="connsiteX32" fmla="*/ 4800 w 160735"/>
              <a:gd name="connsiteY32" fmla="*/ 25562 h 48809"/>
              <a:gd name="connsiteX33" fmla="*/ 9448 w 160735"/>
              <a:gd name="connsiteY33" fmla="*/ 10457 h 48809"/>
              <a:gd name="connsiteX34" fmla="*/ 12933 w 160735"/>
              <a:gd name="connsiteY34" fmla="*/ 9295 h 48809"/>
              <a:gd name="connsiteX35" fmla="*/ 18743 w 160735"/>
              <a:gd name="connsiteY35" fmla="*/ 8134 h 48809"/>
              <a:gd name="connsiteX36" fmla="*/ 23390 w 160735"/>
              <a:gd name="connsiteY36" fmla="*/ 6972 h 48809"/>
              <a:gd name="connsiteX37" fmla="*/ 32685 w 160735"/>
              <a:gd name="connsiteY37" fmla="*/ 5810 h 48809"/>
              <a:gd name="connsiteX38" fmla="*/ 39657 w 160735"/>
              <a:gd name="connsiteY38" fmla="*/ 4648 h 48809"/>
              <a:gd name="connsiteX39" fmla="*/ 95427 w 160735"/>
              <a:gd name="connsiteY39" fmla="*/ 5810 h 48809"/>
              <a:gd name="connsiteX40" fmla="*/ 104722 w 160735"/>
              <a:gd name="connsiteY40" fmla="*/ 8134 h 48809"/>
              <a:gd name="connsiteX41" fmla="*/ 109369 w 160735"/>
              <a:gd name="connsiteY41" fmla="*/ 9295 h 48809"/>
              <a:gd name="connsiteX42" fmla="*/ 112855 w 160735"/>
              <a:gd name="connsiteY42" fmla="*/ 13943 h 48809"/>
              <a:gd name="connsiteX43" fmla="*/ 125636 w 160735"/>
              <a:gd name="connsiteY43" fmla="*/ 17429 h 48809"/>
              <a:gd name="connsiteX44" fmla="*/ 134931 w 160735"/>
              <a:gd name="connsiteY44" fmla="*/ 23238 h 48809"/>
              <a:gd name="connsiteX45" fmla="*/ 137255 w 160735"/>
              <a:gd name="connsiteY45" fmla="*/ 27886 h 48809"/>
              <a:gd name="connsiteX46" fmla="*/ 140740 w 160735"/>
              <a:gd name="connsiteY46" fmla="*/ 29047 h 48809"/>
              <a:gd name="connsiteX47" fmla="*/ 145388 w 160735"/>
              <a:gd name="connsiteY47" fmla="*/ 31371 h 48809"/>
              <a:gd name="connsiteX48" fmla="*/ 148873 w 160735"/>
              <a:gd name="connsiteY48" fmla="*/ 32533 h 48809"/>
              <a:gd name="connsiteX49" fmla="*/ 154683 w 160735"/>
              <a:gd name="connsiteY49" fmla="*/ 34857 h 48809"/>
              <a:gd name="connsiteX50" fmla="*/ 158168 w 160735"/>
              <a:gd name="connsiteY50" fmla="*/ 39504 h 48809"/>
              <a:gd name="connsiteX51" fmla="*/ 159330 w 160735"/>
              <a:gd name="connsiteY51" fmla="*/ 31371 h 48809"/>
              <a:gd name="connsiteX52" fmla="*/ 157006 w 160735"/>
              <a:gd name="connsiteY52" fmla="*/ 25562 h 48809"/>
              <a:gd name="connsiteX53" fmla="*/ 150035 w 160735"/>
              <a:gd name="connsiteY53" fmla="*/ 22076 h 48809"/>
              <a:gd name="connsiteX54" fmla="*/ 148873 w 160735"/>
              <a:gd name="connsiteY54" fmla="*/ 29047 h 48809"/>
              <a:gd name="connsiteX55" fmla="*/ 147711 w 160735"/>
              <a:gd name="connsiteY55" fmla="*/ 46476 h 48809"/>
              <a:gd name="connsiteX56" fmla="*/ 141902 w 160735"/>
              <a:gd name="connsiteY56" fmla="*/ 44152 h 48809"/>
              <a:gd name="connsiteX57" fmla="*/ 137255 w 160735"/>
              <a:gd name="connsiteY57" fmla="*/ 42990 h 48809"/>
              <a:gd name="connsiteX58" fmla="*/ 117503 w 160735"/>
              <a:gd name="connsiteY58" fmla="*/ 41828 h 48809"/>
              <a:gd name="connsiteX59" fmla="*/ 76837 w 160735"/>
              <a:gd name="connsiteY59" fmla="*/ 40666 h 48809"/>
              <a:gd name="connsiteX60" fmla="*/ 25714 w 160735"/>
              <a:gd name="connsiteY60" fmla="*/ 40666 h 48809"/>
              <a:gd name="connsiteX61" fmla="*/ 18743 w 160735"/>
              <a:gd name="connsiteY61" fmla="*/ 42990 h 48809"/>
              <a:gd name="connsiteX62" fmla="*/ 16419 w 160735"/>
              <a:gd name="connsiteY62" fmla="*/ 46476 h 48809"/>
              <a:gd name="connsiteX63" fmla="*/ 10610 w 160735"/>
              <a:gd name="connsiteY63" fmla="*/ 47637 h 48809"/>
              <a:gd name="connsiteX64" fmla="*/ 7124 w 160735"/>
              <a:gd name="connsiteY64" fmla="*/ 48799 h 48809"/>
              <a:gd name="connsiteX65" fmla="*/ 153 w 160735"/>
              <a:gd name="connsiteY65" fmla="*/ 42990 h 4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60735" h="48809">
                <a:moveTo>
                  <a:pt x="153" y="42990"/>
                </a:moveTo>
                <a:cubicBezTo>
                  <a:pt x="-622" y="41054"/>
                  <a:pt x="1744" y="39134"/>
                  <a:pt x="2476" y="37181"/>
                </a:cubicBezTo>
                <a:cubicBezTo>
                  <a:pt x="3466" y="34540"/>
                  <a:pt x="4108" y="31272"/>
                  <a:pt x="5962" y="29047"/>
                </a:cubicBezTo>
                <a:cubicBezTo>
                  <a:pt x="6856" y="27974"/>
                  <a:pt x="8312" y="27536"/>
                  <a:pt x="9448" y="26724"/>
                </a:cubicBezTo>
                <a:cubicBezTo>
                  <a:pt x="11024" y="25599"/>
                  <a:pt x="12787" y="24665"/>
                  <a:pt x="14095" y="23238"/>
                </a:cubicBezTo>
                <a:cubicBezTo>
                  <a:pt x="25319" y="10993"/>
                  <a:pt x="17181" y="14043"/>
                  <a:pt x="26876" y="11619"/>
                </a:cubicBezTo>
                <a:cubicBezTo>
                  <a:pt x="29408" y="4026"/>
                  <a:pt x="26943" y="8682"/>
                  <a:pt x="39657" y="2324"/>
                </a:cubicBezTo>
                <a:lnTo>
                  <a:pt x="44304" y="0"/>
                </a:lnTo>
                <a:cubicBezTo>
                  <a:pt x="61215" y="1691"/>
                  <a:pt x="52293" y="-962"/>
                  <a:pt x="68704" y="9295"/>
                </a:cubicBezTo>
                <a:cubicBezTo>
                  <a:pt x="70619" y="10492"/>
                  <a:pt x="72916" y="11184"/>
                  <a:pt x="74513" y="12781"/>
                </a:cubicBezTo>
                <a:cubicBezTo>
                  <a:pt x="79018" y="17286"/>
                  <a:pt x="82524" y="21703"/>
                  <a:pt x="88456" y="24400"/>
                </a:cubicBezTo>
                <a:cubicBezTo>
                  <a:pt x="90254" y="25217"/>
                  <a:pt x="92329" y="25175"/>
                  <a:pt x="94265" y="25562"/>
                </a:cubicBezTo>
                <a:cubicBezTo>
                  <a:pt x="96976" y="26724"/>
                  <a:pt x="99620" y="28055"/>
                  <a:pt x="102398" y="29047"/>
                </a:cubicBezTo>
                <a:cubicBezTo>
                  <a:pt x="117092" y="34294"/>
                  <a:pt x="105002" y="28606"/>
                  <a:pt x="115179" y="33695"/>
                </a:cubicBezTo>
                <a:cubicBezTo>
                  <a:pt x="117890" y="33308"/>
                  <a:pt x="120573" y="32533"/>
                  <a:pt x="123312" y="32533"/>
                </a:cubicBezTo>
                <a:cubicBezTo>
                  <a:pt x="141903" y="32533"/>
                  <a:pt x="118662" y="35632"/>
                  <a:pt x="137255" y="32533"/>
                </a:cubicBezTo>
                <a:cubicBezTo>
                  <a:pt x="141515" y="32920"/>
                  <a:pt x="145757" y="33695"/>
                  <a:pt x="150035" y="33695"/>
                </a:cubicBezTo>
                <a:cubicBezTo>
                  <a:pt x="152391" y="33695"/>
                  <a:pt x="155340" y="34199"/>
                  <a:pt x="157006" y="32533"/>
                </a:cubicBezTo>
                <a:cubicBezTo>
                  <a:pt x="157993" y="31546"/>
                  <a:pt x="154705" y="30949"/>
                  <a:pt x="153521" y="30209"/>
                </a:cubicBezTo>
                <a:cubicBezTo>
                  <a:pt x="151606" y="29012"/>
                  <a:pt x="149616" y="27936"/>
                  <a:pt x="147711" y="26724"/>
                </a:cubicBezTo>
                <a:cubicBezTo>
                  <a:pt x="145355" y="25225"/>
                  <a:pt x="140740" y="22076"/>
                  <a:pt x="140740" y="22076"/>
                </a:cubicBezTo>
                <a:cubicBezTo>
                  <a:pt x="139578" y="20527"/>
                  <a:pt x="138725" y="18689"/>
                  <a:pt x="137255" y="17429"/>
                </a:cubicBezTo>
                <a:cubicBezTo>
                  <a:pt x="129041" y="10389"/>
                  <a:pt x="102647" y="16257"/>
                  <a:pt x="102398" y="16267"/>
                </a:cubicBezTo>
                <a:cubicBezTo>
                  <a:pt x="99300" y="16654"/>
                  <a:pt x="96087" y="16511"/>
                  <a:pt x="93103" y="17429"/>
                </a:cubicBezTo>
                <a:cubicBezTo>
                  <a:pt x="90945" y="18093"/>
                  <a:pt x="89548" y="20782"/>
                  <a:pt x="87294" y="20914"/>
                </a:cubicBezTo>
                <a:cubicBezTo>
                  <a:pt x="82590" y="21190"/>
                  <a:pt x="77999" y="19365"/>
                  <a:pt x="73351" y="18590"/>
                </a:cubicBezTo>
                <a:cubicBezTo>
                  <a:pt x="68704" y="19365"/>
                  <a:pt x="63980" y="19771"/>
                  <a:pt x="59409" y="20914"/>
                </a:cubicBezTo>
                <a:cubicBezTo>
                  <a:pt x="56198" y="21717"/>
                  <a:pt x="53223" y="23269"/>
                  <a:pt x="50113" y="24400"/>
                </a:cubicBezTo>
                <a:cubicBezTo>
                  <a:pt x="45332" y="26139"/>
                  <a:pt x="43295" y="26395"/>
                  <a:pt x="37333" y="27886"/>
                </a:cubicBezTo>
                <a:cubicBezTo>
                  <a:pt x="34622" y="27499"/>
                  <a:pt x="31939" y="26724"/>
                  <a:pt x="29200" y="26724"/>
                </a:cubicBezTo>
                <a:cubicBezTo>
                  <a:pt x="24536" y="26724"/>
                  <a:pt x="19885" y="27308"/>
                  <a:pt x="15257" y="27886"/>
                </a:cubicBezTo>
                <a:cubicBezTo>
                  <a:pt x="12919" y="28178"/>
                  <a:pt x="9442" y="29436"/>
                  <a:pt x="7124" y="30209"/>
                </a:cubicBezTo>
                <a:cubicBezTo>
                  <a:pt x="6349" y="28660"/>
                  <a:pt x="4944" y="27288"/>
                  <a:pt x="4800" y="25562"/>
                </a:cubicBezTo>
                <a:cubicBezTo>
                  <a:pt x="4384" y="20577"/>
                  <a:pt x="5699" y="14206"/>
                  <a:pt x="9448" y="10457"/>
                </a:cubicBezTo>
                <a:cubicBezTo>
                  <a:pt x="10314" y="9591"/>
                  <a:pt x="11745" y="9592"/>
                  <a:pt x="12933" y="9295"/>
                </a:cubicBezTo>
                <a:cubicBezTo>
                  <a:pt x="14849" y="8816"/>
                  <a:pt x="16815" y="8562"/>
                  <a:pt x="18743" y="8134"/>
                </a:cubicBezTo>
                <a:cubicBezTo>
                  <a:pt x="20302" y="7788"/>
                  <a:pt x="21815" y="7235"/>
                  <a:pt x="23390" y="6972"/>
                </a:cubicBezTo>
                <a:cubicBezTo>
                  <a:pt x="26470" y="6459"/>
                  <a:pt x="29594" y="6252"/>
                  <a:pt x="32685" y="5810"/>
                </a:cubicBezTo>
                <a:cubicBezTo>
                  <a:pt x="35017" y="5477"/>
                  <a:pt x="37333" y="5035"/>
                  <a:pt x="39657" y="4648"/>
                </a:cubicBezTo>
                <a:lnTo>
                  <a:pt x="95427" y="5810"/>
                </a:lnTo>
                <a:cubicBezTo>
                  <a:pt x="99510" y="5964"/>
                  <a:pt x="101178" y="7122"/>
                  <a:pt x="104722" y="8134"/>
                </a:cubicBezTo>
                <a:cubicBezTo>
                  <a:pt x="106257" y="8572"/>
                  <a:pt x="107820" y="8908"/>
                  <a:pt x="109369" y="9295"/>
                </a:cubicBezTo>
                <a:cubicBezTo>
                  <a:pt x="110531" y="10844"/>
                  <a:pt x="111244" y="12869"/>
                  <a:pt x="112855" y="13943"/>
                </a:cubicBezTo>
                <a:cubicBezTo>
                  <a:pt x="115383" y="15628"/>
                  <a:pt x="122518" y="16805"/>
                  <a:pt x="125636" y="17429"/>
                </a:cubicBezTo>
                <a:cubicBezTo>
                  <a:pt x="128734" y="19365"/>
                  <a:pt x="133297" y="19970"/>
                  <a:pt x="134931" y="23238"/>
                </a:cubicBezTo>
                <a:cubicBezTo>
                  <a:pt x="135706" y="24787"/>
                  <a:pt x="136030" y="26661"/>
                  <a:pt x="137255" y="27886"/>
                </a:cubicBezTo>
                <a:cubicBezTo>
                  <a:pt x="138121" y="28752"/>
                  <a:pt x="139615" y="28565"/>
                  <a:pt x="140740" y="29047"/>
                </a:cubicBezTo>
                <a:cubicBezTo>
                  <a:pt x="142332" y="29729"/>
                  <a:pt x="143796" y="30689"/>
                  <a:pt x="145388" y="31371"/>
                </a:cubicBezTo>
                <a:cubicBezTo>
                  <a:pt x="146514" y="31853"/>
                  <a:pt x="147726" y="32103"/>
                  <a:pt x="148873" y="32533"/>
                </a:cubicBezTo>
                <a:cubicBezTo>
                  <a:pt x="150826" y="33265"/>
                  <a:pt x="152746" y="34082"/>
                  <a:pt x="154683" y="34857"/>
                </a:cubicBezTo>
                <a:cubicBezTo>
                  <a:pt x="155845" y="36406"/>
                  <a:pt x="156232" y="39504"/>
                  <a:pt x="158168" y="39504"/>
                </a:cubicBezTo>
                <a:cubicBezTo>
                  <a:pt x="162891" y="39504"/>
                  <a:pt x="159730" y="32439"/>
                  <a:pt x="159330" y="31371"/>
                </a:cubicBezTo>
                <a:cubicBezTo>
                  <a:pt x="158598" y="29418"/>
                  <a:pt x="158218" y="27259"/>
                  <a:pt x="157006" y="25562"/>
                </a:cubicBezTo>
                <a:cubicBezTo>
                  <a:pt x="155598" y="23590"/>
                  <a:pt x="152130" y="22774"/>
                  <a:pt x="150035" y="22076"/>
                </a:cubicBezTo>
                <a:cubicBezTo>
                  <a:pt x="149648" y="24400"/>
                  <a:pt x="149096" y="26702"/>
                  <a:pt x="148873" y="29047"/>
                </a:cubicBezTo>
                <a:cubicBezTo>
                  <a:pt x="148321" y="34843"/>
                  <a:pt x="150151" y="41189"/>
                  <a:pt x="147711" y="46476"/>
                </a:cubicBezTo>
                <a:cubicBezTo>
                  <a:pt x="146837" y="48370"/>
                  <a:pt x="143880" y="44812"/>
                  <a:pt x="141902" y="44152"/>
                </a:cubicBezTo>
                <a:cubicBezTo>
                  <a:pt x="140387" y="43647"/>
                  <a:pt x="138844" y="43141"/>
                  <a:pt x="137255" y="42990"/>
                </a:cubicBezTo>
                <a:cubicBezTo>
                  <a:pt x="130689" y="42365"/>
                  <a:pt x="124094" y="42082"/>
                  <a:pt x="117503" y="41828"/>
                </a:cubicBezTo>
                <a:lnTo>
                  <a:pt x="76837" y="40666"/>
                </a:lnTo>
                <a:cubicBezTo>
                  <a:pt x="58657" y="34606"/>
                  <a:pt x="69723" y="37857"/>
                  <a:pt x="25714" y="40666"/>
                </a:cubicBezTo>
                <a:cubicBezTo>
                  <a:pt x="23270" y="40822"/>
                  <a:pt x="18743" y="42990"/>
                  <a:pt x="18743" y="42990"/>
                </a:cubicBezTo>
                <a:cubicBezTo>
                  <a:pt x="17968" y="44152"/>
                  <a:pt x="17632" y="45783"/>
                  <a:pt x="16419" y="46476"/>
                </a:cubicBezTo>
                <a:cubicBezTo>
                  <a:pt x="14705" y="47456"/>
                  <a:pt x="12526" y="47158"/>
                  <a:pt x="10610" y="47637"/>
                </a:cubicBezTo>
                <a:cubicBezTo>
                  <a:pt x="9422" y="47934"/>
                  <a:pt x="8220" y="48251"/>
                  <a:pt x="7124" y="48799"/>
                </a:cubicBezTo>
                <a:cubicBezTo>
                  <a:pt x="6634" y="49044"/>
                  <a:pt x="928" y="44926"/>
                  <a:pt x="153" y="42990"/>
                </a:cubicBezTo>
                <a:close/>
              </a:path>
            </a:pathLst>
          </a:cu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7EFF4F0-E680-44E8-B1E7-67B40419EAA8}"/>
              </a:ext>
            </a:extLst>
          </p:cNvPr>
          <p:cNvSpPr/>
          <p:nvPr/>
        </p:nvSpPr>
        <p:spPr>
          <a:xfrm>
            <a:off x="7608588" y="2293348"/>
            <a:ext cx="129607" cy="76684"/>
          </a:xfrm>
          <a:custGeom>
            <a:avLst/>
            <a:gdLst>
              <a:gd name="connsiteX0" fmla="*/ 3494 w 129607"/>
              <a:gd name="connsiteY0" fmla="*/ 6971 h 76684"/>
              <a:gd name="connsiteX1" fmla="*/ 9303 w 129607"/>
              <a:gd name="connsiteY1" fmla="*/ 9295 h 76684"/>
              <a:gd name="connsiteX2" fmla="*/ 12789 w 129607"/>
              <a:gd name="connsiteY2" fmla="*/ 12780 h 76684"/>
              <a:gd name="connsiteX3" fmla="*/ 22084 w 129607"/>
              <a:gd name="connsiteY3" fmla="*/ 13942 h 76684"/>
              <a:gd name="connsiteX4" fmla="*/ 23246 w 129607"/>
              <a:gd name="connsiteY4" fmla="*/ 17428 h 76684"/>
              <a:gd name="connsiteX5" fmla="*/ 33703 w 129607"/>
              <a:gd name="connsiteY5" fmla="*/ 20913 h 76684"/>
              <a:gd name="connsiteX6" fmla="*/ 42998 w 129607"/>
              <a:gd name="connsiteY6" fmla="*/ 25561 h 76684"/>
              <a:gd name="connsiteX7" fmla="*/ 53455 w 129607"/>
              <a:gd name="connsiteY7" fmla="*/ 30209 h 76684"/>
              <a:gd name="connsiteX8" fmla="*/ 63912 w 129607"/>
              <a:gd name="connsiteY8" fmla="*/ 37180 h 76684"/>
              <a:gd name="connsiteX9" fmla="*/ 69721 w 129607"/>
              <a:gd name="connsiteY9" fmla="*/ 38342 h 76684"/>
              <a:gd name="connsiteX10" fmla="*/ 75530 w 129607"/>
              <a:gd name="connsiteY10" fmla="*/ 42989 h 76684"/>
              <a:gd name="connsiteX11" fmla="*/ 82502 w 129607"/>
              <a:gd name="connsiteY11" fmla="*/ 45313 h 76684"/>
              <a:gd name="connsiteX12" fmla="*/ 87149 w 129607"/>
              <a:gd name="connsiteY12" fmla="*/ 49960 h 76684"/>
              <a:gd name="connsiteX13" fmla="*/ 92959 w 129607"/>
              <a:gd name="connsiteY13" fmla="*/ 52284 h 76684"/>
              <a:gd name="connsiteX14" fmla="*/ 103416 w 129607"/>
              <a:gd name="connsiteY14" fmla="*/ 54608 h 76684"/>
              <a:gd name="connsiteX15" fmla="*/ 109225 w 129607"/>
              <a:gd name="connsiteY15" fmla="*/ 59256 h 76684"/>
              <a:gd name="connsiteX16" fmla="*/ 112711 w 129607"/>
              <a:gd name="connsiteY16" fmla="*/ 63903 h 76684"/>
              <a:gd name="connsiteX17" fmla="*/ 116196 w 129607"/>
              <a:gd name="connsiteY17" fmla="*/ 65065 h 76684"/>
              <a:gd name="connsiteX18" fmla="*/ 123168 w 129607"/>
              <a:gd name="connsiteY18" fmla="*/ 68551 h 76684"/>
              <a:gd name="connsiteX19" fmla="*/ 127815 w 129607"/>
              <a:gd name="connsiteY19" fmla="*/ 72036 h 76684"/>
              <a:gd name="connsiteX20" fmla="*/ 128977 w 129607"/>
              <a:gd name="connsiteY20" fmla="*/ 76684 h 76684"/>
              <a:gd name="connsiteX21" fmla="*/ 124329 w 129607"/>
              <a:gd name="connsiteY21" fmla="*/ 72036 h 76684"/>
              <a:gd name="connsiteX22" fmla="*/ 118520 w 129607"/>
              <a:gd name="connsiteY22" fmla="*/ 68551 h 76684"/>
              <a:gd name="connsiteX23" fmla="*/ 109225 w 129607"/>
              <a:gd name="connsiteY23" fmla="*/ 61579 h 76684"/>
              <a:gd name="connsiteX24" fmla="*/ 105739 w 129607"/>
              <a:gd name="connsiteY24" fmla="*/ 58094 h 76684"/>
              <a:gd name="connsiteX25" fmla="*/ 101092 w 129607"/>
              <a:gd name="connsiteY25" fmla="*/ 55770 h 76684"/>
              <a:gd name="connsiteX26" fmla="*/ 95282 w 129607"/>
              <a:gd name="connsiteY26" fmla="*/ 52284 h 76684"/>
              <a:gd name="connsiteX27" fmla="*/ 94121 w 129607"/>
              <a:gd name="connsiteY27" fmla="*/ 48799 h 76684"/>
              <a:gd name="connsiteX28" fmla="*/ 88311 w 129607"/>
              <a:gd name="connsiteY28" fmla="*/ 41827 h 76684"/>
              <a:gd name="connsiteX29" fmla="*/ 83664 w 129607"/>
              <a:gd name="connsiteY29" fmla="*/ 31370 h 76684"/>
              <a:gd name="connsiteX30" fmla="*/ 81340 w 129607"/>
              <a:gd name="connsiteY30" fmla="*/ 23237 h 76684"/>
              <a:gd name="connsiteX31" fmla="*/ 76692 w 129607"/>
              <a:gd name="connsiteY31" fmla="*/ 19752 h 76684"/>
              <a:gd name="connsiteX32" fmla="*/ 73207 w 129607"/>
              <a:gd name="connsiteY32" fmla="*/ 16266 h 76684"/>
              <a:gd name="connsiteX33" fmla="*/ 67397 w 129607"/>
              <a:gd name="connsiteY33" fmla="*/ 13942 h 76684"/>
              <a:gd name="connsiteX34" fmla="*/ 49969 w 129607"/>
              <a:gd name="connsiteY34" fmla="*/ 9295 h 76684"/>
              <a:gd name="connsiteX35" fmla="*/ 23246 w 129607"/>
              <a:gd name="connsiteY35" fmla="*/ 3485 h 76684"/>
              <a:gd name="connsiteX36" fmla="*/ 2332 w 129607"/>
              <a:gd name="connsiteY36" fmla="*/ 0 h 76684"/>
              <a:gd name="connsiteX37" fmla="*/ 3494 w 129607"/>
              <a:gd name="connsiteY37" fmla="*/ 6971 h 76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607" h="76684">
                <a:moveTo>
                  <a:pt x="3494" y="6971"/>
                </a:moveTo>
                <a:cubicBezTo>
                  <a:pt x="4656" y="8520"/>
                  <a:pt x="7534" y="8190"/>
                  <a:pt x="9303" y="9295"/>
                </a:cubicBezTo>
                <a:cubicBezTo>
                  <a:pt x="10696" y="10166"/>
                  <a:pt x="11245" y="12219"/>
                  <a:pt x="12789" y="12780"/>
                </a:cubicBezTo>
                <a:cubicBezTo>
                  <a:pt x="15724" y="13847"/>
                  <a:pt x="18986" y="13555"/>
                  <a:pt x="22084" y="13942"/>
                </a:cubicBezTo>
                <a:cubicBezTo>
                  <a:pt x="22471" y="15104"/>
                  <a:pt x="22196" y="16798"/>
                  <a:pt x="23246" y="17428"/>
                </a:cubicBezTo>
                <a:cubicBezTo>
                  <a:pt x="26397" y="19318"/>
                  <a:pt x="33703" y="20913"/>
                  <a:pt x="33703" y="20913"/>
                </a:cubicBezTo>
                <a:cubicBezTo>
                  <a:pt x="44663" y="29134"/>
                  <a:pt x="32319" y="20814"/>
                  <a:pt x="42998" y="25561"/>
                </a:cubicBezTo>
                <a:cubicBezTo>
                  <a:pt x="55920" y="31305"/>
                  <a:pt x="42554" y="27484"/>
                  <a:pt x="53455" y="30209"/>
                </a:cubicBezTo>
                <a:cubicBezTo>
                  <a:pt x="57107" y="33130"/>
                  <a:pt x="59498" y="35709"/>
                  <a:pt x="63912" y="37180"/>
                </a:cubicBezTo>
                <a:cubicBezTo>
                  <a:pt x="65785" y="37805"/>
                  <a:pt x="67785" y="37955"/>
                  <a:pt x="69721" y="38342"/>
                </a:cubicBezTo>
                <a:cubicBezTo>
                  <a:pt x="71471" y="43590"/>
                  <a:pt x="69587" y="41206"/>
                  <a:pt x="75530" y="42989"/>
                </a:cubicBezTo>
                <a:cubicBezTo>
                  <a:pt x="77876" y="43693"/>
                  <a:pt x="82502" y="45313"/>
                  <a:pt x="82502" y="45313"/>
                </a:cubicBezTo>
                <a:cubicBezTo>
                  <a:pt x="84051" y="46862"/>
                  <a:pt x="85326" y="48745"/>
                  <a:pt x="87149" y="49960"/>
                </a:cubicBezTo>
                <a:cubicBezTo>
                  <a:pt x="88885" y="51117"/>
                  <a:pt x="90980" y="51624"/>
                  <a:pt x="92959" y="52284"/>
                </a:cubicBezTo>
                <a:cubicBezTo>
                  <a:pt x="95422" y="53105"/>
                  <a:pt x="101112" y="54147"/>
                  <a:pt x="103416" y="54608"/>
                </a:cubicBezTo>
                <a:cubicBezTo>
                  <a:pt x="110525" y="65277"/>
                  <a:pt x="100812" y="52246"/>
                  <a:pt x="109225" y="59256"/>
                </a:cubicBezTo>
                <a:cubicBezTo>
                  <a:pt x="110713" y="60496"/>
                  <a:pt x="111223" y="62663"/>
                  <a:pt x="112711" y="63903"/>
                </a:cubicBezTo>
                <a:cubicBezTo>
                  <a:pt x="113652" y="64687"/>
                  <a:pt x="115101" y="64517"/>
                  <a:pt x="116196" y="65065"/>
                </a:cubicBezTo>
                <a:cubicBezTo>
                  <a:pt x="125202" y="69569"/>
                  <a:pt x="114409" y="65631"/>
                  <a:pt x="123168" y="68551"/>
                </a:cubicBezTo>
                <a:cubicBezTo>
                  <a:pt x="124717" y="69713"/>
                  <a:pt x="126690" y="70460"/>
                  <a:pt x="127815" y="72036"/>
                </a:cubicBezTo>
                <a:cubicBezTo>
                  <a:pt x="128743" y="73336"/>
                  <a:pt x="130574" y="76684"/>
                  <a:pt x="128977" y="76684"/>
                </a:cubicBezTo>
                <a:cubicBezTo>
                  <a:pt x="126786" y="76684"/>
                  <a:pt x="126059" y="73381"/>
                  <a:pt x="124329" y="72036"/>
                </a:cubicBezTo>
                <a:cubicBezTo>
                  <a:pt x="122547" y="70650"/>
                  <a:pt x="120377" y="69836"/>
                  <a:pt x="118520" y="68551"/>
                </a:cubicBezTo>
                <a:cubicBezTo>
                  <a:pt x="115336" y="66346"/>
                  <a:pt x="112223" y="64032"/>
                  <a:pt x="109225" y="61579"/>
                </a:cubicBezTo>
                <a:cubicBezTo>
                  <a:pt x="107953" y="60539"/>
                  <a:pt x="107076" y="59049"/>
                  <a:pt x="105739" y="58094"/>
                </a:cubicBezTo>
                <a:cubicBezTo>
                  <a:pt x="104330" y="57087"/>
                  <a:pt x="102606" y="56611"/>
                  <a:pt x="101092" y="55770"/>
                </a:cubicBezTo>
                <a:cubicBezTo>
                  <a:pt x="99118" y="54673"/>
                  <a:pt x="97219" y="53446"/>
                  <a:pt x="95282" y="52284"/>
                </a:cubicBezTo>
                <a:cubicBezTo>
                  <a:pt x="94895" y="51122"/>
                  <a:pt x="94800" y="49818"/>
                  <a:pt x="94121" y="48799"/>
                </a:cubicBezTo>
                <a:cubicBezTo>
                  <a:pt x="90471" y="43324"/>
                  <a:pt x="90847" y="47532"/>
                  <a:pt x="88311" y="41827"/>
                </a:cubicBezTo>
                <a:cubicBezTo>
                  <a:pt x="82777" y="29378"/>
                  <a:pt x="88923" y="39262"/>
                  <a:pt x="83664" y="31370"/>
                </a:cubicBezTo>
                <a:cubicBezTo>
                  <a:pt x="82889" y="28659"/>
                  <a:pt x="82791" y="25655"/>
                  <a:pt x="81340" y="23237"/>
                </a:cubicBezTo>
                <a:cubicBezTo>
                  <a:pt x="80344" y="21577"/>
                  <a:pt x="78162" y="21012"/>
                  <a:pt x="76692" y="19752"/>
                </a:cubicBezTo>
                <a:cubicBezTo>
                  <a:pt x="75444" y="18683"/>
                  <a:pt x="74600" y="17137"/>
                  <a:pt x="73207" y="16266"/>
                </a:cubicBezTo>
                <a:cubicBezTo>
                  <a:pt x="71438" y="15160"/>
                  <a:pt x="69361" y="14643"/>
                  <a:pt x="67397" y="13942"/>
                </a:cubicBezTo>
                <a:cubicBezTo>
                  <a:pt x="44668" y="5825"/>
                  <a:pt x="67000" y="13553"/>
                  <a:pt x="49969" y="9295"/>
                </a:cubicBezTo>
                <a:cubicBezTo>
                  <a:pt x="25281" y="3122"/>
                  <a:pt x="42448" y="5619"/>
                  <a:pt x="23246" y="3485"/>
                </a:cubicBezTo>
                <a:cubicBezTo>
                  <a:pt x="15758" y="989"/>
                  <a:pt x="13520" y="0"/>
                  <a:pt x="2332" y="0"/>
                </a:cubicBezTo>
                <a:cubicBezTo>
                  <a:pt x="-3009" y="0"/>
                  <a:pt x="2332" y="5422"/>
                  <a:pt x="3494" y="6971"/>
                </a:cubicBez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2427F6-D7B2-4550-BB96-47CB1DB93F85}"/>
              </a:ext>
            </a:extLst>
          </p:cNvPr>
          <p:cNvCxnSpPr/>
          <p:nvPr/>
        </p:nvCxnSpPr>
        <p:spPr>
          <a:xfrm>
            <a:off x="6996545" y="1617518"/>
            <a:ext cx="446190" cy="5403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0B8CFC-D95A-4F8C-8FF3-43776DFB637C}"/>
              </a:ext>
            </a:extLst>
          </p:cNvPr>
          <p:cNvSpPr txBox="1"/>
          <p:nvPr/>
        </p:nvSpPr>
        <p:spPr>
          <a:xfrm>
            <a:off x="5746575" y="1058762"/>
            <a:ext cx="2244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Quattrocento Sans" panose="020B0604020202020204" charset="0"/>
              </a:rPr>
              <a:t>Plasmid now a part of </a:t>
            </a:r>
            <a:r>
              <a:rPr lang="en-US" sz="1600" b="1" dirty="0">
                <a:solidFill>
                  <a:schemeClr val="tx1"/>
                </a:solidFill>
                <a:latin typeface="Quattrocento Sans" panose="020B0604020202020204" charset="0"/>
              </a:rPr>
              <a:t>the</a:t>
            </a:r>
            <a:r>
              <a:rPr lang="en-US" sz="1600" b="1" dirty="0">
                <a:latin typeface="Quattrocento Sans" panose="020B0604020202020204" charset="0"/>
              </a:rPr>
              <a:t> chromosome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C2AE5B3-E787-420B-9E67-432E0205FD2F}"/>
              </a:ext>
            </a:extLst>
          </p:cNvPr>
          <p:cNvGrpSpPr/>
          <p:nvPr/>
        </p:nvGrpSpPr>
        <p:grpSpPr>
          <a:xfrm>
            <a:off x="678913" y="1819551"/>
            <a:ext cx="1558100" cy="1557146"/>
            <a:chOff x="661398" y="1791842"/>
            <a:chExt cx="1558100" cy="1557146"/>
          </a:xfrm>
        </p:grpSpPr>
        <p:sp>
          <p:nvSpPr>
            <p:cNvPr id="6" name="Block Arc 5">
              <a:extLst>
                <a:ext uri="{FF2B5EF4-FFF2-40B4-BE49-F238E27FC236}">
                  <a16:creationId xmlns:a16="http://schemas.microsoft.com/office/drawing/2014/main" id="{0D406765-2FC7-4AA5-81C3-83BD6BD18A9B}"/>
                </a:ext>
              </a:extLst>
            </p:cNvPr>
            <p:cNvSpPr/>
            <p:nvPr/>
          </p:nvSpPr>
          <p:spPr>
            <a:xfrm>
              <a:off x="661398" y="1794508"/>
              <a:ext cx="1554480" cy="1554480"/>
            </a:xfrm>
            <a:prstGeom prst="blockArc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B2E40570-DED2-4802-8226-A748D7ACB5C0}"/>
                </a:ext>
              </a:extLst>
            </p:cNvPr>
            <p:cNvSpPr/>
            <p:nvPr/>
          </p:nvSpPr>
          <p:spPr>
            <a:xfrm rot="4164031">
              <a:off x="665018" y="1794508"/>
              <a:ext cx="1554480" cy="1554480"/>
            </a:xfrm>
            <a:prstGeom prst="blockArc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54277F02-B025-473C-8F64-62C4DBD93376}"/>
                </a:ext>
              </a:extLst>
            </p:cNvPr>
            <p:cNvSpPr/>
            <p:nvPr/>
          </p:nvSpPr>
          <p:spPr>
            <a:xfrm rot="7643697">
              <a:off x="665017" y="1794508"/>
              <a:ext cx="1554480" cy="1554480"/>
            </a:xfrm>
            <a:prstGeom prst="blockArc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4B72C123-E969-4EAB-917B-6DF8E7924C55}"/>
                </a:ext>
              </a:extLst>
            </p:cNvPr>
            <p:cNvSpPr/>
            <p:nvPr/>
          </p:nvSpPr>
          <p:spPr>
            <a:xfrm rot="11541306">
              <a:off x="664823" y="1791842"/>
              <a:ext cx="1554480" cy="1554480"/>
            </a:xfrm>
            <a:prstGeom prst="blockArc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29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7284E-6 L 0.28455 1.728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6" grpId="0" animBg="1"/>
      <p:bldP spid="17" grpId="0" animBg="1"/>
      <p:bldP spid="19" grpId="0" animBg="1"/>
      <p:bldP spid="20" grpId="0" animBg="1"/>
      <p:bldP spid="23" grpId="0" animBg="1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6962E-59B3-4488-BFDA-A5803903A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0C01F-5612-4F9F-9C4B-2B5B7FA37E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pic>
        <p:nvPicPr>
          <p:cNvPr id="5" name="image1.jpg">
            <a:extLst>
              <a:ext uri="{FF2B5EF4-FFF2-40B4-BE49-F238E27FC236}">
                <a16:creationId xmlns:a16="http://schemas.microsoft.com/office/drawing/2014/main" id="{E32A6672-11DF-4E5B-AAD8-0A7C212C6CA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006561" y="1736408"/>
            <a:ext cx="3998394" cy="2800956"/>
          </a:xfrm>
          <a:prstGeom prst="rect">
            <a:avLst/>
          </a:prstGeom>
          <a:ln/>
        </p:spPr>
      </p:pic>
      <p:sp>
        <p:nvSpPr>
          <p:cNvPr id="6" name="Google Shape;94;p14">
            <a:extLst>
              <a:ext uri="{FF2B5EF4-FFF2-40B4-BE49-F238E27FC236}">
                <a16:creationId xmlns:a16="http://schemas.microsoft.com/office/drawing/2014/main" id="{FC28994A-1041-417C-81A5-AEFAC93C830E}"/>
              </a:ext>
            </a:extLst>
          </p:cNvPr>
          <p:cNvSpPr txBox="1">
            <a:spLocks/>
          </p:cNvSpPr>
          <p:nvPr/>
        </p:nvSpPr>
        <p:spPr>
          <a:xfrm>
            <a:off x="5223165" y="1580786"/>
            <a:ext cx="3618949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/>
            <a:r>
              <a:rPr lang="en-US" sz="1800" dirty="0"/>
              <a:t>Cells lacking bS21-2 (Δ</a:t>
            </a:r>
            <a:r>
              <a:rPr lang="en-US" sz="1800" i="1" dirty="0"/>
              <a:t>rpsU2</a:t>
            </a:r>
            <a:r>
              <a:rPr lang="en-US" sz="1800" dirty="0"/>
              <a:t>) had a </a:t>
            </a:r>
            <a:r>
              <a:rPr lang="en-US" sz="1800" b="1" dirty="0"/>
              <a:t>25 times </a:t>
            </a:r>
            <a:r>
              <a:rPr lang="en-US" sz="1800" dirty="0"/>
              <a:t>more transcript abundance in comparison to the LVS</a:t>
            </a:r>
          </a:p>
          <a:p>
            <a:pPr marL="342900" indent="-342900"/>
            <a:r>
              <a:rPr lang="en-US" sz="1800" dirty="0"/>
              <a:t>ΔrpsU2 pF-rpsU2 = the gene present in the cell in a plasmid</a:t>
            </a:r>
          </a:p>
          <a:p>
            <a:pPr marL="342900" indent="-342900"/>
            <a:r>
              <a:rPr lang="en-US" sz="1800" dirty="0"/>
              <a:t>How can we analyze this data?</a:t>
            </a:r>
          </a:p>
          <a:p>
            <a:pPr marL="342900" indent="-342900"/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89D41-BB1C-3346-BDC5-8D3C297EFDA8}"/>
              </a:ext>
            </a:extLst>
          </p:cNvPr>
          <p:cNvSpPr txBox="1"/>
          <p:nvPr/>
        </p:nvSpPr>
        <p:spPr>
          <a:xfrm>
            <a:off x="3682093" y="4800600"/>
            <a:ext cx="46121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Consistant with known regulation of ribosomal proteins. </a:t>
            </a:r>
          </a:p>
        </p:txBody>
      </p:sp>
    </p:spTree>
    <p:extLst>
      <p:ext uri="{BB962C8B-B14F-4D97-AF65-F5344CB8AC3E}">
        <p14:creationId xmlns:p14="http://schemas.microsoft.com/office/powerpoint/2010/main" val="332887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1358E3-8210-41CA-8219-BBC0093DFCC0}"/>
              </a:ext>
            </a:extLst>
          </p:cNvPr>
          <p:cNvSpPr/>
          <p:nvPr/>
        </p:nvSpPr>
        <p:spPr>
          <a:xfrm>
            <a:off x="4966855" y="922668"/>
            <a:ext cx="516081" cy="39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1381249" y="922668"/>
            <a:ext cx="4150177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Ribosomes can be heterogenous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DBAB6-F582-4986-BEC1-945EC1788EB3}"/>
              </a:ext>
            </a:extLst>
          </p:cNvPr>
          <p:cNvSpPr txBox="1"/>
          <p:nvPr/>
        </p:nvSpPr>
        <p:spPr>
          <a:xfrm>
            <a:off x="1381249" y="1358268"/>
            <a:ext cx="3878289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spcAft>
                <a:spcPts val="900"/>
              </a:spcAft>
              <a:buClrTx/>
            </a:pPr>
            <a:r>
              <a:rPr lang="en-US" sz="1800" kern="1200" dirty="0">
                <a:solidFill>
                  <a:prstClr val="black"/>
                </a:solidFill>
                <a:latin typeface="Quattrocento Sans" panose="020B0604020202020204" charset="0"/>
              </a:rPr>
              <a:t>Multiple </a:t>
            </a:r>
            <a:r>
              <a:rPr lang="en-US" sz="1800" dirty="0">
                <a:solidFill>
                  <a:prstClr val="black"/>
                </a:solidFill>
                <a:latin typeface="Quattrocento Sans" panose="020B0604020202020204" charset="0"/>
              </a:rPr>
              <a:t>s</a:t>
            </a:r>
            <a:r>
              <a:rPr lang="en-US" sz="1800" kern="1200" dirty="0">
                <a:solidFill>
                  <a:prstClr val="black"/>
                </a:solidFill>
                <a:latin typeface="Quattrocento Sans" panose="020B0604020202020204" charset="0"/>
              </a:rPr>
              <a:t>ources of heterogeneity</a:t>
            </a:r>
          </a:p>
          <a:p>
            <a:pPr marL="257175" indent="-257175" defTabSz="342900">
              <a:spcAft>
                <a:spcPts val="900"/>
              </a:spcAft>
              <a:buClrTx/>
              <a:buFont typeface="Arial" panose="020B0604020202020204" pitchFamily="34" charset="0"/>
              <a:buChar char="•"/>
            </a:pPr>
            <a:r>
              <a:rPr lang="en-US" sz="1350" kern="1200" dirty="0">
                <a:solidFill>
                  <a:prstClr val="black"/>
                </a:solidFill>
                <a:latin typeface="Quattrocento Sans" panose="020B0604020202020204" charset="0"/>
              </a:rPr>
              <a:t>Multiple genes (homologs) encode the same ribosomal protein</a:t>
            </a:r>
          </a:p>
          <a:p>
            <a:pPr marL="600075" lvl="1" indent="-257175" defTabSz="34290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prstClr val="black"/>
                </a:solidFill>
                <a:latin typeface="Quattrocento Sans" panose="020B0604020202020204" charset="0"/>
              </a:rPr>
              <a:t>Homologs = different version of the same gene</a:t>
            </a:r>
            <a:endParaRPr lang="en-US" sz="1050" kern="1200" dirty="0">
              <a:solidFill>
                <a:prstClr val="black"/>
              </a:solidFill>
              <a:latin typeface="Quattrocento Sans" panose="020B060402020202020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66D447-9765-49A7-BB54-3D5D6AE3B632}"/>
              </a:ext>
            </a:extLst>
          </p:cNvPr>
          <p:cNvGrpSpPr/>
          <p:nvPr/>
        </p:nvGrpSpPr>
        <p:grpSpPr>
          <a:xfrm>
            <a:off x="3118324" y="3115590"/>
            <a:ext cx="2914650" cy="1054282"/>
            <a:chOff x="6163176" y="2571750"/>
            <a:chExt cx="2914650" cy="1054282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7C08E0-6DB9-487C-BB3E-0E719C91431D}"/>
                </a:ext>
              </a:extLst>
            </p:cNvPr>
            <p:cNvSpPr/>
            <p:nvPr/>
          </p:nvSpPr>
          <p:spPr>
            <a:xfrm>
              <a:off x="6163176" y="3155008"/>
              <a:ext cx="2914650" cy="439082"/>
            </a:xfrm>
            <a:custGeom>
              <a:avLst/>
              <a:gdLst>
                <a:gd name="connsiteX0" fmla="*/ 0 w 3886200"/>
                <a:gd name="connsiteY0" fmla="*/ 56529 h 585442"/>
                <a:gd name="connsiteX1" fmla="*/ 585216 w 3886200"/>
                <a:gd name="connsiteY1" fmla="*/ 339993 h 585442"/>
                <a:gd name="connsiteX2" fmla="*/ 1783080 w 3886200"/>
                <a:gd name="connsiteY2" fmla="*/ 1665 h 585442"/>
                <a:gd name="connsiteX3" fmla="*/ 3081528 w 3886200"/>
                <a:gd name="connsiteY3" fmla="*/ 513729 h 585442"/>
                <a:gd name="connsiteX4" fmla="*/ 3886200 w 3886200"/>
                <a:gd name="connsiteY4" fmla="*/ 559449 h 5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6200" h="585442">
                  <a:moveTo>
                    <a:pt x="0" y="56529"/>
                  </a:moveTo>
                  <a:cubicBezTo>
                    <a:pt x="144018" y="202833"/>
                    <a:pt x="288036" y="349137"/>
                    <a:pt x="585216" y="339993"/>
                  </a:cubicBezTo>
                  <a:cubicBezTo>
                    <a:pt x="882396" y="330849"/>
                    <a:pt x="1367028" y="-27291"/>
                    <a:pt x="1783080" y="1665"/>
                  </a:cubicBezTo>
                  <a:cubicBezTo>
                    <a:pt x="2199132" y="30621"/>
                    <a:pt x="2731008" y="420765"/>
                    <a:pt x="3081528" y="513729"/>
                  </a:cubicBezTo>
                  <a:cubicBezTo>
                    <a:pt x="3432048" y="606693"/>
                    <a:pt x="3756660" y="594501"/>
                    <a:pt x="3886200" y="55944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C121564-D28B-4E23-8876-054CBA947B87}"/>
                </a:ext>
              </a:extLst>
            </p:cNvPr>
            <p:cNvSpPr/>
            <p:nvPr/>
          </p:nvSpPr>
          <p:spPr>
            <a:xfrm>
              <a:off x="6816850" y="2608612"/>
              <a:ext cx="1285607" cy="8409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350" kern="1200" dirty="0">
                  <a:solidFill>
                    <a:prstClr val="black"/>
                  </a:solidFill>
                  <a:latin typeface="Calibri"/>
                </a:rPr>
                <a:t>50S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833D21-321E-40F5-BB52-8F5288709882}"/>
                </a:ext>
              </a:extLst>
            </p:cNvPr>
            <p:cNvSpPr/>
            <p:nvPr/>
          </p:nvSpPr>
          <p:spPr>
            <a:xfrm>
              <a:off x="6930699" y="3152248"/>
              <a:ext cx="1056990" cy="4737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350" kern="1200" dirty="0">
                  <a:solidFill>
                    <a:prstClr val="black"/>
                  </a:solidFill>
                  <a:latin typeface="Calibri"/>
                </a:rPr>
                <a:t>30S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7E7184D-1742-4EE4-90AB-D22FCB8F2A93}"/>
                </a:ext>
              </a:extLst>
            </p:cNvPr>
            <p:cNvGrpSpPr/>
            <p:nvPr/>
          </p:nvGrpSpPr>
          <p:grpSpPr>
            <a:xfrm>
              <a:off x="6396735" y="2571750"/>
              <a:ext cx="717461" cy="322416"/>
              <a:chOff x="2998208" y="3538328"/>
              <a:chExt cx="389067" cy="16653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1444E7-28C6-47FA-9C0D-D2BCCF802009}"/>
                  </a:ext>
                </a:extLst>
              </p:cNvPr>
              <p:cNvSpPr/>
              <p:nvPr/>
            </p:nvSpPr>
            <p:spPr>
              <a:xfrm>
                <a:off x="2998208" y="3566523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462317A-75C7-461F-8234-427F3360CAB7}"/>
                  </a:ext>
                </a:extLst>
              </p:cNvPr>
              <p:cNvSpPr/>
              <p:nvPr/>
            </p:nvSpPr>
            <p:spPr>
              <a:xfrm>
                <a:off x="3058367" y="3547692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AC3F890-CF1A-4EFA-97AC-8A4FBD0A1F7A}"/>
                  </a:ext>
                </a:extLst>
              </p:cNvPr>
              <p:cNvSpPr/>
              <p:nvPr/>
            </p:nvSpPr>
            <p:spPr>
              <a:xfrm>
                <a:off x="3127896" y="3538328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B3F4A43-6A61-482A-B512-0CD036CE0147}"/>
                  </a:ext>
                </a:extLst>
              </p:cNvPr>
              <p:cNvSpPr/>
              <p:nvPr/>
            </p:nvSpPr>
            <p:spPr>
              <a:xfrm>
                <a:off x="3188965" y="3547692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D367ED0-84D5-4737-B598-C21159FDCC2A}"/>
                  </a:ext>
                </a:extLst>
              </p:cNvPr>
              <p:cNvSpPr/>
              <p:nvPr/>
            </p:nvSpPr>
            <p:spPr>
              <a:xfrm>
                <a:off x="3245000" y="3575545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7A264754-972F-42E5-9119-6C231B11DBBF}"/>
                  </a:ext>
                </a:extLst>
              </p:cNvPr>
              <p:cNvSpPr/>
              <p:nvPr/>
            </p:nvSpPr>
            <p:spPr>
              <a:xfrm>
                <a:off x="3298298" y="3621123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16B4366-4C8C-477E-A559-95C3E479ABB0}"/>
              </a:ext>
            </a:extLst>
          </p:cNvPr>
          <p:cNvGrpSpPr/>
          <p:nvPr/>
        </p:nvGrpSpPr>
        <p:grpSpPr>
          <a:xfrm>
            <a:off x="6140261" y="3115590"/>
            <a:ext cx="2914650" cy="1054282"/>
            <a:chOff x="6163176" y="2571750"/>
            <a:chExt cx="2914650" cy="1054282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1B374C2-6786-49E2-83EC-09C39A07C466}"/>
                </a:ext>
              </a:extLst>
            </p:cNvPr>
            <p:cNvSpPr/>
            <p:nvPr/>
          </p:nvSpPr>
          <p:spPr>
            <a:xfrm>
              <a:off x="6163176" y="3155008"/>
              <a:ext cx="2914650" cy="439082"/>
            </a:xfrm>
            <a:custGeom>
              <a:avLst/>
              <a:gdLst>
                <a:gd name="connsiteX0" fmla="*/ 0 w 3886200"/>
                <a:gd name="connsiteY0" fmla="*/ 56529 h 585442"/>
                <a:gd name="connsiteX1" fmla="*/ 585216 w 3886200"/>
                <a:gd name="connsiteY1" fmla="*/ 339993 h 585442"/>
                <a:gd name="connsiteX2" fmla="*/ 1783080 w 3886200"/>
                <a:gd name="connsiteY2" fmla="*/ 1665 h 585442"/>
                <a:gd name="connsiteX3" fmla="*/ 3081528 w 3886200"/>
                <a:gd name="connsiteY3" fmla="*/ 513729 h 585442"/>
                <a:gd name="connsiteX4" fmla="*/ 3886200 w 3886200"/>
                <a:gd name="connsiteY4" fmla="*/ 559449 h 5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6200" h="585442">
                  <a:moveTo>
                    <a:pt x="0" y="56529"/>
                  </a:moveTo>
                  <a:cubicBezTo>
                    <a:pt x="144018" y="202833"/>
                    <a:pt x="288036" y="349137"/>
                    <a:pt x="585216" y="339993"/>
                  </a:cubicBezTo>
                  <a:cubicBezTo>
                    <a:pt x="882396" y="330849"/>
                    <a:pt x="1367028" y="-27291"/>
                    <a:pt x="1783080" y="1665"/>
                  </a:cubicBezTo>
                  <a:cubicBezTo>
                    <a:pt x="2199132" y="30621"/>
                    <a:pt x="2731008" y="420765"/>
                    <a:pt x="3081528" y="513729"/>
                  </a:cubicBezTo>
                  <a:cubicBezTo>
                    <a:pt x="3432048" y="606693"/>
                    <a:pt x="3756660" y="594501"/>
                    <a:pt x="3886200" y="55944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A42EAAB-45ED-466A-A984-72E09F82D76E}"/>
                </a:ext>
              </a:extLst>
            </p:cNvPr>
            <p:cNvSpPr/>
            <p:nvPr/>
          </p:nvSpPr>
          <p:spPr>
            <a:xfrm>
              <a:off x="6816850" y="2608612"/>
              <a:ext cx="1285607" cy="8409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350" kern="1200" dirty="0">
                  <a:solidFill>
                    <a:prstClr val="black"/>
                  </a:solidFill>
                  <a:latin typeface="Calibri"/>
                </a:rPr>
                <a:t>50S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A56327B-8CC2-4442-98B0-1A03EB23D7BC}"/>
                </a:ext>
              </a:extLst>
            </p:cNvPr>
            <p:cNvSpPr/>
            <p:nvPr/>
          </p:nvSpPr>
          <p:spPr>
            <a:xfrm>
              <a:off x="6930699" y="3152248"/>
              <a:ext cx="1056990" cy="4737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350" kern="1200" dirty="0">
                  <a:solidFill>
                    <a:prstClr val="black"/>
                  </a:solidFill>
                  <a:latin typeface="Calibri"/>
                </a:rPr>
                <a:t>30S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796A2A3-6496-4AFE-B6E2-6BCE3A461E80}"/>
                </a:ext>
              </a:extLst>
            </p:cNvPr>
            <p:cNvGrpSpPr/>
            <p:nvPr/>
          </p:nvGrpSpPr>
          <p:grpSpPr>
            <a:xfrm>
              <a:off x="6396735" y="2571750"/>
              <a:ext cx="717461" cy="322416"/>
              <a:chOff x="2998208" y="3538328"/>
              <a:chExt cx="389067" cy="166531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BB0EB597-6DA4-49C0-84C7-C4DDAA42CCF3}"/>
                  </a:ext>
                </a:extLst>
              </p:cNvPr>
              <p:cNvSpPr/>
              <p:nvPr/>
            </p:nvSpPr>
            <p:spPr>
              <a:xfrm>
                <a:off x="2998208" y="3566523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F9B5947-A88E-4BC2-94CA-C1C24AEED288}"/>
                  </a:ext>
                </a:extLst>
              </p:cNvPr>
              <p:cNvSpPr/>
              <p:nvPr/>
            </p:nvSpPr>
            <p:spPr>
              <a:xfrm>
                <a:off x="3058367" y="3547692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21580CA7-5089-4DB5-969D-E2DC5FB22057}"/>
                  </a:ext>
                </a:extLst>
              </p:cNvPr>
              <p:cNvSpPr/>
              <p:nvPr/>
            </p:nvSpPr>
            <p:spPr>
              <a:xfrm>
                <a:off x="3127896" y="3538328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9661F4AA-D0B2-4D5A-870E-01AB406C2BCF}"/>
                  </a:ext>
                </a:extLst>
              </p:cNvPr>
              <p:cNvSpPr/>
              <p:nvPr/>
            </p:nvSpPr>
            <p:spPr>
              <a:xfrm>
                <a:off x="3188965" y="3547692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475A496A-F6B9-45FB-9189-34004E41EADB}"/>
                  </a:ext>
                </a:extLst>
              </p:cNvPr>
              <p:cNvSpPr/>
              <p:nvPr/>
            </p:nvSpPr>
            <p:spPr>
              <a:xfrm>
                <a:off x="3245000" y="3575545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A83CC38-B2B3-4E39-9FC3-0A57182BEAC6}"/>
                  </a:ext>
                </a:extLst>
              </p:cNvPr>
              <p:cNvSpPr/>
              <p:nvPr/>
            </p:nvSpPr>
            <p:spPr>
              <a:xfrm>
                <a:off x="3298298" y="3621123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27D59D4-AF05-4216-9BC0-97A4F973C6D3}"/>
              </a:ext>
            </a:extLst>
          </p:cNvPr>
          <p:cNvGrpSpPr/>
          <p:nvPr/>
        </p:nvGrpSpPr>
        <p:grpSpPr>
          <a:xfrm>
            <a:off x="96387" y="3115590"/>
            <a:ext cx="2914650" cy="1054282"/>
            <a:chOff x="6163176" y="2571750"/>
            <a:chExt cx="2914650" cy="1054282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BF9F1C6-B01D-472B-942D-BE281B05F124}"/>
                </a:ext>
              </a:extLst>
            </p:cNvPr>
            <p:cNvSpPr/>
            <p:nvPr/>
          </p:nvSpPr>
          <p:spPr>
            <a:xfrm>
              <a:off x="6163176" y="3155008"/>
              <a:ext cx="2914650" cy="439082"/>
            </a:xfrm>
            <a:custGeom>
              <a:avLst/>
              <a:gdLst>
                <a:gd name="connsiteX0" fmla="*/ 0 w 3886200"/>
                <a:gd name="connsiteY0" fmla="*/ 56529 h 585442"/>
                <a:gd name="connsiteX1" fmla="*/ 585216 w 3886200"/>
                <a:gd name="connsiteY1" fmla="*/ 339993 h 585442"/>
                <a:gd name="connsiteX2" fmla="*/ 1783080 w 3886200"/>
                <a:gd name="connsiteY2" fmla="*/ 1665 h 585442"/>
                <a:gd name="connsiteX3" fmla="*/ 3081528 w 3886200"/>
                <a:gd name="connsiteY3" fmla="*/ 513729 h 585442"/>
                <a:gd name="connsiteX4" fmla="*/ 3886200 w 3886200"/>
                <a:gd name="connsiteY4" fmla="*/ 559449 h 5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86200" h="585442">
                  <a:moveTo>
                    <a:pt x="0" y="56529"/>
                  </a:moveTo>
                  <a:cubicBezTo>
                    <a:pt x="144018" y="202833"/>
                    <a:pt x="288036" y="349137"/>
                    <a:pt x="585216" y="339993"/>
                  </a:cubicBezTo>
                  <a:cubicBezTo>
                    <a:pt x="882396" y="330849"/>
                    <a:pt x="1367028" y="-27291"/>
                    <a:pt x="1783080" y="1665"/>
                  </a:cubicBezTo>
                  <a:cubicBezTo>
                    <a:pt x="2199132" y="30621"/>
                    <a:pt x="2731008" y="420765"/>
                    <a:pt x="3081528" y="513729"/>
                  </a:cubicBezTo>
                  <a:cubicBezTo>
                    <a:pt x="3432048" y="606693"/>
                    <a:pt x="3756660" y="594501"/>
                    <a:pt x="3886200" y="559449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endParaRPr lang="en-US" sz="1350" kern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C4BC41D-3D24-48F8-B1AB-DF6847460130}"/>
                </a:ext>
              </a:extLst>
            </p:cNvPr>
            <p:cNvSpPr/>
            <p:nvPr/>
          </p:nvSpPr>
          <p:spPr>
            <a:xfrm>
              <a:off x="6816850" y="2608612"/>
              <a:ext cx="1285607" cy="840962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350" kern="1200" dirty="0">
                  <a:solidFill>
                    <a:prstClr val="black"/>
                  </a:solidFill>
                  <a:latin typeface="Calibri"/>
                </a:rPr>
                <a:t>50S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53FF862-AD96-41CD-8A33-1EDEE94A91BA}"/>
                </a:ext>
              </a:extLst>
            </p:cNvPr>
            <p:cNvSpPr/>
            <p:nvPr/>
          </p:nvSpPr>
          <p:spPr>
            <a:xfrm>
              <a:off x="6930699" y="3152248"/>
              <a:ext cx="1056990" cy="473784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>
                <a:buClrTx/>
              </a:pPr>
              <a:r>
                <a:rPr lang="en-US" sz="1350" kern="1200" dirty="0">
                  <a:solidFill>
                    <a:prstClr val="black"/>
                  </a:solidFill>
                  <a:latin typeface="Calibri"/>
                </a:rPr>
                <a:t>30S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36484E70-B26B-409B-BBF2-31C2FFE22E69}"/>
                </a:ext>
              </a:extLst>
            </p:cNvPr>
            <p:cNvGrpSpPr/>
            <p:nvPr/>
          </p:nvGrpSpPr>
          <p:grpSpPr>
            <a:xfrm>
              <a:off x="6396735" y="2571750"/>
              <a:ext cx="717461" cy="322416"/>
              <a:chOff x="2998208" y="3538328"/>
              <a:chExt cx="389067" cy="16653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3A64A4D2-764C-4921-B73D-6A975D799EEE}"/>
                  </a:ext>
                </a:extLst>
              </p:cNvPr>
              <p:cNvSpPr/>
              <p:nvPr/>
            </p:nvSpPr>
            <p:spPr>
              <a:xfrm>
                <a:off x="2998208" y="3566523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5BAFE32-BFE1-4EF2-893F-E2935CEFFF16}"/>
                  </a:ext>
                </a:extLst>
              </p:cNvPr>
              <p:cNvSpPr/>
              <p:nvPr/>
            </p:nvSpPr>
            <p:spPr>
              <a:xfrm>
                <a:off x="3058367" y="3547692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CE18DA7-1AA5-4BF2-B872-5788C006C018}"/>
                  </a:ext>
                </a:extLst>
              </p:cNvPr>
              <p:cNvSpPr/>
              <p:nvPr/>
            </p:nvSpPr>
            <p:spPr>
              <a:xfrm>
                <a:off x="3127896" y="3538328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8B3A8A1-3EF7-4B36-B9FE-23C6F0EBA666}"/>
                  </a:ext>
                </a:extLst>
              </p:cNvPr>
              <p:cNvSpPr/>
              <p:nvPr/>
            </p:nvSpPr>
            <p:spPr>
              <a:xfrm>
                <a:off x="3188965" y="3547692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8E834772-E1E4-4D35-9C8F-684CFDB34207}"/>
                  </a:ext>
                </a:extLst>
              </p:cNvPr>
              <p:cNvSpPr/>
              <p:nvPr/>
            </p:nvSpPr>
            <p:spPr>
              <a:xfrm>
                <a:off x="3245000" y="3575545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48B95A7-1184-4DC9-B298-86F0306575A3}"/>
                  </a:ext>
                </a:extLst>
              </p:cNvPr>
              <p:cNvSpPr/>
              <p:nvPr/>
            </p:nvSpPr>
            <p:spPr>
              <a:xfrm>
                <a:off x="3298298" y="3621123"/>
                <a:ext cx="88977" cy="83736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>
                  <a:buClrTx/>
                </a:pPr>
                <a:endParaRPr lang="en-US" sz="1350" kern="12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649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1375FC67-5B7D-4A65-BDB0-BDF8270C0096}"/>
              </a:ext>
            </a:extLst>
          </p:cNvPr>
          <p:cNvSpPr/>
          <p:nvPr/>
        </p:nvSpPr>
        <p:spPr>
          <a:xfrm>
            <a:off x="5136573" y="827809"/>
            <a:ext cx="779318" cy="616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F515C9-E40F-4311-A011-2265B51F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249" y="937125"/>
            <a:ext cx="4309503" cy="435600"/>
          </a:xfrm>
        </p:spPr>
        <p:txBody>
          <a:bodyPr/>
          <a:lstStyle/>
          <a:p>
            <a:r>
              <a:rPr lang="en-US" dirty="0"/>
              <a:t>There are multiple bS21 homologs in </a:t>
            </a:r>
            <a:r>
              <a:rPr lang="en-US" i="1" dirty="0"/>
              <a:t>Francisella tularensis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7F20F1-E380-4503-8306-5234D235C1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2DB682-1844-4276-AE7C-8B6EAAAFCFAC}"/>
              </a:ext>
            </a:extLst>
          </p:cNvPr>
          <p:cNvGrpSpPr/>
          <p:nvPr/>
        </p:nvGrpSpPr>
        <p:grpSpPr>
          <a:xfrm>
            <a:off x="1285471" y="4219994"/>
            <a:ext cx="1318538" cy="346249"/>
            <a:chOff x="7425086" y="5569807"/>
            <a:chExt cx="1084733" cy="2684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CCA6FD-12B9-4034-B0E6-4340B1D29708}"/>
                </a:ext>
              </a:extLst>
            </p:cNvPr>
            <p:cNvSpPr/>
            <p:nvPr/>
          </p:nvSpPr>
          <p:spPr>
            <a:xfrm>
              <a:off x="7622191" y="5604953"/>
              <a:ext cx="585017" cy="2059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573BED-E0F1-4E87-A120-E4A3F9063AE7}"/>
                </a:ext>
              </a:extLst>
            </p:cNvPr>
            <p:cNvSpPr txBox="1"/>
            <p:nvPr/>
          </p:nvSpPr>
          <p:spPr>
            <a:xfrm>
              <a:off x="7646030" y="5569807"/>
              <a:ext cx="606892" cy="2684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i="1" dirty="0">
                  <a:latin typeface="Century Gothic" charset="0"/>
                  <a:ea typeface="Century Gothic" charset="0"/>
                  <a:cs typeface="Century Gothic" charset="0"/>
                </a:rPr>
                <a:t>rpsU3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841A66C-FFAA-4EA7-8DF4-48A47C9BAB4F}"/>
                </a:ext>
              </a:extLst>
            </p:cNvPr>
            <p:cNvCxnSpPr>
              <a:cxnSpLocks/>
            </p:cNvCxnSpPr>
            <p:nvPr/>
          </p:nvCxnSpPr>
          <p:spPr>
            <a:xfrm>
              <a:off x="7425086" y="5810863"/>
              <a:ext cx="1084733" cy="1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8A54F19-AF66-44B0-9547-3A3D80D782AC}"/>
              </a:ext>
            </a:extLst>
          </p:cNvPr>
          <p:cNvGrpSpPr/>
          <p:nvPr/>
        </p:nvGrpSpPr>
        <p:grpSpPr>
          <a:xfrm>
            <a:off x="1389700" y="2008183"/>
            <a:ext cx="2202426" cy="357687"/>
            <a:chOff x="88488" y="5508064"/>
            <a:chExt cx="2433484" cy="35265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53C75AE-4153-43C6-BD37-EA1C39091DBD}"/>
                </a:ext>
              </a:extLst>
            </p:cNvPr>
            <p:cNvSpPr/>
            <p:nvPr/>
          </p:nvSpPr>
          <p:spPr>
            <a:xfrm>
              <a:off x="339211" y="5574890"/>
              <a:ext cx="1209368" cy="2359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i="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AFDFFB2-4C20-4E24-BC77-AE07A5E2DA92}"/>
                </a:ext>
              </a:extLst>
            </p:cNvPr>
            <p:cNvSpPr/>
            <p:nvPr/>
          </p:nvSpPr>
          <p:spPr>
            <a:xfrm>
              <a:off x="1597742" y="5574890"/>
              <a:ext cx="835395" cy="235974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50" i="1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BE5454-499D-4210-A4E1-88CE7A1DA756}"/>
                </a:ext>
              </a:extLst>
            </p:cNvPr>
            <p:cNvSpPr txBox="1"/>
            <p:nvPr/>
          </p:nvSpPr>
          <p:spPr>
            <a:xfrm>
              <a:off x="1663398" y="5519341"/>
              <a:ext cx="815095" cy="34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b="1" i="1" dirty="0">
                  <a:latin typeface="Century Gothic" charset="0"/>
                  <a:ea typeface="Century Gothic" charset="0"/>
                  <a:cs typeface="Century Gothic" charset="0"/>
                </a:rPr>
                <a:t>rpsU1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B0F45A-EFFF-4709-BD06-D42220CF242F}"/>
                </a:ext>
              </a:extLst>
            </p:cNvPr>
            <p:cNvSpPr txBox="1"/>
            <p:nvPr/>
          </p:nvSpPr>
          <p:spPr>
            <a:xfrm>
              <a:off x="552432" y="5508064"/>
              <a:ext cx="793841" cy="341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50" i="1" dirty="0" err="1">
                  <a:latin typeface="Century Gothic" charset="0"/>
                  <a:ea typeface="Century Gothic" charset="0"/>
                  <a:cs typeface="Century Gothic" charset="0"/>
                </a:rPr>
                <a:t>cspC</a:t>
              </a:r>
              <a:endParaRPr lang="en-US" sz="1650" i="1" dirty="0">
                <a:latin typeface="Century Gothic" charset="0"/>
                <a:ea typeface="Century Gothic" charset="0"/>
                <a:cs typeface="Century Gothic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C1E1DC1-833B-485F-A525-DA8F7C72CCE6}"/>
                </a:ext>
              </a:extLst>
            </p:cNvPr>
            <p:cNvCxnSpPr/>
            <p:nvPr/>
          </p:nvCxnSpPr>
          <p:spPr>
            <a:xfrm>
              <a:off x="88488" y="5810864"/>
              <a:ext cx="2433484" cy="0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36EB38A-2691-411E-92CE-CE1C9524F8C7}"/>
              </a:ext>
            </a:extLst>
          </p:cNvPr>
          <p:cNvGrpSpPr/>
          <p:nvPr/>
        </p:nvGrpSpPr>
        <p:grpSpPr>
          <a:xfrm>
            <a:off x="1285472" y="3016498"/>
            <a:ext cx="4703994" cy="360151"/>
            <a:chOff x="375074" y="3663052"/>
            <a:chExt cx="7597803" cy="61494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A90670-F9E1-47D0-A767-9BCFCC818019}"/>
                </a:ext>
              </a:extLst>
            </p:cNvPr>
            <p:cNvGrpSpPr/>
            <p:nvPr/>
          </p:nvGrpSpPr>
          <p:grpSpPr>
            <a:xfrm>
              <a:off x="675514" y="3663052"/>
              <a:ext cx="6870320" cy="614949"/>
              <a:chOff x="2869592" y="5815030"/>
              <a:chExt cx="3976771" cy="32711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84F28ACF-A17B-4FB9-86F4-087CFD37C8A9}"/>
                  </a:ext>
                </a:extLst>
              </p:cNvPr>
              <p:cNvSpPr/>
              <p:nvPr/>
            </p:nvSpPr>
            <p:spPr>
              <a:xfrm>
                <a:off x="4335968" y="5854290"/>
                <a:ext cx="1209368" cy="2359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C463B3B-745F-4B46-BD63-A2C8D7AEEAFA}"/>
                  </a:ext>
                </a:extLst>
              </p:cNvPr>
              <p:cNvSpPr/>
              <p:nvPr/>
            </p:nvSpPr>
            <p:spPr>
              <a:xfrm>
                <a:off x="2886174" y="5854289"/>
                <a:ext cx="608685" cy="23597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6072334-7F45-4114-95EB-F855B9BE6F81}"/>
                  </a:ext>
                </a:extLst>
              </p:cNvPr>
              <p:cNvSpPr/>
              <p:nvPr/>
            </p:nvSpPr>
            <p:spPr>
              <a:xfrm>
                <a:off x="5636995" y="5854290"/>
                <a:ext cx="1209368" cy="2359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9365637-DA1A-4190-B372-217E00E02E1F}"/>
                  </a:ext>
                </a:extLst>
              </p:cNvPr>
              <p:cNvSpPr txBox="1"/>
              <p:nvPr/>
            </p:nvSpPr>
            <p:spPr>
              <a:xfrm>
                <a:off x="4572301" y="5821692"/>
                <a:ext cx="736152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i="1" dirty="0" err="1">
                    <a:latin typeface="Century Gothic" charset="0"/>
                    <a:ea typeface="Century Gothic" charset="0"/>
                    <a:cs typeface="Century Gothic" charset="0"/>
                  </a:rPr>
                  <a:t>dnaG</a:t>
                </a:r>
                <a:endParaRPr lang="en-US" sz="165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E5B691-3A5F-4762-BF3C-F5A7AA9B885F}"/>
                  </a:ext>
                </a:extLst>
              </p:cNvPr>
              <p:cNvSpPr txBox="1"/>
              <p:nvPr/>
            </p:nvSpPr>
            <p:spPr>
              <a:xfrm>
                <a:off x="5931980" y="5827655"/>
                <a:ext cx="643234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i="1" dirty="0" err="1">
                    <a:latin typeface="Century Gothic" charset="0"/>
                    <a:ea typeface="Century Gothic" charset="0"/>
                    <a:cs typeface="Century Gothic" charset="0"/>
                  </a:rPr>
                  <a:t>rpoD</a:t>
                </a:r>
                <a:endParaRPr lang="en-US" sz="165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356214-72DA-46F7-AA7E-8879911070A1}"/>
                  </a:ext>
                </a:extLst>
              </p:cNvPr>
              <p:cNvSpPr/>
              <p:nvPr/>
            </p:nvSpPr>
            <p:spPr>
              <a:xfrm>
                <a:off x="3559285" y="5854289"/>
                <a:ext cx="702823" cy="2359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4C19633-EFC7-49BD-BA7A-42EEF65DFC0C}"/>
                  </a:ext>
                </a:extLst>
              </p:cNvPr>
              <p:cNvSpPr txBox="1"/>
              <p:nvPr/>
            </p:nvSpPr>
            <p:spPr>
              <a:xfrm>
                <a:off x="3609726" y="5827657"/>
                <a:ext cx="659719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i="1" dirty="0" err="1">
                    <a:latin typeface="Century Gothic" charset="0"/>
                    <a:ea typeface="Century Gothic" charset="0"/>
                    <a:cs typeface="Century Gothic" charset="0"/>
                  </a:rPr>
                  <a:t>yqeY</a:t>
                </a:r>
                <a:endParaRPr lang="en-US" sz="165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F0D5260-A6BA-4F6E-AA79-B7416DCFC204}"/>
                  </a:ext>
                </a:extLst>
              </p:cNvPr>
              <p:cNvSpPr txBox="1"/>
              <p:nvPr/>
            </p:nvSpPr>
            <p:spPr>
              <a:xfrm>
                <a:off x="2869592" y="5815030"/>
                <a:ext cx="689693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b="1" i="1" dirty="0">
                    <a:latin typeface="Century Gothic" charset="0"/>
                    <a:ea typeface="Century Gothic" charset="0"/>
                    <a:cs typeface="Century Gothic" charset="0"/>
                  </a:rPr>
                  <a:t>rpsU2</a:t>
                </a:r>
              </a:p>
            </p:txBody>
          </p:sp>
        </p:grp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9BF66F-558D-434E-98E7-2FB40997AF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074" y="4180502"/>
              <a:ext cx="7597803" cy="4421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358F1E-D392-4B41-9E45-635DF2BCD624}"/>
              </a:ext>
            </a:extLst>
          </p:cNvPr>
          <p:cNvGrpSpPr/>
          <p:nvPr/>
        </p:nvGrpSpPr>
        <p:grpSpPr>
          <a:xfrm>
            <a:off x="6695020" y="2887825"/>
            <a:ext cx="886076" cy="627221"/>
            <a:chOff x="5051905" y="2510640"/>
            <a:chExt cx="855722" cy="60724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C6AE4EC-A33F-4A10-B662-C552F2AC118E}"/>
                </a:ext>
              </a:extLst>
            </p:cNvPr>
            <p:cNvSpPr/>
            <p:nvPr/>
          </p:nvSpPr>
          <p:spPr>
            <a:xfrm>
              <a:off x="5051905" y="2510640"/>
              <a:ext cx="855722" cy="50193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1014D1-90E6-45BE-A7D8-22351A0776A3}"/>
                </a:ext>
              </a:extLst>
            </p:cNvPr>
            <p:cNvSpPr/>
            <p:nvPr/>
          </p:nvSpPr>
          <p:spPr>
            <a:xfrm>
              <a:off x="5127684" y="2835110"/>
              <a:ext cx="703551" cy="28277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86ADE58-3298-42FB-B353-D76544D71D7D}"/>
                </a:ext>
              </a:extLst>
            </p:cNvPr>
            <p:cNvSpPr/>
            <p:nvPr/>
          </p:nvSpPr>
          <p:spPr>
            <a:xfrm rot="21097913">
              <a:off x="5188155" y="2860054"/>
              <a:ext cx="311655" cy="12826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3997FE-7E55-4864-930C-55B729403C80}"/>
              </a:ext>
            </a:extLst>
          </p:cNvPr>
          <p:cNvGrpSpPr/>
          <p:nvPr/>
        </p:nvGrpSpPr>
        <p:grpSpPr>
          <a:xfrm>
            <a:off x="6695020" y="1871381"/>
            <a:ext cx="886076" cy="627221"/>
            <a:chOff x="5051905" y="2510640"/>
            <a:chExt cx="855722" cy="60724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0A3DCF-C850-4ADE-AD64-805ABC507C80}"/>
                </a:ext>
              </a:extLst>
            </p:cNvPr>
            <p:cNvSpPr/>
            <p:nvPr/>
          </p:nvSpPr>
          <p:spPr>
            <a:xfrm>
              <a:off x="5051905" y="2510640"/>
              <a:ext cx="855722" cy="50193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5F98877-3102-412D-A1C8-1B812B94F4B3}"/>
                </a:ext>
              </a:extLst>
            </p:cNvPr>
            <p:cNvSpPr/>
            <p:nvPr/>
          </p:nvSpPr>
          <p:spPr>
            <a:xfrm>
              <a:off x="5127684" y="2835110"/>
              <a:ext cx="703551" cy="28277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400ACD5-9BA0-4D27-B798-911A126F6CAD}"/>
                </a:ext>
              </a:extLst>
            </p:cNvPr>
            <p:cNvSpPr/>
            <p:nvPr/>
          </p:nvSpPr>
          <p:spPr>
            <a:xfrm rot="21097913">
              <a:off x="5188155" y="2860054"/>
              <a:ext cx="311655" cy="128261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578378C-0B56-445C-9B49-9650453797FF}"/>
              </a:ext>
            </a:extLst>
          </p:cNvPr>
          <p:cNvGrpSpPr/>
          <p:nvPr/>
        </p:nvGrpSpPr>
        <p:grpSpPr>
          <a:xfrm>
            <a:off x="6695020" y="4147639"/>
            <a:ext cx="886076" cy="627222"/>
            <a:chOff x="5051905" y="2510639"/>
            <a:chExt cx="855722" cy="60725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07DF16-463A-4666-AD9E-F9B3924C0798}"/>
                </a:ext>
              </a:extLst>
            </p:cNvPr>
            <p:cNvSpPr/>
            <p:nvPr/>
          </p:nvSpPr>
          <p:spPr>
            <a:xfrm>
              <a:off x="5051905" y="2510639"/>
              <a:ext cx="855722" cy="50193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D3C1362-C492-434D-B99D-89B636CFE3ED}"/>
                </a:ext>
              </a:extLst>
            </p:cNvPr>
            <p:cNvSpPr/>
            <p:nvPr/>
          </p:nvSpPr>
          <p:spPr>
            <a:xfrm>
              <a:off x="5127684" y="2835110"/>
              <a:ext cx="703551" cy="282779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A80F89B-8BCB-4B9E-95BA-C3848C260467}"/>
                </a:ext>
              </a:extLst>
            </p:cNvPr>
            <p:cNvSpPr/>
            <p:nvPr/>
          </p:nvSpPr>
          <p:spPr>
            <a:xfrm rot="21097913">
              <a:off x="5188155" y="2860054"/>
              <a:ext cx="311655" cy="128261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DD22298-9F40-436B-B498-BCBAD8C6B35C}"/>
              </a:ext>
            </a:extLst>
          </p:cNvPr>
          <p:cNvGrpSpPr/>
          <p:nvPr/>
        </p:nvGrpSpPr>
        <p:grpSpPr>
          <a:xfrm>
            <a:off x="1441684" y="1754055"/>
            <a:ext cx="395526" cy="568069"/>
            <a:chOff x="5299447" y="2480912"/>
            <a:chExt cx="796553" cy="447345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602A07A-FAB0-4DEB-A292-0FF9E15836CD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47" y="2480912"/>
              <a:ext cx="0" cy="4473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9A59A5F3-70E0-4742-8230-71089E7CE69A}"/>
                </a:ext>
              </a:extLst>
            </p:cNvPr>
            <p:cNvCxnSpPr/>
            <p:nvPr/>
          </p:nvCxnSpPr>
          <p:spPr>
            <a:xfrm>
              <a:off x="5299447" y="2480912"/>
              <a:ext cx="796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2C8BE8-2A9A-4104-B517-5B1E1C270061}"/>
              </a:ext>
            </a:extLst>
          </p:cNvPr>
          <p:cNvGrpSpPr/>
          <p:nvPr/>
        </p:nvGrpSpPr>
        <p:grpSpPr>
          <a:xfrm>
            <a:off x="1329590" y="2803572"/>
            <a:ext cx="395526" cy="568069"/>
            <a:chOff x="5299447" y="2480912"/>
            <a:chExt cx="796553" cy="447345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F8DB7FD-E9C0-41B6-8957-3503AC574733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47" y="2480912"/>
              <a:ext cx="0" cy="4473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0C31836-1467-4733-866E-01FFF7A9FD16}"/>
                </a:ext>
              </a:extLst>
            </p:cNvPr>
            <p:cNvCxnSpPr/>
            <p:nvPr/>
          </p:nvCxnSpPr>
          <p:spPr>
            <a:xfrm>
              <a:off x="5299447" y="2480912"/>
              <a:ext cx="796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D1B47C-2C68-4288-A4BB-FD1FC6EBBBD8}"/>
              </a:ext>
            </a:extLst>
          </p:cNvPr>
          <p:cNvGrpSpPr/>
          <p:nvPr/>
        </p:nvGrpSpPr>
        <p:grpSpPr>
          <a:xfrm>
            <a:off x="1329410" y="3978164"/>
            <a:ext cx="395526" cy="568069"/>
            <a:chOff x="5299447" y="2480912"/>
            <a:chExt cx="796553" cy="447345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F3AB430-A68A-4E33-B2A6-2445738C3BEC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47" y="2480912"/>
              <a:ext cx="0" cy="4473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54EA903-056E-4D69-A014-28C19BA911E1}"/>
                </a:ext>
              </a:extLst>
            </p:cNvPr>
            <p:cNvCxnSpPr/>
            <p:nvPr/>
          </p:nvCxnSpPr>
          <p:spPr>
            <a:xfrm>
              <a:off x="5299447" y="2480912"/>
              <a:ext cx="796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C6CAF96B-6DB7-44E0-83BD-7599F6D5A202}"/>
              </a:ext>
            </a:extLst>
          </p:cNvPr>
          <p:cNvSpPr/>
          <p:nvPr/>
        </p:nvSpPr>
        <p:spPr>
          <a:xfrm>
            <a:off x="684872" y="2429345"/>
            <a:ext cx="7297220" cy="141125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99239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bS21-2 </a:t>
            </a:r>
            <a:endParaRPr dirty="0"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1"/>
          </p:nvPr>
        </p:nvSpPr>
        <p:spPr>
          <a:xfrm>
            <a:off x="612323" y="4360718"/>
            <a:ext cx="3516332" cy="62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700" dirty="0"/>
              <a:t>Mizuno, Carolina &amp; </a:t>
            </a:r>
            <a:r>
              <a:rPr lang="en-US" sz="700" dirty="0" err="1"/>
              <a:t>Guyomar</a:t>
            </a:r>
            <a:r>
              <a:rPr lang="en-US" sz="700" dirty="0"/>
              <a:t>, Charlotte &amp; Roux, Simon &amp; Lavigne, </a:t>
            </a:r>
            <a:r>
              <a:rPr lang="en-US" sz="700" dirty="0" err="1"/>
              <a:t>Régis</a:t>
            </a:r>
            <a:r>
              <a:rPr lang="en-US" sz="700" dirty="0"/>
              <a:t> &amp; Rodriguez-Valera, Francisco &amp; Sullivan, Matthew &amp; Gillet, </a:t>
            </a:r>
            <a:r>
              <a:rPr lang="en-US" sz="700" dirty="0" err="1"/>
              <a:t>Reynald</a:t>
            </a:r>
            <a:r>
              <a:rPr lang="en-US" sz="700" dirty="0"/>
              <a:t> &amp; </a:t>
            </a:r>
            <a:r>
              <a:rPr lang="en-US" sz="700" dirty="0" err="1"/>
              <a:t>Forterre</a:t>
            </a:r>
            <a:r>
              <a:rPr lang="en-US" sz="700" dirty="0"/>
              <a:t>, Patrick &amp; </a:t>
            </a:r>
            <a:r>
              <a:rPr lang="en-US" sz="700" dirty="0" err="1"/>
              <a:t>Krupovic</a:t>
            </a:r>
            <a:r>
              <a:rPr lang="en-US" sz="700" dirty="0"/>
              <a:t>, Mart. (2019). Numerous cultivated and uncultivated viruses encode ribosomal proteins. Nature Communications. 10. 752. 10.1038/s41467-019-08672-6. </a:t>
            </a:r>
            <a:endParaRPr sz="700" dirty="0"/>
          </a:p>
        </p:txBody>
      </p: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73274A6-9E08-4601-994C-4D89B49237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908" b="50000"/>
          <a:stretch/>
        </p:blipFill>
        <p:spPr>
          <a:xfrm>
            <a:off x="1173818" y="1690254"/>
            <a:ext cx="2120101" cy="2571750"/>
          </a:xfrm>
          <a:prstGeom prst="rect">
            <a:avLst/>
          </a:prstGeom>
        </p:spPr>
      </p:pic>
      <p:sp>
        <p:nvSpPr>
          <p:cNvPr id="7" name="Google Shape;94;p14">
            <a:extLst>
              <a:ext uri="{FF2B5EF4-FFF2-40B4-BE49-F238E27FC236}">
                <a16:creationId xmlns:a16="http://schemas.microsoft.com/office/drawing/2014/main" id="{6B92AC1C-74CF-4FC2-9E95-7302895FA883}"/>
              </a:ext>
            </a:extLst>
          </p:cNvPr>
          <p:cNvSpPr txBox="1">
            <a:spLocks/>
          </p:cNvSpPr>
          <p:nvPr/>
        </p:nvSpPr>
        <p:spPr>
          <a:xfrm>
            <a:off x="5015347" y="1498707"/>
            <a:ext cx="3618949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900" indent="-342900"/>
            <a:r>
              <a:rPr lang="en-US" sz="1800" u="sng" dirty="0"/>
              <a:t>Most abundant homolog</a:t>
            </a:r>
          </a:p>
          <a:p>
            <a:pPr marL="342900" indent="-342900"/>
            <a:r>
              <a:rPr lang="en-US" sz="1800" dirty="0"/>
              <a:t>Reduces abundance of proteins that are important for type VI secretion system (virulence factor) </a:t>
            </a:r>
          </a:p>
          <a:p>
            <a:pPr marL="342900" indent="-342900"/>
            <a:r>
              <a:rPr lang="en-US" sz="1800" dirty="0"/>
              <a:t>Critical for intramacrophage growth</a:t>
            </a:r>
          </a:p>
          <a:p>
            <a:pPr marL="342900" indent="-342900"/>
            <a:r>
              <a:rPr lang="en-US" sz="1800" b="1" dirty="0"/>
              <a:t>Unknown mechanisms of regulation</a:t>
            </a:r>
          </a:p>
        </p:txBody>
      </p:sp>
      <p:sp>
        <p:nvSpPr>
          <p:cNvPr id="8" name="Google Shape;119;p16">
            <a:extLst>
              <a:ext uri="{FF2B5EF4-FFF2-40B4-BE49-F238E27FC236}">
                <a16:creationId xmlns:a16="http://schemas.microsoft.com/office/drawing/2014/main" id="{EA599438-F171-49B4-9559-BB35E289D911}"/>
              </a:ext>
            </a:extLst>
          </p:cNvPr>
          <p:cNvSpPr txBox="1">
            <a:spLocks/>
          </p:cNvSpPr>
          <p:nvPr/>
        </p:nvSpPr>
        <p:spPr>
          <a:xfrm>
            <a:off x="847479" y="2079523"/>
            <a:ext cx="1067541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1100" dirty="0"/>
              <a:t>bS21</a:t>
            </a:r>
            <a:r>
              <a:rPr lang="en-US" dirty="0"/>
              <a:t> </a:t>
            </a:r>
          </a:p>
        </p:txBody>
      </p:sp>
      <p:sp>
        <p:nvSpPr>
          <p:cNvPr id="9" name="Google Shape;119;p16">
            <a:extLst>
              <a:ext uri="{FF2B5EF4-FFF2-40B4-BE49-F238E27FC236}">
                <a16:creationId xmlns:a16="http://schemas.microsoft.com/office/drawing/2014/main" id="{7AEA0AAC-8A29-48BC-AE5C-2B674183B840}"/>
              </a:ext>
            </a:extLst>
          </p:cNvPr>
          <p:cNvSpPr txBox="1">
            <a:spLocks/>
          </p:cNvSpPr>
          <p:nvPr/>
        </p:nvSpPr>
        <p:spPr>
          <a:xfrm>
            <a:off x="2970690" y="4003032"/>
            <a:ext cx="1067541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sz="1100" dirty="0"/>
              <a:t>30s subunit from </a:t>
            </a:r>
            <a:r>
              <a:rPr lang="en-US" sz="1100" i="1" dirty="0"/>
              <a:t>E. coli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anslation Tom Kristensen, - ppt download">
            <a:extLst>
              <a:ext uri="{FF2B5EF4-FFF2-40B4-BE49-F238E27FC236}">
                <a16:creationId xmlns:a16="http://schemas.microsoft.com/office/drawing/2014/main" id="{E378D58D-EFBE-4CC4-B6EF-6D18C9121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4" t="10585" r="40029"/>
          <a:stretch/>
        </p:blipFill>
        <p:spPr bwMode="auto">
          <a:xfrm>
            <a:off x="116542" y="1411941"/>
            <a:ext cx="2114040" cy="39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99EC4-ED82-44FA-97C0-9BC11FCF813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2916" y="1618700"/>
            <a:ext cx="3821802" cy="3231000"/>
          </a:xfrm>
        </p:spPr>
        <p:txBody>
          <a:bodyPr/>
          <a:lstStyle/>
          <a:p>
            <a:r>
              <a:rPr lang="en-US" sz="2000" u="sng" dirty="0"/>
              <a:t>Important for regulating overproduction of protein</a:t>
            </a:r>
          </a:p>
          <a:p>
            <a:r>
              <a:rPr lang="en-US" sz="2000" dirty="0"/>
              <a:t>Is this what happens with bS21-2?</a:t>
            </a:r>
          </a:p>
          <a:p>
            <a:r>
              <a:rPr lang="en-US" sz="2000" b="1" dirty="0"/>
              <a:t>Expectations: </a:t>
            </a:r>
            <a:r>
              <a:rPr lang="en-US" sz="2000" dirty="0"/>
              <a:t>if bS21-2 is “ribosomal protein 2” and it could be binding to the mRNA and preventing translation of itself, leading to degradation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FE29E4-98E7-468D-9498-542936F7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“regular” ribosomal protein regulation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B85359-063D-4B84-97C6-059C191372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8543486-8044-415F-A12C-5AB1915181C9}"/>
              </a:ext>
            </a:extLst>
          </p:cNvPr>
          <p:cNvGrpSpPr/>
          <p:nvPr/>
        </p:nvGrpSpPr>
        <p:grpSpPr>
          <a:xfrm>
            <a:off x="116542" y="1443112"/>
            <a:ext cx="4549589" cy="3942641"/>
            <a:chOff x="116542" y="1443112"/>
            <a:chExt cx="4549589" cy="3942641"/>
          </a:xfrm>
        </p:grpSpPr>
        <p:pic>
          <p:nvPicPr>
            <p:cNvPr id="8" name="Picture 2" descr="Translation Tom Kristensen, - ppt download">
              <a:extLst>
                <a:ext uri="{FF2B5EF4-FFF2-40B4-BE49-F238E27FC236}">
                  <a16:creationId xmlns:a16="http://schemas.microsoft.com/office/drawing/2014/main" id="{7C5DFA07-901C-4F9C-9EB0-D306966847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4" t="10585"/>
            <a:stretch/>
          </p:blipFill>
          <p:spPr bwMode="auto">
            <a:xfrm>
              <a:off x="116542" y="1443112"/>
              <a:ext cx="4549589" cy="3942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05DBD0B-94A7-45E2-B50E-2F96A86BA0B0}"/>
                </a:ext>
              </a:extLst>
            </p:cNvPr>
            <p:cNvGrpSpPr/>
            <p:nvPr/>
          </p:nvGrpSpPr>
          <p:grpSpPr>
            <a:xfrm>
              <a:off x="3134697" y="3805290"/>
              <a:ext cx="1264024" cy="944561"/>
              <a:chOff x="3310067" y="3608294"/>
              <a:chExt cx="1264024" cy="944561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71CAE7-E9A6-4505-A784-2C07FD013984}"/>
                  </a:ext>
                </a:extLst>
              </p:cNvPr>
              <p:cNvSpPr txBox="1"/>
              <p:nvPr/>
            </p:nvSpPr>
            <p:spPr>
              <a:xfrm>
                <a:off x="3310067" y="4029635"/>
                <a:ext cx="12640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Quattrocento Sans" panose="020B0604020202020204" charset="0"/>
                  </a:rPr>
                  <a:t>Degradation of mRNA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0DA9D250-B6B2-4C83-9E4D-1F1F1272D818}"/>
                  </a:ext>
                </a:extLst>
              </p:cNvPr>
              <p:cNvCxnSpPr/>
              <p:nvPr/>
            </p:nvCxnSpPr>
            <p:spPr>
              <a:xfrm>
                <a:off x="3657600" y="3608294"/>
                <a:ext cx="0" cy="4213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539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03072-6B20-425D-8A55-6AE21224B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rRNA seq data suggest bS21-2 suppresses own mRNA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72D22-9F3B-466F-9A1C-6EB8A7FAC5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F1669-6B20-4910-984B-737F61BFB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41" y="1643466"/>
            <a:ext cx="8350826" cy="286373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27D0C36-B534-420E-885F-D3F2FE13C1E0}"/>
              </a:ext>
            </a:extLst>
          </p:cNvPr>
          <p:cNvGrpSpPr/>
          <p:nvPr/>
        </p:nvGrpSpPr>
        <p:grpSpPr>
          <a:xfrm>
            <a:off x="2432492" y="4569775"/>
            <a:ext cx="4703994" cy="360151"/>
            <a:chOff x="375074" y="3663052"/>
            <a:chExt cx="7597803" cy="61494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8D42BB6-1D22-4364-8502-1BD9118A509F}"/>
                </a:ext>
              </a:extLst>
            </p:cNvPr>
            <p:cNvGrpSpPr/>
            <p:nvPr/>
          </p:nvGrpSpPr>
          <p:grpSpPr>
            <a:xfrm>
              <a:off x="675514" y="3663052"/>
              <a:ext cx="6870320" cy="614949"/>
              <a:chOff x="2869592" y="5815030"/>
              <a:chExt cx="3976771" cy="32711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B9EA70-EE38-4C36-B963-7D91521D57FC}"/>
                  </a:ext>
                </a:extLst>
              </p:cNvPr>
              <p:cNvSpPr/>
              <p:nvPr/>
            </p:nvSpPr>
            <p:spPr>
              <a:xfrm>
                <a:off x="4335968" y="5854290"/>
                <a:ext cx="1209368" cy="2359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C83845A-96FA-439D-B166-432CCB88A837}"/>
                  </a:ext>
                </a:extLst>
              </p:cNvPr>
              <p:cNvSpPr/>
              <p:nvPr/>
            </p:nvSpPr>
            <p:spPr>
              <a:xfrm>
                <a:off x="2886174" y="5854289"/>
                <a:ext cx="608685" cy="235974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059FF9-4527-44E0-BE7E-63F15FE2A53B}"/>
                  </a:ext>
                </a:extLst>
              </p:cNvPr>
              <p:cNvSpPr/>
              <p:nvPr/>
            </p:nvSpPr>
            <p:spPr>
              <a:xfrm>
                <a:off x="5636995" y="5854290"/>
                <a:ext cx="1209368" cy="2359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6FD427D-0C13-4D4E-BEC9-44EB01F3B1CF}"/>
                  </a:ext>
                </a:extLst>
              </p:cNvPr>
              <p:cNvSpPr txBox="1"/>
              <p:nvPr/>
            </p:nvSpPr>
            <p:spPr>
              <a:xfrm>
                <a:off x="4572301" y="5821692"/>
                <a:ext cx="736152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i="1" dirty="0" err="1">
                    <a:latin typeface="Century Gothic" charset="0"/>
                    <a:ea typeface="Century Gothic" charset="0"/>
                    <a:cs typeface="Century Gothic" charset="0"/>
                  </a:rPr>
                  <a:t>dnaG</a:t>
                </a:r>
                <a:endParaRPr lang="en-US" sz="165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0EC853-BF70-4BCC-942D-4AC936CCAB44}"/>
                  </a:ext>
                </a:extLst>
              </p:cNvPr>
              <p:cNvSpPr txBox="1"/>
              <p:nvPr/>
            </p:nvSpPr>
            <p:spPr>
              <a:xfrm>
                <a:off x="5931980" y="5827655"/>
                <a:ext cx="643234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i="1" dirty="0" err="1">
                    <a:latin typeface="Century Gothic" charset="0"/>
                    <a:ea typeface="Century Gothic" charset="0"/>
                    <a:cs typeface="Century Gothic" charset="0"/>
                  </a:rPr>
                  <a:t>rpoD</a:t>
                </a:r>
                <a:endParaRPr lang="en-US" sz="165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9225F2-5CE8-4CFB-935B-634F7D8E461D}"/>
                  </a:ext>
                </a:extLst>
              </p:cNvPr>
              <p:cNvSpPr/>
              <p:nvPr/>
            </p:nvSpPr>
            <p:spPr>
              <a:xfrm>
                <a:off x="3559285" y="5854289"/>
                <a:ext cx="702823" cy="2359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50" i="1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DE2E86-A57E-49D5-B97E-D1F28E3FF784}"/>
                  </a:ext>
                </a:extLst>
              </p:cNvPr>
              <p:cNvSpPr txBox="1"/>
              <p:nvPr/>
            </p:nvSpPr>
            <p:spPr>
              <a:xfrm>
                <a:off x="3609726" y="5827657"/>
                <a:ext cx="659719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i="1" dirty="0" err="1">
                    <a:latin typeface="Century Gothic" charset="0"/>
                    <a:ea typeface="Century Gothic" charset="0"/>
                    <a:cs typeface="Century Gothic" charset="0"/>
                  </a:rPr>
                  <a:t>yqeY</a:t>
                </a:r>
                <a:endParaRPr lang="en-US" sz="1650" i="1" dirty="0">
                  <a:latin typeface="Century Gothic" charset="0"/>
                  <a:ea typeface="Century Gothic" charset="0"/>
                  <a:cs typeface="Century Gothic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1A09435-8472-41E2-91AE-E441EFEFF050}"/>
                  </a:ext>
                </a:extLst>
              </p:cNvPr>
              <p:cNvSpPr txBox="1"/>
              <p:nvPr/>
            </p:nvSpPr>
            <p:spPr>
              <a:xfrm>
                <a:off x="2869592" y="5815030"/>
                <a:ext cx="689693" cy="314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50" b="1" i="1" dirty="0">
                    <a:latin typeface="Century Gothic" charset="0"/>
                    <a:ea typeface="Century Gothic" charset="0"/>
                    <a:cs typeface="Century Gothic" charset="0"/>
                  </a:rPr>
                  <a:t>rpsU2</a:t>
                </a:r>
              </a:p>
            </p:txBody>
          </p:sp>
        </p:grp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ED17DA1-374E-4895-8910-239C93DFBD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074" y="4180502"/>
              <a:ext cx="7597803" cy="44213"/>
            </a:xfrm>
            <a:prstGeom prst="line">
              <a:avLst/>
            </a:prstGeom>
            <a:ln w="571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36F6C8-A788-4778-BC18-E48675A8B635}"/>
              </a:ext>
            </a:extLst>
          </p:cNvPr>
          <p:cNvGrpSpPr/>
          <p:nvPr/>
        </p:nvGrpSpPr>
        <p:grpSpPr>
          <a:xfrm>
            <a:off x="2476610" y="4356849"/>
            <a:ext cx="395526" cy="568069"/>
            <a:chOff x="5299447" y="2480912"/>
            <a:chExt cx="796553" cy="44734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0AEE765-9919-4CCC-BFC1-B3AE94FE5F4E}"/>
                </a:ext>
              </a:extLst>
            </p:cNvPr>
            <p:cNvCxnSpPr>
              <a:cxnSpLocks/>
            </p:cNvCxnSpPr>
            <p:nvPr/>
          </p:nvCxnSpPr>
          <p:spPr>
            <a:xfrm>
              <a:off x="5299447" y="2480912"/>
              <a:ext cx="0" cy="4473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412685-BAEC-4318-973F-C3FA03DDB9D9}"/>
                </a:ext>
              </a:extLst>
            </p:cNvPr>
            <p:cNvCxnSpPr/>
            <p:nvPr/>
          </p:nvCxnSpPr>
          <p:spPr>
            <a:xfrm>
              <a:off x="5299447" y="2480912"/>
              <a:ext cx="7965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Arc 20">
            <a:extLst>
              <a:ext uri="{FF2B5EF4-FFF2-40B4-BE49-F238E27FC236}">
                <a16:creationId xmlns:a16="http://schemas.microsoft.com/office/drawing/2014/main" id="{CB417E00-734C-49F0-9828-559C23C3B4B7}"/>
              </a:ext>
            </a:extLst>
          </p:cNvPr>
          <p:cNvSpPr/>
          <p:nvPr/>
        </p:nvSpPr>
        <p:spPr>
          <a:xfrm>
            <a:off x="1077846" y="4609035"/>
            <a:ext cx="1479983" cy="303026"/>
          </a:xfrm>
          <a:prstGeom prst="arc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F7302F3-F80E-48B9-B833-CC4D9C7B644D}"/>
              </a:ext>
            </a:extLst>
          </p:cNvPr>
          <p:cNvCxnSpPr>
            <a:cxnSpLocks/>
          </p:cNvCxnSpPr>
          <p:nvPr/>
        </p:nvCxnSpPr>
        <p:spPr>
          <a:xfrm>
            <a:off x="2547349" y="4764511"/>
            <a:ext cx="0" cy="1082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D6489B0-F6EB-4F71-BA50-1E3868241D9D}"/>
              </a:ext>
            </a:extLst>
          </p:cNvPr>
          <p:cNvSpPr txBox="1"/>
          <p:nvPr/>
        </p:nvSpPr>
        <p:spPr>
          <a:xfrm>
            <a:off x="396587" y="2240105"/>
            <a:ext cx="10445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Quattrocento Sans" panose="020B0604020202020204" charset="0"/>
              </a:rPr>
              <a:t>Wild-type</a:t>
            </a:r>
          </a:p>
          <a:p>
            <a:r>
              <a:rPr lang="en-US" sz="1200" b="1" dirty="0">
                <a:latin typeface="Quattrocento Sans" panose="020B0604020202020204" charset="0"/>
              </a:rPr>
              <a:t>(bS21-2+)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9860001-3AC0-499D-AE5C-FBF8C87B8945}"/>
              </a:ext>
            </a:extLst>
          </p:cNvPr>
          <p:cNvSpPr txBox="1"/>
          <p:nvPr/>
        </p:nvSpPr>
        <p:spPr>
          <a:xfrm>
            <a:off x="430215" y="2819322"/>
            <a:ext cx="10445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Quattrocento Sans" panose="020B0604020202020204" charset="0"/>
              </a:rPr>
              <a:t>Δrpsu2</a:t>
            </a:r>
          </a:p>
          <a:p>
            <a:r>
              <a:rPr lang="en-US" sz="1200" b="1" dirty="0">
                <a:latin typeface="Quattrocento Sans" panose="020B0604020202020204" charset="0"/>
              </a:rPr>
              <a:t>(bS21-2 -)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5E3643-1969-49E1-A906-FEDBD5A0932A}"/>
              </a:ext>
            </a:extLst>
          </p:cNvPr>
          <p:cNvSpPr txBox="1"/>
          <p:nvPr/>
        </p:nvSpPr>
        <p:spPr>
          <a:xfrm>
            <a:off x="434695" y="3441137"/>
            <a:ext cx="1044587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Quattrocento Sans" panose="020B0604020202020204" charset="0"/>
              </a:rPr>
              <a:t>rpsu2 </a:t>
            </a:r>
            <a:r>
              <a:rPr lang="en-US" sz="1000" b="1" dirty="0">
                <a:latin typeface="Quattrocento Sans" panose="020B0604020202020204" charset="0"/>
              </a:rPr>
              <a:t>overexpression</a:t>
            </a:r>
          </a:p>
          <a:p>
            <a:r>
              <a:rPr lang="en-US" sz="1200" b="1" dirty="0">
                <a:latin typeface="Quattrocento Sans" panose="020B0604020202020204" charset="0"/>
              </a:rPr>
              <a:t>(bS21-2 +)</a:t>
            </a:r>
          </a:p>
        </p:txBody>
      </p:sp>
    </p:spTree>
    <p:extLst>
      <p:ext uri="{BB962C8B-B14F-4D97-AF65-F5344CB8AC3E}">
        <p14:creationId xmlns:p14="http://schemas.microsoft.com/office/powerpoint/2010/main" val="25063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2AFD-4D4F-4AA8-9D61-AC146038F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Real-Time PCR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9662E6-6824-405F-85ED-8C055FD4774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012916" y="1057835"/>
            <a:ext cx="3425400" cy="3162997"/>
          </a:xfrm>
        </p:spPr>
        <p:txBody>
          <a:bodyPr/>
          <a:lstStyle/>
          <a:p>
            <a:r>
              <a:rPr lang="en-US" dirty="0"/>
              <a:t>Isolate RNA, turn it into DNA (cDNA)</a:t>
            </a:r>
          </a:p>
          <a:p>
            <a:r>
              <a:rPr lang="en-US" b="1" dirty="0"/>
              <a:t>Quantifiable method of measuring amplification of a specific sequence of cDNA</a:t>
            </a:r>
          </a:p>
          <a:p>
            <a:r>
              <a:rPr lang="en-US" dirty="0"/>
              <a:t>Different primers designed for targeted region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C1A09E-87CB-4E02-BCC6-A9817FFD10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648642-D1FD-48A3-ABB0-96EEDC38A0E4}"/>
              </a:ext>
            </a:extLst>
          </p:cNvPr>
          <p:cNvCxnSpPr/>
          <p:nvPr/>
        </p:nvCxnSpPr>
        <p:spPr>
          <a:xfrm>
            <a:off x="2092036" y="2043545"/>
            <a:ext cx="7550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24D237-66E5-4CF0-BD34-5DC7C5DB357C}"/>
              </a:ext>
            </a:extLst>
          </p:cNvPr>
          <p:cNvSpPr txBox="1"/>
          <p:nvPr/>
        </p:nvSpPr>
        <p:spPr>
          <a:xfrm>
            <a:off x="1536122" y="146126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Quattrocento Sans" panose="020B0604020202020204" charset="0"/>
              </a:rPr>
              <a:t>Known initial amount of cDNA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61448FB-2B7B-40A0-8C9A-7E474E4C928C}"/>
              </a:ext>
            </a:extLst>
          </p:cNvPr>
          <p:cNvGrpSpPr/>
          <p:nvPr/>
        </p:nvGrpSpPr>
        <p:grpSpPr>
          <a:xfrm>
            <a:off x="2253095" y="2185555"/>
            <a:ext cx="432954" cy="329045"/>
            <a:chOff x="2268682" y="2202873"/>
            <a:chExt cx="432954" cy="329045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4FFD3D3-42D2-4EA9-934E-2E3ABDA81BB4}"/>
                </a:ext>
              </a:extLst>
            </p:cNvPr>
            <p:cNvCxnSpPr/>
            <p:nvPr/>
          </p:nvCxnSpPr>
          <p:spPr>
            <a:xfrm flipH="1">
              <a:off x="2268682" y="2202873"/>
              <a:ext cx="200890" cy="329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734E865-22B7-4B95-8991-A46F0947D629}"/>
                </a:ext>
              </a:extLst>
            </p:cNvPr>
            <p:cNvCxnSpPr>
              <a:cxnSpLocks/>
            </p:cNvCxnSpPr>
            <p:nvPr/>
          </p:nvCxnSpPr>
          <p:spPr>
            <a:xfrm>
              <a:off x="2522028" y="2209799"/>
              <a:ext cx="179608" cy="322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E89F02-172F-4C56-9610-F11DAA3CD414}"/>
              </a:ext>
            </a:extLst>
          </p:cNvPr>
          <p:cNvCxnSpPr/>
          <p:nvPr/>
        </p:nvCxnSpPr>
        <p:spPr>
          <a:xfrm>
            <a:off x="2596245" y="2722418"/>
            <a:ext cx="7550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21F184-190A-43EA-8588-FE383DE33644}"/>
              </a:ext>
            </a:extLst>
          </p:cNvPr>
          <p:cNvCxnSpPr/>
          <p:nvPr/>
        </p:nvCxnSpPr>
        <p:spPr>
          <a:xfrm>
            <a:off x="1631372" y="2722418"/>
            <a:ext cx="7550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F24338B-1509-458C-997C-8587581335CA}"/>
              </a:ext>
            </a:extLst>
          </p:cNvPr>
          <p:cNvGrpSpPr/>
          <p:nvPr/>
        </p:nvGrpSpPr>
        <p:grpSpPr>
          <a:xfrm>
            <a:off x="2973781" y="2878073"/>
            <a:ext cx="614428" cy="523218"/>
            <a:chOff x="2268682" y="2202873"/>
            <a:chExt cx="432954" cy="32904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3F2B484-DD6A-4612-8B3A-7B7C3056A0CF}"/>
                </a:ext>
              </a:extLst>
            </p:cNvPr>
            <p:cNvCxnSpPr/>
            <p:nvPr/>
          </p:nvCxnSpPr>
          <p:spPr>
            <a:xfrm flipH="1">
              <a:off x="2268682" y="2202873"/>
              <a:ext cx="200890" cy="329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E517DB6-019F-4A8E-8446-46E646B42414}"/>
                </a:ext>
              </a:extLst>
            </p:cNvPr>
            <p:cNvCxnSpPr>
              <a:cxnSpLocks/>
            </p:cNvCxnSpPr>
            <p:nvPr/>
          </p:nvCxnSpPr>
          <p:spPr>
            <a:xfrm>
              <a:off x="2522028" y="2209799"/>
              <a:ext cx="179608" cy="322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3A9DD23-96F1-48C9-A749-1A6A18DD4FC5}"/>
              </a:ext>
            </a:extLst>
          </p:cNvPr>
          <p:cNvCxnSpPr/>
          <p:nvPr/>
        </p:nvCxnSpPr>
        <p:spPr>
          <a:xfrm>
            <a:off x="2596245" y="3525982"/>
            <a:ext cx="7550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1C752B-8AD0-4DF4-9CDC-E169115E1380}"/>
              </a:ext>
            </a:extLst>
          </p:cNvPr>
          <p:cNvCxnSpPr/>
          <p:nvPr/>
        </p:nvCxnSpPr>
        <p:spPr>
          <a:xfrm>
            <a:off x="3482935" y="3525982"/>
            <a:ext cx="75507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328B0A-A66F-4D88-9629-0B18F49C32D8}"/>
              </a:ext>
            </a:extLst>
          </p:cNvPr>
          <p:cNvGrpSpPr/>
          <p:nvPr/>
        </p:nvGrpSpPr>
        <p:grpSpPr>
          <a:xfrm>
            <a:off x="705099" y="2857397"/>
            <a:ext cx="1681345" cy="668585"/>
            <a:chOff x="705099" y="2857397"/>
            <a:chExt cx="1681345" cy="66858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5DE11F1-DB1B-49B7-8306-CCD88475EA18}"/>
                </a:ext>
              </a:extLst>
            </p:cNvPr>
            <p:cNvGrpSpPr/>
            <p:nvPr/>
          </p:nvGrpSpPr>
          <p:grpSpPr>
            <a:xfrm>
              <a:off x="1460172" y="2857397"/>
              <a:ext cx="524384" cy="523217"/>
              <a:chOff x="2268682" y="2202873"/>
              <a:chExt cx="432954" cy="329045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51E93C0-5361-4949-B5A8-6B7B343D436E}"/>
                  </a:ext>
                </a:extLst>
              </p:cNvPr>
              <p:cNvCxnSpPr/>
              <p:nvPr/>
            </p:nvCxnSpPr>
            <p:spPr>
              <a:xfrm flipH="1">
                <a:off x="2268682" y="2202873"/>
                <a:ext cx="200890" cy="329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BEAA1A2-1BEB-466A-B279-2EBE066597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2028" y="2209799"/>
                <a:ext cx="179608" cy="322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1BBAC35-D996-4242-A0AD-78E779682186}"/>
                </a:ext>
              </a:extLst>
            </p:cNvPr>
            <p:cNvCxnSpPr/>
            <p:nvPr/>
          </p:nvCxnSpPr>
          <p:spPr>
            <a:xfrm>
              <a:off x="1631371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3A7E02C-9252-45D4-BFB4-A1681FB42404}"/>
                </a:ext>
              </a:extLst>
            </p:cNvPr>
            <p:cNvCxnSpPr/>
            <p:nvPr/>
          </p:nvCxnSpPr>
          <p:spPr>
            <a:xfrm>
              <a:off x="705099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87BB33E-1127-4E81-A830-E006105FDD10}"/>
              </a:ext>
            </a:extLst>
          </p:cNvPr>
          <p:cNvGrpSpPr/>
          <p:nvPr/>
        </p:nvGrpSpPr>
        <p:grpSpPr>
          <a:xfrm>
            <a:off x="4047768" y="3647345"/>
            <a:ext cx="324075" cy="417016"/>
            <a:chOff x="2268682" y="2202873"/>
            <a:chExt cx="432954" cy="329045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139AB56-4415-4945-81DA-DB2857488A95}"/>
                </a:ext>
              </a:extLst>
            </p:cNvPr>
            <p:cNvCxnSpPr/>
            <p:nvPr/>
          </p:nvCxnSpPr>
          <p:spPr>
            <a:xfrm flipH="1">
              <a:off x="2268682" y="2202873"/>
              <a:ext cx="200890" cy="32904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6E084518-1242-4937-B838-E8104E65BC6E}"/>
                </a:ext>
              </a:extLst>
            </p:cNvPr>
            <p:cNvCxnSpPr>
              <a:cxnSpLocks/>
            </p:cNvCxnSpPr>
            <p:nvPr/>
          </p:nvCxnSpPr>
          <p:spPr>
            <a:xfrm>
              <a:off x="2522028" y="2209799"/>
              <a:ext cx="179608" cy="3221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282974F-370E-419C-A205-D41699E7803F}"/>
              </a:ext>
            </a:extLst>
          </p:cNvPr>
          <p:cNvCxnSpPr/>
          <p:nvPr/>
        </p:nvCxnSpPr>
        <p:spPr>
          <a:xfrm>
            <a:off x="4371843" y="4180223"/>
            <a:ext cx="4666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3FA6398-10F6-4026-8171-3F62B6EEDDAF}"/>
              </a:ext>
            </a:extLst>
          </p:cNvPr>
          <p:cNvCxnSpPr/>
          <p:nvPr/>
        </p:nvCxnSpPr>
        <p:spPr>
          <a:xfrm>
            <a:off x="3799397" y="4180223"/>
            <a:ext cx="46664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B063B22-D8DE-4C13-81FF-E7FE3E86176A}"/>
              </a:ext>
            </a:extLst>
          </p:cNvPr>
          <p:cNvGrpSpPr/>
          <p:nvPr/>
        </p:nvGrpSpPr>
        <p:grpSpPr>
          <a:xfrm>
            <a:off x="1536122" y="3629789"/>
            <a:ext cx="1039089" cy="532878"/>
            <a:chOff x="705099" y="2857397"/>
            <a:chExt cx="1681345" cy="66858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C3E44B8F-27CB-4689-90EB-59850D5CB14A}"/>
                </a:ext>
              </a:extLst>
            </p:cNvPr>
            <p:cNvGrpSpPr/>
            <p:nvPr/>
          </p:nvGrpSpPr>
          <p:grpSpPr>
            <a:xfrm>
              <a:off x="1460172" y="2857397"/>
              <a:ext cx="524384" cy="523217"/>
              <a:chOff x="2268682" y="2202873"/>
              <a:chExt cx="432954" cy="329045"/>
            </a:xfrm>
          </p:grpSpPr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5CCCB401-F61E-4EB1-BBF4-5A48F51D544B}"/>
                  </a:ext>
                </a:extLst>
              </p:cNvPr>
              <p:cNvCxnSpPr/>
              <p:nvPr/>
            </p:nvCxnSpPr>
            <p:spPr>
              <a:xfrm flipH="1">
                <a:off x="2268682" y="2202873"/>
                <a:ext cx="200890" cy="329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5DD4D65A-A352-4EBF-BA80-5EB376D7D2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2028" y="2209799"/>
                <a:ext cx="179608" cy="322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072B549-AD58-47CE-97BF-047705ADFEE8}"/>
                </a:ext>
              </a:extLst>
            </p:cNvPr>
            <p:cNvCxnSpPr/>
            <p:nvPr/>
          </p:nvCxnSpPr>
          <p:spPr>
            <a:xfrm>
              <a:off x="1631371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4D7F6C3-31A1-4466-8DB9-D5A5DE4DF4AC}"/>
                </a:ext>
              </a:extLst>
            </p:cNvPr>
            <p:cNvCxnSpPr/>
            <p:nvPr/>
          </p:nvCxnSpPr>
          <p:spPr>
            <a:xfrm>
              <a:off x="705099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FA9DA41-8F25-4112-B69A-7D830DC65575}"/>
              </a:ext>
            </a:extLst>
          </p:cNvPr>
          <p:cNvGrpSpPr/>
          <p:nvPr/>
        </p:nvGrpSpPr>
        <p:grpSpPr>
          <a:xfrm>
            <a:off x="2632063" y="3638567"/>
            <a:ext cx="1039089" cy="532878"/>
            <a:chOff x="705099" y="2857397"/>
            <a:chExt cx="1681345" cy="66858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EB54FF20-DB6A-469D-82EA-DDF595656F89}"/>
                </a:ext>
              </a:extLst>
            </p:cNvPr>
            <p:cNvGrpSpPr/>
            <p:nvPr/>
          </p:nvGrpSpPr>
          <p:grpSpPr>
            <a:xfrm>
              <a:off x="1460172" y="2857397"/>
              <a:ext cx="524384" cy="523217"/>
              <a:chOff x="2268682" y="2202873"/>
              <a:chExt cx="432954" cy="329045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731CFC5-74DA-4182-8EF0-58D45617B668}"/>
                  </a:ext>
                </a:extLst>
              </p:cNvPr>
              <p:cNvCxnSpPr/>
              <p:nvPr/>
            </p:nvCxnSpPr>
            <p:spPr>
              <a:xfrm flipH="1">
                <a:off x="2268682" y="2202873"/>
                <a:ext cx="200890" cy="329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920AE2A6-BCAD-44A2-8418-A5FB75BA9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2028" y="2209799"/>
                <a:ext cx="179608" cy="322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C0DA947-8500-4E61-BCC2-E1FAB1E8D438}"/>
                </a:ext>
              </a:extLst>
            </p:cNvPr>
            <p:cNvCxnSpPr/>
            <p:nvPr/>
          </p:nvCxnSpPr>
          <p:spPr>
            <a:xfrm>
              <a:off x="1631371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CEB0395-27ED-4F76-9F5E-1D6AACEED015}"/>
                </a:ext>
              </a:extLst>
            </p:cNvPr>
            <p:cNvCxnSpPr/>
            <p:nvPr/>
          </p:nvCxnSpPr>
          <p:spPr>
            <a:xfrm>
              <a:off x="705099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6859464-B2BA-43F8-B3AE-89CC7B23DD2D}"/>
              </a:ext>
            </a:extLst>
          </p:cNvPr>
          <p:cNvGrpSpPr/>
          <p:nvPr/>
        </p:nvGrpSpPr>
        <p:grpSpPr>
          <a:xfrm>
            <a:off x="409818" y="3629789"/>
            <a:ext cx="1039089" cy="532878"/>
            <a:chOff x="705099" y="2857397"/>
            <a:chExt cx="1681345" cy="668585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10E44CC-C920-4837-B123-DC08E1F7ABF2}"/>
                </a:ext>
              </a:extLst>
            </p:cNvPr>
            <p:cNvGrpSpPr/>
            <p:nvPr/>
          </p:nvGrpSpPr>
          <p:grpSpPr>
            <a:xfrm>
              <a:off x="1460172" y="2857397"/>
              <a:ext cx="524384" cy="523217"/>
              <a:chOff x="2268682" y="2202873"/>
              <a:chExt cx="432954" cy="329045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30BFF53-D851-41C7-BDA4-620C8857E1E2}"/>
                  </a:ext>
                </a:extLst>
              </p:cNvPr>
              <p:cNvCxnSpPr/>
              <p:nvPr/>
            </p:nvCxnSpPr>
            <p:spPr>
              <a:xfrm flipH="1">
                <a:off x="2268682" y="2202873"/>
                <a:ext cx="200890" cy="3290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E3E24838-6271-42C7-AF62-096EDA9C93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2028" y="2209799"/>
                <a:ext cx="179608" cy="3221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C2C86F1-1B6F-4110-BC72-675A6E589A7F}"/>
                </a:ext>
              </a:extLst>
            </p:cNvPr>
            <p:cNvCxnSpPr/>
            <p:nvPr/>
          </p:nvCxnSpPr>
          <p:spPr>
            <a:xfrm>
              <a:off x="1631371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7B42EBA-A302-4AB8-8F37-BE0FA1D9D96D}"/>
                </a:ext>
              </a:extLst>
            </p:cNvPr>
            <p:cNvCxnSpPr/>
            <p:nvPr/>
          </p:nvCxnSpPr>
          <p:spPr>
            <a:xfrm>
              <a:off x="705099" y="3525982"/>
              <a:ext cx="755073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FB6C92A-4720-48C0-841A-BC000B69067E}"/>
              </a:ext>
            </a:extLst>
          </p:cNvPr>
          <p:cNvSpPr txBox="1"/>
          <p:nvPr/>
        </p:nvSpPr>
        <p:spPr>
          <a:xfrm>
            <a:off x="2999509" y="1932709"/>
            <a:ext cx="249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59C4D9F-1A7C-49D9-9044-F2ADA3022087}"/>
              </a:ext>
            </a:extLst>
          </p:cNvPr>
          <p:cNvSpPr txBox="1"/>
          <p:nvPr/>
        </p:nvSpPr>
        <p:spPr>
          <a:xfrm>
            <a:off x="3463038" y="2546157"/>
            <a:ext cx="33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707528A-DE42-46B7-A155-2EE4C4071581}"/>
              </a:ext>
            </a:extLst>
          </p:cNvPr>
          <p:cNvSpPr txBox="1"/>
          <p:nvPr/>
        </p:nvSpPr>
        <p:spPr>
          <a:xfrm>
            <a:off x="4459949" y="3294303"/>
            <a:ext cx="33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3BED502-AFBB-4B6B-BE95-E1CF09A028C6}"/>
              </a:ext>
            </a:extLst>
          </p:cNvPr>
          <p:cNvSpPr txBox="1"/>
          <p:nvPr/>
        </p:nvSpPr>
        <p:spPr>
          <a:xfrm>
            <a:off x="4977195" y="4008778"/>
            <a:ext cx="331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4233703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2509</Words>
  <Application>Microsoft Office PowerPoint</Application>
  <PresentationFormat>On-screen Show (16:9)</PresentationFormat>
  <Paragraphs>427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Lora</vt:lpstr>
      <vt:lpstr>Arial</vt:lpstr>
      <vt:lpstr>Times New Roman</vt:lpstr>
      <vt:lpstr>Courier New</vt:lpstr>
      <vt:lpstr>Wingdings</vt:lpstr>
      <vt:lpstr>Quattrocento Sans</vt:lpstr>
      <vt:lpstr>Century Gothic</vt:lpstr>
      <vt:lpstr>Open Sans</vt:lpstr>
      <vt:lpstr>Calibri</vt:lpstr>
      <vt:lpstr>Symbol</vt:lpstr>
      <vt:lpstr>Viola template</vt:lpstr>
      <vt:lpstr>Gene Regulation within Francisella tularensis</vt:lpstr>
      <vt:lpstr>Dr. Kathryn Ramsey’s Lab</vt:lpstr>
      <vt:lpstr>Francisella tularensis</vt:lpstr>
      <vt:lpstr>Ribosomes can be heterogenous</vt:lpstr>
      <vt:lpstr>There are multiple bS21 homologs in Francisella tularensis </vt:lpstr>
      <vt:lpstr>bS21-2 </vt:lpstr>
      <vt:lpstr>Example of “regular” ribosomal protein regulation</vt:lpstr>
      <vt:lpstr>rRNA seq data suggest bS21-2 suppresses own mRNA </vt:lpstr>
      <vt:lpstr>Real-Time PCR</vt:lpstr>
      <vt:lpstr>Previous RT-PCR suggest that bS21-2 is suppressing itself</vt:lpstr>
      <vt:lpstr>Question</vt:lpstr>
      <vt:lpstr>Using reporter gene fusions to assess gene regulation</vt:lpstr>
      <vt:lpstr>Question</vt:lpstr>
      <vt:lpstr>Reporter Constructs and Expectations</vt:lpstr>
      <vt:lpstr>Results of β-galactosidase assay</vt:lpstr>
      <vt:lpstr>Possibilities for difference</vt:lpstr>
      <vt:lpstr>RT-PCR Experiment</vt:lpstr>
      <vt:lpstr>Discrepancies in reporter gene constructs and native bS21-2 gene regulation </vt:lpstr>
      <vt:lpstr>Where does that leave us?</vt:lpstr>
      <vt:lpstr>Major Take-Aways</vt:lpstr>
      <vt:lpstr>Acknowledgements </vt:lpstr>
      <vt:lpstr>Thanks!</vt:lpstr>
      <vt:lpstr>PowerPoint Presentation</vt:lpstr>
      <vt:lpstr> β-galactosidase assay</vt:lpstr>
      <vt:lpstr>Procedure</vt:lpstr>
      <vt:lpstr>Type VI Secretion System</vt:lpstr>
      <vt:lpstr>PowerPoint Presentation</vt:lpstr>
      <vt:lpstr>How do we answer this question?</vt:lpstr>
      <vt:lpstr>Colony PCR</vt:lpstr>
      <vt:lpstr>Transformation</vt:lpstr>
      <vt:lpstr>Previous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Regulation within Francisella tularensis</dc:title>
  <cp:lastModifiedBy>Aisling Macaraeg</cp:lastModifiedBy>
  <cp:revision>33</cp:revision>
  <dcterms:modified xsi:type="dcterms:W3CDTF">2022-04-17T00:19:18Z</dcterms:modified>
</cp:coreProperties>
</file>