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74" r:id="rId4"/>
    <p:sldId id="258" r:id="rId5"/>
    <p:sldId id="260" r:id="rId6"/>
    <p:sldId id="289" r:id="rId7"/>
    <p:sldId id="262" r:id="rId8"/>
    <p:sldId id="263" r:id="rId9"/>
    <p:sldId id="259" r:id="rId10"/>
    <p:sldId id="278" r:id="rId11"/>
    <p:sldId id="279" r:id="rId12"/>
    <p:sldId id="280" r:id="rId13"/>
    <p:sldId id="275" r:id="rId14"/>
    <p:sldId id="276" r:id="rId15"/>
    <p:sldId id="290" r:id="rId16"/>
    <p:sldId id="292" r:id="rId17"/>
    <p:sldId id="291" r:id="rId18"/>
    <p:sldId id="261" r:id="rId19"/>
    <p:sldId id="273" r:id="rId20"/>
    <p:sldId id="277" r:id="rId21"/>
    <p:sldId id="264" r:id="rId22"/>
    <p:sldId id="267" r:id="rId23"/>
    <p:sldId id="268" r:id="rId24"/>
    <p:sldId id="269" r:id="rId25"/>
    <p:sldId id="270" r:id="rId26"/>
    <p:sldId id="271" r:id="rId27"/>
    <p:sldId id="272" r:id="rId28"/>
    <p:sldId id="281" r:id="rId29"/>
    <p:sldId id="282" r:id="rId30"/>
    <p:sldId id="284" r:id="rId31"/>
    <p:sldId id="295" r:id="rId32"/>
    <p:sldId id="299" r:id="rId33"/>
    <p:sldId id="298" r:id="rId34"/>
    <p:sldId id="285" r:id="rId35"/>
    <p:sldId id="283" r:id="rId36"/>
    <p:sldId id="287" r:id="rId37"/>
    <p:sldId id="297" r:id="rId38"/>
    <p:sldId id="296" r:id="rId39"/>
    <p:sldId id="286" r:id="rId40"/>
    <p:sldId id="294" r:id="rId41"/>
    <p:sldId id="293" r:id="rId42"/>
    <p:sldId id="288" r:id="rId43"/>
    <p:sldId id="300"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B5D8"/>
    <a:srgbClr val="FFFFFF"/>
    <a:srgbClr val="877B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Sierra\Data\RNA%20Work\qRT-PCR\220812_SS_qRT-PCR_calcs_8.2KMR_edi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G:\Shared%20drives\KRamsey%20Lab\Sierra\Data\RNA%20Work\qRT-PCR\220809_SS_qRT-PCR_calcs_8.4_2.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603233707719765E-2"/>
          <c:y val="2.9437528275936476E-2"/>
          <c:w val="0.90694496137878322"/>
          <c:h val="0.82688057234815182"/>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tx1"/>
              </a:solidFill>
              <a:ln>
                <a:noFill/>
              </a:ln>
              <a:effectLst/>
            </c:spPr>
            <c:extLst>
              <c:ext xmlns:c16="http://schemas.microsoft.com/office/drawing/2014/chart" uri="{C3380CC4-5D6E-409C-BE32-E72D297353CC}">
                <c16:uniqueId val="{00000001-FA66-43F9-811D-6D524D211233}"/>
              </c:ext>
            </c:extLst>
          </c:dPt>
          <c:dPt>
            <c:idx val="1"/>
            <c:invertIfNegative val="0"/>
            <c:bubble3D val="0"/>
            <c:spPr>
              <a:solidFill>
                <a:schemeClr val="tx1"/>
              </a:solidFill>
              <a:ln>
                <a:noFill/>
              </a:ln>
              <a:effectLst/>
            </c:spPr>
            <c:extLst>
              <c:ext xmlns:c16="http://schemas.microsoft.com/office/drawing/2014/chart" uri="{C3380CC4-5D6E-409C-BE32-E72D297353CC}">
                <c16:uniqueId val="{00000003-FA66-43F9-811D-6D524D211233}"/>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FA66-43F9-811D-6D524D211233}"/>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FA66-43F9-811D-6D524D211233}"/>
              </c:ext>
            </c:extLst>
          </c:dPt>
          <c:dLbls>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'Analysis 149 Normalization'!$V$48:$V$51</c:f>
                <c:numCache>
                  <c:formatCode>General</c:formatCode>
                  <c:ptCount val="4"/>
                  <c:pt idx="0">
                    <c:v>4.143602507454025E-2</c:v>
                  </c:pt>
                  <c:pt idx="1">
                    <c:v>0.19938852273237107</c:v>
                  </c:pt>
                  <c:pt idx="2">
                    <c:v>5.8093146552486319E-2</c:v>
                  </c:pt>
                  <c:pt idx="3">
                    <c:v>4.668223740362154E-2</c:v>
                  </c:pt>
                </c:numCache>
              </c:numRef>
            </c:plus>
            <c:minus>
              <c:numRef>
                <c:f>'Analysis 149 Normalization'!$W$48:$W$51</c:f>
                <c:numCache>
                  <c:formatCode>General</c:formatCode>
                  <c:ptCount val="4"/>
                  <c:pt idx="0">
                    <c:v>0.19938852273237107</c:v>
                  </c:pt>
                  <c:pt idx="1">
                    <c:v>0.20519571355347477</c:v>
                  </c:pt>
                  <c:pt idx="2">
                    <c:v>6.1676105593517105E-2</c:v>
                  </c:pt>
                  <c:pt idx="3">
                    <c:v>4.8700207633491921E-2</c:v>
                  </c:pt>
                </c:numCache>
              </c:numRef>
            </c:minus>
            <c:spPr>
              <a:noFill/>
              <a:ln w="9525" cap="flat" cmpd="sng" algn="ctr">
                <a:solidFill>
                  <a:schemeClr val="tx1">
                    <a:lumMod val="65000"/>
                    <a:lumOff val="35000"/>
                  </a:schemeClr>
                </a:solidFill>
                <a:round/>
              </a:ln>
              <a:effectLst/>
            </c:spPr>
          </c:errBars>
          <c:cat>
            <c:multiLvlStrRef>
              <c:f>'Analysis 149 Normalization'!$R$48:$T$51</c:f>
              <c:multiLvlStrCache>
                <c:ptCount val="4"/>
                <c:lvl>
                  <c:pt idx="0">
                    <c:v>rpsU2</c:v>
                  </c:pt>
                  <c:pt idx="1">
                    <c:v>rpsU2</c:v>
                  </c:pt>
                  <c:pt idx="2">
                    <c:v>tul4</c:v>
                  </c:pt>
                  <c:pt idx="3">
                    <c:v>tul4</c:v>
                  </c:pt>
                </c:lvl>
                <c:lvl>
                  <c:pt idx="0">
                    <c:v>rpsU2</c:v>
                  </c:pt>
                  <c:pt idx="1">
                    <c:v>rpsU2</c:v>
                  </c:pt>
                  <c:pt idx="2">
                    <c:v>tul4</c:v>
                  </c:pt>
                  <c:pt idx="3">
                    <c:v>tul4</c:v>
                  </c:pt>
                </c:lvl>
                <c:lvl>
                  <c:pt idx="0">
                    <c:v>+</c:v>
                  </c:pt>
                  <c:pt idx="1">
                    <c:v>-</c:v>
                  </c:pt>
                  <c:pt idx="2">
                    <c:v>+</c:v>
                  </c:pt>
                  <c:pt idx="3">
                    <c:v>-</c:v>
                  </c:pt>
                </c:lvl>
              </c:multiLvlStrCache>
            </c:multiLvlStrRef>
          </c:cat>
          <c:val>
            <c:numRef>
              <c:f>'Analysis 149 Normalization'!$U$48:$U$51</c:f>
              <c:numCache>
                <c:formatCode>0.0</c:formatCode>
                <c:ptCount val="4"/>
                <c:pt idx="0">
                  <c:v>1</c:v>
                </c:pt>
                <c:pt idx="1">
                  <c:v>7.0453462709988353</c:v>
                </c:pt>
                <c:pt idx="2">
                  <c:v>1</c:v>
                </c:pt>
                <c:pt idx="3">
                  <c:v>1.1265947439166926</c:v>
                </c:pt>
              </c:numCache>
            </c:numRef>
          </c:val>
          <c:extLst>
            <c:ext xmlns:c16="http://schemas.microsoft.com/office/drawing/2014/chart" uri="{C3380CC4-5D6E-409C-BE32-E72D297353CC}">
              <c16:uniqueId val="{00000008-FA66-43F9-811D-6D524D211233}"/>
            </c:ext>
          </c:extLst>
        </c:ser>
        <c:dLbls>
          <c:dLblPos val="outEnd"/>
          <c:showLegendKey val="0"/>
          <c:showVal val="1"/>
          <c:showCatName val="0"/>
          <c:showSerName val="0"/>
          <c:showPercent val="0"/>
          <c:showBubbleSize val="0"/>
        </c:dLbls>
        <c:gapWidth val="219"/>
        <c:overlap val="-27"/>
        <c:axId val="146586815"/>
        <c:axId val="146633279"/>
      </c:barChart>
      <c:catAx>
        <c:axId val="146586815"/>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46633279"/>
        <c:crossesAt val="0"/>
        <c:auto val="1"/>
        <c:lblAlgn val="ctr"/>
        <c:lblOffset val="100"/>
        <c:noMultiLvlLbl val="0"/>
      </c:catAx>
      <c:valAx>
        <c:axId val="146633279"/>
        <c:scaling>
          <c:orientation val="minMax"/>
          <c:max val="8"/>
          <c:min val="0"/>
        </c:scaling>
        <c:delete val="0"/>
        <c:axPos val="l"/>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r>
                  <a:rPr lang="en-US" sz="1800" dirty="0"/>
                  <a:t>Relative </a:t>
                </a:r>
                <a:r>
                  <a:rPr lang="en-US" sz="1800" i="1" dirty="0"/>
                  <a:t>lacZ</a:t>
                </a:r>
                <a:r>
                  <a:rPr lang="en-US" sz="1800" dirty="0"/>
                  <a:t> Abundance</a:t>
                </a:r>
              </a:p>
            </c:rich>
          </c:tx>
          <c:layout>
            <c:manualLayout>
              <c:xMode val="edge"/>
              <c:yMode val="edge"/>
              <c:x val="0"/>
              <c:y val="0.13342238343676505"/>
            </c:manualLayout>
          </c:layout>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title>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46586815"/>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anose="020B0604020202020204" pitchFamily="34" charset="0"/>
          <a:cs typeface="Helvetica"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2343901906093896E-2"/>
          <c:y val="4.0799322138701147E-2"/>
          <c:w val="0.92248172593188238"/>
          <c:h val="0.8017059946023124"/>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00B050"/>
              </a:solidFill>
              <a:ln>
                <a:noFill/>
              </a:ln>
              <a:effectLst/>
            </c:spPr>
            <c:extLst>
              <c:ext xmlns:c16="http://schemas.microsoft.com/office/drawing/2014/chart" uri="{C3380CC4-5D6E-409C-BE32-E72D297353CC}">
                <c16:uniqueId val="{00000001-4427-4573-8229-3F417CBDE414}"/>
              </c:ext>
            </c:extLst>
          </c:dPt>
          <c:dPt>
            <c:idx val="1"/>
            <c:invertIfNegative val="0"/>
            <c:bubble3D val="0"/>
            <c:spPr>
              <a:solidFill>
                <a:srgbClr val="00B050"/>
              </a:solidFill>
              <a:ln>
                <a:noFill/>
              </a:ln>
              <a:effectLst/>
            </c:spPr>
            <c:extLst>
              <c:ext xmlns:c16="http://schemas.microsoft.com/office/drawing/2014/chart" uri="{C3380CC4-5D6E-409C-BE32-E72D297353CC}">
                <c16:uniqueId val="{00000003-4427-4573-8229-3F417CBDE414}"/>
              </c:ext>
            </c:extLst>
          </c:dPt>
          <c:dPt>
            <c:idx val="2"/>
            <c:invertIfNegative val="0"/>
            <c:bubble3D val="0"/>
            <c:spPr>
              <a:solidFill>
                <a:srgbClr val="7030A0"/>
              </a:solidFill>
              <a:ln>
                <a:noFill/>
              </a:ln>
              <a:effectLst/>
            </c:spPr>
            <c:extLst>
              <c:ext xmlns:c16="http://schemas.microsoft.com/office/drawing/2014/chart" uri="{C3380CC4-5D6E-409C-BE32-E72D297353CC}">
                <c16:uniqueId val="{00000005-4427-4573-8229-3F417CBDE414}"/>
              </c:ext>
            </c:extLst>
          </c:dPt>
          <c:dPt>
            <c:idx val="3"/>
            <c:invertIfNegative val="0"/>
            <c:bubble3D val="0"/>
            <c:spPr>
              <a:solidFill>
                <a:srgbClr val="7030A0"/>
              </a:solidFill>
              <a:ln>
                <a:noFill/>
              </a:ln>
              <a:effectLst/>
            </c:spPr>
            <c:extLst>
              <c:ext xmlns:c16="http://schemas.microsoft.com/office/drawing/2014/chart" uri="{C3380CC4-5D6E-409C-BE32-E72D297353CC}">
                <c16:uniqueId val="{00000007-4427-4573-8229-3F417CBDE414}"/>
              </c:ext>
            </c:extLst>
          </c:dPt>
          <c:dLbls>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Analysis!$Y$72:$Y$75</c:f>
                <c:numCache>
                  <c:formatCode>General</c:formatCode>
                  <c:ptCount val="4"/>
                  <c:pt idx="0">
                    <c:v>0.179828815125194</c:v>
                  </c:pt>
                  <c:pt idx="1">
                    <c:v>1.5782999704398435</c:v>
                  </c:pt>
                  <c:pt idx="2">
                    <c:v>0.28378458224219627</c:v>
                  </c:pt>
                  <c:pt idx="3">
                    <c:v>1.3199570128495703</c:v>
                  </c:pt>
                </c:numCache>
              </c:numRef>
            </c:plus>
            <c:minus>
              <c:numRef>
                <c:f>Analysis!$Z$72:$Z$75</c:f>
                <c:numCache>
                  <c:formatCode>General</c:formatCode>
                  <c:ptCount val="4"/>
                  <c:pt idx="0">
                    <c:v>0.21925766040249717</c:v>
                  </c:pt>
                  <c:pt idx="1">
                    <c:v>1.9019452162644406</c:v>
                  </c:pt>
                  <c:pt idx="2">
                    <c:v>0.39622797164939172</c:v>
                  </c:pt>
                  <c:pt idx="3">
                    <c:v>1.9120392966364639</c:v>
                  </c:pt>
                </c:numCache>
              </c:numRef>
            </c:minus>
            <c:spPr>
              <a:noFill/>
              <a:ln w="9525" cap="flat" cmpd="sng" algn="ctr">
                <a:solidFill>
                  <a:schemeClr val="tx1">
                    <a:lumMod val="65000"/>
                    <a:lumOff val="35000"/>
                  </a:schemeClr>
                </a:solidFill>
                <a:round/>
              </a:ln>
              <a:effectLst/>
            </c:spPr>
          </c:errBars>
          <c:cat>
            <c:multiLvlStrRef>
              <c:f>Analysis!$U$72:$W$75</c:f>
              <c:multiLvlStrCache>
                <c:ptCount val="4"/>
                <c:lvl>
                  <c:pt idx="0">
                    <c:v>rpsU2</c:v>
                  </c:pt>
                  <c:pt idx="1">
                    <c:v>rpsU2</c:v>
                  </c:pt>
                  <c:pt idx="2">
                    <c:v>tul4</c:v>
                  </c:pt>
                  <c:pt idx="3">
                    <c:v>tul4</c:v>
                  </c:pt>
                </c:lvl>
                <c:lvl>
                  <c:pt idx="0">
                    <c:v>rpsU2</c:v>
                  </c:pt>
                  <c:pt idx="1">
                    <c:v>rpsU2</c:v>
                  </c:pt>
                  <c:pt idx="2">
                    <c:v>rpsU2</c:v>
                  </c:pt>
                  <c:pt idx="3">
                    <c:v>rpsU2</c:v>
                  </c:pt>
                </c:lvl>
                <c:lvl>
                  <c:pt idx="0">
                    <c:v>+</c:v>
                  </c:pt>
                  <c:pt idx="1">
                    <c:v>-</c:v>
                  </c:pt>
                  <c:pt idx="2">
                    <c:v>+</c:v>
                  </c:pt>
                  <c:pt idx="3">
                    <c:v>-</c:v>
                  </c:pt>
                </c:lvl>
              </c:multiLvlStrCache>
            </c:multiLvlStrRef>
          </c:cat>
          <c:val>
            <c:numRef>
              <c:f>Analysis!$X$72:$X$75</c:f>
              <c:numCache>
                <c:formatCode>0.0</c:formatCode>
                <c:ptCount val="4"/>
                <c:pt idx="0">
                  <c:v>1</c:v>
                </c:pt>
                <c:pt idx="1">
                  <c:v>9.2750940028800919</c:v>
                </c:pt>
                <c:pt idx="2">
                  <c:v>1</c:v>
                </c:pt>
                <c:pt idx="3">
                  <c:v>4.2625995533884984</c:v>
                </c:pt>
              </c:numCache>
            </c:numRef>
          </c:val>
          <c:extLst>
            <c:ext xmlns:c16="http://schemas.microsoft.com/office/drawing/2014/chart" uri="{C3380CC4-5D6E-409C-BE32-E72D297353CC}">
              <c16:uniqueId val="{00000008-4427-4573-8229-3F417CBDE414}"/>
            </c:ext>
          </c:extLst>
        </c:ser>
        <c:dLbls>
          <c:dLblPos val="outEnd"/>
          <c:showLegendKey val="0"/>
          <c:showVal val="1"/>
          <c:showCatName val="0"/>
          <c:showSerName val="0"/>
          <c:showPercent val="0"/>
          <c:showBubbleSize val="0"/>
        </c:dLbls>
        <c:gapWidth val="219"/>
        <c:overlap val="-27"/>
        <c:axId val="1907564000"/>
        <c:axId val="1836319360"/>
      </c:barChart>
      <c:catAx>
        <c:axId val="190756400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836319360"/>
        <c:crossesAt val="0"/>
        <c:auto val="1"/>
        <c:lblAlgn val="ctr"/>
        <c:lblOffset val="100"/>
        <c:noMultiLvlLbl val="0"/>
      </c:catAx>
      <c:valAx>
        <c:axId val="1836319360"/>
        <c:scaling>
          <c:orientation val="minMax"/>
          <c:max val="12"/>
          <c:min val="0"/>
        </c:scaling>
        <c:delete val="0"/>
        <c:axPos val="l"/>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r>
                  <a:rPr lang="en-US" sz="1800"/>
                  <a:t>Relative lacZ Abundance</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title>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907564000"/>
        <c:crosses val="autoZero"/>
        <c:crossBetween val="between"/>
        <c:minorUnit val="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latin typeface="Helvetica" panose="020B0604020202020204" pitchFamily="34" charset="0"/>
          <a:cs typeface="Helvetica"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191CA1-4052-4DFB-AE07-7F09AA4EA05E}" type="datetimeFigureOut">
              <a:rPr lang="en-US" smtClean="0"/>
              <a:t>12/6/2022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63417-D2BE-4D15-B096-9D249404C7DB}" type="slidenum">
              <a:rPr lang="en-US" smtClean="0"/>
              <a:t>‹#›</a:t>
            </a:fld>
            <a:endParaRPr lang="en-US"/>
          </a:p>
        </p:txBody>
      </p:sp>
    </p:spTree>
    <p:extLst>
      <p:ext uri="{BB962C8B-B14F-4D97-AF65-F5344CB8AC3E}">
        <p14:creationId xmlns:p14="http://schemas.microsoft.com/office/powerpoint/2010/main" val="4225408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7" name="Google Shape;10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 will be showing you some RNA seq data, but to first orient you to where on the chromosome we are looking, we have thi FTL region, followed by the promoter for rpU2, the rpsU2 gene, as well as the ret of the genes of the operate, yqeY, dnaG, ropA.Now in the wildtype confirguation of this this operon, we see some peaks in the first part of the operon, rpsU2 and its promoter, followed by a decrease in the relative abundance of the following genes. ON this scale, it doesn’t seem too drastic, but there is that relationship. So, next, in order to look at the effects of bS21=2 on the operon, we took it out of the cells and we see this. There is high level of transcript abundance for the promoter of rpsU2, this empty region which is bS21-2, which of course we took out so we see no transcript abundance, followed by high levels of expression of the rest of the genes in the operon. Now this presents two possibilities: Some indirect effect by the loss of bS21-2 or bS21-2 itelf is unctioning as a negative regulation of its own transcription. To test this, bS21-2 was added back to the cell on a plasmid, as this would eptopically express the protein, were this negative regulation to be recovered, then we would expect the second possibility to be true, and, in fact, we do.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8" name="Google Shape;12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5" name="Google Shape;16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3" name="Google Shape;203;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6" name="Google Shape;21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3" name="Google Shape;243;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7" name="Google Shape;25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 want to thank everyone in the Ramsey lab for their support especially Kathryn. We have fantastic collaborators at URI and Duke whom I want to thank, and then our funding sources, and I will happily take any questions.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sz="1200"/>
              <a:t>Notes:</a:t>
            </a:r>
            <a:endParaRPr/>
          </a:p>
          <a:p>
            <a:pPr marL="0" lvl="0" indent="0" algn="l" rtl="0">
              <a:lnSpc>
                <a:spcPct val="100000"/>
              </a:lnSpc>
              <a:spcBef>
                <a:spcPts val="0"/>
              </a:spcBef>
              <a:spcAft>
                <a:spcPts val="0"/>
              </a:spcAft>
              <a:buSzPts val="1400"/>
              <a:buNone/>
            </a:pPr>
            <a:r>
              <a:rPr lang="en-US" sz="1200"/>
              <a:t>Motility and biofilm – bacillus subtilis</a:t>
            </a:r>
            <a:endParaRPr/>
          </a:p>
          <a:p>
            <a:pPr marL="0" lvl="0" indent="0" algn="l" rtl="0">
              <a:lnSpc>
                <a:spcPct val="100000"/>
              </a:lnSpc>
              <a:spcBef>
                <a:spcPts val="0"/>
              </a:spcBef>
              <a:spcAft>
                <a:spcPts val="0"/>
              </a:spcAft>
              <a:buSzPts val="1400"/>
              <a:buNone/>
            </a:pPr>
            <a:r>
              <a:rPr lang="en-US" sz="1200"/>
              <a:t>Acid stress resistance – listeria monocytogenes</a:t>
            </a:r>
            <a:endParaRPr/>
          </a:p>
          <a:p>
            <a:pPr marL="0" lvl="0" indent="0" algn="l" rtl="0">
              <a:lnSpc>
                <a:spcPct val="100000"/>
              </a:lnSpc>
              <a:spcBef>
                <a:spcPts val="0"/>
              </a:spcBef>
              <a:spcAft>
                <a:spcPts val="0"/>
              </a:spcAft>
              <a:buSzPts val="1400"/>
              <a:buNone/>
            </a:pPr>
            <a:r>
              <a:rPr lang="en-US" sz="1200"/>
              <a:t>Antibiotic resistance – staph aureus</a:t>
            </a:r>
            <a:endParaRPr/>
          </a:p>
          <a:p>
            <a:pPr marL="0" lvl="0" indent="0" algn="l" rtl="0">
              <a:lnSpc>
                <a:spcPct val="100000"/>
              </a:lnSpc>
              <a:spcBef>
                <a:spcPts val="0"/>
              </a:spcBef>
              <a:spcAft>
                <a:spcPts val="0"/>
              </a:spcAft>
              <a:buSzPts val="1400"/>
              <a:buNone/>
            </a:pPr>
            <a:r>
              <a:rPr lang="en-US" sz="1200"/>
              <a:t>Virulence – burkholderia pseudomallei and francisella in this work</a:t>
            </a:r>
            <a:endParaRPr/>
          </a:p>
          <a:p>
            <a:pPr marL="0" lvl="0" indent="0" algn="l" rtl="0">
              <a:lnSpc>
                <a:spcPct val="100000"/>
              </a:lnSpc>
              <a:spcBef>
                <a:spcPts val="0"/>
              </a:spcBef>
              <a:spcAft>
                <a:spcPts val="0"/>
              </a:spcAft>
              <a:buSzPts val="1400"/>
              <a:buNone/>
            </a:pPr>
            <a:r>
              <a:rPr lang="en-US" sz="1200"/>
              <a:t>Phage paper – Mizuno et al. 2019, Chen 2022</a:t>
            </a:r>
            <a:endParaRPr/>
          </a:p>
          <a:p>
            <a:pPr marL="0" lvl="0" indent="0" algn="l" rtl="0">
              <a:lnSpc>
                <a:spcPct val="100000"/>
              </a:lnSpc>
              <a:spcBef>
                <a:spcPts val="0"/>
              </a:spcBef>
              <a:spcAft>
                <a:spcPts val="0"/>
              </a:spcAft>
              <a:buSzPts val="1400"/>
              <a:buNone/>
            </a:pPr>
            <a:r>
              <a:rPr lang="en-US" sz="1200"/>
              <a:t>Bacteriodetes – Jha et al 2020 – probably autoregulating its own expression because rpsU is one of the few genes with a strong SD</a:t>
            </a:r>
            <a:endParaRPr/>
          </a:p>
          <a:p>
            <a:pPr marL="0" lvl="0" indent="0" algn="l" rtl="0">
              <a:lnSpc>
                <a:spcPct val="100000"/>
              </a:lnSpc>
              <a:spcBef>
                <a:spcPts val="0"/>
              </a:spcBef>
              <a:spcAft>
                <a:spcPts val="0"/>
              </a:spcAft>
              <a:buSzPts val="1400"/>
              <a:buNone/>
            </a:pPr>
            <a:endParaRPr/>
          </a:p>
        </p:txBody>
      </p:sp>
      <p:sp>
        <p:nvSpPr>
          <p:cNvPr id="318" name="Google Shape;318;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42</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 name="Google Shape;113;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0" name="Google Shape;12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Generally, there is this concept that ribosomes are a monolithic structure, that they are static in every cell.  Apparent in </a:t>
            </a:r>
            <a:r>
              <a:rPr lang="en-US" i="1"/>
              <a:t>Francisella tularensis </a:t>
            </a:r>
            <a:r>
              <a:rPr lang="en-US" i="0"/>
              <a:t>is the heterogeneity of ribosomes. This phenomenon can arise from a few different sources: multiple rRNA operons, rRNA modifications, ribosomal protein modifications. But the most intriguing for the Kramsey lab is the idea that there can be multiple ribosomal proteins. </a:t>
            </a:r>
            <a:endParaRPr/>
          </a:p>
        </p:txBody>
      </p:sp>
      <p:sp>
        <p:nvSpPr>
          <p:cNvPr id="119" name="Google Shape;11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1200"/>
              <a:buFont typeface="Calibri"/>
              <a:buNone/>
            </a:pPr>
            <a:r>
              <a:rPr lang="en-US"/>
              <a:t>Francisella tularensis is a gram-negative pathogen known for calling tularemia, also known as rabbit fever. Despite the name this pathogen does affect humans and is highly infectious, comparable to Mycobacterium tubuerculosis with a potential mortality rate of up to 30%.In the lab specifically we use the Francisella tularensis holartica Live Vaccine Strain, which I will refer to as LVS for the purposes of this presentation. This strain has been attenuated to humans, but maintains components available for study. As you can see in this false color scanning electron micrograph, the blue picted Francisella is an intracellular pathogen and can be found in many eukaryotic cells, as pictured here the macrophage. </a:t>
            </a:r>
            <a:br>
              <a:rPr lang="en-US"/>
            </a:br>
            <a:br>
              <a:rPr lang="en-US"/>
            </a:br>
            <a:r>
              <a:rPr lang="en-US"/>
              <a:t>Gram-negative, gamma facultative intracellular pathogen</a:t>
            </a:r>
            <a:endParaRPr/>
          </a:p>
          <a:p>
            <a:pPr marL="0" lvl="0" indent="0" algn="l" rtl="0">
              <a:lnSpc>
                <a:spcPct val="90000"/>
              </a:lnSpc>
              <a:spcBef>
                <a:spcPts val="0"/>
              </a:spcBef>
              <a:spcAft>
                <a:spcPts val="0"/>
              </a:spcAft>
              <a:buNone/>
            </a:pPr>
            <a:r>
              <a:rPr lang="en-US"/>
              <a:t>Infectivity similar to Mtb, can upwards of 30% mortality</a:t>
            </a:r>
            <a:endParaRPr/>
          </a:p>
          <a:p>
            <a:pPr marL="0" lvl="0" indent="0" algn="l" rtl="0">
              <a:lnSpc>
                <a:spcPct val="90000"/>
              </a:lnSpc>
              <a:spcBef>
                <a:spcPts val="0"/>
              </a:spcBef>
              <a:spcAft>
                <a:spcPts val="0"/>
              </a:spcAft>
              <a:buNone/>
            </a:pPr>
            <a:r>
              <a:rPr lang="en-US"/>
              <a:t>Tier 1 Select Agent like Ebola</a:t>
            </a:r>
            <a:endParaRPr/>
          </a:p>
          <a:p>
            <a:pPr marL="0" lvl="0" indent="0" algn="l" rtl="0">
              <a:lnSpc>
                <a:spcPct val="90000"/>
              </a:lnSpc>
              <a:spcBef>
                <a:spcPts val="0"/>
              </a:spcBef>
              <a:spcAft>
                <a:spcPts val="0"/>
              </a:spcAft>
              <a:buNone/>
            </a:pPr>
            <a:endParaRPr/>
          </a:p>
          <a:p>
            <a:pPr marL="0" marR="0" lvl="0" indent="0" algn="l" rtl="0">
              <a:lnSpc>
                <a:spcPct val="90000"/>
              </a:lnSpc>
              <a:spcBef>
                <a:spcPts val="0"/>
              </a:spcBef>
              <a:spcAft>
                <a:spcPts val="0"/>
              </a:spcAft>
              <a:buClr>
                <a:schemeClr val="dk1"/>
              </a:buClr>
              <a:buSzPts val="1400"/>
              <a:buFont typeface="Calibri"/>
              <a:buNone/>
            </a:pPr>
            <a:r>
              <a:rPr lang="en-US" sz="1400">
                <a:solidFill>
                  <a:schemeClr val="dk1"/>
                </a:solidFill>
                <a:latin typeface="Calibri"/>
                <a:ea typeface="Calibri"/>
                <a:cs typeface="Calibri"/>
                <a:sym typeface="Calibri"/>
              </a:rPr>
              <a:t>Cover image: Scanning electron micrograph of a murine macrophage infected with Francisella tularensis strain LVS. Macrophages were dry-fractured by touching the cell surface with cellophane tape after critical point drying to reveal intracellular bacteria. Bacteria (colored in blue) are located either in the cytosol or within a membrane-bound vacuole.</a:t>
            </a:r>
            <a:endParaRPr sz="1400"/>
          </a:p>
        </p:txBody>
      </p:sp>
      <p:sp>
        <p:nvSpPr>
          <p:cNvPr id="110" name="Google Shape;11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 name="Google Shape;5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Even though francisella has a reduced genome, it encodes three copies of the rpsU genes, which encode bS21, a protein in the small ribosomal subunit. Most bacteria have 0 or 1 of this gene. We originally, hypothesized, and have since shown, that these three proteins are produced and incorporated into ribosomes. This is a western blot of purified ribosomes from our wild-type strain as well as strains </a:t>
            </a:r>
            <a:r>
              <a:rPr lang="en-US" sz="1200" b="1">
                <a:solidFill>
                  <a:schemeClr val="dk1"/>
                </a:solidFill>
                <a:latin typeface="Calibri"/>
                <a:ea typeface="Calibri"/>
                <a:cs typeface="Calibri"/>
                <a:sym typeface="Calibri"/>
              </a:rPr>
              <a:t>ectopically expressing </a:t>
            </a:r>
            <a:r>
              <a:rPr lang="en-US" sz="1200">
                <a:solidFill>
                  <a:schemeClr val="dk1"/>
                </a:solidFill>
                <a:latin typeface="Calibri"/>
                <a:ea typeface="Calibri"/>
                <a:cs typeface="Calibri"/>
                <a:sym typeface="Calibri"/>
              </a:rPr>
              <a:t>each of the bS21 proteins, with a VSVG tag. This, along with some mass spec data we have of purified ribosomes, indicates that multiple classes of ribosomes are possible and occurring</a:t>
            </a:r>
            <a:endParaRPr/>
          </a:p>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 </a:t>
            </a:r>
            <a:endParaRPr/>
          </a:p>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This protein is also interesting to us because it is located close to the mRNA exit channel in the ribosome, and early research has identified that it is involved in translation initiation, so it is in an ideal location to be regulating gene expression at the level of translation initiation.</a:t>
            </a:r>
            <a:endParaRPr/>
          </a:p>
          <a:p>
            <a:pPr marL="0" lvl="0" indent="0" algn="l" rtl="0">
              <a:lnSpc>
                <a:spcPct val="100000"/>
              </a:lnSpc>
              <a:spcBef>
                <a:spcPts val="0"/>
              </a:spcBef>
              <a:spcAft>
                <a:spcPts val="0"/>
              </a:spcAft>
              <a:buSzPts val="1400"/>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 </a:t>
            </a:r>
            <a:endParaRPr/>
          </a:p>
          <a:p>
            <a:pPr marL="0" lvl="0" indent="0" algn="l" rtl="0">
              <a:lnSpc>
                <a:spcPct val="100000"/>
              </a:lnSpc>
              <a:spcBef>
                <a:spcPts val="0"/>
              </a:spcBef>
              <a:spcAft>
                <a:spcPts val="0"/>
              </a:spcAft>
              <a:buSzPts val="1400"/>
              <a:buNone/>
            </a:pPr>
            <a:endParaRPr/>
          </a:p>
        </p:txBody>
      </p:sp>
      <p:sp>
        <p:nvSpPr>
          <p:cNvPr id="60" name="Google Shape;6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 name="Google Shape;6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Even though francisella has a reduced genome, it encodes three copies of the rpsU genes, which encode bS21, a protein in the small ribosomal subunit. Most bacteria have 0 or 1 of this gene. We originally, hypothesized, and have since shown, that these three proteins are produced and incorporated into ribosomes. This is a western blot of purified ribosomes from our wild-type strain as well as strains </a:t>
            </a:r>
            <a:r>
              <a:rPr lang="en-US" sz="1200" b="1">
                <a:solidFill>
                  <a:schemeClr val="dk1"/>
                </a:solidFill>
                <a:latin typeface="Calibri"/>
                <a:ea typeface="Calibri"/>
                <a:cs typeface="Calibri"/>
                <a:sym typeface="Calibri"/>
              </a:rPr>
              <a:t>ectopically expressing </a:t>
            </a:r>
            <a:r>
              <a:rPr lang="en-US" sz="1200">
                <a:solidFill>
                  <a:schemeClr val="dk1"/>
                </a:solidFill>
                <a:latin typeface="Calibri"/>
                <a:ea typeface="Calibri"/>
                <a:cs typeface="Calibri"/>
                <a:sym typeface="Calibri"/>
              </a:rPr>
              <a:t>each of the bS21 proteins, with a VSVG tag. This, along with some mass spec data we have of purified ribosomes, indicates that multiple classes of ribosomes are possible and occurring</a:t>
            </a:r>
            <a:endParaRPr/>
          </a:p>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 </a:t>
            </a:r>
            <a:endParaRPr/>
          </a:p>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This protein is also interesting to us because it is located close to the mRNA exit channel in the ribosome, and early research has identified that it is involved in translation initiation, so it is in an ideal location to be regulating gene expression at the level of translation initiation.</a:t>
            </a:r>
            <a:endParaRPr/>
          </a:p>
          <a:p>
            <a:pPr marL="0" lvl="0" indent="0" algn="l" rtl="0">
              <a:lnSpc>
                <a:spcPct val="100000"/>
              </a:lnSpc>
              <a:spcBef>
                <a:spcPts val="0"/>
              </a:spcBef>
              <a:spcAft>
                <a:spcPts val="0"/>
              </a:spcAft>
              <a:buSzPts val="1400"/>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 </a:t>
            </a:r>
            <a:endParaRPr/>
          </a:p>
          <a:p>
            <a:pPr marL="0" lvl="0" indent="0" algn="l" rtl="0">
              <a:lnSpc>
                <a:spcPct val="100000"/>
              </a:lnSpc>
              <a:spcBef>
                <a:spcPts val="0"/>
              </a:spcBef>
              <a:spcAft>
                <a:spcPts val="0"/>
              </a:spcAft>
              <a:buSzPts val="1400"/>
              <a:buNone/>
            </a:pPr>
            <a:endParaRPr/>
          </a:p>
        </p:txBody>
      </p:sp>
      <p:sp>
        <p:nvSpPr>
          <p:cNvPr id="70" name="Google Shape;7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 name="Google Shape;7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Comparison of cells lacking bS21-2 to wild-type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X-axis: RNA-Seq, dashed lines indicate 2-fold change</a:t>
            </a:r>
            <a:endParaRPr/>
          </a:p>
          <a:p>
            <a:pPr marL="0" lvl="0" indent="0" algn="l" rtl="0">
              <a:lnSpc>
                <a:spcPct val="100000"/>
              </a:lnSpc>
              <a:spcBef>
                <a:spcPts val="0"/>
              </a:spcBef>
              <a:spcAft>
                <a:spcPts val="0"/>
              </a:spcAft>
              <a:buSzPts val="1400"/>
              <a:buNone/>
            </a:pPr>
            <a:r>
              <a:rPr lang="en-US"/>
              <a:t>Y-axis: whole cell mass spec, dashed lines indicate 1.5-fold change</a:t>
            </a:r>
            <a:endParaRPr/>
          </a:p>
        </p:txBody>
      </p:sp>
      <p:sp>
        <p:nvSpPr>
          <p:cNvPr id="79" name="Google Shape;7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 name="Google Shape;7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Comparison of cells lacking bS21-2 to wild-type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X-axis: RNA-Seq, dashed lines indicate 2-fold change</a:t>
            </a:r>
            <a:endParaRPr/>
          </a:p>
          <a:p>
            <a:pPr marL="0" lvl="0" indent="0" algn="l" rtl="0">
              <a:lnSpc>
                <a:spcPct val="100000"/>
              </a:lnSpc>
              <a:spcBef>
                <a:spcPts val="0"/>
              </a:spcBef>
              <a:spcAft>
                <a:spcPts val="0"/>
              </a:spcAft>
              <a:buSzPts val="1400"/>
              <a:buNone/>
            </a:pPr>
            <a:r>
              <a:rPr lang="en-US"/>
              <a:t>Y-axis: whole cell mass spec, dashed lines indicate 1.5-fold change</a:t>
            </a:r>
            <a:endParaRPr/>
          </a:p>
        </p:txBody>
      </p:sp>
      <p:sp>
        <p:nvSpPr>
          <p:cNvPr id="79" name="Google Shape;7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extLst>
      <p:ext uri="{BB962C8B-B14F-4D97-AF65-F5344CB8AC3E}">
        <p14:creationId xmlns:p14="http://schemas.microsoft.com/office/powerpoint/2010/main" val="1456428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B6B5D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18B28-19E3-BCAC-58E6-9A703C6F28A6}"/>
              </a:ext>
            </a:extLst>
          </p:cNvPr>
          <p:cNvSpPr>
            <a:spLocks noGrp="1"/>
          </p:cNvSpPr>
          <p:nvPr>
            <p:ph type="ctrTitle"/>
          </p:nvPr>
        </p:nvSpPr>
        <p:spPr>
          <a:xfrm>
            <a:off x="1524000" y="1122363"/>
            <a:ext cx="9144000" cy="2387600"/>
          </a:xfrm>
        </p:spPr>
        <p:txBody>
          <a:bodyPr anchor="b"/>
          <a:lstStyle>
            <a:lvl1pPr algn="ctr">
              <a:defRPr sz="6000" b="1">
                <a:solidFill>
                  <a:schemeClr val="tx1"/>
                </a:solidFill>
                <a:latin typeface="Helvetica" panose="020B0604020202020204" pitchFamily="34" charset="0"/>
                <a:cs typeface="Helvetica"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FE72D61-FB9D-E13C-53C7-19E7D9A5B814}"/>
              </a:ext>
            </a:extLst>
          </p:cNvPr>
          <p:cNvSpPr>
            <a:spLocks noGrp="1"/>
          </p:cNvSpPr>
          <p:nvPr>
            <p:ph type="subTitle" idx="1"/>
          </p:nvPr>
        </p:nvSpPr>
        <p:spPr>
          <a:xfrm>
            <a:off x="1524000" y="3602038"/>
            <a:ext cx="9144000" cy="1655762"/>
          </a:xfrm>
        </p:spPr>
        <p:txBody>
          <a:bodyPr/>
          <a:lstStyle>
            <a:lvl1pPr marL="0" indent="0" algn="ctr">
              <a:buNone/>
              <a:defRPr sz="2400" b="1">
                <a:solidFill>
                  <a:schemeClr val="tx1"/>
                </a:solidFill>
                <a:latin typeface="Helvetica" panose="020B0604020202020204" pitchFamily="34" charset="0"/>
                <a:cs typeface="Helvetica"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5F01021-29E4-25DE-12E4-4122413F1934}"/>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5" name="Footer Placeholder 4">
            <a:extLst>
              <a:ext uri="{FF2B5EF4-FFF2-40B4-BE49-F238E27FC236}">
                <a16:creationId xmlns:a16="http://schemas.microsoft.com/office/drawing/2014/main" id="{F57BE268-1339-244C-B7F7-0B7601AAF5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BEB703-4589-194C-28D8-854CD66B73F6}"/>
              </a:ext>
            </a:extLst>
          </p:cNvPr>
          <p:cNvSpPr>
            <a:spLocks noGrp="1"/>
          </p:cNvSpPr>
          <p:nvPr>
            <p:ph type="sldNum" sz="quarter" idx="12"/>
          </p:nvPr>
        </p:nvSpPr>
        <p:spPr/>
        <p:txBody>
          <a:bodyPr/>
          <a:lstStyle/>
          <a:p>
            <a:fld id="{D52A08EF-DDBE-4ED5-9215-1E10702B77EE}" type="slidenum">
              <a:rPr lang="en-US" smtClean="0"/>
              <a:t>‹#›</a:t>
            </a:fld>
            <a:endParaRPr lang="en-US"/>
          </a:p>
        </p:txBody>
      </p:sp>
      <p:sp>
        <p:nvSpPr>
          <p:cNvPr id="7" name="Rectangle 6">
            <a:extLst>
              <a:ext uri="{FF2B5EF4-FFF2-40B4-BE49-F238E27FC236}">
                <a16:creationId xmlns:a16="http://schemas.microsoft.com/office/drawing/2014/main" id="{B8342263-5240-5285-65D4-BC8A7D7F2854}"/>
              </a:ext>
            </a:extLst>
          </p:cNvPr>
          <p:cNvSpPr/>
          <p:nvPr userDrawn="1"/>
        </p:nvSpPr>
        <p:spPr>
          <a:xfrm>
            <a:off x="0" y="6492875"/>
            <a:ext cx="12192000" cy="365125"/>
          </a:xfrm>
          <a:prstGeom prst="rect">
            <a:avLst/>
          </a:prstGeom>
          <a:solidFill>
            <a:srgbClr val="FFFFFF">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54E608DC-A5EB-5D0F-9EE6-5D91B68A521E}"/>
              </a:ext>
            </a:extLst>
          </p:cNvPr>
          <p:cNvCxnSpPr>
            <a:cxnSpLocks/>
          </p:cNvCxnSpPr>
          <p:nvPr userDrawn="1"/>
        </p:nvCxnSpPr>
        <p:spPr>
          <a:xfrm>
            <a:off x="0" y="6780213"/>
            <a:ext cx="12192000" cy="0"/>
          </a:xfrm>
          <a:prstGeom prst="line">
            <a:avLst/>
          </a:prstGeom>
          <a:ln w="76200">
            <a:solidFill>
              <a:srgbClr val="877BAE"/>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4AA06E5-995A-7759-7BF7-EF5BD58E02B1}"/>
              </a:ext>
            </a:extLst>
          </p:cNvPr>
          <p:cNvCxnSpPr>
            <a:cxnSpLocks/>
          </p:cNvCxnSpPr>
          <p:nvPr userDrawn="1"/>
        </p:nvCxnSpPr>
        <p:spPr>
          <a:xfrm>
            <a:off x="0" y="6675437"/>
            <a:ext cx="12192000" cy="0"/>
          </a:xfrm>
          <a:prstGeom prst="line">
            <a:avLst/>
          </a:prstGeom>
          <a:ln w="28575">
            <a:solidFill>
              <a:srgbClr val="877BAE"/>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9E4334F-FC58-761F-E9D8-C671770CD7C5}"/>
              </a:ext>
            </a:extLst>
          </p:cNvPr>
          <p:cNvSpPr/>
          <p:nvPr userDrawn="1"/>
        </p:nvSpPr>
        <p:spPr>
          <a:xfrm>
            <a:off x="0" y="-1"/>
            <a:ext cx="12192000" cy="182563"/>
          </a:xfrm>
          <a:prstGeom prst="rect">
            <a:avLst/>
          </a:prstGeom>
          <a:solidFill>
            <a:srgbClr val="877BAE">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2C0F7AE0-78E6-0D89-98FE-DCEB4A3E9707}"/>
              </a:ext>
            </a:extLst>
          </p:cNvPr>
          <p:cNvCxnSpPr>
            <a:cxnSpLocks/>
          </p:cNvCxnSpPr>
          <p:nvPr userDrawn="1"/>
        </p:nvCxnSpPr>
        <p:spPr>
          <a:xfrm>
            <a:off x="0" y="30161"/>
            <a:ext cx="12192000"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2283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B9749-3A8F-9214-657F-E092043DE11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85AF28-65AC-FCB2-E9C8-5AF660681C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0C4A37-4715-7C5C-771B-4200E8F45112}"/>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5" name="Footer Placeholder 4">
            <a:extLst>
              <a:ext uri="{FF2B5EF4-FFF2-40B4-BE49-F238E27FC236}">
                <a16:creationId xmlns:a16="http://schemas.microsoft.com/office/drawing/2014/main" id="{37F8C5CC-47DE-3391-17FB-CB1DA4551C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FEA4A4-A17A-6E48-61F4-55590B4733E5}"/>
              </a:ext>
            </a:extLst>
          </p:cNvPr>
          <p:cNvSpPr>
            <a:spLocks noGrp="1"/>
          </p:cNvSpPr>
          <p:nvPr>
            <p:ph type="sldNum" sz="quarter" idx="12"/>
          </p:nvPr>
        </p:nvSpPr>
        <p:spPr/>
        <p:txBody>
          <a:bodyPr/>
          <a:lstStyle/>
          <a:p>
            <a:fld id="{D52A08EF-DDBE-4ED5-9215-1E10702B77EE}" type="slidenum">
              <a:rPr lang="en-US" smtClean="0"/>
              <a:t>‹#›</a:t>
            </a:fld>
            <a:endParaRPr lang="en-US"/>
          </a:p>
        </p:txBody>
      </p:sp>
    </p:spTree>
    <p:extLst>
      <p:ext uri="{BB962C8B-B14F-4D97-AF65-F5344CB8AC3E}">
        <p14:creationId xmlns:p14="http://schemas.microsoft.com/office/powerpoint/2010/main" val="3965207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605BD81-78AC-1A72-629D-BA886498933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A01C61B-ACA3-91C3-5C9F-F603BC48DB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B38C05-12DF-9E45-E621-BD5DA4C4B7F8}"/>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5" name="Footer Placeholder 4">
            <a:extLst>
              <a:ext uri="{FF2B5EF4-FFF2-40B4-BE49-F238E27FC236}">
                <a16:creationId xmlns:a16="http://schemas.microsoft.com/office/drawing/2014/main" id="{4FB546B6-DEAC-E33B-6561-7074B616F0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841E3F-6724-A05A-07A9-04AAE80A4ACD}"/>
              </a:ext>
            </a:extLst>
          </p:cNvPr>
          <p:cNvSpPr>
            <a:spLocks noGrp="1"/>
          </p:cNvSpPr>
          <p:nvPr>
            <p:ph type="sldNum" sz="quarter" idx="12"/>
          </p:nvPr>
        </p:nvSpPr>
        <p:spPr/>
        <p:txBody>
          <a:bodyPr/>
          <a:lstStyle/>
          <a:p>
            <a:fld id="{D52A08EF-DDBE-4ED5-9215-1E10702B77EE}" type="slidenum">
              <a:rPr lang="en-US" smtClean="0"/>
              <a:t>‹#›</a:t>
            </a:fld>
            <a:endParaRPr lang="en-US"/>
          </a:p>
        </p:txBody>
      </p:sp>
    </p:spTree>
    <p:extLst>
      <p:ext uri="{BB962C8B-B14F-4D97-AF65-F5344CB8AC3E}">
        <p14:creationId xmlns:p14="http://schemas.microsoft.com/office/powerpoint/2010/main" val="6691815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26"/>
        <p:cNvGrpSpPr/>
        <p:nvPr/>
      </p:nvGrpSpPr>
      <p:grpSpPr>
        <a:xfrm>
          <a:off x="0" y="0"/>
          <a:ext cx="0" cy="0"/>
          <a:chOff x="0" y="0"/>
          <a:chExt cx="0" cy="0"/>
        </a:xfrm>
      </p:grpSpPr>
      <p:sp>
        <p:nvSpPr>
          <p:cNvPr id="27" name="Google Shape;27;p29"/>
          <p:cNvSpPr txBox="1">
            <a:spLocks noGrp="1"/>
          </p:cNvSpPr>
          <p:nvPr>
            <p:ph type="title"/>
          </p:nvPr>
        </p:nvSpPr>
        <p:spPr>
          <a:xfrm>
            <a:off x="381000" y="432027"/>
            <a:ext cx="11430000" cy="784214"/>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28" name="Google Shape;28;p29"/>
          <p:cNvCxnSpPr/>
          <p:nvPr/>
        </p:nvCxnSpPr>
        <p:spPr>
          <a:xfrm>
            <a:off x="381000" y="1240151"/>
            <a:ext cx="11430000" cy="0"/>
          </a:xfrm>
          <a:prstGeom prst="straightConnector1">
            <a:avLst/>
          </a:prstGeom>
          <a:noFill/>
          <a:ln w="31750" cap="flat" cmpd="sng">
            <a:solidFill>
              <a:srgbClr val="3B64AD"/>
            </a:solidFill>
            <a:prstDash val="solid"/>
            <a:round/>
            <a:headEnd type="none" w="sm" len="sm"/>
            <a:tailEnd type="none" w="sm" len="sm"/>
          </a:ln>
        </p:spPr>
      </p:cxnSp>
    </p:spTree>
    <p:extLst>
      <p:ext uri="{BB962C8B-B14F-4D97-AF65-F5344CB8AC3E}">
        <p14:creationId xmlns:p14="http://schemas.microsoft.com/office/powerpoint/2010/main" val="21854649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3"/>
        <p:cNvGrpSpPr/>
        <p:nvPr/>
      </p:nvGrpSpPr>
      <p:grpSpPr>
        <a:xfrm>
          <a:off x="0" y="0"/>
          <a:ext cx="0" cy="0"/>
          <a:chOff x="0" y="0"/>
          <a:chExt cx="0" cy="0"/>
        </a:xfrm>
      </p:grpSpPr>
      <p:sp>
        <p:nvSpPr>
          <p:cNvPr id="24" name="Google Shape;24;p28"/>
          <p:cNvSpPr txBox="1">
            <a:spLocks noGrp="1"/>
          </p:cNvSpPr>
          <p:nvPr>
            <p:ph type="title"/>
          </p:nvPr>
        </p:nvSpPr>
        <p:spPr>
          <a:xfrm>
            <a:off x="381000" y="464025"/>
            <a:ext cx="11430000" cy="716925"/>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8"/>
          <p:cNvSpPr txBox="1">
            <a:spLocks noGrp="1"/>
          </p:cNvSpPr>
          <p:nvPr>
            <p:ph type="body" idx="1"/>
          </p:nvPr>
        </p:nvSpPr>
        <p:spPr>
          <a:xfrm>
            <a:off x="381000" y="1414156"/>
            <a:ext cx="11430000" cy="4590859"/>
          </a:xfrm>
          <a:prstGeom prst="rect">
            <a:avLst/>
          </a:prstGeom>
          <a:noFill/>
          <a:ln>
            <a:noFill/>
          </a:ln>
        </p:spPr>
        <p:txBody>
          <a:bodyPr spcFirstLastPara="1" wrap="square" lIns="91425" tIns="45700" rIns="91425" bIns="45700" anchor="t" anchorCtr="0">
            <a:normAutofit/>
          </a:bodyPr>
          <a:lstStyle>
            <a:lvl1pPr marL="457200" lvl="0" indent="-342900" algn="l">
              <a:lnSpc>
                <a:spcPct val="120000"/>
              </a:lnSpc>
              <a:spcBef>
                <a:spcPts val="1000"/>
              </a:spcBef>
              <a:spcAft>
                <a:spcPts val="0"/>
              </a:spcAft>
              <a:buSzPts val="1800"/>
              <a:buChar char="•"/>
              <a:defRPr/>
            </a:lvl1pPr>
            <a:lvl2pPr marL="914400" lvl="1" indent="-342900" algn="l">
              <a:lnSpc>
                <a:spcPct val="120000"/>
              </a:lnSpc>
              <a:spcBef>
                <a:spcPts val="500"/>
              </a:spcBef>
              <a:spcAft>
                <a:spcPts val="0"/>
              </a:spcAft>
              <a:buSzPts val="1800"/>
              <a:buChar char="•"/>
              <a:defRPr/>
            </a:lvl2pPr>
            <a:lvl3pPr marL="1371600" lvl="2" indent="-342900" algn="l">
              <a:lnSpc>
                <a:spcPct val="120000"/>
              </a:lnSpc>
              <a:spcBef>
                <a:spcPts val="500"/>
              </a:spcBef>
              <a:spcAft>
                <a:spcPts val="0"/>
              </a:spcAft>
              <a:buSzPts val="1800"/>
              <a:buChar char="•"/>
              <a:defRPr/>
            </a:lvl3pPr>
            <a:lvl4pPr marL="1828800" lvl="3" indent="-342900" algn="l">
              <a:lnSpc>
                <a:spcPct val="120000"/>
              </a:lnSpc>
              <a:spcBef>
                <a:spcPts val="500"/>
              </a:spcBef>
              <a:spcAft>
                <a:spcPts val="0"/>
              </a:spcAft>
              <a:buSzPts val="1800"/>
              <a:buChar char="•"/>
              <a:defRPr/>
            </a:lvl4pPr>
            <a:lvl5pPr marL="2286000" lvl="4" indent="-342900" algn="l">
              <a:lnSpc>
                <a:spcPct val="120000"/>
              </a:lnSpc>
              <a:spcBef>
                <a:spcPts val="500"/>
              </a:spcBef>
              <a:spcAft>
                <a:spcPts val="0"/>
              </a:spcAft>
              <a:buSzPts val="1800"/>
              <a:buChar char="•"/>
              <a:defRPr/>
            </a:lvl5pPr>
            <a:lvl6pPr marL="2743200" lvl="5" indent="-342900" algn="l">
              <a:lnSpc>
                <a:spcPct val="120000"/>
              </a:lnSpc>
              <a:spcBef>
                <a:spcPts val="500"/>
              </a:spcBef>
              <a:spcAft>
                <a:spcPts val="0"/>
              </a:spcAft>
              <a:buSzPts val="1800"/>
              <a:buChar char="•"/>
              <a:defRPr/>
            </a:lvl6pPr>
            <a:lvl7pPr marL="3200400" lvl="6" indent="-342900" algn="l">
              <a:lnSpc>
                <a:spcPct val="120000"/>
              </a:lnSpc>
              <a:spcBef>
                <a:spcPts val="500"/>
              </a:spcBef>
              <a:spcAft>
                <a:spcPts val="0"/>
              </a:spcAft>
              <a:buSzPts val="1800"/>
              <a:buChar char="•"/>
              <a:defRPr/>
            </a:lvl7pPr>
            <a:lvl8pPr marL="3657600" lvl="7" indent="-342900" algn="l">
              <a:lnSpc>
                <a:spcPct val="120000"/>
              </a:lnSpc>
              <a:spcBef>
                <a:spcPts val="500"/>
              </a:spcBef>
              <a:spcAft>
                <a:spcPts val="0"/>
              </a:spcAft>
              <a:buSzPts val="1800"/>
              <a:buChar char="•"/>
              <a:defRPr/>
            </a:lvl8pPr>
            <a:lvl9pPr marL="4114800" lvl="8" indent="-342900" algn="l">
              <a:lnSpc>
                <a:spcPct val="120000"/>
              </a:lnSpc>
              <a:spcBef>
                <a:spcPts val="500"/>
              </a:spcBef>
              <a:spcAft>
                <a:spcPts val="0"/>
              </a:spcAft>
              <a:buSzPts val="1800"/>
              <a:buChar char="•"/>
              <a:defRPr/>
            </a:lvl9pPr>
          </a:lstStyle>
          <a:p>
            <a:endParaRPr/>
          </a:p>
        </p:txBody>
      </p:sp>
    </p:spTree>
    <p:extLst>
      <p:ext uri="{BB962C8B-B14F-4D97-AF65-F5344CB8AC3E}">
        <p14:creationId xmlns:p14="http://schemas.microsoft.com/office/powerpoint/2010/main" val="279255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B8AF3-23E9-535E-7EA6-88F2BB89E4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73AD1E-35E6-DB41-E44B-8C93249ABE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BFB554-3CFF-0165-212E-0D65840239E5}"/>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5" name="Footer Placeholder 4">
            <a:extLst>
              <a:ext uri="{FF2B5EF4-FFF2-40B4-BE49-F238E27FC236}">
                <a16:creationId xmlns:a16="http://schemas.microsoft.com/office/drawing/2014/main" id="{21C5CD4A-6798-C262-ECE8-FB1A9FC613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75AFD-840E-5B49-7075-E79D98ECCD96}"/>
              </a:ext>
            </a:extLst>
          </p:cNvPr>
          <p:cNvSpPr>
            <a:spLocks noGrp="1"/>
          </p:cNvSpPr>
          <p:nvPr>
            <p:ph type="sldNum" sz="quarter" idx="12"/>
          </p:nvPr>
        </p:nvSpPr>
        <p:spPr/>
        <p:txBody>
          <a:bodyPr/>
          <a:lstStyle/>
          <a:p>
            <a:fld id="{D52A08EF-DDBE-4ED5-9215-1E10702B77EE}" type="slidenum">
              <a:rPr lang="en-US" smtClean="0"/>
              <a:t>‹#›</a:t>
            </a:fld>
            <a:endParaRPr lang="en-US"/>
          </a:p>
        </p:txBody>
      </p:sp>
    </p:spTree>
    <p:extLst>
      <p:ext uri="{BB962C8B-B14F-4D97-AF65-F5344CB8AC3E}">
        <p14:creationId xmlns:p14="http://schemas.microsoft.com/office/powerpoint/2010/main" val="289812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A5EDE-EEEC-1989-A7B5-92354F5E86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C1789EF-6512-2ED0-6ED3-317D34945C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147BC18-2342-0ACC-6685-0FE15DD57DCE}"/>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5" name="Footer Placeholder 4">
            <a:extLst>
              <a:ext uri="{FF2B5EF4-FFF2-40B4-BE49-F238E27FC236}">
                <a16:creationId xmlns:a16="http://schemas.microsoft.com/office/drawing/2014/main" id="{7CB84629-8ACC-F204-3C45-175674C37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17FE86-7DFB-D1AD-DEE4-59C68322CD7F}"/>
              </a:ext>
            </a:extLst>
          </p:cNvPr>
          <p:cNvSpPr>
            <a:spLocks noGrp="1"/>
          </p:cNvSpPr>
          <p:nvPr>
            <p:ph type="sldNum" sz="quarter" idx="12"/>
          </p:nvPr>
        </p:nvSpPr>
        <p:spPr/>
        <p:txBody>
          <a:bodyPr/>
          <a:lstStyle/>
          <a:p>
            <a:fld id="{D52A08EF-DDBE-4ED5-9215-1E10702B77EE}" type="slidenum">
              <a:rPr lang="en-US" smtClean="0"/>
              <a:t>‹#›</a:t>
            </a:fld>
            <a:endParaRPr lang="en-US"/>
          </a:p>
        </p:txBody>
      </p:sp>
    </p:spTree>
    <p:extLst>
      <p:ext uri="{BB962C8B-B14F-4D97-AF65-F5344CB8AC3E}">
        <p14:creationId xmlns:p14="http://schemas.microsoft.com/office/powerpoint/2010/main" val="3993833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10A6D-A866-AABB-4F23-68E97215FA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D0DADD-E658-D3EA-D798-80553EA444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D6126D7-28FD-C12A-DD89-1C5B80665A7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CC3BC3C-1288-235E-6501-CF80C127DA44}"/>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6" name="Footer Placeholder 5">
            <a:extLst>
              <a:ext uri="{FF2B5EF4-FFF2-40B4-BE49-F238E27FC236}">
                <a16:creationId xmlns:a16="http://schemas.microsoft.com/office/drawing/2014/main" id="{37A09DE6-1145-FD08-CB14-F8D5030040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BB7593-024D-7314-F1F4-0EEED282D176}"/>
              </a:ext>
            </a:extLst>
          </p:cNvPr>
          <p:cNvSpPr>
            <a:spLocks noGrp="1"/>
          </p:cNvSpPr>
          <p:nvPr>
            <p:ph type="sldNum" sz="quarter" idx="12"/>
          </p:nvPr>
        </p:nvSpPr>
        <p:spPr/>
        <p:txBody>
          <a:bodyPr/>
          <a:lstStyle/>
          <a:p>
            <a:fld id="{D52A08EF-DDBE-4ED5-9215-1E10702B77EE}" type="slidenum">
              <a:rPr lang="en-US" smtClean="0"/>
              <a:t>‹#›</a:t>
            </a:fld>
            <a:endParaRPr lang="en-US"/>
          </a:p>
        </p:txBody>
      </p:sp>
    </p:spTree>
    <p:extLst>
      <p:ext uri="{BB962C8B-B14F-4D97-AF65-F5344CB8AC3E}">
        <p14:creationId xmlns:p14="http://schemas.microsoft.com/office/powerpoint/2010/main" val="3368906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443C3-3BFC-2F08-96A1-98A23E2591C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B02014D-08EA-95D5-7166-9B9428C3F9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01287D-0F70-78AE-91B2-CC3799D08BD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CD3C015-951A-1C08-6B45-6B0023F235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8606EF2-8EF4-6F85-915D-3BE6832D55F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3AEFD89-50B3-4188-8C7C-6CBF95CA8EA0}"/>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8" name="Footer Placeholder 7">
            <a:extLst>
              <a:ext uri="{FF2B5EF4-FFF2-40B4-BE49-F238E27FC236}">
                <a16:creationId xmlns:a16="http://schemas.microsoft.com/office/drawing/2014/main" id="{32B1459F-B9D5-ECE2-72B8-6D5C6C427EC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39A7F6F-86C9-5977-D455-838AB1DDCBED}"/>
              </a:ext>
            </a:extLst>
          </p:cNvPr>
          <p:cNvSpPr>
            <a:spLocks noGrp="1"/>
          </p:cNvSpPr>
          <p:nvPr>
            <p:ph type="sldNum" sz="quarter" idx="12"/>
          </p:nvPr>
        </p:nvSpPr>
        <p:spPr/>
        <p:txBody>
          <a:bodyPr/>
          <a:lstStyle/>
          <a:p>
            <a:fld id="{D52A08EF-DDBE-4ED5-9215-1E10702B77EE}" type="slidenum">
              <a:rPr lang="en-US" smtClean="0"/>
              <a:t>‹#›</a:t>
            </a:fld>
            <a:endParaRPr lang="en-US"/>
          </a:p>
        </p:txBody>
      </p:sp>
    </p:spTree>
    <p:extLst>
      <p:ext uri="{BB962C8B-B14F-4D97-AF65-F5344CB8AC3E}">
        <p14:creationId xmlns:p14="http://schemas.microsoft.com/office/powerpoint/2010/main" val="3341853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DBCFF-E4B3-C47D-6253-D31DEAB95FF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C1A695E-7BA6-6A8D-7374-CCEC70AB107F}"/>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4" name="Footer Placeholder 3">
            <a:extLst>
              <a:ext uri="{FF2B5EF4-FFF2-40B4-BE49-F238E27FC236}">
                <a16:creationId xmlns:a16="http://schemas.microsoft.com/office/drawing/2014/main" id="{5B4E443E-F1A9-2411-D977-56A853A6D07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3E608B8-D330-FE7B-0161-E6467DA404B8}"/>
              </a:ext>
            </a:extLst>
          </p:cNvPr>
          <p:cNvSpPr>
            <a:spLocks noGrp="1"/>
          </p:cNvSpPr>
          <p:nvPr>
            <p:ph type="sldNum" sz="quarter" idx="12"/>
          </p:nvPr>
        </p:nvSpPr>
        <p:spPr/>
        <p:txBody>
          <a:bodyPr/>
          <a:lstStyle/>
          <a:p>
            <a:fld id="{D52A08EF-DDBE-4ED5-9215-1E10702B77EE}" type="slidenum">
              <a:rPr lang="en-US" smtClean="0"/>
              <a:t>‹#›</a:t>
            </a:fld>
            <a:endParaRPr lang="en-US"/>
          </a:p>
        </p:txBody>
      </p:sp>
    </p:spTree>
    <p:extLst>
      <p:ext uri="{BB962C8B-B14F-4D97-AF65-F5344CB8AC3E}">
        <p14:creationId xmlns:p14="http://schemas.microsoft.com/office/powerpoint/2010/main" val="3328157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E19E0-2724-344F-BC79-7F1405404BD8}"/>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3" name="Footer Placeholder 2">
            <a:extLst>
              <a:ext uri="{FF2B5EF4-FFF2-40B4-BE49-F238E27FC236}">
                <a16:creationId xmlns:a16="http://schemas.microsoft.com/office/drawing/2014/main" id="{0B3909C4-8D98-0210-6020-555F22CB617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FB4B88D-D14A-5B74-B37D-7E6676F30FE9}"/>
              </a:ext>
            </a:extLst>
          </p:cNvPr>
          <p:cNvSpPr>
            <a:spLocks noGrp="1"/>
          </p:cNvSpPr>
          <p:nvPr>
            <p:ph type="sldNum" sz="quarter" idx="12"/>
          </p:nvPr>
        </p:nvSpPr>
        <p:spPr/>
        <p:txBody>
          <a:bodyPr/>
          <a:lstStyle/>
          <a:p>
            <a:fld id="{D52A08EF-DDBE-4ED5-9215-1E10702B77EE}" type="slidenum">
              <a:rPr lang="en-US" smtClean="0"/>
              <a:t>‹#›</a:t>
            </a:fld>
            <a:endParaRPr lang="en-US"/>
          </a:p>
        </p:txBody>
      </p:sp>
    </p:spTree>
    <p:extLst>
      <p:ext uri="{BB962C8B-B14F-4D97-AF65-F5344CB8AC3E}">
        <p14:creationId xmlns:p14="http://schemas.microsoft.com/office/powerpoint/2010/main" val="1287142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5E981-2CEA-1344-D5F8-64E351BA48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CFFBD4C-2BF9-3199-E9D2-EBD2822B8D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5457976-F8E6-05BD-AD7F-9E84C0823A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DA5D72-0635-9CB7-205E-F919BDF975CC}"/>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6" name="Footer Placeholder 5">
            <a:extLst>
              <a:ext uri="{FF2B5EF4-FFF2-40B4-BE49-F238E27FC236}">
                <a16:creationId xmlns:a16="http://schemas.microsoft.com/office/drawing/2014/main" id="{7C8F8EFF-9759-C1D8-79D0-AA0DFEA73E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F352B4-D7E8-94E2-E2D9-D4A9A8ED7886}"/>
              </a:ext>
            </a:extLst>
          </p:cNvPr>
          <p:cNvSpPr>
            <a:spLocks noGrp="1"/>
          </p:cNvSpPr>
          <p:nvPr>
            <p:ph type="sldNum" sz="quarter" idx="12"/>
          </p:nvPr>
        </p:nvSpPr>
        <p:spPr/>
        <p:txBody>
          <a:bodyPr/>
          <a:lstStyle/>
          <a:p>
            <a:fld id="{D52A08EF-DDBE-4ED5-9215-1E10702B77EE}" type="slidenum">
              <a:rPr lang="en-US" smtClean="0"/>
              <a:t>‹#›</a:t>
            </a:fld>
            <a:endParaRPr lang="en-US"/>
          </a:p>
        </p:txBody>
      </p:sp>
    </p:spTree>
    <p:extLst>
      <p:ext uri="{BB962C8B-B14F-4D97-AF65-F5344CB8AC3E}">
        <p14:creationId xmlns:p14="http://schemas.microsoft.com/office/powerpoint/2010/main" val="122041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463B3-4BC6-0636-54DE-81C8081684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FFBC1C-67E2-5813-691F-E232CFA4FB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34294F4-A329-EC54-E3CD-CA1D41CA66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6A89CE1-124E-67F3-0F4A-C2E586CEB2F6}"/>
              </a:ext>
            </a:extLst>
          </p:cNvPr>
          <p:cNvSpPr>
            <a:spLocks noGrp="1"/>
          </p:cNvSpPr>
          <p:nvPr>
            <p:ph type="dt" sz="half" idx="10"/>
          </p:nvPr>
        </p:nvSpPr>
        <p:spPr/>
        <p:txBody>
          <a:bodyPr/>
          <a:lstStyle/>
          <a:p>
            <a:fld id="{71DBCBB7-18F6-4927-8F7A-FDEB348ED760}" type="datetimeFigureOut">
              <a:rPr lang="en-US" smtClean="0"/>
              <a:t>12/6/2022</a:t>
            </a:fld>
            <a:endParaRPr lang="en-US"/>
          </a:p>
        </p:txBody>
      </p:sp>
      <p:sp>
        <p:nvSpPr>
          <p:cNvPr id="6" name="Footer Placeholder 5">
            <a:extLst>
              <a:ext uri="{FF2B5EF4-FFF2-40B4-BE49-F238E27FC236}">
                <a16:creationId xmlns:a16="http://schemas.microsoft.com/office/drawing/2014/main" id="{8172B707-9AC6-1650-9101-F868A927DD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5CFF50-879F-A272-BEE9-956DB297F744}"/>
              </a:ext>
            </a:extLst>
          </p:cNvPr>
          <p:cNvSpPr>
            <a:spLocks noGrp="1"/>
          </p:cNvSpPr>
          <p:nvPr>
            <p:ph type="sldNum" sz="quarter" idx="12"/>
          </p:nvPr>
        </p:nvSpPr>
        <p:spPr/>
        <p:txBody>
          <a:bodyPr/>
          <a:lstStyle/>
          <a:p>
            <a:fld id="{D52A08EF-DDBE-4ED5-9215-1E10702B77EE}" type="slidenum">
              <a:rPr lang="en-US" smtClean="0"/>
              <a:t>‹#›</a:t>
            </a:fld>
            <a:endParaRPr lang="en-US"/>
          </a:p>
        </p:txBody>
      </p:sp>
    </p:spTree>
    <p:extLst>
      <p:ext uri="{BB962C8B-B14F-4D97-AF65-F5344CB8AC3E}">
        <p14:creationId xmlns:p14="http://schemas.microsoft.com/office/powerpoint/2010/main" val="747976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A1FA53-D83B-8AAF-112F-0BEF0D36E948}"/>
              </a:ext>
            </a:extLst>
          </p:cNvPr>
          <p:cNvSpPr/>
          <p:nvPr userDrawn="1"/>
        </p:nvSpPr>
        <p:spPr>
          <a:xfrm>
            <a:off x="0" y="6492875"/>
            <a:ext cx="12192000" cy="365125"/>
          </a:xfrm>
          <a:prstGeom prst="rect">
            <a:avLst/>
          </a:prstGeom>
          <a:solidFill>
            <a:srgbClr val="B6B5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5044D802-4CAA-AA39-6544-88A41E827D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C1A24E0-2859-6494-3926-E9D2718EB6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B4469E-A377-66A6-9154-EB134348F9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DBCBB7-18F6-4927-8F7A-FDEB348ED760}" type="datetimeFigureOut">
              <a:rPr lang="en-US" smtClean="0"/>
              <a:t>12/6/2022</a:t>
            </a:fld>
            <a:endParaRPr lang="en-US"/>
          </a:p>
        </p:txBody>
      </p:sp>
      <p:sp>
        <p:nvSpPr>
          <p:cNvPr id="5" name="Footer Placeholder 4">
            <a:extLst>
              <a:ext uri="{FF2B5EF4-FFF2-40B4-BE49-F238E27FC236}">
                <a16:creationId xmlns:a16="http://schemas.microsoft.com/office/drawing/2014/main" id="{7302EE6D-947B-F8F9-2F6D-2CACC69AF4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FE59E15-4986-F0E0-5BD4-AE0BDE7415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2A08EF-DDBE-4ED5-9215-1E10702B77EE}" type="slidenum">
              <a:rPr lang="en-US" smtClean="0"/>
              <a:t>‹#›</a:t>
            </a:fld>
            <a:endParaRPr lang="en-US"/>
          </a:p>
        </p:txBody>
      </p:sp>
      <p:cxnSp>
        <p:nvCxnSpPr>
          <p:cNvPr id="8" name="Straight Connector 7">
            <a:extLst>
              <a:ext uri="{FF2B5EF4-FFF2-40B4-BE49-F238E27FC236}">
                <a16:creationId xmlns:a16="http://schemas.microsoft.com/office/drawing/2014/main" id="{FC4586F8-56B1-7991-3595-595964AB5356}"/>
              </a:ext>
            </a:extLst>
          </p:cNvPr>
          <p:cNvCxnSpPr>
            <a:cxnSpLocks/>
          </p:cNvCxnSpPr>
          <p:nvPr userDrawn="1"/>
        </p:nvCxnSpPr>
        <p:spPr>
          <a:xfrm>
            <a:off x="0" y="6780213"/>
            <a:ext cx="12192000" cy="0"/>
          </a:xfrm>
          <a:prstGeom prst="line">
            <a:avLst/>
          </a:prstGeom>
          <a:ln w="76200">
            <a:solidFill>
              <a:srgbClr val="877BAE"/>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4BFF11A-67F0-C851-E462-0868118F28D7}"/>
              </a:ext>
            </a:extLst>
          </p:cNvPr>
          <p:cNvCxnSpPr>
            <a:cxnSpLocks/>
          </p:cNvCxnSpPr>
          <p:nvPr userDrawn="1"/>
        </p:nvCxnSpPr>
        <p:spPr>
          <a:xfrm>
            <a:off x="0" y="6675437"/>
            <a:ext cx="12192000" cy="0"/>
          </a:xfrm>
          <a:prstGeom prst="line">
            <a:avLst/>
          </a:prstGeom>
          <a:ln w="28575">
            <a:solidFill>
              <a:srgbClr val="877BAE"/>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83AF9BBC-FB5A-1B4F-F184-DE270CE4EC4E}"/>
              </a:ext>
            </a:extLst>
          </p:cNvPr>
          <p:cNvSpPr/>
          <p:nvPr userDrawn="1"/>
        </p:nvSpPr>
        <p:spPr>
          <a:xfrm>
            <a:off x="0" y="-1"/>
            <a:ext cx="12192000" cy="182563"/>
          </a:xfrm>
          <a:prstGeom prst="rect">
            <a:avLst/>
          </a:prstGeom>
          <a:solidFill>
            <a:srgbClr val="877BAE">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98F7DC4E-8048-DF20-6BBE-F65F207073CE}"/>
              </a:ext>
            </a:extLst>
          </p:cNvPr>
          <p:cNvCxnSpPr>
            <a:cxnSpLocks/>
          </p:cNvCxnSpPr>
          <p:nvPr userDrawn="1"/>
        </p:nvCxnSpPr>
        <p:spPr>
          <a:xfrm>
            <a:off x="0" y="30161"/>
            <a:ext cx="12192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789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Helvetica" panose="020B0604020202020204" pitchFamily="34" charset="0"/>
          <a:ea typeface="+mj-ea"/>
          <a:cs typeface="Helvetica"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Helvetica" panose="020B0604020202020204" pitchFamily="34" charset="0"/>
          <a:ea typeface="+mn-ea"/>
          <a:cs typeface="Helvetica"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Helvetica" panose="020B0604020202020204" pitchFamily="34" charset="0"/>
          <a:ea typeface="+mn-ea"/>
          <a:cs typeface="Helvetica"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Helvetica" panose="020B0604020202020204" pitchFamily="34" charset="0"/>
          <a:ea typeface="+mn-ea"/>
          <a:cs typeface="Helvetica"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elvetica" panose="020B0604020202020204" pitchFamily="34" charset="0"/>
          <a:ea typeface="+mn-ea"/>
          <a:cs typeface="Helvetica"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elvetica" panose="020B0604020202020204" pitchFamily="34" charset="0"/>
          <a:ea typeface="+mn-ea"/>
          <a:cs typeface="Helvetica"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slideLayout" Target="../slideLayouts/slideLayout6.xml"/><Relationship Id="rId4" Type="http://schemas.openxmlformats.org/officeDocument/2006/relationships/image" Target="../media/image3.tif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EFE59-06EC-2296-F1AC-67795DE5A612}"/>
              </a:ext>
            </a:extLst>
          </p:cNvPr>
          <p:cNvSpPr>
            <a:spLocks noGrp="1"/>
          </p:cNvSpPr>
          <p:nvPr>
            <p:ph type="ctrTitle"/>
          </p:nvPr>
        </p:nvSpPr>
        <p:spPr/>
        <p:txBody>
          <a:bodyPr>
            <a:normAutofit fontScale="90000"/>
          </a:bodyPr>
          <a:lstStyle/>
          <a:p>
            <a:r>
              <a:rPr lang="en-US" dirty="0"/>
              <a:t>Examining the Regulation of the bS21 Homologs </a:t>
            </a:r>
            <a:br>
              <a:rPr lang="en-US" dirty="0"/>
            </a:br>
            <a:r>
              <a:rPr lang="en-US" dirty="0"/>
              <a:t>in </a:t>
            </a:r>
            <a:r>
              <a:rPr lang="en-US" i="1" dirty="0"/>
              <a:t>Francisella tularensis</a:t>
            </a:r>
          </a:p>
        </p:txBody>
      </p:sp>
      <p:sp>
        <p:nvSpPr>
          <p:cNvPr id="3" name="Subtitle 2">
            <a:extLst>
              <a:ext uri="{FF2B5EF4-FFF2-40B4-BE49-F238E27FC236}">
                <a16:creationId xmlns:a16="http://schemas.microsoft.com/office/drawing/2014/main" id="{310B071F-CD08-4F77-1DEB-1CBA827C230F}"/>
              </a:ext>
            </a:extLst>
          </p:cNvPr>
          <p:cNvSpPr>
            <a:spLocks noGrp="1"/>
          </p:cNvSpPr>
          <p:nvPr>
            <p:ph type="subTitle" idx="1"/>
          </p:nvPr>
        </p:nvSpPr>
        <p:spPr/>
        <p:txBody>
          <a:bodyPr/>
          <a:lstStyle/>
          <a:p>
            <a:r>
              <a:rPr lang="en-US" dirty="0" err="1"/>
              <a:t>KRamsey</a:t>
            </a:r>
            <a:r>
              <a:rPr lang="en-US" dirty="0"/>
              <a:t> Lab | Sierra Schmidt</a:t>
            </a:r>
          </a:p>
        </p:txBody>
      </p:sp>
    </p:spTree>
    <p:extLst>
      <p:ext uri="{BB962C8B-B14F-4D97-AF65-F5344CB8AC3E}">
        <p14:creationId xmlns:p14="http://schemas.microsoft.com/office/powerpoint/2010/main" val="9510073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p>
            <a:pPr marL="0" lvl="0" indent="0" algn="l" rtl="0">
              <a:lnSpc>
                <a:spcPct val="85000"/>
              </a:lnSpc>
              <a:spcBef>
                <a:spcPts val="0"/>
              </a:spcBef>
              <a:spcAft>
                <a:spcPts val="0"/>
              </a:spcAft>
              <a:buClr>
                <a:srgbClr val="3F3F3F"/>
              </a:buClr>
              <a:buSzPts val="4800"/>
              <a:buFont typeface="Calibri"/>
              <a:buNone/>
            </a:pPr>
            <a:r>
              <a:rPr lang="en-US" i="1"/>
              <a:t>Francisella tularensis</a:t>
            </a:r>
            <a:endParaRPr i="1"/>
          </a:p>
        </p:txBody>
      </p:sp>
      <p:sp>
        <p:nvSpPr>
          <p:cNvPr id="113" name="Google Shape;113;p2"/>
          <p:cNvSpPr txBox="1">
            <a:spLocks noGrp="1"/>
          </p:cNvSpPr>
          <p:nvPr>
            <p:ph type="body" idx="1"/>
          </p:nvPr>
        </p:nvSpPr>
        <p:spPr>
          <a:xfrm>
            <a:off x="1097279" y="1810901"/>
            <a:ext cx="6367211" cy="4760496"/>
          </a:xfrm>
          <a:prstGeom prst="rect">
            <a:avLst/>
          </a:prstGeom>
          <a:noFill/>
          <a:ln>
            <a:noFill/>
          </a:ln>
        </p:spPr>
        <p:txBody>
          <a:bodyPr spcFirstLastPara="1" wrap="square" lIns="0" tIns="45700" rIns="0" bIns="45700" anchor="t" anchorCtr="0">
            <a:normAutofit/>
          </a:bodyPr>
          <a:lstStyle/>
          <a:p>
            <a:pPr marL="91440" lvl="0" indent="-177800" algn="l" rtl="0">
              <a:lnSpc>
                <a:spcPct val="90000"/>
              </a:lnSpc>
              <a:spcBef>
                <a:spcPts val="0"/>
              </a:spcBef>
              <a:spcAft>
                <a:spcPts val="0"/>
              </a:spcAft>
              <a:buSzPts val="2800"/>
              <a:buChar char=" "/>
            </a:pPr>
            <a:r>
              <a:rPr lang="en-US" sz="2800"/>
              <a:t>Causes tularemia</a:t>
            </a:r>
            <a:endParaRPr/>
          </a:p>
          <a:p>
            <a:pPr marL="91440" lvl="0" indent="-177800" algn="l" rtl="0">
              <a:lnSpc>
                <a:spcPct val="90000"/>
              </a:lnSpc>
              <a:spcBef>
                <a:spcPts val="3000"/>
              </a:spcBef>
              <a:spcAft>
                <a:spcPts val="0"/>
              </a:spcAft>
              <a:buSzPts val="2800"/>
              <a:buChar char=" "/>
            </a:pPr>
            <a:r>
              <a:rPr lang="en-US" sz="2800"/>
              <a:t>Highly infectious</a:t>
            </a:r>
            <a:endParaRPr/>
          </a:p>
          <a:p>
            <a:pPr marL="91440" lvl="0" indent="-177800" algn="l" rtl="0">
              <a:lnSpc>
                <a:spcPct val="90000"/>
              </a:lnSpc>
              <a:spcBef>
                <a:spcPts val="3000"/>
              </a:spcBef>
              <a:spcAft>
                <a:spcPts val="0"/>
              </a:spcAft>
              <a:buSzPts val="2800"/>
              <a:buChar char=" "/>
            </a:pPr>
            <a:r>
              <a:rPr lang="en-US" sz="2800"/>
              <a:t>Potential bioweapon</a:t>
            </a:r>
            <a:endParaRPr/>
          </a:p>
          <a:p>
            <a:pPr marL="91440" lvl="0" indent="-177800" algn="l" rtl="0">
              <a:lnSpc>
                <a:spcPct val="90000"/>
              </a:lnSpc>
              <a:spcBef>
                <a:spcPts val="3000"/>
              </a:spcBef>
              <a:spcAft>
                <a:spcPts val="0"/>
              </a:spcAft>
              <a:buSzPts val="2800"/>
              <a:buChar char=" "/>
            </a:pPr>
            <a:r>
              <a:rPr lang="en-US" sz="2800" i="1"/>
              <a:t>F. tularensis </a:t>
            </a:r>
            <a:r>
              <a:rPr lang="en-US" sz="2800"/>
              <a:t>subsp. </a:t>
            </a:r>
            <a:r>
              <a:rPr lang="en-US" sz="2800" i="1"/>
              <a:t>holarctica</a:t>
            </a:r>
            <a:r>
              <a:rPr lang="en-US" sz="2800"/>
              <a:t> LVS</a:t>
            </a:r>
            <a:endParaRPr/>
          </a:p>
          <a:p>
            <a:pPr marL="91440" lvl="0" indent="-177800" algn="l" rtl="0">
              <a:lnSpc>
                <a:spcPct val="90000"/>
              </a:lnSpc>
              <a:spcBef>
                <a:spcPts val="3000"/>
              </a:spcBef>
              <a:spcAft>
                <a:spcPts val="0"/>
              </a:spcAft>
              <a:buSzPts val="2800"/>
              <a:buChar char=" "/>
            </a:pPr>
            <a:r>
              <a:rPr lang="en-US" sz="2800"/>
              <a:t>Intracellular growth is essential to cause disease</a:t>
            </a:r>
            <a:endParaRPr/>
          </a:p>
        </p:txBody>
      </p:sp>
      <p:pic>
        <p:nvPicPr>
          <p:cNvPr id="114" name="Google Shape;114;p2"/>
          <p:cNvPicPr preferRelativeResize="0">
            <a:picLocks noGrp="1"/>
          </p:cNvPicPr>
          <p:nvPr>
            <p:ph type="body" idx="4294967295"/>
          </p:nvPr>
        </p:nvPicPr>
        <p:blipFill rotWithShape="1">
          <a:blip r:embed="rId3">
            <a:alphaModFix/>
          </a:blip>
          <a:srcRect l="4133" r="4132"/>
          <a:stretch/>
        </p:blipFill>
        <p:spPr>
          <a:xfrm>
            <a:off x="7650480" y="1846637"/>
            <a:ext cx="3505200" cy="3928573"/>
          </a:xfrm>
          <a:prstGeom prst="rect">
            <a:avLst/>
          </a:prstGeom>
          <a:noFill/>
          <a:ln>
            <a:noFill/>
          </a:ln>
        </p:spPr>
      </p:pic>
      <p:sp>
        <p:nvSpPr>
          <p:cNvPr id="115" name="Google Shape;115;p2"/>
          <p:cNvSpPr txBox="1"/>
          <p:nvPr/>
        </p:nvSpPr>
        <p:spPr>
          <a:xfrm>
            <a:off x="8236735" y="5884487"/>
            <a:ext cx="2332690"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Century Gothic"/>
              <a:buNone/>
            </a:pPr>
            <a:r>
              <a:rPr lang="en-US" sz="1400" b="0" i="0" u="none" strike="noStrike" cap="none">
                <a:solidFill>
                  <a:srgbClr val="000000"/>
                </a:solidFill>
                <a:latin typeface="Century Gothic"/>
                <a:ea typeface="Century Gothic"/>
                <a:cs typeface="Century Gothic"/>
                <a:sym typeface="Century Gothic"/>
              </a:rPr>
              <a:t>Fischer, PNAS cover 2006</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2"/>
          <p:cNvSpPr txBox="1">
            <a:spLocks noGrp="1"/>
          </p:cNvSpPr>
          <p:nvPr>
            <p:ph type="title"/>
          </p:nvPr>
        </p:nvSpPr>
        <p:spPr>
          <a:xfrm>
            <a:off x="207394" y="696803"/>
            <a:ext cx="11840059" cy="590215"/>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ts val="3200"/>
              <a:buFont typeface="Helvetica Neue"/>
              <a:buNone/>
            </a:pPr>
            <a:r>
              <a:rPr lang="en-US" cap="none"/>
              <a:t>bS21, a small subunit ribosomal protein</a:t>
            </a:r>
            <a:endParaRPr i="1" cap="none"/>
          </a:p>
        </p:txBody>
      </p:sp>
      <p:sp>
        <p:nvSpPr>
          <p:cNvPr id="63" name="Google Shape;63;p2"/>
          <p:cNvSpPr txBox="1">
            <a:spLocks noGrp="1"/>
          </p:cNvSpPr>
          <p:nvPr>
            <p:ph type="body" idx="1"/>
          </p:nvPr>
        </p:nvSpPr>
        <p:spPr>
          <a:xfrm>
            <a:off x="298045" y="1411938"/>
            <a:ext cx="6839873" cy="3467972"/>
          </a:xfrm>
          <a:prstGeom prst="rect">
            <a:avLst/>
          </a:prstGeom>
          <a:noFill/>
          <a:ln>
            <a:noFill/>
          </a:ln>
        </p:spPr>
        <p:txBody>
          <a:bodyPr spcFirstLastPara="1" wrap="square" lIns="91425" tIns="45700" rIns="91425" bIns="45700" anchor="t" anchorCtr="0">
            <a:noAutofit/>
          </a:bodyPr>
          <a:lstStyle/>
          <a:p>
            <a:pPr marL="288925" lvl="0" indent="-190500" algn="l" rtl="0">
              <a:lnSpc>
                <a:spcPct val="100000"/>
              </a:lnSpc>
              <a:spcBef>
                <a:spcPts val="0"/>
              </a:spcBef>
              <a:spcAft>
                <a:spcPts val="0"/>
              </a:spcAft>
              <a:buSzPts val="3000"/>
              <a:buChar char="•"/>
            </a:pPr>
            <a:r>
              <a:rPr lang="en-US" sz="3000" dirty="0"/>
              <a:t>Involved in translation initiation</a:t>
            </a:r>
            <a:endParaRPr dirty="0"/>
          </a:p>
          <a:p>
            <a:pPr marL="288925" lvl="0" indent="-190500" algn="l" rtl="0">
              <a:lnSpc>
                <a:spcPct val="100000"/>
              </a:lnSpc>
              <a:spcBef>
                <a:spcPts val="0"/>
              </a:spcBef>
              <a:spcAft>
                <a:spcPts val="0"/>
              </a:spcAft>
              <a:buSzPts val="3000"/>
              <a:buChar char="•"/>
            </a:pPr>
            <a:r>
              <a:rPr lang="en-US" sz="3000" dirty="0"/>
              <a:t>Non-essential</a:t>
            </a:r>
            <a:endParaRPr dirty="0"/>
          </a:p>
          <a:p>
            <a:pPr marL="288925" lvl="0" indent="-190500" algn="l" rtl="0">
              <a:lnSpc>
                <a:spcPct val="100000"/>
              </a:lnSpc>
              <a:spcBef>
                <a:spcPts val="0"/>
              </a:spcBef>
              <a:spcAft>
                <a:spcPts val="0"/>
              </a:spcAft>
              <a:buSzPts val="3000"/>
              <a:buChar char="•"/>
            </a:pPr>
            <a:r>
              <a:rPr lang="en-US" sz="3000" dirty="0"/>
              <a:t>Impacts different phenotypes in different species</a:t>
            </a:r>
            <a:endParaRPr dirty="0"/>
          </a:p>
          <a:p>
            <a:pPr marL="288925" lvl="0" indent="-190500" algn="l" rtl="0">
              <a:lnSpc>
                <a:spcPct val="100000"/>
              </a:lnSpc>
              <a:spcBef>
                <a:spcPts val="0"/>
              </a:spcBef>
              <a:spcAft>
                <a:spcPts val="0"/>
              </a:spcAft>
              <a:buSzPts val="3000"/>
              <a:buChar char="•"/>
            </a:pPr>
            <a:r>
              <a:rPr lang="en-US" sz="3000" dirty="0"/>
              <a:t>Take home: bS21 may act as a regulator of translation</a:t>
            </a:r>
            <a:endParaRPr dirty="0"/>
          </a:p>
          <a:p>
            <a:pPr marL="460375" lvl="0" indent="-460375" algn="l" rtl="0">
              <a:lnSpc>
                <a:spcPct val="100000"/>
              </a:lnSpc>
              <a:spcBef>
                <a:spcPts val="600"/>
              </a:spcBef>
              <a:spcAft>
                <a:spcPts val="0"/>
              </a:spcAft>
              <a:buSzPts val="3200"/>
              <a:buNone/>
            </a:pPr>
            <a:endParaRPr sz="3200" dirty="0"/>
          </a:p>
          <a:p>
            <a:pPr marL="460375" lvl="0" indent="-460375" algn="l" rtl="0">
              <a:lnSpc>
                <a:spcPct val="100000"/>
              </a:lnSpc>
              <a:spcBef>
                <a:spcPts val="600"/>
              </a:spcBef>
              <a:spcAft>
                <a:spcPts val="0"/>
              </a:spcAft>
              <a:buSzPts val="3200"/>
              <a:buNone/>
            </a:pPr>
            <a:endParaRPr sz="3200" dirty="0"/>
          </a:p>
          <a:p>
            <a:pPr marL="0" lvl="0" indent="0" algn="l" rtl="0">
              <a:lnSpc>
                <a:spcPct val="100000"/>
              </a:lnSpc>
              <a:spcBef>
                <a:spcPts val="600"/>
              </a:spcBef>
              <a:spcAft>
                <a:spcPts val="0"/>
              </a:spcAft>
              <a:buSzPts val="3200"/>
              <a:buNone/>
            </a:pPr>
            <a:endParaRPr sz="3200" dirty="0"/>
          </a:p>
        </p:txBody>
      </p:sp>
      <p:sp>
        <p:nvSpPr>
          <p:cNvPr id="64" name="Google Shape;64;p2"/>
          <p:cNvSpPr txBox="1"/>
          <p:nvPr/>
        </p:nvSpPr>
        <p:spPr>
          <a:xfrm>
            <a:off x="10335984" y="5299886"/>
            <a:ext cx="1856016"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Helvetica Neue"/>
              <a:buNone/>
            </a:pPr>
            <a:r>
              <a:rPr lang="en-US" sz="1600" b="0" i="0" u="none" strike="noStrike" cap="none">
                <a:solidFill>
                  <a:srgbClr val="000000"/>
                </a:solidFill>
                <a:latin typeface="Helvetica Neue"/>
                <a:ea typeface="Helvetica Neue"/>
                <a:cs typeface="Helvetica Neue"/>
                <a:sym typeface="Helvetica Neue"/>
              </a:rPr>
              <a:t>30S subunit, modeled from PDB entry: 4V50</a:t>
            </a:r>
            <a:endParaRPr sz="1400" b="0" i="0" u="none" strike="noStrike" cap="none">
              <a:solidFill>
                <a:srgbClr val="000000"/>
              </a:solidFill>
              <a:latin typeface="Arial"/>
              <a:ea typeface="Arial"/>
              <a:cs typeface="Arial"/>
              <a:sym typeface="Arial"/>
            </a:endParaRPr>
          </a:p>
        </p:txBody>
      </p:sp>
      <p:pic>
        <p:nvPicPr>
          <p:cNvPr id="65" name="Google Shape;65;p2"/>
          <p:cNvPicPr preferRelativeResize="0"/>
          <p:nvPr/>
        </p:nvPicPr>
        <p:blipFill rotWithShape="1">
          <a:blip r:embed="rId3">
            <a:alphaModFix/>
          </a:blip>
          <a:srcRect l="2375" t="1540" r="24625"/>
          <a:stretch/>
        </p:blipFill>
        <p:spPr>
          <a:xfrm>
            <a:off x="8159603" y="1411939"/>
            <a:ext cx="3734352" cy="3042155"/>
          </a:xfrm>
          <a:prstGeom prst="rect">
            <a:avLst/>
          </a:prstGeom>
          <a:noFill/>
          <a:ln>
            <a:noFill/>
          </a:ln>
        </p:spPr>
      </p:pic>
      <p:pic>
        <p:nvPicPr>
          <p:cNvPr id="66" name="Google Shape;66;p2"/>
          <p:cNvPicPr preferRelativeResize="0"/>
          <p:nvPr/>
        </p:nvPicPr>
        <p:blipFill rotWithShape="1">
          <a:blip r:embed="rId4">
            <a:alphaModFix/>
          </a:blip>
          <a:srcRect l="5624" t="6188" r="31484" b="2445"/>
          <a:stretch/>
        </p:blipFill>
        <p:spPr>
          <a:xfrm>
            <a:off x="7858616" y="4395907"/>
            <a:ext cx="1977235" cy="173497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3"/>
          <p:cNvSpPr txBox="1">
            <a:spLocks noGrp="1"/>
          </p:cNvSpPr>
          <p:nvPr>
            <p:ph type="title"/>
          </p:nvPr>
        </p:nvSpPr>
        <p:spPr>
          <a:xfrm>
            <a:off x="207394" y="286603"/>
            <a:ext cx="11840059" cy="1000415"/>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ts val="3200"/>
              <a:buFont typeface="Helvetica Neue"/>
              <a:buNone/>
            </a:pPr>
            <a:r>
              <a:rPr lang="en-US" cap="none" dirty="0"/>
              <a:t>Multiple bS21 Homologs Lead to Heterogenous Ribosome Populations in </a:t>
            </a:r>
            <a:r>
              <a:rPr lang="en-US" i="1" cap="none" dirty="0"/>
              <a:t>Francisella tularensis </a:t>
            </a:r>
            <a:endParaRPr dirty="0"/>
          </a:p>
        </p:txBody>
      </p:sp>
      <p:pic>
        <p:nvPicPr>
          <p:cNvPr id="74" name="Google Shape;74;p3"/>
          <p:cNvPicPr preferRelativeResize="0"/>
          <p:nvPr/>
        </p:nvPicPr>
        <p:blipFill rotWithShape="1">
          <a:blip r:embed="rId3">
            <a:alphaModFix/>
          </a:blip>
          <a:srcRect/>
          <a:stretch/>
        </p:blipFill>
        <p:spPr>
          <a:xfrm>
            <a:off x="3120273" y="1501106"/>
            <a:ext cx="5951453" cy="3470722"/>
          </a:xfrm>
          <a:prstGeom prst="rect">
            <a:avLst/>
          </a:prstGeom>
          <a:noFill/>
          <a:ln>
            <a:noFill/>
          </a:ln>
        </p:spPr>
      </p:pic>
      <p:sp>
        <p:nvSpPr>
          <p:cNvPr id="75" name="Google Shape;75;p3"/>
          <p:cNvSpPr txBox="1"/>
          <p:nvPr/>
        </p:nvSpPr>
        <p:spPr>
          <a:xfrm>
            <a:off x="3120273" y="5356894"/>
            <a:ext cx="5188355" cy="699466"/>
          </a:xfrm>
          <a:prstGeom prst="rect">
            <a:avLst/>
          </a:prstGeom>
          <a:noFill/>
          <a:ln>
            <a:noFill/>
          </a:ln>
        </p:spPr>
        <p:txBody>
          <a:bodyPr spcFirstLastPara="1" wrap="square" lIns="91425" tIns="45700" rIns="91425" bIns="45700" anchor="t" anchorCtr="0">
            <a:noAutofit/>
          </a:bodyPr>
          <a:lstStyle/>
          <a:p>
            <a:pPr marL="460375" marR="0" lvl="0" indent="-460375" algn="l" rtl="0">
              <a:lnSpc>
                <a:spcPct val="100000"/>
              </a:lnSpc>
              <a:spcBef>
                <a:spcPts val="0"/>
              </a:spcBef>
              <a:spcAft>
                <a:spcPts val="0"/>
              </a:spcAft>
              <a:buClr>
                <a:schemeClr val="accent1"/>
              </a:buClr>
              <a:buSzPts val="3200"/>
              <a:buFont typeface="Arial"/>
              <a:buNone/>
            </a:pPr>
            <a:r>
              <a:rPr lang="en-US" sz="3200" b="0" i="0" u="none" strike="noStrike" cap="none" dirty="0">
                <a:solidFill>
                  <a:schemeClr val="dk1"/>
                </a:solidFill>
                <a:latin typeface="Helvetica Neue"/>
                <a:ea typeface="Helvetica Neue"/>
                <a:cs typeface="Helvetica Neue"/>
                <a:sym typeface="Helvetica Neue"/>
              </a:rPr>
              <a:t>bS21 is encoded by </a:t>
            </a:r>
            <a:r>
              <a:rPr lang="en-US" sz="3200" b="0" i="1" u="none" strike="noStrike" cap="none" dirty="0" err="1">
                <a:solidFill>
                  <a:schemeClr val="dk1"/>
                </a:solidFill>
                <a:latin typeface="Helvetica Neue"/>
                <a:ea typeface="Helvetica Neue"/>
                <a:cs typeface="Helvetica Neue"/>
                <a:sym typeface="Helvetica Neue"/>
              </a:rPr>
              <a:t>rpsU</a:t>
            </a:r>
            <a:endParaRPr sz="3200" b="0" i="0" u="none" strike="noStrike" cap="none" dirty="0">
              <a:solidFill>
                <a:schemeClr val="dk1"/>
              </a:solidFill>
              <a:latin typeface="Helvetica Neue"/>
              <a:ea typeface="Helvetica Neue"/>
              <a:cs typeface="Helvetica Neue"/>
              <a:sym typeface="Helvetica Neue"/>
            </a:endParaRPr>
          </a:p>
          <a:p>
            <a:pPr marL="460375" marR="0" lvl="0" indent="-460375" algn="l" rtl="0">
              <a:lnSpc>
                <a:spcPct val="100000"/>
              </a:lnSpc>
              <a:spcBef>
                <a:spcPts val="600"/>
              </a:spcBef>
              <a:spcAft>
                <a:spcPts val="0"/>
              </a:spcAft>
              <a:buClr>
                <a:schemeClr val="accent1"/>
              </a:buClr>
              <a:buSzPts val="3200"/>
              <a:buFont typeface="Arial"/>
              <a:buNone/>
            </a:pPr>
            <a:endParaRPr sz="3200" b="0"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600"/>
              </a:spcBef>
              <a:spcAft>
                <a:spcPts val="0"/>
              </a:spcAft>
              <a:buClr>
                <a:schemeClr val="accent1"/>
              </a:buClr>
              <a:buSzPts val="3200"/>
              <a:buFont typeface="Arial"/>
              <a:buNone/>
            </a:pPr>
            <a:endParaRPr sz="32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EFE59-06EC-2296-F1AC-67795DE5A612}"/>
              </a:ext>
            </a:extLst>
          </p:cNvPr>
          <p:cNvSpPr>
            <a:spLocks noGrp="1"/>
          </p:cNvSpPr>
          <p:nvPr>
            <p:ph type="ctrTitle"/>
          </p:nvPr>
        </p:nvSpPr>
        <p:spPr>
          <a:xfrm>
            <a:off x="1524000" y="2507611"/>
            <a:ext cx="9144000" cy="1842779"/>
          </a:xfrm>
        </p:spPr>
        <p:txBody>
          <a:bodyPr>
            <a:normAutofit/>
          </a:bodyPr>
          <a:lstStyle/>
          <a:p>
            <a:r>
              <a:rPr lang="en-US" dirty="0"/>
              <a:t>II. Prior Work from the </a:t>
            </a:r>
            <a:r>
              <a:rPr lang="en-US" dirty="0" err="1"/>
              <a:t>KRamsey</a:t>
            </a:r>
            <a:r>
              <a:rPr lang="en-US" dirty="0"/>
              <a:t> Lab</a:t>
            </a:r>
          </a:p>
        </p:txBody>
      </p:sp>
    </p:spTree>
    <p:extLst>
      <p:ext uri="{BB962C8B-B14F-4D97-AF65-F5344CB8AC3E}">
        <p14:creationId xmlns:p14="http://schemas.microsoft.com/office/powerpoint/2010/main" val="3825428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pic>
        <p:nvPicPr>
          <p:cNvPr id="81" name="Google Shape;81;p4" descr="Chart, scatter chart&#10;&#10;Description automatically generated"/>
          <p:cNvPicPr preferRelativeResize="0"/>
          <p:nvPr/>
        </p:nvPicPr>
        <p:blipFill rotWithShape="1">
          <a:blip r:embed="rId3">
            <a:alphaModFix/>
          </a:blip>
          <a:srcRect/>
          <a:stretch/>
        </p:blipFill>
        <p:spPr>
          <a:xfrm>
            <a:off x="0" y="324927"/>
            <a:ext cx="4632960" cy="6134100"/>
          </a:xfrm>
          <a:prstGeom prst="rect">
            <a:avLst/>
          </a:prstGeom>
          <a:noFill/>
          <a:ln>
            <a:noFill/>
          </a:ln>
        </p:spPr>
      </p:pic>
      <p:sp>
        <p:nvSpPr>
          <p:cNvPr id="82" name="Google Shape;82;p4"/>
          <p:cNvSpPr txBox="1">
            <a:spLocks noGrp="1"/>
          </p:cNvSpPr>
          <p:nvPr>
            <p:ph type="title"/>
          </p:nvPr>
        </p:nvSpPr>
        <p:spPr>
          <a:xfrm>
            <a:off x="5127584" y="398973"/>
            <a:ext cx="6748041" cy="2279175"/>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ts val="3200"/>
              <a:buFont typeface="Helvetica Neue"/>
              <a:buNone/>
            </a:pPr>
            <a:r>
              <a:rPr lang="en-US" cap="none"/>
              <a:t>Differences Between Protein and Transcript Abundance in Cells Lacking bS21-2</a:t>
            </a:r>
            <a:endParaRPr/>
          </a:p>
        </p:txBody>
      </p:sp>
      <p:sp>
        <p:nvSpPr>
          <p:cNvPr id="86" name="Google Shape;86;p4"/>
          <p:cNvSpPr txBox="1"/>
          <p:nvPr/>
        </p:nvSpPr>
        <p:spPr>
          <a:xfrm>
            <a:off x="10613310" y="5874252"/>
            <a:ext cx="185601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Helvetica Neue"/>
              <a:buNone/>
            </a:pPr>
            <a:r>
              <a:rPr lang="en-US" sz="1600" b="0" i="0" u="none" strike="noStrike" cap="none" dirty="0">
                <a:solidFill>
                  <a:srgbClr val="000000"/>
                </a:solidFill>
                <a:latin typeface="Helvetica Neue"/>
                <a:ea typeface="Helvetica Neue"/>
                <a:cs typeface="Helvetica Neue"/>
                <a:sym typeface="Helvetica Neue"/>
              </a:rPr>
              <a:t>Trautmann and Ramsey, 2022</a:t>
            </a:r>
            <a:endParaRPr sz="1400" b="0" i="0" u="none" strike="noStrike" cap="none" dirty="0">
              <a:solidFill>
                <a:srgbClr val="000000"/>
              </a:solidFill>
              <a:latin typeface="Arial"/>
              <a:ea typeface="Arial"/>
              <a:cs typeface="Arial"/>
              <a:sym typeface="Arial"/>
            </a:endParaRPr>
          </a:p>
        </p:txBody>
      </p:sp>
      <p:sp>
        <p:nvSpPr>
          <p:cNvPr id="87" name="Google Shape;87;p4"/>
          <p:cNvSpPr txBox="1">
            <a:spLocks noGrp="1"/>
          </p:cNvSpPr>
          <p:nvPr>
            <p:ph type="body" idx="1"/>
          </p:nvPr>
        </p:nvSpPr>
        <p:spPr>
          <a:xfrm>
            <a:off x="5321893" y="2197976"/>
            <a:ext cx="5188355" cy="1528514"/>
          </a:xfrm>
          <a:prstGeom prst="rect">
            <a:avLst/>
          </a:prstGeom>
          <a:noFill/>
          <a:ln>
            <a:noFill/>
          </a:ln>
        </p:spPr>
        <p:txBody>
          <a:bodyPr spcFirstLastPara="1" wrap="square" lIns="91425" tIns="45700" rIns="91425" bIns="45700" anchor="t" anchorCtr="0">
            <a:noAutofit/>
          </a:bodyPr>
          <a:lstStyle/>
          <a:p>
            <a:pPr marL="573087" lvl="0" indent="-457200" algn="l" rtl="0">
              <a:lnSpc>
                <a:spcPct val="100000"/>
              </a:lnSpc>
              <a:spcBef>
                <a:spcPts val="0"/>
              </a:spcBef>
              <a:spcAft>
                <a:spcPts val="0"/>
              </a:spcAft>
              <a:buSzPts val="3000"/>
              <a:buChar char="•"/>
            </a:pPr>
            <a:r>
              <a:rPr lang="en-US" sz="3000" dirty="0"/>
              <a:t>Many show change in protein, not transcript abundance</a:t>
            </a:r>
          </a:p>
          <a:p>
            <a:pPr marL="573087" lvl="0" indent="-457200" algn="l" rtl="0">
              <a:lnSpc>
                <a:spcPct val="100000"/>
              </a:lnSpc>
              <a:spcBef>
                <a:spcPts val="0"/>
              </a:spcBef>
              <a:spcAft>
                <a:spcPts val="0"/>
              </a:spcAft>
              <a:buSzPts val="3000"/>
              <a:buChar char="•"/>
            </a:pPr>
            <a:r>
              <a:rPr lang="en-US" sz="3000" dirty="0"/>
              <a:t>Cells without bS21-2 have reduced virulence gene production and reduced ability to grow in macrophage</a:t>
            </a:r>
            <a:endParaRPr sz="2800" dirty="0"/>
          </a:p>
          <a:p>
            <a:pPr marL="460375" lvl="0" indent="-460375" algn="l" rtl="0">
              <a:lnSpc>
                <a:spcPct val="100000"/>
              </a:lnSpc>
              <a:spcBef>
                <a:spcPts val="600"/>
              </a:spcBef>
              <a:spcAft>
                <a:spcPts val="0"/>
              </a:spcAft>
              <a:buSzPts val="3200"/>
              <a:buNone/>
            </a:pPr>
            <a:endParaRPr sz="3200" dirty="0"/>
          </a:p>
          <a:p>
            <a:pPr marL="0" lvl="0" indent="0" algn="l" rtl="0">
              <a:lnSpc>
                <a:spcPct val="100000"/>
              </a:lnSpc>
              <a:spcBef>
                <a:spcPts val="600"/>
              </a:spcBef>
              <a:spcAft>
                <a:spcPts val="0"/>
              </a:spcAft>
              <a:buSzPts val="3200"/>
              <a:buNone/>
            </a:pPr>
            <a:endParaRP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pic>
        <p:nvPicPr>
          <p:cNvPr id="81" name="Google Shape;81;p4" descr="Chart, scatter chart&#10;&#10;Description automatically generated"/>
          <p:cNvPicPr preferRelativeResize="0"/>
          <p:nvPr/>
        </p:nvPicPr>
        <p:blipFill rotWithShape="1">
          <a:blip r:embed="rId3">
            <a:alphaModFix/>
          </a:blip>
          <a:srcRect/>
          <a:stretch/>
        </p:blipFill>
        <p:spPr>
          <a:xfrm>
            <a:off x="0" y="324927"/>
            <a:ext cx="4632960" cy="6134100"/>
          </a:xfrm>
          <a:prstGeom prst="rect">
            <a:avLst/>
          </a:prstGeom>
          <a:noFill/>
          <a:ln>
            <a:noFill/>
          </a:ln>
        </p:spPr>
      </p:pic>
      <p:sp>
        <p:nvSpPr>
          <p:cNvPr id="82" name="Google Shape;82;p4"/>
          <p:cNvSpPr txBox="1">
            <a:spLocks noGrp="1"/>
          </p:cNvSpPr>
          <p:nvPr>
            <p:ph type="title"/>
          </p:nvPr>
        </p:nvSpPr>
        <p:spPr>
          <a:xfrm>
            <a:off x="5127584" y="398973"/>
            <a:ext cx="6748041" cy="2279175"/>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ts val="3200"/>
              <a:buFont typeface="Helvetica Neue"/>
              <a:buNone/>
            </a:pPr>
            <a:r>
              <a:rPr lang="en-US" cap="none"/>
              <a:t>Differences Between Protein and Transcript Abundance in Cells Lacking bS21-2</a:t>
            </a:r>
            <a:endParaRPr/>
          </a:p>
        </p:txBody>
      </p:sp>
      <p:grpSp>
        <p:nvGrpSpPr>
          <p:cNvPr id="83" name="Google Shape;83;p4"/>
          <p:cNvGrpSpPr/>
          <p:nvPr/>
        </p:nvGrpSpPr>
        <p:grpSpPr>
          <a:xfrm>
            <a:off x="3539286" y="4001623"/>
            <a:ext cx="2446728" cy="450134"/>
            <a:chOff x="3539286" y="3622885"/>
            <a:chExt cx="2446728" cy="450134"/>
          </a:xfrm>
        </p:grpSpPr>
        <p:cxnSp>
          <p:nvCxnSpPr>
            <p:cNvPr id="84" name="Google Shape;84;p4"/>
            <p:cNvCxnSpPr/>
            <p:nvPr/>
          </p:nvCxnSpPr>
          <p:spPr>
            <a:xfrm rot="10800000">
              <a:off x="4079531" y="3847952"/>
              <a:ext cx="1906483" cy="0"/>
            </a:xfrm>
            <a:prstGeom prst="straightConnector1">
              <a:avLst/>
            </a:prstGeom>
            <a:noFill/>
            <a:ln w="76200" cap="flat" cmpd="sng">
              <a:solidFill>
                <a:schemeClr val="accent1"/>
              </a:solidFill>
              <a:prstDash val="solid"/>
              <a:round/>
              <a:headEnd type="none" w="sm" len="sm"/>
              <a:tailEnd type="triangle" w="med" len="med"/>
            </a:ln>
          </p:spPr>
        </p:cxnSp>
        <p:sp>
          <p:nvSpPr>
            <p:cNvPr id="85" name="Google Shape;85;p4"/>
            <p:cNvSpPr/>
            <p:nvPr/>
          </p:nvSpPr>
          <p:spPr>
            <a:xfrm>
              <a:off x="3539286" y="3622885"/>
              <a:ext cx="457295" cy="450134"/>
            </a:xfrm>
            <a:prstGeom prst="ellipse">
              <a:avLst/>
            </a:prstGeom>
            <a:noFill/>
            <a:ln w="15875"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grpSp>
      <p:sp>
        <p:nvSpPr>
          <p:cNvPr id="86" name="Google Shape;86;p4"/>
          <p:cNvSpPr txBox="1"/>
          <p:nvPr/>
        </p:nvSpPr>
        <p:spPr>
          <a:xfrm>
            <a:off x="10613310" y="5874252"/>
            <a:ext cx="185601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Helvetica Neue"/>
              <a:buNone/>
            </a:pPr>
            <a:r>
              <a:rPr lang="en-US" sz="1600" b="0" i="0" u="none" strike="noStrike" cap="none" dirty="0">
                <a:solidFill>
                  <a:srgbClr val="000000"/>
                </a:solidFill>
                <a:latin typeface="Helvetica Neue"/>
                <a:ea typeface="Helvetica Neue"/>
                <a:cs typeface="Helvetica Neue"/>
                <a:sym typeface="Helvetica Neue"/>
              </a:rPr>
              <a:t>Trautmann and Ramsey, 2022</a:t>
            </a:r>
            <a:endParaRPr sz="1400" b="0" i="0" u="none" strike="noStrike" cap="none" dirty="0">
              <a:solidFill>
                <a:srgbClr val="000000"/>
              </a:solidFill>
              <a:latin typeface="Arial"/>
              <a:ea typeface="Arial"/>
              <a:cs typeface="Arial"/>
              <a:sym typeface="Arial"/>
            </a:endParaRPr>
          </a:p>
        </p:txBody>
      </p:sp>
      <p:sp>
        <p:nvSpPr>
          <p:cNvPr id="87" name="Google Shape;87;p4"/>
          <p:cNvSpPr txBox="1">
            <a:spLocks noGrp="1"/>
          </p:cNvSpPr>
          <p:nvPr>
            <p:ph type="body" idx="1"/>
          </p:nvPr>
        </p:nvSpPr>
        <p:spPr>
          <a:xfrm>
            <a:off x="5321893" y="2197975"/>
            <a:ext cx="5188355" cy="1981873"/>
          </a:xfrm>
          <a:prstGeom prst="rect">
            <a:avLst/>
          </a:prstGeom>
          <a:noFill/>
          <a:ln>
            <a:noFill/>
          </a:ln>
        </p:spPr>
        <p:txBody>
          <a:bodyPr spcFirstLastPara="1" wrap="square" lIns="91425" tIns="45700" rIns="91425" bIns="45700" anchor="t" anchorCtr="0">
            <a:noAutofit/>
          </a:bodyPr>
          <a:lstStyle/>
          <a:p>
            <a:pPr marL="573087" lvl="0" indent="-457200" algn="l" rtl="0">
              <a:lnSpc>
                <a:spcPct val="100000"/>
              </a:lnSpc>
              <a:spcBef>
                <a:spcPts val="0"/>
              </a:spcBef>
              <a:spcAft>
                <a:spcPts val="0"/>
              </a:spcAft>
              <a:buSzPts val="3000"/>
              <a:buChar char="•"/>
            </a:pPr>
            <a:r>
              <a:rPr lang="en-US" sz="3000" dirty="0"/>
              <a:t>Gene with largest change in transcript, but not protein abundance</a:t>
            </a:r>
          </a:p>
          <a:p>
            <a:pPr marL="573087" lvl="0" indent="-457200" algn="l" rtl="0">
              <a:lnSpc>
                <a:spcPct val="100000"/>
              </a:lnSpc>
              <a:spcBef>
                <a:spcPts val="0"/>
              </a:spcBef>
              <a:spcAft>
                <a:spcPts val="0"/>
              </a:spcAft>
              <a:buSzPts val="3000"/>
              <a:buChar char="•"/>
            </a:pPr>
            <a:r>
              <a:rPr lang="en-US" sz="3000" i="1" dirty="0" err="1"/>
              <a:t>yqeY</a:t>
            </a:r>
            <a:endParaRPr sz="2800" i="1" dirty="0"/>
          </a:p>
          <a:p>
            <a:pPr marL="460375" lvl="0" indent="-460375" algn="l" rtl="0">
              <a:lnSpc>
                <a:spcPct val="100000"/>
              </a:lnSpc>
              <a:spcBef>
                <a:spcPts val="600"/>
              </a:spcBef>
              <a:spcAft>
                <a:spcPts val="0"/>
              </a:spcAft>
              <a:buSzPts val="3200"/>
              <a:buNone/>
            </a:pPr>
            <a:endParaRPr sz="3200" dirty="0"/>
          </a:p>
          <a:p>
            <a:pPr marL="0" lvl="0" indent="0" algn="l" rtl="0">
              <a:lnSpc>
                <a:spcPct val="100000"/>
              </a:lnSpc>
              <a:spcBef>
                <a:spcPts val="600"/>
              </a:spcBef>
              <a:spcAft>
                <a:spcPts val="0"/>
              </a:spcAft>
              <a:buSzPts val="3200"/>
              <a:buNone/>
            </a:pPr>
            <a:endParaRPr sz="3200" dirty="0"/>
          </a:p>
        </p:txBody>
      </p:sp>
    </p:spTree>
    <p:extLst>
      <p:ext uri="{BB962C8B-B14F-4D97-AF65-F5344CB8AC3E}">
        <p14:creationId xmlns:p14="http://schemas.microsoft.com/office/powerpoint/2010/main" val="1434547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EFE59-06EC-2296-F1AC-67795DE5A612}"/>
              </a:ext>
            </a:extLst>
          </p:cNvPr>
          <p:cNvSpPr>
            <a:spLocks noGrp="1"/>
          </p:cNvSpPr>
          <p:nvPr>
            <p:ph type="ctrTitle"/>
          </p:nvPr>
        </p:nvSpPr>
        <p:spPr/>
        <p:txBody>
          <a:bodyPr>
            <a:normAutofit/>
          </a:bodyPr>
          <a:lstStyle/>
          <a:p>
            <a:r>
              <a:rPr lang="en-US" dirty="0"/>
              <a:t>III. Justification</a:t>
            </a:r>
          </a:p>
        </p:txBody>
      </p:sp>
    </p:spTree>
    <p:extLst>
      <p:ext uri="{BB962C8B-B14F-4D97-AF65-F5344CB8AC3E}">
        <p14:creationId xmlns:p14="http://schemas.microsoft.com/office/powerpoint/2010/main" val="25204957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CDEAD-835D-3AC1-24F6-FC2CAEFD1CF1}"/>
              </a:ext>
            </a:extLst>
          </p:cNvPr>
          <p:cNvSpPr>
            <a:spLocks noGrp="1"/>
          </p:cNvSpPr>
          <p:nvPr>
            <p:ph type="title"/>
          </p:nvPr>
        </p:nvSpPr>
        <p:spPr/>
        <p:txBody>
          <a:bodyPr/>
          <a:lstStyle/>
          <a:p>
            <a:r>
              <a:rPr lang="en-US" dirty="0"/>
              <a:t>Justification</a:t>
            </a:r>
          </a:p>
        </p:txBody>
      </p:sp>
      <p:sp>
        <p:nvSpPr>
          <p:cNvPr id="3" name="Content Placeholder 2">
            <a:extLst>
              <a:ext uri="{FF2B5EF4-FFF2-40B4-BE49-F238E27FC236}">
                <a16:creationId xmlns:a16="http://schemas.microsoft.com/office/drawing/2014/main" id="{4C8435EE-079B-1A69-01D6-997584FA4D98}"/>
              </a:ext>
            </a:extLst>
          </p:cNvPr>
          <p:cNvSpPr>
            <a:spLocks noGrp="1"/>
          </p:cNvSpPr>
          <p:nvPr>
            <p:ph idx="1"/>
          </p:nvPr>
        </p:nvSpPr>
        <p:spPr>
          <a:xfrm>
            <a:off x="838201" y="1825625"/>
            <a:ext cx="6896099" cy="4351338"/>
          </a:xfrm>
        </p:spPr>
        <p:txBody>
          <a:bodyPr/>
          <a:lstStyle/>
          <a:p>
            <a:r>
              <a:rPr lang="en-US" dirty="0"/>
              <a:t>bS21-2 is important for gene regulation</a:t>
            </a:r>
          </a:p>
          <a:p>
            <a:pPr lvl="1"/>
            <a:r>
              <a:rPr lang="en-US" dirty="0"/>
              <a:t>What controls production?</a:t>
            </a:r>
          </a:p>
          <a:p>
            <a:pPr lvl="2"/>
            <a:r>
              <a:rPr lang="en-US" dirty="0"/>
              <a:t>Identity vs. Abundance</a:t>
            </a:r>
          </a:p>
          <a:p>
            <a:r>
              <a:rPr lang="en-US" dirty="0"/>
              <a:t>Pathogenesis of </a:t>
            </a:r>
            <a:r>
              <a:rPr lang="en-US" i="1" dirty="0"/>
              <a:t>F. tularensis</a:t>
            </a:r>
            <a:endParaRPr lang="en-US" dirty="0"/>
          </a:p>
          <a:p>
            <a:r>
              <a:rPr lang="en-US" dirty="0"/>
              <a:t>Heterogenous ribosomes</a:t>
            </a:r>
          </a:p>
          <a:p>
            <a:pPr lvl="1"/>
            <a:r>
              <a:rPr lang="en-US" dirty="0"/>
              <a:t>Potential effective target for anti-virulence strategies</a:t>
            </a:r>
          </a:p>
          <a:p>
            <a:pPr lvl="1"/>
            <a:r>
              <a:rPr lang="en-US" dirty="0"/>
              <a:t>Potential for novel narrow spectrum antibiotic development</a:t>
            </a:r>
          </a:p>
        </p:txBody>
      </p:sp>
      <p:pic>
        <p:nvPicPr>
          <p:cNvPr id="4" name="Picture 3">
            <a:extLst>
              <a:ext uri="{FF2B5EF4-FFF2-40B4-BE49-F238E27FC236}">
                <a16:creationId xmlns:a16="http://schemas.microsoft.com/office/drawing/2014/main" id="{97DD3BA0-03FB-44AF-1D31-6C8C25D7045D}"/>
              </a:ext>
            </a:extLst>
          </p:cNvPr>
          <p:cNvPicPr>
            <a:picLocks noChangeAspect="1"/>
          </p:cNvPicPr>
          <p:nvPr/>
        </p:nvPicPr>
        <p:blipFill>
          <a:blip r:embed="rId2"/>
          <a:stretch>
            <a:fillRect/>
          </a:stretch>
        </p:blipFill>
        <p:spPr>
          <a:xfrm>
            <a:off x="7579929" y="1825625"/>
            <a:ext cx="4477240" cy="3805654"/>
          </a:xfrm>
          <a:prstGeom prst="rect">
            <a:avLst/>
          </a:prstGeom>
        </p:spPr>
      </p:pic>
    </p:spTree>
    <p:extLst>
      <p:ext uri="{BB962C8B-B14F-4D97-AF65-F5344CB8AC3E}">
        <p14:creationId xmlns:p14="http://schemas.microsoft.com/office/powerpoint/2010/main" val="627208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DE62F-D649-7238-515C-C62E07D35DA6}"/>
              </a:ext>
            </a:extLst>
          </p:cNvPr>
          <p:cNvSpPr>
            <a:spLocks noGrp="1"/>
          </p:cNvSpPr>
          <p:nvPr>
            <p:ph type="ctrTitle"/>
          </p:nvPr>
        </p:nvSpPr>
        <p:spPr>
          <a:xfrm>
            <a:off x="1054963" y="1997476"/>
            <a:ext cx="10082074" cy="3273641"/>
          </a:xfrm>
        </p:spPr>
        <p:txBody>
          <a:bodyPr>
            <a:noAutofit/>
          </a:bodyPr>
          <a:lstStyle/>
          <a:p>
            <a:pPr algn="l"/>
            <a:r>
              <a:rPr lang="en-US" sz="4400" b="0" u="sng" dirty="0"/>
              <a:t>Aim 1:</a:t>
            </a:r>
            <a:r>
              <a:rPr lang="en-US" sz="4400" b="0" dirty="0"/>
              <a:t> Investigate how bS21-2 mRNA is regulated</a:t>
            </a:r>
            <a:br>
              <a:rPr lang="en-US" sz="4400" b="0" dirty="0"/>
            </a:br>
            <a:br>
              <a:rPr lang="en-US" sz="4400" b="0" dirty="0"/>
            </a:br>
            <a:r>
              <a:rPr lang="en-US" sz="4400" b="0" u="sng" dirty="0"/>
              <a:t>Aim 2:</a:t>
            </a:r>
            <a:r>
              <a:rPr lang="en-US" sz="4400" b="0" dirty="0"/>
              <a:t> Investigate factors that influence the expression of bS21-1 and bS21-3</a:t>
            </a:r>
          </a:p>
        </p:txBody>
      </p:sp>
      <p:sp>
        <p:nvSpPr>
          <p:cNvPr id="4" name="Title 1">
            <a:extLst>
              <a:ext uri="{FF2B5EF4-FFF2-40B4-BE49-F238E27FC236}">
                <a16:creationId xmlns:a16="http://schemas.microsoft.com/office/drawing/2014/main" id="{88CEE499-E880-9435-008D-DB7EF70ABF07}"/>
              </a:ext>
            </a:extLst>
          </p:cNvPr>
          <p:cNvSpPr txBox="1">
            <a:spLocks/>
          </p:cNvSpPr>
          <p:nvPr/>
        </p:nvSpPr>
        <p:spPr>
          <a:xfrm>
            <a:off x="1524000" y="552304"/>
            <a:ext cx="9144000" cy="103457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Helvetica" panose="020B0604020202020204" pitchFamily="34" charset="0"/>
                <a:ea typeface="+mj-ea"/>
                <a:cs typeface="Helvetica" panose="020B0604020202020204" pitchFamily="34" charset="0"/>
              </a:defRPr>
            </a:lvl1pPr>
          </a:lstStyle>
          <a:p>
            <a:r>
              <a:rPr lang="en-US" dirty="0"/>
              <a:t>IV. Aims</a:t>
            </a:r>
          </a:p>
        </p:txBody>
      </p:sp>
    </p:spTree>
    <p:extLst>
      <p:ext uri="{BB962C8B-B14F-4D97-AF65-F5344CB8AC3E}">
        <p14:creationId xmlns:p14="http://schemas.microsoft.com/office/powerpoint/2010/main" val="935962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DE62F-D649-7238-515C-C62E07D35DA6}"/>
              </a:ext>
            </a:extLst>
          </p:cNvPr>
          <p:cNvSpPr>
            <a:spLocks noGrp="1"/>
          </p:cNvSpPr>
          <p:nvPr>
            <p:ph type="ctrTitle"/>
          </p:nvPr>
        </p:nvSpPr>
        <p:spPr>
          <a:xfrm>
            <a:off x="1054963" y="2496845"/>
            <a:ext cx="10082074" cy="1276165"/>
          </a:xfrm>
        </p:spPr>
        <p:txBody>
          <a:bodyPr>
            <a:noAutofit/>
          </a:bodyPr>
          <a:lstStyle/>
          <a:p>
            <a:pPr algn="l"/>
            <a:r>
              <a:rPr lang="en-US" sz="4400" b="0" dirty="0"/>
              <a:t>Investigate how bS21-2 mRNA is regulated</a:t>
            </a:r>
          </a:p>
        </p:txBody>
      </p:sp>
      <p:sp>
        <p:nvSpPr>
          <p:cNvPr id="3" name="Title 1">
            <a:extLst>
              <a:ext uri="{FF2B5EF4-FFF2-40B4-BE49-F238E27FC236}">
                <a16:creationId xmlns:a16="http://schemas.microsoft.com/office/drawing/2014/main" id="{53A942ED-2267-2CE3-FF14-AABFD9A31A7D}"/>
              </a:ext>
            </a:extLst>
          </p:cNvPr>
          <p:cNvSpPr txBox="1">
            <a:spLocks/>
          </p:cNvSpPr>
          <p:nvPr/>
        </p:nvSpPr>
        <p:spPr>
          <a:xfrm>
            <a:off x="1524000" y="552304"/>
            <a:ext cx="9144000" cy="103457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Helvetica" panose="020B0604020202020204" pitchFamily="34" charset="0"/>
                <a:ea typeface="+mj-ea"/>
                <a:cs typeface="Helvetica" panose="020B0604020202020204" pitchFamily="34" charset="0"/>
              </a:defRPr>
            </a:lvl1pPr>
          </a:lstStyle>
          <a:p>
            <a:r>
              <a:rPr lang="en-US" dirty="0"/>
              <a:t>V. Aim 1</a:t>
            </a:r>
          </a:p>
        </p:txBody>
      </p:sp>
    </p:spTree>
    <p:extLst>
      <p:ext uri="{BB962C8B-B14F-4D97-AF65-F5344CB8AC3E}">
        <p14:creationId xmlns:p14="http://schemas.microsoft.com/office/powerpoint/2010/main" val="3401565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E20FE-3731-5F37-4749-EBDD1450C207}"/>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34B17484-27C3-317F-1EF1-6C04C8A0AAB6}"/>
              </a:ext>
            </a:extLst>
          </p:cNvPr>
          <p:cNvSpPr>
            <a:spLocks noGrp="1"/>
          </p:cNvSpPr>
          <p:nvPr>
            <p:ph idx="1"/>
          </p:nvPr>
        </p:nvSpPr>
        <p:spPr/>
        <p:txBody>
          <a:bodyPr/>
          <a:lstStyle/>
          <a:p>
            <a:pPr marL="571500" indent="-571500">
              <a:buFont typeface="+mj-lt"/>
              <a:buAutoNum type="romanUcPeriod"/>
            </a:pPr>
            <a:r>
              <a:rPr lang="en-US" dirty="0"/>
              <a:t>Background</a:t>
            </a:r>
          </a:p>
          <a:p>
            <a:pPr marL="571500" indent="-571500">
              <a:buFont typeface="+mj-lt"/>
              <a:buAutoNum type="romanUcPeriod"/>
            </a:pPr>
            <a:r>
              <a:rPr lang="en-US" dirty="0"/>
              <a:t>Prior Work from the </a:t>
            </a:r>
            <a:r>
              <a:rPr lang="en-US" dirty="0" err="1"/>
              <a:t>KRamsey</a:t>
            </a:r>
            <a:r>
              <a:rPr lang="en-US" dirty="0"/>
              <a:t> Lab</a:t>
            </a:r>
          </a:p>
          <a:p>
            <a:pPr marL="571500" indent="-571500">
              <a:buFont typeface="+mj-lt"/>
              <a:buAutoNum type="romanUcPeriod"/>
            </a:pPr>
            <a:r>
              <a:rPr lang="en-US" dirty="0"/>
              <a:t>Justification</a:t>
            </a:r>
          </a:p>
          <a:p>
            <a:pPr marL="571500" indent="-571500">
              <a:buFont typeface="+mj-lt"/>
              <a:buAutoNum type="romanUcPeriod"/>
            </a:pPr>
            <a:r>
              <a:rPr lang="en-US" dirty="0"/>
              <a:t>Aims </a:t>
            </a:r>
          </a:p>
          <a:p>
            <a:pPr marL="571500" indent="-571500">
              <a:buFont typeface="+mj-lt"/>
              <a:buAutoNum type="romanUcPeriod"/>
            </a:pPr>
            <a:r>
              <a:rPr lang="en-US" dirty="0"/>
              <a:t>Aim #1</a:t>
            </a:r>
          </a:p>
          <a:p>
            <a:pPr marL="571500" indent="-571500">
              <a:buFont typeface="+mj-lt"/>
              <a:buAutoNum type="romanUcPeriod"/>
            </a:pPr>
            <a:r>
              <a:rPr lang="en-US" dirty="0"/>
              <a:t>Aim #2</a:t>
            </a:r>
          </a:p>
          <a:p>
            <a:pPr marL="571500" indent="-571500">
              <a:buFont typeface="+mj-lt"/>
              <a:buAutoNum type="romanUcPeriod"/>
            </a:pPr>
            <a:r>
              <a:rPr lang="en-US" dirty="0"/>
              <a:t>Moving Forward</a:t>
            </a:r>
          </a:p>
        </p:txBody>
      </p:sp>
    </p:spTree>
    <p:extLst>
      <p:ext uri="{BB962C8B-B14F-4D97-AF65-F5344CB8AC3E}">
        <p14:creationId xmlns:p14="http://schemas.microsoft.com/office/powerpoint/2010/main" val="23727135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p5" descr="Graphical user interface, application&#10;&#10;Description automatically generated"/>
          <p:cNvPicPr preferRelativeResize="0"/>
          <p:nvPr/>
        </p:nvPicPr>
        <p:blipFill rotWithShape="1">
          <a:blip r:embed="rId3">
            <a:alphaModFix/>
          </a:blip>
          <a:srcRect l="4747" t="77010" r="27393"/>
          <a:stretch/>
        </p:blipFill>
        <p:spPr>
          <a:xfrm>
            <a:off x="1632030" y="5062614"/>
            <a:ext cx="9653651" cy="1032242"/>
          </a:xfrm>
          <a:prstGeom prst="rect">
            <a:avLst/>
          </a:prstGeom>
          <a:noFill/>
          <a:ln>
            <a:noFill/>
          </a:ln>
        </p:spPr>
      </p:pic>
      <p:sp>
        <p:nvSpPr>
          <p:cNvPr id="93" name="Google Shape;93;p5"/>
          <p:cNvSpPr txBox="1">
            <a:spLocks noGrp="1"/>
          </p:cNvSpPr>
          <p:nvPr>
            <p:ph type="title"/>
          </p:nvPr>
        </p:nvSpPr>
        <p:spPr>
          <a:xfrm>
            <a:off x="221942" y="126562"/>
            <a:ext cx="11970058" cy="13255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ct val="100000"/>
              <a:buFont typeface="Helvetica Neue"/>
              <a:buNone/>
            </a:pPr>
            <a:r>
              <a:rPr lang="en-US" cap="none" dirty="0"/>
              <a:t>RNA Seq Data Suggest bS21-2 Negatively Regulates its Own mRNA </a:t>
            </a:r>
            <a:endParaRPr dirty="0"/>
          </a:p>
        </p:txBody>
      </p:sp>
      <p:sp>
        <p:nvSpPr>
          <p:cNvPr id="2" name="Content Placeholder 1">
            <a:extLst>
              <a:ext uri="{FF2B5EF4-FFF2-40B4-BE49-F238E27FC236}">
                <a16:creationId xmlns:a16="http://schemas.microsoft.com/office/drawing/2014/main" id="{7D54E938-05DB-DDB6-6324-30ED5243483F}"/>
              </a:ext>
            </a:extLst>
          </p:cNvPr>
          <p:cNvSpPr>
            <a:spLocks noGrp="1"/>
          </p:cNvSpPr>
          <p:nvPr>
            <p:ph idx="1"/>
          </p:nvPr>
        </p:nvSpPr>
        <p:spPr/>
        <p:txBody>
          <a:bodyPr/>
          <a:lstStyle/>
          <a:p>
            <a:endParaRPr lang="en-US" dirty="0"/>
          </a:p>
        </p:txBody>
      </p:sp>
      <p:pic>
        <p:nvPicPr>
          <p:cNvPr id="94" name="Google Shape;94;p5"/>
          <p:cNvPicPr preferRelativeResize="0"/>
          <p:nvPr/>
        </p:nvPicPr>
        <p:blipFill rotWithShape="1">
          <a:blip r:embed="rId4">
            <a:alphaModFix/>
          </a:blip>
          <a:srcRect r="98155"/>
          <a:stretch/>
        </p:blipFill>
        <p:spPr>
          <a:xfrm>
            <a:off x="941494" y="1867792"/>
            <a:ext cx="223548" cy="3822523"/>
          </a:xfrm>
          <a:prstGeom prst="rect">
            <a:avLst/>
          </a:prstGeom>
          <a:noFill/>
          <a:ln>
            <a:noFill/>
          </a:ln>
        </p:spPr>
      </p:pic>
      <p:sp>
        <p:nvSpPr>
          <p:cNvPr id="95" name="Google Shape;95;p5"/>
          <p:cNvSpPr txBox="1"/>
          <p:nvPr/>
        </p:nvSpPr>
        <p:spPr>
          <a:xfrm>
            <a:off x="7315200" y="5643021"/>
            <a:ext cx="5240645"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Helvetica Neue"/>
              <a:buNone/>
            </a:pPr>
            <a:r>
              <a:rPr lang="en-US" sz="2400" b="0" i="0" u="none" strike="noStrike" cap="none" dirty="0">
                <a:solidFill>
                  <a:srgbClr val="000000"/>
                </a:solidFill>
                <a:latin typeface="Helvetica Neue"/>
                <a:ea typeface="Helvetica Neue"/>
                <a:cs typeface="Helvetica Neue"/>
                <a:sym typeface="Helvetica Neue"/>
              </a:rPr>
              <a:t>bS21-2 is encoded by </a:t>
            </a:r>
            <a:r>
              <a:rPr lang="en-US" sz="2400" b="0" i="1" u="none" strike="noStrike" cap="none" dirty="0">
                <a:solidFill>
                  <a:srgbClr val="000000"/>
                </a:solidFill>
                <a:latin typeface="Helvetica Neue"/>
                <a:ea typeface="Helvetica Neue"/>
                <a:cs typeface="Helvetica Neue"/>
                <a:sym typeface="Helvetica Neue"/>
              </a:rPr>
              <a:t>rpsU2</a:t>
            </a:r>
            <a:endParaRPr sz="2400" b="0" i="0" u="none" strike="noStrike" cap="none" dirty="0">
              <a:solidFill>
                <a:srgbClr val="000000"/>
              </a:solidFill>
              <a:latin typeface="Helvetica Neue"/>
              <a:ea typeface="Helvetica Neue"/>
              <a:cs typeface="Helvetica Neue"/>
              <a:sym typeface="Helvetica Neue"/>
            </a:endParaRPr>
          </a:p>
        </p:txBody>
      </p:sp>
      <p:grpSp>
        <p:nvGrpSpPr>
          <p:cNvPr id="96" name="Google Shape;96;p5"/>
          <p:cNvGrpSpPr/>
          <p:nvPr/>
        </p:nvGrpSpPr>
        <p:grpSpPr>
          <a:xfrm>
            <a:off x="1218086" y="1379581"/>
            <a:ext cx="10078718" cy="1599292"/>
            <a:chOff x="1218086" y="1379581"/>
            <a:chExt cx="10078718" cy="1599292"/>
          </a:xfrm>
        </p:grpSpPr>
        <p:pic>
          <p:nvPicPr>
            <p:cNvPr id="97" name="Google Shape;97;p5"/>
            <p:cNvPicPr preferRelativeResize="0"/>
            <p:nvPr/>
          </p:nvPicPr>
          <p:blipFill rotWithShape="1">
            <a:blip r:embed="rId4">
              <a:alphaModFix/>
            </a:blip>
            <a:srcRect l="1844" r="28093" b="66414"/>
            <a:stretch/>
          </p:blipFill>
          <p:spPr>
            <a:xfrm>
              <a:off x="1218086" y="1379581"/>
              <a:ext cx="10078718" cy="1599292"/>
            </a:xfrm>
            <a:prstGeom prst="rect">
              <a:avLst/>
            </a:prstGeom>
            <a:noFill/>
            <a:ln>
              <a:noFill/>
            </a:ln>
          </p:spPr>
        </p:pic>
        <p:sp>
          <p:nvSpPr>
            <p:cNvPr id="98" name="Google Shape;98;p5"/>
            <p:cNvSpPr txBox="1"/>
            <p:nvPr/>
          </p:nvSpPr>
          <p:spPr>
            <a:xfrm>
              <a:off x="1694174" y="1965011"/>
              <a:ext cx="1537298" cy="636146"/>
            </a:xfrm>
            <a:prstGeom prst="rect">
              <a:avLst/>
            </a:prstGeom>
            <a:solidFill>
              <a:schemeClr val="lt1"/>
            </a:solidFill>
            <a:ln>
              <a:noFill/>
            </a:ln>
          </p:spPr>
          <p:txBody>
            <a:bodyPr spcFirstLastPara="1" wrap="square" lIns="91425" tIns="45700" rIns="91425" bIns="45700" anchor="t" anchorCtr="0">
              <a:normAutofit fontScale="75000" lnSpcReduction="20000"/>
            </a:bodyPr>
            <a:lstStyle/>
            <a:p>
              <a:pPr marL="0" marR="0" lvl="0" indent="0" algn="l" rtl="0">
                <a:lnSpc>
                  <a:spcPct val="90000"/>
                </a:lnSpc>
                <a:spcBef>
                  <a:spcPts val="0"/>
                </a:spcBef>
                <a:spcAft>
                  <a:spcPts val="0"/>
                </a:spcAft>
                <a:buClr>
                  <a:schemeClr val="dk1"/>
                </a:buClr>
                <a:buSzPct val="100000"/>
                <a:buFont typeface="Helvetica Neue"/>
                <a:buNone/>
              </a:pPr>
              <a:r>
                <a:rPr lang="en-US" sz="3200" b="0" i="0" u="none" strike="noStrike" cap="none">
                  <a:solidFill>
                    <a:schemeClr val="dk1"/>
                  </a:solidFill>
                  <a:latin typeface="Helvetica Neue"/>
                  <a:ea typeface="Helvetica Neue"/>
                  <a:cs typeface="Helvetica Neue"/>
                  <a:sym typeface="Helvetica Neue"/>
                </a:rPr>
                <a:t>Wild-type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chemeClr val="dk1"/>
                </a:buClr>
                <a:buSzPct val="100000"/>
                <a:buFont typeface="Helvetica Neue"/>
                <a:buNone/>
              </a:pPr>
              <a:r>
                <a:rPr lang="en-US" sz="3200" b="0" i="0" u="none" strike="noStrike" cap="none">
                  <a:solidFill>
                    <a:schemeClr val="dk1"/>
                  </a:solidFill>
                  <a:latin typeface="Helvetica Neue"/>
                  <a:ea typeface="Helvetica Neue"/>
                  <a:cs typeface="Helvetica Neue"/>
                  <a:sym typeface="Helvetica Neue"/>
                </a:rPr>
                <a:t>(LVS pF)</a:t>
              </a:r>
              <a:endParaRPr sz="1400" b="0" i="0" u="none" strike="noStrike" cap="none">
                <a:solidFill>
                  <a:srgbClr val="000000"/>
                </a:solidFill>
                <a:latin typeface="Arial"/>
                <a:ea typeface="Arial"/>
                <a:cs typeface="Arial"/>
                <a:sym typeface="Arial"/>
              </a:endParaRPr>
            </a:p>
          </p:txBody>
        </p:sp>
      </p:grpSp>
      <p:grpSp>
        <p:nvGrpSpPr>
          <p:cNvPr id="99" name="Google Shape;99;p5"/>
          <p:cNvGrpSpPr/>
          <p:nvPr/>
        </p:nvGrpSpPr>
        <p:grpSpPr>
          <a:xfrm>
            <a:off x="1218086" y="2978873"/>
            <a:ext cx="10078718" cy="1060049"/>
            <a:chOff x="1218086" y="2978873"/>
            <a:chExt cx="10078718" cy="1060049"/>
          </a:xfrm>
        </p:grpSpPr>
        <p:pic>
          <p:nvPicPr>
            <p:cNvPr id="100" name="Google Shape;100;p5"/>
            <p:cNvPicPr preferRelativeResize="0"/>
            <p:nvPr/>
          </p:nvPicPr>
          <p:blipFill rotWithShape="1">
            <a:blip r:embed="rId4">
              <a:alphaModFix/>
            </a:blip>
            <a:srcRect l="1844" t="33585" r="28093" b="44152"/>
            <a:stretch/>
          </p:blipFill>
          <p:spPr>
            <a:xfrm>
              <a:off x="1218086" y="2978873"/>
              <a:ext cx="10078718" cy="1060049"/>
            </a:xfrm>
            <a:prstGeom prst="rect">
              <a:avLst/>
            </a:prstGeom>
            <a:noFill/>
            <a:ln>
              <a:noFill/>
            </a:ln>
          </p:spPr>
        </p:pic>
        <p:sp>
          <p:nvSpPr>
            <p:cNvPr id="101" name="Google Shape;101;p5"/>
            <p:cNvSpPr txBox="1"/>
            <p:nvPr/>
          </p:nvSpPr>
          <p:spPr>
            <a:xfrm>
              <a:off x="1694174" y="3045030"/>
              <a:ext cx="2016693" cy="867602"/>
            </a:xfrm>
            <a:prstGeom prst="rect">
              <a:avLst/>
            </a:prstGeom>
            <a:solidFill>
              <a:schemeClr val="lt1"/>
            </a:solidFill>
            <a:ln>
              <a:noFill/>
            </a:ln>
          </p:spPr>
          <p:txBody>
            <a:bodyPr spcFirstLastPara="1" wrap="square" lIns="91425" tIns="45700" rIns="91425" bIns="45700" anchor="t" anchorCtr="0">
              <a:normAutofit fontScale="52499" lnSpcReduction="20000"/>
            </a:bodyPr>
            <a:lstStyle/>
            <a:p>
              <a:pPr marL="0" marR="0" lvl="0" indent="0" algn="l" rtl="0">
                <a:lnSpc>
                  <a:spcPct val="90000"/>
                </a:lnSpc>
                <a:spcBef>
                  <a:spcPts val="0"/>
                </a:spcBef>
                <a:spcAft>
                  <a:spcPts val="0"/>
                </a:spcAft>
                <a:buClr>
                  <a:schemeClr val="dk1"/>
                </a:buClr>
                <a:buSzPct val="100000"/>
                <a:buFont typeface="Helvetica Neue"/>
                <a:buNone/>
              </a:pPr>
              <a:r>
                <a:rPr lang="en-US" sz="4600" b="0" i="0" u="none" strike="noStrike" cap="none">
                  <a:solidFill>
                    <a:schemeClr val="dk1"/>
                  </a:solidFill>
                  <a:latin typeface="Helvetica Neue"/>
                  <a:ea typeface="Helvetica Neue"/>
                  <a:cs typeface="Helvetica Neue"/>
                  <a:sym typeface="Helvetica Neue"/>
                </a:rPr>
                <a:t>bS21-2</a:t>
              </a:r>
              <a:r>
                <a:rPr lang="en-US" sz="3200" b="0" i="0" u="none" strike="noStrike" cap="none">
                  <a:solidFill>
                    <a:schemeClr val="dk1"/>
                  </a:solidFill>
                  <a:latin typeface="Helvetica Neue"/>
                  <a:ea typeface="Helvetica Neue"/>
                  <a:cs typeface="Helvetica Neue"/>
                  <a:sym typeface="Helvetica Neue"/>
                </a:rPr>
                <a:t> </a:t>
              </a:r>
              <a:r>
                <a:rPr lang="en-US" sz="5300" b="0" i="0" u="none" strike="noStrike" cap="none">
                  <a:solidFill>
                    <a:schemeClr val="dk1"/>
                  </a:solidFill>
                  <a:latin typeface="Helvetica Neue"/>
                  <a:ea typeface="Helvetica Neue"/>
                  <a:cs typeface="Helvetica Neue"/>
                  <a:sym typeface="Helvetica Neue"/>
                </a:rPr>
                <a:t>-</a:t>
              </a:r>
              <a:endParaRPr sz="3200" b="0" i="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0"/>
                </a:spcBef>
                <a:spcAft>
                  <a:spcPts val="0"/>
                </a:spcAft>
                <a:buClr>
                  <a:schemeClr val="dk1"/>
                </a:buClr>
                <a:buSzPct val="100000"/>
                <a:buFont typeface="Helvetica Neue"/>
                <a:buNone/>
              </a:pPr>
              <a:r>
                <a:rPr lang="en-US" sz="4600" b="0" i="0" u="none" strike="noStrike" cap="none">
                  <a:solidFill>
                    <a:schemeClr val="dk1"/>
                  </a:solidFill>
                  <a:latin typeface="Helvetica Neue"/>
                  <a:ea typeface="Helvetica Neue"/>
                  <a:cs typeface="Helvetica Neue"/>
                  <a:sym typeface="Helvetica Neue"/>
                </a:rPr>
                <a:t>(</a:t>
              </a:r>
              <a:r>
                <a:rPr lang="en-US" sz="4600" b="0" i="0" u="none" strike="noStrike" cap="none">
                  <a:solidFill>
                    <a:schemeClr val="dk1"/>
                  </a:solidFill>
                  <a:latin typeface="Calibri"/>
                  <a:ea typeface="Calibri"/>
                  <a:cs typeface="Calibri"/>
                  <a:sym typeface="Calibri"/>
                </a:rPr>
                <a:t>Δ</a:t>
              </a:r>
              <a:r>
                <a:rPr lang="en-US" sz="4600" b="0" i="1" u="none" strike="noStrike" cap="none">
                  <a:solidFill>
                    <a:schemeClr val="dk1"/>
                  </a:solidFill>
                  <a:latin typeface="Helvetica Neue"/>
                  <a:ea typeface="Helvetica Neue"/>
                  <a:cs typeface="Helvetica Neue"/>
                  <a:sym typeface="Helvetica Neue"/>
                </a:rPr>
                <a:t>rpsU2 </a:t>
              </a:r>
              <a:r>
                <a:rPr lang="en-US" sz="4600" b="0" i="0" u="none" strike="noStrike" cap="none">
                  <a:solidFill>
                    <a:schemeClr val="dk1"/>
                  </a:solidFill>
                  <a:latin typeface="Helvetica Neue"/>
                  <a:ea typeface="Helvetica Neue"/>
                  <a:cs typeface="Helvetica Neue"/>
                  <a:sym typeface="Helvetica Neue"/>
                </a:rPr>
                <a:t>pF)</a:t>
              </a:r>
              <a:endParaRPr sz="1400" b="0" i="0" u="none" strike="noStrike" cap="none">
                <a:solidFill>
                  <a:srgbClr val="000000"/>
                </a:solidFill>
                <a:latin typeface="Arial"/>
                <a:ea typeface="Arial"/>
                <a:cs typeface="Arial"/>
                <a:sym typeface="Arial"/>
              </a:endParaRPr>
            </a:p>
          </p:txBody>
        </p:sp>
      </p:grpSp>
      <p:grpSp>
        <p:nvGrpSpPr>
          <p:cNvPr id="102" name="Google Shape;102;p5"/>
          <p:cNvGrpSpPr/>
          <p:nvPr/>
        </p:nvGrpSpPr>
        <p:grpSpPr>
          <a:xfrm>
            <a:off x="1218086" y="3950329"/>
            <a:ext cx="10078718" cy="1102455"/>
            <a:chOff x="1218086" y="3950329"/>
            <a:chExt cx="10078718" cy="1102455"/>
          </a:xfrm>
        </p:grpSpPr>
        <p:pic>
          <p:nvPicPr>
            <p:cNvPr id="103" name="Google Shape;103;p5"/>
            <p:cNvPicPr preferRelativeResize="0"/>
            <p:nvPr/>
          </p:nvPicPr>
          <p:blipFill rotWithShape="1">
            <a:blip r:embed="rId4">
              <a:alphaModFix/>
            </a:blip>
            <a:srcRect l="1844" t="53987" r="28093" b="22860"/>
            <a:stretch/>
          </p:blipFill>
          <p:spPr>
            <a:xfrm>
              <a:off x="1218086" y="3950329"/>
              <a:ext cx="10078718" cy="1102455"/>
            </a:xfrm>
            <a:prstGeom prst="rect">
              <a:avLst/>
            </a:prstGeom>
            <a:noFill/>
            <a:ln>
              <a:noFill/>
            </a:ln>
          </p:spPr>
        </p:pic>
        <p:sp>
          <p:nvSpPr>
            <p:cNvPr id="104" name="Google Shape;104;p5"/>
            <p:cNvSpPr txBox="1"/>
            <p:nvPr/>
          </p:nvSpPr>
          <p:spPr>
            <a:xfrm>
              <a:off x="1694174" y="4076619"/>
              <a:ext cx="3275843" cy="867602"/>
            </a:xfrm>
            <a:prstGeom prst="rect">
              <a:avLst/>
            </a:prstGeom>
            <a:solidFill>
              <a:schemeClr val="lt1"/>
            </a:solidFill>
            <a:ln>
              <a:noFill/>
            </a:ln>
          </p:spPr>
          <p:txBody>
            <a:bodyPr spcFirstLastPara="1" wrap="square" lIns="91425" tIns="45700" rIns="91425" bIns="45700" anchor="t" anchorCtr="0">
              <a:normAutofit fontScale="45000" lnSpcReduction="20000"/>
            </a:bodyPr>
            <a:lstStyle/>
            <a:p>
              <a:pPr marL="0" marR="0" lvl="0" indent="0" algn="l" rtl="0">
                <a:lnSpc>
                  <a:spcPct val="90000"/>
                </a:lnSpc>
                <a:spcBef>
                  <a:spcPts val="0"/>
                </a:spcBef>
                <a:spcAft>
                  <a:spcPts val="0"/>
                </a:spcAft>
                <a:buClr>
                  <a:schemeClr val="dk1"/>
                </a:buClr>
                <a:buSzPct val="100000"/>
                <a:buFont typeface="Helvetica Neue"/>
                <a:buNone/>
              </a:pPr>
              <a:r>
                <a:rPr lang="en-US" sz="5300" b="0" i="0" u="none" strike="noStrike" cap="none">
                  <a:solidFill>
                    <a:schemeClr val="dk1"/>
                  </a:solidFill>
                  <a:latin typeface="Helvetica Neue"/>
                  <a:ea typeface="Helvetica Neue"/>
                  <a:cs typeface="Helvetica Neue"/>
                  <a:sym typeface="Helvetica Neue"/>
                </a:rPr>
                <a:t>bS21-2</a:t>
              </a:r>
              <a:r>
                <a:rPr lang="en-US" sz="3200" b="0" i="0" u="none" strike="noStrike" cap="none">
                  <a:solidFill>
                    <a:schemeClr val="dk1"/>
                  </a:solidFill>
                  <a:latin typeface="Helvetica Neue"/>
                  <a:ea typeface="Helvetica Neue"/>
                  <a:cs typeface="Helvetica Neue"/>
                  <a:sym typeface="Helvetica Neue"/>
                </a:rPr>
                <a:t> </a:t>
              </a:r>
              <a:r>
                <a:rPr lang="en-US" sz="5300" b="0" i="0" u="none" strike="noStrike" cap="none">
                  <a:solidFill>
                    <a:schemeClr val="dk1"/>
                  </a:solidFill>
                  <a:latin typeface="Helvetica Neue"/>
                  <a:ea typeface="Helvetica Neue"/>
                  <a:cs typeface="Helvetica Neue"/>
                  <a:sym typeface="Helvetica Neue"/>
                </a:rPr>
                <a:t>+</a:t>
              </a:r>
              <a:endParaRPr sz="3200" b="0" i="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0"/>
                </a:spcBef>
                <a:spcAft>
                  <a:spcPts val="0"/>
                </a:spcAft>
                <a:buClr>
                  <a:schemeClr val="dk1"/>
                </a:buClr>
                <a:buSzPct val="100000"/>
                <a:buFont typeface="Helvetica Neue"/>
                <a:buNone/>
              </a:pPr>
              <a:r>
                <a:rPr lang="en-US" sz="5300" b="0" i="0" u="none" strike="noStrike" cap="none">
                  <a:solidFill>
                    <a:schemeClr val="dk1"/>
                  </a:solidFill>
                  <a:latin typeface="Helvetica Neue"/>
                  <a:ea typeface="Helvetica Neue"/>
                  <a:cs typeface="Helvetica Neue"/>
                  <a:sym typeface="Helvetica Neue"/>
                </a:rPr>
                <a:t>(</a:t>
              </a:r>
              <a:r>
                <a:rPr lang="en-US" sz="5300" b="0" i="0" u="none" strike="noStrike" cap="none">
                  <a:solidFill>
                    <a:schemeClr val="dk1"/>
                  </a:solidFill>
                  <a:latin typeface="Calibri"/>
                  <a:ea typeface="Calibri"/>
                  <a:cs typeface="Calibri"/>
                  <a:sym typeface="Calibri"/>
                </a:rPr>
                <a:t>Δ</a:t>
              </a:r>
              <a:r>
                <a:rPr lang="en-US" sz="5300" b="0" i="1" u="none" strike="noStrike" cap="none">
                  <a:solidFill>
                    <a:schemeClr val="dk1"/>
                  </a:solidFill>
                  <a:latin typeface="Helvetica Neue"/>
                  <a:ea typeface="Helvetica Neue"/>
                  <a:cs typeface="Helvetica Neue"/>
                  <a:sym typeface="Helvetica Neue"/>
                </a:rPr>
                <a:t>rpsU2 </a:t>
              </a:r>
              <a:r>
                <a:rPr lang="en-US" sz="5300" b="0" i="0" u="none" strike="noStrike" cap="none">
                  <a:solidFill>
                    <a:schemeClr val="dk1"/>
                  </a:solidFill>
                  <a:latin typeface="Helvetica Neue"/>
                  <a:ea typeface="Helvetica Neue"/>
                  <a:cs typeface="Helvetica Neue"/>
                  <a:sym typeface="Helvetica Neue"/>
                </a:rPr>
                <a:t>pF-</a:t>
              </a:r>
              <a:r>
                <a:rPr lang="en-US" sz="5300" b="0" i="1" u="none" strike="noStrike" cap="none">
                  <a:solidFill>
                    <a:schemeClr val="dk1"/>
                  </a:solidFill>
                  <a:latin typeface="Helvetica Neue"/>
                  <a:ea typeface="Helvetica Neue"/>
                  <a:cs typeface="Helvetica Neue"/>
                  <a:sym typeface="Helvetica Neue"/>
                </a:rPr>
                <a:t>rpsU2</a:t>
              </a:r>
              <a:r>
                <a:rPr lang="en-US" sz="5300" b="0" i="0" u="none" strike="noStrike" cap="none">
                  <a:solidFill>
                    <a:schemeClr val="dk1"/>
                  </a:solidFill>
                  <a:latin typeface="Helvetica Neue"/>
                  <a:ea typeface="Helvetica Neue"/>
                  <a:cs typeface="Helvetica Neue"/>
                  <a:sym typeface="Helvetica Neue"/>
                </a:rPr>
                <a:t>-V)</a:t>
              </a:r>
              <a:endParaRPr sz="1400" b="0" i="0" u="none" strike="noStrike" cap="none">
                <a:solidFill>
                  <a:srgbClr val="000000"/>
                </a:solidFill>
                <a:latin typeface="Arial"/>
                <a:ea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9"/>
          <p:cNvSpPr txBox="1">
            <a:spLocks noGrp="1"/>
          </p:cNvSpPr>
          <p:nvPr>
            <p:ph type="title"/>
          </p:nvPr>
        </p:nvSpPr>
        <p:spPr>
          <a:xfrm>
            <a:off x="639192" y="365125"/>
            <a:ext cx="10714608" cy="132556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3200"/>
              <a:buFont typeface="Helvetica Neue"/>
              <a:buNone/>
            </a:pPr>
            <a:r>
              <a:rPr lang="en-US" cap="none" dirty="0"/>
              <a:t>Classic Models of </a:t>
            </a:r>
            <a:r>
              <a:rPr lang="en-US" dirty="0"/>
              <a:t>r-</a:t>
            </a:r>
            <a:r>
              <a:rPr lang="en-US" cap="none" dirty="0"/>
              <a:t>Protein Autoregulation</a:t>
            </a:r>
            <a:endParaRPr dirty="0"/>
          </a:p>
        </p:txBody>
      </p:sp>
      <p:sp>
        <p:nvSpPr>
          <p:cNvPr id="131" name="Google Shape;131;p9"/>
          <p:cNvSpPr txBox="1"/>
          <p:nvPr/>
        </p:nvSpPr>
        <p:spPr>
          <a:xfrm>
            <a:off x="6213586" y="1216240"/>
            <a:ext cx="4769508" cy="2273977"/>
          </a:xfrm>
          <a:prstGeom prst="rect">
            <a:avLst/>
          </a:prstGeom>
          <a:noFill/>
          <a:ln>
            <a:noFill/>
          </a:ln>
        </p:spPr>
        <p:txBody>
          <a:bodyPr spcFirstLastPara="1" wrap="square" lIns="91425" tIns="45700" rIns="91425" bIns="45700" anchor="t" anchorCtr="0">
            <a:noAutofit/>
          </a:bodyPr>
          <a:lstStyle/>
          <a:p>
            <a:pPr marL="0" marR="0" lvl="0" indent="0" algn="ctr" rtl="0">
              <a:lnSpc>
                <a:spcPct val="120000"/>
              </a:lnSpc>
              <a:spcBef>
                <a:spcPts val="0"/>
              </a:spcBef>
              <a:spcAft>
                <a:spcPts val="0"/>
              </a:spcAft>
              <a:buClr>
                <a:schemeClr val="accent1"/>
              </a:buClr>
              <a:buSzPts val="2000"/>
              <a:buFont typeface="Arial"/>
              <a:buNone/>
            </a:pPr>
            <a:r>
              <a:rPr lang="en-US" sz="2000" b="0" i="0" u="sng" strike="noStrike" cap="none">
                <a:solidFill>
                  <a:schemeClr val="dk1"/>
                </a:solidFill>
                <a:latin typeface="Helvetica Neue"/>
                <a:ea typeface="Helvetica Neue"/>
                <a:cs typeface="Helvetica Neue"/>
                <a:sym typeface="Helvetica Neue"/>
              </a:rPr>
              <a:t>Attenuation</a:t>
            </a:r>
            <a:endParaRPr sz="1400" b="0" i="0" u="none" strike="noStrike" cap="none">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chemeClr val="accent1"/>
              </a:buClr>
              <a:buSzPts val="2000"/>
              <a:buFont typeface="Arial"/>
              <a:buChar char="•"/>
            </a:pPr>
            <a:r>
              <a:rPr lang="en-US" sz="2000" b="0" i="0" u="none" strike="noStrike" cap="none">
                <a:solidFill>
                  <a:schemeClr val="dk1"/>
                </a:solidFill>
                <a:latin typeface="Helvetica Neue"/>
                <a:ea typeface="Helvetica Neue"/>
                <a:cs typeface="Helvetica Neue"/>
                <a:sym typeface="Helvetica Neue"/>
              </a:rPr>
              <a:t>Regulating r-protein will interact with secondary structures as transcription is occurring</a:t>
            </a:r>
            <a:endParaRPr sz="1400" b="0" i="0" u="none" strike="noStrike" cap="none">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chemeClr val="accent1"/>
              </a:buClr>
              <a:buSzPts val="2000"/>
              <a:buFont typeface="Arial"/>
              <a:buChar char="•"/>
            </a:pPr>
            <a:r>
              <a:rPr lang="en-US" sz="2000" b="0" i="0" u="none" strike="noStrike" cap="none">
                <a:solidFill>
                  <a:schemeClr val="dk1"/>
                </a:solidFill>
                <a:latin typeface="Helvetica Neue"/>
                <a:ea typeface="Helvetica Neue"/>
                <a:cs typeface="Helvetica Neue"/>
                <a:sym typeface="Helvetica Neue"/>
              </a:rPr>
              <a:t>Stalls the RNA polymerase </a:t>
            </a:r>
            <a:endParaRPr sz="1400" b="0" i="0" u="none" strike="noStrike" cap="none">
              <a:solidFill>
                <a:srgbClr val="000000"/>
              </a:solidFill>
              <a:latin typeface="Arial"/>
              <a:ea typeface="Arial"/>
              <a:cs typeface="Arial"/>
              <a:sym typeface="Arial"/>
            </a:endParaRPr>
          </a:p>
        </p:txBody>
      </p:sp>
      <p:sp>
        <p:nvSpPr>
          <p:cNvPr id="132" name="Google Shape;132;p9"/>
          <p:cNvSpPr txBox="1"/>
          <p:nvPr/>
        </p:nvSpPr>
        <p:spPr>
          <a:xfrm>
            <a:off x="6213586" y="3698560"/>
            <a:ext cx="4769508" cy="2273977"/>
          </a:xfrm>
          <a:prstGeom prst="rect">
            <a:avLst/>
          </a:prstGeom>
          <a:noFill/>
          <a:ln>
            <a:noFill/>
          </a:ln>
        </p:spPr>
        <p:txBody>
          <a:bodyPr spcFirstLastPara="1" wrap="square" lIns="91425" tIns="45700" rIns="91425" bIns="45700" anchor="t" anchorCtr="0">
            <a:noAutofit/>
          </a:bodyPr>
          <a:lstStyle/>
          <a:p>
            <a:pPr marL="0" marR="0" lvl="0" indent="0" algn="ctr" rtl="0">
              <a:lnSpc>
                <a:spcPct val="120000"/>
              </a:lnSpc>
              <a:spcBef>
                <a:spcPts val="0"/>
              </a:spcBef>
              <a:spcAft>
                <a:spcPts val="0"/>
              </a:spcAft>
              <a:buClr>
                <a:schemeClr val="accent1"/>
              </a:buClr>
              <a:buSzPts val="2000"/>
              <a:buFont typeface="Arial"/>
              <a:buNone/>
            </a:pPr>
            <a:r>
              <a:rPr lang="en-US" sz="2000" b="0" i="0" u="sng" strike="noStrike" cap="none">
                <a:solidFill>
                  <a:schemeClr val="dk1"/>
                </a:solidFill>
                <a:latin typeface="Helvetica Neue"/>
                <a:ea typeface="Helvetica Neue"/>
                <a:cs typeface="Helvetica Neue"/>
                <a:sym typeface="Helvetica Neue"/>
              </a:rPr>
              <a:t>Post-Transcriptional Control</a:t>
            </a:r>
            <a:endParaRPr sz="1400" b="0" i="0" u="none" strike="noStrike" cap="none">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chemeClr val="accent1"/>
              </a:buClr>
              <a:buSzPts val="2000"/>
              <a:buFont typeface="Arial"/>
              <a:buChar char="•"/>
            </a:pPr>
            <a:r>
              <a:rPr lang="en-US" sz="2000" b="0" i="0" u="none" strike="noStrike" cap="none">
                <a:solidFill>
                  <a:schemeClr val="dk1"/>
                </a:solidFill>
                <a:latin typeface="Helvetica Neue"/>
                <a:ea typeface="Helvetica Neue"/>
                <a:cs typeface="Helvetica Neue"/>
                <a:sym typeface="Helvetica Neue"/>
              </a:rPr>
              <a:t>Regulating r-protein may recruit nucleases and degrade transcript</a:t>
            </a:r>
            <a:endParaRPr sz="1400" b="0" i="0" u="none" strike="noStrike" cap="none">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chemeClr val="accent1"/>
              </a:buClr>
              <a:buSzPts val="2000"/>
              <a:buFont typeface="Arial"/>
              <a:buChar char="•"/>
            </a:pPr>
            <a:r>
              <a:rPr lang="en-US" sz="2000" b="0" i="0" u="none" strike="noStrike" cap="none">
                <a:solidFill>
                  <a:schemeClr val="dk1"/>
                </a:solidFill>
                <a:latin typeface="Helvetica Neue"/>
                <a:ea typeface="Helvetica Neue"/>
                <a:cs typeface="Helvetica Neue"/>
                <a:sym typeface="Helvetica Neue"/>
              </a:rPr>
              <a:t>Regulating r-protein may sequester the Shine-Dalgarno sequence</a:t>
            </a:r>
            <a:endParaRPr sz="1400" b="0" i="0" u="none" strike="noStrike" cap="none">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chemeClr val="accent1"/>
              </a:buClr>
              <a:buSzPts val="2000"/>
              <a:buFont typeface="Arial"/>
              <a:buChar char="•"/>
            </a:pPr>
            <a:r>
              <a:rPr lang="en-US" sz="2000" b="0" i="0" u="none" strike="noStrike" cap="none">
                <a:solidFill>
                  <a:schemeClr val="dk1"/>
                </a:solidFill>
                <a:latin typeface="Helvetica Neue"/>
                <a:ea typeface="Helvetica Neue"/>
                <a:cs typeface="Helvetica Neue"/>
                <a:sym typeface="Helvetica Neue"/>
              </a:rPr>
              <a:t>Translation is unable to proceed</a:t>
            </a:r>
            <a:endParaRPr sz="1400" b="0" i="0" u="none" strike="noStrike" cap="none">
              <a:solidFill>
                <a:srgbClr val="000000"/>
              </a:solidFill>
              <a:latin typeface="Arial"/>
              <a:ea typeface="Arial"/>
              <a:cs typeface="Arial"/>
              <a:sym typeface="Arial"/>
            </a:endParaRPr>
          </a:p>
        </p:txBody>
      </p:sp>
      <p:sp>
        <p:nvSpPr>
          <p:cNvPr id="133" name="Google Shape;133;p9"/>
          <p:cNvSpPr txBox="1"/>
          <p:nvPr/>
        </p:nvSpPr>
        <p:spPr>
          <a:xfrm>
            <a:off x="844863" y="1319514"/>
            <a:ext cx="1921487" cy="451413"/>
          </a:xfrm>
          <a:prstGeom prst="rect">
            <a:avLst/>
          </a:prstGeom>
          <a:noFill/>
          <a:ln>
            <a:noFill/>
          </a:ln>
        </p:spPr>
        <p:txBody>
          <a:bodyPr spcFirstLastPara="1" wrap="square" lIns="91425" tIns="45700" rIns="91425" bIns="45700" anchor="t" anchorCtr="0">
            <a:noAutofit/>
          </a:bodyPr>
          <a:lstStyle/>
          <a:p>
            <a:pPr marL="0" marR="0" lvl="0" indent="0" algn="ctr" rtl="0">
              <a:lnSpc>
                <a:spcPct val="120000"/>
              </a:lnSpc>
              <a:spcBef>
                <a:spcPts val="0"/>
              </a:spcBef>
              <a:spcAft>
                <a:spcPts val="0"/>
              </a:spcAft>
              <a:buClr>
                <a:schemeClr val="accent1"/>
              </a:buClr>
              <a:buSzPts val="1800"/>
              <a:buFont typeface="Arial"/>
              <a:buNone/>
            </a:pPr>
            <a:r>
              <a:rPr lang="en-US" sz="1800" b="0" i="0" u="sng" strike="noStrike" cap="none">
                <a:solidFill>
                  <a:schemeClr val="dk1"/>
                </a:solidFill>
                <a:latin typeface="Helvetica Neue"/>
                <a:ea typeface="Helvetica Neue"/>
                <a:cs typeface="Helvetica Neue"/>
                <a:sym typeface="Helvetica Neue"/>
              </a:rPr>
              <a:t>With r-protein</a:t>
            </a:r>
            <a:endParaRPr sz="1400" b="0" i="0" u="none" strike="noStrike" cap="none">
              <a:solidFill>
                <a:srgbClr val="000000"/>
              </a:solidFill>
              <a:latin typeface="Arial"/>
              <a:ea typeface="Arial"/>
              <a:cs typeface="Arial"/>
              <a:sym typeface="Arial"/>
            </a:endParaRPr>
          </a:p>
        </p:txBody>
      </p:sp>
      <p:sp>
        <p:nvSpPr>
          <p:cNvPr id="134" name="Google Shape;134;p9"/>
          <p:cNvSpPr txBox="1"/>
          <p:nvPr/>
        </p:nvSpPr>
        <p:spPr>
          <a:xfrm>
            <a:off x="3682589" y="1319513"/>
            <a:ext cx="1921487" cy="451413"/>
          </a:xfrm>
          <a:prstGeom prst="rect">
            <a:avLst/>
          </a:prstGeom>
          <a:noFill/>
          <a:ln>
            <a:noFill/>
          </a:ln>
        </p:spPr>
        <p:txBody>
          <a:bodyPr spcFirstLastPara="1" wrap="square" lIns="91425" tIns="45700" rIns="91425" bIns="45700" anchor="t" anchorCtr="0">
            <a:noAutofit/>
          </a:bodyPr>
          <a:lstStyle/>
          <a:p>
            <a:pPr marL="0" marR="0" lvl="0" indent="0" algn="ctr" rtl="0">
              <a:lnSpc>
                <a:spcPct val="120000"/>
              </a:lnSpc>
              <a:spcBef>
                <a:spcPts val="0"/>
              </a:spcBef>
              <a:spcAft>
                <a:spcPts val="0"/>
              </a:spcAft>
              <a:buClr>
                <a:schemeClr val="accent1"/>
              </a:buClr>
              <a:buSzPts val="1800"/>
              <a:buFont typeface="Arial"/>
              <a:buNone/>
            </a:pPr>
            <a:r>
              <a:rPr lang="en-US" sz="1800" b="0" i="0" u="sng" strike="noStrike" cap="none">
                <a:solidFill>
                  <a:schemeClr val="dk1"/>
                </a:solidFill>
                <a:latin typeface="Helvetica Neue"/>
                <a:ea typeface="Helvetica Neue"/>
                <a:cs typeface="Helvetica Neue"/>
                <a:sym typeface="Helvetica Neue"/>
              </a:rPr>
              <a:t>Without r-protein</a:t>
            </a:r>
            <a:endParaRPr sz="1400" b="0" i="0" u="none" strike="noStrike" cap="none">
              <a:solidFill>
                <a:srgbClr val="000000"/>
              </a:solidFill>
              <a:latin typeface="Arial"/>
              <a:ea typeface="Arial"/>
              <a:cs typeface="Arial"/>
              <a:sym typeface="Arial"/>
            </a:endParaRPr>
          </a:p>
        </p:txBody>
      </p:sp>
      <p:sp>
        <p:nvSpPr>
          <p:cNvPr id="135" name="Google Shape;135;p9"/>
          <p:cNvSpPr txBox="1"/>
          <p:nvPr/>
        </p:nvSpPr>
        <p:spPr>
          <a:xfrm>
            <a:off x="844863" y="3490216"/>
            <a:ext cx="1921487" cy="451413"/>
          </a:xfrm>
          <a:prstGeom prst="rect">
            <a:avLst/>
          </a:prstGeom>
          <a:noFill/>
          <a:ln>
            <a:noFill/>
          </a:ln>
        </p:spPr>
        <p:txBody>
          <a:bodyPr spcFirstLastPara="1" wrap="square" lIns="91425" tIns="45700" rIns="91425" bIns="45700" anchor="t" anchorCtr="0">
            <a:noAutofit/>
          </a:bodyPr>
          <a:lstStyle/>
          <a:p>
            <a:pPr marL="0" marR="0" lvl="0" indent="0" algn="ctr" rtl="0">
              <a:lnSpc>
                <a:spcPct val="120000"/>
              </a:lnSpc>
              <a:spcBef>
                <a:spcPts val="0"/>
              </a:spcBef>
              <a:spcAft>
                <a:spcPts val="0"/>
              </a:spcAft>
              <a:buClr>
                <a:schemeClr val="accent1"/>
              </a:buClr>
              <a:buSzPts val="1800"/>
              <a:buFont typeface="Arial"/>
              <a:buNone/>
            </a:pPr>
            <a:r>
              <a:rPr lang="en-US" sz="1800" b="0" i="0" u="sng" strike="noStrike" cap="none">
                <a:solidFill>
                  <a:schemeClr val="dk1"/>
                </a:solidFill>
                <a:latin typeface="Helvetica Neue"/>
                <a:ea typeface="Helvetica Neue"/>
                <a:cs typeface="Helvetica Neue"/>
                <a:sym typeface="Helvetica Neue"/>
              </a:rPr>
              <a:t>With r-protein</a:t>
            </a:r>
            <a:endParaRPr sz="1400" b="0" i="0" u="none" strike="noStrike" cap="none">
              <a:solidFill>
                <a:srgbClr val="000000"/>
              </a:solidFill>
              <a:latin typeface="Arial"/>
              <a:ea typeface="Arial"/>
              <a:cs typeface="Arial"/>
              <a:sym typeface="Arial"/>
            </a:endParaRPr>
          </a:p>
        </p:txBody>
      </p:sp>
      <p:sp>
        <p:nvSpPr>
          <p:cNvPr id="136" name="Google Shape;136;p9"/>
          <p:cNvSpPr txBox="1"/>
          <p:nvPr/>
        </p:nvSpPr>
        <p:spPr>
          <a:xfrm>
            <a:off x="3682589" y="3490216"/>
            <a:ext cx="1921487" cy="451413"/>
          </a:xfrm>
          <a:prstGeom prst="rect">
            <a:avLst/>
          </a:prstGeom>
          <a:noFill/>
          <a:ln>
            <a:noFill/>
          </a:ln>
        </p:spPr>
        <p:txBody>
          <a:bodyPr spcFirstLastPara="1" wrap="square" lIns="91425" tIns="45700" rIns="91425" bIns="45700" anchor="t" anchorCtr="0">
            <a:noAutofit/>
          </a:bodyPr>
          <a:lstStyle/>
          <a:p>
            <a:pPr marL="0" marR="0" lvl="0" indent="0" algn="ctr" rtl="0">
              <a:lnSpc>
                <a:spcPct val="120000"/>
              </a:lnSpc>
              <a:spcBef>
                <a:spcPts val="0"/>
              </a:spcBef>
              <a:spcAft>
                <a:spcPts val="0"/>
              </a:spcAft>
              <a:buClr>
                <a:schemeClr val="accent1"/>
              </a:buClr>
              <a:buSzPts val="1800"/>
              <a:buFont typeface="Arial"/>
              <a:buNone/>
            </a:pPr>
            <a:r>
              <a:rPr lang="en-US" sz="1800" b="0" i="0" u="sng" strike="noStrike" cap="none">
                <a:solidFill>
                  <a:schemeClr val="dk1"/>
                </a:solidFill>
                <a:latin typeface="Helvetica Neue"/>
                <a:ea typeface="Helvetica Neue"/>
                <a:cs typeface="Helvetica Neue"/>
                <a:sym typeface="Helvetica Neue"/>
              </a:rPr>
              <a:t>Without r-protein</a:t>
            </a:r>
            <a:endParaRPr sz="1400" b="0" i="0" u="none" strike="noStrike" cap="none">
              <a:solidFill>
                <a:srgbClr val="000000"/>
              </a:solidFill>
              <a:latin typeface="Arial"/>
              <a:ea typeface="Arial"/>
              <a:cs typeface="Arial"/>
              <a:sym typeface="Arial"/>
            </a:endParaRPr>
          </a:p>
        </p:txBody>
      </p:sp>
      <p:pic>
        <p:nvPicPr>
          <p:cNvPr id="137" name="Google Shape;137;p9"/>
          <p:cNvPicPr preferRelativeResize="0"/>
          <p:nvPr/>
        </p:nvPicPr>
        <p:blipFill rotWithShape="1">
          <a:blip r:embed="rId3">
            <a:alphaModFix/>
          </a:blip>
          <a:srcRect/>
          <a:stretch/>
        </p:blipFill>
        <p:spPr>
          <a:xfrm>
            <a:off x="381000" y="1626570"/>
            <a:ext cx="5596613" cy="1487553"/>
          </a:xfrm>
          <a:prstGeom prst="rect">
            <a:avLst/>
          </a:prstGeom>
          <a:noFill/>
          <a:ln>
            <a:noFill/>
          </a:ln>
        </p:spPr>
      </p:pic>
      <p:pic>
        <p:nvPicPr>
          <p:cNvPr id="138" name="Google Shape;138;p9"/>
          <p:cNvPicPr preferRelativeResize="0"/>
          <p:nvPr/>
        </p:nvPicPr>
        <p:blipFill rotWithShape="1">
          <a:blip r:embed="rId4">
            <a:alphaModFix/>
          </a:blip>
          <a:srcRect/>
          <a:stretch/>
        </p:blipFill>
        <p:spPr>
          <a:xfrm>
            <a:off x="383553" y="4034959"/>
            <a:ext cx="5712447" cy="207282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1">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1">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2">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2">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2">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3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200"/>
              <a:buFont typeface="Helvetica Neue"/>
              <a:buNone/>
            </a:pPr>
            <a:r>
              <a:rPr lang="en-US" cap="none"/>
              <a:t>What Element Does bS21-2 Need to Affect Transcript Abundance?</a:t>
            </a:r>
            <a:endParaRPr/>
          </a:p>
        </p:txBody>
      </p:sp>
      <p:grpSp>
        <p:nvGrpSpPr>
          <p:cNvPr id="158" name="Google Shape;158;p12"/>
          <p:cNvGrpSpPr/>
          <p:nvPr/>
        </p:nvGrpSpPr>
        <p:grpSpPr>
          <a:xfrm>
            <a:off x="765392" y="2758809"/>
            <a:ext cx="10661215" cy="1726963"/>
            <a:chOff x="547254" y="3277283"/>
            <a:chExt cx="10661215" cy="1726963"/>
          </a:xfrm>
        </p:grpSpPr>
        <p:sp>
          <p:nvSpPr>
            <p:cNvPr id="159" name="Google Shape;159;p12"/>
            <p:cNvSpPr/>
            <p:nvPr/>
          </p:nvSpPr>
          <p:spPr>
            <a:xfrm>
              <a:off x="3440518" y="3277283"/>
              <a:ext cx="652290" cy="1168863"/>
            </a:xfrm>
            <a:prstGeom prst="bentArrow">
              <a:avLst>
                <a:gd name="adj1" fmla="val 9306"/>
                <a:gd name="adj2" fmla="val 25000"/>
                <a:gd name="adj3" fmla="val 25000"/>
                <a:gd name="adj4" fmla="val 43750"/>
              </a:avLst>
            </a:prstGeom>
            <a:solidFill>
              <a:srgbClr val="B4C7E7"/>
            </a:solidFill>
            <a:ln w="15875" cap="flat" cmpd="sng">
              <a:solidFill>
                <a:srgbClr val="B4C7E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Gill Sans"/>
                <a:ea typeface="Gill Sans"/>
                <a:cs typeface="Gill Sans"/>
                <a:sym typeface="Gill Sans"/>
              </a:endParaRPr>
            </a:p>
          </p:txBody>
        </p:sp>
        <p:sp>
          <p:nvSpPr>
            <p:cNvPr id="160" name="Google Shape;160;p12"/>
            <p:cNvSpPr/>
            <p:nvPr/>
          </p:nvSpPr>
          <p:spPr>
            <a:xfrm>
              <a:off x="3525625" y="4446146"/>
              <a:ext cx="2969442" cy="558100"/>
            </a:xfrm>
            <a:prstGeom prst="rect">
              <a:avLst/>
            </a:prstGeom>
            <a:solidFill>
              <a:srgbClr val="B4C7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3200"/>
                <a:buFont typeface="Helvetica Neue"/>
                <a:buNone/>
              </a:pPr>
              <a:r>
                <a:rPr lang="en-US" sz="3200" b="0" i="0" u="none" strike="noStrike" cap="none">
                  <a:solidFill>
                    <a:schemeClr val="dk1"/>
                  </a:solidFill>
                  <a:latin typeface="Helvetica Neue"/>
                  <a:ea typeface="Helvetica Neue"/>
                  <a:cs typeface="Helvetica Neue"/>
                  <a:sym typeface="Helvetica Neue"/>
                </a:rPr>
                <a:t>5′UTR</a:t>
              </a:r>
              <a:endParaRPr sz="3200" b="0" i="0" u="none" strike="noStrike" cap="none">
                <a:solidFill>
                  <a:schemeClr val="dk1"/>
                </a:solidFill>
                <a:latin typeface="Helvetica Neue"/>
                <a:ea typeface="Helvetica Neue"/>
                <a:cs typeface="Helvetica Neue"/>
                <a:sym typeface="Helvetica Neue"/>
              </a:endParaRPr>
            </a:p>
          </p:txBody>
        </p:sp>
        <p:sp>
          <p:nvSpPr>
            <p:cNvPr id="161" name="Google Shape;161;p12"/>
            <p:cNvSpPr/>
            <p:nvPr/>
          </p:nvSpPr>
          <p:spPr>
            <a:xfrm>
              <a:off x="6495067" y="4446146"/>
              <a:ext cx="4713402" cy="558100"/>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3200"/>
                <a:buFont typeface="Helvetica Neue"/>
                <a:buNone/>
              </a:pPr>
              <a:r>
                <a:rPr lang="en-US" sz="3200" b="0" i="1" u="none" strike="noStrike" cap="none">
                  <a:solidFill>
                    <a:schemeClr val="dk1"/>
                  </a:solidFill>
                  <a:latin typeface="Helvetica Neue"/>
                  <a:ea typeface="Helvetica Neue"/>
                  <a:cs typeface="Helvetica Neue"/>
                  <a:sym typeface="Helvetica Neue"/>
                </a:rPr>
                <a:t>rpsU2 </a:t>
              </a:r>
              <a:endParaRPr sz="3200" b="0" i="1" u="none" strike="noStrike" cap="none">
                <a:solidFill>
                  <a:schemeClr val="dk1"/>
                </a:solidFill>
                <a:latin typeface="Helvetica Neue"/>
                <a:ea typeface="Helvetica Neue"/>
                <a:cs typeface="Helvetica Neue"/>
                <a:sym typeface="Helvetica Neue"/>
              </a:endParaRPr>
            </a:p>
          </p:txBody>
        </p:sp>
        <p:sp>
          <p:nvSpPr>
            <p:cNvPr id="162" name="Google Shape;162;p12"/>
            <p:cNvSpPr/>
            <p:nvPr/>
          </p:nvSpPr>
          <p:spPr>
            <a:xfrm>
              <a:off x="547254" y="4446145"/>
              <a:ext cx="2978370" cy="558101"/>
            </a:xfrm>
            <a:prstGeom prst="rect">
              <a:avLst/>
            </a:prstGeom>
            <a:solidFill>
              <a:srgbClr val="B4C7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3200"/>
                <a:buFont typeface="Helvetica Neue"/>
                <a:buNone/>
              </a:pPr>
              <a:r>
                <a:rPr lang="en-US" sz="3200" b="0" i="0" u="none" strike="noStrike" cap="none">
                  <a:solidFill>
                    <a:schemeClr val="dk1"/>
                  </a:solidFill>
                  <a:latin typeface="Helvetica Neue"/>
                  <a:ea typeface="Helvetica Neue"/>
                  <a:cs typeface="Helvetica Neue"/>
                  <a:sym typeface="Helvetica Neue"/>
                </a:rPr>
                <a:t>Promoter</a:t>
              </a:r>
              <a:endParaRPr sz="3200" b="0" i="0" u="none" strike="noStrike" cap="none">
                <a:solidFill>
                  <a:schemeClr val="dk1"/>
                </a:solidFill>
                <a:latin typeface="Helvetica Neue"/>
                <a:ea typeface="Helvetica Neue"/>
                <a:cs typeface="Helvetica Neue"/>
                <a:sym typeface="Helvetica Neue"/>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3"/>
          <p:cNvSpPr txBox="1">
            <a:spLocks noGrp="1"/>
          </p:cNvSpPr>
          <p:nvPr>
            <p:ph type="title"/>
          </p:nvPr>
        </p:nvSpPr>
        <p:spPr>
          <a:xfrm>
            <a:off x="395777" y="720496"/>
            <a:ext cx="11260604" cy="548797"/>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ct val="100000"/>
              <a:buFont typeface="Helvetica Neue"/>
              <a:buNone/>
            </a:pPr>
            <a:r>
              <a:rPr lang="en-US" cap="none"/>
              <a:t>Testing 5′ UTR vs Promoter Contribution to Regulation by bS21-2</a:t>
            </a:r>
            <a:endParaRPr/>
          </a:p>
        </p:txBody>
      </p:sp>
      <p:sp>
        <p:nvSpPr>
          <p:cNvPr id="168" name="Google Shape;168;p13"/>
          <p:cNvSpPr/>
          <p:nvPr/>
        </p:nvSpPr>
        <p:spPr>
          <a:xfrm>
            <a:off x="395776" y="2415195"/>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 </a:t>
            </a:r>
            <a:r>
              <a:rPr lang="en-US" sz="2000" b="0" i="0" u="none" strike="noStrike" cap="none">
                <a:solidFill>
                  <a:srgbClr val="3F3F3F"/>
                </a:solidFill>
                <a:latin typeface="Helvetica Neue"/>
                <a:ea typeface="Helvetica Neue"/>
                <a:cs typeface="Helvetica Neue"/>
                <a:sym typeface="Helvetica Neue"/>
              </a:rPr>
              <a:t>promoter</a:t>
            </a:r>
            <a:endParaRPr sz="2000" b="0" i="0" u="none" strike="noStrike" cap="none">
              <a:solidFill>
                <a:srgbClr val="3F3F3F"/>
              </a:solidFill>
              <a:latin typeface="Helvetica Neue"/>
              <a:ea typeface="Helvetica Neue"/>
              <a:cs typeface="Helvetica Neue"/>
              <a:sym typeface="Helvetica Neue"/>
            </a:endParaRPr>
          </a:p>
        </p:txBody>
      </p:sp>
      <p:sp>
        <p:nvSpPr>
          <p:cNvPr id="169" name="Google Shape;169;p13"/>
          <p:cNvSpPr/>
          <p:nvPr/>
        </p:nvSpPr>
        <p:spPr>
          <a:xfrm>
            <a:off x="2066155" y="2415195"/>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a:t>
            </a:r>
            <a:r>
              <a:rPr lang="en-US" sz="2000" b="0" i="0" u="none" strike="noStrike" cap="none">
                <a:solidFill>
                  <a:srgbClr val="3F3F3F"/>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3F3F3F"/>
                </a:solidFill>
                <a:latin typeface="Helvetica Neue"/>
                <a:ea typeface="Helvetica Neue"/>
                <a:cs typeface="Helvetica Neue"/>
                <a:sym typeface="Helvetica Neue"/>
              </a:rPr>
              <a:t>5′ UTR</a:t>
            </a:r>
            <a:endParaRPr sz="2000" b="0" i="0" u="none" strike="noStrike" cap="none">
              <a:solidFill>
                <a:srgbClr val="3F3F3F"/>
              </a:solidFill>
              <a:latin typeface="Helvetica Neue"/>
              <a:ea typeface="Helvetica Neue"/>
              <a:cs typeface="Helvetica Neue"/>
              <a:sym typeface="Helvetica Neue"/>
            </a:endParaRPr>
          </a:p>
        </p:txBody>
      </p:sp>
      <p:sp>
        <p:nvSpPr>
          <p:cNvPr id="170" name="Google Shape;170;p13"/>
          <p:cNvSpPr/>
          <p:nvPr/>
        </p:nvSpPr>
        <p:spPr>
          <a:xfrm>
            <a:off x="3725195" y="2415195"/>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r>
              <a:rPr lang="en-US" sz="2000" b="0" i="0" u="none" strike="noStrike" cap="none">
                <a:solidFill>
                  <a:schemeClr val="dk1"/>
                </a:solidFill>
                <a:latin typeface="Helvetica Neue"/>
                <a:ea typeface="Helvetica Neue"/>
                <a:cs typeface="Helvetica Neue"/>
                <a:sym typeface="Helvetica Neue"/>
              </a:rPr>
              <a:t> </a:t>
            </a:r>
            <a:endParaRPr sz="2000" b="0" i="0" u="none" strike="noStrike" cap="none">
              <a:solidFill>
                <a:schemeClr val="dk1"/>
              </a:solidFill>
              <a:latin typeface="Helvetica Neue"/>
              <a:ea typeface="Helvetica Neue"/>
              <a:cs typeface="Helvetica Neue"/>
              <a:sym typeface="Helvetica Neue"/>
            </a:endParaRPr>
          </a:p>
        </p:txBody>
      </p:sp>
      <p:grpSp>
        <p:nvGrpSpPr>
          <p:cNvPr id="171" name="Google Shape;171;p13"/>
          <p:cNvGrpSpPr/>
          <p:nvPr/>
        </p:nvGrpSpPr>
        <p:grpSpPr>
          <a:xfrm>
            <a:off x="9835128" y="2493818"/>
            <a:ext cx="1218404" cy="419160"/>
            <a:chOff x="39957836" y="8943252"/>
            <a:chExt cx="1218404" cy="419160"/>
          </a:xfrm>
        </p:grpSpPr>
        <p:pic>
          <p:nvPicPr>
            <p:cNvPr id="172" name="Google Shape;172;p13" descr="Plus - PNG image with transparent background | Free Png Images"/>
            <p:cNvPicPr preferRelativeResize="0"/>
            <p:nvPr/>
          </p:nvPicPr>
          <p:blipFill rotWithShape="1">
            <a:blip r:embed="rId3">
              <a:alphaModFix/>
            </a:blip>
            <a:srcRect/>
            <a:stretch/>
          </p:blipFill>
          <p:spPr>
            <a:xfrm>
              <a:off x="39957836" y="8943252"/>
              <a:ext cx="411678" cy="411678"/>
            </a:xfrm>
            <a:prstGeom prst="rect">
              <a:avLst/>
            </a:prstGeom>
            <a:noFill/>
            <a:ln>
              <a:noFill/>
            </a:ln>
          </p:spPr>
        </p:pic>
        <p:pic>
          <p:nvPicPr>
            <p:cNvPr id="173" name="Google Shape;173;p13" descr="Plus - PNG image with transparent background | Free Png Images"/>
            <p:cNvPicPr preferRelativeResize="0"/>
            <p:nvPr/>
          </p:nvPicPr>
          <p:blipFill rotWithShape="1">
            <a:blip r:embed="rId3">
              <a:alphaModFix/>
            </a:blip>
            <a:srcRect/>
            <a:stretch/>
          </p:blipFill>
          <p:spPr>
            <a:xfrm>
              <a:off x="40361199" y="8950734"/>
              <a:ext cx="411678" cy="411678"/>
            </a:xfrm>
            <a:prstGeom prst="rect">
              <a:avLst/>
            </a:prstGeom>
            <a:noFill/>
            <a:ln>
              <a:noFill/>
            </a:ln>
          </p:spPr>
        </p:pic>
        <p:pic>
          <p:nvPicPr>
            <p:cNvPr id="174" name="Google Shape;174;p13" descr="Plus - PNG image with transparent background | Free Png Images"/>
            <p:cNvPicPr preferRelativeResize="0"/>
            <p:nvPr/>
          </p:nvPicPr>
          <p:blipFill rotWithShape="1">
            <a:blip r:embed="rId3">
              <a:alphaModFix/>
            </a:blip>
            <a:srcRect/>
            <a:stretch/>
          </p:blipFill>
          <p:spPr>
            <a:xfrm>
              <a:off x="40764562" y="8946993"/>
              <a:ext cx="411678" cy="411678"/>
            </a:xfrm>
            <a:prstGeom prst="rect">
              <a:avLst/>
            </a:prstGeom>
            <a:noFill/>
            <a:ln>
              <a:noFill/>
            </a:ln>
          </p:spPr>
        </p:pic>
      </p:grpSp>
      <p:grpSp>
        <p:nvGrpSpPr>
          <p:cNvPr id="175" name="Google Shape;175;p13"/>
          <p:cNvGrpSpPr/>
          <p:nvPr/>
        </p:nvGrpSpPr>
        <p:grpSpPr>
          <a:xfrm>
            <a:off x="6202220" y="2493818"/>
            <a:ext cx="1218404" cy="419160"/>
            <a:chOff x="39957836" y="8943252"/>
            <a:chExt cx="1218404" cy="419160"/>
          </a:xfrm>
        </p:grpSpPr>
        <p:pic>
          <p:nvPicPr>
            <p:cNvPr id="176" name="Google Shape;176;p13" descr="Plus - PNG image with transparent background | Free Png Images"/>
            <p:cNvPicPr preferRelativeResize="0"/>
            <p:nvPr/>
          </p:nvPicPr>
          <p:blipFill rotWithShape="1">
            <a:blip r:embed="rId3">
              <a:alphaModFix/>
            </a:blip>
            <a:srcRect/>
            <a:stretch/>
          </p:blipFill>
          <p:spPr>
            <a:xfrm>
              <a:off x="39957836" y="8943252"/>
              <a:ext cx="411678" cy="411678"/>
            </a:xfrm>
            <a:prstGeom prst="rect">
              <a:avLst/>
            </a:prstGeom>
            <a:noFill/>
            <a:ln>
              <a:noFill/>
            </a:ln>
          </p:spPr>
        </p:pic>
        <p:pic>
          <p:nvPicPr>
            <p:cNvPr id="177" name="Google Shape;177;p13" descr="Plus - PNG image with transparent background | Free Png Images"/>
            <p:cNvPicPr preferRelativeResize="0"/>
            <p:nvPr/>
          </p:nvPicPr>
          <p:blipFill rotWithShape="1">
            <a:blip r:embed="rId3">
              <a:alphaModFix/>
            </a:blip>
            <a:srcRect/>
            <a:stretch/>
          </p:blipFill>
          <p:spPr>
            <a:xfrm>
              <a:off x="40361199" y="8950734"/>
              <a:ext cx="411678" cy="411678"/>
            </a:xfrm>
            <a:prstGeom prst="rect">
              <a:avLst/>
            </a:prstGeom>
            <a:noFill/>
            <a:ln>
              <a:noFill/>
            </a:ln>
          </p:spPr>
        </p:pic>
        <p:pic>
          <p:nvPicPr>
            <p:cNvPr id="178" name="Google Shape;178;p13" descr="Plus - PNG image with transparent background | Free Png Images"/>
            <p:cNvPicPr preferRelativeResize="0"/>
            <p:nvPr/>
          </p:nvPicPr>
          <p:blipFill rotWithShape="1">
            <a:blip r:embed="rId3">
              <a:alphaModFix/>
            </a:blip>
            <a:srcRect/>
            <a:stretch/>
          </p:blipFill>
          <p:spPr>
            <a:xfrm>
              <a:off x="40764562" y="8946993"/>
              <a:ext cx="411678" cy="411678"/>
            </a:xfrm>
            <a:prstGeom prst="rect">
              <a:avLst/>
            </a:prstGeom>
            <a:noFill/>
            <a:ln>
              <a:noFill/>
            </a:ln>
          </p:spPr>
        </p:pic>
      </p:grpSp>
      <p:sp>
        <p:nvSpPr>
          <p:cNvPr id="179" name="Google Shape;179;p13"/>
          <p:cNvSpPr/>
          <p:nvPr/>
        </p:nvSpPr>
        <p:spPr>
          <a:xfrm>
            <a:off x="390182" y="5055775"/>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promoter</a:t>
            </a:r>
            <a:endParaRPr sz="2000" b="0" i="0" u="none" strike="noStrike" cap="none">
              <a:solidFill>
                <a:schemeClr val="dk1"/>
              </a:solidFill>
              <a:latin typeface="Helvetica Neue"/>
              <a:ea typeface="Helvetica Neue"/>
              <a:cs typeface="Helvetica Neue"/>
              <a:sym typeface="Helvetica Neue"/>
            </a:endParaRPr>
          </a:p>
        </p:txBody>
      </p:sp>
      <p:sp>
        <p:nvSpPr>
          <p:cNvPr id="180" name="Google Shape;180;p13"/>
          <p:cNvSpPr/>
          <p:nvPr/>
        </p:nvSpPr>
        <p:spPr>
          <a:xfrm>
            <a:off x="2060560" y="5055775"/>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3F3F3F"/>
                </a:solidFill>
                <a:latin typeface="Helvetica Neue"/>
                <a:ea typeface="Helvetica Neue"/>
                <a:cs typeface="Helvetica Neue"/>
                <a:sym typeface="Helvetica Neue"/>
              </a:rPr>
              <a:t>5′ UTR</a:t>
            </a:r>
            <a:endParaRPr sz="2000" b="0" i="0" u="none" strike="noStrike" cap="none">
              <a:solidFill>
                <a:srgbClr val="3F3F3F"/>
              </a:solidFill>
              <a:latin typeface="Helvetica Neue"/>
              <a:ea typeface="Helvetica Neue"/>
              <a:cs typeface="Helvetica Neue"/>
              <a:sym typeface="Helvetica Neue"/>
            </a:endParaRPr>
          </a:p>
        </p:txBody>
      </p:sp>
      <p:sp>
        <p:nvSpPr>
          <p:cNvPr id="181" name="Google Shape;181;p13"/>
          <p:cNvSpPr/>
          <p:nvPr/>
        </p:nvSpPr>
        <p:spPr>
          <a:xfrm>
            <a:off x="3719600" y="5055775"/>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endParaRPr sz="2000" b="0" i="1" u="none" strike="noStrike" cap="none">
              <a:solidFill>
                <a:schemeClr val="dk1"/>
              </a:solidFill>
              <a:latin typeface="Helvetica Neue"/>
              <a:ea typeface="Helvetica Neue"/>
              <a:cs typeface="Helvetica Neue"/>
              <a:sym typeface="Helvetica Neue"/>
            </a:endParaRPr>
          </a:p>
        </p:txBody>
      </p:sp>
      <p:sp>
        <p:nvSpPr>
          <p:cNvPr id="182" name="Google Shape;182;p13"/>
          <p:cNvSpPr/>
          <p:nvPr/>
        </p:nvSpPr>
        <p:spPr>
          <a:xfrm>
            <a:off x="390244" y="4163009"/>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 </a:t>
            </a:r>
            <a:r>
              <a:rPr lang="en-US" sz="2000" b="0" i="0" u="none" strike="noStrike" cap="none">
                <a:solidFill>
                  <a:srgbClr val="3F3F3F"/>
                </a:solidFill>
                <a:latin typeface="Helvetica Neue"/>
                <a:ea typeface="Helvetica Neue"/>
                <a:cs typeface="Helvetica Neue"/>
                <a:sym typeface="Helvetica Neue"/>
              </a:rPr>
              <a:t>promoter</a:t>
            </a:r>
            <a:endParaRPr sz="2000" b="0" i="0" u="none" strike="noStrike" cap="none">
              <a:solidFill>
                <a:srgbClr val="3F3F3F"/>
              </a:solidFill>
              <a:latin typeface="Helvetica Neue"/>
              <a:ea typeface="Helvetica Neue"/>
              <a:cs typeface="Helvetica Neue"/>
              <a:sym typeface="Helvetica Neue"/>
            </a:endParaRPr>
          </a:p>
        </p:txBody>
      </p:sp>
      <p:sp>
        <p:nvSpPr>
          <p:cNvPr id="183" name="Google Shape;183;p13"/>
          <p:cNvSpPr/>
          <p:nvPr/>
        </p:nvSpPr>
        <p:spPr>
          <a:xfrm>
            <a:off x="2060622" y="4163009"/>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dk1"/>
                </a:solidFill>
                <a:latin typeface="Helvetica Neue"/>
                <a:ea typeface="Helvetica Neue"/>
                <a:cs typeface="Helvetica Neue"/>
                <a:sym typeface="Helvetica Neue"/>
              </a:rPr>
              <a:t>5′ UTR</a:t>
            </a:r>
            <a:endParaRPr sz="2000" b="0" i="0" u="none" strike="noStrike" cap="none">
              <a:solidFill>
                <a:schemeClr val="dk1"/>
              </a:solidFill>
              <a:latin typeface="Helvetica Neue"/>
              <a:ea typeface="Helvetica Neue"/>
              <a:cs typeface="Helvetica Neue"/>
              <a:sym typeface="Helvetica Neue"/>
            </a:endParaRPr>
          </a:p>
        </p:txBody>
      </p:sp>
      <p:sp>
        <p:nvSpPr>
          <p:cNvPr id="184" name="Google Shape;184;p13"/>
          <p:cNvSpPr/>
          <p:nvPr/>
        </p:nvSpPr>
        <p:spPr>
          <a:xfrm>
            <a:off x="3719662" y="4163009"/>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r>
              <a:rPr lang="en-US" sz="2000" b="0" i="0" u="none" strike="noStrike" cap="none">
                <a:solidFill>
                  <a:schemeClr val="dk1"/>
                </a:solidFill>
                <a:latin typeface="Helvetica Neue"/>
                <a:ea typeface="Helvetica Neue"/>
                <a:cs typeface="Helvetica Neue"/>
                <a:sym typeface="Helvetica Neue"/>
              </a:rPr>
              <a:t> </a:t>
            </a:r>
            <a:endParaRPr sz="2000" b="0" i="0" u="none" strike="noStrike" cap="none">
              <a:solidFill>
                <a:schemeClr val="dk1"/>
              </a:solidFill>
              <a:latin typeface="Helvetica Neue"/>
              <a:ea typeface="Helvetica Neue"/>
              <a:cs typeface="Helvetica Neue"/>
              <a:sym typeface="Helvetica Neue"/>
            </a:endParaRPr>
          </a:p>
        </p:txBody>
      </p:sp>
      <p:sp>
        <p:nvSpPr>
          <p:cNvPr id="185" name="Google Shape;185;p13"/>
          <p:cNvSpPr/>
          <p:nvPr/>
        </p:nvSpPr>
        <p:spPr>
          <a:xfrm>
            <a:off x="395777" y="3294557"/>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promoter</a:t>
            </a:r>
            <a:endParaRPr sz="2000" b="0" i="0" u="none" strike="noStrike" cap="none">
              <a:solidFill>
                <a:schemeClr val="dk1"/>
              </a:solidFill>
              <a:latin typeface="Helvetica Neue"/>
              <a:ea typeface="Helvetica Neue"/>
              <a:cs typeface="Helvetica Neue"/>
              <a:sym typeface="Helvetica Neue"/>
            </a:endParaRPr>
          </a:p>
        </p:txBody>
      </p:sp>
      <p:sp>
        <p:nvSpPr>
          <p:cNvPr id="186" name="Google Shape;186;p13"/>
          <p:cNvSpPr/>
          <p:nvPr/>
        </p:nvSpPr>
        <p:spPr>
          <a:xfrm>
            <a:off x="2066158" y="3294557"/>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dk1"/>
                </a:solidFill>
                <a:latin typeface="Helvetica Neue"/>
                <a:ea typeface="Helvetica Neue"/>
                <a:cs typeface="Helvetica Neue"/>
                <a:sym typeface="Helvetica Neue"/>
              </a:rPr>
              <a:t>5′ UTR</a:t>
            </a:r>
            <a:endParaRPr sz="2000" b="0" i="0" u="none" strike="noStrike" cap="none">
              <a:solidFill>
                <a:schemeClr val="dk1"/>
              </a:solidFill>
              <a:latin typeface="Helvetica Neue"/>
              <a:ea typeface="Helvetica Neue"/>
              <a:cs typeface="Helvetica Neue"/>
              <a:sym typeface="Helvetica Neue"/>
            </a:endParaRPr>
          </a:p>
        </p:txBody>
      </p:sp>
      <p:sp>
        <p:nvSpPr>
          <p:cNvPr id="187" name="Google Shape;187;p13"/>
          <p:cNvSpPr/>
          <p:nvPr/>
        </p:nvSpPr>
        <p:spPr>
          <a:xfrm>
            <a:off x="3725197" y="3294557"/>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endParaRPr sz="2000" b="0" i="1" u="none" strike="noStrike" cap="none">
              <a:solidFill>
                <a:schemeClr val="dk1"/>
              </a:solidFill>
              <a:latin typeface="Helvetica Neue"/>
              <a:ea typeface="Helvetica Neue"/>
              <a:cs typeface="Helvetica Neue"/>
              <a:sym typeface="Helvetica Neue"/>
            </a:endParaRPr>
          </a:p>
        </p:txBody>
      </p:sp>
      <p:pic>
        <p:nvPicPr>
          <p:cNvPr id="188" name="Google Shape;188;p13" descr="Plus - PNG image with transparent background | Free Png Images"/>
          <p:cNvPicPr preferRelativeResize="0"/>
          <p:nvPr/>
        </p:nvPicPr>
        <p:blipFill rotWithShape="1">
          <a:blip r:embed="rId3">
            <a:alphaModFix/>
          </a:blip>
          <a:srcRect/>
          <a:stretch/>
        </p:blipFill>
        <p:spPr>
          <a:xfrm>
            <a:off x="6605583" y="3376495"/>
            <a:ext cx="411678" cy="411678"/>
          </a:xfrm>
          <a:prstGeom prst="rect">
            <a:avLst/>
          </a:prstGeom>
          <a:noFill/>
          <a:ln>
            <a:noFill/>
          </a:ln>
        </p:spPr>
      </p:pic>
      <p:grpSp>
        <p:nvGrpSpPr>
          <p:cNvPr id="189" name="Google Shape;189;p13"/>
          <p:cNvGrpSpPr/>
          <p:nvPr/>
        </p:nvGrpSpPr>
        <p:grpSpPr>
          <a:xfrm>
            <a:off x="9409599" y="3376495"/>
            <a:ext cx="2113795" cy="411678"/>
            <a:chOff x="8208515" y="2259185"/>
            <a:chExt cx="2113795" cy="411678"/>
          </a:xfrm>
        </p:grpSpPr>
        <p:pic>
          <p:nvPicPr>
            <p:cNvPr id="190" name="Google Shape;190;p13" descr="Plus - PNG image with transparent background | Free Png Images"/>
            <p:cNvPicPr preferRelativeResize="0"/>
            <p:nvPr/>
          </p:nvPicPr>
          <p:blipFill rotWithShape="1">
            <a:blip r:embed="rId3">
              <a:alphaModFix/>
            </a:blip>
            <a:srcRect/>
            <a:stretch/>
          </p:blipFill>
          <p:spPr>
            <a:xfrm>
              <a:off x="8208515" y="2259185"/>
              <a:ext cx="411678" cy="411678"/>
            </a:xfrm>
            <a:prstGeom prst="rect">
              <a:avLst/>
            </a:prstGeom>
            <a:noFill/>
            <a:ln>
              <a:noFill/>
            </a:ln>
          </p:spPr>
        </p:pic>
        <p:pic>
          <p:nvPicPr>
            <p:cNvPr id="191" name="Google Shape;191;p13" descr="Plus - PNG image with transparent background | Free Png Images"/>
            <p:cNvPicPr preferRelativeResize="0"/>
            <p:nvPr/>
          </p:nvPicPr>
          <p:blipFill rotWithShape="1">
            <a:blip r:embed="rId3">
              <a:alphaModFix/>
            </a:blip>
            <a:srcRect/>
            <a:stretch/>
          </p:blipFill>
          <p:spPr>
            <a:xfrm>
              <a:off x="9910632" y="2259185"/>
              <a:ext cx="411678" cy="411678"/>
            </a:xfrm>
            <a:prstGeom prst="rect">
              <a:avLst/>
            </a:prstGeom>
            <a:noFill/>
            <a:ln>
              <a:noFill/>
            </a:ln>
          </p:spPr>
        </p:pic>
        <p:pic>
          <p:nvPicPr>
            <p:cNvPr id="192" name="Google Shape;192;p13" descr="Plus - PNG image with transparent background | Free Png Images"/>
            <p:cNvPicPr preferRelativeResize="0"/>
            <p:nvPr/>
          </p:nvPicPr>
          <p:blipFill rotWithShape="1">
            <a:blip r:embed="rId3">
              <a:alphaModFix/>
            </a:blip>
            <a:srcRect/>
            <a:stretch/>
          </p:blipFill>
          <p:spPr>
            <a:xfrm>
              <a:off x="9485102" y="2259185"/>
              <a:ext cx="411678" cy="411678"/>
            </a:xfrm>
            <a:prstGeom prst="rect">
              <a:avLst/>
            </a:prstGeom>
            <a:noFill/>
            <a:ln>
              <a:noFill/>
            </a:ln>
          </p:spPr>
        </p:pic>
        <p:pic>
          <p:nvPicPr>
            <p:cNvPr id="193" name="Google Shape;193;p13" descr="Plus - PNG image with transparent background | Free Png Images"/>
            <p:cNvPicPr preferRelativeResize="0"/>
            <p:nvPr/>
          </p:nvPicPr>
          <p:blipFill rotWithShape="1">
            <a:blip r:embed="rId3">
              <a:alphaModFix/>
            </a:blip>
            <a:srcRect/>
            <a:stretch/>
          </p:blipFill>
          <p:spPr>
            <a:xfrm>
              <a:off x="9059573" y="2259185"/>
              <a:ext cx="411678" cy="411678"/>
            </a:xfrm>
            <a:prstGeom prst="rect">
              <a:avLst/>
            </a:prstGeom>
            <a:noFill/>
            <a:ln>
              <a:noFill/>
            </a:ln>
          </p:spPr>
        </p:pic>
        <p:pic>
          <p:nvPicPr>
            <p:cNvPr id="194" name="Google Shape;194;p13" descr="Plus - PNG image with transparent background | Free Png Images"/>
            <p:cNvPicPr preferRelativeResize="0"/>
            <p:nvPr/>
          </p:nvPicPr>
          <p:blipFill rotWithShape="1">
            <a:blip r:embed="rId3">
              <a:alphaModFix/>
            </a:blip>
            <a:srcRect/>
            <a:stretch/>
          </p:blipFill>
          <p:spPr>
            <a:xfrm>
              <a:off x="8634044" y="2259185"/>
              <a:ext cx="411678" cy="411678"/>
            </a:xfrm>
            <a:prstGeom prst="rect">
              <a:avLst/>
            </a:prstGeom>
            <a:noFill/>
            <a:ln>
              <a:noFill/>
            </a:ln>
          </p:spPr>
        </p:pic>
      </p:grpSp>
      <p:sp>
        <p:nvSpPr>
          <p:cNvPr id="195" name="Google Shape;195;p13"/>
          <p:cNvSpPr txBox="1"/>
          <p:nvPr/>
        </p:nvSpPr>
        <p:spPr>
          <a:xfrm>
            <a:off x="6651872" y="5045344"/>
            <a:ext cx="27605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Quattrocento Sans"/>
                <a:ea typeface="Quattrocento Sans"/>
                <a:cs typeface="Quattrocento Sans"/>
                <a:sym typeface="Quattrocento Sans"/>
              </a:rPr>
              <a:t>?</a:t>
            </a:r>
            <a:endParaRPr sz="1400" b="0" i="0" u="none" strike="noStrike" cap="none">
              <a:solidFill>
                <a:srgbClr val="000000"/>
              </a:solidFill>
              <a:latin typeface="Arial"/>
              <a:ea typeface="Arial"/>
              <a:cs typeface="Arial"/>
              <a:sym typeface="Arial"/>
            </a:endParaRPr>
          </a:p>
        </p:txBody>
      </p:sp>
      <p:sp>
        <p:nvSpPr>
          <p:cNvPr id="196" name="Google Shape;196;p13"/>
          <p:cNvSpPr txBox="1"/>
          <p:nvPr/>
        </p:nvSpPr>
        <p:spPr>
          <a:xfrm>
            <a:off x="6651872" y="4163009"/>
            <a:ext cx="27605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Quattrocento Sans"/>
                <a:ea typeface="Quattrocento Sans"/>
                <a:cs typeface="Quattrocento Sans"/>
                <a:sym typeface="Quattrocento Sans"/>
              </a:rPr>
              <a:t>?</a:t>
            </a:r>
            <a:endParaRPr sz="1400" b="0" i="0" u="none" strike="noStrike" cap="none">
              <a:solidFill>
                <a:srgbClr val="000000"/>
              </a:solidFill>
              <a:latin typeface="Arial"/>
              <a:ea typeface="Arial"/>
              <a:cs typeface="Arial"/>
              <a:sym typeface="Arial"/>
            </a:endParaRPr>
          </a:p>
        </p:txBody>
      </p:sp>
      <p:sp>
        <p:nvSpPr>
          <p:cNvPr id="197" name="Google Shape;197;p13"/>
          <p:cNvSpPr txBox="1"/>
          <p:nvPr/>
        </p:nvSpPr>
        <p:spPr>
          <a:xfrm>
            <a:off x="10344276" y="4163009"/>
            <a:ext cx="27605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Quattrocento Sans"/>
                <a:ea typeface="Quattrocento Sans"/>
                <a:cs typeface="Quattrocento Sans"/>
                <a:sym typeface="Quattrocento Sans"/>
              </a:rPr>
              <a:t>?</a:t>
            </a:r>
            <a:endParaRPr sz="1400" b="0" i="0" u="none" strike="noStrike" cap="none">
              <a:solidFill>
                <a:srgbClr val="000000"/>
              </a:solidFill>
              <a:latin typeface="Arial"/>
              <a:ea typeface="Arial"/>
              <a:cs typeface="Arial"/>
              <a:sym typeface="Arial"/>
            </a:endParaRPr>
          </a:p>
        </p:txBody>
      </p:sp>
      <p:sp>
        <p:nvSpPr>
          <p:cNvPr id="198" name="Google Shape;198;p13"/>
          <p:cNvSpPr txBox="1"/>
          <p:nvPr/>
        </p:nvSpPr>
        <p:spPr>
          <a:xfrm>
            <a:off x="10344276" y="5045344"/>
            <a:ext cx="27605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Quattrocento Sans"/>
                <a:ea typeface="Quattrocento Sans"/>
                <a:cs typeface="Quattrocento Sans"/>
                <a:sym typeface="Quattrocento Sans"/>
              </a:rPr>
              <a:t>?</a:t>
            </a:r>
            <a:endParaRPr sz="1400" b="0" i="0" u="none" strike="noStrike" cap="none">
              <a:solidFill>
                <a:srgbClr val="000000"/>
              </a:solidFill>
              <a:latin typeface="Arial"/>
              <a:ea typeface="Arial"/>
              <a:cs typeface="Arial"/>
              <a:sym typeface="Arial"/>
            </a:endParaRPr>
          </a:p>
        </p:txBody>
      </p:sp>
      <p:graphicFrame>
        <p:nvGraphicFramePr>
          <p:cNvPr id="199" name="Google Shape;199;p13"/>
          <p:cNvGraphicFramePr/>
          <p:nvPr/>
        </p:nvGraphicFramePr>
        <p:xfrm>
          <a:off x="5472112" y="1527826"/>
          <a:ext cx="6343650" cy="761000"/>
        </p:xfrm>
        <a:graphic>
          <a:graphicData uri="http://schemas.openxmlformats.org/drawingml/2006/table">
            <a:tbl>
              <a:tblPr>
                <a:noFill/>
              </a:tblPr>
              <a:tblGrid>
                <a:gridCol w="3171825">
                  <a:extLst>
                    <a:ext uri="{9D8B030D-6E8A-4147-A177-3AD203B41FA5}">
                      <a16:colId xmlns:a16="http://schemas.microsoft.com/office/drawing/2014/main" val="20000"/>
                    </a:ext>
                  </a:extLst>
                </a:gridCol>
                <a:gridCol w="3171825">
                  <a:extLst>
                    <a:ext uri="{9D8B030D-6E8A-4147-A177-3AD203B41FA5}">
                      <a16:colId xmlns:a16="http://schemas.microsoft.com/office/drawing/2014/main" val="20001"/>
                    </a:ext>
                  </a:extLst>
                </a:gridCol>
              </a:tblGrid>
              <a:tr h="761000">
                <a:tc>
                  <a:txBody>
                    <a:bodyPr/>
                    <a:lstStyle/>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Cells </a:t>
                      </a:r>
                      <a:r>
                        <a:rPr lang="en-US" sz="2000" b="1" u="sng" strike="noStrike" cap="none">
                          <a:latin typeface="Quattrocento Sans"/>
                          <a:ea typeface="Quattrocento Sans"/>
                          <a:cs typeface="Quattrocento Sans"/>
                          <a:sym typeface="Quattrocento Sans"/>
                        </a:rPr>
                        <a:t>with</a:t>
                      </a:r>
                      <a:r>
                        <a:rPr lang="en-US" sz="2000" b="0" u="none" strike="noStrike" cap="none">
                          <a:latin typeface="Quattrocento Sans"/>
                          <a:ea typeface="Quattrocento Sans"/>
                          <a:cs typeface="Quattrocento Sans"/>
                          <a:sym typeface="Quattrocento Sans"/>
                        </a:rPr>
                        <a:t> </a:t>
                      </a:r>
                      <a:endParaRPr sz="1400" u="none" strike="noStrike" cap="none"/>
                    </a:p>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bS21-2 (WT)</a:t>
                      </a:r>
                      <a:endParaRPr sz="1400" u="none" strike="noStrike" cap="none"/>
                    </a:p>
                  </a:txBody>
                  <a:tcPr marL="91450" marR="91450" marT="45725" marB="45725">
                    <a:solidFill>
                      <a:srgbClr val="ACB8CA"/>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Cells </a:t>
                      </a:r>
                      <a:r>
                        <a:rPr lang="en-US" sz="2000" b="1" u="sng" strike="noStrike" cap="none">
                          <a:latin typeface="Quattrocento Sans"/>
                          <a:ea typeface="Quattrocento Sans"/>
                          <a:cs typeface="Quattrocento Sans"/>
                          <a:sym typeface="Quattrocento Sans"/>
                        </a:rPr>
                        <a:t>without</a:t>
                      </a:r>
                      <a:r>
                        <a:rPr lang="en-US" sz="2000" b="0" u="none" strike="noStrike" cap="none">
                          <a:latin typeface="Quattrocento Sans"/>
                          <a:ea typeface="Quattrocento Sans"/>
                          <a:cs typeface="Quattrocento Sans"/>
                          <a:sym typeface="Quattrocento Sans"/>
                        </a:rPr>
                        <a:t> </a:t>
                      </a:r>
                      <a:endParaRPr sz="1400" u="none" strike="noStrike" cap="none"/>
                    </a:p>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bS21-2 (∆</a:t>
                      </a:r>
                      <a:r>
                        <a:rPr lang="en-US" sz="2000" b="0" i="1" u="none" strike="noStrike" cap="none">
                          <a:latin typeface="Quattrocento Sans"/>
                          <a:ea typeface="Quattrocento Sans"/>
                          <a:cs typeface="Quattrocento Sans"/>
                          <a:sym typeface="Quattrocento Sans"/>
                        </a:rPr>
                        <a:t>rpsU2</a:t>
                      </a:r>
                      <a:r>
                        <a:rPr lang="en-US" sz="2000" b="0" u="none" strike="noStrike" cap="none">
                          <a:latin typeface="Quattrocento Sans"/>
                          <a:ea typeface="Quattrocento Sans"/>
                          <a:cs typeface="Quattrocento Sans"/>
                          <a:sym typeface="Quattrocento Sans"/>
                        </a:rPr>
                        <a:t>)</a:t>
                      </a:r>
                      <a:endParaRPr sz="1400" u="none" strike="noStrike" cap="none"/>
                    </a:p>
                  </a:txBody>
                  <a:tcPr marL="91450" marR="91450" marT="45725" marB="45725">
                    <a:solidFill>
                      <a:srgbClr val="ACB8CA"/>
                    </a:solid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7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8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8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9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9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9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grpSp>
        <p:nvGrpSpPr>
          <p:cNvPr id="205" name="Google Shape;205;p16"/>
          <p:cNvGrpSpPr/>
          <p:nvPr/>
        </p:nvGrpSpPr>
        <p:grpSpPr>
          <a:xfrm>
            <a:off x="1575492" y="932954"/>
            <a:ext cx="9041015" cy="4799355"/>
            <a:chOff x="1575492" y="932954"/>
            <a:chExt cx="9041015" cy="4799355"/>
          </a:xfrm>
        </p:grpSpPr>
        <p:graphicFrame>
          <p:nvGraphicFramePr>
            <p:cNvPr id="206" name="Google Shape;206;p16"/>
            <p:cNvGraphicFramePr/>
            <p:nvPr/>
          </p:nvGraphicFramePr>
          <p:xfrm>
            <a:off x="1575492" y="932954"/>
            <a:ext cx="9041015" cy="4745643"/>
          </p:xfrm>
          <a:graphic>
            <a:graphicData uri="http://schemas.openxmlformats.org/drawingml/2006/chart">
              <c:chart xmlns:c="http://schemas.openxmlformats.org/drawingml/2006/chart" xmlns:r="http://schemas.openxmlformats.org/officeDocument/2006/relationships" r:id="rId3"/>
            </a:graphicData>
          </a:graphic>
        </p:graphicFrame>
        <p:sp>
          <p:nvSpPr>
            <p:cNvPr id="207" name="Google Shape;207;p16"/>
            <p:cNvSpPr/>
            <p:nvPr/>
          </p:nvSpPr>
          <p:spPr>
            <a:xfrm>
              <a:off x="2188724" y="5033913"/>
              <a:ext cx="8307421" cy="698396"/>
            </a:xfrm>
            <a:prstGeom prst="rect">
              <a:avLst/>
            </a:prstGeom>
            <a:solidFill>
              <a:srgbClr val="F9F8FD"/>
            </a:solidFill>
            <a:ln w="38100" cap="flat" cmpd="sng">
              <a:solidFill>
                <a:srgbClr val="F9F8F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208" name="Google Shape;208;p16"/>
          <p:cNvSpPr txBox="1">
            <a:spLocks noGrp="1"/>
          </p:cNvSpPr>
          <p:nvPr>
            <p:ph type="title"/>
          </p:nvPr>
        </p:nvSpPr>
        <p:spPr>
          <a:xfrm>
            <a:off x="381000" y="464025"/>
            <a:ext cx="11430000" cy="71692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4000"/>
              <a:buFont typeface="Helvetica Neue"/>
              <a:buNone/>
            </a:pPr>
            <a:r>
              <a:rPr lang="en-US" sz="4000" i="1" cap="none"/>
              <a:t>rpsU2</a:t>
            </a:r>
            <a:r>
              <a:rPr lang="en-US" sz="4000" cap="none"/>
              <a:t> Promoter and 5′ UTR Lead to Regulation</a:t>
            </a:r>
            <a:endParaRPr/>
          </a:p>
        </p:txBody>
      </p:sp>
      <p:graphicFrame>
        <p:nvGraphicFramePr>
          <p:cNvPr id="209" name="Google Shape;209;p16"/>
          <p:cNvGraphicFramePr/>
          <p:nvPr/>
        </p:nvGraphicFramePr>
        <p:xfrm>
          <a:off x="1695855" y="5035477"/>
          <a:ext cx="1147875" cy="1097310"/>
        </p:xfrm>
        <a:graphic>
          <a:graphicData uri="http://schemas.openxmlformats.org/drawingml/2006/table">
            <a:tbl>
              <a:tblPr firstRow="1" bandRow="1">
                <a:noFill/>
              </a:tblPr>
              <a:tblGrid>
                <a:gridCol w="1147875">
                  <a:extLst>
                    <a:ext uri="{9D8B030D-6E8A-4147-A177-3AD203B41FA5}">
                      <a16:colId xmlns:a16="http://schemas.microsoft.com/office/drawing/2014/main" val="20000"/>
                    </a:ext>
                  </a:extLst>
                </a:gridCol>
              </a:tblGrid>
              <a:tr h="257325">
                <a:tc>
                  <a:txBody>
                    <a:bodyPr/>
                    <a:lstStyle/>
                    <a:p>
                      <a:pPr marL="0" marR="0" lvl="0" indent="0" algn="r" rtl="0">
                        <a:lnSpc>
                          <a:spcPct val="100000"/>
                        </a:lnSpc>
                        <a:spcBef>
                          <a:spcPts val="0"/>
                        </a:spcBef>
                        <a:spcAft>
                          <a:spcPts val="0"/>
                        </a:spcAft>
                        <a:buNone/>
                      </a:pPr>
                      <a:r>
                        <a:rPr lang="en-US" sz="1800" b="0" u="none" strike="noStrike" cap="none"/>
                        <a:t>bS21-2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02725">
                <a:tc>
                  <a:txBody>
                    <a:bodyPr/>
                    <a:lstStyle/>
                    <a:p>
                      <a:pPr marL="0" marR="0" lvl="0" indent="0" algn="r" rtl="0">
                        <a:lnSpc>
                          <a:spcPct val="100000"/>
                        </a:lnSpc>
                        <a:spcBef>
                          <a:spcPts val="0"/>
                        </a:spcBef>
                        <a:spcAft>
                          <a:spcPts val="0"/>
                        </a:spcAft>
                        <a:buNone/>
                      </a:pPr>
                      <a:r>
                        <a:rPr lang="en-US" sz="1800" i="0" u="none" strike="noStrike" cap="none"/>
                        <a:t>Promoter</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77425">
                <a:tc>
                  <a:txBody>
                    <a:bodyPr/>
                    <a:lstStyle/>
                    <a:p>
                      <a:pPr marL="0" marR="0" lvl="0" indent="0" algn="r" rtl="0">
                        <a:lnSpc>
                          <a:spcPct val="100000"/>
                        </a:lnSpc>
                        <a:spcBef>
                          <a:spcPts val="0"/>
                        </a:spcBef>
                        <a:spcAft>
                          <a:spcPts val="0"/>
                        </a:spcAft>
                        <a:buClr>
                          <a:srgbClr val="000000"/>
                        </a:buClr>
                        <a:buSzPts val="1800"/>
                        <a:buFont typeface="Arial"/>
                        <a:buNone/>
                      </a:pPr>
                      <a:r>
                        <a:rPr lang="en-US" sz="1800" i="0" u="none" strike="noStrike" cap="none"/>
                        <a:t>5′ UTR</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cxnSp>
        <p:nvCxnSpPr>
          <p:cNvPr id="210" name="Google Shape;210;p16"/>
          <p:cNvCxnSpPr/>
          <p:nvPr/>
        </p:nvCxnSpPr>
        <p:spPr>
          <a:xfrm rot="10800000">
            <a:off x="3144066" y="1242429"/>
            <a:ext cx="2166152" cy="0"/>
          </a:xfrm>
          <a:prstGeom prst="straightConnector1">
            <a:avLst/>
          </a:prstGeom>
          <a:noFill/>
          <a:ln w="9525" cap="flat" cmpd="sng">
            <a:solidFill>
              <a:schemeClr val="dk1"/>
            </a:solidFill>
            <a:prstDash val="solid"/>
            <a:round/>
            <a:headEnd type="none" w="sm" len="sm"/>
            <a:tailEnd type="none" w="sm" len="sm"/>
          </a:ln>
        </p:spPr>
      </p:cxnSp>
      <p:sp>
        <p:nvSpPr>
          <p:cNvPr id="211" name="Google Shape;211;p16"/>
          <p:cNvSpPr txBox="1"/>
          <p:nvPr/>
        </p:nvSpPr>
        <p:spPr>
          <a:xfrm>
            <a:off x="4061526" y="932954"/>
            <a:ext cx="263139" cy="41690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Helvetica Neue"/>
              <a:buNone/>
            </a:pPr>
            <a:r>
              <a:rPr lang="en-US" sz="2000" b="1" i="0" u="none" strike="noStrike" cap="none">
                <a:solidFill>
                  <a:srgbClr val="000000"/>
                </a:solidFill>
                <a:latin typeface="Helvetica Neue"/>
                <a:ea typeface="Helvetica Neue"/>
                <a:cs typeface="Helvetica Neue"/>
                <a:sym typeface="Helvetica Neue"/>
              </a:rPr>
              <a:t>*</a:t>
            </a:r>
            <a:endParaRPr sz="1400" b="0" i="0" u="none" strike="noStrike" cap="none">
              <a:solidFill>
                <a:srgbClr val="000000"/>
              </a:solidFill>
              <a:latin typeface="Arial"/>
              <a:ea typeface="Arial"/>
              <a:cs typeface="Arial"/>
              <a:sym typeface="Arial"/>
            </a:endParaRPr>
          </a:p>
        </p:txBody>
      </p:sp>
      <p:sp>
        <p:nvSpPr>
          <p:cNvPr id="212" name="Google Shape;212;p16"/>
          <p:cNvSpPr txBox="1"/>
          <p:nvPr/>
        </p:nvSpPr>
        <p:spPr>
          <a:xfrm>
            <a:off x="10408055" y="5794243"/>
            <a:ext cx="1783945"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Helvetica Neue"/>
              <a:buNone/>
            </a:pPr>
            <a:r>
              <a:rPr lang="en-US" sz="1600" b="0" i="0" u="none" strike="noStrike" cap="none">
                <a:solidFill>
                  <a:srgbClr val="000000"/>
                </a:solidFill>
                <a:latin typeface="Helvetica Neue"/>
                <a:ea typeface="Helvetica Neue"/>
                <a:cs typeface="Helvetica Neue"/>
                <a:sym typeface="Helvetica Neue"/>
              </a:rPr>
              <a:t>* p-value &lt; 0.015</a:t>
            </a:r>
            <a:endParaRPr sz="1400" b="0" i="0" u="none" strike="noStrike" cap="none">
              <a:solidFill>
                <a:srgbClr val="000000"/>
              </a:solidFill>
              <a:latin typeface="Arial"/>
              <a:ea typeface="Arial"/>
              <a:cs typeface="Arial"/>
              <a:sym typeface="Arial"/>
            </a:endParaRPr>
          </a:p>
        </p:txBody>
      </p:sp>
      <p:graphicFrame>
        <p:nvGraphicFramePr>
          <p:cNvPr id="213" name="Google Shape;213;p16"/>
          <p:cNvGraphicFramePr/>
          <p:nvPr/>
        </p:nvGraphicFramePr>
        <p:xfrm>
          <a:off x="2188724" y="5035477"/>
          <a:ext cx="8219325" cy="1097310"/>
        </p:xfrm>
        <a:graphic>
          <a:graphicData uri="http://schemas.openxmlformats.org/drawingml/2006/table">
            <a:tbl>
              <a:tblPr firstRow="1" bandRow="1">
                <a:noFill/>
              </a:tblPr>
              <a:tblGrid>
                <a:gridCol w="2295725">
                  <a:extLst>
                    <a:ext uri="{9D8B030D-6E8A-4147-A177-3AD203B41FA5}">
                      <a16:colId xmlns:a16="http://schemas.microsoft.com/office/drawing/2014/main" val="20000"/>
                    </a:ext>
                  </a:extLst>
                </a:gridCol>
                <a:gridCol w="1857975">
                  <a:extLst>
                    <a:ext uri="{9D8B030D-6E8A-4147-A177-3AD203B41FA5}">
                      <a16:colId xmlns:a16="http://schemas.microsoft.com/office/drawing/2014/main" val="20001"/>
                    </a:ext>
                  </a:extLst>
                </a:gridCol>
                <a:gridCol w="2256825">
                  <a:extLst>
                    <a:ext uri="{9D8B030D-6E8A-4147-A177-3AD203B41FA5}">
                      <a16:colId xmlns:a16="http://schemas.microsoft.com/office/drawing/2014/main" val="20002"/>
                    </a:ext>
                  </a:extLst>
                </a:gridCol>
                <a:gridCol w="1808800">
                  <a:extLst>
                    <a:ext uri="{9D8B030D-6E8A-4147-A177-3AD203B41FA5}">
                      <a16:colId xmlns:a16="http://schemas.microsoft.com/office/drawing/2014/main" val="20003"/>
                    </a:ext>
                  </a:extLst>
                </a:gridCol>
              </a:tblGrid>
              <a:tr h="257325">
                <a:tc>
                  <a:txBody>
                    <a:bodyPr/>
                    <a:lstStyle/>
                    <a:p>
                      <a:pPr marL="0" marR="0" lvl="0" indent="0" algn="ctr" rtl="0">
                        <a:lnSpc>
                          <a:spcPct val="100000"/>
                        </a:lnSpc>
                        <a:spcBef>
                          <a:spcPts val="0"/>
                        </a:spcBef>
                        <a:spcAft>
                          <a:spcPts val="0"/>
                        </a:spcAft>
                        <a:buNone/>
                      </a:pPr>
                      <a:r>
                        <a:rPr lang="en-US" sz="1800" b="1" u="none" strike="noStrike" cap="none"/>
                        <a:t>+</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b="1" u="none" strike="noStrike" cap="none"/>
                        <a:t>-</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b="1" u="none" strike="noStrike" cap="none"/>
                        <a:t>+</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b="1" u="none" strike="noStrike" cap="none"/>
                        <a:t>-</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02725">
                <a:tc>
                  <a:txBody>
                    <a:bodyPr/>
                    <a:lstStyle/>
                    <a:p>
                      <a:pPr marL="0" marR="0" lvl="0" indent="0" algn="ctr" rtl="0">
                        <a:lnSpc>
                          <a:spcPct val="100000"/>
                        </a:lnSpc>
                        <a:spcBef>
                          <a:spcPts val="0"/>
                        </a:spcBef>
                        <a:spcAft>
                          <a:spcPts val="0"/>
                        </a:spcAft>
                        <a:buNone/>
                      </a:pPr>
                      <a:r>
                        <a:rPr lang="en-US" sz="1800" i="1" u="none" strike="noStrike" cap="none"/>
                        <a:t>rpsU2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i="1" u="none" strike="noStrike" cap="none"/>
                        <a:t>rpsU2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i="1" u="none" strike="noStrike" cap="none"/>
                        <a:t>tul4</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i="1" u="none" strike="noStrike" cap="none"/>
                        <a:t>tul4</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77425">
                <a:tc>
                  <a:txBody>
                    <a:bodyPr/>
                    <a:lstStyle/>
                    <a:p>
                      <a:pPr marL="0" marR="0" lvl="0" indent="0" algn="ctr" rtl="0">
                        <a:lnSpc>
                          <a:spcPct val="100000"/>
                        </a:lnSpc>
                        <a:spcBef>
                          <a:spcPts val="0"/>
                        </a:spcBef>
                        <a:spcAft>
                          <a:spcPts val="0"/>
                        </a:spcAft>
                        <a:buClr>
                          <a:srgbClr val="000000"/>
                        </a:buClr>
                        <a:buSzPts val="1800"/>
                        <a:buFont typeface="Arial"/>
                        <a:buNone/>
                      </a:pPr>
                      <a:r>
                        <a:rPr lang="en-US" sz="1800" i="1" u="none" strike="noStrike" cap="none"/>
                        <a:t>rpsU2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i="1" u="none" strike="noStrike" cap="none"/>
                        <a:t>rpsU2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i="1" u="none" strike="noStrike" cap="none"/>
                        <a:t>tul4</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i="1" u="none" strike="noStrike" cap="none"/>
                        <a:t>tul4</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5"/>
          <p:cNvSpPr txBox="1">
            <a:spLocks noGrp="1"/>
          </p:cNvSpPr>
          <p:nvPr>
            <p:ph type="title"/>
          </p:nvPr>
        </p:nvSpPr>
        <p:spPr>
          <a:xfrm>
            <a:off x="395777" y="720496"/>
            <a:ext cx="11260604" cy="548797"/>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ct val="100000"/>
              <a:buFont typeface="Helvetica Neue"/>
              <a:buNone/>
            </a:pPr>
            <a:r>
              <a:rPr lang="en-US" cap="none"/>
              <a:t>Testing 5′ UTR vs Promoter Contribution to Regulation by bS21-2</a:t>
            </a:r>
            <a:endParaRPr/>
          </a:p>
        </p:txBody>
      </p:sp>
      <p:sp>
        <p:nvSpPr>
          <p:cNvPr id="219" name="Google Shape;219;p15"/>
          <p:cNvSpPr/>
          <p:nvPr/>
        </p:nvSpPr>
        <p:spPr>
          <a:xfrm>
            <a:off x="395776" y="2415195"/>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 </a:t>
            </a:r>
            <a:r>
              <a:rPr lang="en-US" sz="2000" b="0" i="0" u="none" strike="noStrike" cap="none">
                <a:solidFill>
                  <a:srgbClr val="3F3F3F"/>
                </a:solidFill>
                <a:latin typeface="Helvetica Neue"/>
                <a:ea typeface="Helvetica Neue"/>
                <a:cs typeface="Helvetica Neue"/>
                <a:sym typeface="Helvetica Neue"/>
              </a:rPr>
              <a:t>promoter</a:t>
            </a:r>
            <a:endParaRPr sz="2000" b="0" i="0" u="none" strike="noStrike" cap="none">
              <a:solidFill>
                <a:srgbClr val="3F3F3F"/>
              </a:solidFill>
              <a:latin typeface="Helvetica Neue"/>
              <a:ea typeface="Helvetica Neue"/>
              <a:cs typeface="Helvetica Neue"/>
              <a:sym typeface="Helvetica Neue"/>
            </a:endParaRPr>
          </a:p>
        </p:txBody>
      </p:sp>
      <p:sp>
        <p:nvSpPr>
          <p:cNvPr id="220" name="Google Shape;220;p15"/>
          <p:cNvSpPr/>
          <p:nvPr/>
        </p:nvSpPr>
        <p:spPr>
          <a:xfrm>
            <a:off x="2066155" y="2415195"/>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a:t>
            </a:r>
            <a:r>
              <a:rPr lang="en-US" sz="2000" b="0" i="0" u="none" strike="noStrike" cap="none">
                <a:solidFill>
                  <a:srgbClr val="3F3F3F"/>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3F3F3F"/>
                </a:solidFill>
                <a:latin typeface="Helvetica Neue"/>
                <a:ea typeface="Helvetica Neue"/>
                <a:cs typeface="Helvetica Neue"/>
                <a:sym typeface="Helvetica Neue"/>
              </a:rPr>
              <a:t>5′ UTR</a:t>
            </a:r>
            <a:endParaRPr sz="2000" b="0" i="0" u="none" strike="noStrike" cap="none">
              <a:solidFill>
                <a:srgbClr val="3F3F3F"/>
              </a:solidFill>
              <a:latin typeface="Helvetica Neue"/>
              <a:ea typeface="Helvetica Neue"/>
              <a:cs typeface="Helvetica Neue"/>
              <a:sym typeface="Helvetica Neue"/>
            </a:endParaRPr>
          </a:p>
        </p:txBody>
      </p:sp>
      <p:sp>
        <p:nvSpPr>
          <p:cNvPr id="221" name="Google Shape;221;p15"/>
          <p:cNvSpPr/>
          <p:nvPr/>
        </p:nvSpPr>
        <p:spPr>
          <a:xfrm>
            <a:off x="3725195" y="2415195"/>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r>
              <a:rPr lang="en-US" sz="2000" b="0" i="0" u="none" strike="noStrike" cap="none">
                <a:solidFill>
                  <a:schemeClr val="dk1"/>
                </a:solidFill>
                <a:latin typeface="Helvetica Neue"/>
                <a:ea typeface="Helvetica Neue"/>
                <a:cs typeface="Helvetica Neue"/>
                <a:sym typeface="Helvetica Neue"/>
              </a:rPr>
              <a:t> </a:t>
            </a:r>
            <a:endParaRPr sz="2000" b="0" i="0" u="none" strike="noStrike" cap="none">
              <a:solidFill>
                <a:schemeClr val="dk1"/>
              </a:solidFill>
              <a:latin typeface="Helvetica Neue"/>
              <a:ea typeface="Helvetica Neue"/>
              <a:cs typeface="Helvetica Neue"/>
              <a:sym typeface="Helvetica Neue"/>
            </a:endParaRPr>
          </a:p>
        </p:txBody>
      </p:sp>
      <p:sp>
        <p:nvSpPr>
          <p:cNvPr id="222" name="Google Shape;222;p15"/>
          <p:cNvSpPr/>
          <p:nvPr/>
        </p:nvSpPr>
        <p:spPr>
          <a:xfrm>
            <a:off x="390182" y="5055775"/>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promoter</a:t>
            </a:r>
            <a:endParaRPr sz="2000" b="0" i="0" u="none" strike="noStrike" cap="none">
              <a:solidFill>
                <a:schemeClr val="dk1"/>
              </a:solidFill>
              <a:latin typeface="Helvetica Neue"/>
              <a:ea typeface="Helvetica Neue"/>
              <a:cs typeface="Helvetica Neue"/>
              <a:sym typeface="Helvetica Neue"/>
            </a:endParaRPr>
          </a:p>
        </p:txBody>
      </p:sp>
      <p:sp>
        <p:nvSpPr>
          <p:cNvPr id="223" name="Google Shape;223;p15"/>
          <p:cNvSpPr/>
          <p:nvPr/>
        </p:nvSpPr>
        <p:spPr>
          <a:xfrm>
            <a:off x="2060560" y="5055775"/>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3F3F3F"/>
                </a:solidFill>
                <a:latin typeface="Helvetica Neue"/>
                <a:ea typeface="Helvetica Neue"/>
                <a:cs typeface="Helvetica Neue"/>
                <a:sym typeface="Helvetica Neue"/>
              </a:rPr>
              <a:t>5′ UTR</a:t>
            </a:r>
            <a:endParaRPr sz="2000" b="0" i="0" u="none" strike="noStrike" cap="none">
              <a:solidFill>
                <a:srgbClr val="3F3F3F"/>
              </a:solidFill>
              <a:latin typeface="Helvetica Neue"/>
              <a:ea typeface="Helvetica Neue"/>
              <a:cs typeface="Helvetica Neue"/>
              <a:sym typeface="Helvetica Neue"/>
            </a:endParaRPr>
          </a:p>
        </p:txBody>
      </p:sp>
      <p:sp>
        <p:nvSpPr>
          <p:cNvPr id="224" name="Google Shape;224;p15"/>
          <p:cNvSpPr/>
          <p:nvPr/>
        </p:nvSpPr>
        <p:spPr>
          <a:xfrm>
            <a:off x="3719600" y="5055775"/>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endParaRPr sz="2000" b="0" i="1" u="none" strike="noStrike" cap="none">
              <a:solidFill>
                <a:schemeClr val="dk1"/>
              </a:solidFill>
              <a:latin typeface="Helvetica Neue"/>
              <a:ea typeface="Helvetica Neue"/>
              <a:cs typeface="Helvetica Neue"/>
              <a:sym typeface="Helvetica Neue"/>
            </a:endParaRPr>
          </a:p>
        </p:txBody>
      </p:sp>
      <p:sp>
        <p:nvSpPr>
          <p:cNvPr id="225" name="Google Shape;225;p15"/>
          <p:cNvSpPr/>
          <p:nvPr/>
        </p:nvSpPr>
        <p:spPr>
          <a:xfrm>
            <a:off x="390244" y="4163009"/>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 </a:t>
            </a:r>
            <a:r>
              <a:rPr lang="en-US" sz="2000" b="0" i="0" u="none" strike="noStrike" cap="none">
                <a:solidFill>
                  <a:srgbClr val="3F3F3F"/>
                </a:solidFill>
                <a:latin typeface="Helvetica Neue"/>
                <a:ea typeface="Helvetica Neue"/>
                <a:cs typeface="Helvetica Neue"/>
                <a:sym typeface="Helvetica Neue"/>
              </a:rPr>
              <a:t>promoter</a:t>
            </a:r>
            <a:endParaRPr sz="2000" b="0" i="0" u="none" strike="noStrike" cap="none">
              <a:solidFill>
                <a:srgbClr val="3F3F3F"/>
              </a:solidFill>
              <a:latin typeface="Helvetica Neue"/>
              <a:ea typeface="Helvetica Neue"/>
              <a:cs typeface="Helvetica Neue"/>
              <a:sym typeface="Helvetica Neue"/>
            </a:endParaRPr>
          </a:p>
        </p:txBody>
      </p:sp>
      <p:sp>
        <p:nvSpPr>
          <p:cNvPr id="226" name="Google Shape;226;p15"/>
          <p:cNvSpPr/>
          <p:nvPr/>
        </p:nvSpPr>
        <p:spPr>
          <a:xfrm>
            <a:off x="2060622" y="4163009"/>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dk1"/>
                </a:solidFill>
                <a:latin typeface="Helvetica Neue"/>
                <a:ea typeface="Helvetica Neue"/>
                <a:cs typeface="Helvetica Neue"/>
                <a:sym typeface="Helvetica Neue"/>
              </a:rPr>
              <a:t>5′ UTR</a:t>
            </a:r>
            <a:endParaRPr sz="2000" b="0" i="0" u="none" strike="noStrike" cap="none">
              <a:solidFill>
                <a:schemeClr val="dk1"/>
              </a:solidFill>
              <a:latin typeface="Helvetica Neue"/>
              <a:ea typeface="Helvetica Neue"/>
              <a:cs typeface="Helvetica Neue"/>
              <a:sym typeface="Helvetica Neue"/>
            </a:endParaRPr>
          </a:p>
        </p:txBody>
      </p:sp>
      <p:sp>
        <p:nvSpPr>
          <p:cNvPr id="227" name="Google Shape;227;p15"/>
          <p:cNvSpPr/>
          <p:nvPr/>
        </p:nvSpPr>
        <p:spPr>
          <a:xfrm>
            <a:off x="3719662" y="4163009"/>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r>
              <a:rPr lang="en-US" sz="2000" b="0" i="0" u="none" strike="noStrike" cap="none">
                <a:solidFill>
                  <a:schemeClr val="dk1"/>
                </a:solidFill>
                <a:latin typeface="Helvetica Neue"/>
                <a:ea typeface="Helvetica Neue"/>
                <a:cs typeface="Helvetica Neue"/>
                <a:sym typeface="Helvetica Neue"/>
              </a:rPr>
              <a:t> </a:t>
            </a:r>
            <a:endParaRPr sz="2000" b="0" i="0" u="none" strike="noStrike" cap="none">
              <a:solidFill>
                <a:schemeClr val="dk1"/>
              </a:solidFill>
              <a:latin typeface="Helvetica Neue"/>
              <a:ea typeface="Helvetica Neue"/>
              <a:cs typeface="Helvetica Neue"/>
              <a:sym typeface="Helvetica Neue"/>
            </a:endParaRPr>
          </a:p>
        </p:txBody>
      </p:sp>
      <p:sp>
        <p:nvSpPr>
          <p:cNvPr id="228" name="Google Shape;228;p15"/>
          <p:cNvSpPr/>
          <p:nvPr/>
        </p:nvSpPr>
        <p:spPr>
          <a:xfrm>
            <a:off x="395777" y="3294557"/>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promoter</a:t>
            </a:r>
            <a:endParaRPr sz="2000" b="0" i="0" u="none" strike="noStrike" cap="none">
              <a:solidFill>
                <a:schemeClr val="dk1"/>
              </a:solidFill>
              <a:latin typeface="Helvetica Neue"/>
              <a:ea typeface="Helvetica Neue"/>
              <a:cs typeface="Helvetica Neue"/>
              <a:sym typeface="Helvetica Neue"/>
            </a:endParaRPr>
          </a:p>
        </p:txBody>
      </p:sp>
      <p:sp>
        <p:nvSpPr>
          <p:cNvPr id="229" name="Google Shape;229;p15"/>
          <p:cNvSpPr/>
          <p:nvPr/>
        </p:nvSpPr>
        <p:spPr>
          <a:xfrm>
            <a:off x="2066158" y="3294557"/>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dk1"/>
                </a:solidFill>
                <a:latin typeface="Helvetica Neue"/>
                <a:ea typeface="Helvetica Neue"/>
                <a:cs typeface="Helvetica Neue"/>
                <a:sym typeface="Helvetica Neue"/>
              </a:rPr>
              <a:t>5′ UTR</a:t>
            </a:r>
            <a:endParaRPr sz="2000" b="0" i="0" u="none" strike="noStrike" cap="none">
              <a:solidFill>
                <a:schemeClr val="dk1"/>
              </a:solidFill>
              <a:latin typeface="Helvetica Neue"/>
              <a:ea typeface="Helvetica Neue"/>
              <a:cs typeface="Helvetica Neue"/>
              <a:sym typeface="Helvetica Neue"/>
            </a:endParaRPr>
          </a:p>
        </p:txBody>
      </p:sp>
      <p:sp>
        <p:nvSpPr>
          <p:cNvPr id="230" name="Google Shape;230;p15"/>
          <p:cNvSpPr/>
          <p:nvPr/>
        </p:nvSpPr>
        <p:spPr>
          <a:xfrm>
            <a:off x="3725197" y="3294557"/>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endParaRPr sz="2000" b="0" i="1" u="none" strike="noStrike" cap="none">
              <a:solidFill>
                <a:schemeClr val="dk1"/>
              </a:solidFill>
              <a:latin typeface="Helvetica Neue"/>
              <a:ea typeface="Helvetica Neue"/>
              <a:cs typeface="Helvetica Neue"/>
              <a:sym typeface="Helvetica Neue"/>
            </a:endParaRPr>
          </a:p>
        </p:txBody>
      </p:sp>
      <p:sp>
        <p:nvSpPr>
          <p:cNvPr id="231" name="Google Shape;231;p15"/>
          <p:cNvSpPr txBox="1"/>
          <p:nvPr/>
        </p:nvSpPr>
        <p:spPr>
          <a:xfrm>
            <a:off x="6651872" y="5045344"/>
            <a:ext cx="27605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Quattrocento Sans"/>
                <a:ea typeface="Quattrocento Sans"/>
                <a:cs typeface="Quattrocento Sans"/>
                <a:sym typeface="Quattrocento Sans"/>
              </a:rPr>
              <a:t>?</a:t>
            </a:r>
            <a:endParaRPr sz="1400" b="0" i="0" u="none" strike="noStrike" cap="none">
              <a:solidFill>
                <a:srgbClr val="000000"/>
              </a:solidFill>
              <a:latin typeface="Arial"/>
              <a:ea typeface="Arial"/>
              <a:cs typeface="Arial"/>
              <a:sym typeface="Arial"/>
            </a:endParaRPr>
          </a:p>
        </p:txBody>
      </p:sp>
      <p:sp>
        <p:nvSpPr>
          <p:cNvPr id="232" name="Google Shape;232;p15"/>
          <p:cNvSpPr txBox="1"/>
          <p:nvPr/>
        </p:nvSpPr>
        <p:spPr>
          <a:xfrm>
            <a:off x="6651872" y="4163009"/>
            <a:ext cx="27605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Quattrocento Sans"/>
                <a:ea typeface="Quattrocento Sans"/>
                <a:cs typeface="Quattrocento Sans"/>
                <a:sym typeface="Quattrocento Sans"/>
              </a:rPr>
              <a:t>?</a:t>
            </a:r>
            <a:endParaRPr sz="1400" b="0" i="0" u="none" strike="noStrike" cap="none">
              <a:solidFill>
                <a:srgbClr val="000000"/>
              </a:solidFill>
              <a:latin typeface="Arial"/>
              <a:ea typeface="Arial"/>
              <a:cs typeface="Arial"/>
              <a:sym typeface="Arial"/>
            </a:endParaRPr>
          </a:p>
        </p:txBody>
      </p:sp>
      <p:sp>
        <p:nvSpPr>
          <p:cNvPr id="233" name="Google Shape;233;p15"/>
          <p:cNvSpPr txBox="1"/>
          <p:nvPr/>
        </p:nvSpPr>
        <p:spPr>
          <a:xfrm>
            <a:off x="10344276" y="4163009"/>
            <a:ext cx="27605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Quattrocento Sans"/>
                <a:ea typeface="Quattrocento Sans"/>
                <a:cs typeface="Quattrocento Sans"/>
                <a:sym typeface="Quattrocento Sans"/>
              </a:rPr>
              <a:t>?</a:t>
            </a:r>
            <a:endParaRPr sz="1400" b="0" i="0" u="none" strike="noStrike" cap="none">
              <a:solidFill>
                <a:srgbClr val="000000"/>
              </a:solidFill>
              <a:latin typeface="Arial"/>
              <a:ea typeface="Arial"/>
              <a:cs typeface="Arial"/>
              <a:sym typeface="Arial"/>
            </a:endParaRPr>
          </a:p>
        </p:txBody>
      </p:sp>
      <p:sp>
        <p:nvSpPr>
          <p:cNvPr id="234" name="Google Shape;234;p15"/>
          <p:cNvSpPr txBox="1"/>
          <p:nvPr/>
        </p:nvSpPr>
        <p:spPr>
          <a:xfrm>
            <a:off x="10344276" y="5045344"/>
            <a:ext cx="27605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Quattrocento Sans"/>
                <a:ea typeface="Quattrocento Sans"/>
                <a:cs typeface="Quattrocento Sans"/>
                <a:sym typeface="Quattrocento Sans"/>
              </a:rPr>
              <a:t>?</a:t>
            </a:r>
            <a:endParaRPr sz="1400" b="0" i="0" u="none" strike="noStrike" cap="none">
              <a:solidFill>
                <a:srgbClr val="000000"/>
              </a:solidFill>
              <a:latin typeface="Arial"/>
              <a:ea typeface="Arial"/>
              <a:cs typeface="Arial"/>
              <a:sym typeface="Arial"/>
            </a:endParaRPr>
          </a:p>
        </p:txBody>
      </p:sp>
      <p:graphicFrame>
        <p:nvGraphicFramePr>
          <p:cNvPr id="235" name="Google Shape;235;p15"/>
          <p:cNvGraphicFramePr/>
          <p:nvPr/>
        </p:nvGraphicFramePr>
        <p:xfrm>
          <a:off x="5472112" y="1527826"/>
          <a:ext cx="6343650" cy="761000"/>
        </p:xfrm>
        <a:graphic>
          <a:graphicData uri="http://schemas.openxmlformats.org/drawingml/2006/table">
            <a:tbl>
              <a:tblPr>
                <a:noFill/>
              </a:tblPr>
              <a:tblGrid>
                <a:gridCol w="3171825">
                  <a:extLst>
                    <a:ext uri="{9D8B030D-6E8A-4147-A177-3AD203B41FA5}">
                      <a16:colId xmlns:a16="http://schemas.microsoft.com/office/drawing/2014/main" val="20000"/>
                    </a:ext>
                  </a:extLst>
                </a:gridCol>
                <a:gridCol w="3171825">
                  <a:extLst>
                    <a:ext uri="{9D8B030D-6E8A-4147-A177-3AD203B41FA5}">
                      <a16:colId xmlns:a16="http://schemas.microsoft.com/office/drawing/2014/main" val="20001"/>
                    </a:ext>
                  </a:extLst>
                </a:gridCol>
              </a:tblGrid>
              <a:tr h="761000">
                <a:tc>
                  <a:txBody>
                    <a:bodyPr/>
                    <a:lstStyle/>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Cells </a:t>
                      </a:r>
                      <a:r>
                        <a:rPr lang="en-US" sz="2000" b="1" u="sng" strike="noStrike" cap="none">
                          <a:latin typeface="Quattrocento Sans"/>
                          <a:ea typeface="Quattrocento Sans"/>
                          <a:cs typeface="Quattrocento Sans"/>
                          <a:sym typeface="Quattrocento Sans"/>
                        </a:rPr>
                        <a:t>with</a:t>
                      </a:r>
                      <a:r>
                        <a:rPr lang="en-US" sz="2000" b="0" u="none" strike="noStrike" cap="none">
                          <a:latin typeface="Quattrocento Sans"/>
                          <a:ea typeface="Quattrocento Sans"/>
                          <a:cs typeface="Quattrocento Sans"/>
                          <a:sym typeface="Quattrocento Sans"/>
                        </a:rPr>
                        <a:t> </a:t>
                      </a:r>
                      <a:endParaRPr sz="1400" u="none" strike="noStrike" cap="none"/>
                    </a:p>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bS21-2 (WT)</a:t>
                      </a:r>
                      <a:endParaRPr sz="1400" u="none" strike="noStrike" cap="none"/>
                    </a:p>
                  </a:txBody>
                  <a:tcPr marL="91450" marR="91450" marT="45725" marB="45725">
                    <a:solidFill>
                      <a:srgbClr val="ACB8CA"/>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Cells </a:t>
                      </a:r>
                      <a:r>
                        <a:rPr lang="en-US" sz="2000" b="1" u="sng" strike="noStrike" cap="none">
                          <a:latin typeface="Quattrocento Sans"/>
                          <a:ea typeface="Quattrocento Sans"/>
                          <a:cs typeface="Quattrocento Sans"/>
                          <a:sym typeface="Quattrocento Sans"/>
                        </a:rPr>
                        <a:t>without</a:t>
                      </a:r>
                      <a:r>
                        <a:rPr lang="en-US" sz="2000" b="0" u="none" strike="noStrike" cap="none">
                          <a:latin typeface="Quattrocento Sans"/>
                          <a:ea typeface="Quattrocento Sans"/>
                          <a:cs typeface="Quattrocento Sans"/>
                          <a:sym typeface="Quattrocento Sans"/>
                        </a:rPr>
                        <a:t> </a:t>
                      </a:r>
                      <a:endParaRPr sz="1400" u="none" strike="noStrike" cap="none"/>
                    </a:p>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bS21-2 (∆</a:t>
                      </a:r>
                      <a:r>
                        <a:rPr lang="en-US" sz="2000" b="0" i="1" u="none" strike="noStrike" cap="none">
                          <a:latin typeface="Quattrocento Sans"/>
                          <a:ea typeface="Quattrocento Sans"/>
                          <a:cs typeface="Quattrocento Sans"/>
                          <a:sym typeface="Quattrocento Sans"/>
                        </a:rPr>
                        <a:t>rpsU2</a:t>
                      </a:r>
                      <a:r>
                        <a:rPr lang="en-US" sz="2000" b="0" u="none" strike="noStrike" cap="none">
                          <a:latin typeface="Quattrocento Sans"/>
                          <a:ea typeface="Quattrocento Sans"/>
                          <a:cs typeface="Quattrocento Sans"/>
                          <a:sym typeface="Quattrocento Sans"/>
                        </a:rPr>
                        <a:t>)</a:t>
                      </a:r>
                      <a:endParaRPr sz="1400" u="none" strike="noStrike" cap="none"/>
                    </a:p>
                  </a:txBody>
                  <a:tcPr marL="91450" marR="91450" marT="45725" marB="45725">
                    <a:solidFill>
                      <a:srgbClr val="ACB8CA"/>
                    </a:solidFill>
                  </a:tcPr>
                </a:tc>
                <a:extLst>
                  <a:ext uri="{0D108BD9-81ED-4DB2-BD59-A6C34878D82A}">
                    <a16:rowId xmlns:a16="http://schemas.microsoft.com/office/drawing/2014/main" val="10000"/>
                  </a:ext>
                </a:extLst>
              </a:tr>
            </a:tbl>
          </a:graphicData>
        </a:graphic>
      </p:graphicFrame>
      <p:sp>
        <p:nvSpPr>
          <p:cNvPr id="236" name="Google Shape;236;p15"/>
          <p:cNvSpPr txBox="1"/>
          <p:nvPr/>
        </p:nvSpPr>
        <p:spPr>
          <a:xfrm>
            <a:off x="6411078" y="2548313"/>
            <a:ext cx="7596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400" b="1" i="0" u="none" strike="noStrike" cap="none">
                <a:solidFill>
                  <a:srgbClr val="000000"/>
                </a:solidFill>
                <a:latin typeface="Helvetica Neue"/>
                <a:ea typeface="Helvetica Neue"/>
                <a:cs typeface="Helvetica Neue"/>
                <a:sym typeface="Helvetica Neue"/>
              </a:rPr>
              <a:t>1.0</a:t>
            </a:r>
            <a:endParaRPr sz="1400" b="0" i="0" u="none" strike="noStrike" cap="none">
              <a:solidFill>
                <a:srgbClr val="000000"/>
              </a:solidFill>
              <a:latin typeface="Arial"/>
              <a:ea typeface="Arial"/>
              <a:cs typeface="Arial"/>
              <a:sym typeface="Arial"/>
            </a:endParaRPr>
          </a:p>
        </p:txBody>
      </p:sp>
      <p:sp>
        <p:nvSpPr>
          <p:cNvPr id="237" name="Google Shape;237;p15"/>
          <p:cNvSpPr txBox="1"/>
          <p:nvPr/>
        </p:nvSpPr>
        <p:spPr>
          <a:xfrm>
            <a:off x="10086678" y="2502260"/>
            <a:ext cx="7596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400" b="1" i="0" u="none" strike="noStrike" cap="none">
                <a:solidFill>
                  <a:srgbClr val="000000"/>
                </a:solidFill>
                <a:latin typeface="Helvetica Neue"/>
                <a:ea typeface="Helvetica Neue"/>
                <a:cs typeface="Helvetica Neue"/>
                <a:sym typeface="Helvetica Neue"/>
              </a:rPr>
              <a:t>1.1</a:t>
            </a:r>
            <a:endParaRPr sz="1400" b="0" i="0" u="none" strike="noStrike" cap="none">
              <a:solidFill>
                <a:srgbClr val="000000"/>
              </a:solidFill>
              <a:latin typeface="Arial"/>
              <a:ea typeface="Arial"/>
              <a:cs typeface="Arial"/>
              <a:sym typeface="Arial"/>
            </a:endParaRPr>
          </a:p>
        </p:txBody>
      </p:sp>
      <p:sp>
        <p:nvSpPr>
          <p:cNvPr id="238" name="Google Shape;238;p15"/>
          <p:cNvSpPr txBox="1"/>
          <p:nvPr/>
        </p:nvSpPr>
        <p:spPr>
          <a:xfrm>
            <a:off x="6411076" y="3362261"/>
            <a:ext cx="7596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400" b="1" i="0" u="none" strike="noStrike" cap="none">
                <a:solidFill>
                  <a:srgbClr val="000000"/>
                </a:solidFill>
                <a:latin typeface="Helvetica Neue"/>
                <a:ea typeface="Helvetica Neue"/>
                <a:cs typeface="Helvetica Neue"/>
                <a:sym typeface="Helvetica Neue"/>
              </a:rPr>
              <a:t>1.0</a:t>
            </a:r>
            <a:endParaRPr sz="1400" b="0" i="0" u="none" strike="noStrike" cap="none">
              <a:solidFill>
                <a:srgbClr val="000000"/>
              </a:solidFill>
              <a:latin typeface="Arial"/>
              <a:ea typeface="Arial"/>
              <a:cs typeface="Arial"/>
              <a:sym typeface="Arial"/>
            </a:endParaRPr>
          </a:p>
        </p:txBody>
      </p:sp>
      <p:sp>
        <p:nvSpPr>
          <p:cNvPr id="239" name="Google Shape;239;p15"/>
          <p:cNvSpPr txBox="1"/>
          <p:nvPr/>
        </p:nvSpPr>
        <p:spPr>
          <a:xfrm>
            <a:off x="10086676" y="3316208"/>
            <a:ext cx="7596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400" b="1" i="0" u="none" strike="noStrike" cap="none">
                <a:solidFill>
                  <a:srgbClr val="000000"/>
                </a:solidFill>
                <a:latin typeface="Helvetica Neue"/>
                <a:ea typeface="Helvetica Neue"/>
                <a:cs typeface="Helvetica Neue"/>
                <a:sym typeface="Helvetica Neue"/>
              </a:rPr>
              <a:t>7.0</a:t>
            </a:r>
            <a:endParaRPr sz="2400" b="1" i="0" u="none" strike="noStrike" cap="none">
              <a:solidFill>
                <a:srgbClr val="000000"/>
              </a:solidFill>
              <a:latin typeface="Helvetica Neue"/>
              <a:ea typeface="Helvetica Neue"/>
              <a:cs typeface="Helvetica Neue"/>
              <a:sym typeface="Helvetica Neue"/>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graphicFrame>
        <p:nvGraphicFramePr>
          <p:cNvPr id="245" name="Google Shape;245;p36"/>
          <p:cNvGraphicFramePr/>
          <p:nvPr/>
        </p:nvGraphicFramePr>
        <p:xfrm>
          <a:off x="1573091" y="1041902"/>
          <a:ext cx="9043416" cy="4745736"/>
        </p:xfrm>
        <a:graphic>
          <a:graphicData uri="http://schemas.openxmlformats.org/drawingml/2006/chart">
            <c:chart xmlns:c="http://schemas.openxmlformats.org/drawingml/2006/chart" xmlns:r="http://schemas.openxmlformats.org/officeDocument/2006/relationships" r:id="rId3"/>
          </a:graphicData>
        </a:graphic>
      </p:graphicFrame>
      <p:cxnSp>
        <p:nvCxnSpPr>
          <p:cNvPr id="246" name="Google Shape;246;p36"/>
          <p:cNvCxnSpPr/>
          <p:nvPr/>
        </p:nvCxnSpPr>
        <p:spPr>
          <a:xfrm rot="10800000">
            <a:off x="3102456" y="1279937"/>
            <a:ext cx="2224312" cy="0"/>
          </a:xfrm>
          <a:prstGeom prst="straightConnector1">
            <a:avLst/>
          </a:prstGeom>
          <a:noFill/>
          <a:ln w="9525" cap="flat" cmpd="sng">
            <a:solidFill>
              <a:schemeClr val="dk1"/>
            </a:solidFill>
            <a:prstDash val="solid"/>
            <a:round/>
            <a:headEnd type="none" w="sm" len="sm"/>
            <a:tailEnd type="none" w="sm" len="sm"/>
          </a:ln>
        </p:spPr>
      </p:cxnSp>
      <p:sp>
        <p:nvSpPr>
          <p:cNvPr id="247" name="Google Shape;247;p36"/>
          <p:cNvSpPr txBox="1"/>
          <p:nvPr/>
        </p:nvSpPr>
        <p:spPr>
          <a:xfrm>
            <a:off x="3927069" y="1041902"/>
            <a:ext cx="577048"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Helvetica Neue"/>
              <a:buNone/>
            </a:pPr>
            <a:r>
              <a:rPr lang="en-US" sz="2000" b="1" i="0" u="none" strike="noStrike" cap="none">
                <a:solidFill>
                  <a:srgbClr val="000000"/>
                </a:solidFill>
                <a:latin typeface="Helvetica Neue"/>
                <a:ea typeface="Helvetica Neue"/>
                <a:cs typeface="Helvetica Neue"/>
                <a:sym typeface="Helvetica Neue"/>
              </a:rPr>
              <a:t>***</a:t>
            </a:r>
            <a:endParaRPr sz="1400" b="0" i="0" u="none" strike="noStrike" cap="none">
              <a:solidFill>
                <a:srgbClr val="000000"/>
              </a:solidFill>
              <a:latin typeface="Arial"/>
              <a:ea typeface="Arial"/>
              <a:cs typeface="Arial"/>
              <a:sym typeface="Arial"/>
            </a:endParaRPr>
          </a:p>
        </p:txBody>
      </p:sp>
      <p:cxnSp>
        <p:nvCxnSpPr>
          <p:cNvPr id="248" name="Google Shape;248;p36"/>
          <p:cNvCxnSpPr/>
          <p:nvPr/>
        </p:nvCxnSpPr>
        <p:spPr>
          <a:xfrm rot="10800000">
            <a:off x="7271788" y="1279937"/>
            <a:ext cx="2045657" cy="0"/>
          </a:xfrm>
          <a:prstGeom prst="straightConnector1">
            <a:avLst/>
          </a:prstGeom>
          <a:noFill/>
          <a:ln w="9525" cap="flat" cmpd="sng">
            <a:solidFill>
              <a:schemeClr val="dk1"/>
            </a:solidFill>
            <a:prstDash val="solid"/>
            <a:round/>
            <a:headEnd type="none" w="sm" len="sm"/>
            <a:tailEnd type="none" w="sm" len="sm"/>
          </a:ln>
        </p:spPr>
      </p:cxnSp>
      <p:sp>
        <p:nvSpPr>
          <p:cNvPr id="249" name="Google Shape;249;p36"/>
          <p:cNvSpPr txBox="1"/>
          <p:nvPr/>
        </p:nvSpPr>
        <p:spPr>
          <a:xfrm>
            <a:off x="8006092" y="1041902"/>
            <a:ext cx="577048"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Helvetica Neue"/>
              <a:buNone/>
            </a:pPr>
            <a:r>
              <a:rPr lang="en-US" sz="2000" b="1" i="0" u="none" strike="noStrike" cap="none">
                <a:solidFill>
                  <a:srgbClr val="000000"/>
                </a:solidFill>
                <a:latin typeface="Helvetica Neue"/>
                <a:ea typeface="Helvetica Neue"/>
                <a:cs typeface="Helvetica Neue"/>
                <a:sym typeface="Helvetica Neue"/>
              </a:rPr>
              <a:t>*</a:t>
            </a:r>
            <a:endParaRPr sz="1400" b="0" i="0" u="none" strike="noStrike" cap="none">
              <a:solidFill>
                <a:srgbClr val="000000"/>
              </a:solidFill>
              <a:latin typeface="Arial"/>
              <a:ea typeface="Arial"/>
              <a:cs typeface="Arial"/>
              <a:sym typeface="Arial"/>
            </a:endParaRPr>
          </a:p>
        </p:txBody>
      </p:sp>
      <p:sp>
        <p:nvSpPr>
          <p:cNvPr id="250" name="Google Shape;250;p36"/>
          <p:cNvSpPr txBox="1">
            <a:spLocks noGrp="1"/>
          </p:cNvSpPr>
          <p:nvPr>
            <p:ph type="title"/>
          </p:nvPr>
        </p:nvSpPr>
        <p:spPr>
          <a:xfrm>
            <a:off x="381000" y="464025"/>
            <a:ext cx="11430000" cy="71692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4000"/>
              <a:buFont typeface="Helvetica Neue"/>
              <a:buNone/>
            </a:pPr>
            <a:r>
              <a:rPr lang="en-US" sz="4000" cap="none"/>
              <a:t>The 5′ UTR of </a:t>
            </a:r>
            <a:r>
              <a:rPr lang="en-US" sz="4000" i="1" cap="none"/>
              <a:t>rpsU2</a:t>
            </a:r>
            <a:r>
              <a:rPr lang="en-US" sz="4000" cap="none"/>
              <a:t> is Sufficient for Regulation</a:t>
            </a:r>
            <a:endParaRPr/>
          </a:p>
        </p:txBody>
      </p:sp>
      <p:sp>
        <p:nvSpPr>
          <p:cNvPr id="251" name="Google Shape;251;p36"/>
          <p:cNvSpPr/>
          <p:nvPr/>
        </p:nvSpPr>
        <p:spPr>
          <a:xfrm>
            <a:off x="2051121" y="5068695"/>
            <a:ext cx="8697361" cy="698396"/>
          </a:xfrm>
          <a:prstGeom prst="rect">
            <a:avLst/>
          </a:prstGeom>
          <a:solidFill>
            <a:srgbClr val="F9F8FD"/>
          </a:solidFill>
          <a:ln w="38100" cap="flat" cmpd="sng">
            <a:solidFill>
              <a:srgbClr val="F9F8F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aphicFrame>
        <p:nvGraphicFramePr>
          <p:cNvPr id="252" name="Google Shape;252;p36"/>
          <p:cNvGraphicFramePr/>
          <p:nvPr/>
        </p:nvGraphicFramePr>
        <p:xfrm>
          <a:off x="1705066" y="5029423"/>
          <a:ext cx="1147875" cy="1097310"/>
        </p:xfrm>
        <a:graphic>
          <a:graphicData uri="http://schemas.openxmlformats.org/drawingml/2006/table">
            <a:tbl>
              <a:tblPr firstRow="1" bandRow="1">
                <a:noFill/>
              </a:tblPr>
              <a:tblGrid>
                <a:gridCol w="1147875">
                  <a:extLst>
                    <a:ext uri="{9D8B030D-6E8A-4147-A177-3AD203B41FA5}">
                      <a16:colId xmlns:a16="http://schemas.microsoft.com/office/drawing/2014/main" val="20000"/>
                    </a:ext>
                  </a:extLst>
                </a:gridCol>
              </a:tblGrid>
              <a:tr h="257325">
                <a:tc>
                  <a:txBody>
                    <a:bodyPr/>
                    <a:lstStyle/>
                    <a:p>
                      <a:pPr marL="0" marR="0" lvl="0" indent="0" algn="r" rtl="0">
                        <a:lnSpc>
                          <a:spcPct val="100000"/>
                        </a:lnSpc>
                        <a:spcBef>
                          <a:spcPts val="0"/>
                        </a:spcBef>
                        <a:spcAft>
                          <a:spcPts val="0"/>
                        </a:spcAft>
                        <a:buNone/>
                      </a:pPr>
                      <a:r>
                        <a:rPr lang="en-US" sz="1800" b="0" u="none" strike="noStrike" cap="none"/>
                        <a:t>bS21-2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02725">
                <a:tc>
                  <a:txBody>
                    <a:bodyPr/>
                    <a:lstStyle/>
                    <a:p>
                      <a:pPr marL="0" marR="0" lvl="0" indent="0" algn="r" rtl="0">
                        <a:lnSpc>
                          <a:spcPct val="100000"/>
                        </a:lnSpc>
                        <a:spcBef>
                          <a:spcPts val="0"/>
                        </a:spcBef>
                        <a:spcAft>
                          <a:spcPts val="0"/>
                        </a:spcAft>
                        <a:buNone/>
                      </a:pPr>
                      <a:r>
                        <a:rPr lang="en-US" sz="1800" i="0" u="none" strike="noStrike" cap="none"/>
                        <a:t>Promoter</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77425">
                <a:tc>
                  <a:txBody>
                    <a:bodyPr/>
                    <a:lstStyle/>
                    <a:p>
                      <a:pPr marL="0" marR="0" lvl="0" indent="0" algn="r" rtl="0">
                        <a:lnSpc>
                          <a:spcPct val="100000"/>
                        </a:lnSpc>
                        <a:spcBef>
                          <a:spcPts val="0"/>
                        </a:spcBef>
                        <a:spcAft>
                          <a:spcPts val="0"/>
                        </a:spcAft>
                        <a:buClr>
                          <a:srgbClr val="000000"/>
                        </a:buClr>
                        <a:buSzPts val="1800"/>
                        <a:buFont typeface="Arial"/>
                        <a:buNone/>
                      </a:pPr>
                      <a:r>
                        <a:rPr lang="en-US" sz="1800" i="0" u="none" strike="noStrike" cap="none"/>
                        <a:t>5′ UTR</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253" name="Google Shape;253;p36"/>
          <p:cNvGraphicFramePr/>
          <p:nvPr/>
        </p:nvGraphicFramePr>
        <p:xfrm>
          <a:off x="2051121" y="5029423"/>
          <a:ext cx="8347750" cy="1097310"/>
        </p:xfrm>
        <a:graphic>
          <a:graphicData uri="http://schemas.openxmlformats.org/drawingml/2006/table">
            <a:tbl>
              <a:tblPr firstRow="1" bandRow="1">
                <a:noFill/>
              </a:tblPr>
              <a:tblGrid>
                <a:gridCol w="2331600">
                  <a:extLst>
                    <a:ext uri="{9D8B030D-6E8A-4147-A177-3AD203B41FA5}">
                      <a16:colId xmlns:a16="http://schemas.microsoft.com/office/drawing/2014/main" val="20000"/>
                    </a:ext>
                  </a:extLst>
                </a:gridCol>
                <a:gridCol w="1887000">
                  <a:extLst>
                    <a:ext uri="{9D8B030D-6E8A-4147-A177-3AD203B41FA5}">
                      <a16:colId xmlns:a16="http://schemas.microsoft.com/office/drawing/2014/main" val="20001"/>
                    </a:ext>
                  </a:extLst>
                </a:gridCol>
                <a:gridCol w="2292075">
                  <a:extLst>
                    <a:ext uri="{9D8B030D-6E8A-4147-A177-3AD203B41FA5}">
                      <a16:colId xmlns:a16="http://schemas.microsoft.com/office/drawing/2014/main" val="20002"/>
                    </a:ext>
                  </a:extLst>
                </a:gridCol>
                <a:gridCol w="1837075">
                  <a:extLst>
                    <a:ext uri="{9D8B030D-6E8A-4147-A177-3AD203B41FA5}">
                      <a16:colId xmlns:a16="http://schemas.microsoft.com/office/drawing/2014/main" val="20003"/>
                    </a:ext>
                  </a:extLst>
                </a:gridCol>
              </a:tblGrid>
              <a:tr h="257325">
                <a:tc>
                  <a:txBody>
                    <a:bodyPr/>
                    <a:lstStyle/>
                    <a:p>
                      <a:pPr marL="0" marR="0" lvl="0" indent="0" algn="ctr" rtl="0">
                        <a:lnSpc>
                          <a:spcPct val="100000"/>
                        </a:lnSpc>
                        <a:spcBef>
                          <a:spcPts val="0"/>
                        </a:spcBef>
                        <a:spcAft>
                          <a:spcPts val="0"/>
                        </a:spcAft>
                        <a:buNone/>
                      </a:pPr>
                      <a:r>
                        <a:rPr lang="en-US" sz="1800" b="1" u="none" strike="noStrike" cap="none"/>
                        <a:t>+</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b="1" u="none" strike="noStrike" cap="none"/>
                        <a:t>-</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b="1" u="none" strike="noStrike" cap="none"/>
                        <a:t>+</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b="1" u="none" strike="noStrike" cap="none"/>
                        <a:t>-</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02725">
                <a:tc>
                  <a:txBody>
                    <a:bodyPr/>
                    <a:lstStyle/>
                    <a:p>
                      <a:pPr marL="0" marR="0" lvl="0" indent="0" algn="ctr" rtl="0">
                        <a:lnSpc>
                          <a:spcPct val="100000"/>
                        </a:lnSpc>
                        <a:spcBef>
                          <a:spcPts val="0"/>
                        </a:spcBef>
                        <a:spcAft>
                          <a:spcPts val="0"/>
                        </a:spcAft>
                        <a:buNone/>
                      </a:pPr>
                      <a:r>
                        <a:rPr lang="en-US" sz="1800" i="1" u="none" strike="noStrike" cap="none"/>
                        <a:t>rpsU2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i="1" u="none" strike="noStrike" cap="none"/>
                        <a:t>rpsU2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i="1" u="none" strike="noStrike" cap="none"/>
                        <a:t>tul4</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800" i="1" u="none" strike="noStrike" cap="none"/>
                        <a:t>tul4</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77425">
                <a:tc>
                  <a:txBody>
                    <a:bodyPr/>
                    <a:lstStyle/>
                    <a:p>
                      <a:pPr marL="0" marR="0" lvl="0" indent="0" algn="ctr" rtl="0">
                        <a:lnSpc>
                          <a:spcPct val="100000"/>
                        </a:lnSpc>
                        <a:spcBef>
                          <a:spcPts val="0"/>
                        </a:spcBef>
                        <a:spcAft>
                          <a:spcPts val="0"/>
                        </a:spcAft>
                        <a:buClr>
                          <a:srgbClr val="000000"/>
                        </a:buClr>
                        <a:buSzPts val="1800"/>
                        <a:buFont typeface="Arial"/>
                        <a:buNone/>
                      </a:pPr>
                      <a:r>
                        <a:rPr lang="en-US" sz="1800" i="1" u="none" strike="noStrike" cap="none"/>
                        <a:t>rpsU2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i="1" u="none" strike="noStrike" cap="none"/>
                        <a:t>rpsU2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i="1" u="none" strike="noStrike" cap="none"/>
                        <a:t>rpsU2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i="1" u="none" strike="noStrike" cap="none"/>
                        <a:t>rpsU2</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254" name="Google Shape;254;p36"/>
          <p:cNvSpPr txBox="1"/>
          <p:nvPr/>
        </p:nvSpPr>
        <p:spPr>
          <a:xfrm>
            <a:off x="10224775" y="5580921"/>
            <a:ext cx="1977957" cy="58473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Helvetica Neue"/>
              <a:buNone/>
            </a:pPr>
            <a:r>
              <a:rPr lang="en-US" sz="1600" b="0" i="0" u="none" strike="noStrike" cap="none">
                <a:solidFill>
                  <a:srgbClr val="000000"/>
                </a:solidFill>
                <a:latin typeface="Helvetica Neue"/>
                <a:ea typeface="Helvetica Neue"/>
                <a:cs typeface="Helvetica Neue"/>
                <a:sym typeface="Helvetica Neue"/>
              </a:rPr>
              <a:t>*** p-value &lt; 0.002 </a:t>
            </a:r>
            <a:endParaRPr/>
          </a:p>
          <a:p>
            <a:pPr marL="0" marR="0" lvl="0" indent="0" algn="r" rtl="0">
              <a:lnSpc>
                <a:spcPct val="100000"/>
              </a:lnSpc>
              <a:spcBef>
                <a:spcPts val="0"/>
              </a:spcBef>
              <a:spcAft>
                <a:spcPts val="0"/>
              </a:spcAft>
              <a:buClr>
                <a:srgbClr val="000000"/>
              </a:buClr>
              <a:buSzPts val="1600"/>
              <a:buFont typeface="Helvetica Neue"/>
              <a:buNone/>
            </a:pPr>
            <a:r>
              <a:rPr lang="en-US" sz="1600" b="0" i="0" u="none" strike="noStrike" cap="none">
                <a:solidFill>
                  <a:srgbClr val="000000"/>
                </a:solidFill>
                <a:latin typeface="Helvetica Neue"/>
                <a:ea typeface="Helvetica Neue"/>
                <a:cs typeface="Helvetica Neue"/>
                <a:sym typeface="Helvetica Neue"/>
              </a:rPr>
              <a:t>* p-value &lt; 0.03</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17"/>
          <p:cNvSpPr txBox="1">
            <a:spLocks noGrp="1"/>
          </p:cNvSpPr>
          <p:nvPr>
            <p:ph type="title"/>
          </p:nvPr>
        </p:nvSpPr>
        <p:spPr>
          <a:xfrm>
            <a:off x="395777" y="720496"/>
            <a:ext cx="11260604" cy="548797"/>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ts val="3200"/>
              <a:buFont typeface="Helvetica Neue"/>
              <a:buNone/>
            </a:pPr>
            <a:r>
              <a:rPr lang="en-US" cap="none"/>
              <a:t>The 5′ UTR is Sufficient for Regulation by bS21-2</a:t>
            </a:r>
            <a:endParaRPr/>
          </a:p>
        </p:txBody>
      </p:sp>
      <p:sp>
        <p:nvSpPr>
          <p:cNvPr id="260" name="Google Shape;260;p17"/>
          <p:cNvSpPr/>
          <p:nvPr/>
        </p:nvSpPr>
        <p:spPr>
          <a:xfrm>
            <a:off x="395776" y="2415195"/>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 </a:t>
            </a:r>
            <a:r>
              <a:rPr lang="en-US" sz="2000" b="0" i="0" u="none" strike="noStrike" cap="none">
                <a:solidFill>
                  <a:srgbClr val="3F3F3F"/>
                </a:solidFill>
                <a:latin typeface="Helvetica Neue"/>
                <a:ea typeface="Helvetica Neue"/>
                <a:cs typeface="Helvetica Neue"/>
                <a:sym typeface="Helvetica Neue"/>
              </a:rPr>
              <a:t>promoter</a:t>
            </a:r>
            <a:endParaRPr sz="2000" b="0" i="0" u="none" strike="noStrike" cap="none">
              <a:solidFill>
                <a:srgbClr val="3F3F3F"/>
              </a:solidFill>
              <a:latin typeface="Helvetica Neue"/>
              <a:ea typeface="Helvetica Neue"/>
              <a:cs typeface="Helvetica Neue"/>
              <a:sym typeface="Helvetica Neue"/>
            </a:endParaRPr>
          </a:p>
        </p:txBody>
      </p:sp>
      <p:sp>
        <p:nvSpPr>
          <p:cNvPr id="261" name="Google Shape;261;p17"/>
          <p:cNvSpPr/>
          <p:nvPr/>
        </p:nvSpPr>
        <p:spPr>
          <a:xfrm>
            <a:off x="2066155" y="2415195"/>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a:t>
            </a:r>
            <a:r>
              <a:rPr lang="en-US" sz="2000" b="0" i="0" u="none" strike="noStrike" cap="none">
                <a:solidFill>
                  <a:srgbClr val="3F3F3F"/>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3F3F3F"/>
                </a:solidFill>
                <a:latin typeface="Helvetica Neue"/>
                <a:ea typeface="Helvetica Neue"/>
                <a:cs typeface="Helvetica Neue"/>
                <a:sym typeface="Helvetica Neue"/>
              </a:rPr>
              <a:t>5′ UTR</a:t>
            </a:r>
            <a:endParaRPr sz="2000" b="0" i="0" u="none" strike="noStrike" cap="none">
              <a:solidFill>
                <a:srgbClr val="3F3F3F"/>
              </a:solidFill>
              <a:latin typeface="Helvetica Neue"/>
              <a:ea typeface="Helvetica Neue"/>
              <a:cs typeface="Helvetica Neue"/>
              <a:sym typeface="Helvetica Neue"/>
            </a:endParaRPr>
          </a:p>
        </p:txBody>
      </p:sp>
      <p:sp>
        <p:nvSpPr>
          <p:cNvPr id="262" name="Google Shape;262;p17"/>
          <p:cNvSpPr/>
          <p:nvPr/>
        </p:nvSpPr>
        <p:spPr>
          <a:xfrm>
            <a:off x="3725195" y="2415195"/>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r>
              <a:rPr lang="en-US" sz="2000" b="0" i="0" u="none" strike="noStrike" cap="none">
                <a:solidFill>
                  <a:schemeClr val="dk1"/>
                </a:solidFill>
                <a:latin typeface="Helvetica Neue"/>
                <a:ea typeface="Helvetica Neue"/>
                <a:cs typeface="Helvetica Neue"/>
                <a:sym typeface="Helvetica Neue"/>
              </a:rPr>
              <a:t> </a:t>
            </a:r>
            <a:endParaRPr sz="2000" b="0" i="0" u="none" strike="noStrike" cap="none">
              <a:solidFill>
                <a:schemeClr val="dk1"/>
              </a:solidFill>
              <a:latin typeface="Helvetica Neue"/>
              <a:ea typeface="Helvetica Neue"/>
              <a:cs typeface="Helvetica Neue"/>
              <a:sym typeface="Helvetica Neue"/>
            </a:endParaRPr>
          </a:p>
        </p:txBody>
      </p:sp>
      <p:sp>
        <p:nvSpPr>
          <p:cNvPr id="263" name="Google Shape;263;p17"/>
          <p:cNvSpPr/>
          <p:nvPr/>
        </p:nvSpPr>
        <p:spPr>
          <a:xfrm>
            <a:off x="390182" y="5055775"/>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promoter</a:t>
            </a:r>
            <a:endParaRPr sz="2000" b="0" i="0" u="none" strike="noStrike" cap="none">
              <a:solidFill>
                <a:schemeClr val="dk1"/>
              </a:solidFill>
              <a:latin typeface="Helvetica Neue"/>
              <a:ea typeface="Helvetica Neue"/>
              <a:cs typeface="Helvetica Neue"/>
              <a:sym typeface="Helvetica Neue"/>
            </a:endParaRPr>
          </a:p>
        </p:txBody>
      </p:sp>
      <p:sp>
        <p:nvSpPr>
          <p:cNvPr id="264" name="Google Shape;264;p17"/>
          <p:cNvSpPr/>
          <p:nvPr/>
        </p:nvSpPr>
        <p:spPr>
          <a:xfrm>
            <a:off x="2060560" y="5055775"/>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3F3F3F"/>
                </a:solidFill>
                <a:latin typeface="Helvetica Neue"/>
                <a:ea typeface="Helvetica Neue"/>
                <a:cs typeface="Helvetica Neue"/>
                <a:sym typeface="Helvetica Neue"/>
              </a:rPr>
              <a:t>5′ UTR</a:t>
            </a:r>
            <a:endParaRPr sz="2000" b="0" i="0" u="none" strike="noStrike" cap="none">
              <a:solidFill>
                <a:srgbClr val="3F3F3F"/>
              </a:solidFill>
              <a:latin typeface="Helvetica Neue"/>
              <a:ea typeface="Helvetica Neue"/>
              <a:cs typeface="Helvetica Neue"/>
              <a:sym typeface="Helvetica Neue"/>
            </a:endParaRPr>
          </a:p>
        </p:txBody>
      </p:sp>
      <p:sp>
        <p:nvSpPr>
          <p:cNvPr id="265" name="Google Shape;265;p17"/>
          <p:cNvSpPr/>
          <p:nvPr/>
        </p:nvSpPr>
        <p:spPr>
          <a:xfrm>
            <a:off x="3719600" y="5055775"/>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endParaRPr sz="2000" b="0" i="1" u="none" strike="noStrike" cap="none">
              <a:solidFill>
                <a:schemeClr val="dk1"/>
              </a:solidFill>
              <a:latin typeface="Helvetica Neue"/>
              <a:ea typeface="Helvetica Neue"/>
              <a:cs typeface="Helvetica Neue"/>
              <a:sym typeface="Helvetica Neue"/>
            </a:endParaRPr>
          </a:p>
        </p:txBody>
      </p:sp>
      <p:sp>
        <p:nvSpPr>
          <p:cNvPr id="266" name="Google Shape;266;p17"/>
          <p:cNvSpPr/>
          <p:nvPr/>
        </p:nvSpPr>
        <p:spPr>
          <a:xfrm>
            <a:off x="390244" y="4163009"/>
            <a:ext cx="1675911" cy="548797"/>
          </a:xfrm>
          <a:prstGeom prst="rect">
            <a:avLst/>
          </a:prstGeom>
          <a:solidFill>
            <a:srgbClr val="C4E0B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rgbClr val="3F3F3F"/>
                </a:solidFill>
                <a:latin typeface="Helvetica Neue"/>
                <a:ea typeface="Helvetica Neue"/>
                <a:cs typeface="Helvetica Neue"/>
                <a:sym typeface="Helvetica Neue"/>
              </a:rPr>
              <a:t>tul4 </a:t>
            </a:r>
            <a:r>
              <a:rPr lang="en-US" sz="2000" b="0" i="0" u="none" strike="noStrike" cap="none">
                <a:solidFill>
                  <a:srgbClr val="3F3F3F"/>
                </a:solidFill>
                <a:latin typeface="Helvetica Neue"/>
                <a:ea typeface="Helvetica Neue"/>
                <a:cs typeface="Helvetica Neue"/>
                <a:sym typeface="Helvetica Neue"/>
              </a:rPr>
              <a:t>promoter</a:t>
            </a:r>
            <a:endParaRPr sz="2000" b="0" i="0" u="none" strike="noStrike" cap="none">
              <a:solidFill>
                <a:srgbClr val="3F3F3F"/>
              </a:solidFill>
              <a:latin typeface="Helvetica Neue"/>
              <a:ea typeface="Helvetica Neue"/>
              <a:cs typeface="Helvetica Neue"/>
              <a:sym typeface="Helvetica Neue"/>
            </a:endParaRPr>
          </a:p>
        </p:txBody>
      </p:sp>
      <p:sp>
        <p:nvSpPr>
          <p:cNvPr id="267" name="Google Shape;267;p17"/>
          <p:cNvSpPr/>
          <p:nvPr/>
        </p:nvSpPr>
        <p:spPr>
          <a:xfrm>
            <a:off x="2060622" y="4163009"/>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dk1"/>
                </a:solidFill>
                <a:latin typeface="Helvetica Neue"/>
                <a:ea typeface="Helvetica Neue"/>
                <a:cs typeface="Helvetica Neue"/>
                <a:sym typeface="Helvetica Neue"/>
              </a:rPr>
              <a:t>5′ UTR</a:t>
            </a:r>
            <a:endParaRPr sz="2000" b="0" i="0" u="none" strike="noStrike" cap="none">
              <a:solidFill>
                <a:schemeClr val="dk1"/>
              </a:solidFill>
              <a:latin typeface="Helvetica Neue"/>
              <a:ea typeface="Helvetica Neue"/>
              <a:cs typeface="Helvetica Neue"/>
              <a:sym typeface="Helvetica Neue"/>
            </a:endParaRPr>
          </a:p>
        </p:txBody>
      </p:sp>
      <p:sp>
        <p:nvSpPr>
          <p:cNvPr id="268" name="Google Shape;268;p17"/>
          <p:cNvSpPr/>
          <p:nvPr/>
        </p:nvSpPr>
        <p:spPr>
          <a:xfrm>
            <a:off x="3719662" y="4163009"/>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r>
              <a:rPr lang="en-US" sz="2000" b="0" i="0" u="none" strike="noStrike" cap="none">
                <a:solidFill>
                  <a:schemeClr val="dk1"/>
                </a:solidFill>
                <a:latin typeface="Helvetica Neue"/>
                <a:ea typeface="Helvetica Neue"/>
                <a:cs typeface="Helvetica Neue"/>
                <a:sym typeface="Helvetica Neue"/>
              </a:rPr>
              <a:t> </a:t>
            </a:r>
            <a:endParaRPr sz="2000" b="0" i="0" u="none" strike="noStrike" cap="none">
              <a:solidFill>
                <a:schemeClr val="dk1"/>
              </a:solidFill>
              <a:latin typeface="Helvetica Neue"/>
              <a:ea typeface="Helvetica Neue"/>
              <a:cs typeface="Helvetica Neue"/>
              <a:sym typeface="Helvetica Neue"/>
            </a:endParaRPr>
          </a:p>
        </p:txBody>
      </p:sp>
      <p:sp>
        <p:nvSpPr>
          <p:cNvPr id="269" name="Google Shape;269;p17"/>
          <p:cNvSpPr/>
          <p:nvPr/>
        </p:nvSpPr>
        <p:spPr>
          <a:xfrm>
            <a:off x="395777" y="3294557"/>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promoter</a:t>
            </a:r>
            <a:endParaRPr sz="2000" b="0" i="0" u="none" strike="noStrike" cap="none">
              <a:solidFill>
                <a:schemeClr val="dk1"/>
              </a:solidFill>
              <a:latin typeface="Helvetica Neue"/>
              <a:ea typeface="Helvetica Neue"/>
              <a:cs typeface="Helvetica Neue"/>
              <a:sym typeface="Helvetica Neue"/>
            </a:endParaRPr>
          </a:p>
        </p:txBody>
      </p:sp>
      <p:sp>
        <p:nvSpPr>
          <p:cNvPr id="270" name="Google Shape;270;p17"/>
          <p:cNvSpPr/>
          <p:nvPr/>
        </p:nvSpPr>
        <p:spPr>
          <a:xfrm>
            <a:off x="2066158" y="3294557"/>
            <a:ext cx="1675911" cy="548797"/>
          </a:xfrm>
          <a:prstGeom prst="rect">
            <a:avLst/>
          </a:prstGeom>
          <a:solidFill>
            <a:srgbClr val="B3C6E7"/>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rpsU2</a:t>
            </a:r>
            <a:r>
              <a:rPr lang="en-US" sz="2000" b="0" i="0" u="none" strike="noStrike" cap="none">
                <a:solidFill>
                  <a:schemeClr val="dk1"/>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dk1"/>
                </a:solidFill>
                <a:latin typeface="Helvetica Neue"/>
                <a:ea typeface="Helvetica Neue"/>
                <a:cs typeface="Helvetica Neue"/>
                <a:sym typeface="Helvetica Neue"/>
              </a:rPr>
              <a:t>5′ UTR</a:t>
            </a:r>
            <a:endParaRPr sz="2000" b="0" i="0" u="none" strike="noStrike" cap="none">
              <a:solidFill>
                <a:schemeClr val="dk1"/>
              </a:solidFill>
              <a:latin typeface="Helvetica Neue"/>
              <a:ea typeface="Helvetica Neue"/>
              <a:cs typeface="Helvetica Neue"/>
              <a:sym typeface="Helvetica Neue"/>
            </a:endParaRPr>
          </a:p>
        </p:txBody>
      </p:sp>
      <p:sp>
        <p:nvSpPr>
          <p:cNvPr id="271" name="Google Shape;271;p17"/>
          <p:cNvSpPr/>
          <p:nvPr/>
        </p:nvSpPr>
        <p:spPr>
          <a:xfrm>
            <a:off x="3725197" y="3294557"/>
            <a:ext cx="1675911" cy="548797"/>
          </a:xfrm>
          <a:prstGeom prst="rect">
            <a:avLst/>
          </a:prstGeom>
          <a:solidFill>
            <a:srgbClr val="D8D8D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Helvetica Neue"/>
                <a:ea typeface="Helvetica Neue"/>
                <a:cs typeface="Helvetica Neue"/>
                <a:sym typeface="Helvetica Neue"/>
              </a:rPr>
              <a:t>lacZ</a:t>
            </a:r>
            <a:endParaRPr sz="2000" b="0" i="1" u="none" strike="noStrike" cap="none">
              <a:solidFill>
                <a:schemeClr val="dk1"/>
              </a:solidFill>
              <a:latin typeface="Helvetica Neue"/>
              <a:ea typeface="Helvetica Neue"/>
              <a:cs typeface="Helvetica Neue"/>
              <a:sym typeface="Helvetica Neue"/>
            </a:endParaRPr>
          </a:p>
        </p:txBody>
      </p:sp>
      <p:sp>
        <p:nvSpPr>
          <p:cNvPr id="272" name="Google Shape;272;p17"/>
          <p:cNvSpPr txBox="1"/>
          <p:nvPr/>
        </p:nvSpPr>
        <p:spPr>
          <a:xfrm>
            <a:off x="6651872" y="5045344"/>
            <a:ext cx="27605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Quattrocento Sans"/>
                <a:ea typeface="Quattrocento Sans"/>
                <a:cs typeface="Quattrocento Sans"/>
                <a:sym typeface="Quattrocento Sans"/>
              </a:rPr>
              <a:t>?</a:t>
            </a:r>
            <a:endParaRPr sz="1400" b="0" i="0" u="none" strike="noStrike" cap="none">
              <a:solidFill>
                <a:srgbClr val="000000"/>
              </a:solidFill>
              <a:latin typeface="Arial"/>
              <a:ea typeface="Arial"/>
              <a:cs typeface="Arial"/>
              <a:sym typeface="Arial"/>
            </a:endParaRPr>
          </a:p>
        </p:txBody>
      </p:sp>
      <p:sp>
        <p:nvSpPr>
          <p:cNvPr id="273" name="Google Shape;273;p17"/>
          <p:cNvSpPr txBox="1"/>
          <p:nvPr/>
        </p:nvSpPr>
        <p:spPr>
          <a:xfrm>
            <a:off x="10344276" y="5045344"/>
            <a:ext cx="27605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Quattrocento Sans"/>
                <a:ea typeface="Quattrocento Sans"/>
                <a:cs typeface="Quattrocento Sans"/>
                <a:sym typeface="Quattrocento Sans"/>
              </a:rPr>
              <a:t>?</a:t>
            </a:r>
            <a:endParaRPr sz="1400" b="0" i="0" u="none" strike="noStrike" cap="none">
              <a:solidFill>
                <a:srgbClr val="000000"/>
              </a:solidFill>
              <a:latin typeface="Arial"/>
              <a:ea typeface="Arial"/>
              <a:cs typeface="Arial"/>
              <a:sym typeface="Arial"/>
            </a:endParaRPr>
          </a:p>
        </p:txBody>
      </p:sp>
      <p:graphicFrame>
        <p:nvGraphicFramePr>
          <p:cNvPr id="274" name="Google Shape;274;p17"/>
          <p:cNvGraphicFramePr/>
          <p:nvPr/>
        </p:nvGraphicFramePr>
        <p:xfrm>
          <a:off x="5472112" y="1527826"/>
          <a:ext cx="6343650" cy="761000"/>
        </p:xfrm>
        <a:graphic>
          <a:graphicData uri="http://schemas.openxmlformats.org/drawingml/2006/table">
            <a:tbl>
              <a:tblPr>
                <a:noFill/>
              </a:tblPr>
              <a:tblGrid>
                <a:gridCol w="3171825">
                  <a:extLst>
                    <a:ext uri="{9D8B030D-6E8A-4147-A177-3AD203B41FA5}">
                      <a16:colId xmlns:a16="http://schemas.microsoft.com/office/drawing/2014/main" val="20000"/>
                    </a:ext>
                  </a:extLst>
                </a:gridCol>
                <a:gridCol w="3171825">
                  <a:extLst>
                    <a:ext uri="{9D8B030D-6E8A-4147-A177-3AD203B41FA5}">
                      <a16:colId xmlns:a16="http://schemas.microsoft.com/office/drawing/2014/main" val="20001"/>
                    </a:ext>
                  </a:extLst>
                </a:gridCol>
              </a:tblGrid>
              <a:tr h="761000">
                <a:tc>
                  <a:txBody>
                    <a:bodyPr/>
                    <a:lstStyle/>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Cells </a:t>
                      </a:r>
                      <a:r>
                        <a:rPr lang="en-US" sz="2000" b="1" u="sng" strike="noStrike" cap="none">
                          <a:latin typeface="Quattrocento Sans"/>
                          <a:ea typeface="Quattrocento Sans"/>
                          <a:cs typeface="Quattrocento Sans"/>
                          <a:sym typeface="Quattrocento Sans"/>
                        </a:rPr>
                        <a:t>with</a:t>
                      </a:r>
                      <a:r>
                        <a:rPr lang="en-US" sz="2000" b="0" u="none" strike="noStrike" cap="none">
                          <a:latin typeface="Quattrocento Sans"/>
                          <a:ea typeface="Quattrocento Sans"/>
                          <a:cs typeface="Quattrocento Sans"/>
                          <a:sym typeface="Quattrocento Sans"/>
                        </a:rPr>
                        <a:t> </a:t>
                      </a:r>
                      <a:endParaRPr sz="1400" u="none" strike="noStrike" cap="none"/>
                    </a:p>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bS21-2 (WT)</a:t>
                      </a:r>
                      <a:endParaRPr sz="1400" u="none" strike="noStrike" cap="none"/>
                    </a:p>
                  </a:txBody>
                  <a:tcPr marL="91450" marR="91450" marT="45725" marB="45725">
                    <a:solidFill>
                      <a:srgbClr val="ACB8CA"/>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Cells </a:t>
                      </a:r>
                      <a:r>
                        <a:rPr lang="en-US" sz="2000" b="1" u="sng" strike="noStrike" cap="none">
                          <a:latin typeface="Quattrocento Sans"/>
                          <a:ea typeface="Quattrocento Sans"/>
                          <a:cs typeface="Quattrocento Sans"/>
                          <a:sym typeface="Quattrocento Sans"/>
                        </a:rPr>
                        <a:t>without</a:t>
                      </a:r>
                      <a:r>
                        <a:rPr lang="en-US" sz="2000" b="0" u="none" strike="noStrike" cap="none">
                          <a:latin typeface="Quattrocento Sans"/>
                          <a:ea typeface="Quattrocento Sans"/>
                          <a:cs typeface="Quattrocento Sans"/>
                          <a:sym typeface="Quattrocento Sans"/>
                        </a:rPr>
                        <a:t> </a:t>
                      </a:r>
                      <a:endParaRPr sz="1400" u="none" strike="noStrike" cap="none"/>
                    </a:p>
                    <a:p>
                      <a:pPr marL="0" marR="0" lvl="0" indent="0" algn="ctr" rtl="0">
                        <a:lnSpc>
                          <a:spcPct val="100000"/>
                        </a:lnSpc>
                        <a:spcBef>
                          <a:spcPts val="0"/>
                        </a:spcBef>
                        <a:spcAft>
                          <a:spcPts val="0"/>
                        </a:spcAft>
                        <a:buClr>
                          <a:srgbClr val="000000"/>
                        </a:buClr>
                        <a:buSzPts val="2000"/>
                        <a:buFont typeface="Arial"/>
                        <a:buNone/>
                      </a:pPr>
                      <a:r>
                        <a:rPr lang="en-US" sz="2000" b="0" u="none" strike="noStrike" cap="none">
                          <a:latin typeface="Quattrocento Sans"/>
                          <a:ea typeface="Quattrocento Sans"/>
                          <a:cs typeface="Quattrocento Sans"/>
                          <a:sym typeface="Quattrocento Sans"/>
                        </a:rPr>
                        <a:t>bS21-2 (∆</a:t>
                      </a:r>
                      <a:r>
                        <a:rPr lang="en-US" sz="2000" b="0" i="1" u="none" strike="noStrike" cap="none">
                          <a:latin typeface="Quattrocento Sans"/>
                          <a:ea typeface="Quattrocento Sans"/>
                          <a:cs typeface="Quattrocento Sans"/>
                          <a:sym typeface="Quattrocento Sans"/>
                        </a:rPr>
                        <a:t>rpsU2</a:t>
                      </a:r>
                      <a:r>
                        <a:rPr lang="en-US" sz="2000" b="0" u="none" strike="noStrike" cap="none">
                          <a:latin typeface="Quattrocento Sans"/>
                          <a:ea typeface="Quattrocento Sans"/>
                          <a:cs typeface="Quattrocento Sans"/>
                          <a:sym typeface="Quattrocento Sans"/>
                        </a:rPr>
                        <a:t>)</a:t>
                      </a:r>
                      <a:endParaRPr sz="1400" u="none" strike="noStrike" cap="none"/>
                    </a:p>
                  </a:txBody>
                  <a:tcPr marL="91450" marR="91450" marT="45725" marB="45725">
                    <a:solidFill>
                      <a:srgbClr val="ACB8CA"/>
                    </a:solidFill>
                  </a:tcPr>
                </a:tc>
                <a:extLst>
                  <a:ext uri="{0D108BD9-81ED-4DB2-BD59-A6C34878D82A}">
                    <a16:rowId xmlns:a16="http://schemas.microsoft.com/office/drawing/2014/main" val="10000"/>
                  </a:ext>
                </a:extLst>
              </a:tr>
            </a:tbl>
          </a:graphicData>
        </a:graphic>
      </p:graphicFrame>
      <p:sp>
        <p:nvSpPr>
          <p:cNvPr id="275" name="Google Shape;275;p17"/>
          <p:cNvSpPr txBox="1"/>
          <p:nvPr/>
        </p:nvSpPr>
        <p:spPr>
          <a:xfrm>
            <a:off x="6411078" y="2535591"/>
            <a:ext cx="7596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400" b="1" i="0" u="none" strike="noStrike" cap="none">
                <a:solidFill>
                  <a:srgbClr val="000000"/>
                </a:solidFill>
                <a:latin typeface="Helvetica Neue"/>
                <a:ea typeface="Helvetica Neue"/>
                <a:cs typeface="Helvetica Neue"/>
                <a:sym typeface="Helvetica Neue"/>
              </a:rPr>
              <a:t>1.0</a:t>
            </a:r>
            <a:endParaRPr sz="1400" b="0" i="0" u="none" strike="noStrike" cap="none">
              <a:solidFill>
                <a:srgbClr val="000000"/>
              </a:solidFill>
              <a:latin typeface="Arial"/>
              <a:ea typeface="Arial"/>
              <a:cs typeface="Arial"/>
              <a:sym typeface="Arial"/>
            </a:endParaRPr>
          </a:p>
        </p:txBody>
      </p:sp>
      <p:sp>
        <p:nvSpPr>
          <p:cNvPr id="276" name="Google Shape;276;p17"/>
          <p:cNvSpPr txBox="1"/>
          <p:nvPr/>
        </p:nvSpPr>
        <p:spPr>
          <a:xfrm>
            <a:off x="10086678" y="2489538"/>
            <a:ext cx="7596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400" b="1" i="0" u="none" strike="noStrike" cap="none">
                <a:solidFill>
                  <a:srgbClr val="000000"/>
                </a:solidFill>
                <a:latin typeface="Helvetica Neue"/>
                <a:ea typeface="Helvetica Neue"/>
                <a:cs typeface="Helvetica Neue"/>
                <a:sym typeface="Helvetica Neue"/>
              </a:rPr>
              <a:t>1.1</a:t>
            </a:r>
            <a:endParaRPr sz="1400" b="0" i="0" u="none" strike="noStrike" cap="none">
              <a:solidFill>
                <a:srgbClr val="000000"/>
              </a:solidFill>
              <a:latin typeface="Arial"/>
              <a:ea typeface="Arial"/>
              <a:cs typeface="Arial"/>
              <a:sym typeface="Arial"/>
            </a:endParaRPr>
          </a:p>
        </p:txBody>
      </p:sp>
      <p:sp>
        <p:nvSpPr>
          <p:cNvPr id="277" name="Google Shape;277;p17"/>
          <p:cNvSpPr txBox="1"/>
          <p:nvPr/>
        </p:nvSpPr>
        <p:spPr>
          <a:xfrm>
            <a:off x="6411076" y="3349539"/>
            <a:ext cx="7596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400" b="1" i="0" u="none" strike="noStrike" cap="none">
                <a:solidFill>
                  <a:srgbClr val="000000"/>
                </a:solidFill>
                <a:latin typeface="Helvetica Neue"/>
                <a:ea typeface="Helvetica Neue"/>
                <a:cs typeface="Helvetica Neue"/>
                <a:sym typeface="Helvetica Neue"/>
              </a:rPr>
              <a:t>1.0</a:t>
            </a:r>
            <a:endParaRPr sz="1400" b="0" i="0" u="none" strike="noStrike" cap="none">
              <a:solidFill>
                <a:srgbClr val="000000"/>
              </a:solidFill>
              <a:latin typeface="Arial"/>
              <a:ea typeface="Arial"/>
              <a:cs typeface="Arial"/>
              <a:sym typeface="Arial"/>
            </a:endParaRPr>
          </a:p>
        </p:txBody>
      </p:sp>
      <p:sp>
        <p:nvSpPr>
          <p:cNvPr id="278" name="Google Shape;278;p17"/>
          <p:cNvSpPr txBox="1"/>
          <p:nvPr/>
        </p:nvSpPr>
        <p:spPr>
          <a:xfrm>
            <a:off x="10086676" y="3303486"/>
            <a:ext cx="7596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400" b="1" i="0" u="none" strike="noStrike" cap="none">
                <a:solidFill>
                  <a:srgbClr val="000000"/>
                </a:solidFill>
                <a:latin typeface="Helvetica Neue"/>
                <a:ea typeface="Helvetica Neue"/>
                <a:cs typeface="Helvetica Neue"/>
                <a:sym typeface="Helvetica Neue"/>
              </a:rPr>
              <a:t>9.3</a:t>
            </a:r>
            <a:endParaRPr sz="1400" b="0" i="0" u="none" strike="noStrike" cap="none">
              <a:solidFill>
                <a:srgbClr val="000000"/>
              </a:solidFill>
              <a:latin typeface="Arial"/>
              <a:ea typeface="Arial"/>
              <a:cs typeface="Arial"/>
              <a:sym typeface="Arial"/>
            </a:endParaRPr>
          </a:p>
        </p:txBody>
      </p:sp>
      <p:sp>
        <p:nvSpPr>
          <p:cNvPr id="279" name="Google Shape;279;p17"/>
          <p:cNvSpPr txBox="1"/>
          <p:nvPr/>
        </p:nvSpPr>
        <p:spPr>
          <a:xfrm>
            <a:off x="6416611" y="4217959"/>
            <a:ext cx="7596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400" b="1" i="0" u="none" strike="noStrike" cap="none">
                <a:solidFill>
                  <a:srgbClr val="000000"/>
                </a:solidFill>
                <a:latin typeface="Helvetica Neue"/>
                <a:ea typeface="Helvetica Neue"/>
                <a:cs typeface="Helvetica Neue"/>
                <a:sym typeface="Helvetica Neue"/>
              </a:rPr>
              <a:t>1.0</a:t>
            </a:r>
            <a:endParaRPr sz="1400" b="0" i="0" u="none" strike="noStrike" cap="none">
              <a:solidFill>
                <a:srgbClr val="000000"/>
              </a:solidFill>
              <a:latin typeface="Arial"/>
              <a:ea typeface="Arial"/>
              <a:cs typeface="Arial"/>
              <a:sym typeface="Arial"/>
            </a:endParaRPr>
          </a:p>
        </p:txBody>
      </p:sp>
      <p:sp>
        <p:nvSpPr>
          <p:cNvPr id="280" name="Google Shape;280;p17"/>
          <p:cNvSpPr txBox="1"/>
          <p:nvPr/>
        </p:nvSpPr>
        <p:spPr>
          <a:xfrm>
            <a:off x="10092211" y="4171906"/>
            <a:ext cx="7596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400" b="1" i="0" u="none" strike="noStrike" cap="none">
                <a:solidFill>
                  <a:srgbClr val="000000"/>
                </a:solidFill>
                <a:latin typeface="Helvetica Neue"/>
                <a:ea typeface="Helvetica Neue"/>
                <a:cs typeface="Helvetica Neue"/>
                <a:sym typeface="Helvetica Neue"/>
              </a:rPr>
              <a:t>4.3</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90E33-C858-F818-32C0-FF027AD7173E}"/>
              </a:ext>
            </a:extLst>
          </p:cNvPr>
          <p:cNvSpPr>
            <a:spLocks noGrp="1"/>
          </p:cNvSpPr>
          <p:nvPr>
            <p:ph type="title"/>
          </p:nvPr>
        </p:nvSpPr>
        <p:spPr/>
        <p:txBody>
          <a:bodyPr/>
          <a:lstStyle/>
          <a:p>
            <a:r>
              <a:rPr lang="en-US" dirty="0"/>
              <a:t>Questions Left to Answer</a:t>
            </a:r>
          </a:p>
        </p:txBody>
      </p:sp>
      <p:sp>
        <p:nvSpPr>
          <p:cNvPr id="3" name="Content Placeholder 2">
            <a:extLst>
              <a:ext uri="{FF2B5EF4-FFF2-40B4-BE49-F238E27FC236}">
                <a16:creationId xmlns:a16="http://schemas.microsoft.com/office/drawing/2014/main" id="{87D89619-A70A-C42F-4D6D-B49082685841}"/>
              </a:ext>
            </a:extLst>
          </p:cNvPr>
          <p:cNvSpPr>
            <a:spLocks noGrp="1"/>
          </p:cNvSpPr>
          <p:nvPr>
            <p:ph idx="1"/>
          </p:nvPr>
        </p:nvSpPr>
        <p:spPr/>
        <p:txBody>
          <a:bodyPr/>
          <a:lstStyle/>
          <a:p>
            <a:r>
              <a:rPr lang="en-US" dirty="0"/>
              <a:t>Does the promoter contribute to autoregulation?</a:t>
            </a:r>
          </a:p>
          <a:p>
            <a:r>
              <a:rPr lang="en-US" dirty="0"/>
              <a:t>By which model does this autoregulation occur?</a:t>
            </a:r>
          </a:p>
        </p:txBody>
      </p:sp>
    </p:spTree>
    <p:extLst>
      <p:ext uri="{BB962C8B-B14F-4D97-AF65-F5344CB8AC3E}">
        <p14:creationId xmlns:p14="http://schemas.microsoft.com/office/powerpoint/2010/main" val="288375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DE62F-D649-7238-515C-C62E07D35DA6}"/>
              </a:ext>
            </a:extLst>
          </p:cNvPr>
          <p:cNvSpPr>
            <a:spLocks noGrp="1"/>
          </p:cNvSpPr>
          <p:nvPr>
            <p:ph type="ctrTitle"/>
          </p:nvPr>
        </p:nvSpPr>
        <p:spPr>
          <a:xfrm>
            <a:off x="1054963" y="2496845"/>
            <a:ext cx="10082074" cy="1373819"/>
          </a:xfrm>
        </p:spPr>
        <p:txBody>
          <a:bodyPr>
            <a:noAutofit/>
          </a:bodyPr>
          <a:lstStyle/>
          <a:p>
            <a:pPr algn="l"/>
            <a:r>
              <a:rPr lang="en-US" sz="4400" b="0" dirty="0"/>
              <a:t>Investigate factors that influence the expression of bS21-1 and bS21-3</a:t>
            </a:r>
          </a:p>
        </p:txBody>
      </p:sp>
      <p:sp>
        <p:nvSpPr>
          <p:cNvPr id="3" name="Title 1">
            <a:extLst>
              <a:ext uri="{FF2B5EF4-FFF2-40B4-BE49-F238E27FC236}">
                <a16:creationId xmlns:a16="http://schemas.microsoft.com/office/drawing/2014/main" id="{53A942ED-2267-2CE3-FF14-AABFD9A31A7D}"/>
              </a:ext>
            </a:extLst>
          </p:cNvPr>
          <p:cNvSpPr txBox="1">
            <a:spLocks/>
          </p:cNvSpPr>
          <p:nvPr/>
        </p:nvSpPr>
        <p:spPr>
          <a:xfrm>
            <a:off x="1524000" y="552304"/>
            <a:ext cx="9144000" cy="103457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Helvetica" panose="020B0604020202020204" pitchFamily="34" charset="0"/>
                <a:ea typeface="+mj-ea"/>
                <a:cs typeface="Helvetica" panose="020B0604020202020204" pitchFamily="34" charset="0"/>
              </a:defRPr>
            </a:lvl1pPr>
          </a:lstStyle>
          <a:p>
            <a:r>
              <a:rPr lang="en-US" dirty="0"/>
              <a:t>VI. Aim 2</a:t>
            </a:r>
          </a:p>
        </p:txBody>
      </p:sp>
    </p:spTree>
    <p:extLst>
      <p:ext uri="{BB962C8B-B14F-4D97-AF65-F5344CB8AC3E}">
        <p14:creationId xmlns:p14="http://schemas.microsoft.com/office/powerpoint/2010/main" val="382721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EFE59-06EC-2296-F1AC-67795DE5A612}"/>
              </a:ext>
            </a:extLst>
          </p:cNvPr>
          <p:cNvSpPr>
            <a:spLocks noGrp="1"/>
          </p:cNvSpPr>
          <p:nvPr>
            <p:ph type="ctrTitle"/>
          </p:nvPr>
        </p:nvSpPr>
        <p:spPr/>
        <p:txBody>
          <a:bodyPr>
            <a:normAutofit/>
          </a:bodyPr>
          <a:lstStyle/>
          <a:p>
            <a:r>
              <a:rPr lang="en-US" dirty="0"/>
              <a:t>I. Background</a:t>
            </a:r>
          </a:p>
        </p:txBody>
      </p:sp>
    </p:spTree>
    <p:extLst>
      <p:ext uri="{BB962C8B-B14F-4D97-AF65-F5344CB8AC3E}">
        <p14:creationId xmlns:p14="http://schemas.microsoft.com/office/powerpoint/2010/main" val="17470884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9144A-4705-26A4-657F-8DAE858862B7}"/>
              </a:ext>
            </a:extLst>
          </p:cNvPr>
          <p:cNvSpPr>
            <a:spLocks noGrp="1"/>
          </p:cNvSpPr>
          <p:nvPr>
            <p:ph type="title"/>
          </p:nvPr>
        </p:nvSpPr>
        <p:spPr>
          <a:xfrm>
            <a:off x="707563" y="967667"/>
            <a:ext cx="10515600" cy="4589108"/>
          </a:xfrm>
        </p:spPr>
        <p:txBody>
          <a:bodyPr>
            <a:normAutofit fontScale="90000"/>
          </a:bodyPr>
          <a:lstStyle/>
          <a:p>
            <a:r>
              <a:rPr lang="en-US" dirty="0"/>
              <a:t>Sub-Aims: </a:t>
            </a:r>
            <a:br>
              <a:rPr lang="en-US" dirty="0"/>
            </a:br>
            <a:br>
              <a:rPr lang="en-US" dirty="0"/>
            </a:br>
            <a:r>
              <a:rPr lang="en-US" sz="4900" dirty="0"/>
              <a:t>1. Determine if bS21-1 and bS21-3 are autogenously regulated</a:t>
            </a:r>
            <a:br>
              <a:rPr lang="en-US" sz="4900" dirty="0"/>
            </a:br>
            <a:br>
              <a:rPr lang="en-US" sz="4900" dirty="0"/>
            </a:br>
            <a:r>
              <a:rPr lang="en-US" sz="4900" dirty="0"/>
              <a:t>2. Identify environmental and genetic factors that regulate bS21-1 and bS21-3 </a:t>
            </a:r>
            <a:endParaRPr lang="en-US" dirty="0"/>
          </a:p>
        </p:txBody>
      </p:sp>
    </p:spTree>
    <p:extLst>
      <p:ext uri="{BB962C8B-B14F-4D97-AF65-F5344CB8AC3E}">
        <p14:creationId xmlns:p14="http://schemas.microsoft.com/office/powerpoint/2010/main" val="15633969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9144A-4705-26A4-657F-8DAE858862B7}"/>
              </a:ext>
            </a:extLst>
          </p:cNvPr>
          <p:cNvSpPr>
            <a:spLocks noGrp="1"/>
          </p:cNvSpPr>
          <p:nvPr>
            <p:ph type="title"/>
          </p:nvPr>
        </p:nvSpPr>
        <p:spPr>
          <a:xfrm>
            <a:off x="707563" y="967667"/>
            <a:ext cx="10515600" cy="4589108"/>
          </a:xfrm>
        </p:spPr>
        <p:txBody>
          <a:bodyPr>
            <a:normAutofit fontScale="90000"/>
          </a:bodyPr>
          <a:lstStyle/>
          <a:p>
            <a:r>
              <a:rPr lang="en-US" dirty="0"/>
              <a:t>Sub-Aims: </a:t>
            </a:r>
            <a:br>
              <a:rPr lang="en-US" dirty="0"/>
            </a:br>
            <a:br>
              <a:rPr lang="en-US" dirty="0"/>
            </a:br>
            <a:r>
              <a:rPr lang="en-US" sz="4900" b="1" dirty="0"/>
              <a:t>1. Determine if bS21-1 and bS21-3 are autogenously regulated</a:t>
            </a:r>
            <a:br>
              <a:rPr lang="en-US" sz="4900" dirty="0"/>
            </a:br>
            <a:br>
              <a:rPr lang="en-US" sz="4900" dirty="0"/>
            </a:br>
            <a:r>
              <a:rPr lang="en-US" sz="4900" dirty="0"/>
              <a:t>2. Identify environmental and genetic factors that regulate bS21-1 and bS21-3 </a:t>
            </a:r>
            <a:endParaRPr lang="en-US" dirty="0"/>
          </a:p>
        </p:txBody>
      </p:sp>
    </p:spTree>
    <p:extLst>
      <p:ext uri="{BB962C8B-B14F-4D97-AF65-F5344CB8AC3E}">
        <p14:creationId xmlns:p14="http://schemas.microsoft.com/office/powerpoint/2010/main" val="15744075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chart&#10;&#10;Description automatically generated">
            <a:extLst>
              <a:ext uri="{FF2B5EF4-FFF2-40B4-BE49-F238E27FC236}">
                <a16:creationId xmlns:a16="http://schemas.microsoft.com/office/drawing/2014/main" id="{3664BA2C-0151-1B20-0415-F5AC10605C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9882" y="2162651"/>
            <a:ext cx="9372235" cy="3751898"/>
          </a:xfrm>
          <a:prstGeom prst="rect">
            <a:avLst/>
          </a:prstGeom>
        </p:spPr>
      </p:pic>
      <p:sp>
        <p:nvSpPr>
          <p:cNvPr id="5" name="Title 4">
            <a:extLst>
              <a:ext uri="{FF2B5EF4-FFF2-40B4-BE49-F238E27FC236}">
                <a16:creationId xmlns:a16="http://schemas.microsoft.com/office/drawing/2014/main" id="{19993D46-4A60-46D0-5BAB-FAB970DF06A7}"/>
              </a:ext>
            </a:extLst>
          </p:cNvPr>
          <p:cNvSpPr>
            <a:spLocks noGrp="1"/>
          </p:cNvSpPr>
          <p:nvPr>
            <p:ph type="title"/>
          </p:nvPr>
        </p:nvSpPr>
        <p:spPr/>
        <p:txBody>
          <a:bodyPr/>
          <a:lstStyle/>
          <a:p>
            <a:r>
              <a:rPr lang="en-US" i="1" dirty="0"/>
              <a:t>rpsU1 </a:t>
            </a:r>
            <a:r>
              <a:rPr lang="en-US" dirty="0"/>
              <a:t>and </a:t>
            </a:r>
            <a:r>
              <a:rPr lang="en-US" i="1" dirty="0"/>
              <a:t>rpsU3 </a:t>
            </a:r>
            <a:r>
              <a:rPr lang="en-US" dirty="0"/>
              <a:t>Complement Δ</a:t>
            </a:r>
            <a:r>
              <a:rPr lang="en-US" i="1" dirty="0"/>
              <a:t>rpsU2 </a:t>
            </a:r>
            <a:r>
              <a:rPr lang="en-US" dirty="0"/>
              <a:t>Phenotype</a:t>
            </a:r>
            <a:endParaRPr lang="en-US" i="1" dirty="0"/>
          </a:p>
        </p:txBody>
      </p:sp>
    </p:spTree>
    <p:extLst>
      <p:ext uri="{BB962C8B-B14F-4D97-AF65-F5344CB8AC3E}">
        <p14:creationId xmlns:p14="http://schemas.microsoft.com/office/powerpoint/2010/main" val="4445616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A6565-9BA6-60E8-6FDB-EE372405D16C}"/>
              </a:ext>
            </a:extLst>
          </p:cNvPr>
          <p:cNvSpPr>
            <a:spLocks noGrp="1"/>
          </p:cNvSpPr>
          <p:nvPr>
            <p:ph type="title"/>
          </p:nvPr>
        </p:nvSpPr>
        <p:spPr/>
        <p:txBody>
          <a:bodyPr/>
          <a:lstStyle/>
          <a:p>
            <a:r>
              <a:rPr lang="en-US" dirty="0"/>
              <a:t>Determining if </a:t>
            </a:r>
            <a:r>
              <a:rPr lang="en-US" i="1" dirty="0"/>
              <a:t>rpsU1 </a:t>
            </a:r>
            <a:r>
              <a:rPr lang="en-US" dirty="0"/>
              <a:t>and </a:t>
            </a:r>
            <a:r>
              <a:rPr lang="en-US" i="1" dirty="0"/>
              <a:t>rpsU3 </a:t>
            </a:r>
            <a:r>
              <a:rPr lang="en-US" dirty="0"/>
              <a:t>are Autogenously Regulated</a:t>
            </a:r>
          </a:p>
        </p:txBody>
      </p:sp>
      <p:graphicFrame>
        <p:nvGraphicFramePr>
          <p:cNvPr id="6" name="Table 6">
            <a:extLst>
              <a:ext uri="{FF2B5EF4-FFF2-40B4-BE49-F238E27FC236}">
                <a16:creationId xmlns:a16="http://schemas.microsoft.com/office/drawing/2014/main" id="{AEFC6787-E5AF-4B6B-AEA6-4A2792CCFB3C}"/>
              </a:ext>
            </a:extLst>
          </p:cNvPr>
          <p:cNvGraphicFramePr>
            <a:graphicFrameLocks noGrp="1"/>
          </p:cNvGraphicFramePr>
          <p:nvPr>
            <p:extLst>
              <p:ext uri="{D42A27DB-BD31-4B8C-83A1-F6EECF244321}">
                <p14:modId xmlns:p14="http://schemas.microsoft.com/office/powerpoint/2010/main" val="2935376520"/>
              </p:ext>
            </p:extLst>
          </p:nvPr>
        </p:nvGraphicFramePr>
        <p:xfrm>
          <a:off x="1472706" y="2095704"/>
          <a:ext cx="9127230" cy="3026710"/>
        </p:xfrm>
        <a:graphic>
          <a:graphicData uri="http://schemas.openxmlformats.org/drawingml/2006/table">
            <a:tbl>
              <a:tblPr firstRow="1" bandRow="1">
                <a:tableStyleId>{5C22544A-7EE6-4342-B048-85BDC9FD1C3A}</a:tableStyleId>
              </a:tblPr>
              <a:tblGrid>
                <a:gridCol w="1521205">
                  <a:extLst>
                    <a:ext uri="{9D8B030D-6E8A-4147-A177-3AD203B41FA5}">
                      <a16:colId xmlns:a16="http://schemas.microsoft.com/office/drawing/2014/main" val="3808964539"/>
                    </a:ext>
                  </a:extLst>
                </a:gridCol>
                <a:gridCol w="1521205">
                  <a:extLst>
                    <a:ext uri="{9D8B030D-6E8A-4147-A177-3AD203B41FA5}">
                      <a16:colId xmlns:a16="http://schemas.microsoft.com/office/drawing/2014/main" val="491494115"/>
                    </a:ext>
                  </a:extLst>
                </a:gridCol>
                <a:gridCol w="1521205">
                  <a:extLst>
                    <a:ext uri="{9D8B030D-6E8A-4147-A177-3AD203B41FA5}">
                      <a16:colId xmlns:a16="http://schemas.microsoft.com/office/drawing/2014/main" val="1639843593"/>
                    </a:ext>
                  </a:extLst>
                </a:gridCol>
                <a:gridCol w="1521205">
                  <a:extLst>
                    <a:ext uri="{9D8B030D-6E8A-4147-A177-3AD203B41FA5}">
                      <a16:colId xmlns:a16="http://schemas.microsoft.com/office/drawing/2014/main" val="306078765"/>
                    </a:ext>
                  </a:extLst>
                </a:gridCol>
                <a:gridCol w="1521205">
                  <a:extLst>
                    <a:ext uri="{9D8B030D-6E8A-4147-A177-3AD203B41FA5}">
                      <a16:colId xmlns:a16="http://schemas.microsoft.com/office/drawing/2014/main" val="1099815205"/>
                    </a:ext>
                  </a:extLst>
                </a:gridCol>
                <a:gridCol w="1521205">
                  <a:extLst>
                    <a:ext uri="{9D8B030D-6E8A-4147-A177-3AD203B41FA5}">
                      <a16:colId xmlns:a16="http://schemas.microsoft.com/office/drawing/2014/main" val="1877843463"/>
                    </a:ext>
                  </a:extLst>
                </a:gridCol>
              </a:tblGrid>
              <a:tr h="605342">
                <a:tc>
                  <a:txBody>
                    <a:bodyPr/>
                    <a:lstStyle/>
                    <a:p>
                      <a:pPr algn="ctr"/>
                      <a:endParaRPr lang="en-US" sz="2400" dirty="0"/>
                    </a:p>
                  </a:txBody>
                  <a:tcPr>
                    <a:noFill/>
                  </a:tcPr>
                </a:tc>
                <a:tc>
                  <a:txBody>
                    <a:bodyPr/>
                    <a:lstStyle/>
                    <a:p>
                      <a:pPr algn="ctr"/>
                      <a:endParaRPr lang="en-US" sz="2400" dirty="0"/>
                    </a:p>
                  </a:txBody>
                  <a:tcPr>
                    <a:noFill/>
                  </a:tcPr>
                </a:tc>
                <a:tc>
                  <a:txBody>
                    <a:bodyPr/>
                    <a:lstStyle/>
                    <a:p>
                      <a:pPr algn="ctr"/>
                      <a:endParaRPr lang="en-US" sz="2400" dirty="0"/>
                    </a:p>
                  </a:txBody>
                  <a:tcPr>
                    <a:noFill/>
                  </a:tcPr>
                </a:tc>
                <a:tc gridSpan="3">
                  <a:txBody>
                    <a:bodyPr/>
                    <a:lstStyle/>
                    <a:p>
                      <a:pPr algn="ctr"/>
                      <a:r>
                        <a:rPr lang="en-US" sz="2400" dirty="0"/>
                        <a:t>Complement</a:t>
                      </a: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267638911"/>
                  </a:ext>
                </a:extLst>
              </a:tr>
              <a:tr h="605342">
                <a:tc>
                  <a:txBody>
                    <a:bodyPr/>
                    <a:lstStyle/>
                    <a:p>
                      <a:pPr algn="ctr"/>
                      <a:r>
                        <a:rPr lang="en-US" sz="2400" dirty="0"/>
                        <a:t>Deletion</a:t>
                      </a:r>
                    </a:p>
                  </a:txBody>
                  <a:tcPr/>
                </a:tc>
                <a:tc>
                  <a:txBody>
                    <a:bodyPr/>
                    <a:lstStyle/>
                    <a:p>
                      <a:pPr algn="ctr"/>
                      <a:r>
                        <a:rPr lang="en-US" sz="2400" dirty="0"/>
                        <a:t>WT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i="0" u="none" strike="noStrike" dirty="0">
                          <a:solidFill>
                            <a:srgbClr val="000000"/>
                          </a:solidFill>
                          <a:effectLst/>
                          <a:latin typeface="Calibri" panose="020F0502020204030204" pitchFamily="34" charset="0"/>
                        </a:rPr>
                        <a:t>∆ Strain</a:t>
                      </a:r>
                    </a:p>
                  </a:txBody>
                  <a:tcPr/>
                </a:tc>
                <a:tc>
                  <a:txBody>
                    <a:bodyPr/>
                    <a:lstStyle/>
                    <a:p>
                      <a:pPr algn="ctr"/>
                      <a:r>
                        <a:rPr lang="en-US" sz="2400" i="1" dirty="0"/>
                        <a:t>rpsU1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i="1" dirty="0"/>
                        <a:t>rpsU2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i="1" dirty="0"/>
                        <a:t>rpsU3</a:t>
                      </a:r>
                    </a:p>
                  </a:txBody>
                  <a:tcPr/>
                </a:tc>
                <a:extLst>
                  <a:ext uri="{0D108BD9-81ED-4DB2-BD59-A6C34878D82A}">
                    <a16:rowId xmlns:a16="http://schemas.microsoft.com/office/drawing/2014/main" val="1747204004"/>
                  </a:ext>
                </a:extLst>
              </a:tr>
              <a:tr h="605342">
                <a:tc>
                  <a:txBody>
                    <a:bodyPr/>
                    <a:lstStyle/>
                    <a:p>
                      <a:pPr algn="ctr"/>
                      <a:r>
                        <a:rPr lang="en-US" sz="2400" i="1" dirty="0"/>
                        <a:t>rpsU2</a:t>
                      </a:r>
                    </a:p>
                  </a:txBody>
                  <a:tcPr/>
                </a:tc>
                <a:tc>
                  <a:txBody>
                    <a:bodyPr/>
                    <a:lstStyle/>
                    <a:p>
                      <a:pPr algn="ctr"/>
                      <a:r>
                        <a:rPr lang="en-US" sz="2400" dirty="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t>+++</a:t>
                      </a:r>
                    </a:p>
                  </a:txBody>
                  <a:tcPr/>
                </a:tc>
                <a:tc>
                  <a:txBody>
                    <a:bodyPr/>
                    <a:lstStyle/>
                    <a:p>
                      <a:pPr algn="ctr"/>
                      <a:r>
                        <a:rPr lang="en-US" sz="2400" dirty="0"/>
                        <a:t>+</a:t>
                      </a:r>
                    </a:p>
                  </a:txBody>
                  <a:tcPr/>
                </a:tc>
                <a:tc>
                  <a:txBody>
                    <a:bodyPr/>
                    <a:lstStyle/>
                    <a:p>
                      <a:pPr algn="ctr"/>
                      <a:r>
                        <a:rPr lang="en-US" sz="2400" dirty="0"/>
                        <a:t>+</a:t>
                      </a:r>
                    </a:p>
                  </a:txBody>
                  <a:tcPr/>
                </a:tc>
                <a:tc>
                  <a:txBody>
                    <a:bodyPr/>
                    <a:lstStyle/>
                    <a:p>
                      <a:pPr algn="ctr"/>
                      <a:r>
                        <a:rPr lang="en-US" sz="2400" dirty="0"/>
                        <a:t>+</a:t>
                      </a:r>
                    </a:p>
                  </a:txBody>
                  <a:tcPr/>
                </a:tc>
                <a:extLst>
                  <a:ext uri="{0D108BD9-81ED-4DB2-BD59-A6C34878D82A}">
                    <a16:rowId xmlns:a16="http://schemas.microsoft.com/office/drawing/2014/main" val="2817024641"/>
                  </a:ext>
                </a:extLst>
              </a:tr>
              <a:tr h="605342">
                <a:tc>
                  <a:txBody>
                    <a:bodyPr/>
                    <a:lstStyle/>
                    <a:p>
                      <a:pPr algn="ctr"/>
                      <a:r>
                        <a:rPr lang="en-US" sz="2400" i="1" dirty="0"/>
                        <a:t>rpsU1</a:t>
                      </a:r>
                      <a:endParaRPr lang="en-US" sz="2400" dirty="0"/>
                    </a:p>
                  </a:txBody>
                  <a:tcPr/>
                </a:tc>
                <a:tc>
                  <a:txBody>
                    <a:bodyPr/>
                    <a:lstStyle/>
                    <a:p>
                      <a:pPr algn="ctr"/>
                      <a:r>
                        <a:rPr lang="en-US" sz="2400" dirty="0"/>
                        <a:t>+</a:t>
                      </a:r>
                    </a:p>
                  </a:txBody>
                  <a:tcPr/>
                </a:tc>
                <a:tc>
                  <a:txBody>
                    <a:bodyPr/>
                    <a:lstStyle/>
                    <a:p>
                      <a:pPr algn="ctr"/>
                      <a:r>
                        <a:rPr lang="en-US" sz="2400" dirty="0"/>
                        <a:t>?</a:t>
                      </a:r>
                    </a:p>
                  </a:txBody>
                  <a:tcPr/>
                </a:tc>
                <a:tc>
                  <a:txBody>
                    <a:bodyPr/>
                    <a:lstStyle/>
                    <a:p>
                      <a:pPr algn="ctr"/>
                      <a:r>
                        <a:rPr lang="en-US" sz="2400" dirty="0"/>
                        <a:t>?</a:t>
                      </a:r>
                    </a:p>
                  </a:txBody>
                  <a:tcPr/>
                </a:tc>
                <a:tc>
                  <a:txBody>
                    <a:bodyPr/>
                    <a:lstStyle/>
                    <a:p>
                      <a:pPr algn="ctr"/>
                      <a:r>
                        <a:rPr lang="en-US" sz="2400" dirty="0"/>
                        <a:t>?</a:t>
                      </a:r>
                    </a:p>
                  </a:txBody>
                  <a:tcPr/>
                </a:tc>
                <a:tc>
                  <a:txBody>
                    <a:bodyPr/>
                    <a:lstStyle/>
                    <a:p>
                      <a:pPr algn="ctr"/>
                      <a:r>
                        <a:rPr lang="en-US" sz="2400" dirty="0"/>
                        <a:t>?</a:t>
                      </a:r>
                    </a:p>
                  </a:txBody>
                  <a:tcPr/>
                </a:tc>
                <a:extLst>
                  <a:ext uri="{0D108BD9-81ED-4DB2-BD59-A6C34878D82A}">
                    <a16:rowId xmlns:a16="http://schemas.microsoft.com/office/drawing/2014/main" val="943318277"/>
                  </a:ext>
                </a:extLst>
              </a:tr>
              <a:tr h="605342">
                <a:tc>
                  <a:txBody>
                    <a:bodyPr/>
                    <a:lstStyle/>
                    <a:p>
                      <a:pPr algn="ctr"/>
                      <a:r>
                        <a:rPr lang="en-US" sz="2400" i="1" dirty="0"/>
                        <a:t>rpsU3</a:t>
                      </a:r>
                      <a:endParaRPr lang="en-US" sz="2400" dirty="0"/>
                    </a:p>
                  </a:txBody>
                  <a:tcPr/>
                </a:tc>
                <a:tc>
                  <a:txBody>
                    <a:bodyPr/>
                    <a:lstStyle/>
                    <a:p>
                      <a:pPr algn="ctr"/>
                      <a:r>
                        <a:rPr lang="en-US" sz="2400" dirty="0"/>
                        <a:t>+</a:t>
                      </a:r>
                    </a:p>
                  </a:txBody>
                  <a:tcPr/>
                </a:tc>
                <a:tc>
                  <a:txBody>
                    <a:bodyPr/>
                    <a:lstStyle/>
                    <a:p>
                      <a:pPr algn="ctr"/>
                      <a:r>
                        <a:rPr lang="en-US" sz="2400" dirty="0"/>
                        <a:t>?</a:t>
                      </a:r>
                    </a:p>
                  </a:txBody>
                  <a:tcPr/>
                </a:tc>
                <a:tc>
                  <a:txBody>
                    <a:bodyPr/>
                    <a:lstStyle/>
                    <a:p>
                      <a:pPr algn="ctr"/>
                      <a:r>
                        <a:rPr lang="en-US" sz="2400" dirty="0"/>
                        <a:t>?</a:t>
                      </a:r>
                    </a:p>
                  </a:txBody>
                  <a:tcPr/>
                </a:tc>
                <a:tc>
                  <a:txBody>
                    <a:bodyPr/>
                    <a:lstStyle/>
                    <a:p>
                      <a:pPr algn="ctr"/>
                      <a:r>
                        <a:rPr lang="en-US" sz="2400" dirty="0"/>
                        <a:t>?</a:t>
                      </a:r>
                    </a:p>
                  </a:txBody>
                  <a:tcPr/>
                </a:tc>
                <a:tc>
                  <a:txBody>
                    <a:bodyPr/>
                    <a:lstStyle/>
                    <a:p>
                      <a:pPr algn="ctr"/>
                      <a:r>
                        <a:rPr lang="en-US" sz="2400" dirty="0"/>
                        <a:t>?</a:t>
                      </a:r>
                    </a:p>
                  </a:txBody>
                  <a:tcPr/>
                </a:tc>
                <a:extLst>
                  <a:ext uri="{0D108BD9-81ED-4DB2-BD59-A6C34878D82A}">
                    <a16:rowId xmlns:a16="http://schemas.microsoft.com/office/drawing/2014/main" val="2156244713"/>
                  </a:ext>
                </a:extLst>
              </a:tr>
            </a:tbl>
          </a:graphicData>
        </a:graphic>
      </p:graphicFrame>
      <p:sp>
        <p:nvSpPr>
          <p:cNvPr id="7" name="Content Placeholder 3">
            <a:extLst>
              <a:ext uri="{FF2B5EF4-FFF2-40B4-BE49-F238E27FC236}">
                <a16:creationId xmlns:a16="http://schemas.microsoft.com/office/drawing/2014/main" id="{1673FA29-9D32-E644-0B76-546D95F359DF}"/>
              </a:ext>
            </a:extLst>
          </p:cNvPr>
          <p:cNvSpPr>
            <a:spLocks noGrp="1"/>
          </p:cNvSpPr>
          <p:nvPr>
            <p:ph idx="1"/>
          </p:nvPr>
        </p:nvSpPr>
        <p:spPr>
          <a:xfrm>
            <a:off x="1472706" y="2217433"/>
            <a:ext cx="5411680" cy="512157"/>
          </a:xfrm>
        </p:spPr>
        <p:txBody>
          <a:bodyPr>
            <a:normAutofit/>
          </a:bodyPr>
          <a:lstStyle/>
          <a:p>
            <a:pPr marL="0" indent="0">
              <a:buNone/>
            </a:pPr>
            <a:r>
              <a:rPr lang="en-US" dirty="0" err="1"/>
              <a:t>qRT</a:t>
            </a:r>
            <a:r>
              <a:rPr lang="en-US" dirty="0"/>
              <a:t>-PCR Set-Up</a:t>
            </a:r>
          </a:p>
        </p:txBody>
      </p:sp>
    </p:spTree>
    <p:extLst>
      <p:ext uri="{BB962C8B-B14F-4D97-AF65-F5344CB8AC3E}">
        <p14:creationId xmlns:p14="http://schemas.microsoft.com/office/powerpoint/2010/main" val="16284349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9144A-4705-26A4-657F-8DAE858862B7}"/>
              </a:ext>
            </a:extLst>
          </p:cNvPr>
          <p:cNvSpPr>
            <a:spLocks noGrp="1"/>
          </p:cNvSpPr>
          <p:nvPr>
            <p:ph type="title"/>
          </p:nvPr>
        </p:nvSpPr>
        <p:spPr>
          <a:xfrm>
            <a:off x="707562" y="967667"/>
            <a:ext cx="10957695" cy="4589108"/>
          </a:xfrm>
        </p:spPr>
        <p:txBody>
          <a:bodyPr>
            <a:normAutofit fontScale="90000"/>
          </a:bodyPr>
          <a:lstStyle/>
          <a:p>
            <a:r>
              <a:rPr lang="en-US" dirty="0"/>
              <a:t>Sub-Aims: </a:t>
            </a:r>
            <a:br>
              <a:rPr lang="en-US" dirty="0"/>
            </a:br>
            <a:br>
              <a:rPr lang="en-US" dirty="0"/>
            </a:br>
            <a:r>
              <a:rPr lang="en-US" sz="4900" dirty="0"/>
              <a:t>1. Determine if bS21-1 and bS21-3 are autogenously regulated.</a:t>
            </a:r>
            <a:br>
              <a:rPr lang="en-US" sz="4900" dirty="0"/>
            </a:br>
            <a:br>
              <a:rPr lang="en-US" sz="4900" dirty="0"/>
            </a:br>
            <a:r>
              <a:rPr lang="en-US" sz="4900" b="1" dirty="0"/>
              <a:t>2. Identify environmental and genetic factors that regulate bS21-1 and bS21-3. </a:t>
            </a:r>
            <a:endParaRPr lang="en-US" b="1" dirty="0"/>
          </a:p>
        </p:txBody>
      </p:sp>
    </p:spTree>
    <p:extLst>
      <p:ext uri="{BB962C8B-B14F-4D97-AF65-F5344CB8AC3E}">
        <p14:creationId xmlns:p14="http://schemas.microsoft.com/office/powerpoint/2010/main" val="32573962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839A7-BA30-0CE3-B8AC-98557E6572FA}"/>
              </a:ext>
            </a:extLst>
          </p:cNvPr>
          <p:cNvSpPr>
            <a:spLocks noGrp="1"/>
          </p:cNvSpPr>
          <p:nvPr>
            <p:ph type="title"/>
          </p:nvPr>
        </p:nvSpPr>
        <p:spPr/>
        <p:txBody>
          <a:bodyPr/>
          <a:lstStyle/>
          <a:p>
            <a:pPr algn="ctr"/>
            <a:r>
              <a:rPr lang="en-US" dirty="0"/>
              <a:t>GFP Reporter Assay and Environments Tested</a:t>
            </a:r>
          </a:p>
        </p:txBody>
      </p:sp>
      <p:sp>
        <p:nvSpPr>
          <p:cNvPr id="4" name="Content Placeholder 3">
            <a:extLst>
              <a:ext uri="{FF2B5EF4-FFF2-40B4-BE49-F238E27FC236}">
                <a16:creationId xmlns:a16="http://schemas.microsoft.com/office/drawing/2014/main" id="{B6EA24DB-D040-5AD2-C72A-8FFF52A7489B}"/>
              </a:ext>
            </a:extLst>
          </p:cNvPr>
          <p:cNvSpPr>
            <a:spLocks noGrp="1"/>
          </p:cNvSpPr>
          <p:nvPr>
            <p:ph idx="1"/>
          </p:nvPr>
        </p:nvSpPr>
        <p:spPr>
          <a:xfrm>
            <a:off x="838200" y="1583547"/>
            <a:ext cx="5411680" cy="4593416"/>
          </a:xfrm>
        </p:spPr>
        <p:txBody>
          <a:bodyPr>
            <a:normAutofit fontScale="85000" lnSpcReduction="20000"/>
          </a:bodyPr>
          <a:lstStyle/>
          <a:p>
            <a:r>
              <a:rPr lang="en-US" dirty="0"/>
              <a:t>Temperature</a:t>
            </a:r>
          </a:p>
          <a:p>
            <a:r>
              <a:rPr lang="en-US" dirty="0"/>
              <a:t>Salinity</a:t>
            </a:r>
          </a:p>
          <a:p>
            <a:r>
              <a:rPr lang="en-US" dirty="0"/>
              <a:t>pH</a:t>
            </a:r>
          </a:p>
          <a:p>
            <a:r>
              <a:rPr lang="en-US" dirty="0"/>
              <a:t>H</a:t>
            </a:r>
            <a:r>
              <a:rPr lang="en-US" baseline="-25000" dirty="0"/>
              <a:t>2</a:t>
            </a:r>
            <a:r>
              <a:rPr lang="en-US" dirty="0"/>
              <a:t>O</a:t>
            </a:r>
            <a:r>
              <a:rPr lang="en-US" baseline="-25000" dirty="0"/>
              <a:t>2 </a:t>
            </a:r>
            <a:r>
              <a:rPr lang="en-US" dirty="0"/>
              <a:t>induced stress</a:t>
            </a:r>
          </a:p>
          <a:p>
            <a:r>
              <a:rPr lang="en-US" dirty="0"/>
              <a:t>UV induced stress</a:t>
            </a:r>
          </a:p>
          <a:p>
            <a:r>
              <a:rPr lang="en-US" dirty="0"/>
              <a:t>Growth in Chamberlain’s Defined Media</a:t>
            </a:r>
          </a:p>
          <a:p>
            <a:r>
              <a:rPr lang="en-US" dirty="0"/>
              <a:t>Growth on Cysteine Heart Agar with 2% hemoglobin</a:t>
            </a:r>
          </a:p>
          <a:p>
            <a:r>
              <a:rPr lang="en-US" dirty="0"/>
              <a:t>Growth to stationary phase</a:t>
            </a:r>
          </a:p>
          <a:p>
            <a:r>
              <a:rPr lang="en-US" dirty="0"/>
              <a:t>Different magnesium concentrations</a:t>
            </a:r>
          </a:p>
          <a:p>
            <a:r>
              <a:rPr lang="en-US" dirty="0"/>
              <a:t>Different iron concentrations</a:t>
            </a:r>
          </a:p>
        </p:txBody>
      </p:sp>
      <p:pic>
        <p:nvPicPr>
          <p:cNvPr id="6" name="Content Placeholder 4" descr="Graphical user interface, application&#10;&#10;Description automatically generated">
            <a:extLst>
              <a:ext uri="{FF2B5EF4-FFF2-40B4-BE49-F238E27FC236}">
                <a16:creationId xmlns:a16="http://schemas.microsoft.com/office/drawing/2014/main" id="{035D43B2-983B-BFF2-FC0D-7D1F63F264CB}"/>
              </a:ext>
            </a:extLst>
          </p:cNvPr>
          <p:cNvPicPr>
            <a:picLocks noChangeAspect="1"/>
          </p:cNvPicPr>
          <p:nvPr/>
        </p:nvPicPr>
        <p:blipFill rotWithShape="1">
          <a:blip r:embed="rId2">
            <a:extLst>
              <a:ext uri="{28A0092B-C50C-407E-A947-70E740481C1C}">
                <a14:useLocalDpi xmlns:a14="http://schemas.microsoft.com/office/drawing/2010/main" val="0"/>
              </a:ext>
            </a:extLst>
          </a:blip>
          <a:srcRect t="20741"/>
          <a:stretch/>
        </p:blipFill>
        <p:spPr>
          <a:xfrm>
            <a:off x="6096000" y="1825625"/>
            <a:ext cx="8821658" cy="3448828"/>
          </a:xfrm>
          <a:prstGeom prst="rect">
            <a:avLst/>
          </a:prstGeom>
        </p:spPr>
      </p:pic>
    </p:spTree>
    <p:extLst>
      <p:ext uri="{BB962C8B-B14F-4D97-AF65-F5344CB8AC3E}">
        <p14:creationId xmlns:p14="http://schemas.microsoft.com/office/powerpoint/2010/main" val="3074249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8F931-5866-2A55-64EA-EF6E1EAE2FAA}"/>
              </a:ext>
            </a:extLst>
          </p:cNvPr>
          <p:cNvSpPr>
            <a:spLocks noGrp="1"/>
          </p:cNvSpPr>
          <p:nvPr>
            <p:ph type="title"/>
          </p:nvPr>
        </p:nvSpPr>
        <p:spPr/>
        <p:txBody>
          <a:bodyPr/>
          <a:lstStyle/>
          <a:p>
            <a:r>
              <a:rPr lang="en-US" dirty="0"/>
              <a:t>P</a:t>
            </a:r>
            <a:r>
              <a:rPr lang="en-US" i="1" baseline="-25000" dirty="0"/>
              <a:t>rpsU1</a:t>
            </a:r>
            <a:r>
              <a:rPr lang="en-US" dirty="0"/>
              <a:t>-GFP is Up-Regulated in Low pH</a:t>
            </a:r>
          </a:p>
        </p:txBody>
      </p:sp>
      <p:pic>
        <p:nvPicPr>
          <p:cNvPr id="4" name="Picture 3">
            <a:extLst>
              <a:ext uri="{FF2B5EF4-FFF2-40B4-BE49-F238E27FC236}">
                <a16:creationId xmlns:a16="http://schemas.microsoft.com/office/drawing/2014/main" id="{E8B40865-7B3A-00E2-1630-0BF5CB70C9C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64359" y="1955482"/>
            <a:ext cx="7738843" cy="3816668"/>
          </a:xfrm>
          <a:prstGeom prst="rect">
            <a:avLst/>
          </a:prstGeom>
          <a:noFill/>
        </p:spPr>
      </p:pic>
      <p:sp>
        <p:nvSpPr>
          <p:cNvPr id="5" name="TextBox 4">
            <a:extLst>
              <a:ext uri="{FF2B5EF4-FFF2-40B4-BE49-F238E27FC236}">
                <a16:creationId xmlns:a16="http://schemas.microsoft.com/office/drawing/2014/main" id="{95EF12D1-11EA-EC27-3A76-DAE8E5FAAE7E}"/>
              </a:ext>
            </a:extLst>
          </p:cNvPr>
          <p:cNvSpPr txBox="1"/>
          <p:nvPr/>
        </p:nvSpPr>
        <p:spPr>
          <a:xfrm>
            <a:off x="8386619" y="6123543"/>
            <a:ext cx="3805382" cy="369332"/>
          </a:xfrm>
          <a:prstGeom prst="rect">
            <a:avLst/>
          </a:prstGeom>
          <a:noFill/>
        </p:spPr>
        <p:txBody>
          <a:bodyPr wrap="square">
            <a:spAutoFit/>
          </a:bodyPr>
          <a:lstStyle/>
          <a:p>
            <a:pPr marL="0" marR="0" algn="just">
              <a:spcBef>
                <a:spcPts val="0"/>
              </a:spcBef>
              <a:spcAft>
                <a:spcPts val="1000"/>
              </a:spcAft>
            </a:pPr>
            <a:r>
              <a:rPr lang="en-US" sz="1800" i="0"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rPr>
              <a:t>* p-value &lt; 0.025, *** p-value &lt; 0.004</a:t>
            </a:r>
            <a:endParaRPr lang="en-US" sz="18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208559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8F931-5866-2A55-64EA-EF6E1EAE2FAA}"/>
              </a:ext>
            </a:extLst>
          </p:cNvPr>
          <p:cNvSpPr>
            <a:spLocks noGrp="1"/>
          </p:cNvSpPr>
          <p:nvPr>
            <p:ph type="title"/>
          </p:nvPr>
        </p:nvSpPr>
        <p:spPr/>
        <p:txBody>
          <a:bodyPr/>
          <a:lstStyle/>
          <a:p>
            <a:r>
              <a:rPr lang="en-US" dirty="0"/>
              <a:t>Preliminary: P</a:t>
            </a:r>
            <a:r>
              <a:rPr lang="en-US" i="1" baseline="-25000" dirty="0"/>
              <a:t>rpsU1</a:t>
            </a:r>
            <a:r>
              <a:rPr lang="en-US" dirty="0"/>
              <a:t>-GFP and P</a:t>
            </a:r>
            <a:r>
              <a:rPr lang="en-US" i="1" baseline="-25000" dirty="0"/>
              <a:t>rpsU3</a:t>
            </a:r>
            <a:r>
              <a:rPr lang="en-US" dirty="0"/>
              <a:t>-GFP Up-Regulated</a:t>
            </a:r>
          </a:p>
        </p:txBody>
      </p:sp>
      <p:pic>
        <p:nvPicPr>
          <p:cNvPr id="3" name="Picture 2">
            <a:extLst>
              <a:ext uri="{FF2B5EF4-FFF2-40B4-BE49-F238E27FC236}">
                <a16:creationId xmlns:a16="http://schemas.microsoft.com/office/drawing/2014/main" id="{CD6DA446-3EB4-500A-0B2B-761BF9D79716}"/>
              </a:ext>
            </a:extLst>
          </p:cNvPr>
          <p:cNvPicPr>
            <a:picLocks noChangeAspect="1"/>
          </p:cNvPicPr>
          <p:nvPr/>
        </p:nvPicPr>
        <p:blipFill>
          <a:blip r:embed="rId2"/>
          <a:stretch>
            <a:fillRect/>
          </a:stretch>
        </p:blipFill>
        <p:spPr>
          <a:xfrm>
            <a:off x="2319610" y="2482018"/>
            <a:ext cx="7552780" cy="3706085"/>
          </a:xfrm>
          <a:prstGeom prst="rect">
            <a:avLst/>
          </a:prstGeom>
        </p:spPr>
      </p:pic>
    </p:spTree>
    <p:extLst>
      <p:ext uri="{BB962C8B-B14F-4D97-AF65-F5344CB8AC3E}">
        <p14:creationId xmlns:p14="http://schemas.microsoft.com/office/powerpoint/2010/main" val="16847036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57579-14B0-4856-B6D4-9C288E82B8B1}"/>
              </a:ext>
            </a:extLst>
          </p:cNvPr>
          <p:cNvSpPr>
            <a:spLocks noGrp="1"/>
          </p:cNvSpPr>
          <p:nvPr>
            <p:ph type="title"/>
          </p:nvPr>
        </p:nvSpPr>
        <p:spPr/>
        <p:txBody>
          <a:bodyPr/>
          <a:lstStyle/>
          <a:p>
            <a:r>
              <a:rPr lang="en-US" dirty="0"/>
              <a:t>Transposon Insertion and Blue-White Screening</a:t>
            </a:r>
          </a:p>
        </p:txBody>
      </p:sp>
      <p:sp>
        <p:nvSpPr>
          <p:cNvPr id="3" name="Content Placeholder 2">
            <a:extLst>
              <a:ext uri="{FF2B5EF4-FFF2-40B4-BE49-F238E27FC236}">
                <a16:creationId xmlns:a16="http://schemas.microsoft.com/office/drawing/2014/main" id="{76276149-51E4-5A1A-ED7B-8041EC55DF6F}"/>
              </a:ext>
            </a:extLst>
          </p:cNvPr>
          <p:cNvSpPr>
            <a:spLocks noGrp="1"/>
          </p:cNvSpPr>
          <p:nvPr>
            <p:ph idx="1"/>
          </p:nvPr>
        </p:nvSpPr>
        <p:spPr>
          <a:xfrm>
            <a:off x="838200" y="1825625"/>
            <a:ext cx="11125199" cy="4351338"/>
          </a:xfrm>
        </p:spPr>
        <p:txBody>
          <a:bodyPr/>
          <a:lstStyle/>
          <a:p>
            <a:r>
              <a:rPr lang="en-US" dirty="0"/>
              <a:t>Insertion of transposon into strains with </a:t>
            </a:r>
            <a:r>
              <a:rPr lang="en-US" i="1" dirty="0"/>
              <a:t>lacZ </a:t>
            </a:r>
            <a:r>
              <a:rPr lang="en-US" dirty="0"/>
              <a:t>fused to </a:t>
            </a:r>
            <a:r>
              <a:rPr lang="en-US" i="1" dirty="0"/>
              <a:t>rpsU1 </a:t>
            </a:r>
            <a:r>
              <a:rPr lang="en-US" dirty="0"/>
              <a:t>or </a:t>
            </a:r>
            <a:r>
              <a:rPr lang="en-US" i="1" dirty="0"/>
              <a:t>rpsU3</a:t>
            </a:r>
            <a:endParaRPr lang="en-US" dirty="0"/>
          </a:p>
          <a:p>
            <a:r>
              <a:rPr lang="en-US" dirty="0"/>
              <a:t>Use of </a:t>
            </a:r>
            <a:r>
              <a:rPr lang="en-US" dirty="0" err="1"/>
              <a:t>xgal</a:t>
            </a:r>
            <a:r>
              <a:rPr lang="en-US" dirty="0"/>
              <a:t> for blue white screening via soft agar overlay</a:t>
            </a:r>
          </a:p>
          <a:p>
            <a:r>
              <a:rPr lang="el-GR" dirty="0"/>
              <a:t>β-</a:t>
            </a:r>
            <a:r>
              <a:rPr lang="en-US" dirty="0"/>
              <a:t>galactosidase assay to confirm overproduction</a:t>
            </a:r>
          </a:p>
          <a:p>
            <a:r>
              <a:rPr lang="en-US" dirty="0"/>
              <a:t>Sequencing to determine what genetic mutation led to overproduction</a:t>
            </a:r>
          </a:p>
          <a:p>
            <a:endParaRPr lang="en-US" dirty="0"/>
          </a:p>
        </p:txBody>
      </p:sp>
      <p:pic>
        <p:nvPicPr>
          <p:cNvPr id="8" name="Picture 7">
            <a:extLst>
              <a:ext uri="{FF2B5EF4-FFF2-40B4-BE49-F238E27FC236}">
                <a16:creationId xmlns:a16="http://schemas.microsoft.com/office/drawing/2014/main" id="{EE530154-8604-4954-6AB0-CCF615E7298F}"/>
              </a:ext>
            </a:extLst>
          </p:cNvPr>
          <p:cNvPicPr>
            <a:picLocks noChangeAspect="1"/>
          </p:cNvPicPr>
          <p:nvPr/>
        </p:nvPicPr>
        <p:blipFill rotWithShape="1">
          <a:blip r:embed="rId2"/>
          <a:srcRect t="11634"/>
          <a:stretch/>
        </p:blipFill>
        <p:spPr>
          <a:xfrm>
            <a:off x="6801311" y="4001294"/>
            <a:ext cx="5268404" cy="2506801"/>
          </a:xfrm>
          <a:prstGeom prst="rect">
            <a:avLst/>
          </a:prstGeom>
        </p:spPr>
      </p:pic>
    </p:spTree>
    <p:extLst>
      <p:ext uri="{BB962C8B-B14F-4D97-AF65-F5344CB8AC3E}">
        <p14:creationId xmlns:p14="http://schemas.microsoft.com/office/powerpoint/2010/main" val="396011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90E33-C858-F818-32C0-FF027AD7173E}"/>
              </a:ext>
            </a:extLst>
          </p:cNvPr>
          <p:cNvSpPr>
            <a:spLocks noGrp="1"/>
          </p:cNvSpPr>
          <p:nvPr>
            <p:ph type="title"/>
          </p:nvPr>
        </p:nvSpPr>
        <p:spPr/>
        <p:txBody>
          <a:bodyPr/>
          <a:lstStyle/>
          <a:p>
            <a:r>
              <a:rPr lang="en-US" dirty="0"/>
              <a:t>Questions Left to Answer</a:t>
            </a:r>
          </a:p>
        </p:txBody>
      </p:sp>
      <p:sp>
        <p:nvSpPr>
          <p:cNvPr id="3" name="Content Placeholder 2">
            <a:extLst>
              <a:ext uri="{FF2B5EF4-FFF2-40B4-BE49-F238E27FC236}">
                <a16:creationId xmlns:a16="http://schemas.microsoft.com/office/drawing/2014/main" id="{87D89619-A70A-C42F-4D6D-B49082685841}"/>
              </a:ext>
            </a:extLst>
          </p:cNvPr>
          <p:cNvSpPr>
            <a:spLocks noGrp="1"/>
          </p:cNvSpPr>
          <p:nvPr>
            <p:ph idx="1"/>
          </p:nvPr>
        </p:nvSpPr>
        <p:spPr/>
        <p:txBody>
          <a:bodyPr/>
          <a:lstStyle/>
          <a:p>
            <a:r>
              <a:rPr lang="en-US" dirty="0"/>
              <a:t>All of sub-aim 1, are these homologs autoregulated?</a:t>
            </a:r>
          </a:p>
          <a:p>
            <a:r>
              <a:rPr lang="en-US" dirty="0"/>
              <a:t>What environmental factors up-regulated </a:t>
            </a:r>
            <a:r>
              <a:rPr lang="en-US" i="1" dirty="0"/>
              <a:t>rpsU3?</a:t>
            </a:r>
          </a:p>
          <a:p>
            <a:r>
              <a:rPr lang="en-US" dirty="0"/>
              <a:t>What genetic factors lead to the regulation of </a:t>
            </a:r>
            <a:r>
              <a:rPr lang="en-US" i="1" dirty="0"/>
              <a:t>rpsU1 </a:t>
            </a:r>
            <a:r>
              <a:rPr lang="en-US" dirty="0"/>
              <a:t>and </a:t>
            </a:r>
            <a:r>
              <a:rPr lang="en-US" i="1" dirty="0"/>
              <a:t>rpsU3</a:t>
            </a:r>
            <a:r>
              <a:rPr lang="en-US" dirty="0"/>
              <a:t>?</a:t>
            </a:r>
          </a:p>
        </p:txBody>
      </p:sp>
    </p:spTree>
    <p:extLst>
      <p:ext uri="{BB962C8B-B14F-4D97-AF65-F5344CB8AC3E}">
        <p14:creationId xmlns:p14="http://schemas.microsoft.com/office/powerpoint/2010/main" val="140512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shape, arrow&#10;&#10;Description automatically generated">
            <a:extLst>
              <a:ext uri="{FF2B5EF4-FFF2-40B4-BE49-F238E27FC236}">
                <a16:creationId xmlns:a16="http://schemas.microsoft.com/office/drawing/2014/main" id="{671C63A6-7A94-37DF-9285-F59E2FB52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0" y="1347788"/>
            <a:ext cx="9525000" cy="4162425"/>
          </a:xfrm>
          <a:prstGeom prst="rect">
            <a:avLst/>
          </a:prstGeom>
        </p:spPr>
      </p:pic>
      <p:pic>
        <p:nvPicPr>
          <p:cNvPr id="8" name="Picture 7" descr="Shape, arrow&#10;&#10;Description automatically generated">
            <a:extLst>
              <a:ext uri="{FF2B5EF4-FFF2-40B4-BE49-F238E27FC236}">
                <a16:creationId xmlns:a16="http://schemas.microsoft.com/office/drawing/2014/main" id="{4590930D-5254-7EE6-6313-AF56A25DBD0D}"/>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30303"/>
          <a:stretch/>
        </p:blipFill>
        <p:spPr>
          <a:xfrm>
            <a:off x="1333500" y="1347788"/>
            <a:ext cx="6638648" cy="4162425"/>
          </a:xfrm>
          <a:prstGeom prst="rect">
            <a:avLst/>
          </a:prstGeom>
        </p:spPr>
      </p:pic>
      <p:pic>
        <p:nvPicPr>
          <p:cNvPr id="10" name="Picture 9" descr="Shape, arrow&#10;&#10;Description automatically generated">
            <a:extLst>
              <a:ext uri="{FF2B5EF4-FFF2-40B4-BE49-F238E27FC236}">
                <a16:creationId xmlns:a16="http://schemas.microsoft.com/office/drawing/2014/main" id="{D83B46F0-5AA0-8320-22F8-82A4116CBF0E}"/>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62458"/>
          <a:stretch/>
        </p:blipFill>
        <p:spPr>
          <a:xfrm>
            <a:off x="1333500" y="1347788"/>
            <a:ext cx="3575851" cy="4162425"/>
          </a:xfrm>
          <a:prstGeom prst="rect">
            <a:avLst/>
          </a:prstGeom>
        </p:spPr>
      </p:pic>
      <p:sp>
        <p:nvSpPr>
          <p:cNvPr id="4" name="Title 3">
            <a:extLst>
              <a:ext uri="{FF2B5EF4-FFF2-40B4-BE49-F238E27FC236}">
                <a16:creationId xmlns:a16="http://schemas.microsoft.com/office/drawing/2014/main" id="{F9E0BA6B-C369-9D04-2D6B-02FD7BDAB025}"/>
              </a:ext>
            </a:extLst>
          </p:cNvPr>
          <p:cNvSpPr>
            <a:spLocks noGrp="1"/>
          </p:cNvSpPr>
          <p:nvPr>
            <p:ph type="title"/>
          </p:nvPr>
        </p:nvSpPr>
        <p:spPr/>
        <p:txBody>
          <a:bodyPr/>
          <a:lstStyle/>
          <a:p>
            <a:pPr algn="ctr"/>
            <a:r>
              <a:rPr lang="en-US" dirty="0"/>
              <a:t>The Central Dogma</a:t>
            </a:r>
          </a:p>
        </p:txBody>
      </p:sp>
      <p:sp>
        <p:nvSpPr>
          <p:cNvPr id="11" name="Google Shape;125;p3">
            <a:extLst>
              <a:ext uri="{FF2B5EF4-FFF2-40B4-BE49-F238E27FC236}">
                <a16:creationId xmlns:a16="http://schemas.microsoft.com/office/drawing/2014/main" id="{13D695FA-9C42-4B6E-2526-CB9BFB8AC6C2}"/>
              </a:ext>
            </a:extLst>
          </p:cNvPr>
          <p:cNvSpPr txBox="1"/>
          <p:nvPr/>
        </p:nvSpPr>
        <p:spPr>
          <a:xfrm>
            <a:off x="0" y="6123584"/>
            <a:ext cx="10242196" cy="369291"/>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200"/>
              <a:buFont typeface="Calibri"/>
              <a:buNone/>
            </a:pPr>
            <a:r>
              <a:rPr lang="en-US" dirty="0">
                <a:latin typeface="Helvetica" panose="020B0604020202020204" pitchFamily="34" charset="0"/>
                <a:cs typeface="Helvetica" panose="020B0604020202020204" pitchFamily="34" charset="0"/>
              </a:rPr>
              <a:t>Retrieved from: https://genius.com/Biology-genius-the-central-dogma-annotated</a:t>
            </a:r>
            <a:endParaRPr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676032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EFE59-06EC-2296-F1AC-67795DE5A612}"/>
              </a:ext>
            </a:extLst>
          </p:cNvPr>
          <p:cNvSpPr>
            <a:spLocks noGrp="1"/>
          </p:cNvSpPr>
          <p:nvPr>
            <p:ph type="ctrTitle"/>
          </p:nvPr>
        </p:nvSpPr>
        <p:spPr/>
        <p:txBody>
          <a:bodyPr>
            <a:normAutofit/>
          </a:bodyPr>
          <a:lstStyle/>
          <a:p>
            <a:r>
              <a:rPr lang="en-US" dirty="0"/>
              <a:t>VII. Moving Forward</a:t>
            </a:r>
          </a:p>
        </p:txBody>
      </p:sp>
    </p:spTree>
    <p:extLst>
      <p:ext uri="{BB962C8B-B14F-4D97-AF65-F5344CB8AC3E}">
        <p14:creationId xmlns:p14="http://schemas.microsoft.com/office/powerpoint/2010/main" val="29066930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B2CFB-2096-CE14-FF93-6A956EB67F68}"/>
              </a:ext>
            </a:extLst>
          </p:cNvPr>
          <p:cNvSpPr>
            <a:spLocks noGrp="1"/>
          </p:cNvSpPr>
          <p:nvPr>
            <p:ph type="title"/>
          </p:nvPr>
        </p:nvSpPr>
        <p:spPr/>
        <p:txBody>
          <a:bodyPr/>
          <a:lstStyle/>
          <a:p>
            <a:r>
              <a:rPr lang="en-US" dirty="0"/>
              <a:t>Next Steps</a:t>
            </a:r>
          </a:p>
        </p:txBody>
      </p:sp>
      <p:sp>
        <p:nvSpPr>
          <p:cNvPr id="3" name="Content Placeholder 2">
            <a:extLst>
              <a:ext uri="{FF2B5EF4-FFF2-40B4-BE49-F238E27FC236}">
                <a16:creationId xmlns:a16="http://schemas.microsoft.com/office/drawing/2014/main" id="{032011C9-6024-881C-A48E-673D5FB851FB}"/>
              </a:ext>
            </a:extLst>
          </p:cNvPr>
          <p:cNvSpPr>
            <a:spLocks noGrp="1"/>
          </p:cNvSpPr>
          <p:nvPr>
            <p:ph idx="1"/>
          </p:nvPr>
        </p:nvSpPr>
        <p:spPr>
          <a:xfrm>
            <a:off x="838200" y="1690688"/>
            <a:ext cx="10515600" cy="4486275"/>
          </a:xfrm>
        </p:spPr>
        <p:txBody>
          <a:bodyPr>
            <a:normAutofit/>
          </a:bodyPr>
          <a:lstStyle/>
          <a:p>
            <a:r>
              <a:rPr lang="en-US" dirty="0"/>
              <a:t>Does the promoter contribute to autoregulation?</a:t>
            </a:r>
          </a:p>
          <a:p>
            <a:pPr lvl="1"/>
            <a:r>
              <a:rPr lang="en-US" dirty="0"/>
              <a:t>Creating the </a:t>
            </a:r>
            <a:r>
              <a:rPr lang="en-US" i="1" dirty="0"/>
              <a:t>rpsU2 </a:t>
            </a:r>
            <a:r>
              <a:rPr lang="en-US" dirty="0"/>
              <a:t>promoter reporter fusion</a:t>
            </a:r>
          </a:p>
          <a:p>
            <a:r>
              <a:rPr lang="en-US" dirty="0"/>
              <a:t>By which model does this autoregulation occur?</a:t>
            </a:r>
          </a:p>
          <a:p>
            <a:pPr lvl="1"/>
            <a:r>
              <a:rPr lang="en-US" dirty="0"/>
              <a:t>RNA Stability assay to determine if transcript is fully formed</a:t>
            </a:r>
          </a:p>
          <a:p>
            <a:r>
              <a:rPr lang="en-US" dirty="0"/>
              <a:t>All of sub-aim 1, are these homologs autoregulated?</a:t>
            </a:r>
          </a:p>
          <a:p>
            <a:pPr lvl="1"/>
            <a:r>
              <a:rPr lang="en-US" dirty="0" err="1"/>
              <a:t>qRT</a:t>
            </a:r>
            <a:r>
              <a:rPr lang="en-US" dirty="0"/>
              <a:t>-PCR of complementation strains</a:t>
            </a:r>
          </a:p>
          <a:p>
            <a:r>
              <a:rPr lang="en-US" dirty="0"/>
              <a:t>What environmental factors up-regulate </a:t>
            </a:r>
            <a:r>
              <a:rPr lang="en-US" i="1" dirty="0"/>
              <a:t>rpsU1 </a:t>
            </a:r>
            <a:r>
              <a:rPr lang="en-US" dirty="0"/>
              <a:t>and </a:t>
            </a:r>
            <a:r>
              <a:rPr lang="en-US" i="1" dirty="0"/>
              <a:t>rpsU3?</a:t>
            </a:r>
          </a:p>
          <a:p>
            <a:pPr lvl="1"/>
            <a:r>
              <a:rPr lang="en-US" dirty="0"/>
              <a:t>GFP fluorescence assays</a:t>
            </a:r>
          </a:p>
          <a:p>
            <a:r>
              <a:rPr lang="en-US" dirty="0"/>
              <a:t>What genetic factors lead to the regulation of </a:t>
            </a:r>
            <a:r>
              <a:rPr lang="en-US" i="1" dirty="0"/>
              <a:t>rpsU1 </a:t>
            </a:r>
            <a:r>
              <a:rPr lang="en-US" dirty="0"/>
              <a:t>and </a:t>
            </a:r>
            <a:r>
              <a:rPr lang="en-US" i="1" dirty="0"/>
              <a:t>rpsU3</a:t>
            </a:r>
            <a:r>
              <a:rPr lang="en-US" dirty="0"/>
              <a:t>?</a:t>
            </a:r>
          </a:p>
          <a:p>
            <a:pPr lvl="1"/>
            <a:r>
              <a:rPr lang="en-US" dirty="0"/>
              <a:t>Blue white screening with </a:t>
            </a:r>
            <a:r>
              <a:rPr lang="en-US" i="1" dirty="0"/>
              <a:t>lacZ </a:t>
            </a:r>
            <a:r>
              <a:rPr lang="en-US" dirty="0"/>
              <a:t>fusions</a:t>
            </a:r>
          </a:p>
          <a:p>
            <a:endParaRPr lang="en-US" dirty="0"/>
          </a:p>
          <a:p>
            <a:endParaRPr lang="en-US" dirty="0"/>
          </a:p>
        </p:txBody>
      </p:sp>
    </p:spTree>
    <p:extLst>
      <p:ext uri="{BB962C8B-B14F-4D97-AF65-F5344CB8AC3E}">
        <p14:creationId xmlns:p14="http://schemas.microsoft.com/office/powerpoint/2010/main" val="316068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23"/>
          <p:cNvSpPr txBox="1">
            <a:spLocks noGrp="1"/>
          </p:cNvSpPr>
          <p:nvPr>
            <p:ph type="title"/>
          </p:nvPr>
        </p:nvSpPr>
        <p:spPr>
          <a:xfrm>
            <a:off x="1590969" y="159430"/>
            <a:ext cx="9385515" cy="132556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4000"/>
              <a:buFont typeface="Helvetica Neue"/>
              <a:buNone/>
            </a:pPr>
            <a:r>
              <a:rPr lang="en-US" sz="4000"/>
              <a:t>ACKNOWLEDGEMENTS</a:t>
            </a:r>
            <a:endParaRPr sz="4000"/>
          </a:p>
        </p:txBody>
      </p:sp>
      <p:sp>
        <p:nvSpPr>
          <p:cNvPr id="321" name="Google Shape;321;p23"/>
          <p:cNvSpPr txBox="1"/>
          <p:nvPr/>
        </p:nvSpPr>
        <p:spPr>
          <a:xfrm>
            <a:off x="466533" y="1690688"/>
            <a:ext cx="5505363" cy="4879976"/>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90000"/>
              </a:lnSpc>
              <a:spcBef>
                <a:spcPts val="0"/>
              </a:spcBef>
              <a:spcAft>
                <a:spcPts val="0"/>
              </a:spcAft>
              <a:buClr>
                <a:schemeClr val="dk1"/>
              </a:buClr>
              <a:buSzPts val="2800"/>
              <a:buFont typeface="Arial"/>
              <a:buChar char="•"/>
            </a:pPr>
            <a:r>
              <a:rPr lang="en-US" sz="2800" b="0" i="0" u="none" strike="noStrike" cap="none">
                <a:solidFill>
                  <a:schemeClr val="dk1"/>
                </a:solidFill>
                <a:latin typeface="Gill Sans"/>
                <a:ea typeface="Gill Sans"/>
                <a:cs typeface="Gill Sans"/>
                <a:sym typeface="Gill Sans"/>
              </a:rPr>
              <a:t>Dr. Kathryn Ramsey</a:t>
            </a:r>
            <a:endParaRPr sz="1400" b="0" i="0" u="none" strike="noStrike" cap="none">
              <a:solidFill>
                <a:srgbClr val="000000"/>
              </a:solidFill>
              <a:latin typeface="Arial"/>
              <a:ea typeface="Arial"/>
              <a:cs typeface="Arial"/>
              <a:sym typeface="Arial"/>
            </a:endParaRPr>
          </a:p>
          <a:p>
            <a:pPr marL="685800" marR="0" lvl="1" indent="-228600" algn="l" rtl="0">
              <a:lnSpc>
                <a:spcPct val="90000"/>
              </a:lnSpc>
              <a:spcBef>
                <a:spcPts val="500"/>
              </a:spcBef>
              <a:spcAft>
                <a:spcPts val="0"/>
              </a:spcAft>
              <a:buClr>
                <a:schemeClr val="dk1"/>
              </a:buClr>
              <a:buSzPts val="2000"/>
              <a:buFont typeface="Arial"/>
              <a:buChar char="•"/>
            </a:pPr>
            <a:r>
              <a:rPr lang="en-US" sz="2000" b="0" i="0" u="none" strike="noStrike" cap="none">
                <a:solidFill>
                  <a:schemeClr val="dk1"/>
                </a:solidFill>
                <a:latin typeface="Gill Sans"/>
                <a:ea typeface="Gill Sans"/>
                <a:cs typeface="Gill Sans"/>
                <a:sym typeface="Gill Sans"/>
              </a:rPr>
              <a:t>Hannah Trautmann</a:t>
            </a:r>
            <a:endParaRPr sz="2000" b="0" i="0" u="none" strike="noStrike" cap="none">
              <a:solidFill>
                <a:schemeClr val="dk1"/>
              </a:solidFill>
              <a:latin typeface="Gill Sans"/>
              <a:ea typeface="Gill Sans"/>
              <a:cs typeface="Gill Sans"/>
              <a:sym typeface="Gill Sans"/>
            </a:endParaRPr>
          </a:p>
          <a:p>
            <a:pPr marL="685800" marR="0" lvl="1" indent="-228600" algn="l" rtl="0">
              <a:lnSpc>
                <a:spcPct val="90000"/>
              </a:lnSpc>
              <a:spcBef>
                <a:spcPts val="500"/>
              </a:spcBef>
              <a:spcAft>
                <a:spcPts val="0"/>
              </a:spcAft>
              <a:buClr>
                <a:schemeClr val="dk1"/>
              </a:buClr>
              <a:buSzPts val="2000"/>
              <a:buFont typeface="Arial"/>
              <a:buChar char="•"/>
            </a:pPr>
            <a:r>
              <a:rPr lang="en-US" sz="2000" b="0" i="0" u="none" strike="noStrike" cap="none">
                <a:solidFill>
                  <a:schemeClr val="dk1"/>
                </a:solidFill>
                <a:latin typeface="Gill Sans"/>
                <a:ea typeface="Gill Sans"/>
                <a:cs typeface="Gill Sans"/>
                <a:sym typeface="Gill Sans"/>
              </a:rPr>
              <a:t>Aisling Macaraeg</a:t>
            </a:r>
            <a:endParaRPr/>
          </a:p>
          <a:p>
            <a:pPr marL="685800" marR="0" lvl="1" indent="-228600" algn="l" rtl="0">
              <a:lnSpc>
                <a:spcPct val="90000"/>
              </a:lnSpc>
              <a:spcBef>
                <a:spcPts val="500"/>
              </a:spcBef>
              <a:spcAft>
                <a:spcPts val="0"/>
              </a:spcAft>
              <a:buClr>
                <a:schemeClr val="dk1"/>
              </a:buClr>
              <a:buSzPts val="2000"/>
              <a:buFont typeface="Arial"/>
              <a:buChar char="•"/>
            </a:pPr>
            <a:r>
              <a:rPr lang="en-US" sz="2000" b="0" i="0" u="none" strike="noStrike" cap="none">
                <a:solidFill>
                  <a:schemeClr val="dk1"/>
                </a:solidFill>
                <a:latin typeface="Gill Sans"/>
                <a:ea typeface="Gill Sans"/>
                <a:cs typeface="Gill Sans"/>
                <a:sym typeface="Gill Sans"/>
              </a:rPr>
              <a:t>Dan Floyd</a:t>
            </a:r>
            <a:endParaRPr sz="1400" b="0" i="0" u="none" strike="noStrike" cap="none">
              <a:solidFill>
                <a:srgbClr val="000000"/>
              </a:solidFill>
              <a:latin typeface="Arial"/>
              <a:ea typeface="Arial"/>
              <a:cs typeface="Arial"/>
              <a:sym typeface="Arial"/>
            </a:endParaRPr>
          </a:p>
          <a:p>
            <a:pPr marL="685800" marR="0" lvl="1" indent="-228600" algn="l" rtl="0">
              <a:lnSpc>
                <a:spcPct val="90000"/>
              </a:lnSpc>
              <a:spcBef>
                <a:spcPts val="500"/>
              </a:spcBef>
              <a:spcAft>
                <a:spcPts val="0"/>
              </a:spcAft>
              <a:buClr>
                <a:schemeClr val="dk1"/>
              </a:buClr>
              <a:buSzPts val="2000"/>
              <a:buFont typeface="Arial"/>
              <a:buChar char="•"/>
            </a:pPr>
            <a:r>
              <a:rPr lang="en-US" sz="2000" b="0" i="0" u="none" strike="noStrike" cap="none">
                <a:solidFill>
                  <a:schemeClr val="dk1"/>
                </a:solidFill>
                <a:latin typeface="Gill Sans"/>
                <a:ea typeface="Gill Sans"/>
                <a:cs typeface="Gill Sans"/>
                <a:sym typeface="Gill Sans"/>
              </a:rPr>
              <a:t>Former lab members</a:t>
            </a:r>
            <a:endParaRPr sz="1400" b="0" i="0" u="none" strike="noStrike" cap="none">
              <a:solidFill>
                <a:srgbClr val="000000"/>
              </a:solidFill>
              <a:latin typeface="Arial"/>
              <a:ea typeface="Arial"/>
              <a:cs typeface="Arial"/>
              <a:sym typeface="Arial"/>
            </a:endParaRPr>
          </a:p>
          <a:p>
            <a:pPr marL="228600" marR="0" lvl="0" indent="-228600" algn="l" rtl="0">
              <a:lnSpc>
                <a:spcPct val="90000"/>
              </a:lnSpc>
              <a:spcBef>
                <a:spcPts val="1000"/>
              </a:spcBef>
              <a:spcAft>
                <a:spcPts val="0"/>
              </a:spcAft>
              <a:buClr>
                <a:schemeClr val="dk1"/>
              </a:buClr>
              <a:buSzPts val="2800"/>
              <a:buFont typeface="Arial"/>
              <a:buChar char="•"/>
            </a:pPr>
            <a:r>
              <a:rPr lang="en-US" sz="2800" b="0" i="0" u="none" strike="noStrike" cap="none">
                <a:solidFill>
                  <a:schemeClr val="dk1"/>
                </a:solidFill>
                <a:latin typeface="Gill Sans"/>
                <a:ea typeface="Gill Sans"/>
                <a:cs typeface="Gill Sans"/>
                <a:sym typeface="Gill Sans"/>
              </a:rPr>
              <a:t>Dr. Steven Gregory</a:t>
            </a:r>
            <a:endParaRPr sz="1400" b="0" i="0" u="none" strike="noStrike" cap="none">
              <a:solidFill>
                <a:srgbClr val="000000"/>
              </a:solidFill>
              <a:latin typeface="Arial"/>
              <a:ea typeface="Arial"/>
              <a:cs typeface="Arial"/>
              <a:sym typeface="Arial"/>
            </a:endParaRPr>
          </a:p>
          <a:p>
            <a:pPr marL="228600" marR="0" lvl="0" indent="-228600" algn="l" rtl="0">
              <a:lnSpc>
                <a:spcPct val="90000"/>
              </a:lnSpc>
              <a:spcBef>
                <a:spcPts val="1000"/>
              </a:spcBef>
              <a:spcAft>
                <a:spcPts val="0"/>
              </a:spcAft>
              <a:buClr>
                <a:schemeClr val="dk1"/>
              </a:buClr>
              <a:buSzPts val="2800"/>
              <a:buFont typeface="Arial"/>
              <a:buChar char="•"/>
            </a:pPr>
            <a:r>
              <a:rPr lang="en-US" sz="2800" b="0" i="0" u="none" strike="noStrike" cap="none">
                <a:solidFill>
                  <a:schemeClr val="dk1"/>
                </a:solidFill>
                <a:latin typeface="Gill Sans"/>
                <a:ea typeface="Gill Sans"/>
                <a:cs typeface="Gill Sans"/>
                <a:sym typeface="Gill Sans"/>
              </a:rPr>
              <a:t>URI INBRE core</a:t>
            </a:r>
            <a:endParaRPr sz="1400" b="0" i="0" u="none" strike="noStrike" cap="none">
              <a:solidFill>
                <a:srgbClr val="000000"/>
              </a:solidFill>
              <a:latin typeface="Arial"/>
              <a:ea typeface="Arial"/>
              <a:cs typeface="Arial"/>
              <a:sym typeface="Arial"/>
            </a:endParaRPr>
          </a:p>
        </p:txBody>
      </p:sp>
      <p:pic>
        <p:nvPicPr>
          <p:cNvPr id="322" name="Google Shape;322;p23" descr="Rhode Island Foundation"/>
          <p:cNvPicPr preferRelativeResize="0"/>
          <p:nvPr/>
        </p:nvPicPr>
        <p:blipFill rotWithShape="1">
          <a:blip r:embed="rId3">
            <a:alphaModFix/>
          </a:blip>
          <a:srcRect/>
          <a:stretch/>
        </p:blipFill>
        <p:spPr>
          <a:xfrm>
            <a:off x="5994400" y="6124887"/>
            <a:ext cx="1843998" cy="596588"/>
          </a:xfrm>
          <a:prstGeom prst="rect">
            <a:avLst/>
          </a:prstGeom>
          <a:noFill/>
          <a:ln>
            <a:noFill/>
          </a:ln>
        </p:spPr>
      </p:pic>
      <p:pic>
        <p:nvPicPr>
          <p:cNvPr id="323" name="Google Shape;323;p23"/>
          <p:cNvPicPr preferRelativeResize="0"/>
          <p:nvPr/>
        </p:nvPicPr>
        <p:blipFill rotWithShape="1">
          <a:blip r:embed="rId4">
            <a:alphaModFix/>
          </a:blip>
          <a:srcRect/>
          <a:stretch/>
        </p:blipFill>
        <p:spPr>
          <a:xfrm>
            <a:off x="8430206" y="6132502"/>
            <a:ext cx="3295261" cy="495300"/>
          </a:xfrm>
          <a:prstGeom prst="rect">
            <a:avLst/>
          </a:prstGeom>
          <a:noFill/>
          <a:ln>
            <a:noFill/>
          </a:ln>
        </p:spPr>
      </p:pic>
      <p:pic>
        <p:nvPicPr>
          <p:cNvPr id="324" name="Google Shape;324;p23" descr="Rhode Island IDeA Network of Biomedical Research Excellence – (RI-INBRE)"/>
          <p:cNvPicPr preferRelativeResize="0"/>
          <p:nvPr/>
        </p:nvPicPr>
        <p:blipFill rotWithShape="1">
          <a:blip r:embed="rId5">
            <a:alphaModFix/>
          </a:blip>
          <a:srcRect/>
          <a:stretch/>
        </p:blipFill>
        <p:spPr>
          <a:xfrm>
            <a:off x="9643749" y="5129660"/>
            <a:ext cx="2358052" cy="919575"/>
          </a:xfrm>
          <a:prstGeom prst="rect">
            <a:avLst/>
          </a:prstGeom>
          <a:noFill/>
          <a:ln>
            <a:noFill/>
          </a:ln>
        </p:spPr>
      </p:pic>
      <p:cxnSp>
        <p:nvCxnSpPr>
          <p:cNvPr id="325" name="Google Shape;325;p23"/>
          <p:cNvCxnSpPr/>
          <p:nvPr/>
        </p:nvCxnSpPr>
        <p:spPr>
          <a:xfrm>
            <a:off x="609600" y="1258957"/>
            <a:ext cx="10769600" cy="0"/>
          </a:xfrm>
          <a:prstGeom prst="straightConnector1">
            <a:avLst/>
          </a:prstGeom>
          <a:noFill/>
          <a:ln w="9525" cap="flat" cmpd="sng">
            <a:solidFill>
              <a:schemeClr val="accent1"/>
            </a:solidFill>
            <a:prstDash val="solid"/>
            <a:round/>
            <a:headEnd type="none" w="sm" len="sm"/>
            <a:tailEnd type="none" w="sm" len="sm"/>
          </a:ln>
        </p:spPr>
      </p:cxnSp>
      <p:pic>
        <p:nvPicPr>
          <p:cNvPr id="326" name="Google Shape;326;p23"/>
          <p:cNvPicPr preferRelativeResize="0"/>
          <p:nvPr/>
        </p:nvPicPr>
        <p:blipFill rotWithShape="1">
          <a:blip r:embed="rId6">
            <a:alphaModFix/>
          </a:blip>
          <a:srcRect/>
          <a:stretch/>
        </p:blipFill>
        <p:spPr>
          <a:xfrm>
            <a:off x="5414652" y="5149446"/>
            <a:ext cx="1879432" cy="734277"/>
          </a:xfrm>
          <a:prstGeom prst="rect">
            <a:avLst/>
          </a:prstGeom>
          <a:noFill/>
          <a:ln>
            <a:noFill/>
          </a:ln>
        </p:spPr>
      </p:pic>
      <p:pic>
        <p:nvPicPr>
          <p:cNvPr id="327" name="Google Shape;327;p23"/>
          <p:cNvPicPr preferRelativeResize="0"/>
          <p:nvPr/>
        </p:nvPicPr>
        <p:blipFill rotWithShape="1">
          <a:blip r:embed="rId7">
            <a:alphaModFix/>
          </a:blip>
          <a:srcRect/>
          <a:stretch/>
        </p:blipFill>
        <p:spPr>
          <a:xfrm>
            <a:off x="7608262" y="5275670"/>
            <a:ext cx="1721309" cy="734277"/>
          </a:xfrm>
          <a:prstGeom prst="rect">
            <a:avLst/>
          </a:prstGeom>
          <a:noFill/>
          <a:ln>
            <a:noFill/>
          </a:ln>
        </p:spPr>
      </p:pic>
      <p:pic>
        <p:nvPicPr>
          <p:cNvPr id="328" name="Google Shape;328;p23"/>
          <p:cNvPicPr preferRelativeResize="0"/>
          <p:nvPr/>
        </p:nvPicPr>
        <p:blipFill rotWithShape="1">
          <a:blip r:embed="rId8">
            <a:alphaModFix/>
          </a:blip>
          <a:srcRect/>
          <a:stretch/>
        </p:blipFill>
        <p:spPr>
          <a:xfrm>
            <a:off x="6134822" y="1402649"/>
            <a:ext cx="4777760" cy="358332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7B31F-EB28-0C9B-1461-7140A654F0DC}"/>
              </a:ext>
            </a:extLst>
          </p:cNvPr>
          <p:cNvSpPr>
            <a:spLocks noGrp="1"/>
          </p:cNvSpPr>
          <p:nvPr>
            <p:ph type="ctrTitle"/>
          </p:nvPr>
        </p:nvSpPr>
        <p:spPr/>
        <p:txBody>
          <a:bodyPr/>
          <a:lstStyle/>
          <a:p>
            <a:r>
              <a:rPr lang="en-US" dirty="0"/>
              <a:t>Thank You!</a:t>
            </a:r>
            <a:br>
              <a:rPr lang="en-US" dirty="0"/>
            </a:br>
            <a:r>
              <a:rPr lang="en-US"/>
              <a:t>Any Questions</a:t>
            </a:r>
            <a:r>
              <a:rPr lang="en-US" dirty="0"/>
              <a:t>?</a:t>
            </a:r>
          </a:p>
        </p:txBody>
      </p:sp>
    </p:spTree>
    <p:extLst>
      <p:ext uri="{BB962C8B-B14F-4D97-AF65-F5344CB8AC3E}">
        <p14:creationId xmlns:p14="http://schemas.microsoft.com/office/powerpoint/2010/main" val="2299982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F9DE6FD9-B5BC-9463-5E40-37656660F11F}"/>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2532" t="30388" r="8660" b="28706"/>
          <a:stretch/>
        </p:blipFill>
        <p:spPr>
          <a:xfrm>
            <a:off x="1701554" y="2026329"/>
            <a:ext cx="8788893" cy="2805343"/>
          </a:xfrm>
          <a:prstGeom prst="rect">
            <a:avLst/>
          </a:prstGeom>
        </p:spPr>
      </p:pic>
      <p:pic>
        <p:nvPicPr>
          <p:cNvPr id="3" name="Picture 2" descr="Diagram&#10;&#10;Description automatically generated">
            <a:extLst>
              <a:ext uri="{FF2B5EF4-FFF2-40B4-BE49-F238E27FC236}">
                <a16:creationId xmlns:a16="http://schemas.microsoft.com/office/drawing/2014/main" id="{CD716D99-DCB6-BF31-31B4-82D02662E769}"/>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9077" t="91845" r="-3148" b="-2201"/>
          <a:stretch/>
        </p:blipFill>
        <p:spPr>
          <a:xfrm>
            <a:off x="8744504" y="5903650"/>
            <a:ext cx="3799643" cy="710214"/>
          </a:xfrm>
          <a:prstGeom prst="rect">
            <a:avLst/>
          </a:prstGeom>
        </p:spPr>
      </p:pic>
      <p:sp>
        <p:nvSpPr>
          <p:cNvPr id="4" name="Google Shape;124;p3">
            <a:extLst>
              <a:ext uri="{FF2B5EF4-FFF2-40B4-BE49-F238E27FC236}">
                <a16:creationId xmlns:a16="http://schemas.microsoft.com/office/drawing/2014/main" id="{8D348F11-4EE4-1501-914F-59A9A5F2994E}"/>
              </a:ext>
            </a:extLst>
          </p:cNvPr>
          <p:cNvSpPr txBox="1"/>
          <p:nvPr/>
        </p:nvSpPr>
        <p:spPr>
          <a:xfrm>
            <a:off x="4945264" y="4831672"/>
            <a:ext cx="194636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Century Gothic"/>
              <a:buNone/>
            </a:pPr>
            <a:r>
              <a:rPr lang="en-US" sz="2400" b="0"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Ribosome</a:t>
            </a:r>
            <a:endParaRPr sz="2400" dirty="0">
              <a:latin typeface="Helvetica" panose="020B0604020202020204" pitchFamily="34" charset="0"/>
              <a:cs typeface="Helvetica" panose="020B0604020202020204" pitchFamily="34" charset="0"/>
            </a:endParaRPr>
          </a:p>
        </p:txBody>
      </p:sp>
      <p:sp>
        <p:nvSpPr>
          <p:cNvPr id="5" name="Google Shape;124;p3">
            <a:extLst>
              <a:ext uri="{FF2B5EF4-FFF2-40B4-BE49-F238E27FC236}">
                <a16:creationId xmlns:a16="http://schemas.microsoft.com/office/drawing/2014/main" id="{A0A4606B-6789-A2E6-952C-D3D5B9864756}"/>
              </a:ext>
            </a:extLst>
          </p:cNvPr>
          <p:cNvSpPr txBox="1"/>
          <p:nvPr/>
        </p:nvSpPr>
        <p:spPr>
          <a:xfrm>
            <a:off x="1511085" y="2169851"/>
            <a:ext cx="194636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Century Gothic"/>
              <a:buNone/>
            </a:pPr>
            <a:r>
              <a:rPr lang="en-US" sz="2400" b="0"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rRNA</a:t>
            </a:r>
            <a:endParaRPr sz="2400" dirty="0">
              <a:latin typeface="Helvetica" panose="020B0604020202020204" pitchFamily="34" charset="0"/>
              <a:cs typeface="Helvetica" panose="020B0604020202020204" pitchFamily="34" charset="0"/>
            </a:endParaRPr>
          </a:p>
        </p:txBody>
      </p:sp>
      <p:sp>
        <p:nvSpPr>
          <p:cNvPr id="6" name="Google Shape;124;p3">
            <a:extLst>
              <a:ext uri="{FF2B5EF4-FFF2-40B4-BE49-F238E27FC236}">
                <a16:creationId xmlns:a16="http://schemas.microsoft.com/office/drawing/2014/main" id="{57A3ADB4-205F-2840-6E41-FA6805C223D0}"/>
              </a:ext>
            </a:extLst>
          </p:cNvPr>
          <p:cNvSpPr txBox="1"/>
          <p:nvPr/>
        </p:nvSpPr>
        <p:spPr>
          <a:xfrm>
            <a:off x="8614701" y="2169851"/>
            <a:ext cx="194636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Century Gothic"/>
              <a:buNone/>
            </a:pPr>
            <a:r>
              <a:rPr lang="en-US" sz="2400" dirty="0">
                <a:solidFill>
                  <a:srgbClr val="000000"/>
                </a:solidFill>
                <a:latin typeface="Helvetica" panose="020B0604020202020204" pitchFamily="34" charset="0"/>
                <a:cs typeface="Helvetica" panose="020B0604020202020204" pitchFamily="34" charset="0"/>
                <a:sym typeface="Century Gothic"/>
              </a:rPr>
              <a:t>Protein</a:t>
            </a:r>
            <a:endParaRPr sz="2400" dirty="0">
              <a:latin typeface="Helvetica" panose="020B0604020202020204" pitchFamily="34" charset="0"/>
              <a:cs typeface="Helvetica" panose="020B0604020202020204" pitchFamily="34" charset="0"/>
            </a:endParaRPr>
          </a:p>
        </p:txBody>
      </p:sp>
      <p:sp>
        <p:nvSpPr>
          <p:cNvPr id="7" name="Title 3">
            <a:extLst>
              <a:ext uri="{FF2B5EF4-FFF2-40B4-BE49-F238E27FC236}">
                <a16:creationId xmlns:a16="http://schemas.microsoft.com/office/drawing/2014/main" id="{34B86748-C290-46A9-DC38-E52B6F04797C}"/>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Helvetica" panose="020B0604020202020204" pitchFamily="34" charset="0"/>
                <a:ea typeface="+mj-ea"/>
                <a:cs typeface="Helvetica" panose="020B0604020202020204" pitchFamily="34" charset="0"/>
              </a:defRPr>
            </a:lvl1pPr>
          </a:lstStyle>
          <a:p>
            <a:pPr algn="ctr"/>
            <a:r>
              <a:rPr lang="en-US" dirty="0"/>
              <a:t>General Ribosome Composition</a:t>
            </a:r>
          </a:p>
        </p:txBody>
      </p:sp>
    </p:spTree>
    <p:extLst>
      <p:ext uri="{BB962C8B-B14F-4D97-AF65-F5344CB8AC3E}">
        <p14:creationId xmlns:p14="http://schemas.microsoft.com/office/powerpoint/2010/main" val="2195030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7"/>
          <p:cNvSpPr txBox="1">
            <a:spLocks noGrp="1"/>
          </p:cNvSpPr>
          <p:nvPr>
            <p:ph type="title"/>
          </p:nvPr>
        </p:nvSpPr>
        <p:spPr>
          <a:xfrm>
            <a:off x="381000" y="804493"/>
            <a:ext cx="11430000" cy="716925"/>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ts val="3200"/>
              <a:buFont typeface="Helvetica Neue"/>
              <a:buNone/>
            </a:pPr>
            <a:r>
              <a:rPr lang="en-US" cap="none"/>
              <a:t>Ribosomal Protein Expression is Tightly Controlled  </a:t>
            </a:r>
            <a:endParaRPr/>
          </a:p>
        </p:txBody>
      </p:sp>
      <p:pic>
        <p:nvPicPr>
          <p:cNvPr id="110" name="Google Shape;110;p7"/>
          <p:cNvPicPr preferRelativeResize="0"/>
          <p:nvPr/>
        </p:nvPicPr>
        <p:blipFill rotWithShape="1">
          <a:blip r:embed="rId3">
            <a:alphaModFix/>
          </a:blip>
          <a:srcRect/>
          <a:stretch/>
        </p:blipFill>
        <p:spPr>
          <a:xfrm>
            <a:off x="1523603" y="584969"/>
            <a:ext cx="9144793" cy="568806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35"/>
          <p:cNvSpPr txBox="1">
            <a:spLocks noGrp="1"/>
          </p:cNvSpPr>
          <p:nvPr>
            <p:ph type="title"/>
          </p:nvPr>
        </p:nvSpPr>
        <p:spPr>
          <a:xfrm>
            <a:off x="381000" y="804493"/>
            <a:ext cx="11430000" cy="716925"/>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ts val="3200"/>
              <a:buFont typeface="Helvetica Neue"/>
              <a:buNone/>
            </a:pPr>
            <a:r>
              <a:rPr lang="en-US" cap="none"/>
              <a:t>Ribosomal Protein Expression is Tightly Controlled  </a:t>
            </a:r>
            <a:endParaRPr/>
          </a:p>
        </p:txBody>
      </p:sp>
      <p:pic>
        <p:nvPicPr>
          <p:cNvPr id="116" name="Google Shape;116;p35" descr="Diagram&#10;&#10;Description automatically generated"/>
          <p:cNvPicPr preferRelativeResize="0"/>
          <p:nvPr/>
        </p:nvPicPr>
        <p:blipFill rotWithShape="1">
          <a:blip r:embed="rId3">
            <a:alphaModFix/>
          </a:blip>
          <a:srcRect l="68497" t="93310"/>
          <a:stretch/>
        </p:blipFill>
        <p:spPr>
          <a:xfrm>
            <a:off x="9708203" y="5699678"/>
            <a:ext cx="2380186" cy="353829"/>
          </a:xfrm>
          <a:prstGeom prst="rect">
            <a:avLst/>
          </a:prstGeom>
          <a:noFill/>
          <a:ln>
            <a:noFill/>
          </a:ln>
        </p:spPr>
      </p:pic>
      <p:pic>
        <p:nvPicPr>
          <p:cNvPr id="117" name="Google Shape;117;p35"/>
          <p:cNvPicPr preferRelativeResize="0"/>
          <p:nvPr/>
        </p:nvPicPr>
        <p:blipFill rotWithShape="1">
          <a:blip r:embed="rId4">
            <a:alphaModFix/>
          </a:blip>
          <a:srcRect/>
          <a:stretch/>
        </p:blipFill>
        <p:spPr>
          <a:xfrm>
            <a:off x="1657727" y="696054"/>
            <a:ext cx="8876545" cy="581608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8"/>
          <p:cNvSpPr txBox="1">
            <a:spLocks noGrp="1"/>
          </p:cNvSpPr>
          <p:nvPr>
            <p:ph type="title"/>
          </p:nvPr>
        </p:nvSpPr>
        <p:spPr>
          <a:xfrm>
            <a:off x="381000" y="464025"/>
            <a:ext cx="11430000" cy="716925"/>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ts val="3200"/>
              <a:buFont typeface="Helvetica Neue"/>
              <a:buNone/>
            </a:pPr>
            <a:r>
              <a:rPr lang="en-US" cap="none"/>
              <a:t>Ribosomal Protein Expression is Tightly Controlled  </a:t>
            </a:r>
            <a:endParaRPr/>
          </a:p>
        </p:txBody>
      </p:sp>
      <p:pic>
        <p:nvPicPr>
          <p:cNvPr id="123" name="Google Shape;123;p8" descr="Diagram&#10;&#10;Description automatically generated"/>
          <p:cNvPicPr preferRelativeResize="0"/>
          <p:nvPr/>
        </p:nvPicPr>
        <p:blipFill rotWithShape="1">
          <a:blip r:embed="rId3">
            <a:alphaModFix/>
          </a:blip>
          <a:srcRect b="55187"/>
          <a:stretch/>
        </p:blipFill>
        <p:spPr>
          <a:xfrm>
            <a:off x="2318274" y="1306589"/>
            <a:ext cx="7555452" cy="2370062"/>
          </a:xfrm>
          <a:prstGeom prst="rect">
            <a:avLst/>
          </a:prstGeom>
          <a:noFill/>
          <a:ln>
            <a:noFill/>
          </a:ln>
        </p:spPr>
      </p:pic>
      <p:pic>
        <p:nvPicPr>
          <p:cNvPr id="124" name="Google Shape;124;p8" descr="Diagram&#10;&#10;Description automatically generated"/>
          <p:cNvPicPr preferRelativeResize="0"/>
          <p:nvPr/>
        </p:nvPicPr>
        <p:blipFill rotWithShape="1">
          <a:blip r:embed="rId3">
            <a:alphaModFix/>
          </a:blip>
          <a:srcRect t="48596" b="10544"/>
          <a:stretch/>
        </p:blipFill>
        <p:spPr>
          <a:xfrm>
            <a:off x="2318274" y="3876676"/>
            <a:ext cx="7555452" cy="2161010"/>
          </a:xfrm>
          <a:prstGeom prst="rect">
            <a:avLst/>
          </a:prstGeom>
          <a:noFill/>
          <a:ln>
            <a:noFill/>
          </a:ln>
        </p:spPr>
      </p:pic>
      <p:pic>
        <p:nvPicPr>
          <p:cNvPr id="125" name="Google Shape;125;p8" descr="Diagram&#10;&#10;Description automatically generated"/>
          <p:cNvPicPr preferRelativeResize="0"/>
          <p:nvPr/>
        </p:nvPicPr>
        <p:blipFill rotWithShape="1">
          <a:blip r:embed="rId3">
            <a:alphaModFix/>
          </a:blip>
          <a:srcRect l="68497" t="93310"/>
          <a:stretch/>
        </p:blipFill>
        <p:spPr>
          <a:xfrm>
            <a:off x="9688748" y="5683857"/>
            <a:ext cx="2380186" cy="35382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3"/>
          <p:cNvSpPr txBox="1">
            <a:spLocks noGrp="1"/>
          </p:cNvSpPr>
          <p:nvPr>
            <p:ph type="title"/>
          </p:nvPr>
        </p:nvSpPr>
        <p:spPr>
          <a:xfrm>
            <a:off x="208926" y="162029"/>
            <a:ext cx="11894842" cy="1019680"/>
          </a:xfrm>
          <a:prstGeom prst="rect">
            <a:avLst/>
          </a:prstGeom>
          <a:noFill/>
          <a:ln>
            <a:noFill/>
          </a:ln>
        </p:spPr>
        <p:txBody>
          <a:bodyPr spcFirstLastPara="1" wrap="square" lIns="91425" tIns="45700" rIns="91425" bIns="45700" anchor="b" anchorCtr="0">
            <a:normAutofit/>
          </a:bodyPr>
          <a:lstStyle/>
          <a:p>
            <a:pPr marL="0" lvl="0" indent="0" algn="l" rtl="0">
              <a:lnSpc>
                <a:spcPct val="85000"/>
              </a:lnSpc>
              <a:spcBef>
                <a:spcPts val="0"/>
              </a:spcBef>
              <a:spcAft>
                <a:spcPts val="0"/>
              </a:spcAft>
              <a:buClr>
                <a:srgbClr val="3F3F3F"/>
              </a:buClr>
              <a:buSzPts val="4800"/>
              <a:buFont typeface="Calibri"/>
              <a:buNone/>
            </a:pPr>
            <a:r>
              <a:rPr lang="en-US" dirty="0"/>
              <a:t>Ribosomes can be heterogenous</a:t>
            </a:r>
            <a:endParaRPr dirty="0"/>
          </a:p>
        </p:txBody>
      </p:sp>
      <p:pic>
        <p:nvPicPr>
          <p:cNvPr id="123" name="Google Shape;123;p3"/>
          <p:cNvPicPr preferRelativeResize="0"/>
          <p:nvPr/>
        </p:nvPicPr>
        <p:blipFill rotWithShape="1">
          <a:blip r:embed="rId3">
            <a:alphaModFix/>
          </a:blip>
          <a:srcRect t="4370"/>
          <a:stretch/>
        </p:blipFill>
        <p:spPr>
          <a:xfrm rot="-5400000">
            <a:off x="1546411" y="2222207"/>
            <a:ext cx="3229160" cy="3088035"/>
          </a:xfrm>
          <a:prstGeom prst="rect">
            <a:avLst/>
          </a:prstGeom>
          <a:noFill/>
          <a:ln>
            <a:noFill/>
          </a:ln>
        </p:spPr>
      </p:pic>
      <p:sp>
        <p:nvSpPr>
          <p:cNvPr id="124" name="Google Shape;124;p3"/>
          <p:cNvSpPr txBox="1"/>
          <p:nvPr/>
        </p:nvSpPr>
        <p:spPr>
          <a:xfrm>
            <a:off x="709150" y="1645665"/>
            <a:ext cx="1946367"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Century Gothic"/>
              <a:buNone/>
            </a:pPr>
            <a:r>
              <a:rPr lang="en-US" sz="1800" b="1" i="1"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E. coli </a:t>
            </a:r>
            <a:r>
              <a:rPr lang="en-US" sz="1800" b="1"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ribosome</a:t>
            </a:r>
            <a:endParaRPr sz="1800" b="0"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endParaRPr>
          </a:p>
          <a:p>
            <a:pPr marL="0" marR="0" lvl="0" indent="0" algn="ctr" rtl="0">
              <a:lnSpc>
                <a:spcPct val="100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3 rRNAs</a:t>
            </a:r>
            <a:endParaRPr dirty="0">
              <a:latin typeface="Helvetica" panose="020B0604020202020204" pitchFamily="34" charset="0"/>
              <a:cs typeface="Helvetica" panose="020B0604020202020204" pitchFamily="34" charset="0"/>
            </a:endParaRPr>
          </a:p>
          <a:p>
            <a:pPr marL="0" marR="0" lvl="0" indent="0" algn="ctr" rtl="0">
              <a:lnSpc>
                <a:spcPct val="100000"/>
              </a:lnSpc>
              <a:spcBef>
                <a:spcPts val="0"/>
              </a:spcBef>
              <a:spcAft>
                <a:spcPts val="0"/>
              </a:spcAft>
              <a:buClr>
                <a:srgbClr val="000000"/>
              </a:buClr>
              <a:buSzPts val="1800"/>
              <a:buFont typeface="Century Gothic"/>
              <a:buNone/>
            </a:pPr>
            <a:r>
              <a:rPr lang="en-US" sz="1800" b="0"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49 proteins</a:t>
            </a:r>
            <a:endParaRPr dirty="0">
              <a:latin typeface="Helvetica" panose="020B0604020202020204" pitchFamily="34" charset="0"/>
              <a:cs typeface="Helvetica" panose="020B0604020202020204" pitchFamily="34" charset="0"/>
            </a:endParaRPr>
          </a:p>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endParaRPr>
          </a:p>
        </p:txBody>
      </p:sp>
      <p:sp>
        <p:nvSpPr>
          <p:cNvPr id="125" name="Google Shape;125;p3"/>
          <p:cNvSpPr txBox="1"/>
          <p:nvPr/>
        </p:nvSpPr>
        <p:spPr>
          <a:xfrm>
            <a:off x="1334286" y="5064196"/>
            <a:ext cx="1201739"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Calibri"/>
              <a:buNone/>
            </a:pPr>
            <a:r>
              <a:rPr lang="en-US" sz="1200" b="0" i="0" u="none" strike="noStrike" cap="none" dirty="0">
                <a:solidFill>
                  <a:srgbClr val="000000"/>
                </a:solidFill>
                <a:latin typeface="Helvetica" panose="020B0604020202020204" pitchFamily="34" charset="0"/>
                <a:ea typeface="Calibri"/>
                <a:cs typeface="Helvetica" panose="020B0604020202020204" pitchFamily="34" charset="0"/>
                <a:sym typeface="Calibri"/>
              </a:rPr>
              <a:t>PDB 4V50</a:t>
            </a:r>
            <a:endParaRPr dirty="0">
              <a:latin typeface="Helvetica" panose="020B0604020202020204" pitchFamily="34" charset="0"/>
              <a:cs typeface="Helvetica" panose="020B0604020202020204" pitchFamily="34" charset="0"/>
            </a:endParaRPr>
          </a:p>
          <a:p>
            <a:pPr marL="0" marR="0" lvl="0" indent="0" algn="ctr" rtl="0">
              <a:lnSpc>
                <a:spcPct val="100000"/>
              </a:lnSpc>
              <a:spcBef>
                <a:spcPts val="0"/>
              </a:spcBef>
              <a:spcAft>
                <a:spcPts val="0"/>
              </a:spcAft>
              <a:buClr>
                <a:srgbClr val="000000"/>
              </a:buClr>
              <a:buSzPts val="1200"/>
              <a:buFont typeface="Calibri"/>
              <a:buNone/>
            </a:pPr>
            <a:r>
              <a:rPr lang="en-US" sz="1200" b="0" i="0" u="none" strike="noStrike" cap="none" dirty="0">
                <a:solidFill>
                  <a:srgbClr val="000000"/>
                </a:solidFill>
                <a:latin typeface="Helvetica" panose="020B0604020202020204" pitchFamily="34" charset="0"/>
                <a:ea typeface="Calibri"/>
                <a:cs typeface="Helvetica" panose="020B0604020202020204" pitchFamily="34" charset="0"/>
                <a:sym typeface="Calibri"/>
              </a:rPr>
              <a:t>Berk et al., 2006</a:t>
            </a:r>
            <a:endParaRPr dirty="0">
              <a:latin typeface="Helvetica" panose="020B0604020202020204" pitchFamily="34" charset="0"/>
              <a:cs typeface="Helvetica" panose="020B0604020202020204" pitchFamily="34" charset="0"/>
            </a:endParaRPr>
          </a:p>
        </p:txBody>
      </p:sp>
      <p:sp>
        <p:nvSpPr>
          <p:cNvPr id="126" name="Google Shape;126;p3"/>
          <p:cNvSpPr txBox="1"/>
          <p:nvPr/>
        </p:nvSpPr>
        <p:spPr>
          <a:xfrm>
            <a:off x="5327781" y="2151644"/>
            <a:ext cx="5756987" cy="30469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Century Gothic"/>
              <a:buNone/>
            </a:pPr>
            <a:r>
              <a:rPr lang="en-US" sz="3200" b="1"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Sources of heterogeneity</a:t>
            </a:r>
            <a:endParaRPr dirty="0">
              <a:latin typeface="Helvetica" panose="020B0604020202020204" pitchFamily="34" charset="0"/>
              <a:cs typeface="Helvetica" panose="020B0604020202020204" pitchFamily="34" charset="0"/>
            </a:endParaRPr>
          </a:p>
          <a:p>
            <a:pPr marL="342900" marR="0" lvl="0" indent="-342900" algn="l" rtl="0">
              <a:lnSpc>
                <a:spcPct val="100000"/>
              </a:lnSpc>
              <a:spcBef>
                <a:spcPts val="1200"/>
              </a:spcBef>
              <a:spcAft>
                <a:spcPts val="0"/>
              </a:spcAft>
              <a:buClr>
                <a:srgbClr val="000000"/>
              </a:buClr>
              <a:buSzPts val="2400"/>
              <a:buFont typeface="Century Gothic"/>
              <a:buAutoNum type="arabicPeriod"/>
            </a:pPr>
            <a:r>
              <a:rPr lang="en-US" sz="2400" b="0"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Multiple rRNA operons</a:t>
            </a:r>
            <a:endParaRPr dirty="0">
              <a:latin typeface="Helvetica" panose="020B0604020202020204" pitchFamily="34" charset="0"/>
              <a:cs typeface="Helvetica" panose="020B0604020202020204" pitchFamily="34" charset="0"/>
            </a:endParaRPr>
          </a:p>
          <a:p>
            <a:pPr marL="342900" marR="0" lvl="0" indent="-342900" algn="l" rtl="0">
              <a:lnSpc>
                <a:spcPct val="100000"/>
              </a:lnSpc>
              <a:spcBef>
                <a:spcPts val="1200"/>
              </a:spcBef>
              <a:spcAft>
                <a:spcPts val="0"/>
              </a:spcAft>
              <a:buClr>
                <a:srgbClr val="000000"/>
              </a:buClr>
              <a:buSzPts val="2400"/>
              <a:buFont typeface="Century Gothic"/>
              <a:buAutoNum type="arabicPeriod"/>
            </a:pPr>
            <a:r>
              <a:rPr lang="en-US" sz="2400" b="0"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rRNA modifications</a:t>
            </a:r>
            <a:endParaRPr dirty="0">
              <a:latin typeface="Helvetica" panose="020B0604020202020204" pitchFamily="34" charset="0"/>
              <a:cs typeface="Helvetica" panose="020B0604020202020204" pitchFamily="34" charset="0"/>
            </a:endParaRPr>
          </a:p>
          <a:p>
            <a:pPr marL="342900" marR="0" lvl="0" indent="-342900" algn="l" rtl="0">
              <a:lnSpc>
                <a:spcPct val="100000"/>
              </a:lnSpc>
              <a:spcBef>
                <a:spcPts val="1200"/>
              </a:spcBef>
              <a:spcAft>
                <a:spcPts val="0"/>
              </a:spcAft>
              <a:buClr>
                <a:srgbClr val="000000"/>
              </a:buClr>
              <a:buSzPts val="2400"/>
              <a:buFont typeface="Century Gothic"/>
              <a:buAutoNum type="arabicPeriod"/>
            </a:pPr>
            <a:r>
              <a:rPr lang="en-US" sz="2400" b="0"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Ribosomal protein modifications</a:t>
            </a:r>
            <a:endParaRPr dirty="0">
              <a:latin typeface="Helvetica" panose="020B0604020202020204" pitchFamily="34" charset="0"/>
              <a:cs typeface="Helvetica" panose="020B0604020202020204" pitchFamily="34" charset="0"/>
            </a:endParaRPr>
          </a:p>
          <a:p>
            <a:pPr marL="342900" marR="0" lvl="0" indent="-342900" algn="l" rtl="0">
              <a:lnSpc>
                <a:spcPct val="100000"/>
              </a:lnSpc>
              <a:spcBef>
                <a:spcPts val="1200"/>
              </a:spcBef>
              <a:spcAft>
                <a:spcPts val="0"/>
              </a:spcAft>
              <a:buClr>
                <a:srgbClr val="000000"/>
              </a:buClr>
              <a:buSzPts val="2400"/>
              <a:buFont typeface="Century Gothic"/>
              <a:buAutoNum type="arabicPeriod"/>
            </a:pPr>
            <a:r>
              <a:rPr lang="en-US" sz="2400" b="1" i="0" u="none" strike="noStrike" cap="none" dirty="0">
                <a:solidFill>
                  <a:srgbClr val="000000"/>
                </a:solidFill>
                <a:latin typeface="Helvetica" panose="020B0604020202020204" pitchFamily="34" charset="0"/>
                <a:ea typeface="Century Gothic"/>
                <a:cs typeface="Helvetica" panose="020B0604020202020204" pitchFamily="34" charset="0"/>
                <a:sym typeface="Century Gothic"/>
              </a:rPr>
              <a:t>Multiple versions of ribosomal proteins</a:t>
            </a:r>
            <a:endParaRPr dirty="0">
              <a:latin typeface="Helvetica" panose="020B0604020202020204" pitchFamily="34" charset="0"/>
              <a:cs typeface="Helvetica"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3481</TotalTime>
  <Words>2141</Words>
  <Application>Microsoft Office PowerPoint</Application>
  <PresentationFormat>Widescreen</PresentationFormat>
  <Paragraphs>339</Paragraphs>
  <Slides>43</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Arial</vt:lpstr>
      <vt:lpstr>Calibri</vt:lpstr>
      <vt:lpstr>Century Gothic</vt:lpstr>
      <vt:lpstr>Gill Sans</vt:lpstr>
      <vt:lpstr>Helvetica</vt:lpstr>
      <vt:lpstr>Helvetica Neue</vt:lpstr>
      <vt:lpstr>Quattrocento Sans</vt:lpstr>
      <vt:lpstr>Office Theme</vt:lpstr>
      <vt:lpstr>Examining the Regulation of the bS21 Homologs  in Francisella tularensis</vt:lpstr>
      <vt:lpstr>Outline</vt:lpstr>
      <vt:lpstr>I. Background</vt:lpstr>
      <vt:lpstr>The Central Dogma</vt:lpstr>
      <vt:lpstr>PowerPoint Presentation</vt:lpstr>
      <vt:lpstr>Ribosomal Protein Expression is Tightly Controlled  </vt:lpstr>
      <vt:lpstr>Ribosomal Protein Expression is Tightly Controlled  </vt:lpstr>
      <vt:lpstr>Ribosomal Protein Expression is Tightly Controlled  </vt:lpstr>
      <vt:lpstr>Ribosomes can be heterogenous</vt:lpstr>
      <vt:lpstr>Francisella tularensis</vt:lpstr>
      <vt:lpstr>bS21, a small subunit ribosomal protein</vt:lpstr>
      <vt:lpstr>Multiple bS21 Homologs Lead to Heterogenous Ribosome Populations in Francisella tularensis </vt:lpstr>
      <vt:lpstr>II. Prior Work from the KRamsey Lab</vt:lpstr>
      <vt:lpstr>Differences Between Protein and Transcript Abundance in Cells Lacking bS21-2</vt:lpstr>
      <vt:lpstr>Differences Between Protein and Transcript Abundance in Cells Lacking bS21-2</vt:lpstr>
      <vt:lpstr>III. Justification</vt:lpstr>
      <vt:lpstr>Justification</vt:lpstr>
      <vt:lpstr>Aim 1: Investigate how bS21-2 mRNA is regulated  Aim 2: Investigate factors that influence the expression of bS21-1 and bS21-3</vt:lpstr>
      <vt:lpstr>Investigate how bS21-2 mRNA is regulated</vt:lpstr>
      <vt:lpstr>RNA Seq Data Suggest bS21-2 Negatively Regulates its Own mRNA </vt:lpstr>
      <vt:lpstr>Classic Models of r-Protein Autoregulation</vt:lpstr>
      <vt:lpstr>What Element Does bS21-2 Need to Affect Transcript Abundance?</vt:lpstr>
      <vt:lpstr>Testing 5′ UTR vs Promoter Contribution to Regulation by bS21-2</vt:lpstr>
      <vt:lpstr>rpsU2 Promoter and 5′ UTR Lead to Regulation</vt:lpstr>
      <vt:lpstr>Testing 5′ UTR vs Promoter Contribution to Regulation by bS21-2</vt:lpstr>
      <vt:lpstr>The 5′ UTR of rpsU2 is Sufficient for Regulation</vt:lpstr>
      <vt:lpstr>The 5′ UTR is Sufficient for Regulation by bS21-2</vt:lpstr>
      <vt:lpstr>Questions Left to Answer</vt:lpstr>
      <vt:lpstr>Investigate factors that influence the expression of bS21-1 and bS21-3</vt:lpstr>
      <vt:lpstr>Sub-Aims:   1. Determine if bS21-1 and bS21-3 are autogenously regulated  2. Identify environmental and genetic factors that regulate bS21-1 and bS21-3 </vt:lpstr>
      <vt:lpstr>Sub-Aims:   1. Determine if bS21-1 and bS21-3 are autogenously regulated  2. Identify environmental and genetic factors that regulate bS21-1 and bS21-3 </vt:lpstr>
      <vt:lpstr>rpsU1 and rpsU3 Complement ΔrpsU2 Phenotype</vt:lpstr>
      <vt:lpstr>Determining if rpsU1 and rpsU3 are Autogenously Regulated</vt:lpstr>
      <vt:lpstr>Sub-Aims:   1. Determine if bS21-1 and bS21-3 are autogenously regulated.  2. Identify environmental and genetic factors that regulate bS21-1 and bS21-3. </vt:lpstr>
      <vt:lpstr>GFP Reporter Assay and Environments Tested</vt:lpstr>
      <vt:lpstr>PrpsU1-GFP is Up-Regulated in Low pH</vt:lpstr>
      <vt:lpstr>Preliminary: PrpsU1-GFP and PrpsU3-GFP Up-Regulated</vt:lpstr>
      <vt:lpstr>Transposon Insertion and Blue-White Screening</vt:lpstr>
      <vt:lpstr>Questions Left to Answer</vt:lpstr>
      <vt:lpstr>VII. Moving Forward</vt:lpstr>
      <vt:lpstr>Next Steps</vt:lpstr>
      <vt:lpstr>ACKNOWLEDGEMENTS</vt:lpstr>
      <vt:lpstr>Thank You! Any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Examining the Regulation of the bS21 Homologs  in Francisella tularensis</dc:title>
  <dc:creator>Sierra Schmidt</dc:creator>
  <cp:lastModifiedBy>Sierra Schmidt</cp:lastModifiedBy>
  <cp:revision>9</cp:revision>
  <dcterms:created xsi:type="dcterms:W3CDTF">2022-12-03T07:33:41Z</dcterms:created>
  <dcterms:modified xsi:type="dcterms:W3CDTF">2022-12-06T15:38:27Z</dcterms:modified>
</cp:coreProperties>
</file>