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2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74F6FB-6B7A-45E7-AB86-43EBC1584761}" type="datetimeFigureOut">
              <a:rPr lang="en-US" smtClean="0"/>
              <a:t>6/29/2023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37A0B8-6248-4967-8E93-BA53AE75B5BB}" type="slidenum">
              <a:rPr lang="en-US" smtClean="0"/>
              <a:t>‹#›</a:t>
            </a:fld>
            <a:endParaRPr lang="en-US"/>
          </a:p>
        </p:txBody>
      </p:sp>
    </p:spTree>
    <p:extLst>
      <p:ext uri="{BB962C8B-B14F-4D97-AF65-F5344CB8AC3E}">
        <p14:creationId xmlns:p14="http://schemas.microsoft.com/office/powerpoint/2010/main" val="797210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Even though </a:t>
            </a:r>
            <a:r>
              <a:rPr lang="en-US" sz="1200" kern="1200" dirty="0" err="1">
                <a:solidFill>
                  <a:schemeClr val="tx1"/>
                </a:solidFill>
                <a:effectLst/>
                <a:latin typeface="+mn-lt"/>
                <a:ea typeface="+mn-ea"/>
                <a:cs typeface="+mn-cs"/>
              </a:rPr>
              <a:t>francisella</a:t>
            </a:r>
            <a:r>
              <a:rPr lang="en-US" sz="1200" kern="1200" dirty="0">
                <a:solidFill>
                  <a:schemeClr val="tx1"/>
                </a:solidFill>
                <a:effectLst/>
                <a:latin typeface="+mn-lt"/>
                <a:ea typeface="+mn-ea"/>
                <a:cs typeface="+mn-cs"/>
              </a:rPr>
              <a:t> has a reduced genome, it encodes three copies of the </a:t>
            </a:r>
            <a:r>
              <a:rPr lang="en-US" sz="1200" kern="1200" dirty="0" err="1">
                <a:solidFill>
                  <a:schemeClr val="tx1"/>
                </a:solidFill>
                <a:effectLst/>
                <a:latin typeface="+mn-lt"/>
                <a:ea typeface="+mn-ea"/>
                <a:cs typeface="+mn-cs"/>
              </a:rPr>
              <a:t>rpsU</a:t>
            </a:r>
            <a:r>
              <a:rPr lang="en-US" sz="1200" kern="1200" dirty="0">
                <a:solidFill>
                  <a:schemeClr val="tx1"/>
                </a:solidFill>
                <a:effectLst/>
                <a:latin typeface="+mn-lt"/>
                <a:ea typeface="+mn-ea"/>
                <a:cs typeface="+mn-cs"/>
              </a:rPr>
              <a:t> genes, which encode bS21, a protein in the small ribosomal subunit. Most bacteria have 0 or 1 of this gene. We originally, hypothesized, and have since shown, that these three proteins are produced and incorporated into ribosomes. This is a western blot of purified ribosomes from our wild-type strain as well as strains </a:t>
            </a:r>
            <a:r>
              <a:rPr lang="en-US" sz="1200" b="1" kern="1200" dirty="0">
                <a:solidFill>
                  <a:schemeClr val="tx1"/>
                </a:solidFill>
                <a:effectLst/>
                <a:latin typeface="+mn-lt"/>
                <a:ea typeface="+mn-ea"/>
                <a:cs typeface="+mn-cs"/>
              </a:rPr>
              <a:t>ectopically expressing </a:t>
            </a:r>
            <a:r>
              <a:rPr lang="en-US" sz="1200" kern="1200" dirty="0">
                <a:solidFill>
                  <a:schemeClr val="tx1"/>
                </a:solidFill>
                <a:effectLst/>
                <a:latin typeface="+mn-lt"/>
                <a:ea typeface="+mn-ea"/>
                <a:cs typeface="+mn-cs"/>
              </a:rPr>
              <a:t>each of the bS21 proteins, with a VSVG tag. This, along with some mass spec data we have of purified ribosomes, indicates that multiple classes of ribosomes are possible and occurring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protein is also interesting to us because it is located close to the mRNA exit channel in the ribosome, and early research has identified that it is involved in translation initiation, so it is in an ideal location to be regulating gene expression at the level of translation initiation.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 this heterogeneity of ribosomes may be a mechanism of regulation, but you may not know that ribosomes are heterogeneous so let me show you other ways that may occur.</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5DC35E36-44CF-41A2-B0A4-F6B5CD6E87AA}" type="slidenum">
              <a:rPr lang="en-US" smtClean="0"/>
              <a:t>1</a:t>
            </a:fld>
            <a:endParaRPr lang="en-US"/>
          </a:p>
        </p:txBody>
      </p:sp>
    </p:spTree>
    <p:extLst>
      <p:ext uri="{BB962C8B-B14F-4D97-AF65-F5344CB8AC3E}">
        <p14:creationId xmlns:p14="http://schemas.microsoft.com/office/powerpoint/2010/main" val="3673249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0EEA5-959E-7CCC-5EF3-456CE8236A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F856D4-AAD2-1C11-CAE1-0B018972CB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EF668A-5846-A923-4751-D1E4CFF1A448}"/>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5" name="Footer Placeholder 4">
            <a:extLst>
              <a:ext uri="{FF2B5EF4-FFF2-40B4-BE49-F238E27FC236}">
                <a16:creationId xmlns:a16="http://schemas.microsoft.com/office/drawing/2014/main" id="{178C0088-1EF5-3921-07AE-59AA93DAF5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78AE44-1D81-D983-61C4-C31F0F6AE98F}"/>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167782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3DF0C-1568-6147-DDAA-6D01CB8752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71C2185-2B77-DD75-824B-345C6AFA8B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78ED20-6487-CF69-1469-73DC752DA506}"/>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5" name="Footer Placeholder 4">
            <a:extLst>
              <a:ext uri="{FF2B5EF4-FFF2-40B4-BE49-F238E27FC236}">
                <a16:creationId xmlns:a16="http://schemas.microsoft.com/office/drawing/2014/main" id="{ECD1492B-BF3C-72DD-3057-81CB3D67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D89556-01AD-7D50-7CB6-8763D130202B}"/>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3231740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7BD6EA-05AA-92A3-BF07-8EB936AA22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D357A91-2C9D-A3F5-F704-416AEFBE8A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2D39BB-2BB9-084B-3BEA-4F62C87154A2}"/>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5" name="Footer Placeholder 4">
            <a:extLst>
              <a:ext uri="{FF2B5EF4-FFF2-40B4-BE49-F238E27FC236}">
                <a16:creationId xmlns:a16="http://schemas.microsoft.com/office/drawing/2014/main" id="{4EE5B1A6-1A14-7511-B0D1-C0F85BF4A0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EC9C6-4D80-46CF-D827-84D51DA40025}"/>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292477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716BF-0A75-2956-A129-4E65E2FF1D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428177-9840-FC3B-1EFB-10747E3939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C679AC-8B8A-9547-C080-B5FCB27F4AE4}"/>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5" name="Footer Placeholder 4">
            <a:extLst>
              <a:ext uri="{FF2B5EF4-FFF2-40B4-BE49-F238E27FC236}">
                <a16:creationId xmlns:a16="http://schemas.microsoft.com/office/drawing/2014/main" id="{F983B65F-97EA-FB98-9E28-A9DA2EAB51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FA7F49-7A5A-2FC3-737D-4E3F09A17F70}"/>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2927747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9D5DD-DF19-A569-C9C9-AAF6AC7DBE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4EF919-810B-38F1-F728-D60AA57519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53C522-59AA-4E06-03FE-CCAC1D50F11A}"/>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5" name="Footer Placeholder 4">
            <a:extLst>
              <a:ext uri="{FF2B5EF4-FFF2-40B4-BE49-F238E27FC236}">
                <a16:creationId xmlns:a16="http://schemas.microsoft.com/office/drawing/2014/main" id="{225DEAE1-C5F2-2C89-5E24-7C23176E86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2F887D-6236-F1B3-FEAA-5AC7A9010869}"/>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2411349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274B4-ADA0-8559-7CD1-EB7D1BDA66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4E668-DC5E-C094-2E22-3436F44386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1B184D-A981-C9CE-D8BC-4FA16FBFA4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C6C07C-D35C-81A5-7807-6F4E50540F7F}"/>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6" name="Footer Placeholder 5">
            <a:extLst>
              <a:ext uri="{FF2B5EF4-FFF2-40B4-BE49-F238E27FC236}">
                <a16:creationId xmlns:a16="http://schemas.microsoft.com/office/drawing/2014/main" id="{7303A87A-2623-3C46-4ED1-E512EE0AF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BA4389-03BA-BEC2-9308-BB62B10F8631}"/>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883616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55A34-7B90-07BC-A013-90D37C0378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FE797E-B742-E624-01AD-5328CD9C0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F763B3-76BA-9723-4779-25BF080E07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7D9B46-AC9C-5ABB-CD36-82D89A9605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46D4B3-C07E-B423-FAD3-08EB0410B5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F47F75-4E22-C8E8-644E-134E20322D25}"/>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8" name="Footer Placeholder 7">
            <a:extLst>
              <a:ext uri="{FF2B5EF4-FFF2-40B4-BE49-F238E27FC236}">
                <a16:creationId xmlns:a16="http://schemas.microsoft.com/office/drawing/2014/main" id="{1A3CED00-6A2F-0343-49C6-EEC11B81C8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936600-248F-AB10-B82C-4CB44B25FC6A}"/>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3503307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FBD7A-090A-800D-462E-D70A7AC42F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9F3186-6B46-C250-D1A8-2D96D113331D}"/>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4" name="Footer Placeholder 3">
            <a:extLst>
              <a:ext uri="{FF2B5EF4-FFF2-40B4-BE49-F238E27FC236}">
                <a16:creationId xmlns:a16="http://schemas.microsoft.com/office/drawing/2014/main" id="{70A225FA-1BE4-EFDD-8893-6AD6A3B29E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1535E7-7C21-37DA-087F-2A7C4847B5CE}"/>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617412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BF8E4A-FF71-1F26-641C-97979FCF2D27}"/>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3" name="Footer Placeholder 2">
            <a:extLst>
              <a:ext uri="{FF2B5EF4-FFF2-40B4-BE49-F238E27FC236}">
                <a16:creationId xmlns:a16="http://schemas.microsoft.com/office/drawing/2014/main" id="{452B9533-6333-78DE-98D1-5E590CB2C8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7320A3-F583-E30B-148D-F0F97FC0A705}"/>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1671846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E70B4-9043-7E71-BB76-3DCF6C708B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22F4EF-6C35-97D1-86CC-7855C53740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070A8A-F1C7-062B-6AB5-D2883A5084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20EDCA-04C6-DCD9-C862-F4AB25DD7477}"/>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6" name="Footer Placeholder 5">
            <a:extLst>
              <a:ext uri="{FF2B5EF4-FFF2-40B4-BE49-F238E27FC236}">
                <a16:creationId xmlns:a16="http://schemas.microsoft.com/office/drawing/2014/main" id="{CD1EE2F5-CCA8-99CF-E7BD-D8F0537040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5118C2-0F2F-B366-1A79-13F73D0DACF3}"/>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190764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A8B19-EF18-EBAE-490E-AE7DC1D7DD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0FC841-1C74-B988-8A9E-FE0F533157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487EB65-762D-A211-01DF-17EDCA4B9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90928-5151-58F7-C8B4-47FFE8AA140B}"/>
              </a:ext>
            </a:extLst>
          </p:cNvPr>
          <p:cNvSpPr>
            <a:spLocks noGrp="1"/>
          </p:cNvSpPr>
          <p:nvPr>
            <p:ph type="dt" sz="half" idx="10"/>
          </p:nvPr>
        </p:nvSpPr>
        <p:spPr/>
        <p:txBody>
          <a:bodyPr/>
          <a:lstStyle/>
          <a:p>
            <a:fld id="{BC1ED216-5077-4E13-B417-73B0390FF9B6}" type="datetimeFigureOut">
              <a:rPr lang="en-US" smtClean="0"/>
              <a:t>6/29/2023</a:t>
            </a:fld>
            <a:endParaRPr lang="en-US"/>
          </a:p>
        </p:txBody>
      </p:sp>
      <p:sp>
        <p:nvSpPr>
          <p:cNvPr id="6" name="Footer Placeholder 5">
            <a:extLst>
              <a:ext uri="{FF2B5EF4-FFF2-40B4-BE49-F238E27FC236}">
                <a16:creationId xmlns:a16="http://schemas.microsoft.com/office/drawing/2014/main" id="{376A65DA-EEC1-A1AD-A60F-10D48943D8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4A9727-D55C-65EF-86FA-351062E26E68}"/>
              </a:ext>
            </a:extLst>
          </p:cNvPr>
          <p:cNvSpPr>
            <a:spLocks noGrp="1"/>
          </p:cNvSpPr>
          <p:nvPr>
            <p:ph type="sldNum" sz="quarter" idx="12"/>
          </p:nvPr>
        </p:nvSpPr>
        <p:spPr/>
        <p:txBody>
          <a:bodyPr/>
          <a:lstStyle/>
          <a:p>
            <a:fld id="{3976D086-9BD1-4FF1-83A1-5654BC3A4D9A}" type="slidenum">
              <a:rPr lang="en-US" smtClean="0"/>
              <a:t>‹#›</a:t>
            </a:fld>
            <a:endParaRPr lang="en-US"/>
          </a:p>
        </p:txBody>
      </p:sp>
    </p:spTree>
    <p:extLst>
      <p:ext uri="{BB962C8B-B14F-4D97-AF65-F5344CB8AC3E}">
        <p14:creationId xmlns:p14="http://schemas.microsoft.com/office/powerpoint/2010/main" val="3727306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967C2-EF35-1E23-C75D-242C72A30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77AF17-EB4F-BB89-E7FB-FA1EB9A71E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0F0E22-09B4-29AB-8F1A-108176D697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1ED216-5077-4E13-B417-73B0390FF9B6}" type="datetimeFigureOut">
              <a:rPr lang="en-US" smtClean="0"/>
              <a:t>6/29/2023</a:t>
            </a:fld>
            <a:endParaRPr lang="en-US"/>
          </a:p>
        </p:txBody>
      </p:sp>
      <p:sp>
        <p:nvSpPr>
          <p:cNvPr id="5" name="Footer Placeholder 4">
            <a:extLst>
              <a:ext uri="{FF2B5EF4-FFF2-40B4-BE49-F238E27FC236}">
                <a16:creationId xmlns:a16="http://schemas.microsoft.com/office/drawing/2014/main" id="{BA8FF4BD-72F4-97CB-482E-5902E60E28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73F172-DA04-2FB9-15DE-C7AA70F10A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6D086-9BD1-4FF1-83A1-5654BC3A4D9A}" type="slidenum">
              <a:rPr lang="en-US" smtClean="0"/>
              <a:t>‹#›</a:t>
            </a:fld>
            <a:endParaRPr lang="en-US"/>
          </a:p>
        </p:txBody>
      </p:sp>
    </p:spTree>
    <p:extLst>
      <p:ext uri="{BB962C8B-B14F-4D97-AF65-F5344CB8AC3E}">
        <p14:creationId xmlns:p14="http://schemas.microsoft.com/office/powerpoint/2010/main" val="2134536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E53BA-B60B-432B-A28F-475D4AD38747}"/>
              </a:ext>
            </a:extLst>
          </p:cNvPr>
          <p:cNvSpPr>
            <a:spLocks noGrp="1"/>
          </p:cNvSpPr>
          <p:nvPr>
            <p:ph type="title"/>
          </p:nvPr>
        </p:nvSpPr>
        <p:spPr/>
        <p:txBody>
          <a:bodyPr>
            <a:normAutofit/>
          </a:bodyPr>
          <a:lstStyle/>
          <a:p>
            <a:r>
              <a:rPr lang="en-US" dirty="0"/>
              <a:t>Despite reduced genome, multiple genes encode the same ribosomal protein, bS21</a:t>
            </a:r>
          </a:p>
        </p:txBody>
      </p:sp>
      <p:grpSp>
        <p:nvGrpSpPr>
          <p:cNvPr id="53" name="Group 52">
            <a:extLst>
              <a:ext uri="{FF2B5EF4-FFF2-40B4-BE49-F238E27FC236}">
                <a16:creationId xmlns:a16="http://schemas.microsoft.com/office/drawing/2014/main" id="{14F67009-7FCA-BADA-ECE5-BD3A70A9572B}"/>
              </a:ext>
            </a:extLst>
          </p:cNvPr>
          <p:cNvGrpSpPr/>
          <p:nvPr/>
        </p:nvGrpSpPr>
        <p:grpSpPr>
          <a:xfrm>
            <a:off x="1260726" y="1943356"/>
            <a:ext cx="2936568" cy="592491"/>
            <a:chOff x="1237866" y="1897151"/>
            <a:chExt cx="2936568" cy="592491"/>
          </a:xfrm>
        </p:grpSpPr>
        <p:grpSp>
          <p:nvGrpSpPr>
            <p:cNvPr id="20" name="Group 19">
              <a:extLst>
                <a:ext uri="{FF2B5EF4-FFF2-40B4-BE49-F238E27FC236}">
                  <a16:creationId xmlns:a16="http://schemas.microsoft.com/office/drawing/2014/main" id="{2E048DBC-AACB-408C-8C50-DDE4C175BC67}"/>
                </a:ext>
              </a:extLst>
            </p:cNvPr>
            <p:cNvGrpSpPr/>
            <p:nvPr/>
          </p:nvGrpSpPr>
          <p:grpSpPr>
            <a:xfrm>
              <a:off x="1237866" y="2071052"/>
              <a:ext cx="2936568" cy="409498"/>
              <a:chOff x="88488" y="5508064"/>
              <a:chExt cx="2433484" cy="302800"/>
            </a:xfrm>
          </p:grpSpPr>
          <p:sp>
            <p:nvSpPr>
              <p:cNvPr id="21" name="Rectangle 20">
                <a:extLst>
                  <a:ext uri="{FF2B5EF4-FFF2-40B4-BE49-F238E27FC236}">
                    <a16:creationId xmlns:a16="http://schemas.microsoft.com/office/drawing/2014/main" id="{7B2E7CE3-F39D-4A4B-ACA3-EB10B9F81FF5}"/>
                  </a:ext>
                </a:extLst>
              </p:cNvPr>
              <p:cNvSpPr/>
              <p:nvPr/>
            </p:nvSpPr>
            <p:spPr>
              <a:xfrm>
                <a:off x="339211" y="55748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23" name="Rectangle 22">
                <a:extLst>
                  <a:ext uri="{FF2B5EF4-FFF2-40B4-BE49-F238E27FC236}">
                    <a16:creationId xmlns:a16="http://schemas.microsoft.com/office/drawing/2014/main" id="{7D856861-AF5D-4CD7-A60D-617A009C7AD6}"/>
                  </a:ext>
                </a:extLst>
              </p:cNvPr>
              <p:cNvSpPr/>
              <p:nvPr/>
            </p:nvSpPr>
            <p:spPr>
              <a:xfrm>
                <a:off x="1597742" y="5574890"/>
                <a:ext cx="835395" cy="235974"/>
              </a:xfrm>
              <a:prstGeom prst="rect">
                <a:avLst/>
              </a:prstGeom>
              <a:solidFill>
                <a:srgbClr val="BBE1C2"/>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24" name="TextBox 23">
                <a:extLst>
                  <a:ext uri="{FF2B5EF4-FFF2-40B4-BE49-F238E27FC236}">
                    <a16:creationId xmlns:a16="http://schemas.microsoft.com/office/drawing/2014/main" id="{E2F19A2F-905C-4516-8C8C-A111EFB6A789}"/>
                  </a:ext>
                </a:extLst>
              </p:cNvPr>
              <p:cNvSpPr txBox="1"/>
              <p:nvPr/>
            </p:nvSpPr>
            <p:spPr>
              <a:xfrm>
                <a:off x="1663398" y="5519341"/>
                <a:ext cx="718056" cy="291512"/>
              </a:xfrm>
              <a:prstGeom prst="rect">
                <a:avLst/>
              </a:prstGeom>
              <a:noFill/>
            </p:spPr>
            <p:txBody>
              <a:bodyPr wrap="none" rtlCol="0">
                <a:spAutoFit/>
              </a:bodyPr>
              <a:lstStyle/>
              <a:p>
                <a:r>
                  <a:rPr lang="en-US" sz="2200" b="1" i="1" dirty="0">
                    <a:latin typeface="Century Gothic" charset="0"/>
                    <a:ea typeface="Century Gothic" charset="0"/>
                    <a:cs typeface="Century Gothic" charset="0"/>
                  </a:rPr>
                  <a:t>rpsU1</a:t>
                </a:r>
              </a:p>
            </p:txBody>
          </p:sp>
          <p:sp>
            <p:nvSpPr>
              <p:cNvPr id="25" name="TextBox 24">
                <a:extLst>
                  <a:ext uri="{FF2B5EF4-FFF2-40B4-BE49-F238E27FC236}">
                    <a16:creationId xmlns:a16="http://schemas.microsoft.com/office/drawing/2014/main" id="{064A10EE-B828-4FFB-A0D3-BCF1874F8F26}"/>
                  </a:ext>
                </a:extLst>
              </p:cNvPr>
              <p:cNvSpPr txBox="1"/>
              <p:nvPr/>
            </p:nvSpPr>
            <p:spPr>
              <a:xfrm>
                <a:off x="552432" y="5508064"/>
                <a:ext cx="698117" cy="291512"/>
              </a:xfrm>
              <a:prstGeom prst="rect">
                <a:avLst/>
              </a:prstGeom>
              <a:noFill/>
            </p:spPr>
            <p:txBody>
              <a:bodyPr wrap="none" rtlCol="0">
                <a:spAutoFit/>
              </a:bodyPr>
              <a:lstStyle/>
              <a:p>
                <a:r>
                  <a:rPr lang="en-US" sz="2200" i="1" dirty="0" err="1">
                    <a:latin typeface="Century Gothic" charset="0"/>
                    <a:ea typeface="Century Gothic" charset="0"/>
                    <a:cs typeface="Century Gothic" charset="0"/>
                  </a:rPr>
                  <a:t>cspC</a:t>
                </a:r>
                <a:endParaRPr lang="en-US" sz="2200" i="1" dirty="0">
                  <a:latin typeface="Century Gothic" charset="0"/>
                  <a:ea typeface="Century Gothic" charset="0"/>
                  <a:cs typeface="Century Gothic" charset="0"/>
                </a:endParaRPr>
              </a:p>
            </p:txBody>
          </p:sp>
          <p:cxnSp>
            <p:nvCxnSpPr>
              <p:cNvPr id="22" name="Straight Connector 21">
                <a:extLst>
                  <a:ext uri="{FF2B5EF4-FFF2-40B4-BE49-F238E27FC236}">
                    <a16:creationId xmlns:a16="http://schemas.microsoft.com/office/drawing/2014/main" id="{77643CB9-90A7-4CC8-A41E-313561290D5F}"/>
                  </a:ext>
                </a:extLst>
              </p:cNvPr>
              <p:cNvCxnSpPr/>
              <p:nvPr/>
            </p:nvCxnSpPr>
            <p:spPr>
              <a:xfrm>
                <a:off x="88488" y="5810864"/>
                <a:ext cx="2433484" cy="0"/>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9" name="Group 28">
              <a:extLst>
                <a:ext uri="{FF2B5EF4-FFF2-40B4-BE49-F238E27FC236}">
                  <a16:creationId xmlns:a16="http://schemas.microsoft.com/office/drawing/2014/main" id="{C8D88673-005C-44E0-9941-34265127BF1D}"/>
                </a:ext>
              </a:extLst>
            </p:cNvPr>
            <p:cNvGrpSpPr/>
            <p:nvPr/>
          </p:nvGrpSpPr>
          <p:grpSpPr>
            <a:xfrm>
              <a:off x="1307178" y="1897151"/>
              <a:ext cx="527368" cy="592491"/>
              <a:chOff x="5299447" y="2480912"/>
              <a:chExt cx="796553" cy="447345"/>
            </a:xfrm>
          </p:grpSpPr>
          <p:cxnSp>
            <p:nvCxnSpPr>
              <p:cNvPr id="9" name="Straight Connector 8">
                <a:extLst>
                  <a:ext uri="{FF2B5EF4-FFF2-40B4-BE49-F238E27FC236}">
                    <a16:creationId xmlns:a16="http://schemas.microsoft.com/office/drawing/2014/main" id="{4C5D8E56-C5A1-4CB4-AEAB-F8543993DB27}"/>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5D73B5C0-4F79-4A61-B18F-0E26945E3472}"/>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grpSp>
        <p:nvGrpSpPr>
          <p:cNvPr id="51" name="Group 50">
            <a:extLst>
              <a:ext uri="{FF2B5EF4-FFF2-40B4-BE49-F238E27FC236}">
                <a16:creationId xmlns:a16="http://schemas.microsoft.com/office/drawing/2014/main" id="{7399C474-7B82-153C-C62A-1C59B07DE9DC}"/>
              </a:ext>
            </a:extLst>
          </p:cNvPr>
          <p:cNvGrpSpPr/>
          <p:nvPr/>
        </p:nvGrpSpPr>
        <p:grpSpPr>
          <a:xfrm>
            <a:off x="1270386" y="3517697"/>
            <a:ext cx="6271992" cy="757425"/>
            <a:chOff x="1247526" y="3373925"/>
            <a:chExt cx="6271992" cy="757425"/>
          </a:xfrm>
        </p:grpSpPr>
        <p:grpSp>
          <p:nvGrpSpPr>
            <p:cNvPr id="3" name="Group 2">
              <a:extLst>
                <a:ext uri="{FF2B5EF4-FFF2-40B4-BE49-F238E27FC236}">
                  <a16:creationId xmlns:a16="http://schemas.microsoft.com/office/drawing/2014/main" id="{1B92F4DE-56FB-4C41-A4C7-C875F904ED82}"/>
                </a:ext>
              </a:extLst>
            </p:cNvPr>
            <p:cNvGrpSpPr/>
            <p:nvPr/>
          </p:nvGrpSpPr>
          <p:grpSpPr>
            <a:xfrm>
              <a:off x="1247526" y="3667618"/>
              <a:ext cx="6271992" cy="428803"/>
              <a:chOff x="375074" y="3675587"/>
              <a:chExt cx="7597803" cy="549128"/>
            </a:xfrm>
          </p:grpSpPr>
          <p:grpSp>
            <p:nvGrpSpPr>
              <p:cNvPr id="10" name="Group 9">
                <a:extLst>
                  <a:ext uri="{FF2B5EF4-FFF2-40B4-BE49-F238E27FC236}">
                    <a16:creationId xmlns:a16="http://schemas.microsoft.com/office/drawing/2014/main" id="{AECAF56C-1FF8-461B-A083-A9E4DBA1F9D0}"/>
                  </a:ext>
                </a:extLst>
              </p:cNvPr>
              <p:cNvGrpSpPr/>
              <p:nvPr/>
            </p:nvGrpSpPr>
            <p:grpSpPr>
              <a:xfrm>
                <a:off x="682215" y="3675587"/>
                <a:ext cx="6863619" cy="527506"/>
                <a:chOff x="2873471" y="5821692"/>
                <a:chExt cx="3972892" cy="280603"/>
              </a:xfrm>
            </p:grpSpPr>
            <p:sp>
              <p:nvSpPr>
                <p:cNvPr id="12" name="Rectangle 11">
                  <a:extLst>
                    <a:ext uri="{FF2B5EF4-FFF2-40B4-BE49-F238E27FC236}">
                      <a16:creationId xmlns:a16="http://schemas.microsoft.com/office/drawing/2014/main" id="{2C00F6EE-7F1E-4C55-9248-A39881C85FB4}"/>
                    </a:ext>
                  </a:extLst>
                </p:cNvPr>
                <p:cNvSpPr/>
                <p:nvPr/>
              </p:nvSpPr>
              <p:spPr>
                <a:xfrm>
                  <a:off x="4335968"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4" name="Rectangle 13">
                  <a:extLst>
                    <a:ext uri="{FF2B5EF4-FFF2-40B4-BE49-F238E27FC236}">
                      <a16:creationId xmlns:a16="http://schemas.microsoft.com/office/drawing/2014/main" id="{535FAEE5-7563-4F02-A146-3EBF747ABDC8}"/>
                    </a:ext>
                  </a:extLst>
                </p:cNvPr>
                <p:cNvSpPr/>
                <p:nvPr/>
              </p:nvSpPr>
              <p:spPr>
                <a:xfrm>
                  <a:off x="2886174" y="5854289"/>
                  <a:ext cx="608685" cy="235974"/>
                </a:xfrm>
                <a:prstGeom prst="rect">
                  <a:avLst/>
                </a:prstGeom>
                <a:solidFill>
                  <a:srgbClr val="DA2627"/>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5" name="Rectangle 14">
                  <a:extLst>
                    <a:ext uri="{FF2B5EF4-FFF2-40B4-BE49-F238E27FC236}">
                      <a16:creationId xmlns:a16="http://schemas.microsoft.com/office/drawing/2014/main" id="{188F732B-9348-4CEA-AC35-5AB68F45D103}"/>
                    </a:ext>
                  </a:extLst>
                </p:cNvPr>
                <p:cNvSpPr/>
                <p:nvPr/>
              </p:nvSpPr>
              <p:spPr>
                <a:xfrm>
                  <a:off x="5636995"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6" name="TextBox 15">
                  <a:extLst>
                    <a:ext uri="{FF2B5EF4-FFF2-40B4-BE49-F238E27FC236}">
                      <a16:creationId xmlns:a16="http://schemas.microsoft.com/office/drawing/2014/main" id="{A15446D8-3622-4E5E-932B-72EC3FC94227}"/>
                    </a:ext>
                  </a:extLst>
                </p:cNvPr>
                <p:cNvSpPr txBox="1"/>
                <p:nvPr/>
              </p:nvSpPr>
              <p:spPr>
                <a:xfrm>
                  <a:off x="4572301" y="5821692"/>
                  <a:ext cx="649762"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dnaG</a:t>
                  </a:r>
                  <a:endParaRPr lang="en-US" sz="2200" i="1" dirty="0">
                    <a:latin typeface="Century Gothic" charset="0"/>
                    <a:ea typeface="Century Gothic" charset="0"/>
                    <a:cs typeface="Century Gothic" charset="0"/>
                  </a:endParaRPr>
                </a:p>
              </p:txBody>
            </p:sp>
            <p:sp>
              <p:nvSpPr>
                <p:cNvPr id="17" name="TextBox 16">
                  <a:extLst>
                    <a:ext uri="{FF2B5EF4-FFF2-40B4-BE49-F238E27FC236}">
                      <a16:creationId xmlns:a16="http://schemas.microsoft.com/office/drawing/2014/main" id="{E02D3E7D-9689-4562-8B40-67790DECDAED}"/>
                    </a:ext>
                  </a:extLst>
                </p:cNvPr>
                <p:cNvSpPr txBox="1"/>
                <p:nvPr/>
              </p:nvSpPr>
              <p:spPr>
                <a:xfrm>
                  <a:off x="5931980" y="5827655"/>
                  <a:ext cx="563296"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rpoD</a:t>
                  </a:r>
                  <a:endParaRPr lang="en-US" sz="2200" i="1" dirty="0">
                    <a:latin typeface="Century Gothic" charset="0"/>
                    <a:ea typeface="Century Gothic" charset="0"/>
                    <a:cs typeface="Century Gothic" charset="0"/>
                  </a:endParaRPr>
                </a:p>
              </p:txBody>
            </p:sp>
            <p:sp>
              <p:nvSpPr>
                <p:cNvPr id="18" name="Rectangle 17">
                  <a:extLst>
                    <a:ext uri="{FF2B5EF4-FFF2-40B4-BE49-F238E27FC236}">
                      <a16:creationId xmlns:a16="http://schemas.microsoft.com/office/drawing/2014/main" id="{698352D2-02F1-4B41-AB6B-BF6EFBDA8EFF}"/>
                    </a:ext>
                  </a:extLst>
                </p:cNvPr>
                <p:cNvSpPr/>
                <p:nvPr/>
              </p:nvSpPr>
              <p:spPr>
                <a:xfrm>
                  <a:off x="3559285" y="5854289"/>
                  <a:ext cx="702823"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9" name="TextBox 18">
                  <a:extLst>
                    <a:ext uri="{FF2B5EF4-FFF2-40B4-BE49-F238E27FC236}">
                      <a16:creationId xmlns:a16="http://schemas.microsoft.com/office/drawing/2014/main" id="{97D9AC1B-7415-4C16-9C71-54E2633027CD}"/>
                    </a:ext>
                  </a:extLst>
                </p:cNvPr>
                <p:cNvSpPr txBox="1"/>
                <p:nvPr/>
              </p:nvSpPr>
              <p:spPr>
                <a:xfrm>
                  <a:off x="3609726" y="5827657"/>
                  <a:ext cx="577004"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yqeY</a:t>
                  </a:r>
                  <a:endParaRPr lang="en-US" sz="2200" i="1" dirty="0">
                    <a:latin typeface="Century Gothic" charset="0"/>
                    <a:ea typeface="Century Gothic" charset="0"/>
                    <a:cs typeface="Century Gothic" charset="0"/>
                  </a:endParaRPr>
                </a:p>
              </p:txBody>
            </p:sp>
            <p:sp>
              <p:nvSpPr>
                <p:cNvPr id="11" name="TextBox 10">
                  <a:extLst>
                    <a:ext uri="{FF2B5EF4-FFF2-40B4-BE49-F238E27FC236}">
                      <a16:creationId xmlns:a16="http://schemas.microsoft.com/office/drawing/2014/main" id="{AE96A1C4-9A3A-4524-9FFE-C7D1B7CA94B8}"/>
                    </a:ext>
                  </a:extLst>
                </p:cNvPr>
                <p:cNvSpPr txBox="1"/>
                <p:nvPr/>
              </p:nvSpPr>
              <p:spPr>
                <a:xfrm>
                  <a:off x="2873471" y="5833740"/>
                  <a:ext cx="607584" cy="268555"/>
                </a:xfrm>
                <a:prstGeom prst="rect">
                  <a:avLst/>
                </a:prstGeom>
                <a:noFill/>
              </p:spPr>
              <p:txBody>
                <a:bodyPr wrap="none" rtlCol="0">
                  <a:spAutoFit/>
                </a:bodyPr>
                <a:lstStyle/>
                <a:p>
                  <a:r>
                    <a:rPr lang="en-US" sz="2200" b="1" i="1" dirty="0">
                      <a:latin typeface="Century Gothic" charset="0"/>
                      <a:ea typeface="Century Gothic" charset="0"/>
                      <a:cs typeface="Century Gothic" charset="0"/>
                    </a:rPr>
                    <a:t>rpsU2</a:t>
                  </a:r>
                </a:p>
              </p:txBody>
            </p:sp>
          </p:grpSp>
          <p:cxnSp>
            <p:nvCxnSpPr>
              <p:cNvPr id="28" name="Straight Connector 27">
                <a:extLst>
                  <a:ext uri="{FF2B5EF4-FFF2-40B4-BE49-F238E27FC236}">
                    <a16:creationId xmlns:a16="http://schemas.microsoft.com/office/drawing/2014/main" id="{E1B42F70-5F01-4312-AF86-B4DBBB375442}"/>
                  </a:ext>
                </a:extLst>
              </p:cNvPr>
              <p:cNvCxnSpPr>
                <a:cxnSpLocks/>
              </p:cNvCxnSpPr>
              <p:nvPr/>
            </p:nvCxnSpPr>
            <p:spPr>
              <a:xfrm flipV="1">
                <a:off x="375074" y="4180502"/>
                <a:ext cx="7597803" cy="44213"/>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68" name="Group 67">
              <a:extLst>
                <a:ext uri="{FF2B5EF4-FFF2-40B4-BE49-F238E27FC236}">
                  <a16:creationId xmlns:a16="http://schemas.microsoft.com/office/drawing/2014/main" id="{331EF46C-3D81-40FB-9150-38E3D410086B}"/>
                </a:ext>
              </a:extLst>
            </p:cNvPr>
            <p:cNvGrpSpPr/>
            <p:nvPr/>
          </p:nvGrpSpPr>
          <p:grpSpPr>
            <a:xfrm>
              <a:off x="1306351" y="3373925"/>
              <a:ext cx="527368" cy="757425"/>
              <a:chOff x="5299447" y="2480912"/>
              <a:chExt cx="796553" cy="447345"/>
            </a:xfrm>
          </p:grpSpPr>
          <p:cxnSp>
            <p:nvCxnSpPr>
              <p:cNvPr id="69" name="Straight Connector 68">
                <a:extLst>
                  <a:ext uri="{FF2B5EF4-FFF2-40B4-BE49-F238E27FC236}">
                    <a16:creationId xmlns:a16="http://schemas.microsoft.com/office/drawing/2014/main" id="{457B1360-BE97-46FE-B233-D0F8B12C155A}"/>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70" name="Straight Arrow Connector 69">
                <a:extLst>
                  <a:ext uri="{FF2B5EF4-FFF2-40B4-BE49-F238E27FC236}">
                    <a16:creationId xmlns:a16="http://schemas.microsoft.com/office/drawing/2014/main" id="{7481F4CA-2549-4180-B27D-6A2C1CE0F32C}"/>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grpSp>
        <p:nvGrpSpPr>
          <p:cNvPr id="52" name="Group 51">
            <a:extLst>
              <a:ext uri="{FF2B5EF4-FFF2-40B4-BE49-F238E27FC236}">
                <a16:creationId xmlns:a16="http://schemas.microsoft.com/office/drawing/2014/main" id="{DE95086D-2FE4-E0D4-E99B-6F814971BA3E}"/>
              </a:ext>
            </a:extLst>
          </p:cNvPr>
          <p:cNvGrpSpPr/>
          <p:nvPr/>
        </p:nvGrpSpPr>
        <p:grpSpPr>
          <a:xfrm>
            <a:off x="1270385" y="5256971"/>
            <a:ext cx="1758050" cy="653844"/>
            <a:chOff x="1247525" y="5117244"/>
            <a:chExt cx="1758050" cy="653844"/>
          </a:xfrm>
        </p:grpSpPr>
        <p:grpSp>
          <p:nvGrpSpPr>
            <p:cNvPr id="4" name="Group 3">
              <a:extLst>
                <a:ext uri="{FF2B5EF4-FFF2-40B4-BE49-F238E27FC236}">
                  <a16:creationId xmlns:a16="http://schemas.microsoft.com/office/drawing/2014/main" id="{2A1F6859-2CA6-4D08-9BA8-65289EB3ECC2}"/>
                </a:ext>
              </a:extLst>
            </p:cNvPr>
            <p:cNvGrpSpPr/>
            <p:nvPr/>
          </p:nvGrpSpPr>
          <p:grpSpPr>
            <a:xfrm>
              <a:off x="1247525" y="5336103"/>
              <a:ext cx="1758050" cy="414612"/>
              <a:chOff x="7425086" y="5569807"/>
              <a:chExt cx="1084733" cy="241057"/>
            </a:xfrm>
          </p:grpSpPr>
          <p:sp>
            <p:nvSpPr>
              <p:cNvPr id="6" name="Rectangle 5">
                <a:extLst>
                  <a:ext uri="{FF2B5EF4-FFF2-40B4-BE49-F238E27FC236}">
                    <a16:creationId xmlns:a16="http://schemas.microsoft.com/office/drawing/2014/main" id="{7EA30759-068C-472C-A603-61E96E0C0612}"/>
                  </a:ext>
                </a:extLst>
              </p:cNvPr>
              <p:cNvSpPr/>
              <p:nvPr/>
            </p:nvSpPr>
            <p:spPr>
              <a:xfrm>
                <a:off x="7622191" y="5604953"/>
                <a:ext cx="585017" cy="205909"/>
              </a:xfrm>
              <a:prstGeom prst="rect">
                <a:avLst/>
              </a:prstGeom>
              <a:solidFill>
                <a:srgbClr val="359896"/>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a:p>
            </p:txBody>
          </p:sp>
          <p:sp>
            <p:nvSpPr>
              <p:cNvPr id="7" name="TextBox 6">
                <a:extLst>
                  <a:ext uri="{FF2B5EF4-FFF2-40B4-BE49-F238E27FC236}">
                    <a16:creationId xmlns:a16="http://schemas.microsoft.com/office/drawing/2014/main" id="{E1C12214-8D38-4EC7-80B6-EA689D27FD6A}"/>
                  </a:ext>
                </a:extLst>
              </p:cNvPr>
              <p:cNvSpPr txBox="1"/>
              <p:nvPr/>
            </p:nvSpPr>
            <p:spPr>
              <a:xfrm>
                <a:off x="7646030" y="5569807"/>
                <a:ext cx="534640" cy="229208"/>
              </a:xfrm>
              <a:prstGeom prst="rect">
                <a:avLst/>
              </a:prstGeom>
              <a:noFill/>
            </p:spPr>
            <p:txBody>
              <a:bodyPr wrap="none" rtlCol="0">
                <a:spAutoFit/>
              </a:bodyPr>
              <a:lstStyle/>
              <a:p>
                <a:r>
                  <a:rPr lang="en-US" sz="2200" b="1" i="1" dirty="0">
                    <a:latin typeface="Century Gothic" charset="0"/>
                    <a:ea typeface="Century Gothic" charset="0"/>
                    <a:cs typeface="Century Gothic" charset="0"/>
                  </a:rPr>
                  <a:t>rpsU3</a:t>
                </a:r>
              </a:p>
            </p:txBody>
          </p:sp>
          <p:cxnSp>
            <p:nvCxnSpPr>
              <p:cNvPr id="5" name="Straight Connector 4">
                <a:extLst>
                  <a:ext uri="{FF2B5EF4-FFF2-40B4-BE49-F238E27FC236}">
                    <a16:creationId xmlns:a16="http://schemas.microsoft.com/office/drawing/2014/main" id="{08CF31FC-A688-4259-9D46-AC4A242F097D}"/>
                  </a:ext>
                </a:extLst>
              </p:cNvPr>
              <p:cNvCxnSpPr>
                <a:cxnSpLocks/>
              </p:cNvCxnSpPr>
              <p:nvPr/>
            </p:nvCxnSpPr>
            <p:spPr>
              <a:xfrm>
                <a:off x="7425086" y="5810863"/>
                <a:ext cx="1084733" cy="1"/>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71" name="Group 70">
              <a:extLst>
                <a:ext uri="{FF2B5EF4-FFF2-40B4-BE49-F238E27FC236}">
                  <a16:creationId xmlns:a16="http://schemas.microsoft.com/office/drawing/2014/main" id="{CF0DE6A2-D168-447C-AC32-4D5E1C47F0A1}"/>
                </a:ext>
              </a:extLst>
            </p:cNvPr>
            <p:cNvGrpSpPr/>
            <p:nvPr/>
          </p:nvGrpSpPr>
          <p:grpSpPr>
            <a:xfrm>
              <a:off x="1306111" y="5117244"/>
              <a:ext cx="527368" cy="653844"/>
              <a:chOff x="5299447" y="2480912"/>
              <a:chExt cx="796553" cy="447345"/>
            </a:xfrm>
          </p:grpSpPr>
          <p:cxnSp>
            <p:nvCxnSpPr>
              <p:cNvPr id="72" name="Straight Connector 71">
                <a:extLst>
                  <a:ext uri="{FF2B5EF4-FFF2-40B4-BE49-F238E27FC236}">
                    <a16:creationId xmlns:a16="http://schemas.microsoft.com/office/drawing/2014/main" id="{97B89B47-EC89-43C2-9CD7-D6E0F3389683}"/>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73" name="Straight Arrow Connector 72">
                <a:extLst>
                  <a:ext uri="{FF2B5EF4-FFF2-40B4-BE49-F238E27FC236}">
                    <a16:creationId xmlns:a16="http://schemas.microsoft.com/office/drawing/2014/main" id="{78602E2B-D57E-4A82-BCAF-935AD7D71DB0}"/>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sp>
        <p:nvSpPr>
          <p:cNvPr id="54" name="Content Placeholder 53">
            <a:extLst>
              <a:ext uri="{FF2B5EF4-FFF2-40B4-BE49-F238E27FC236}">
                <a16:creationId xmlns:a16="http://schemas.microsoft.com/office/drawing/2014/main" id="{9E0011AF-55C8-6ACC-9D11-2C26908CB88A}"/>
              </a:ext>
            </a:extLst>
          </p:cNvPr>
          <p:cNvSpPr>
            <a:spLocks noGrp="1"/>
          </p:cNvSpPr>
          <p:nvPr>
            <p:ph idx="1"/>
          </p:nvPr>
        </p:nvSpPr>
        <p:spPr>
          <a:xfrm>
            <a:off x="286905" y="1413144"/>
            <a:ext cx="12081161" cy="1026656"/>
          </a:xfrm>
        </p:spPr>
        <p:txBody>
          <a:bodyPr/>
          <a:lstStyle/>
          <a:p>
            <a:pPr marL="0" indent="0">
              <a:buNone/>
            </a:pPr>
            <a:r>
              <a:rPr lang="en-US" i="1" dirty="0"/>
              <a:t>F. </a:t>
            </a:r>
            <a:r>
              <a:rPr lang="en-US" i="1" dirty="0" err="1"/>
              <a:t>tularensis</a:t>
            </a:r>
            <a:r>
              <a:rPr lang="en-US" dirty="0"/>
              <a:t> LVS genome: 1.89 </a:t>
            </a:r>
            <a:r>
              <a:rPr lang="en-US" dirty="0" err="1"/>
              <a:t>Mbp</a:t>
            </a:r>
            <a:r>
              <a:rPr lang="en-US" dirty="0"/>
              <a:t>, ~2,000 genes</a:t>
            </a:r>
          </a:p>
        </p:txBody>
      </p:sp>
      <p:grpSp>
        <p:nvGrpSpPr>
          <p:cNvPr id="77" name="Group 76">
            <a:extLst>
              <a:ext uri="{FF2B5EF4-FFF2-40B4-BE49-F238E27FC236}">
                <a16:creationId xmlns:a16="http://schemas.microsoft.com/office/drawing/2014/main" id="{A4C72D80-E159-2EDA-778C-9CD4212FB687}"/>
              </a:ext>
            </a:extLst>
          </p:cNvPr>
          <p:cNvGrpSpPr/>
          <p:nvPr/>
        </p:nvGrpSpPr>
        <p:grpSpPr>
          <a:xfrm>
            <a:off x="9660433" y="2036886"/>
            <a:ext cx="1332985" cy="763306"/>
            <a:chOff x="7454272" y="2243942"/>
            <a:chExt cx="1059083" cy="606462"/>
          </a:xfrm>
        </p:grpSpPr>
        <p:pic>
          <p:nvPicPr>
            <p:cNvPr id="67" name="Picture 66" descr="A picture containing graphics, cartoon, clipart, illustration&#10;&#10;Description automatically generated">
              <a:extLst>
                <a:ext uri="{FF2B5EF4-FFF2-40B4-BE49-F238E27FC236}">
                  <a16:creationId xmlns:a16="http://schemas.microsoft.com/office/drawing/2014/main" id="{795D1C7A-9049-5DB2-7A5B-83EE4A8F2EBC}"/>
                </a:ext>
              </a:extLst>
            </p:cNvPr>
            <p:cNvPicPr>
              <a:picLocks noChangeAspect="1"/>
            </p:cNvPicPr>
            <p:nvPr/>
          </p:nvPicPr>
          <p:blipFill rotWithShape="1">
            <a:blip r:embed="rId3"/>
            <a:srcRect l="1155" t="42645" r="86244" b="42227"/>
            <a:stretch/>
          </p:blipFill>
          <p:spPr>
            <a:xfrm>
              <a:off x="7454272" y="2254803"/>
              <a:ext cx="979484" cy="595601"/>
            </a:xfrm>
            <a:prstGeom prst="rect">
              <a:avLst/>
            </a:prstGeom>
          </p:spPr>
        </p:pic>
        <p:sp>
          <p:nvSpPr>
            <p:cNvPr id="75" name="Rectangle 74">
              <a:extLst>
                <a:ext uri="{FF2B5EF4-FFF2-40B4-BE49-F238E27FC236}">
                  <a16:creationId xmlns:a16="http://schemas.microsoft.com/office/drawing/2014/main" id="{1EE9B3B2-D1CE-4F5C-2C76-158CAA5567AF}"/>
                </a:ext>
              </a:extLst>
            </p:cNvPr>
            <p:cNvSpPr/>
            <p:nvPr/>
          </p:nvSpPr>
          <p:spPr>
            <a:xfrm>
              <a:off x="8358750" y="2243942"/>
              <a:ext cx="154605" cy="1356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80" name="Group 79">
            <a:extLst>
              <a:ext uri="{FF2B5EF4-FFF2-40B4-BE49-F238E27FC236}">
                <a16:creationId xmlns:a16="http://schemas.microsoft.com/office/drawing/2014/main" id="{A71F9818-CB19-0601-9F90-F51D5C2C6C74}"/>
              </a:ext>
            </a:extLst>
          </p:cNvPr>
          <p:cNvGrpSpPr/>
          <p:nvPr/>
        </p:nvGrpSpPr>
        <p:grpSpPr>
          <a:xfrm>
            <a:off x="9652142" y="5141693"/>
            <a:ext cx="1263831" cy="769122"/>
            <a:chOff x="8573912" y="2444633"/>
            <a:chExt cx="1004139" cy="611083"/>
          </a:xfrm>
        </p:grpSpPr>
        <p:pic>
          <p:nvPicPr>
            <p:cNvPr id="65" name="Picture 64" descr="A picture containing graphics, cartoon, clipart, illustration&#10;&#10;Description automatically generated">
              <a:extLst>
                <a:ext uri="{FF2B5EF4-FFF2-40B4-BE49-F238E27FC236}">
                  <a16:creationId xmlns:a16="http://schemas.microsoft.com/office/drawing/2014/main" id="{728764AD-A568-550D-A4B2-BFE4C1521E6E}"/>
                </a:ext>
              </a:extLst>
            </p:cNvPr>
            <p:cNvPicPr>
              <a:picLocks noChangeAspect="1"/>
            </p:cNvPicPr>
            <p:nvPr/>
          </p:nvPicPr>
          <p:blipFill rotWithShape="1">
            <a:blip r:embed="rId3"/>
            <a:srcRect l="24008" t="34684" r="63780" b="50188"/>
            <a:stretch/>
          </p:blipFill>
          <p:spPr>
            <a:xfrm>
              <a:off x="8628898" y="2460115"/>
              <a:ext cx="949153" cy="595601"/>
            </a:xfrm>
            <a:prstGeom prst="rect">
              <a:avLst/>
            </a:prstGeom>
          </p:spPr>
        </p:pic>
        <p:sp>
          <p:nvSpPr>
            <p:cNvPr id="76" name="Rectangle 75">
              <a:extLst>
                <a:ext uri="{FF2B5EF4-FFF2-40B4-BE49-F238E27FC236}">
                  <a16:creationId xmlns:a16="http://schemas.microsoft.com/office/drawing/2014/main" id="{2BED0BA1-C37E-6D88-3DC4-6CC2AC376D17}"/>
                </a:ext>
              </a:extLst>
            </p:cNvPr>
            <p:cNvSpPr/>
            <p:nvPr/>
          </p:nvSpPr>
          <p:spPr>
            <a:xfrm rot="19990196">
              <a:off x="8573912" y="2774540"/>
              <a:ext cx="125638" cy="21788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CBE08781-089D-7BAE-1F2E-39DCD2FBED67}"/>
                </a:ext>
              </a:extLst>
            </p:cNvPr>
            <p:cNvSpPr/>
            <p:nvPr/>
          </p:nvSpPr>
          <p:spPr>
            <a:xfrm rot="16200000">
              <a:off x="8714980" y="2358552"/>
              <a:ext cx="45719" cy="21788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82" name="Group 81">
            <a:extLst>
              <a:ext uri="{FF2B5EF4-FFF2-40B4-BE49-F238E27FC236}">
                <a16:creationId xmlns:a16="http://schemas.microsoft.com/office/drawing/2014/main" id="{D13D597A-FED0-A283-E2DF-DA97157D56EA}"/>
              </a:ext>
            </a:extLst>
          </p:cNvPr>
          <p:cNvGrpSpPr/>
          <p:nvPr/>
        </p:nvGrpSpPr>
        <p:grpSpPr>
          <a:xfrm>
            <a:off x="9660251" y="3579991"/>
            <a:ext cx="1247612" cy="781903"/>
            <a:chOff x="8427344" y="3386353"/>
            <a:chExt cx="991253" cy="621238"/>
          </a:xfrm>
        </p:grpSpPr>
        <p:pic>
          <p:nvPicPr>
            <p:cNvPr id="66" name="Picture 65" descr="A picture containing graphics, cartoon, clipart, illustration&#10;&#10;Description automatically generated">
              <a:extLst>
                <a:ext uri="{FF2B5EF4-FFF2-40B4-BE49-F238E27FC236}">
                  <a16:creationId xmlns:a16="http://schemas.microsoft.com/office/drawing/2014/main" id="{796777EA-9604-C8EF-481D-E797078FA4B5}"/>
                </a:ext>
              </a:extLst>
            </p:cNvPr>
            <p:cNvPicPr>
              <a:picLocks noChangeAspect="1"/>
            </p:cNvPicPr>
            <p:nvPr/>
          </p:nvPicPr>
          <p:blipFill rotWithShape="1">
            <a:blip r:embed="rId3"/>
            <a:srcRect l="13145" t="36514" r="74933" b="48359"/>
            <a:stretch/>
          </p:blipFill>
          <p:spPr>
            <a:xfrm>
              <a:off x="8427344" y="3411991"/>
              <a:ext cx="926654" cy="595600"/>
            </a:xfrm>
            <a:prstGeom prst="rect">
              <a:avLst/>
            </a:prstGeom>
          </p:spPr>
        </p:pic>
        <p:sp>
          <p:nvSpPr>
            <p:cNvPr id="78" name="Rectangle 77">
              <a:extLst>
                <a:ext uri="{FF2B5EF4-FFF2-40B4-BE49-F238E27FC236}">
                  <a16:creationId xmlns:a16="http://schemas.microsoft.com/office/drawing/2014/main" id="{927EE2AD-E9BD-63BB-E778-44861DED48F6}"/>
                </a:ext>
              </a:extLst>
            </p:cNvPr>
            <p:cNvSpPr/>
            <p:nvPr/>
          </p:nvSpPr>
          <p:spPr>
            <a:xfrm>
              <a:off x="8427344" y="3386353"/>
              <a:ext cx="86487" cy="5127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37EC8024-F975-7B60-BDFC-91C6B01F4C16}"/>
                </a:ext>
              </a:extLst>
            </p:cNvPr>
            <p:cNvSpPr/>
            <p:nvPr/>
          </p:nvSpPr>
          <p:spPr>
            <a:xfrm rot="20444980">
              <a:off x="9277476" y="3455630"/>
              <a:ext cx="141121" cy="29617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2119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233</Words>
  <Application>Microsoft Office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Despite reduced genome, multiple genes encode the same ribosomal protein, bS21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Despite reduced genome, multiple genes encode the same ribosomal protein, bS21</dc:title>
  <dc:creator>Sierra Schmidt</dc:creator>
  <cp:lastModifiedBy>Sierra Schmidt</cp:lastModifiedBy>
  <cp:revision>1</cp:revision>
  <dcterms:created xsi:type="dcterms:W3CDTF">2023-06-29T16:06:00Z</dcterms:created>
  <dcterms:modified xsi:type="dcterms:W3CDTF">2023-06-29T16:06:23Z</dcterms:modified>
</cp:coreProperties>
</file>