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ill Sans" panose="020B0604020202020204" charset="0"/>
      <p:regular r:id="rId8"/>
      <p:bold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lRTI1npwRv8D0jZXdjAVcodA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C7650"/>
    <a:srgbClr val="C1BC9F"/>
    <a:srgbClr val="A6A5A3"/>
    <a:srgbClr val="A0996C"/>
    <a:srgbClr val="B2AC88"/>
    <a:srgbClr val="D6D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3D55C6-648D-4350-86C4-4CA5D463F887}">
  <a:tblStyle styleId="{7C3D55C6-648D-4350-86C4-4CA5D463F8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61" Type="http://customschemas.google.com/relationships/presentationmetadata" Target="metadata"/><Relationship Id="rId1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 that the only protein depicted in the image is the bS21, folded 16s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HAS BEEN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implicatred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blah blah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Phage don’t encode their own machinery, their own translation machinery (be more specific)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Transition: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381000" y="464025"/>
            <a:ext cx="11430000" cy="71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381000" y="1414156"/>
            <a:ext cx="11430000" cy="459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" name="Google Shape;22;p27"/>
          <p:cNvCxnSpPr/>
          <p:nvPr/>
        </p:nvCxnSpPr>
        <p:spPr>
          <a:xfrm>
            <a:off x="381000" y="1301177"/>
            <a:ext cx="11430000" cy="0"/>
          </a:xfrm>
          <a:prstGeom prst="straightConnector1">
            <a:avLst/>
          </a:prstGeom>
          <a:noFill/>
          <a:ln w="317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 preserve="1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C5506-50FB-9164-1408-49E392C5BF1E}"/>
              </a:ext>
            </a:extLst>
          </p:cNvPr>
          <p:cNvSpPr/>
          <p:nvPr userDrawn="1"/>
        </p:nvSpPr>
        <p:spPr>
          <a:xfrm>
            <a:off x="0" y="0"/>
            <a:ext cx="12188952" cy="6857036"/>
          </a:xfrm>
          <a:prstGeom prst="rect">
            <a:avLst/>
          </a:prstGeom>
          <a:solidFill>
            <a:srgbClr val="C1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Watercolor Fern Silhouette Print by Katie Gohsman — Gallery 1">
            <a:extLst>
              <a:ext uri="{FF2B5EF4-FFF2-40B4-BE49-F238E27FC236}">
                <a16:creationId xmlns:a16="http://schemas.microsoft.com/office/drawing/2014/main" id="{65488676-3240-4530-4743-A45D2EF6B9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"/>
          <a:stretch/>
        </p:blipFill>
        <p:spPr bwMode="auto">
          <a:xfrm rot="2931340">
            <a:off x="6111339" y="803001"/>
            <a:ext cx="5276850" cy="65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ED346-FCE0-5A77-0725-6AB92DCFDC8C}"/>
              </a:ext>
            </a:extLst>
          </p:cNvPr>
          <p:cNvSpPr/>
          <p:nvPr userDrawn="1"/>
        </p:nvSpPr>
        <p:spPr>
          <a:xfrm>
            <a:off x="5286735" y="5485358"/>
            <a:ext cx="1436967" cy="1029260"/>
          </a:xfrm>
          <a:prstGeom prst="rect">
            <a:avLst/>
          </a:prstGeom>
          <a:solidFill>
            <a:srgbClr val="C1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Fern silhouette Black and White Stock Photos &amp; Images - Alamy">
            <a:extLst>
              <a:ext uri="{FF2B5EF4-FFF2-40B4-BE49-F238E27FC236}">
                <a16:creationId xmlns:a16="http://schemas.microsoft.com/office/drawing/2014/main" id="{0DE3FEDE-78E1-4485-19FD-B8615E5AA4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 rot="15296122">
            <a:off x="3205330" y="-2240279"/>
            <a:ext cx="6413500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ern Silhouette Vector Art, Icons, and Graphics for Free Download">
            <a:extLst>
              <a:ext uri="{FF2B5EF4-FFF2-40B4-BE49-F238E27FC236}">
                <a16:creationId xmlns:a16="http://schemas.microsoft.com/office/drawing/2014/main" id="{E7D83099-19E7-72D8-4CB0-3756067C2C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144">
            <a:off x="-1496479" y="636972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32;p30"/>
          <p:cNvSpPr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1201838" y="2365667"/>
            <a:ext cx="9788324" cy="212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0"/>
          <p:cNvSpPr/>
          <p:nvPr/>
        </p:nvSpPr>
        <p:spPr>
          <a:xfrm>
            <a:off x="1066800" y="1143000"/>
            <a:ext cx="10058400" cy="45720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6667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381000" y="432027"/>
            <a:ext cx="11430000" cy="78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380999" y="1670186"/>
            <a:ext cx="5451629" cy="433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2"/>
          </p:nvPr>
        </p:nvSpPr>
        <p:spPr>
          <a:xfrm>
            <a:off x="6359374" y="1670188"/>
            <a:ext cx="5449824" cy="433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31"/>
          <p:cNvCxnSpPr/>
          <p:nvPr/>
        </p:nvCxnSpPr>
        <p:spPr>
          <a:xfrm>
            <a:off x="381000" y="1456470"/>
            <a:ext cx="11430000" cy="0"/>
          </a:xfrm>
          <a:prstGeom prst="straightConnector1">
            <a:avLst/>
          </a:prstGeom>
          <a:noFill/>
          <a:ln w="317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title"/>
          </p:nvPr>
        </p:nvSpPr>
        <p:spPr>
          <a:xfrm>
            <a:off x="124287" y="319613"/>
            <a:ext cx="4593483" cy="272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5043713" y="319613"/>
            <a:ext cx="7023999" cy="561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2"/>
          </p:nvPr>
        </p:nvSpPr>
        <p:spPr>
          <a:xfrm>
            <a:off x="122373" y="3209619"/>
            <a:ext cx="4595397" cy="272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5" name="Google Shape;45;p33"/>
          <p:cNvCxnSpPr/>
          <p:nvPr/>
        </p:nvCxnSpPr>
        <p:spPr>
          <a:xfrm>
            <a:off x="811959" y="3138597"/>
            <a:ext cx="3269490" cy="0"/>
          </a:xfrm>
          <a:prstGeom prst="straightConnector1">
            <a:avLst/>
          </a:prstGeom>
          <a:noFill/>
          <a:ln w="317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/>
          <p:nvPr/>
        </p:nvSpPr>
        <p:spPr>
          <a:xfrm>
            <a:off x="0" y="230819"/>
            <a:ext cx="4904236" cy="59036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106533" y="798973"/>
            <a:ext cx="4611238" cy="518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958896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Vector Monochrome Seamless Pattern with Small Scattered Leaves. Simple  Texture Stock Vector - Illustration of carpet, fall: 192327623">
            <a:extLst>
              <a:ext uri="{FF2B5EF4-FFF2-40B4-BE49-F238E27FC236}">
                <a16:creationId xmlns:a16="http://schemas.microsoft.com/office/drawing/2014/main" id="{C9747010-EBD6-C2CB-B3D6-28F0B98DBC2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DF4EB"/>
              </a:clrFrom>
              <a:clrTo>
                <a:srgbClr val="FDF4EB">
                  <a:alpha val="0"/>
                </a:srgbClr>
              </a:clrTo>
            </a:clrChange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r="22178" b="7383"/>
          <a:stretch/>
        </p:blipFill>
        <p:spPr bwMode="auto">
          <a:xfrm>
            <a:off x="6851904" y="242411"/>
            <a:ext cx="5337048" cy="58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ctor Monochrome Seamless Pattern with Small Scattered Leaves. Simple  Texture Stock Vector - Illustration of carpet, fall: 192327623">
            <a:extLst>
              <a:ext uri="{FF2B5EF4-FFF2-40B4-BE49-F238E27FC236}">
                <a16:creationId xmlns:a16="http://schemas.microsoft.com/office/drawing/2014/main" id="{0C6A4352-3539-5F76-66AC-304BE56C95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DF4EB"/>
              </a:clrFrom>
              <a:clrTo>
                <a:srgbClr val="FDF4EB">
                  <a:alpha val="0"/>
                </a:srgbClr>
              </a:clrTo>
            </a:clrChange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b="10097"/>
          <a:stretch/>
        </p:blipFill>
        <p:spPr bwMode="auto">
          <a:xfrm>
            <a:off x="-6096" y="230819"/>
            <a:ext cx="6858000" cy="59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A48330-3433-BA12-95B8-F7733E4E9403}"/>
              </a:ext>
            </a:extLst>
          </p:cNvPr>
          <p:cNvCxnSpPr>
            <a:cxnSpLocks/>
          </p:cNvCxnSpPr>
          <p:nvPr userDrawn="1"/>
        </p:nvCxnSpPr>
        <p:spPr>
          <a:xfrm>
            <a:off x="-3048" y="218447"/>
            <a:ext cx="12192000" cy="0"/>
          </a:xfrm>
          <a:prstGeom prst="line">
            <a:avLst/>
          </a:prstGeom>
          <a:ln w="76200">
            <a:solidFill>
              <a:srgbClr val="7C7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FB6BE4-D3BA-AFE0-CBB9-8CE71D11CF90}"/>
              </a:ext>
            </a:extLst>
          </p:cNvPr>
          <p:cNvCxnSpPr>
            <a:cxnSpLocks/>
          </p:cNvCxnSpPr>
          <p:nvPr userDrawn="1"/>
        </p:nvCxnSpPr>
        <p:spPr>
          <a:xfrm>
            <a:off x="0" y="6145546"/>
            <a:ext cx="12192000" cy="0"/>
          </a:xfrm>
          <a:prstGeom prst="line">
            <a:avLst/>
          </a:prstGeom>
          <a:ln w="76200">
            <a:solidFill>
              <a:srgbClr val="7C7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8BAC07C-DD36-3ECA-03D7-D9C8C98B13D7}"/>
              </a:ext>
            </a:extLst>
          </p:cNvPr>
          <p:cNvSpPr/>
          <p:nvPr userDrawn="1"/>
        </p:nvSpPr>
        <p:spPr>
          <a:xfrm>
            <a:off x="3048" y="-32344"/>
            <a:ext cx="12188952" cy="263163"/>
          </a:xfrm>
          <a:prstGeom prst="rect">
            <a:avLst/>
          </a:prstGeom>
          <a:solidFill>
            <a:srgbClr val="C1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381000" y="464025"/>
            <a:ext cx="11430000" cy="71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381000" y="1414156"/>
            <a:ext cx="11430000" cy="459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14" name="Google Shape;14;p25"/>
          <p:cNvSpPr txBox="1"/>
          <p:nvPr/>
        </p:nvSpPr>
        <p:spPr>
          <a:xfrm>
            <a:off x="11626269" y="6314871"/>
            <a:ext cx="46511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58779E-8686-C33E-8EE3-7D23933CAC58}"/>
              </a:ext>
            </a:extLst>
          </p:cNvPr>
          <p:cNvSpPr/>
          <p:nvPr userDrawn="1"/>
        </p:nvSpPr>
        <p:spPr>
          <a:xfrm>
            <a:off x="1524" y="6144768"/>
            <a:ext cx="12188952" cy="713232"/>
          </a:xfrm>
          <a:prstGeom prst="rect">
            <a:avLst/>
          </a:prstGeom>
          <a:solidFill>
            <a:srgbClr val="C1B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A005B-077E-F212-3975-06849F20D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6667"/>
          <a:stretch/>
        </p:blipFill>
        <p:spPr>
          <a:xfrm>
            <a:off x="8861195" y="1330432"/>
            <a:ext cx="3032760" cy="4572000"/>
          </a:xfrm>
          <a:prstGeom prst="rect">
            <a:avLst/>
          </a:prstGeom>
        </p:spPr>
      </p:pic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298045" y="867265"/>
            <a:ext cx="11840059" cy="43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en-US" cap="none" dirty="0"/>
              <a:t>bS21, a small subunit ribosomal protein</a:t>
            </a:r>
            <a:endParaRPr i="1" cap="none" dirty="0"/>
          </a:p>
        </p:txBody>
      </p:sp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298045" y="1411938"/>
            <a:ext cx="6839873" cy="3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8925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Involved in translation initiation</a:t>
            </a:r>
            <a:endParaRPr dirty="0"/>
          </a:p>
          <a:p>
            <a:pPr marL="288925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Non-essential</a:t>
            </a:r>
            <a:endParaRPr dirty="0"/>
          </a:p>
          <a:p>
            <a:pPr marL="288925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Impacts different phenotypes in different species</a:t>
            </a:r>
          </a:p>
          <a:p>
            <a:pPr marL="288925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Encoded by phage</a:t>
            </a:r>
            <a:endParaRPr dirty="0"/>
          </a:p>
          <a:p>
            <a:pPr marL="288925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Take home: bS21 may act as a regulator of translation</a:t>
            </a:r>
            <a:endParaRPr dirty="0"/>
          </a:p>
          <a:p>
            <a:pPr marL="460375" lvl="0" indent="-460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460375" lvl="0" indent="-460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200" dirty="0"/>
          </a:p>
        </p:txBody>
      </p:sp>
      <p:sp>
        <p:nvSpPr>
          <p:cNvPr id="64" name="Google Shape;64;p2"/>
          <p:cNvSpPr txBox="1"/>
          <p:nvPr/>
        </p:nvSpPr>
        <p:spPr>
          <a:xfrm>
            <a:off x="8777519" y="4963175"/>
            <a:ext cx="13802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30S subunit of </a:t>
            </a:r>
            <a:r>
              <a:rPr lang="en-US" sz="1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845BC-1F2F-DB73-0DB6-A1D2EE1BED1E}"/>
              </a:ext>
            </a:extLst>
          </p:cNvPr>
          <p:cNvSpPr txBox="1"/>
          <p:nvPr/>
        </p:nvSpPr>
        <p:spPr>
          <a:xfrm>
            <a:off x="8174469" y="361643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bS21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DC7D1-020D-0C0F-2759-8174FAF228EB}"/>
              </a:ext>
            </a:extLst>
          </p:cNvPr>
          <p:cNvSpPr txBox="1"/>
          <p:nvPr/>
        </p:nvSpPr>
        <p:spPr>
          <a:xfrm>
            <a:off x="7679323" y="2269689"/>
            <a:ext cx="1380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charset="0"/>
                <a:ea typeface="Arial" charset="0"/>
                <a:cs typeface="Arial" charset="0"/>
              </a:rPr>
              <a:t>mRNA channel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733C-2A19-4B8D-B459-36769E63DE8C}"/>
              </a:ext>
            </a:extLst>
          </p:cNvPr>
          <p:cNvCxnSpPr/>
          <p:nvPr/>
        </p:nvCxnSpPr>
        <p:spPr>
          <a:xfrm>
            <a:off x="9036915" y="2577465"/>
            <a:ext cx="632001" cy="50040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1C4E5-D288-F59F-4CCB-66B6BD33DFA3}"/>
              </a:ext>
            </a:extLst>
          </p:cNvPr>
          <p:cNvCxnSpPr>
            <a:cxnSpLocks/>
          </p:cNvCxnSpPr>
          <p:nvPr/>
        </p:nvCxnSpPr>
        <p:spPr>
          <a:xfrm flipV="1">
            <a:off x="8571900" y="3362391"/>
            <a:ext cx="351557" cy="2642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F6FC9FE-6E19-D963-455F-A88BC403F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578" y="4038013"/>
            <a:ext cx="2334970" cy="198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82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 Neue</vt:lpstr>
      <vt:lpstr>Calibri</vt:lpstr>
      <vt:lpstr>Arial</vt:lpstr>
      <vt:lpstr>Gill Sans</vt:lpstr>
      <vt:lpstr>Gallery</vt:lpstr>
      <vt:lpstr>bS21, a small subunit ribosomal protein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Autogenous Regulation of bS21 Homologs In Francisella tularensis</dc:title>
  <dc:creator>Sierra Schmidt</dc:creator>
  <cp:lastModifiedBy>Sierra Schmidt</cp:lastModifiedBy>
  <cp:revision>29</cp:revision>
  <dcterms:created xsi:type="dcterms:W3CDTF">2022-06-22T14:34:01Z</dcterms:created>
  <dcterms:modified xsi:type="dcterms:W3CDTF">2023-07-07T13:08:50Z</dcterms:modified>
</cp:coreProperties>
</file>