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0"/>
  </p:notesMasterIdLst>
  <p:sldIdLst>
    <p:sldId id="256" r:id="rId2"/>
    <p:sldId id="545" r:id="rId3"/>
    <p:sldId id="551" r:id="rId4"/>
    <p:sldId id="540" r:id="rId5"/>
    <p:sldId id="257" r:id="rId6"/>
    <p:sldId id="527" r:id="rId7"/>
    <p:sldId id="652" r:id="rId8"/>
    <p:sldId id="258" r:id="rId9"/>
    <p:sldId id="263" r:id="rId10"/>
    <p:sldId id="260" r:id="rId11"/>
    <p:sldId id="264" r:id="rId12"/>
    <p:sldId id="552" r:id="rId13"/>
    <p:sldId id="267" r:id="rId14"/>
    <p:sldId id="268" r:id="rId15"/>
    <p:sldId id="271" r:id="rId16"/>
    <p:sldId id="272" r:id="rId17"/>
    <p:sldId id="547" r:id="rId18"/>
    <p:sldId id="284" r:id="rId19"/>
    <p:sldId id="553" r:id="rId20"/>
    <p:sldId id="549" r:id="rId21"/>
    <p:sldId id="668" r:id="rId22"/>
    <p:sldId id="555" r:id="rId23"/>
    <p:sldId id="544" r:id="rId24"/>
    <p:sldId id="541" r:id="rId25"/>
    <p:sldId id="277" r:id="rId26"/>
    <p:sldId id="278" r:id="rId27"/>
    <p:sldId id="285" r:id="rId28"/>
    <p:sldId id="279" r:id="rId29"/>
  </p:sldIdLst>
  <p:sldSz cx="12192000" cy="6858000"/>
  <p:notesSz cx="6858000" cy="9144000"/>
  <p:embeddedFontLst>
    <p:embeddedFont>
      <p:font typeface="Aparajita" panose="02020603050405020304" pitchFamily="18" charset="0"/>
      <p:regular r:id="rId31"/>
      <p:bold r:id="rId32"/>
      <p:italic r:id="rId33"/>
      <p:boldItalic r:id="rId34"/>
    </p:embeddedFont>
    <p:embeddedFont>
      <p:font typeface="Calibri" panose="020F0502020204030204" pitchFamily="34" charset="0"/>
      <p:regular r:id="rId35"/>
      <p:bold r:id="rId36"/>
      <p:italic r:id="rId37"/>
      <p:boldItalic r:id="rId38"/>
    </p:embeddedFont>
    <p:embeddedFont>
      <p:font typeface="Century Gothic" panose="020B0502020202020204" pitchFamily="34" charset="0"/>
      <p:regular r:id="rId39"/>
      <p:bold r:id="rId40"/>
      <p:italic r:id="rId41"/>
      <p:boldItalic r:id="rId42"/>
    </p:embeddedFont>
    <p:embeddedFont>
      <p:font typeface="Gill Sans" panose="020B0604020202020204" charset="0"/>
      <p:regular r:id="rId43"/>
      <p:bold r:id="rId44"/>
    </p:embeddedFont>
    <p:embeddedFont>
      <p:font typeface="Helvetica" panose="020B0500000000000000" pitchFamily="34" charset="0"/>
      <p:regular r:id="rId45"/>
      <p:bold r:id="rId46"/>
      <p:italic r:id="rId47"/>
      <p:boldItalic r:id="rId48"/>
    </p:embeddedFont>
    <p:embeddedFont>
      <p:font typeface="Helvetica Neue" panose="020B0604020202020204" charset="0"/>
      <p:regular r:id="rId49"/>
      <p:bold r:id="rId50"/>
      <p:italic r:id="rId51"/>
      <p:boldItalic r:id="rId52"/>
    </p:embeddedFont>
    <p:embeddedFont>
      <p:font typeface="Quattrocento Sans" panose="020B0502050000020003" pitchFamily="34"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1" roundtripDataSignature="AMtx7mjlRTI1npwRv8D0jZXdjAVcodAs1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C7650"/>
    <a:srgbClr val="C1BC9F"/>
    <a:srgbClr val="A6A5A3"/>
    <a:srgbClr val="A0996C"/>
    <a:srgbClr val="B2AC88"/>
    <a:srgbClr val="FFFFFF"/>
    <a:srgbClr val="D6DD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C3D55C6-648D-4350-86C4-4CA5D463F887}">
  <a:tblStyle styleId="{7C3D55C6-648D-4350-86C4-4CA5D463F887}"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226" autoAdjust="0"/>
  </p:normalViewPr>
  <p:slideViewPr>
    <p:cSldViewPr snapToGrid="0">
      <p:cViewPr varScale="1">
        <p:scale>
          <a:sx n="79" d="100"/>
          <a:sy n="79" d="100"/>
        </p:scale>
        <p:origin x="101" y="22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font" Target="fonts/font25.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1.fntdata"/><Relationship Id="rId54" Type="http://schemas.openxmlformats.org/officeDocument/2006/relationships/font" Target="fonts/font24.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font" Target="fonts/font2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font" Target="fonts/font19.fntdata"/><Relationship Id="rId61"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font" Target="fonts/font26.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2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s>
</file>

<file path=ppt/charts/_rels/chart1.xml.rels><?xml version="1.0" encoding="UTF-8" standalone="yes"?>
<Relationships xmlns="http://schemas.openxmlformats.org/package/2006/relationships"><Relationship Id="rId3" Type="http://schemas.openxmlformats.org/officeDocument/2006/relationships/oleObject" Target="file:///G:\Shared%20drives\KRamsey%20Lab\Sierra\Data\RNA%20Work\rpsU2%20Regulation\qRT-PCR\Regulatory%20Elements\221110_SS_qRT-PCR_calcs_150_151_lacZ.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G:\Shared%20drives\KRamsey%20Lab\Sierra\Data\RNA%20Work\rpsU2%20Regulation\qRT-PCR\230227_SS_qRT-PCR_calcs_Stability_Assay.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509017025835978"/>
          <c:y val="3.9565804082930395E-2"/>
          <c:w val="0.85948814825766062"/>
          <c:h val="0.84629922433216076"/>
        </c:manualLayout>
      </c:layout>
      <c:barChart>
        <c:barDir val="col"/>
        <c:grouping val="clustered"/>
        <c:varyColors val="0"/>
        <c:ser>
          <c:idx val="0"/>
          <c:order val="0"/>
          <c:tx>
            <c:strRef>
              <c:f>Analysis!$T$7</c:f>
              <c:strCache>
                <c:ptCount val="1"/>
                <c:pt idx="0">
                  <c:v>lacZ</c:v>
                </c:pt>
              </c:strCache>
            </c:strRef>
          </c:tx>
          <c:spPr>
            <a:solidFill>
              <a:schemeClr val="accent1"/>
            </a:solidFill>
            <a:ln>
              <a:noFill/>
            </a:ln>
            <a:effectLst/>
          </c:spPr>
          <c:invertIfNegative val="0"/>
          <c:dPt>
            <c:idx val="0"/>
            <c:invertIfNegative val="0"/>
            <c:bubble3D val="0"/>
            <c:spPr>
              <a:solidFill>
                <a:srgbClr val="00B050"/>
              </a:solidFill>
              <a:ln>
                <a:noFill/>
              </a:ln>
              <a:effectLst/>
            </c:spPr>
            <c:extLst>
              <c:ext xmlns:c16="http://schemas.microsoft.com/office/drawing/2014/chart" uri="{C3380CC4-5D6E-409C-BE32-E72D297353CC}">
                <c16:uniqueId val="{00000001-DFA5-4770-B77F-3D3C23C71325}"/>
              </c:ext>
            </c:extLst>
          </c:dPt>
          <c:dPt>
            <c:idx val="1"/>
            <c:invertIfNegative val="0"/>
            <c:bubble3D val="0"/>
            <c:spPr>
              <a:solidFill>
                <a:srgbClr val="00B050"/>
              </a:solidFill>
              <a:ln>
                <a:noFill/>
              </a:ln>
              <a:effectLst/>
            </c:spPr>
            <c:extLst>
              <c:ext xmlns:c16="http://schemas.microsoft.com/office/drawing/2014/chart" uri="{C3380CC4-5D6E-409C-BE32-E72D297353CC}">
                <c16:uniqueId val="{00000003-DFA5-4770-B77F-3D3C23C71325}"/>
              </c:ext>
            </c:extLst>
          </c:dPt>
          <c:dPt>
            <c:idx val="2"/>
            <c:invertIfNegative val="0"/>
            <c:bubble3D val="0"/>
            <c:spPr>
              <a:solidFill>
                <a:srgbClr val="0070C0"/>
              </a:solidFill>
              <a:ln>
                <a:noFill/>
              </a:ln>
              <a:effectLst/>
            </c:spPr>
            <c:extLst>
              <c:ext xmlns:c16="http://schemas.microsoft.com/office/drawing/2014/chart" uri="{C3380CC4-5D6E-409C-BE32-E72D297353CC}">
                <c16:uniqueId val="{00000005-DFA5-4770-B77F-3D3C23C71325}"/>
              </c:ext>
            </c:extLst>
          </c:dPt>
          <c:dPt>
            <c:idx val="3"/>
            <c:invertIfNegative val="0"/>
            <c:bubble3D val="0"/>
            <c:spPr>
              <a:solidFill>
                <a:srgbClr val="0070C0"/>
              </a:solidFill>
              <a:ln>
                <a:noFill/>
              </a:ln>
              <a:effectLst/>
            </c:spPr>
            <c:extLst>
              <c:ext xmlns:c16="http://schemas.microsoft.com/office/drawing/2014/chart" uri="{C3380CC4-5D6E-409C-BE32-E72D297353CC}">
                <c16:uniqueId val="{00000007-DFA5-4770-B77F-3D3C23C71325}"/>
              </c:ext>
            </c:extLst>
          </c:dPt>
          <c:dPt>
            <c:idx val="4"/>
            <c:invertIfNegative val="0"/>
            <c:bubble3D val="0"/>
            <c:spPr>
              <a:solidFill>
                <a:srgbClr val="7030A0"/>
              </a:solidFill>
              <a:ln>
                <a:noFill/>
              </a:ln>
              <a:effectLst/>
            </c:spPr>
            <c:extLst>
              <c:ext xmlns:c16="http://schemas.microsoft.com/office/drawing/2014/chart" uri="{C3380CC4-5D6E-409C-BE32-E72D297353CC}">
                <c16:uniqueId val="{00000009-DFA5-4770-B77F-3D3C23C71325}"/>
              </c:ext>
            </c:extLst>
          </c:dPt>
          <c:dPt>
            <c:idx val="5"/>
            <c:invertIfNegative val="0"/>
            <c:bubble3D val="0"/>
            <c:spPr>
              <a:solidFill>
                <a:srgbClr val="7030A0"/>
              </a:solidFill>
              <a:ln>
                <a:noFill/>
              </a:ln>
              <a:effectLst/>
            </c:spPr>
            <c:extLst>
              <c:ext xmlns:c16="http://schemas.microsoft.com/office/drawing/2014/chart" uri="{C3380CC4-5D6E-409C-BE32-E72D297353CC}">
                <c16:uniqueId val="{0000000B-DFA5-4770-B77F-3D3C23C71325}"/>
              </c:ext>
            </c:extLst>
          </c:dPt>
          <c:dLbls>
            <c:numFmt formatCode="#,##0.0" sourceLinked="0"/>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Helvetica" panose="020B0500000000000000"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Analysis!$U$8:$U$13</c:f>
                <c:numCache>
                  <c:formatCode>General</c:formatCode>
                  <c:ptCount val="6"/>
                  <c:pt idx="0">
                    <c:v>5.8093146552486319E-2</c:v>
                  </c:pt>
                  <c:pt idx="1">
                    <c:v>4.668223740362154E-2</c:v>
                  </c:pt>
                  <c:pt idx="2">
                    <c:v>0.20362079228504637</c:v>
                  </c:pt>
                  <c:pt idx="3">
                    <c:v>2.1025517688379596</c:v>
                  </c:pt>
                  <c:pt idx="4">
                    <c:v>0.28587964757875839</c:v>
                  </c:pt>
                  <c:pt idx="5">
                    <c:v>1.220099566825934</c:v>
                  </c:pt>
                </c:numCache>
              </c:numRef>
            </c:plus>
            <c:minus>
              <c:numRef>
                <c:f>Analysis!$V$8:$V$13</c:f>
                <c:numCache>
                  <c:formatCode>General</c:formatCode>
                  <c:ptCount val="6"/>
                  <c:pt idx="0">
                    <c:v>6.1676105593517105E-2</c:v>
                  </c:pt>
                  <c:pt idx="1">
                    <c:v>4.8700207633491921E-2</c:v>
                  </c:pt>
                  <c:pt idx="2">
                    <c:v>0.25568321009948813</c:v>
                  </c:pt>
                  <c:pt idx="3">
                    <c:v>2.7102240997674869</c:v>
                  </c:pt>
                  <c:pt idx="4">
                    <c:v>0.40032418430517613</c:v>
                  </c:pt>
                  <c:pt idx="5">
                    <c:v>1.732544927360621</c:v>
                  </c:pt>
                </c:numCache>
              </c:numRef>
            </c:minus>
            <c:spPr>
              <a:noFill/>
              <a:ln w="38100" cap="flat" cmpd="sng" algn="ctr">
                <a:solidFill>
                  <a:schemeClr val="tx1">
                    <a:lumMod val="65000"/>
                    <a:lumOff val="35000"/>
                  </a:schemeClr>
                </a:solidFill>
                <a:round/>
              </a:ln>
              <a:effectLst/>
            </c:spPr>
          </c:errBars>
          <c:cat>
            <c:strRef>
              <c:f>Analysis!$S$8:$S$13</c:f>
              <c:strCache>
                <c:ptCount val="6"/>
                <c:pt idx="0">
                  <c:v>tul4tul4</c:v>
                </c:pt>
                <c:pt idx="1">
                  <c:v>d2 tul4tul4</c:v>
                </c:pt>
                <c:pt idx="2">
                  <c:v>rpsu2rpsu2</c:v>
                </c:pt>
                <c:pt idx="3">
                  <c:v>d2 rpsu2rpsu2</c:v>
                </c:pt>
                <c:pt idx="4">
                  <c:v>tul4rpsu2</c:v>
                </c:pt>
                <c:pt idx="5">
                  <c:v>d2tul4rpsu2</c:v>
                </c:pt>
              </c:strCache>
            </c:strRef>
          </c:cat>
          <c:val>
            <c:numRef>
              <c:f>Analysis!$T$8:$T$13</c:f>
              <c:numCache>
                <c:formatCode>0.000</c:formatCode>
                <c:ptCount val="6"/>
                <c:pt idx="0">
                  <c:v>1</c:v>
                </c:pt>
                <c:pt idx="1">
                  <c:v>1.1265947439166926</c:v>
                </c:pt>
                <c:pt idx="2">
                  <c:v>1</c:v>
                </c:pt>
                <c:pt idx="3">
                  <c:v>9.3773999322906647</c:v>
                </c:pt>
                <c:pt idx="4">
                  <c:v>1</c:v>
                </c:pt>
                <c:pt idx="5">
                  <c:v>4.1250784535809437</c:v>
                </c:pt>
              </c:numCache>
            </c:numRef>
          </c:val>
          <c:extLst>
            <c:ext xmlns:c16="http://schemas.microsoft.com/office/drawing/2014/chart" uri="{C3380CC4-5D6E-409C-BE32-E72D297353CC}">
              <c16:uniqueId val="{0000000C-DFA5-4770-B77F-3D3C23C71325}"/>
            </c:ext>
          </c:extLst>
        </c:ser>
        <c:dLbls>
          <c:dLblPos val="outEnd"/>
          <c:showLegendKey val="0"/>
          <c:showVal val="1"/>
          <c:showCatName val="0"/>
          <c:showSerName val="0"/>
          <c:showPercent val="0"/>
          <c:showBubbleSize val="0"/>
        </c:dLbls>
        <c:gapWidth val="219"/>
        <c:overlap val="-27"/>
        <c:axId val="1907564000"/>
        <c:axId val="1836319360"/>
      </c:barChart>
      <c:catAx>
        <c:axId val="1907564000"/>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Helvetica" panose="020B0500000000000000" pitchFamily="34" charset="0"/>
                <a:ea typeface="+mn-ea"/>
                <a:cs typeface="+mn-cs"/>
              </a:defRPr>
            </a:pPr>
            <a:endParaRPr lang="en-US"/>
          </a:p>
        </c:txPr>
        <c:crossAx val="1836319360"/>
        <c:crosses val="autoZero"/>
        <c:auto val="1"/>
        <c:lblAlgn val="ctr"/>
        <c:lblOffset val="100"/>
        <c:noMultiLvlLbl val="0"/>
      </c:catAx>
      <c:valAx>
        <c:axId val="1836319360"/>
        <c:scaling>
          <c:orientation val="minMax"/>
          <c:max val="12"/>
          <c:min val="0"/>
        </c:scaling>
        <c:delete val="0"/>
        <c:axPos val="l"/>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Helvetica" panose="020B0500000000000000" pitchFamily="34" charset="0"/>
                    <a:ea typeface="+mn-ea"/>
                    <a:cs typeface="+mn-cs"/>
                  </a:defRPr>
                </a:pPr>
                <a:r>
                  <a:rPr lang="en-US" sz="1800" dirty="0"/>
                  <a:t>Relative </a:t>
                </a:r>
                <a:r>
                  <a:rPr lang="en-US" sz="1800" i="1" dirty="0"/>
                  <a:t>lacZ</a:t>
                </a:r>
                <a:r>
                  <a:rPr lang="en-US" sz="1800" dirty="0"/>
                  <a:t> Transcript Abundance</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Helvetica" panose="020B0500000000000000" pitchFamily="34" charset="0"/>
                  <a:ea typeface="+mn-ea"/>
                  <a:cs typeface="+mn-cs"/>
                </a:defRPr>
              </a:pPr>
              <a:endParaRPr lang="en-US"/>
            </a:p>
          </c:tx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Helvetica" panose="020B0500000000000000" pitchFamily="34" charset="0"/>
                <a:ea typeface="+mn-ea"/>
                <a:cs typeface="+mn-cs"/>
              </a:defRPr>
            </a:pPr>
            <a:endParaRPr lang="en-US"/>
          </a:p>
        </c:txPr>
        <c:crossAx val="19075640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latin typeface="Helvetica" panose="020B0500000000000000"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'CT Line Graphs'!$I$19</c:f>
              <c:strCache>
                <c:ptCount val="1"/>
                <c:pt idx="0">
                  <c:v>LVS</c:v>
                </c:pt>
              </c:strCache>
            </c:strRef>
          </c:tx>
          <c:spPr>
            <a:ln w="19050" cap="rnd">
              <a:noFill/>
              <a:round/>
            </a:ln>
            <a:effectLst/>
          </c:spPr>
          <c:marker>
            <c:symbol val="circle"/>
            <c:size val="5"/>
            <c:spPr>
              <a:solidFill>
                <a:schemeClr val="tx1"/>
              </a:solidFill>
              <a:ln w="9525">
                <a:solidFill>
                  <a:schemeClr val="accent1"/>
                </a:solidFill>
              </a:ln>
              <a:effectLst/>
            </c:spPr>
          </c:marker>
          <c:trendline>
            <c:spPr>
              <a:ln w="19050" cap="rnd">
                <a:solidFill>
                  <a:schemeClr val="accent1"/>
                </a:solidFill>
                <a:prstDash val="sysDot"/>
              </a:ln>
              <a:effectLst/>
            </c:spPr>
            <c:trendlineType val="linear"/>
            <c:dispRSqr val="1"/>
            <c:dispEq val="1"/>
            <c:trendlineLbl>
              <c:layout>
                <c:manualLayout>
                  <c:x val="2.678040244969379E-3"/>
                  <c:y val="5.6143554972295132E-2"/>
                </c:manualLayout>
              </c:layout>
              <c:numFmt formatCode="General" sourceLinked="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rendlineLbl>
          </c:trendline>
          <c:errBars>
            <c:errDir val="y"/>
            <c:errBarType val="both"/>
            <c:errValType val="cust"/>
            <c:noEndCap val="0"/>
            <c:plus>
              <c:numRef>
                <c:f>'CT Line Graphs'!$D$23:$F$23</c:f>
                <c:numCache>
                  <c:formatCode>General</c:formatCode>
                  <c:ptCount val="3"/>
                  <c:pt idx="0">
                    <c:v>0.58383526325505231</c:v>
                  </c:pt>
                  <c:pt idx="1">
                    <c:v>0.4950089414889009</c:v>
                  </c:pt>
                  <c:pt idx="2">
                    <c:v>0.44322015616378624</c:v>
                  </c:pt>
                </c:numCache>
              </c:numRef>
            </c:plus>
            <c:minus>
              <c:numRef>
                <c:f>'CT Line Graphs'!$D$23:$F$23</c:f>
                <c:numCache>
                  <c:formatCode>General</c:formatCode>
                  <c:ptCount val="3"/>
                  <c:pt idx="0">
                    <c:v>0.58383526325505231</c:v>
                  </c:pt>
                  <c:pt idx="1">
                    <c:v>0.4950089414889009</c:v>
                  </c:pt>
                  <c:pt idx="2">
                    <c:v>0.44322015616378624</c:v>
                  </c:pt>
                </c:numCache>
              </c:numRef>
            </c:minus>
            <c:spPr>
              <a:noFill/>
              <a:ln w="9525" cap="flat" cmpd="sng" algn="ctr">
                <a:solidFill>
                  <a:schemeClr val="tx1">
                    <a:lumMod val="65000"/>
                    <a:lumOff val="35000"/>
                  </a:schemeClr>
                </a:solidFill>
                <a:round/>
              </a:ln>
              <a:effectLst/>
            </c:spPr>
          </c:errBars>
          <c:xVal>
            <c:numRef>
              <c:f>'CT Line Graphs'!$J$18:$L$18</c:f>
              <c:numCache>
                <c:formatCode>General</c:formatCode>
                <c:ptCount val="3"/>
                <c:pt idx="0">
                  <c:v>1</c:v>
                </c:pt>
                <c:pt idx="1">
                  <c:v>2</c:v>
                </c:pt>
                <c:pt idx="2">
                  <c:v>4</c:v>
                </c:pt>
              </c:numCache>
            </c:numRef>
          </c:xVal>
          <c:yVal>
            <c:numRef>
              <c:f>'CT Line Graphs'!$J$19:$L$19</c:f>
              <c:numCache>
                <c:formatCode>General</c:formatCode>
                <c:ptCount val="3"/>
                <c:pt idx="0">
                  <c:v>-23.332116362475087</c:v>
                </c:pt>
                <c:pt idx="1">
                  <c:v>-23.567049346066288</c:v>
                </c:pt>
                <c:pt idx="2">
                  <c:v>-24.406709290653641</c:v>
                </c:pt>
              </c:numCache>
            </c:numRef>
          </c:yVal>
          <c:smooth val="0"/>
          <c:extLst>
            <c:ext xmlns:c16="http://schemas.microsoft.com/office/drawing/2014/chart" uri="{C3380CC4-5D6E-409C-BE32-E72D297353CC}">
              <c16:uniqueId val="{00000001-41C0-4513-A4B1-313C87EDAC93}"/>
            </c:ext>
          </c:extLst>
        </c:ser>
        <c:ser>
          <c:idx val="1"/>
          <c:order val="1"/>
          <c:tx>
            <c:strRef>
              <c:f>'CT Line Graphs'!$I$20</c:f>
              <c:strCache>
                <c:ptCount val="1"/>
                <c:pt idx="0">
                  <c:v>ΔrpsU2</c:v>
                </c:pt>
              </c:strCache>
            </c:strRef>
          </c:tx>
          <c:spPr>
            <a:ln w="19050" cap="rnd">
              <a:noFill/>
              <a:round/>
            </a:ln>
            <a:effectLst/>
          </c:spPr>
          <c:marker>
            <c:symbol val="circle"/>
            <c:size val="5"/>
            <c:spPr>
              <a:solidFill>
                <a:srgbClr val="FFFF00"/>
              </a:solidFill>
              <a:ln w="9525">
                <a:solidFill>
                  <a:schemeClr val="accent2"/>
                </a:solidFill>
              </a:ln>
              <a:effectLst/>
            </c:spPr>
          </c:marker>
          <c:trendline>
            <c:spPr>
              <a:ln w="19050" cap="rnd">
                <a:solidFill>
                  <a:schemeClr val="accent2"/>
                </a:solidFill>
                <a:prstDash val="sysDot"/>
              </a:ln>
              <a:effectLst/>
            </c:spPr>
            <c:trendlineType val="linear"/>
            <c:dispRSqr val="1"/>
            <c:dispEq val="1"/>
            <c:trendlineLbl>
              <c:layout>
                <c:manualLayout>
                  <c:x val="5.4558180227471569E-3"/>
                  <c:y val="5.4011373578302713E-2"/>
                </c:manualLayout>
              </c:layout>
              <c:numFmt formatCode="General" sourceLinked="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rendlineLbl>
          </c:trendline>
          <c:errBars>
            <c:errDir val="y"/>
            <c:errBarType val="both"/>
            <c:errValType val="cust"/>
            <c:noEndCap val="0"/>
            <c:plus>
              <c:numRef>
                <c:f>'CT Line Graphs'!$D$24:$F$24</c:f>
                <c:numCache>
                  <c:formatCode>General</c:formatCode>
                  <c:ptCount val="3"/>
                  <c:pt idx="0">
                    <c:v>0.39734973726781375</c:v>
                  </c:pt>
                  <c:pt idx="1">
                    <c:v>0.68231289960288355</c:v>
                  </c:pt>
                  <c:pt idx="2">
                    <c:v>0.224564049852959</c:v>
                  </c:pt>
                </c:numCache>
              </c:numRef>
            </c:plus>
            <c:minus>
              <c:numRef>
                <c:f>'CT Line Graphs'!$D$24:$F$24</c:f>
                <c:numCache>
                  <c:formatCode>General</c:formatCode>
                  <c:ptCount val="3"/>
                  <c:pt idx="0">
                    <c:v>0.39734973726781375</c:v>
                  </c:pt>
                  <c:pt idx="1">
                    <c:v>0.68231289960288355</c:v>
                  </c:pt>
                  <c:pt idx="2">
                    <c:v>0.224564049852959</c:v>
                  </c:pt>
                </c:numCache>
              </c:numRef>
            </c:minus>
            <c:spPr>
              <a:noFill/>
              <a:ln w="9525" cap="flat" cmpd="sng" algn="ctr">
                <a:solidFill>
                  <a:schemeClr val="tx1">
                    <a:lumMod val="65000"/>
                    <a:lumOff val="35000"/>
                  </a:schemeClr>
                </a:solidFill>
                <a:round/>
              </a:ln>
              <a:effectLst/>
            </c:spPr>
          </c:errBars>
          <c:xVal>
            <c:numRef>
              <c:f>'CT Line Graphs'!$J$18:$L$18</c:f>
              <c:numCache>
                <c:formatCode>General</c:formatCode>
                <c:ptCount val="3"/>
                <c:pt idx="0">
                  <c:v>1</c:v>
                </c:pt>
                <c:pt idx="1">
                  <c:v>2</c:v>
                </c:pt>
                <c:pt idx="2">
                  <c:v>4</c:v>
                </c:pt>
              </c:numCache>
            </c:numRef>
          </c:xVal>
          <c:yVal>
            <c:numRef>
              <c:f>'CT Line Graphs'!$J$20:$L$20</c:f>
              <c:numCache>
                <c:formatCode>General</c:formatCode>
                <c:ptCount val="3"/>
                <c:pt idx="0">
                  <c:v>-19.746164116453766</c:v>
                </c:pt>
                <c:pt idx="1">
                  <c:v>-20.435004798473468</c:v>
                </c:pt>
                <c:pt idx="2">
                  <c:v>-20.065807780646697</c:v>
                </c:pt>
              </c:numCache>
            </c:numRef>
          </c:yVal>
          <c:smooth val="0"/>
          <c:extLst>
            <c:ext xmlns:c16="http://schemas.microsoft.com/office/drawing/2014/chart" uri="{C3380CC4-5D6E-409C-BE32-E72D297353CC}">
              <c16:uniqueId val="{00000003-41C0-4513-A4B1-313C87EDAC93}"/>
            </c:ext>
          </c:extLst>
        </c:ser>
        <c:dLbls>
          <c:showLegendKey val="0"/>
          <c:showVal val="0"/>
          <c:showCatName val="0"/>
          <c:showSerName val="0"/>
          <c:showPercent val="0"/>
          <c:showBubbleSize val="0"/>
        </c:dLbls>
        <c:axId val="540693144"/>
        <c:axId val="540689976"/>
      </c:scatterChart>
      <c:valAx>
        <c:axId val="540693144"/>
        <c:scaling>
          <c:orientation val="minMax"/>
          <c:max val="4"/>
          <c:min val="1"/>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40689976"/>
        <c:crosses val="autoZero"/>
        <c:crossBetween val="midCat"/>
        <c:majorUnit val="1"/>
      </c:valAx>
      <c:valAx>
        <c:axId val="540689976"/>
        <c:scaling>
          <c:orientation val="minMax"/>
          <c:max val="-19"/>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40693144"/>
        <c:crosses val="autoZero"/>
        <c:crossBetween val="midCat"/>
      </c:valAx>
      <c:spPr>
        <a:noFill/>
        <a:ln>
          <a:noFill/>
        </a:ln>
        <a:effectLst/>
      </c:spPr>
    </c:plotArea>
    <c:legend>
      <c:legendPos val="b"/>
      <c:legendEntry>
        <c:idx val="2"/>
        <c:delete val="1"/>
      </c:legendEntry>
      <c:legendEntry>
        <c:idx val="3"/>
        <c:delete val="1"/>
      </c:legendEntry>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Add an outline</a:t>
            </a:r>
            <a:endParaRPr dirty="0"/>
          </a:p>
        </p:txBody>
      </p:sp>
      <p:sp>
        <p:nvSpPr>
          <p:cNvPr id="52" name="Google Shape;5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8" name="Google Shape;12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74465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What elements allow for the regulation we observe</a:t>
            </a:r>
            <a:endParaRPr dirty="0"/>
          </a:p>
        </p:txBody>
      </p:sp>
      <p:sp>
        <p:nvSpPr>
          <p:cNvPr id="155" name="Google Shape;15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Test the contribution of the promoter and the contribution of the UTR</a:t>
            </a:r>
          </a:p>
          <a:p>
            <a:pPr marL="0" lvl="0" indent="0" algn="l" rtl="0">
              <a:lnSpc>
                <a:spcPct val="100000"/>
              </a:lnSpc>
              <a:spcBef>
                <a:spcPts val="0"/>
              </a:spcBef>
              <a:spcAft>
                <a:spcPts val="0"/>
              </a:spcAft>
              <a:buSzPts val="1400"/>
              <a:buNone/>
            </a:pPr>
            <a:r>
              <a:rPr lang="en-US" dirty="0" err="1"/>
              <a:t>Recaptiulate</a:t>
            </a:r>
            <a:r>
              <a:rPr lang="en-US" dirty="0"/>
              <a:t> data we see at native locus using reporter assay</a:t>
            </a:r>
            <a:endParaRPr dirty="0"/>
          </a:p>
        </p:txBody>
      </p:sp>
      <p:sp>
        <p:nvSpPr>
          <p:cNvPr id="165" name="Google Shape;16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3" name="Google Shape;243;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7" name="Google Shape;25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28" name="Google Shape;12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46815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7064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83578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err="1"/>
              <a:t>yqeY</a:t>
            </a:r>
            <a:r>
              <a:rPr lang="en-US" dirty="0"/>
              <a:t> is here, which we can use to report on protein abundance  of rpsU2 operon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We can measure protein for </a:t>
            </a:r>
            <a:r>
              <a:rPr lang="en-US" dirty="0" err="1"/>
              <a:t>yqeY</a:t>
            </a:r>
            <a:r>
              <a:rPr lang="en-US" dirty="0"/>
              <a:t> but not bS21-2 and we found no change in protein abundance despite the six fold increase in </a:t>
            </a:r>
            <a:r>
              <a:rPr lang="en-US" dirty="0" err="1"/>
              <a:t>transcr</a:t>
            </a:r>
            <a:r>
              <a:rPr lang="en-US" dirty="0"/>
              <a:t>. In order to study this more closely we took our reporter approach to see if we could recapitulate our findings using our reporter assay </a:t>
            </a:r>
            <a:endParaRPr dirty="0"/>
          </a:p>
        </p:txBody>
      </p:sp>
    </p:spTree>
    <p:extLst>
      <p:ext uri="{BB962C8B-B14F-4D97-AF65-F5344CB8AC3E}">
        <p14:creationId xmlns:p14="http://schemas.microsoft.com/office/powerpoint/2010/main" val="2850659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37457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734670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134540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41166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 want to thank everyone in the Ramsey lab for their support especially Kathryn. We have fantastic collaborators at URI and Duke whom I want to thank, and then our funding sources, and I will happily take any questions.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sz="1200"/>
              <a:t>Notes:</a:t>
            </a:r>
            <a:endParaRPr/>
          </a:p>
          <a:p>
            <a:pPr marL="0" lvl="0" indent="0" algn="l" rtl="0">
              <a:lnSpc>
                <a:spcPct val="100000"/>
              </a:lnSpc>
              <a:spcBef>
                <a:spcPts val="0"/>
              </a:spcBef>
              <a:spcAft>
                <a:spcPts val="0"/>
              </a:spcAft>
              <a:buSzPts val="1400"/>
              <a:buNone/>
            </a:pPr>
            <a:r>
              <a:rPr lang="en-US" sz="1200"/>
              <a:t>Motility and biofilm – bacillus subtilis</a:t>
            </a:r>
            <a:endParaRPr/>
          </a:p>
          <a:p>
            <a:pPr marL="0" lvl="0" indent="0" algn="l" rtl="0">
              <a:lnSpc>
                <a:spcPct val="100000"/>
              </a:lnSpc>
              <a:spcBef>
                <a:spcPts val="0"/>
              </a:spcBef>
              <a:spcAft>
                <a:spcPts val="0"/>
              </a:spcAft>
              <a:buSzPts val="1400"/>
              <a:buNone/>
            </a:pPr>
            <a:r>
              <a:rPr lang="en-US" sz="1200"/>
              <a:t>Acid stress resistance – listeria monocytogenes</a:t>
            </a:r>
            <a:endParaRPr/>
          </a:p>
          <a:p>
            <a:pPr marL="0" lvl="0" indent="0" algn="l" rtl="0">
              <a:lnSpc>
                <a:spcPct val="100000"/>
              </a:lnSpc>
              <a:spcBef>
                <a:spcPts val="0"/>
              </a:spcBef>
              <a:spcAft>
                <a:spcPts val="0"/>
              </a:spcAft>
              <a:buSzPts val="1400"/>
              <a:buNone/>
            </a:pPr>
            <a:r>
              <a:rPr lang="en-US" sz="1200"/>
              <a:t>Antibiotic resistance – staph aureus</a:t>
            </a:r>
            <a:endParaRPr/>
          </a:p>
          <a:p>
            <a:pPr marL="0" lvl="0" indent="0" algn="l" rtl="0">
              <a:lnSpc>
                <a:spcPct val="100000"/>
              </a:lnSpc>
              <a:spcBef>
                <a:spcPts val="0"/>
              </a:spcBef>
              <a:spcAft>
                <a:spcPts val="0"/>
              </a:spcAft>
              <a:buSzPts val="1400"/>
              <a:buNone/>
            </a:pPr>
            <a:r>
              <a:rPr lang="en-US" sz="1200"/>
              <a:t>Virulence – burkholderia pseudomallei and francisella in this work</a:t>
            </a:r>
            <a:endParaRPr/>
          </a:p>
          <a:p>
            <a:pPr marL="0" lvl="0" indent="0" algn="l" rtl="0">
              <a:lnSpc>
                <a:spcPct val="100000"/>
              </a:lnSpc>
              <a:spcBef>
                <a:spcPts val="0"/>
              </a:spcBef>
              <a:spcAft>
                <a:spcPts val="0"/>
              </a:spcAft>
              <a:buSzPts val="1400"/>
              <a:buNone/>
            </a:pPr>
            <a:r>
              <a:rPr lang="en-US" sz="1200"/>
              <a:t>Phage paper – Mizuno et al. 2019, Chen 2022</a:t>
            </a:r>
            <a:endParaRPr/>
          </a:p>
          <a:p>
            <a:pPr marL="0" lvl="0" indent="0" algn="l" rtl="0">
              <a:lnSpc>
                <a:spcPct val="100000"/>
              </a:lnSpc>
              <a:spcBef>
                <a:spcPts val="0"/>
              </a:spcBef>
              <a:spcAft>
                <a:spcPts val="0"/>
              </a:spcAft>
              <a:buSzPts val="1400"/>
              <a:buNone/>
            </a:pPr>
            <a:r>
              <a:rPr lang="en-US" sz="1200"/>
              <a:t>Bacteriodetes – Jha et al 2020 – probably autoregulating its own expression because rpsU is one of the few genes with a strong SD</a:t>
            </a:r>
            <a:endParaRPr/>
          </a:p>
          <a:p>
            <a:pPr marL="0" lvl="0" indent="0" algn="l" rtl="0">
              <a:lnSpc>
                <a:spcPct val="100000"/>
              </a:lnSpc>
              <a:spcBef>
                <a:spcPts val="0"/>
              </a:spcBef>
              <a:spcAft>
                <a:spcPts val="0"/>
              </a:spcAft>
              <a:buSzPts val="1400"/>
              <a:buNone/>
            </a:pPr>
            <a:endParaRPr/>
          </a:p>
        </p:txBody>
      </p:sp>
      <p:sp>
        <p:nvSpPr>
          <p:cNvPr id="318" name="Google Shape;318;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1" name="Google Shape;331;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282614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42950" marR="0" lvl="1" indent="-285750" algn="l" rtl="0">
              <a:lnSpc>
                <a:spcPct val="115000"/>
              </a:lnSpc>
              <a:spcBef>
                <a:spcPts val="0"/>
              </a:spcBef>
              <a:spcAft>
                <a:spcPts val="0"/>
              </a:spcAft>
              <a:buClr>
                <a:schemeClr val="dk1"/>
              </a:buClr>
              <a:buSzPts val="1100"/>
              <a:buFont typeface="Arial"/>
              <a:buChar char="○"/>
            </a:pPr>
            <a:r>
              <a:rPr lang="en-US" sz="1100" u="none" strike="noStrike">
                <a:latin typeface="Calibri"/>
                <a:ea typeface="Calibri"/>
                <a:cs typeface="Calibri"/>
                <a:sym typeface="Calibri"/>
              </a:rPr>
              <a:t>Another piece of preliminary data that was used is showing transcript abundance between LVS and delta rpsU2</a:t>
            </a:r>
            <a:endParaRPr sz="1200" u="none" strike="noStrike">
              <a:latin typeface="Times New Roman"/>
              <a:ea typeface="Times New Roman"/>
              <a:cs typeface="Times New Roman"/>
              <a:sym typeface="Times New Roman"/>
            </a:endParaRPr>
          </a:p>
          <a:p>
            <a:pPr marL="1143000" marR="0" lvl="2" indent="-228600" algn="l" rtl="0">
              <a:lnSpc>
                <a:spcPct val="115000"/>
              </a:lnSpc>
              <a:spcBef>
                <a:spcPts val="0"/>
              </a:spcBef>
              <a:spcAft>
                <a:spcPts val="0"/>
              </a:spcAft>
              <a:buClr>
                <a:schemeClr val="dk1"/>
              </a:buClr>
              <a:buSzPts val="1100"/>
              <a:buFont typeface="Arial"/>
              <a:buChar char="■"/>
            </a:pPr>
            <a:r>
              <a:rPr lang="en-US" sz="1100" u="none" strike="noStrike">
                <a:latin typeface="Calibri"/>
                <a:ea typeface="Calibri"/>
                <a:cs typeface="Calibri"/>
                <a:sym typeface="Calibri"/>
              </a:rPr>
              <a:t>As you can see, when there the rpsu2 gene is deleted there is a 25 fold increase in transcript abundance </a:t>
            </a:r>
            <a:endParaRPr sz="1200" u="none" strike="noStrike">
              <a:latin typeface="Times New Roman"/>
              <a:ea typeface="Times New Roman"/>
              <a:cs typeface="Times New Roman"/>
              <a:sym typeface="Times New Roman"/>
            </a:endParaRPr>
          </a:p>
          <a:p>
            <a:pPr marL="1143000" marR="0" lvl="2" indent="-228600" algn="l" rtl="0">
              <a:lnSpc>
                <a:spcPct val="115000"/>
              </a:lnSpc>
              <a:spcBef>
                <a:spcPts val="0"/>
              </a:spcBef>
              <a:spcAft>
                <a:spcPts val="0"/>
              </a:spcAft>
              <a:buClr>
                <a:schemeClr val="dk1"/>
              </a:buClr>
              <a:buSzPts val="1100"/>
              <a:buFont typeface="Arial"/>
              <a:buChar char="■"/>
            </a:pPr>
            <a:r>
              <a:rPr lang="en-US" sz="1100" u="none" strike="noStrike">
                <a:latin typeface="Calibri"/>
                <a:ea typeface="Calibri"/>
                <a:cs typeface="Calibri"/>
                <a:sym typeface="Calibri"/>
              </a:rPr>
              <a:t>This is clearly showing that when there is no protein present, there is an increase in transcript. The protein is suppressing itself. </a:t>
            </a:r>
            <a:endParaRPr sz="1200" u="none" strike="noStrike">
              <a:latin typeface="Times New Roman"/>
              <a:ea typeface="Times New Roman"/>
              <a:cs typeface="Times New Roman"/>
              <a:sym typeface="Times New Roman"/>
            </a:endParaRPr>
          </a:p>
          <a:p>
            <a:pPr marL="1600200" marR="0" lvl="3" indent="-228600" algn="l" rtl="0">
              <a:lnSpc>
                <a:spcPct val="115000"/>
              </a:lnSpc>
              <a:spcBef>
                <a:spcPts val="0"/>
              </a:spcBef>
              <a:spcAft>
                <a:spcPts val="0"/>
              </a:spcAft>
              <a:buClr>
                <a:schemeClr val="dk1"/>
              </a:buClr>
              <a:buSzPts val="1100"/>
              <a:buFont typeface="Arial"/>
              <a:buChar char="●"/>
            </a:pPr>
            <a:r>
              <a:rPr lang="en-US" sz="1100" u="none" strike="noStrike">
                <a:latin typeface="Calibri"/>
                <a:ea typeface="Calibri"/>
                <a:cs typeface="Calibri"/>
                <a:sym typeface="Calibri"/>
              </a:rPr>
              <a:t>What could be happening?</a:t>
            </a:r>
            <a:endParaRPr sz="1200" u="none" strike="noStrike">
              <a:latin typeface="Times New Roman"/>
              <a:ea typeface="Times New Roman"/>
              <a:cs typeface="Times New Roman"/>
              <a:sym typeface="Times New Roman"/>
            </a:endParaRPr>
          </a:p>
          <a:p>
            <a:pPr marL="1600200" marR="0" lvl="3" indent="-228600" algn="l" rtl="0">
              <a:lnSpc>
                <a:spcPct val="115000"/>
              </a:lnSpc>
              <a:spcBef>
                <a:spcPts val="0"/>
              </a:spcBef>
              <a:spcAft>
                <a:spcPts val="0"/>
              </a:spcAft>
              <a:buClr>
                <a:schemeClr val="dk1"/>
              </a:buClr>
              <a:buSzPts val="1100"/>
              <a:buFont typeface="Arial"/>
              <a:buChar char="●"/>
            </a:pPr>
            <a:r>
              <a:rPr lang="en-US" sz="1100" u="none" strike="noStrike">
                <a:latin typeface="Calibri"/>
                <a:ea typeface="Calibri"/>
                <a:cs typeface="Calibri"/>
                <a:sym typeface="Calibri"/>
              </a:rPr>
              <a:t>One option is that it is preventing its own transcription. </a:t>
            </a:r>
            <a:endParaRPr sz="1200" u="none" strike="noStrike">
              <a:latin typeface="Times New Roman"/>
              <a:ea typeface="Times New Roman"/>
              <a:cs typeface="Times New Roman"/>
              <a:sym typeface="Times New Roman"/>
            </a:endParaRPr>
          </a:p>
          <a:p>
            <a:pPr marL="2057400" marR="0" lvl="4" indent="-228600" algn="l" rtl="0">
              <a:lnSpc>
                <a:spcPct val="115000"/>
              </a:lnSpc>
              <a:spcBef>
                <a:spcPts val="0"/>
              </a:spcBef>
              <a:spcAft>
                <a:spcPts val="0"/>
              </a:spcAft>
              <a:buClr>
                <a:schemeClr val="dk1"/>
              </a:buClr>
              <a:buSzPts val="1100"/>
              <a:buFont typeface="Arial"/>
              <a:buChar char="○"/>
            </a:pPr>
            <a:r>
              <a:rPr lang="en-US" sz="1100" u="none" strike="noStrike">
                <a:latin typeface="Calibri"/>
                <a:ea typeface="Calibri"/>
                <a:cs typeface="Calibri"/>
                <a:sym typeface="Calibri"/>
              </a:rPr>
              <a:t>Binding to DNA for example</a:t>
            </a:r>
            <a:endParaRPr sz="1200" u="none" strike="noStrike">
              <a:latin typeface="Times New Roman"/>
              <a:ea typeface="Times New Roman"/>
              <a:cs typeface="Times New Roman"/>
              <a:sym typeface="Times New Roman"/>
            </a:endParaRPr>
          </a:p>
          <a:p>
            <a:pPr marL="1600200" marR="0" lvl="3" indent="-228600" algn="l" rtl="0">
              <a:lnSpc>
                <a:spcPct val="115000"/>
              </a:lnSpc>
              <a:spcBef>
                <a:spcPts val="0"/>
              </a:spcBef>
              <a:spcAft>
                <a:spcPts val="0"/>
              </a:spcAft>
              <a:buClr>
                <a:schemeClr val="dk1"/>
              </a:buClr>
              <a:buSzPts val="1100"/>
              <a:buFont typeface="Arial"/>
              <a:buChar char="●"/>
            </a:pPr>
            <a:r>
              <a:rPr lang="en-US" sz="1100" u="none" strike="noStrike">
                <a:latin typeface="Calibri"/>
                <a:ea typeface="Calibri"/>
                <a:cs typeface="Calibri"/>
                <a:sym typeface="Calibri"/>
              </a:rPr>
              <a:t>Another option is that it could be inhibiting translation leading to quick degradation</a:t>
            </a:r>
            <a:endParaRPr sz="1200" u="none" strike="noStrike">
              <a:latin typeface="Times New Roman"/>
              <a:ea typeface="Times New Roman"/>
              <a:cs typeface="Times New Roman"/>
              <a:sym typeface="Times New Roman"/>
            </a:endParaRPr>
          </a:p>
          <a:p>
            <a:pPr marL="2057400" marR="0" lvl="4" indent="-228600" algn="l" rtl="0">
              <a:lnSpc>
                <a:spcPct val="115000"/>
              </a:lnSpc>
              <a:spcBef>
                <a:spcPts val="0"/>
              </a:spcBef>
              <a:spcAft>
                <a:spcPts val="0"/>
              </a:spcAft>
              <a:buClr>
                <a:schemeClr val="dk1"/>
              </a:buClr>
              <a:buSzPts val="1100"/>
              <a:buFont typeface="Arial"/>
              <a:buChar char="○"/>
            </a:pPr>
            <a:r>
              <a:rPr lang="en-US" sz="1100" u="none" strike="noStrike">
                <a:latin typeface="Calibri"/>
                <a:ea typeface="Calibri"/>
                <a:cs typeface="Calibri"/>
                <a:sym typeface="Calibri"/>
              </a:rPr>
              <a:t>Which would be similar to the example that I showed you earlier</a:t>
            </a:r>
            <a:endParaRPr sz="1200" u="none" strike="noStrike">
              <a:latin typeface="Times New Roman"/>
              <a:ea typeface="Times New Roman"/>
              <a:cs typeface="Times New Roman"/>
              <a:sym typeface="Times New Roman"/>
            </a:endParaRPr>
          </a:p>
          <a:p>
            <a:pPr marL="742950" marR="0" lvl="1" indent="-285750" algn="l" rtl="0">
              <a:lnSpc>
                <a:spcPct val="115000"/>
              </a:lnSpc>
              <a:spcBef>
                <a:spcPts val="0"/>
              </a:spcBef>
              <a:spcAft>
                <a:spcPts val="0"/>
              </a:spcAft>
              <a:buClr>
                <a:schemeClr val="dk1"/>
              </a:buClr>
              <a:buSzPts val="1100"/>
              <a:buFont typeface="Arial"/>
              <a:buChar char="○"/>
            </a:pPr>
            <a:r>
              <a:rPr lang="en-US" sz="1100" u="none" strike="noStrike">
                <a:latin typeface="Calibri"/>
                <a:ea typeface="Calibri"/>
                <a:cs typeface="Calibri"/>
                <a:sym typeface="Calibri"/>
              </a:rPr>
              <a:t>With this idea that the protein bS21-2 is preventing its own transcription, we were interested to investigate which specific part of the sequence could the protein be influencing? Is this regulation occuring at the level of transcription or translation?</a:t>
            </a:r>
            <a:endParaRPr sz="1200" u="none" strike="noStrike">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43739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err="1"/>
              <a:t>Aersolization</a:t>
            </a:r>
            <a:r>
              <a:rPr lang="en-US" sz="1400" dirty="0"/>
              <a:t> doesn’t lead to bioweapon status</a:t>
            </a:r>
          </a:p>
          <a:p>
            <a:endParaRPr lang="en-US" sz="1400" dirty="0"/>
          </a:p>
          <a:p>
            <a:r>
              <a:rPr lang="en-US" sz="1400" dirty="0"/>
              <a:t>Attenuated in humans, not in animal models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AA160A-0CCA-C943-991F-EB6032C689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6999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Take a little time, mRNA exit channel, implicated in initiation</a:t>
            </a:r>
            <a:endParaRPr sz="1200" dirty="0">
              <a:solidFill>
                <a:schemeClr val="dk1"/>
              </a:solidFill>
              <a:latin typeface="Calibri"/>
              <a:ea typeface="Calibri"/>
              <a:cs typeface="Calibri"/>
              <a:sym typeface="Calibri"/>
            </a:endParaRPr>
          </a:p>
        </p:txBody>
      </p:sp>
      <p:sp>
        <p:nvSpPr>
          <p:cNvPr id="60" name="Google Shape;6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Even though </a:t>
            </a:r>
            <a:r>
              <a:rPr lang="en-US" sz="1200" kern="1200" dirty="0" err="1">
                <a:solidFill>
                  <a:schemeClr val="tx1"/>
                </a:solidFill>
                <a:effectLst/>
                <a:latin typeface="+mn-lt"/>
                <a:ea typeface="+mn-ea"/>
                <a:cs typeface="+mn-cs"/>
              </a:rPr>
              <a:t>francisella</a:t>
            </a:r>
            <a:r>
              <a:rPr lang="en-US" sz="1200" kern="1200" dirty="0">
                <a:solidFill>
                  <a:schemeClr val="tx1"/>
                </a:solidFill>
                <a:effectLst/>
                <a:latin typeface="+mn-lt"/>
                <a:ea typeface="+mn-ea"/>
                <a:cs typeface="+mn-cs"/>
              </a:rPr>
              <a:t> has a reduced genome, it encodes three copies of the </a:t>
            </a:r>
            <a:r>
              <a:rPr lang="en-US" sz="1200" kern="1200" dirty="0" err="1">
                <a:solidFill>
                  <a:schemeClr val="tx1"/>
                </a:solidFill>
                <a:effectLst/>
                <a:latin typeface="+mn-lt"/>
                <a:ea typeface="+mn-ea"/>
                <a:cs typeface="+mn-cs"/>
              </a:rPr>
              <a:t>rpsU</a:t>
            </a:r>
            <a:r>
              <a:rPr lang="en-US" sz="1200" kern="1200" dirty="0">
                <a:solidFill>
                  <a:schemeClr val="tx1"/>
                </a:solidFill>
                <a:effectLst/>
                <a:latin typeface="+mn-lt"/>
                <a:ea typeface="+mn-ea"/>
                <a:cs typeface="+mn-cs"/>
              </a:rPr>
              <a:t> genes, which encode bS21, a protein in the small ribosomal subunit. Most bacteria have 0 or 1 of this gene. We originally, hypothesized, and have since shown, that these three proteins are produced and incorporated into ribosomes. This is a western blot of purified ribosomes from our wild-type strain as well as strains </a:t>
            </a:r>
            <a:r>
              <a:rPr lang="en-US" sz="1200" b="1" kern="1200" dirty="0">
                <a:solidFill>
                  <a:schemeClr val="tx1"/>
                </a:solidFill>
                <a:effectLst/>
                <a:latin typeface="+mn-lt"/>
                <a:ea typeface="+mn-ea"/>
                <a:cs typeface="+mn-cs"/>
              </a:rPr>
              <a:t>ectopically expressing </a:t>
            </a:r>
            <a:r>
              <a:rPr lang="en-US" sz="1200" kern="1200" dirty="0">
                <a:solidFill>
                  <a:schemeClr val="tx1"/>
                </a:solidFill>
                <a:effectLst/>
                <a:latin typeface="+mn-lt"/>
                <a:ea typeface="+mn-ea"/>
                <a:cs typeface="+mn-cs"/>
              </a:rPr>
              <a:t>each of the bS21 proteins, with a VSVG tag. This, along with some mass spec data we have of purified ribosomes, indicates that multiple classes of ribosomes are possible and occurring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protein is also interesting to us because it is located close to the mRNA exit channel in the ribosome, and early research has identified that it is involved in translation initiation, so it is in an ideal location to be regulating gene expression at the level of translation initiation.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this heterogeneity of ribosomes may be a mechanism of regulation, but you may not know that ribosomes are heterogeneous so let me show you other ways that may occur.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5DC35E36-44CF-41A2-B0A4-F6B5CD6E87AA}" type="slidenum">
              <a:rPr lang="en-US" smtClean="0"/>
              <a:t>6</a:t>
            </a:fld>
            <a:endParaRPr lang="en-US"/>
          </a:p>
        </p:txBody>
      </p:sp>
    </p:spTree>
    <p:extLst>
      <p:ext uri="{BB962C8B-B14F-4D97-AF65-F5344CB8AC3E}">
        <p14:creationId xmlns:p14="http://schemas.microsoft.com/office/powerpoint/2010/main" val="3673249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End by asking the question: what controls the production of each of these bS21 homologs</a:t>
            </a:r>
            <a:endParaRPr dirty="0"/>
          </a:p>
        </p:txBody>
      </p:sp>
      <p:sp>
        <p:nvSpPr>
          <p:cNvPr id="70" name="Google Shape;7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Look we know that </a:t>
            </a:r>
            <a:r>
              <a:rPr lang="en-US" dirty="0" err="1"/>
              <a:t>rprotein</a:t>
            </a:r>
            <a:r>
              <a:rPr lang="en-US" dirty="0"/>
              <a:t> expression is important, and we have a hint that some of these may have these types of controls acting on bs21-2 because of: </a:t>
            </a:r>
            <a:endParaRPr dirty="0"/>
          </a:p>
        </p:txBody>
      </p:sp>
      <p:sp>
        <p:nvSpPr>
          <p:cNvPr id="120" name="Google Shape;12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15"/>
        <p:cNvGrpSpPr/>
        <p:nvPr/>
      </p:nvGrpSpPr>
      <p:grpSpPr>
        <a:xfrm>
          <a:off x="0" y="0"/>
          <a:ext cx="0" cy="0"/>
          <a:chOff x="0" y="0"/>
          <a:chExt cx="0" cy="0"/>
        </a:xfrm>
      </p:grpSpPr>
      <p:pic>
        <p:nvPicPr>
          <p:cNvPr id="6" name="Picture 5">
            <a:extLst>
              <a:ext uri="{FF2B5EF4-FFF2-40B4-BE49-F238E27FC236}">
                <a16:creationId xmlns:a16="http://schemas.microsoft.com/office/drawing/2014/main" id="{D6064887-AE0D-406A-87AF-8F2B2F79D1AF}"/>
              </a:ext>
            </a:extLst>
          </p:cNvPr>
          <p:cNvPicPr>
            <a:picLocks noChangeAspect="1"/>
          </p:cNvPicPr>
          <p:nvPr userDrawn="1"/>
        </p:nvPicPr>
        <p:blipFill>
          <a:blip r:embed="rId2"/>
          <a:stretch>
            <a:fillRect/>
          </a:stretch>
        </p:blipFill>
        <p:spPr>
          <a:xfrm>
            <a:off x="-1524" y="674817"/>
            <a:ext cx="12192000" cy="4837806"/>
          </a:xfrm>
          <a:prstGeom prst="rect">
            <a:avLst/>
          </a:prstGeom>
        </p:spPr>
      </p:pic>
      <p:sp>
        <p:nvSpPr>
          <p:cNvPr id="9" name="Rectangle 8">
            <a:extLst>
              <a:ext uri="{FF2B5EF4-FFF2-40B4-BE49-F238E27FC236}">
                <a16:creationId xmlns:a16="http://schemas.microsoft.com/office/drawing/2014/main" id="{7F05A938-B805-4B6F-718B-6E3FA576CA0A}"/>
              </a:ext>
            </a:extLst>
          </p:cNvPr>
          <p:cNvSpPr/>
          <p:nvPr userDrawn="1"/>
        </p:nvSpPr>
        <p:spPr>
          <a:xfrm>
            <a:off x="1524" y="5360003"/>
            <a:ext cx="12188952" cy="1497997"/>
          </a:xfrm>
          <a:prstGeom prst="rect">
            <a:avLst/>
          </a:prstGeom>
          <a:solidFill>
            <a:srgbClr val="C1B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Google Shape;17;p26"/>
          <p:cNvSpPr txBox="1">
            <a:spLocks noGrp="1"/>
          </p:cNvSpPr>
          <p:nvPr>
            <p:ph type="ctrTitle"/>
          </p:nvPr>
        </p:nvSpPr>
        <p:spPr>
          <a:xfrm>
            <a:off x="328297" y="2463084"/>
            <a:ext cx="11532358" cy="2541431"/>
          </a:xfrm>
          <a:prstGeom prst="rect">
            <a:avLst/>
          </a:prstGeom>
          <a:noFill/>
          <a:ln>
            <a:noFill/>
          </a:ln>
        </p:spPr>
        <p:txBody>
          <a:bodyPr spcFirstLastPara="1" wrap="square" lIns="91425" tIns="45700" rIns="91425" bIns="0" anchor="b" anchorCtr="0">
            <a:normAutofit/>
          </a:bodyPr>
          <a:lstStyle>
            <a:lvl1pPr lvl="0" algn="ctr">
              <a:lnSpc>
                <a:spcPct val="90000"/>
              </a:lnSpc>
              <a:spcBef>
                <a:spcPts val="0"/>
              </a:spcBef>
              <a:spcAft>
                <a:spcPts val="0"/>
              </a:spcAft>
              <a:buClr>
                <a:schemeClr val="dk1"/>
              </a:buClr>
              <a:buSzPts val="6600"/>
              <a:buFont typeface="Aparajita"/>
              <a:buNone/>
              <a:defRPr sz="6600">
                <a:solidFill>
                  <a:schemeClr val="tx1"/>
                </a:solidFill>
                <a:latin typeface="Aparajita"/>
                <a:ea typeface="Aparajita"/>
                <a:cs typeface="Aparajita"/>
                <a:sym typeface="Aparajit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8" name="Google Shape;18;p26"/>
          <p:cNvSpPr txBox="1">
            <a:spLocks noGrp="1"/>
          </p:cNvSpPr>
          <p:nvPr>
            <p:ph type="subTitle" idx="1"/>
          </p:nvPr>
        </p:nvSpPr>
        <p:spPr>
          <a:xfrm>
            <a:off x="1293051" y="5360004"/>
            <a:ext cx="9605898" cy="977621"/>
          </a:xfrm>
          <a:prstGeom prst="rect">
            <a:avLst/>
          </a:prstGeom>
          <a:noFill/>
          <a:ln>
            <a:noFill/>
          </a:ln>
        </p:spPr>
        <p:txBody>
          <a:bodyPr spcFirstLastPara="1" wrap="square" lIns="91425" tIns="91425" rIns="91425" bIns="91425" anchor="t" anchorCtr="0">
            <a:normAutofit/>
          </a:bodyPr>
          <a:lstStyle>
            <a:lvl1pPr lvl="0" algn="ctr">
              <a:lnSpc>
                <a:spcPct val="120000"/>
              </a:lnSpc>
              <a:spcBef>
                <a:spcPts val="1000"/>
              </a:spcBef>
              <a:spcAft>
                <a:spcPts val="0"/>
              </a:spcAft>
              <a:buSzPts val="1800"/>
              <a:buNone/>
              <a:defRPr sz="1800" b="0" cap="none">
                <a:solidFill>
                  <a:schemeClr val="dk1"/>
                </a:solidFill>
              </a:defRPr>
            </a:lvl1pPr>
            <a:lvl2pPr lvl="1" algn="ctr">
              <a:lnSpc>
                <a:spcPct val="120000"/>
              </a:lnSpc>
              <a:spcBef>
                <a:spcPts val="500"/>
              </a:spcBef>
              <a:spcAft>
                <a:spcPts val="0"/>
              </a:spcAft>
              <a:buSzPts val="1800"/>
              <a:buNone/>
              <a:defRPr sz="1800"/>
            </a:lvl2pPr>
            <a:lvl3pPr lvl="2" algn="ctr">
              <a:lnSpc>
                <a:spcPct val="120000"/>
              </a:lnSpc>
              <a:spcBef>
                <a:spcPts val="500"/>
              </a:spcBef>
              <a:spcAft>
                <a:spcPts val="0"/>
              </a:spcAft>
              <a:buSzPts val="1800"/>
              <a:buNone/>
              <a:defRPr sz="1800"/>
            </a:lvl3pPr>
            <a:lvl4pPr lvl="3" algn="ctr">
              <a:lnSpc>
                <a:spcPct val="120000"/>
              </a:lnSpc>
              <a:spcBef>
                <a:spcPts val="500"/>
              </a:spcBef>
              <a:spcAft>
                <a:spcPts val="0"/>
              </a:spcAft>
              <a:buSzPts val="1600"/>
              <a:buNone/>
              <a:defRPr sz="1600"/>
            </a:lvl4pPr>
            <a:lvl5pPr lvl="4" algn="ctr">
              <a:lnSpc>
                <a:spcPct val="120000"/>
              </a:lnSpc>
              <a:spcBef>
                <a:spcPts val="500"/>
              </a:spcBef>
              <a:spcAft>
                <a:spcPts val="0"/>
              </a:spcAft>
              <a:buSzPts val="1600"/>
              <a:buNone/>
              <a:defRPr sz="1600"/>
            </a:lvl5pPr>
            <a:lvl6pPr lvl="5" algn="ctr">
              <a:lnSpc>
                <a:spcPct val="120000"/>
              </a:lnSpc>
              <a:spcBef>
                <a:spcPts val="500"/>
              </a:spcBef>
              <a:spcAft>
                <a:spcPts val="0"/>
              </a:spcAft>
              <a:buSzPts val="1600"/>
              <a:buNone/>
              <a:defRPr sz="1600"/>
            </a:lvl6pPr>
            <a:lvl7pPr lvl="6" algn="ctr">
              <a:lnSpc>
                <a:spcPct val="120000"/>
              </a:lnSpc>
              <a:spcBef>
                <a:spcPts val="500"/>
              </a:spcBef>
              <a:spcAft>
                <a:spcPts val="0"/>
              </a:spcAft>
              <a:buSzPts val="1600"/>
              <a:buNone/>
              <a:defRPr sz="1600"/>
            </a:lvl7pPr>
            <a:lvl8pPr lvl="7" algn="ctr">
              <a:lnSpc>
                <a:spcPct val="120000"/>
              </a:lnSpc>
              <a:spcBef>
                <a:spcPts val="500"/>
              </a:spcBef>
              <a:spcAft>
                <a:spcPts val="0"/>
              </a:spcAft>
              <a:buSzPts val="1600"/>
              <a:buNone/>
              <a:defRPr sz="1600"/>
            </a:lvl8pPr>
            <a:lvl9pPr lvl="8" algn="ctr">
              <a:lnSpc>
                <a:spcPct val="120000"/>
              </a:lnSpc>
              <a:spcBef>
                <a:spcPts val="500"/>
              </a:spcBef>
              <a:spcAft>
                <a:spcPts val="0"/>
              </a:spcAft>
              <a:buSzPts val="1600"/>
              <a:buNone/>
              <a:defRPr sz="1600"/>
            </a:lvl9pPr>
          </a:lstStyle>
          <a:p>
            <a:endParaRPr dirty="0"/>
          </a:p>
        </p:txBody>
      </p:sp>
      <p:cxnSp>
        <p:nvCxnSpPr>
          <p:cNvPr id="7" name="Straight Connector 6">
            <a:extLst>
              <a:ext uri="{FF2B5EF4-FFF2-40B4-BE49-F238E27FC236}">
                <a16:creationId xmlns:a16="http://schemas.microsoft.com/office/drawing/2014/main" id="{D04FCC32-F0C5-5F79-0E5D-7EA82B5CEDA0}"/>
              </a:ext>
            </a:extLst>
          </p:cNvPr>
          <p:cNvCxnSpPr>
            <a:cxnSpLocks/>
          </p:cNvCxnSpPr>
          <p:nvPr userDrawn="1"/>
        </p:nvCxnSpPr>
        <p:spPr>
          <a:xfrm>
            <a:off x="0" y="5321808"/>
            <a:ext cx="12192000" cy="0"/>
          </a:xfrm>
          <a:prstGeom prst="line">
            <a:avLst/>
          </a:prstGeom>
          <a:ln w="76200">
            <a:solidFill>
              <a:srgbClr val="7C765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27"/>
          <p:cNvSpPr txBox="1">
            <a:spLocks noGrp="1"/>
          </p:cNvSpPr>
          <p:nvPr>
            <p:ph type="title"/>
          </p:nvPr>
        </p:nvSpPr>
        <p:spPr>
          <a:xfrm>
            <a:off x="381000" y="464025"/>
            <a:ext cx="11430000" cy="71692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7"/>
          <p:cNvSpPr txBox="1">
            <a:spLocks noGrp="1"/>
          </p:cNvSpPr>
          <p:nvPr>
            <p:ph type="body" idx="1"/>
          </p:nvPr>
        </p:nvSpPr>
        <p:spPr>
          <a:xfrm>
            <a:off x="381000" y="1414156"/>
            <a:ext cx="11430000" cy="4590859"/>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cxnSp>
        <p:nvCxnSpPr>
          <p:cNvPr id="22" name="Google Shape;22;p27"/>
          <p:cNvCxnSpPr/>
          <p:nvPr/>
        </p:nvCxnSpPr>
        <p:spPr>
          <a:xfrm>
            <a:off x="381000" y="1301177"/>
            <a:ext cx="11430000" cy="0"/>
          </a:xfrm>
          <a:prstGeom prst="straightConnector1">
            <a:avLst/>
          </a:prstGeom>
          <a:noFill/>
          <a:ln w="31750" cap="flat" cmpd="sng">
            <a:solidFill>
              <a:srgbClr val="00B050"/>
            </a:solidFill>
            <a:prstDash val="solid"/>
            <a:round/>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3"/>
        <p:cNvGrpSpPr/>
        <p:nvPr/>
      </p:nvGrpSpPr>
      <p:grpSpPr>
        <a:xfrm>
          <a:off x="0" y="0"/>
          <a:ext cx="0" cy="0"/>
          <a:chOff x="0" y="0"/>
          <a:chExt cx="0" cy="0"/>
        </a:xfrm>
      </p:grpSpPr>
      <p:sp>
        <p:nvSpPr>
          <p:cNvPr id="24" name="Google Shape;24;p28"/>
          <p:cNvSpPr txBox="1">
            <a:spLocks noGrp="1"/>
          </p:cNvSpPr>
          <p:nvPr>
            <p:ph type="title"/>
          </p:nvPr>
        </p:nvSpPr>
        <p:spPr>
          <a:xfrm>
            <a:off x="381000" y="464025"/>
            <a:ext cx="11430000" cy="71692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8"/>
          <p:cNvSpPr txBox="1">
            <a:spLocks noGrp="1"/>
          </p:cNvSpPr>
          <p:nvPr>
            <p:ph type="body" idx="1"/>
          </p:nvPr>
        </p:nvSpPr>
        <p:spPr>
          <a:xfrm>
            <a:off x="381000" y="1414156"/>
            <a:ext cx="11430000" cy="4590859"/>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Custom Layout" preserve="1">
  <p:cSld name="Custom Layout">
    <p:spTree>
      <p:nvGrpSpPr>
        <p:cNvPr id="1" name="Shape 29"/>
        <p:cNvGrpSpPr/>
        <p:nvPr/>
      </p:nvGrpSpPr>
      <p:grpSpPr>
        <a:xfrm>
          <a:off x="0" y="0"/>
          <a:ext cx="0" cy="0"/>
          <a:chOff x="0" y="0"/>
          <a:chExt cx="0" cy="0"/>
        </a:xfrm>
      </p:grpSpPr>
      <p:sp>
        <p:nvSpPr>
          <p:cNvPr id="4" name="Rectangle 3">
            <a:extLst>
              <a:ext uri="{FF2B5EF4-FFF2-40B4-BE49-F238E27FC236}">
                <a16:creationId xmlns:a16="http://schemas.microsoft.com/office/drawing/2014/main" id="{58CC5506-50FB-9164-1408-49E392C5BF1E}"/>
              </a:ext>
            </a:extLst>
          </p:cNvPr>
          <p:cNvSpPr/>
          <p:nvPr userDrawn="1"/>
        </p:nvSpPr>
        <p:spPr>
          <a:xfrm>
            <a:off x="0" y="0"/>
            <a:ext cx="12188952" cy="6857036"/>
          </a:xfrm>
          <a:prstGeom prst="rect">
            <a:avLst/>
          </a:prstGeom>
          <a:solidFill>
            <a:srgbClr val="C1B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8" name="Picture 6" descr="Watercolor Fern Silhouette Print by Katie Gohsman — Gallery 1">
            <a:extLst>
              <a:ext uri="{FF2B5EF4-FFF2-40B4-BE49-F238E27FC236}">
                <a16:creationId xmlns:a16="http://schemas.microsoft.com/office/drawing/2014/main" id="{65488676-3240-4530-4743-A45D2EF6B9D5}"/>
              </a:ext>
            </a:extLst>
          </p:cNvPr>
          <p:cNvPicPr>
            <a:picLocks noChangeAspect="1" noChangeArrowheads="1"/>
          </p:cNvPicPr>
          <p:nvPr userDrawn="1"/>
        </p:nvPicPr>
        <p:blipFill rotWithShape="1">
          <a:blip r:embed="rId2">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b="4842"/>
          <a:stretch/>
        </p:blipFill>
        <p:spPr bwMode="auto">
          <a:xfrm rot="2931340">
            <a:off x="6111339" y="803001"/>
            <a:ext cx="5276850" cy="652594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DBED346-FCE0-5A77-0725-6AB92DCFDC8C}"/>
              </a:ext>
            </a:extLst>
          </p:cNvPr>
          <p:cNvSpPr/>
          <p:nvPr userDrawn="1"/>
        </p:nvSpPr>
        <p:spPr>
          <a:xfrm>
            <a:off x="5286735" y="5485358"/>
            <a:ext cx="1436967" cy="1029260"/>
          </a:xfrm>
          <a:prstGeom prst="rect">
            <a:avLst/>
          </a:prstGeom>
          <a:solidFill>
            <a:srgbClr val="C1B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4" name="Picture 12" descr="Fern silhouette Black and White Stock Photos &amp; Images - Alamy">
            <a:extLst>
              <a:ext uri="{FF2B5EF4-FFF2-40B4-BE49-F238E27FC236}">
                <a16:creationId xmlns:a16="http://schemas.microsoft.com/office/drawing/2014/main" id="{0DE3FEDE-78E1-4485-19FD-B8615E5AA4A2}"/>
              </a:ext>
            </a:extLst>
          </p:cNvPr>
          <p:cNvPicPr>
            <a:picLocks noChangeAspect="1" noChangeArrowheads="1"/>
          </p:cNvPicPr>
          <p:nvPr userDrawn="1"/>
        </p:nvPicPr>
        <p:blipFill rotWithShape="1">
          <a:blip r:embed="rId3">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b="8000"/>
          <a:stretch/>
        </p:blipFill>
        <p:spPr bwMode="auto">
          <a:xfrm rot="15296122">
            <a:off x="3205330" y="-2240279"/>
            <a:ext cx="6413500" cy="630936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Fern Silhouette Vector Art, Icons, and Graphics for Free Download">
            <a:extLst>
              <a:ext uri="{FF2B5EF4-FFF2-40B4-BE49-F238E27FC236}">
                <a16:creationId xmlns:a16="http://schemas.microsoft.com/office/drawing/2014/main" id="{E7D83099-19E7-72D8-4CB0-3756067C2CD0}"/>
              </a:ext>
            </a:extLst>
          </p:cNvPr>
          <p:cNvPicPr>
            <a:picLocks noChangeAspect="1" noChangeArrowheads="1"/>
          </p:cNvPicPr>
          <p:nvPr userDrawn="1"/>
        </p:nvPicPr>
        <p:blipFill>
          <a:blip r:embed="rId4">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rot="20088144">
            <a:off x="-1496479" y="636972"/>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2" name="Google Shape;32;p30"/>
          <p:cNvSpPr/>
          <p:nvPr/>
        </p:nvSpPr>
        <p:spPr>
          <a:xfrm>
            <a:off x="609600" y="685800"/>
            <a:ext cx="10972800" cy="5486400"/>
          </a:xfrm>
          <a:prstGeom prst="rect">
            <a:avLst/>
          </a:prstGeom>
          <a:solidFill>
            <a:srgbClr val="FFFFFF">
              <a:alpha val="85098"/>
            </a:srgbClr>
          </a:solidFill>
          <a:ln>
            <a:solidFill>
              <a:srgbClr val="00B050"/>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33" name="Google Shape;33;p30"/>
          <p:cNvSpPr txBox="1">
            <a:spLocks noGrp="1"/>
          </p:cNvSpPr>
          <p:nvPr>
            <p:ph type="title"/>
          </p:nvPr>
        </p:nvSpPr>
        <p:spPr>
          <a:xfrm>
            <a:off x="1201838" y="2365667"/>
            <a:ext cx="9788324" cy="2126667"/>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4" name="Google Shape;34;p30"/>
          <p:cNvSpPr/>
          <p:nvPr/>
        </p:nvSpPr>
        <p:spPr>
          <a:xfrm>
            <a:off x="1066800" y="1143000"/>
            <a:ext cx="10058400" cy="4572000"/>
          </a:xfrm>
          <a:prstGeom prst="rect">
            <a:avLst/>
          </a:prstGeom>
          <a:noFill/>
          <a:ln w="381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Tree>
    <p:extLst>
      <p:ext uri="{BB962C8B-B14F-4D97-AF65-F5344CB8AC3E}">
        <p14:creationId xmlns:p14="http://schemas.microsoft.com/office/powerpoint/2010/main" val="566670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6"/>
        <p:cNvGrpSpPr/>
        <p:nvPr/>
      </p:nvGrpSpPr>
      <p:grpSpPr>
        <a:xfrm>
          <a:off x="0" y="0"/>
          <a:ext cx="0" cy="0"/>
          <a:chOff x="0" y="0"/>
          <a:chExt cx="0" cy="0"/>
        </a:xfrm>
      </p:grpSpPr>
      <p:sp>
        <p:nvSpPr>
          <p:cNvPr id="3" name="Rectangle 2">
            <a:extLst>
              <a:ext uri="{FF2B5EF4-FFF2-40B4-BE49-F238E27FC236}">
                <a16:creationId xmlns:a16="http://schemas.microsoft.com/office/drawing/2014/main" id="{F3953556-F57F-7DC1-1C50-D79FC174EE8A}"/>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Vector Monochrome Seamless Pattern with Small Scattered Leaves. Simple  Texture Stock Vector - Illustration of carpet, fall: 192327623">
            <a:extLst>
              <a:ext uri="{FF2B5EF4-FFF2-40B4-BE49-F238E27FC236}">
                <a16:creationId xmlns:a16="http://schemas.microsoft.com/office/drawing/2014/main" id="{C43A0C7F-293D-5691-D696-AB4F49E90EEB}"/>
              </a:ext>
            </a:extLst>
          </p:cNvPr>
          <p:cNvPicPr>
            <a:picLocks noChangeAspect="1" noChangeArrowheads="1"/>
          </p:cNvPicPr>
          <p:nvPr userDrawn="1"/>
        </p:nvPicPr>
        <p:blipFill rotWithShape="1">
          <a:blip r:embed="rId2">
            <a:clrChange>
              <a:clrFrom>
                <a:srgbClr val="FDF4EB"/>
              </a:clrFrom>
              <a:clrTo>
                <a:srgbClr val="FDF4EB">
                  <a:alpha val="0"/>
                </a:srgbClr>
              </a:clrTo>
            </a:clrChange>
            <a:lum bright="70000" contrast="-70000"/>
            <a:alphaModFix amt="20000"/>
            <a:extLst>
              <a:ext uri="{28A0092B-C50C-407E-A947-70E740481C1C}">
                <a14:useLocalDpi xmlns:a14="http://schemas.microsoft.com/office/drawing/2010/main" val="0"/>
              </a:ext>
            </a:extLst>
          </a:blip>
          <a:srcRect t="471" b="956"/>
          <a:stretch/>
        </p:blipFill>
        <p:spPr bwMode="auto">
          <a:xfrm>
            <a:off x="-6096" y="0"/>
            <a:ext cx="6858000" cy="6760027"/>
          </a:xfrm>
          <a:prstGeom prst="rect">
            <a:avLst/>
          </a:prstGeom>
          <a:noFill/>
          <a:extLst>
            <a:ext uri="{909E8E84-426E-40DD-AFC4-6F175D3DCCD1}">
              <a14:hiddenFill xmlns:a14="http://schemas.microsoft.com/office/drawing/2010/main">
                <a:solidFill>
                  <a:srgbClr val="FFFFFF"/>
                </a:solidFill>
              </a14:hiddenFill>
            </a:ext>
          </a:extLst>
        </p:spPr>
      </p:pic>
      <p:sp>
        <p:nvSpPr>
          <p:cNvPr id="27" name="Google Shape;27;p29"/>
          <p:cNvSpPr txBox="1">
            <a:spLocks noGrp="1"/>
          </p:cNvSpPr>
          <p:nvPr>
            <p:ph type="title"/>
          </p:nvPr>
        </p:nvSpPr>
        <p:spPr>
          <a:xfrm>
            <a:off x="381000" y="432027"/>
            <a:ext cx="11430000" cy="544961"/>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cxnSp>
        <p:nvCxnSpPr>
          <p:cNvPr id="28" name="Google Shape;28;p29"/>
          <p:cNvCxnSpPr/>
          <p:nvPr/>
        </p:nvCxnSpPr>
        <p:spPr>
          <a:xfrm>
            <a:off x="381000" y="976988"/>
            <a:ext cx="11430000" cy="0"/>
          </a:xfrm>
          <a:prstGeom prst="straightConnector1">
            <a:avLst/>
          </a:prstGeom>
          <a:noFill/>
          <a:ln w="31750" cap="flat" cmpd="sng">
            <a:solidFill>
              <a:srgbClr val="00B050"/>
            </a:solidFill>
            <a:prstDash val="solid"/>
            <a:round/>
            <a:headEnd type="none" w="sm" len="sm"/>
            <a:tailEnd type="none" w="sm" len="sm"/>
          </a:ln>
        </p:spPr>
      </p:cxnSp>
      <p:pic>
        <p:nvPicPr>
          <p:cNvPr id="5" name="Picture 4" descr="Vector Monochrome Seamless Pattern with Small Scattered Leaves. Simple  Texture Stock Vector - Illustration of carpet, fall: 192327623">
            <a:extLst>
              <a:ext uri="{FF2B5EF4-FFF2-40B4-BE49-F238E27FC236}">
                <a16:creationId xmlns:a16="http://schemas.microsoft.com/office/drawing/2014/main" id="{860FACF6-48EF-E405-21DF-B9BCFC5C11B1}"/>
              </a:ext>
            </a:extLst>
          </p:cNvPr>
          <p:cNvPicPr>
            <a:picLocks noChangeAspect="1" noChangeArrowheads="1"/>
          </p:cNvPicPr>
          <p:nvPr userDrawn="1"/>
        </p:nvPicPr>
        <p:blipFill rotWithShape="1">
          <a:blip r:embed="rId2">
            <a:clrChange>
              <a:clrFrom>
                <a:srgbClr val="FDF4EB"/>
              </a:clrFrom>
              <a:clrTo>
                <a:srgbClr val="FDF4EB">
                  <a:alpha val="0"/>
                </a:srgbClr>
              </a:clrTo>
            </a:clrChange>
            <a:lum bright="70000" contrast="-70000"/>
            <a:alphaModFix amt="20000"/>
            <a:extLst>
              <a:ext uri="{28A0092B-C50C-407E-A947-70E740481C1C}">
                <a14:useLocalDpi xmlns:a14="http://schemas.microsoft.com/office/drawing/2010/main" val="0"/>
              </a:ext>
            </a:extLst>
          </a:blip>
          <a:srcRect t="-2" r="22178"/>
          <a:stretch/>
        </p:blipFill>
        <p:spPr bwMode="auto">
          <a:xfrm>
            <a:off x="6851904" y="0"/>
            <a:ext cx="5337048"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F8715352-BF86-C839-AAC8-6AA880DA2CDB}"/>
              </a:ext>
            </a:extLst>
          </p:cNvPr>
          <p:cNvCxnSpPr>
            <a:cxnSpLocks/>
          </p:cNvCxnSpPr>
          <p:nvPr userDrawn="1"/>
        </p:nvCxnSpPr>
        <p:spPr>
          <a:xfrm>
            <a:off x="-6096" y="109591"/>
            <a:ext cx="12192000"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78ECD9DB-27CC-63EF-A585-FE0C1F45ABCF}"/>
              </a:ext>
            </a:extLst>
          </p:cNvPr>
          <p:cNvSpPr/>
          <p:nvPr userDrawn="1"/>
        </p:nvSpPr>
        <p:spPr>
          <a:xfrm>
            <a:off x="3048" y="-32343"/>
            <a:ext cx="12188952" cy="152818"/>
          </a:xfrm>
          <a:prstGeom prst="rect">
            <a:avLst/>
          </a:prstGeom>
          <a:solidFill>
            <a:srgbClr val="D6DD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7FA5D01B-A086-4B3C-1ECC-4A6C5A5A5D3E}"/>
              </a:ext>
            </a:extLst>
          </p:cNvPr>
          <p:cNvCxnSpPr>
            <a:cxnSpLocks/>
          </p:cNvCxnSpPr>
          <p:nvPr userDrawn="1"/>
        </p:nvCxnSpPr>
        <p:spPr>
          <a:xfrm>
            <a:off x="-6096" y="6594837"/>
            <a:ext cx="12192000"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30A301A4-913C-02CA-62CD-6494050037D2}"/>
              </a:ext>
            </a:extLst>
          </p:cNvPr>
          <p:cNvSpPr/>
          <p:nvPr userDrawn="1"/>
        </p:nvSpPr>
        <p:spPr>
          <a:xfrm>
            <a:off x="-4572" y="6594837"/>
            <a:ext cx="12196572" cy="263163"/>
          </a:xfrm>
          <a:prstGeom prst="rect">
            <a:avLst/>
          </a:prstGeom>
          <a:solidFill>
            <a:srgbClr val="D6DD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5"/>
        <p:cNvGrpSpPr/>
        <p:nvPr/>
      </p:nvGrpSpPr>
      <p:grpSpPr>
        <a:xfrm>
          <a:off x="0" y="0"/>
          <a:ext cx="0" cy="0"/>
          <a:chOff x="0" y="0"/>
          <a:chExt cx="0" cy="0"/>
        </a:xfrm>
      </p:grpSpPr>
      <p:sp>
        <p:nvSpPr>
          <p:cNvPr id="36" name="Google Shape;36;p31"/>
          <p:cNvSpPr txBox="1">
            <a:spLocks noGrp="1"/>
          </p:cNvSpPr>
          <p:nvPr>
            <p:ph type="title"/>
          </p:nvPr>
        </p:nvSpPr>
        <p:spPr>
          <a:xfrm>
            <a:off x="381000" y="432027"/>
            <a:ext cx="11430000" cy="78421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1"/>
          <p:cNvSpPr txBox="1">
            <a:spLocks noGrp="1"/>
          </p:cNvSpPr>
          <p:nvPr>
            <p:ph type="body" idx="1"/>
          </p:nvPr>
        </p:nvSpPr>
        <p:spPr>
          <a:xfrm>
            <a:off x="380999" y="1670186"/>
            <a:ext cx="5451629" cy="4339995"/>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38" name="Google Shape;38;p31"/>
          <p:cNvSpPr txBox="1">
            <a:spLocks noGrp="1"/>
          </p:cNvSpPr>
          <p:nvPr>
            <p:ph type="body" idx="2"/>
          </p:nvPr>
        </p:nvSpPr>
        <p:spPr>
          <a:xfrm>
            <a:off x="6359374" y="1670188"/>
            <a:ext cx="5449824" cy="4339993"/>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cxnSp>
        <p:nvCxnSpPr>
          <p:cNvPr id="39" name="Google Shape;39;p31"/>
          <p:cNvCxnSpPr/>
          <p:nvPr/>
        </p:nvCxnSpPr>
        <p:spPr>
          <a:xfrm>
            <a:off x="381000" y="1456470"/>
            <a:ext cx="11430000" cy="0"/>
          </a:xfrm>
          <a:prstGeom prst="straightConnector1">
            <a:avLst/>
          </a:prstGeom>
          <a:noFill/>
          <a:ln w="31750" cap="flat" cmpd="sng">
            <a:solidFill>
              <a:srgbClr val="00B050"/>
            </a:solidFill>
            <a:prstDash val="solid"/>
            <a:round/>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1"/>
        <p:cNvGrpSpPr/>
        <p:nvPr/>
      </p:nvGrpSpPr>
      <p:grpSpPr>
        <a:xfrm>
          <a:off x="0" y="0"/>
          <a:ext cx="0" cy="0"/>
          <a:chOff x="0" y="0"/>
          <a:chExt cx="0" cy="0"/>
        </a:xfrm>
      </p:grpSpPr>
      <p:sp>
        <p:nvSpPr>
          <p:cNvPr id="42" name="Google Shape;42;p33"/>
          <p:cNvSpPr txBox="1">
            <a:spLocks noGrp="1"/>
          </p:cNvSpPr>
          <p:nvPr>
            <p:ph type="title"/>
          </p:nvPr>
        </p:nvSpPr>
        <p:spPr>
          <a:xfrm>
            <a:off x="124287" y="319613"/>
            <a:ext cx="4593483" cy="272647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Helvetica Neue"/>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3"/>
          <p:cNvSpPr txBox="1">
            <a:spLocks noGrp="1"/>
          </p:cNvSpPr>
          <p:nvPr>
            <p:ph type="body" idx="1"/>
          </p:nvPr>
        </p:nvSpPr>
        <p:spPr>
          <a:xfrm>
            <a:off x="5043713" y="319613"/>
            <a:ext cx="7023999" cy="5616477"/>
          </a:xfrm>
          <a:prstGeom prst="rect">
            <a:avLst/>
          </a:prstGeom>
          <a:noFill/>
          <a:ln>
            <a:noFill/>
          </a:ln>
        </p:spPr>
        <p:txBody>
          <a:bodyPr spcFirstLastPara="1" wrap="square" lIns="91425" tIns="45700" rIns="91425" bIns="45700" anchor="ctr"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44" name="Google Shape;44;p33"/>
          <p:cNvSpPr txBox="1">
            <a:spLocks noGrp="1"/>
          </p:cNvSpPr>
          <p:nvPr>
            <p:ph type="body" idx="2"/>
          </p:nvPr>
        </p:nvSpPr>
        <p:spPr>
          <a:xfrm>
            <a:off x="122373" y="3209619"/>
            <a:ext cx="4595397" cy="2726476"/>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cxnSp>
        <p:nvCxnSpPr>
          <p:cNvPr id="45" name="Google Shape;45;p33"/>
          <p:cNvCxnSpPr/>
          <p:nvPr/>
        </p:nvCxnSpPr>
        <p:spPr>
          <a:xfrm>
            <a:off x="811959" y="3138597"/>
            <a:ext cx="3269490" cy="0"/>
          </a:xfrm>
          <a:prstGeom prst="straightConnector1">
            <a:avLst/>
          </a:prstGeom>
          <a:noFill/>
          <a:ln w="31750" cap="flat" cmpd="sng">
            <a:solidFill>
              <a:srgbClr val="00B050"/>
            </a:solidFill>
            <a:prstDash val="solid"/>
            <a:round/>
            <a:headEnd type="none" w="sm" len="sm"/>
            <a:tailEnd type="none" w="sm" len="sm"/>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46"/>
        <p:cNvGrpSpPr/>
        <p:nvPr/>
      </p:nvGrpSpPr>
      <p:grpSpPr>
        <a:xfrm>
          <a:off x="0" y="0"/>
          <a:ext cx="0" cy="0"/>
          <a:chOff x="0" y="0"/>
          <a:chExt cx="0" cy="0"/>
        </a:xfrm>
      </p:grpSpPr>
      <p:sp>
        <p:nvSpPr>
          <p:cNvPr id="47" name="Google Shape;47;p34"/>
          <p:cNvSpPr/>
          <p:nvPr/>
        </p:nvSpPr>
        <p:spPr>
          <a:xfrm>
            <a:off x="0" y="230819"/>
            <a:ext cx="4904236" cy="5903651"/>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8" name="Google Shape;48;p34"/>
          <p:cNvSpPr txBox="1">
            <a:spLocks noGrp="1"/>
          </p:cNvSpPr>
          <p:nvPr>
            <p:ph type="title"/>
          </p:nvPr>
        </p:nvSpPr>
        <p:spPr>
          <a:xfrm>
            <a:off x="106533" y="798973"/>
            <a:ext cx="4611238" cy="518457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Helvetica Neue"/>
              <a:buNone/>
              <a:defRPr sz="2400">
                <a:solidFill>
                  <a:schemeClr val="bg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9" name="Google Shape;49;p34"/>
          <p:cNvSpPr txBox="1">
            <a:spLocks noGrp="1"/>
          </p:cNvSpPr>
          <p:nvPr>
            <p:ph type="body" idx="1"/>
          </p:nvPr>
        </p:nvSpPr>
        <p:spPr>
          <a:xfrm>
            <a:off x="5043714" y="798974"/>
            <a:ext cx="6958896" cy="5184576"/>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9F9FD"/>
        </a:solidFill>
        <a:effectLst/>
      </p:bgPr>
    </p:bg>
    <p:spTree>
      <p:nvGrpSpPr>
        <p:cNvPr id="1" name="Shape 9"/>
        <p:cNvGrpSpPr/>
        <p:nvPr/>
      </p:nvGrpSpPr>
      <p:grpSpPr>
        <a:xfrm>
          <a:off x="0" y="0"/>
          <a:ext cx="0" cy="0"/>
          <a:chOff x="0" y="0"/>
          <a:chExt cx="0" cy="0"/>
        </a:xfrm>
      </p:grpSpPr>
      <p:pic>
        <p:nvPicPr>
          <p:cNvPr id="16" name="Picture 4" descr="Vector Monochrome Seamless Pattern with Small Scattered Leaves. Simple  Texture Stock Vector - Illustration of carpet, fall: 192327623">
            <a:extLst>
              <a:ext uri="{FF2B5EF4-FFF2-40B4-BE49-F238E27FC236}">
                <a16:creationId xmlns:a16="http://schemas.microsoft.com/office/drawing/2014/main" id="{C9747010-EBD6-C2CB-B3D6-28F0B98DBC25}"/>
              </a:ext>
            </a:extLst>
          </p:cNvPr>
          <p:cNvPicPr>
            <a:picLocks noChangeAspect="1" noChangeArrowheads="1"/>
          </p:cNvPicPr>
          <p:nvPr userDrawn="1"/>
        </p:nvPicPr>
        <p:blipFill rotWithShape="1">
          <a:blip r:embed="rId11">
            <a:clrChange>
              <a:clrFrom>
                <a:srgbClr val="FDF4EB"/>
              </a:clrFrom>
              <a:clrTo>
                <a:srgbClr val="FDF4EB">
                  <a:alpha val="0"/>
                </a:srgbClr>
              </a:clrTo>
            </a:clrChange>
            <a:lum bright="70000" contrast="-70000"/>
            <a:alphaModFix amt="20000"/>
            <a:extLst>
              <a:ext uri="{28A0092B-C50C-407E-A947-70E740481C1C}">
                <a14:useLocalDpi xmlns:a14="http://schemas.microsoft.com/office/drawing/2010/main" val="0"/>
              </a:ext>
            </a:extLst>
          </a:blip>
          <a:srcRect t="6720" r="22178" b="7383"/>
          <a:stretch/>
        </p:blipFill>
        <p:spPr bwMode="auto">
          <a:xfrm>
            <a:off x="6851904" y="242411"/>
            <a:ext cx="5337048" cy="58907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ctor Monochrome Seamless Pattern with Small Scattered Leaves. Simple  Texture Stock Vector - Illustration of carpet, fall: 192327623">
            <a:extLst>
              <a:ext uri="{FF2B5EF4-FFF2-40B4-BE49-F238E27FC236}">
                <a16:creationId xmlns:a16="http://schemas.microsoft.com/office/drawing/2014/main" id="{0C6A4352-3539-5F76-66AC-304BE56C950A}"/>
              </a:ext>
            </a:extLst>
          </p:cNvPr>
          <p:cNvPicPr>
            <a:picLocks noChangeAspect="1" noChangeArrowheads="1"/>
          </p:cNvPicPr>
          <p:nvPr userDrawn="1"/>
        </p:nvPicPr>
        <p:blipFill rotWithShape="1">
          <a:blip r:embed="rId11">
            <a:clrChange>
              <a:clrFrom>
                <a:srgbClr val="FDF4EB"/>
              </a:clrFrom>
              <a:clrTo>
                <a:srgbClr val="FDF4EB">
                  <a:alpha val="0"/>
                </a:srgbClr>
              </a:clrTo>
            </a:clrChange>
            <a:lum bright="70000" contrast="-70000"/>
            <a:alphaModFix amt="20000"/>
            <a:extLst>
              <a:ext uri="{28A0092B-C50C-407E-A947-70E740481C1C}">
                <a14:useLocalDpi xmlns:a14="http://schemas.microsoft.com/office/drawing/2010/main" val="0"/>
              </a:ext>
            </a:extLst>
          </a:blip>
          <a:srcRect t="3837" b="10097"/>
          <a:stretch/>
        </p:blipFill>
        <p:spPr bwMode="auto">
          <a:xfrm>
            <a:off x="-6096" y="230819"/>
            <a:ext cx="6858000" cy="590235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1AA48330-3433-BA12-95B8-F7733E4E9403}"/>
              </a:ext>
            </a:extLst>
          </p:cNvPr>
          <p:cNvCxnSpPr>
            <a:cxnSpLocks/>
          </p:cNvCxnSpPr>
          <p:nvPr userDrawn="1"/>
        </p:nvCxnSpPr>
        <p:spPr>
          <a:xfrm>
            <a:off x="-3048" y="218447"/>
            <a:ext cx="12192000" cy="0"/>
          </a:xfrm>
          <a:prstGeom prst="line">
            <a:avLst/>
          </a:prstGeom>
          <a:ln w="76200">
            <a:solidFill>
              <a:srgbClr val="7C765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7FB6BE4-D3BA-AFE0-CBB9-8CE71D11CF90}"/>
              </a:ext>
            </a:extLst>
          </p:cNvPr>
          <p:cNvCxnSpPr>
            <a:cxnSpLocks/>
          </p:cNvCxnSpPr>
          <p:nvPr userDrawn="1"/>
        </p:nvCxnSpPr>
        <p:spPr>
          <a:xfrm>
            <a:off x="0" y="6145546"/>
            <a:ext cx="12192000" cy="0"/>
          </a:xfrm>
          <a:prstGeom prst="line">
            <a:avLst/>
          </a:prstGeom>
          <a:ln w="76200">
            <a:solidFill>
              <a:srgbClr val="7C7650"/>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D8BAC07C-DD36-3ECA-03D7-D9C8C98B13D7}"/>
              </a:ext>
            </a:extLst>
          </p:cNvPr>
          <p:cNvSpPr/>
          <p:nvPr userDrawn="1"/>
        </p:nvSpPr>
        <p:spPr>
          <a:xfrm>
            <a:off x="3048" y="-32344"/>
            <a:ext cx="12188952" cy="263163"/>
          </a:xfrm>
          <a:prstGeom prst="rect">
            <a:avLst/>
          </a:prstGeom>
          <a:solidFill>
            <a:srgbClr val="C1B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12;p25"/>
          <p:cNvSpPr txBox="1">
            <a:spLocks noGrp="1"/>
          </p:cNvSpPr>
          <p:nvPr>
            <p:ph type="title"/>
          </p:nvPr>
        </p:nvSpPr>
        <p:spPr>
          <a:xfrm>
            <a:off x="381000" y="464025"/>
            <a:ext cx="11430000" cy="7169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3200"/>
              <a:buFont typeface="Helvetica Neue"/>
              <a:buNone/>
              <a:defRPr sz="3200" b="0"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 name="Google Shape;13;p25"/>
          <p:cNvSpPr txBox="1">
            <a:spLocks noGrp="1"/>
          </p:cNvSpPr>
          <p:nvPr>
            <p:ph type="body" idx="1"/>
          </p:nvPr>
        </p:nvSpPr>
        <p:spPr>
          <a:xfrm>
            <a:off x="381000" y="1414156"/>
            <a:ext cx="11430000" cy="4590859"/>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120000"/>
              </a:lnSpc>
              <a:spcBef>
                <a:spcPts val="1000"/>
              </a:spcBef>
              <a:spcAft>
                <a:spcPts val="0"/>
              </a:spcAft>
              <a:buClr>
                <a:schemeClr val="accent1"/>
              </a:buClr>
              <a:buSzPts val="2000"/>
              <a:buFont typeface="Arial"/>
              <a:buChar char="•"/>
              <a:defRPr sz="2000" b="0" i="0" u="none" strike="noStrike" cap="none">
                <a:solidFill>
                  <a:schemeClr val="dk1"/>
                </a:solidFill>
                <a:latin typeface="Helvetica Neue"/>
                <a:ea typeface="Helvetica Neue"/>
                <a:cs typeface="Helvetica Neue"/>
                <a:sym typeface="Helvetica Neue"/>
              </a:defRPr>
            </a:lvl1pPr>
            <a:lvl2pPr marL="914400" marR="0" lvl="1" indent="-342900" algn="l" rtl="0">
              <a:lnSpc>
                <a:spcPct val="120000"/>
              </a:lnSpc>
              <a:spcBef>
                <a:spcPts val="500"/>
              </a:spcBef>
              <a:spcAft>
                <a:spcPts val="0"/>
              </a:spcAft>
              <a:buClr>
                <a:schemeClr val="accent1"/>
              </a:buClr>
              <a:buSzPts val="1800"/>
              <a:buFont typeface="Arial"/>
              <a:buChar char="•"/>
              <a:defRPr sz="1800" b="0" i="0" u="none" strike="noStrike" cap="none">
                <a:solidFill>
                  <a:schemeClr val="dk1"/>
                </a:solidFill>
                <a:latin typeface="Helvetica Neue"/>
                <a:ea typeface="Helvetica Neue"/>
                <a:cs typeface="Helvetica Neue"/>
                <a:sym typeface="Helvetica Neue"/>
              </a:defRPr>
            </a:lvl2pPr>
            <a:lvl3pPr marL="1371600" marR="0" lvl="2" indent="-330200" algn="l" rtl="0">
              <a:lnSpc>
                <a:spcPct val="120000"/>
              </a:lnSpc>
              <a:spcBef>
                <a:spcPts val="500"/>
              </a:spcBef>
              <a:spcAft>
                <a:spcPts val="0"/>
              </a:spcAft>
              <a:buClr>
                <a:schemeClr val="accent1"/>
              </a:buClr>
              <a:buSzPts val="1600"/>
              <a:buFont typeface="Arial"/>
              <a:buChar char="•"/>
              <a:defRPr sz="1600" b="0" i="0" u="none" strike="noStrike" cap="none">
                <a:solidFill>
                  <a:schemeClr val="dk1"/>
                </a:solidFill>
                <a:latin typeface="Helvetica Neue"/>
                <a:ea typeface="Helvetica Neue"/>
                <a:cs typeface="Helvetica Neue"/>
                <a:sym typeface="Helvetica Neue"/>
              </a:defRPr>
            </a:lvl3pPr>
            <a:lvl4pPr marL="1828800" marR="0" lvl="3" indent="-317500" algn="l" rtl="0">
              <a:lnSpc>
                <a:spcPct val="120000"/>
              </a:lnSpc>
              <a:spcBef>
                <a:spcPts val="500"/>
              </a:spcBef>
              <a:spcAft>
                <a:spcPts val="0"/>
              </a:spcAft>
              <a:buClr>
                <a:schemeClr val="accent1"/>
              </a:buClr>
              <a:buSzPts val="1400"/>
              <a:buFont typeface="Arial"/>
              <a:buChar char="•"/>
              <a:defRPr sz="1400" b="0" i="0" u="none" strike="noStrike" cap="none">
                <a:solidFill>
                  <a:schemeClr val="dk1"/>
                </a:solidFill>
                <a:latin typeface="Helvetica Neue"/>
                <a:ea typeface="Helvetica Neue"/>
                <a:cs typeface="Helvetica Neue"/>
                <a:sym typeface="Helvetica Neue"/>
              </a:defRPr>
            </a:lvl4pPr>
            <a:lvl5pPr marL="2286000" marR="0" lvl="4"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Helvetica Neue"/>
                <a:ea typeface="Helvetica Neue"/>
                <a:cs typeface="Helvetica Neue"/>
                <a:sym typeface="Helvetica Neue"/>
              </a:defRPr>
            </a:lvl5pPr>
            <a:lvl6pPr marL="2743200" marR="0" lvl="5"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6pPr>
            <a:lvl7pPr marL="3200400" marR="0" lvl="6"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7pPr>
            <a:lvl8pPr marL="3657600" marR="0" lvl="7"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8pPr>
            <a:lvl9pPr marL="4114800" marR="0" lvl="8"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9pPr>
          </a:lstStyle>
          <a:p>
            <a:endParaRPr dirty="0"/>
          </a:p>
        </p:txBody>
      </p:sp>
      <p:sp>
        <p:nvSpPr>
          <p:cNvPr id="14" name="Google Shape;14;p25"/>
          <p:cNvSpPr txBox="1"/>
          <p:nvPr/>
        </p:nvSpPr>
        <p:spPr>
          <a:xfrm>
            <a:off x="11626269" y="6314871"/>
            <a:ext cx="465117"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Gill Sans"/>
                <a:ea typeface="Gill Sans"/>
                <a:cs typeface="Gill Sans"/>
                <a:sym typeface="Gill Sans"/>
              </a:rPr>
              <a:t>‹#›</a:t>
            </a:fld>
            <a:endParaRPr sz="1800" b="0" i="0" u="none" strike="noStrike" cap="none">
              <a:solidFill>
                <a:schemeClr val="dk1"/>
              </a:solidFill>
              <a:latin typeface="Gill Sans"/>
              <a:ea typeface="Gill Sans"/>
              <a:cs typeface="Gill Sans"/>
              <a:sym typeface="Gill Sans"/>
            </a:endParaRPr>
          </a:p>
        </p:txBody>
      </p:sp>
      <p:sp>
        <p:nvSpPr>
          <p:cNvPr id="2" name="Rectangle 1">
            <a:extLst>
              <a:ext uri="{FF2B5EF4-FFF2-40B4-BE49-F238E27FC236}">
                <a16:creationId xmlns:a16="http://schemas.microsoft.com/office/drawing/2014/main" id="{0D58779E-8686-C33E-8EE3-7D23933CAC58}"/>
              </a:ext>
            </a:extLst>
          </p:cNvPr>
          <p:cNvSpPr/>
          <p:nvPr userDrawn="1"/>
        </p:nvSpPr>
        <p:spPr>
          <a:xfrm>
            <a:off x="1524" y="6144768"/>
            <a:ext cx="12188952" cy="713232"/>
          </a:xfrm>
          <a:prstGeom prst="rect">
            <a:avLst/>
          </a:prstGeom>
          <a:solidFill>
            <a:srgbClr val="C1B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8" r:id="rId4"/>
    <p:sldLayoutId id="2147483652" r:id="rId5"/>
    <p:sldLayoutId id="2147483654" r:id="rId6"/>
    <p:sldLayoutId id="2147483655" r:id="rId7"/>
    <p:sldLayoutId id="2147483656" r:id="rId8"/>
    <p:sldLayoutId id="2147483657"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png"/><Relationship Id="rId9" Type="http://schemas.openxmlformats.org/officeDocument/2006/relationships/image" Target="../media/image36.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
          <p:cNvSpPr/>
          <p:nvPr/>
        </p:nvSpPr>
        <p:spPr>
          <a:xfrm>
            <a:off x="532556" y="1772239"/>
            <a:ext cx="11126888" cy="2498103"/>
          </a:xfrm>
          <a:prstGeom prst="rect">
            <a:avLst/>
          </a:prstGeom>
          <a:solidFill>
            <a:srgbClr val="FFFFFF">
              <a:alpha val="7882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55" name="Google Shape;55;p1"/>
          <p:cNvSpPr txBox="1">
            <a:spLocks noGrp="1"/>
          </p:cNvSpPr>
          <p:nvPr>
            <p:ph type="ctrTitle"/>
          </p:nvPr>
        </p:nvSpPr>
        <p:spPr>
          <a:xfrm>
            <a:off x="532556" y="1772239"/>
            <a:ext cx="11126888" cy="2205872"/>
          </a:xfrm>
          <a:prstGeom prst="rect">
            <a:avLst/>
          </a:prstGeom>
          <a:noFill/>
          <a:ln>
            <a:noFill/>
          </a:ln>
        </p:spPr>
        <p:txBody>
          <a:bodyPr spcFirstLastPara="1" wrap="square" lIns="91425" tIns="45700" rIns="91425" bIns="0" anchor="b" anchorCtr="0">
            <a:noAutofit/>
          </a:bodyPr>
          <a:lstStyle/>
          <a:p>
            <a:pPr marL="0" lvl="0" indent="0" algn="ctr" rtl="0">
              <a:lnSpc>
                <a:spcPct val="90000"/>
              </a:lnSpc>
              <a:spcBef>
                <a:spcPts val="0"/>
              </a:spcBef>
              <a:spcAft>
                <a:spcPts val="0"/>
              </a:spcAft>
              <a:buClr>
                <a:schemeClr val="dk1"/>
              </a:buClr>
              <a:buSzPts val="4800"/>
              <a:buFont typeface="Helvetica Neue"/>
              <a:buNone/>
            </a:pPr>
            <a:r>
              <a:rPr lang="en-US" sz="4800" cap="none" dirty="0">
                <a:solidFill>
                  <a:schemeClr val="tx1"/>
                </a:solidFill>
                <a:latin typeface="Helvetica Neue"/>
                <a:ea typeface="Helvetica Neue"/>
                <a:cs typeface="Helvetica Neue"/>
                <a:sym typeface="Helvetica Neue"/>
              </a:rPr>
              <a:t>Investigating the Autogenous Regulation of bS21 Homologs</a:t>
            </a:r>
            <a:br>
              <a:rPr lang="en-US" sz="4800" cap="none" dirty="0">
                <a:solidFill>
                  <a:schemeClr val="tx1"/>
                </a:solidFill>
                <a:latin typeface="Helvetica Neue"/>
                <a:ea typeface="Helvetica Neue"/>
                <a:cs typeface="Helvetica Neue"/>
                <a:sym typeface="Helvetica Neue"/>
              </a:rPr>
            </a:br>
            <a:r>
              <a:rPr lang="en-US" sz="4800" cap="none" dirty="0">
                <a:solidFill>
                  <a:schemeClr val="tx1"/>
                </a:solidFill>
                <a:latin typeface="Helvetica Neue"/>
                <a:ea typeface="Helvetica Neue"/>
                <a:cs typeface="Helvetica Neue"/>
                <a:sym typeface="Helvetica Neue"/>
              </a:rPr>
              <a:t>In </a:t>
            </a:r>
            <a:r>
              <a:rPr lang="en-US" sz="4800" i="1" cap="none" dirty="0">
                <a:solidFill>
                  <a:schemeClr val="tx1"/>
                </a:solidFill>
                <a:latin typeface="Helvetica Neue"/>
                <a:ea typeface="Helvetica Neue"/>
                <a:cs typeface="Helvetica Neue"/>
                <a:sym typeface="Helvetica Neue"/>
              </a:rPr>
              <a:t>Francisella tularensis</a:t>
            </a:r>
            <a:endParaRPr sz="4800" i="1" cap="none" dirty="0">
              <a:solidFill>
                <a:schemeClr val="tx1"/>
              </a:solidFill>
              <a:latin typeface="Helvetica Neue"/>
              <a:ea typeface="Helvetica Neue"/>
              <a:cs typeface="Helvetica Neue"/>
              <a:sym typeface="Helvetica Neue"/>
            </a:endParaRPr>
          </a:p>
        </p:txBody>
      </p:sp>
      <p:sp>
        <p:nvSpPr>
          <p:cNvPr id="56" name="Google Shape;56;p1"/>
          <p:cNvSpPr txBox="1">
            <a:spLocks noGrp="1"/>
          </p:cNvSpPr>
          <p:nvPr>
            <p:ph type="subTitle" idx="1"/>
          </p:nvPr>
        </p:nvSpPr>
        <p:spPr>
          <a:xfrm>
            <a:off x="1293051" y="5360004"/>
            <a:ext cx="9605898" cy="977621"/>
          </a:xfrm>
          <a:prstGeom prst="rect">
            <a:avLst/>
          </a:prstGeom>
          <a:noFill/>
          <a:ln>
            <a:noFill/>
          </a:ln>
        </p:spPr>
        <p:txBody>
          <a:bodyPr spcFirstLastPara="1" wrap="square" lIns="91425" tIns="91425" rIns="91425" bIns="91425" anchor="t" anchorCtr="0">
            <a:normAutofit/>
          </a:bodyPr>
          <a:lstStyle/>
          <a:p>
            <a:pPr marL="0" lvl="0" indent="0" algn="ctr" rtl="0">
              <a:lnSpc>
                <a:spcPct val="120000"/>
              </a:lnSpc>
              <a:spcBef>
                <a:spcPts val="0"/>
              </a:spcBef>
              <a:spcAft>
                <a:spcPts val="0"/>
              </a:spcAft>
              <a:buSzPts val="2000"/>
              <a:buNone/>
            </a:pPr>
            <a:r>
              <a:rPr lang="en-US" sz="2000" cap="none" dirty="0" err="1"/>
              <a:t>KRamsey</a:t>
            </a:r>
            <a:r>
              <a:rPr lang="en-US" sz="2000" cap="none" dirty="0"/>
              <a:t> Lab | Sierra Schmidt</a:t>
            </a:r>
          </a:p>
          <a:p>
            <a:pPr marL="0" lvl="0" indent="0" algn="ctr" rtl="0">
              <a:lnSpc>
                <a:spcPct val="120000"/>
              </a:lnSpc>
              <a:spcBef>
                <a:spcPts val="0"/>
              </a:spcBef>
              <a:spcAft>
                <a:spcPts val="0"/>
              </a:spcAft>
              <a:buSzPts val="2000"/>
              <a:buNone/>
            </a:pPr>
            <a:r>
              <a:rPr lang="en-US" sz="2000" dirty="0"/>
              <a:t>The University of Rhode Island</a:t>
            </a:r>
            <a:endParaRPr dirty="0"/>
          </a:p>
        </p:txBody>
      </p:sp>
      <p:sp>
        <p:nvSpPr>
          <p:cNvPr id="2" name="Google Shape;54;p1">
            <a:extLst>
              <a:ext uri="{FF2B5EF4-FFF2-40B4-BE49-F238E27FC236}">
                <a16:creationId xmlns:a16="http://schemas.microsoft.com/office/drawing/2014/main" id="{C6B7AE25-51B7-518D-D6B3-5BB12083CA31}"/>
              </a:ext>
            </a:extLst>
          </p:cNvPr>
          <p:cNvSpPr/>
          <p:nvPr/>
        </p:nvSpPr>
        <p:spPr>
          <a:xfrm>
            <a:off x="532556" y="1772239"/>
            <a:ext cx="11126888" cy="2498103"/>
          </a:xfrm>
          <a:prstGeom prst="rect">
            <a:avLst/>
          </a:prstGeom>
          <a:noFill/>
          <a:ln w="57150">
            <a:solidFill>
              <a:srgbClr val="7C7650"/>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3" name="Google Shape;54;p1">
            <a:extLst>
              <a:ext uri="{FF2B5EF4-FFF2-40B4-BE49-F238E27FC236}">
                <a16:creationId xmlns:a16="http://schemas.microsoft.com/office/drawing/2014/main" id="{F82B8160-CD8F-D0A2-4D41-42EB1617ADFF}"/>
              </a:ext>
            </a:extLst>
          </p:cNvPr>
          <p:cNvSpPr>
            <a:spLocks/>
          </p:cNvSpPr>
          <p:nvPr/>
        </p:nvSpPr>
        <p:spPr>
          <a:xfrm>
            <a:off x="618969" y="1878290"/>
            <a:ext cx="10919439" cy="2286000"/>
          </a:xfrm>
          <a:prstGeom prst="rect">
            <a:avLst/>
          </a:prstGeom>
          <a:noFill/>
          <a:ln w="28575">
            <a:solidFill>
              <a:srgbClr val="7C7650"/>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3" name="Google Shape;93;p5"/>
          <p:cNvSpPr txBox="1">
            <a:spLocks noGrp="1"/>
          </p:cNvSpPr>
          <p:nvPr>
            <p:ph type="title"/>
          </p:nvPr>
        </p:nvSpPr>
        <p:spPr>
          <a:xfrm>
            <a:off x="225065" y="835204"/>
            <a:ext cx="11741870" cy="50117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1"/>
              </a:buClr>
              <a:buSzPct val="100000"/>
              <a:buFont typeface="Helvetica Neue"/>
              <a:buNone/>
            </a:pPr>
            <a:r>
              <a:rPr lang="en-US" cap="none"/>
              <a:t>RNA Seq Data Suggest bS21-2 Negatively Regulates its Own mRNA </a:t>
            </a:r>
            <a:endParaRPr/>
          </a:p>
        </p:txBody>
      </p:sp>
      <p:sp>
        <p:nvSpPr>
          <p:cNvPr id="95" name="Google Shape;95;p5"/>
          <p:cNvSpPr txBox="1"/>
          <p:nvPr/>
        </p:nvSpPr>
        <p:spPr>
          <a:xfrm>
            <a:off x="5681094" y="5682531"/>
            <a:ext cx="524064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Helvetica Neue"/>
              <a:buNone/>
            </a:pPr>
            <a:r>
              <a:rPr lang="en-US" sz="2400" b="0" i="0" u="none" strike="noStrike" cap="none" dirty="0">
                <a:solidFill>
                  <a:srgbClr val="000000"/>
                </a:solidFill>
                <a:latin typeface="Helvetica Neue"/>
                <a:ea typeface="Helvetica Neue"/>
                <a:cs typeface="Helvetica Neue"/>
                <a:sym typeface="Helvetica Neue"/>
              </a:rPr>
              <a:t>bS21-2 is encoded by </a:t>
            </a:r>
            <a:r>
              <a:rPr lang="en-US" sz="2400" b="0" i="1" u="none" strike="noStrike" cap="none" dirty="0">
                <a:solidFill>
                  <a:srgbClr val="000000"/>
                </a:solidFill>
                <a:latin typeface="Helvetica Neue"/>
                <a:ea typeface="Helvetica Neue"/>
                <a:cs typeface="Helvetica Neue"/>
                <a:sym typeface="Helvetica Neue"/>
              </a:rPr>
              <a:t>rpsU2</a:t>
            </a:r>
            <a:endParaRPr sz="2400" b="0" i="0" u="none" strike="noStrike" cap="none" dirty="0">
              <a:solidFill>
                <a:srgbClr val="000000"/>
              </a:solidFill>
              <a:latin typeface="Helvetica Neue"/>
              <a:ea typeface="Helvetica Neue"/>
              <a:cs typeface="Helvetica Neue"/>
              <a:sym typeface="Helvetica Neue"/>
            </a:endParaRPr>
          </a:p>
        </p:txBody>
      </p:sp>
      <p:pic>
        <p:nvPicPr>
          <p:cNvPr id="2" name="Picture 1">
            <a:extLst>
              <a:ext uri="{FF2B5EF4-FFF2-40B4-BE49-F238E27FC236}">
                <a16:creationId xmlns:a16="http://schemas.microsoft.com/office/drawing/2014/main" id="{4578F416-0DC9-ED6C-0FC9-43076538970A}"/>
              </a:ext>
            </a:extLst>
          </p:cNvPr>
          <p:cNvPicPr>
            <a:picLocks noChangeAspect="1"/>
          </p:cNvPicPr>
          <p:nvPr/>
        </p:nvPicPr>
        <p:blipFill rotWithShape="1">
          <a:blip r:embed="rId3"/>
          <a:srcRect l="5862" b="76718"/>
          <a:stretch/>
        </p:blipFill>
        <p:spPr>
          <a:xfrm>
            <a:off x="530959" y="1336379"/>
            <a:ext cx="11130082" cy="1056585"/>
          </a:xfrm>
          <a:prstGeom prst="rect">
            <a:avLst/>
          </a:prstGeom>
        </p:spPr>
      </p:pic>
      <p:pic>
        <p:nvPicPr>
          <p:cNvPr id="3" name="Picture 2">
            <a:extLst>
              <a:ext uri="{FF2B5EF4-FFF2-40B4-BE49-F238E27FC236}">
                <a16:creationId xmlns:a16="http://schemas.microsoft.com/office/drawing/2014/main" id="{41821925-0538-BF67-CB44-03504E7A6033}"/>
              </a:ext>
            </a:extLst>
          </p:cNvPr>
          <p:cNvPicPr>
            <a:picLocks noChangeAspect="1"/>
          </p:cNvPicPr>
          <p:nvPr/>
        </p:nvPicPr>
        <p:blipFill rotWithShape="1">
          <a:blip r:embed="rId3"/>
          <a:srcRect l="5862" t="47535" b="40461"/>
          <a:stretch/>
        </p:blipFill>
        <p:spPr>
          <a:xfrm>
            <a:off x="530959" y="3493653"/>
            <a:ext cx="11130082" cy="544749"/>
          </a:xfrm>
          <a:prstGeom prst="rect">
            <a:avLst/>
          </a:prstGeom>
        </p:spPr>
      </p:pic>
      <p:pic>
        <p:nvPicPr>
          <p:cNvPr id="4" name="Picture 3">
            <a:extLst>
              <a:ext uri="{FF2B5EF4-FFF2-40B4-BE49-F238E27FC236}">
                <a16:creationId xmlns:a16="http://schemas.microsoft.com/office/drawing/2014/main" id="{EA8392E3-A3BC-0FC3-E609-64EAAD1E8D29}"/>
              </a:ext>
            </a:extLst>
          </p:cNvPr>
          <p:cNvPicPr>
            <a:picLocks noChangeAspect="1"/>
          </p:cNvPicPr>
          <p:nvPr/>
        </p:nvPicPr>
        <p:blipFill rotWithShape="1">
          <a:blip r:embed="rId3"/>
          <a:srcRect l="5862" t="59538" b="23100"/>
          <a:stretch/>
        </p:blipFill>
        <p:spPr>
          <a:xfrm>
            <a:off x="530959" y="4038403"/>
            <a:ext cx="11130082" cy="787940"/>
          </a:xfrm>
          <a:prstGeom prst="rect">
            <a:avLst/>
          </a:prstGeom>
        </p:spPr>
      </p:pic>
      <p:pic>
        <p:nvPicPr>
          <p:cNvPr id="5" name="Picture 4">
            <a:extLst>
              <a:ext uri="{FF2B5EF4-FFF2-40B4-BE49-F238E27FC236}">
                <a16:creationId xmlns:a16="http://schemas.microsoft.com/office/drawing/2014/main" id="{EDA368ED-E100-29EF-B108-8A60768569DC}"/>
              </a:ext>
            </a:extLst>
          </p:cNvPr>
          <p:cNvPicPr>
            <a:picLocks noChangeAspect="1"/>
          </p:cNvPicPr>
          <p:nvPr/>
        </p:nvPicPr>
        <p:blipFill rotWithShape="1">
          <a:blip r:embed="rId3"/>
          <a:srcRect l="5862" t="72614"/>
          <a:stretch/>
        </p:blipFill>
        <p:spPr>
          <a:xfrm>
            <a:off x="530959" y="4631789"/>
            <a:ext cx="11130082" cy="1242875"/>
          </a:xfrm>
          <a:prstGeom prst="rect">
            <a:avLst/>
          </a:prstGeom>
        </p:spPr>
      </p:pic>
      <p:pic>
        <p:nvPicPr>
          <p:cNvPr id="6" name="Picture 5">
            <a:extLst>
              <a:ext uri="{FF2B5EF4-FFF2-40B4-BE49-F238E27FC236}">
                <a16:creationId xmlns:a16="http://schemas.microsoft.com/office/drawing/2014/main" id="{32451C79-E59B-8F52-3B8F-7A60DF61AD67}"/>
              </a:ext>
            </a:extLst>
          </p:cNvPr>
          <p:cNvPicPr>
            <a:picLocks noChangeAspect="1"/>
          </p:cNvPicPr>
          <p:nvPr/>
        </p:nvPicPr>
        <p:blipFill rotWithShape="1">
          <a:blip r:embed="rId3"/>
          <a:srcRect l="5862" t="23282" r="3987" b="64468"/>
          <a:stretch/>
        </p:blipFill>
        <p:spPr>
          <a:xfrm>
            <a:off x="530958" y="2392965"/>
            <a:ext cx="10658657" cy="555940"/>
          </a:xfrm>
          <a:prstGeom prst="rect">
            <a:avLst/>
          </a:prstGeom>
        </p:spPr>
      </p:pic>
      <p:pic>
        <p:nvPicPr>
          <p:cNvPr id="7" name="Picture 6">
            <a:extLst>
              <a:ext uri="{FF2B5EF4-FFF2-40B4-BE49-F238E27FC236}">
                <a16:creationId xmlns:a16="http://schemas.microsoft.com/office/drawing/2014/main" id="{D2FD9AC5-5733-5450-A158-DB5D38859F56}"/>
              </a:ext>
            </a:extLst>
          </p:cNvPr>
          <p:cNvPicPr>
            <a:picLocks noChangeAspect="1"/>
          </p:cNvPicPr>
          <p:nvPr/>
        </p:nvPicPr>
        <p:blipFill rotWithShape="1">
          <a:blip r:embed="rId3"/>
          <a:srcRect l="5862" t="35531" b="52465"/>
          <a:stretch/>
        </p:blipFill>
        <p:spPr>
          <a:xfrm>
            <a:off x="530959" y="2948905"/>
            <a:ext cx="11130082" cy="5447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9"/>
          <p:cNvSpPr txBox="1">
            <a:spLocks noGrp="1"/>
          </p:cNvSpPr>
          <p:nvPr>
            <p:ph type="title"/>
          </p:nvPr>
        </p:nvSpPr>
        <p:spPr>
          <a:xfrm>
            <a:off x="446202" y="503540"/>
            <a:ext cx="11430000" cy="53333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Font typeface="Helvetica Neue"/>
              <a:buNone/>
            </a:pPr>
            <a:r>
              <a:rPr lang="en-US" cap="none" dirty="0"/>
              <a:t>Classic Models of Ribosomal Protein Autoregulation</a:t>
            </a:r>
            <a:endParaRPr dirty="0"/>
          </a:p>
        </p:txBody>
      </p:sp>
      <p:sp>
        <p:nvSpPr>
          <p:cNvPr id="131" name="Google Shape;131;p9"/>
          <p:cNvSpPr txBox="1"/>
          <p:nvPr/>
        </p:nvSpPr>
        <p:spPr>
          <a:xfrm>
            <a:off x="6213586" y="1216240"/>
            <a:ext cx="4769508" cy="2273977"/>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chemeClr val="accent1"/>
              </a:buClr>
              <a:buSzPts val="2000"/>
              <a:buFont typeface="Arial"/>
              <a:buNone/>
            </a:pPr>
            <a:r>
              <a:rPr lang="en-US" sz="2000" b="0" i="0" u="sng" strike="noStrike" cap="none" dirty="0">
                <a:solidFill>
                  <a:schemeClr val="dk1"/>
                </a:solidFill>
                <a:latin typeface="Helvetica Neue"/>
                <a:ea typeface="Helvetica Neue"/>
                <a:cs typeface="Helvetica Neue"/>
                <a:sym typeface="Helvetica Neue"/>
              </a:rPr>
              <a:t>Attenuation</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1000"/>
              </a:spcBef>
              <a:spcAft>
                <a:spcPts val="0"/>
              </a:spcAft>
              <a:buClr>
                <a:schemeClr val="accent1"/>
              </a:buClr>
              <a:buSzPts val="2000"/>
              <a:buFont typeface="Arial"/>
              <a:buChar char="•"/>
            </a:pPr>
            <a:r>
              <a:rPr lang="en-US" sz="2000" b="0" i="0" u="none" strike="noStrike" cap="none" dirty="0">
                <a:solidFill>
                  <a:schemeClr val="dk1"/>
                </a:solidFill>
                <a:latin typeface="Helvetica Neue"/>
                <a:ea typeface="Helvetica Neue"/>
                <a:cs typeface="Helvetica Neue"/>
                <a:sym typeface="Helvetica Neue"/>
              </a:rPr>
              <a:t>Regulating r-protein will interact with secondary structures as transcription is occurring</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1000"/>
              </a:spcBef>
              <a:spcAft>
                <a:spcPts val="0"/>
              </a:spcAft>
              <a:buClr>
                <a:schemeClr val="accent1"/>
              </a:buClr>
              <a:buSzPts val="2000"/>
              <a:buFont typeface="Arial"/>
              <a:buChar char="•"/>
            </a:pPr>
            <a:r>
              <a:rPr lang="en-US" sz="2000" b="0" i="0" u="none" strike="noStrike" cap="none" dirty="0">
                <a:solidFill>
                  <a:schemeClr val="dk1"/>
                </a:solidFill>
                <a:latin typeface="Helvetica Neue"/>
                <a:ea typeface="Helvetica Neue"/>
                <a:cs typeface="Helvetica Neue"/>
                <a:sym typeface="Helvetica Neue"/>
              </a:rPr>
              <a:t>Stalls the RNA polymerase </a:t>
            </a:r>
            <a:endParaRPr sz="1400" b="0" i="0" u="none" strike="noStrike" cap="none" dirty="0">
              <a:solidFill>
                <a:srgbClr val="000000"/>
              </a:solidFill>
              <a:latin typeface="Arial"/>
              <a:ea typeface="Arial"/>
              <a:cs typeface="Arial"/>
              <a:sym typeface="Arial"/>
            </a:endParaRPr>
          </a:p>
        </p:txBody>
      </p:sp>
      <p:sp>
        <p:nvSpPr>
          <p:cNvPr id="132" name="Google Shape;132;p9"/>
          <p:cNvSpPr txBox="1"/>
          <p:nvPr/>
        </p:nvSpPr>
        <p:spPr>
          <a:xfrm>
            <a:off x="6213586" y="3698560"/>
            <a:ext cx="4769508" cy="2273977"/>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chemeClr val="accent1"/>
              </a:buClr>
              <a:buSzPts val="2000"/>
              <a:buFont typeface="Arial"/>
              <a:buNone/>
            </a:pPr>
            <a:r>
              <a:rPr lang="en-US" sz="2000" b="0" i="0" u="sng" strike="noStrike" cap="none" dirty="0">
                <a:solidFill>
                  <a:schemeClr val="dk1"/>
                </a:solidFill>
                <a:latin typeface="Helvetica Neue"/>
                <a:ea typeface="Helvetica Neue"/>
                <a:cs typeface="Helvetica Neue"/>
                <a:sym typeface="Helvetica Neue"/>
              </a:rPr>
              <a:t>Post-Transcriptional Control</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1000"/>
              </a:spcBef>
              <a:spcAft>
                <a:spcPts val="0"/>
              </a:spcAft>
              <a:buClr>
                <a:schemeClr val="accent1"/>
              </a:buClr>
              <a:buSzPts val="2000"/>
              <a:buFont typeface="Arial"/>
              <a:buChar char="•"/>
            </a:pPr>
            <a:r>
              <a:rPr lang="en-US" sz="2000" b="0" i="0" u="none" strike="noStrike" cap="none" dirty="0">
                <a:solidFill>
                  <a:schemeClr val="dk1"/>
                </a:solidFill>
                <a:latin typeface="Helvetica Neue"/>
                <a:ea typeface="Helvetica Neue"/>
                <a:cs typeface="Helvetica Neue"/>
                <a:sym typeface="Helvetica Neue"/>
              </a:rPr>
              <a:t>Regulating r-protein may recruit nucleases and degrade transcript</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1000"/>
              </a:spcBef>
              <a:spcAft>
                <a:spcPts val="0"/>
              </a:spcAft>
              <a:buClr>
                <a:schemeClr val="accent1"/>
              </a:buClr>
              <a:buSzPts val="2000"/>
              <a:buFont typeface="Arial"/>
              <a:buChar char="•"/>
            </a:pPr>
            <a:r>
              <a:rPr lang="en-US" sz="2000" b="0" i="0" u="none" strike="noStrike" cap="none" dirty="0">
                <a:solidFill>
                  <a:schemeClr val="dk1"/>
                </a:solidFill>
                <a:latin typeface="Helvetica Neue"/>
                <a:ea typeface="Helvetica Neue"/>
                <a:cs typeface="Helvetica Neue"/>
                <a:sym typeface="Helvetica Neue"/>
              </a:rPr>
              <a:t>Regulating r-protein may sequester the Shine-Dalgarno sequence</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1000"/>
              </a:spcBef>
              <a:spcAft>
                <a:spcPts val="0"/>
              </a:spcAft>
              <a:buClr>
                <a:schemeClr val="accent1"/>
              </a:buClr>
              <a:buSzPts val="2000"/>
              <a:buFont typeface="Arial"/>
              <a:buChar char="•"/>
            </a:pPr>
            <a:r>
              <a:rPr lang="en-US" sz="2000" b="0" i="0" u="none" strike="noStrike" cap="none" dirty="0">
                <a:solidFill>
                  <a:schemeClr val="dk1"/>
                </a:solidFill>
                <a:latin typeface="Helvetica Neue"/>
                <a:ea typeface="Helvetica Neue"/>
                <a:cs typeface="Helvetica Neue"/>
                <a:sym typeface="Helvetica Neue"/>
              </a:rPr>
              <a:t>Translation is unable to proceed</a:t>
            </a:r>
            <a:endParaRPr sz="1400" b="0" i="0" u="none" strike="noStrike" cap="none" dirty="0">
              <a:solidFill>
                <a:srgbClr val="000000"/>
              </a:solidFill>
              <a:latin typeface="Arial"/>
              <a:ea typeface="Arial"/>
              <a:cs typeface="Arial"/>
              <a:sym typeface="Arial"/>
            </a:endParaRPr>
          </a:p>
        </p:txBody>
      </p:sp>
      <p:pic>
        <p:nvPicPr>
          <p:cNvPr id="137" name="Google Shape;137;p9"/>
          <p:cNvPicPr preferRelativeResize="0"/>
          <p:nvPr/>
        </p:nvPicPr>
        <p:blipFill rotWithShape="1">
          <a:blip r:embed="rId3">
            <a:alphaModFix/>
          </a:blip>
          <a:srcRect l="50962" t="1151" r="-2602" b="-1151"/>
          <a:stretch/>
        </p:blipFill>
        <p:spPr>
          <a:xfrm>
            <a:off x="381000" y="1626570"/>
            <a:ext cx="2890101" cy="1487553"/>
          </a:xfrm>
          <a:prstGeom prst="rect">
            <a:avLst/>
          </a:prstGeom>
          <a:noFill/>
          <a:ln>
            <a:noFill/>
          </a:ln>
        </p:spPr>
      </p:pic>
      <p:pic>
        <p:nvPicPr>
          <p:cNvPr id="138" name="Google Shape;138;p9"/>
          <p:cNvPicPr preferRelativeResize="0"/>
          <p:nvPr/>
        </p:nvPicPr>
        <p:blipFill rotWithShape="1">
          <a:blip r:embed="rId4">
            <a:alphaModFix/>
          </a:blip>
          <a:srcRect l="56714" r="-11058"/>
          <a:stretch/>
        </p:blipFill>
        <p:spPr>
          <a:xfrm>
            <a:off x="383553" y="4034959"/>
            <a:ext cx="3104365" cy="2072820"/>
          </a:xfrm>
          <a:prstGeom prst="rect">
            <a:avLst/>
          </a:prstGeom>
          <a:noFill/>
          <a:ln>
            <a:noFill/>
          </a:ln>
        </p:spPr>
      </p:pic>
      <p:pic>
        <p:nvPicPr>
          <p:cNvPr id="2" name="Google Shape;137;p9">
            <a:extLst>
              <a:ext uri="{FF2B5EF4-FFF2-40B4-BE49-F238E27FC236}">
                <a16:creationId xmlns:a16="http://schemas.microsoft.com/office/drawing/2014/main" id="{6F8EE853-6BB5-A835-4E8C-0E283AFB8513}"/>
              </a:ext>
            </a:extLst>
          </p:cNvPr>
          <p:cNvPicPr preferRelativeResize="0"/>
          <p:nvPr/>
        </p:nvPicPr>
        <p:blipFill rotWithShape="1">
          <a:blip r:embed="rId3">
            <a:alphaModFix/>
          </a:blip>
          <a:srcRect r="48360"/>
          <a:stretch/>
        </p:blipFill>
        <p:spPr>
          <a:xfrm>
            <a:off x="3271101" y="1626570"/>
            <a:ext cx="2890101" cy="1487553"/>
          </a:xfrm>
          <a:prstGeom prst="rect">
            <a:avLst/>
          </a:prstGeom>
          <a:noFill/>
          <a:ln>
            <a:noFill/>
          </a:ln>
        </p:spPr>
      </p:pic>
      <p:pic>
        <p:nvPicPr>
          <p:cNvPr id="3" name="Google Shape;138;p9">
            <a:extLst>
              <a:ext uri="{FF2B5EF4-FFF2-40B4-BE49-F238E27FC236}">
                <a16:creationId xmlns:a16="http://schemas.microsoft.com/office/drawing/2014/main" id="{F39B2385-864A-9BF9-03B1-26993D50A203}"/>
              </a:ext>
            </a:extLst>
          </p:cNvPr>
          <p:cNvPicPr preferRelativeResize="0"/>
          <p:nvPr/>
        </p:nvPicPr>
        <p:blipFill rotWithShape="1">
          <a:blip r:embed="rId4">
            <a:alphaModFix/>
          </a:blip>
          <a:srcRect r="45656"/>
          <a:stretch/>
        </p:blipFill>
        <p:spPr>
          <a:xfrm>
            <a:off x="3163968" y="4034959"/>
            <a:ext cx="3104365" cy="2072820"/>
          </a:xfrm>
          <a:prstGeom prst="rect">
            <a:avLst/>
          </a:prstGeom>
          <a:noFill/>
          <a:ln>
            <a:noFill/>
          </a:ln>
        </p:spPr>
      </p:pic>
      <p:sp>
        <p:nvSpPr>
          <p:cNvPr id="6" name="Google Shape;133;p9">
            <a:extLst>
              <a:ext uri="{FF2B5EF4-FFF2-40B4-BE49-F238E27FC236}">
                <a16:creationId xmlns:a16="http://schemas.microsoft.com/office/drawing/2014/main" id="{68761B6A-65D1-4EBC-F8F4-18793DB6FDE0}"/>
              </a:ext>
            </a:extLst>
          </p:cNvPr>
          <p:cNvSpPr txBox="1"/>
          <p:nvPr/>
        </p:nvSpPr>
        <p:spPr>
          <a:xfrm>
            <a:off x="592106" y="1319513"/>
            <a:ext cx="2598575" cy="451413"/>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chemeClr val="accent1"/>
              </a:buClr>
              <a:buSzPts val="1800"/>
              <a:buFont typeface="Arial"/>
              <a:buNone/>
            </a:pPr>
            <a:r>
              <a:rPr lang="en-US" sz="1800" b="0" i="0" u="sng" strike="noStrike" cap="none" dirty="0">
                <a:solidFill>
                  <a:schemeClr val="dk1"/>
                </a:solidFill>
                <a:latin typeface="Helvetica Neue"/>
                <a:ea typeface="Helvetica Neue"/>
                <a:cs typeface="Helvetica Neue"/>
                <a:sym typeface="Helvetica Neue"/>
              </a:rPr>
              <a:t>Balanced r-protein</a:t>
            </a:r>
            <a:endParaRPr sz="1400" b="0" i="0" u="none" strike="noStrike" cap="none" dirty="0">
              <a:solidFill>
                <a:srgbClr val="000000"/>
              </a:solidFill>
              <a:latin typeface="Arial"/>
              <a:ea typeface="Arial"/>
              <a:cs typeface="Arial"/>
              <a:sym typeface="Arial"/>
            </a:endParaRPr>
          </a:p>
        </p:txBody>
      </p:sp>
      <p:sp>
        <p:nvSpPr>
          <p:cNvPr id="7" name="Google Shape;134;p9">
            <a:extLst>
              <a:ext uri="{FF2B5EF4-FFF2-40B4-BE49-F238E27FC236}">
                <a16:creationId xmlns:a16="http://schemas.microsoft.com/office/drawing/2014/main" id="{4F5598F1-0436-50B8-5494-2A04569273EC}"/>
              </a:ext>
            </a:extLst>
          </p:cNvPr>
          <p:cNvSpPr txBox="1"/>
          <p:nvPr/>
        </p:nvSpPr>
        <p:spPr>
          <a:xfrm>
            <a:off x="3545732" y="1319512"/>
            <a:ext cx="2472823" cy="451413"/>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chemeClr val="accent1"/>
              </a:buClr>
              <a:buSzPts val="1800"/>
              <a:buFont typeface="Arial"/>
              <a:buNone/>
            </a:pPr>
            <a:r>
              <a:rPr lang="en-US" sz="1800" b="0" i="0" u="sng" strike="noStrike" cap="none" dirty="0">
                <a:solidFill>
                  <a:schemeClr val="dk1"/>
                </a:solidFill>
                <a:latin typeface="Helvetica Neue"/>
                <a:ea typeface="Helvetica Neue"/>
                <a:cs typeface="Helvetica Neue"/>
                <a:sym typeface="Helvetica Neue"/>
              </a:rPr>
              <a:t>Imbalanced r-protein</a:t>
            </a:r>
            <a:endParaRPr sz="1400" b="0" i="0" u="none" strike="noStrike" cap="none" dirty="0">
              <a:solidFill>
                <a:srgbClr val="000000"/>
              </a:solidFill>
              <a:latin typeface="Arial"/>
              <a:ea typeface="Arial"/>
              <a:cs typeface="Arial"/>
              <a:sym typeface="Arial"/>
            </a:endParaRPr>
          </a:p>
        </p:txBody>
      </p:sp>
      <p:sp>
        <p:nvSpPr>
          <p:cNvPr id="8" name="Google Shape;133;p9">
            <a:extLst>
              <a:ext uri="{FF2B5EF4-FFF2-40B4-BE49-F238E27FC236}">
                <a16:creationId xmlns:a16="http://schemas.microsoft.com/office/drawing/2014/main" id="{F2691BD9-9341-0CAD-3C93-92198539187D}"/>
              </a:ext>
            </a:extLst>
          </p:cNvPr>
          <p:cNvSpPr txBox="1"/>
          <p:nvPr/>
        </p:nvSpPr>
        <p:spPr>
          <a:xfrm>
            <a:off x="592106" y="3472853"/>
            <a:ext cx="2598575" cy="451413"/>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chemeClr val="accent1"/>
              </a:buClr>
              <a:buSzPts val="1800"/>
              <a:buFont typeface="Arial"/>
              <a:buNone/>
            </a:pPr>
            <a:r>
              <a:rPr lang="en-US" sz="1800" b="0" i="0" u="sng" strike="noStrike" cap="none" dirty="0">
                <a:solidFill>
                  <a:schemeClr val="dk1"/>
                </a:solidFill>
                <a:latin typeface="Helvetica Neue"/>
                <a:ea typeface="Helvetica Neue"/>
                <a:cs typeface="Helvetica Neue"/>
                <a:sym typeface="Helvetica Neue"/>
              </a:rPr>
              <a:t>Balanced r-protein</a:t>
            </a:r>
            <a:endParaRPr sz="1400" b="0" i="0" u="none" strike="noStrike" cap="none" dirty="0">
              <a:solidFill>
                <a:srgbClr val="000000"/>
              </a:solidFill>
              <a:latin typeface="Arial"/>
              <a:ea typeface="Arial"/>
              <a:cs typeface="Arial"/>
              <a:sym typeface="Arial"/>
            </a:endParaRPr>
          </a:p>
        </p:txBody>
      </p:sp>
      <p:sp>
        <p:nvSpPr>
          <p:cNvPr id="9" name="Google Shape;134;p9">
            <a:extLst>
              <a:ext uri="{FF2B5EF4-FFF2-40B4-BE49-F238E27FC236}">
                <a16:creationId xmlns:a16="http://schemas.microsoft.com/office/drawing/2014/main" id="{55E011A0-9788-277E-A9BA-316D8BDA2586}"/>
              </a:ext>
            </a:extLst>
          </p:cNvPr>
          <p:cNvSpPr txBox="1"/>
          <p:nvPr/>
        </p:nvSpPr>
        <p:spPr>
          <a:xfrm>
            <a:off x="3580152" y="3472853"/>
            <a:ext cx="2478613" cy="451413"/>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chemeClr val="accent1"/>
              </a:buClr>
              <a:buSzPts val="1800"/>
              <a:buFont typeface="Arial"/>
              <a:buNone/>
            </a:pPr>
            <a:r>
              <a:rPr lang="en-US" sz="1800" b="0" i="0" u="sng" strike="noStrike" cap="none" dirty="0">
                <a:solidFill>
                  <a:schemeClr val="dk1"/>
                </a:solidFill>
                <a:latin typeface="Helvetica Neue"/>
                <a:ea typeface="Helvetica Neue"/>
                <a:cs typeface="Helvetica Neue"/>
                <a:sym typeface="Helvetica Neue"/>
              </a:rPr>
              <a:t>Imbalanced r-protein</a:t>
            </a: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2">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2">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2">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3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BF6DA-EF2F-2A69-4638-A5DC86704B0D}"/>
              </a:ext>
            </a:extLst>
          </p:cNvPr>
          <p:cNvSpPr>
            <a:spLocks noGrp="1"/>
          </p:cNvSpPr>
          <p:nvPr>
            <p:ph type="title"/>
          </p:nvPr>
        </p:nvSpPr>
        <p:spPr/>
        <p:txBody>
          <a:bodyPr/>
          <a:lstStyle/>
          <a:p>
            <a:r>
              <a:rPr lang="en-US" dirty="0"/>
              <a:t>Outline</a:t>
            </a:r>
          </a:p>
        </p:txBody>
      </p:sp>
      <p:sp>
        <p:nvSpPr>
          <p:cNvPr id="3" name="Text Placeholder 2">
            <a:extLst>
              <a:ext uri="{FF2B5EF4-FFF2-40B4-BE49-F238E27FC236}">
                <a16:creationId xmlns:a16="http://schemas.microsoft.com/office/drawing/2014/main" id="{FE3F874F-6562-525D-5948-7C1885814177}"/>
              </a:ext>
            </a:extLst>
          </p:cNvPr>
          <p:cNvSpPr>
            <a:spLocks noGrp="1"/>
          </p:cNvSpPr>
          <p:nvPr>
            <p:ph type="body" idx="1"/>
          </p:nvPr>
        </p:nvSpPr>
        <p:spPr/>
        <p:txBody>
          <a:bodyPr/>
          <a:lstStyle/>
          <a:p>
            <a:r>
              <a:rPr lang="en-US" dirty="0"/>
              <a:t>Background</a:t>
            </a:r>
          </a:p>
          <a:p>
            <a:pPr lvl="1"/>
            <a:r>
              <a:rPr lang="en-US" dirty="0"/>
              <a:t>Francisella tularensis</a:t>
            </a:r>
          </a:p>
          <a:p>
            <a:pPr lvl="1"/>
            <a:r>
              <a:rPr lang="en-US" dirty="0"/>
              <a:t>Ribosomal protein bS21</a:t>
            </a:r>
          </a:p>
          <a:p>
            <a:r>
              <a:rPr lang="en-US" b="1" dirty="0"/>
              <a:t>Transcriptional regulation of bS21-2</a:t>
            </a:r>
          </a:p>
          <a:p>
            <a:r>
              <a:rPr lang="en-US" dirty="0"/>
              <a:t>Protein abundance of bS21-2</a:t>
            </a:r>
          </a:p>
          <a:p>
            <a:r>
              <a:rPr lang="en-US" dirty="0"/>
              <a:t>Conclusions</a:t>
            </a:r>
          </a:p>
        </p:txBody>
      </p:sp>
    </p:spTree>
    <p:extLst>
      <p:ext uri="{BB962C8B-B14F-4D97-AF65-F5344CB8AC3E}">
        <p14:creationId xmlns:p14="http://schemas.microsoft.com/office/powerpoint/2010/main" val="16607832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12"/>
          <p:cNvSpPr txBox="1">
            <a:spLocks noGrp="1"/>
          </p:cNvSpPr>
          <p:nvPr>
            <p:ph type="title"/>
          </p:nvPr>
        </p:nvSpPr>
        <p:spPr>
          <a:xfrm>
            <a:off x="308176" y="475818"/>
            <a:ext cx="11575648" cy="47134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Font typeface="Helvetica Neue"/>
              <a:buNone/>
            </a:pPr>
            <a:r>
              <a:rPr lang="en-US" cap="none" dirty="0"/>
              <a:t>How does bS21-2 regulate its transcript abundance?</a:t>
            </a:r>
            <a:endParaRPr dirty="0"/>
          </a:p>
        </p:txBody>
      </p:sp>
      <p:grpSp>
        <p:nvGrpSpPr>
          <p:cNvPr id="158" name="Google Shape;158;p12"/>
          <p:cNvGrpSpPr/>
          <p:nvPr/>
        </p:nvGrpSpPr>
        <p:grpSpPr>
          <a:xfrm>
            <a:off x="765392" y="2758809"/>
            <a:ext cx="10661215" cy="1726963"/>
            <a:chOff x="547254" y="3277283"/>
            <a:chExt cx="10661215" cy="1726963"/>
          </a:xfrm>
        </p:grpSpPr>
        <p:sp>
          <p:nvSpPr>
            <p:cNvPr id="159" name="Google Shape;159;p12"/>
            <p:cNvSpPr/>
            <p:nvPr/>
          </p:nvSpPr>
          <p:spPr>
            <a:xfrm>
              <a:off x="3440518" y="3277283"/>
              <a:ext cx="652290" cy="1168863"/>
            </a:xfrm>
            <a:prstGeom prst="bentArrow">
              <a:avLst>
                <a:gd name="adj1" fmla="val 9306"/>
                <a:gd name="adj2" fmla="val 25000"/>
                <a:gd name="adj3" fmla="val 25000"/>
                <a:gd name="adj4" fmla="val 43750"/>
              </a:avLst>
            </a:prstGeom>
            <a:solidFill>
              <a:srgbClr val="B4C7E7"/>
            </a:solidFill>
            <a:ln w="15875" cap="flat" cmpd="sng">
              <a:solidFill>
                <a:srgbClr val="B4C7E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60" name="Google Shape;160;p12"/>
            <p:cNvSpPr/>
            <p:nvPr/>
          </p:nvSpPr>
          <p:spPr>
            <a:xfrm>
              <a:off x="3525625" y="4446146"/>
              <a:ext cx="2969442" cy="558100"/>
            </a:xfrm>
            <a:prstGeom prst="rect">
              <a:avLst/>
            </a:prstGeom>
            <a:solidFill>
              <a:srgbClr val="B4C7E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200"/>
                <a:buFont typeface="Helvetica Neue"/>
                <a:buNone/>
              </a:pPr>
              <a:r>
                <a:rPr lang="en-US" sz="3200" b="0" i="0" u="none" strike="noStrike" cap="none">
                  <a:solidFill>
                    <a:schemeClr val="dk1"/>
                  </a:solidFill>
                  <a:latin typeface="Helvetica Neue"/>
                  <a:ea typeface="Helvetica Neue"/>
                  <a:cs typeface="Helvetica Neue"/>
                  <a:sym typeface="Helvetica Neue"/>
                </a:rPr>
                <a:t>5′UTR</a:t>
              </a:r>
              <a:endParaRPr sz="3200" b="0" i="0" u="none" strike="noStrike" cap="none">
                <a:solidFill>
                  <a:schemeClr val="dk1"/>
                </a:solidFill>
                <a:latin typeface="Helvetica Neue"/>
                <a:ea typeface="Helvetica Neue"/>
                <a:cs typeface="Helvetica Neue"/>
                <a:sym typeface="Helvetica Neue"/>
              </a:endParaRPr>
            </a:p>
          </p:txBody>
        </p:sp>
        <p:sp>
          <p:nvSpPr>
            <p:cNvPr id="161" name="Google Shape;161;p12"/>
            <p:cNvSpPr/>
            <p:nvPr/>
          </p:nvSpPr>
          <p:spPr>
            <a:xfrm>
              <a:off x="6495067" y="4446146"/>
              <a:ext cx="4713402" cy="558100"/>
            </a:xfrm>
            <a:prstGeom prst="rect">
              <a:avLst/>
            </a:prstGeom>
            <a:solidFill>
              <a:srgbClr val="D8D8D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200"/>
                <a:buFont typeface="Helvetica Neue"/>
                <a:buNone/>
              </a:pPr>
              <a:r>
                <a:rPr lang="en-US" sz="3200" b="0" i="1" u="none" strike="noStrike" cap="none" dirty="0">
                  <a:solidFill>
                    <a:schemeClr val="dk1"/>
                  </a:solidFill>
                  <a:latin typeface="Helvetica Neue"/>
                  <a:ea typeface="Helvetica Neue"/>
                  <a:cs typeface="Helvetica Neue"/>
                  <a:sym typeface="Helvetica Neue"/>
                </a:rPr>
                <a:t>rpsU2 </a:t>
              </a:r>
              <a:endParaRPr sz="3200" b="0" i="1" u="none" strike="noStrike" cap="none" dirty="0">
                <a:solidFill>
                  <a:schemeClr val="dk1"/>
                </a:solidFill>
                <a:latin typeface="Helvetica Neue"/>
                <a:ea typeface="Helvetica Neue"/>
                <a:cs typeface="Helvetica Neue"/>
                <a:sym typeface="Helvetica Neue"/>
              </a:endParaRPr>
            </a:p>
          </p:txBody>
        </p:sp>
        <p:sp>
          <p:nvSpPr>
            <p:cNvPr id="162" name="Google Shape;162;p12"/>
            <p:cNvSpPr/>
            <p:nvPr/>
          </p:nvSpPr>
          <p:spPr>
            <a:xfrm>
              <a:off x="547254" y="4446145"/>
              <a:ext cx="2978370" cy="558101"/>
            </a:xfrm>
            <a:prstGeom prst="rect">
              <a:avLst/>
            </a:prstGeom>
            <a:solidFill>
              <a:srgbClr val="B4C7E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200"/>
                <a:buFont typeface="Helvetica Neue"/>
                <a:buNone/>
              </a:pPr>
              <a:r>
                <a:rPr lang="en-US" sz="3200" b="0" i="0" u="none" strike="noStrike" cap="none">
                  <a:solidFill>
                    <a:schemeClr val="dk1"/>
                  </a:solidFill>
                  <a:latin typeface="Helvetica Neue"/>
                  <a:ea typeface="Helvetica Neue"/>
                  <a:cs typeface="Helvetica Neue"/>
                  <a:sym typeface="Helvetica Neue"/>
                </a:rPr>
                <a:t>Promoter</a:t>
              </a:r>
              <a:endParaRPr sz="3200" b="0" i="0" u="none" strike="noStrike" cap="none">
                <a:solidFill>
                  <a:schemeClr val="dk1"/>
                </a:solidFill>
                <a:latin typeface="Helvetica Neue"/>
                <a:ea typeface="Helvetica Neue"/>
                <a:cs typeface="Helvetica Neue"/>
                <a:sym typeface="Helvetica Neue"/>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395777" y="720496"/>
            <a:ext cx="11260604" cy="548797"/>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1"/>
              </a:buClr>
              <a:buSzPct val="100000"/>
              <a:buFont typeface="Helvetica Neue"/>
              <a:buNone/>
            </a:pPr>
            <a:r>
              <a:rPr lang="en-US" cap="none"/>
              <a:t>Testing 5′ UTR vs Promoter Contribution to Regulation by bS21-2</a:t>
            </a:r>
            <a:endParaRPr/>
          </a:p>
        </p:txBody>
      </p:sp>
      <p:sp>
        <p:nvSpPr>
          <p:cNvPr id="168" name="Google Shape;168;p13"/>
          <p:cNvSpPr/>
          <p:nvPr/>
        </p:nvSpPr>
        <p:spPr>
          <a:xfrm>
            <a:off x="395776" y="2415195"/>
            <a:ext cx="1675911" cy="548797"/>
          </a:xfrm>
          <a:prstGeom prst="rect">
            <a:avLst/>
          </a:prstGeom>
          <a:solidFill>
            <a:srgbClr val="C4E0B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1" u="none" strike="noStrike" cap="none">
                <a:solidFill>
                  <a:srgbClr val="3F3F3F"/>
                </a:solidFill>
                <a:latin typeface="Helvetica Neue"/>
                <a:ea typeface="Helvetica Neue"/>
                <a:cs typeface="Helvetica Neue"/>
                <a:sym typeface="Helvetica Neue"/>
              </a:rPr>
              <a:t>tul4 </a:t>
            </a:r>
            <a:r>
              <a:rPr lang="en-US" sz="2000" b="0" i="0" u="none" strike="noStrike" cap="none">
                <a:solidFill>
                  <a:srgbClr val="3F3F3F"/>
                </a:solidFill>
                <a:latin typeface="Helvetica Neue"/>
                <a:ea typeface="Helvetica Neue"/>
                <a:cs typeface="Helvetica Neue"/>
                <a:sym typeface="Helvetica Neue"/>
              </a:rPr>
              <a:t>promoter</a:t>
            </a:r>
            <a:endParaRPr sz="2000" b="0" i="0" u="none" strike="noStrike" cap="none">
              <a:solidFill>
                <a:srgbClr val="3F3F3F"/>
              </a:solidFill>
              <a:latin typeface="Helvetica Neue"/>
              <a:ea typeface="Helvetica Neue"/>
              <a:cs typeface="Helvetica Neue"/>
              <a:sym typeface="Helvetica Neue"/>
            </a:endParaRPr>
          </a:p>
        </p:txBody>
      </p:sp>
      <p:sp>
        <p:nvSpPr>
          <p:cNvPr id="169" name="Google Shape;169;p13"/>
          <p:cNvSpPr/>
          <p:nvPr/>
        </p:nvSpPr>
        <p:spPr>
          <a:xfrm>
            <a:off x="2066155" y="2415195"/>
            <a:ext cx="1675911" cy="548797"/>
          </a:xfrm>
          <a:prstGeom prst="rect">
            <a:avLst/>
          </a:prstGeom>
          <a:solidFill>
            <a:srgbClr val="C4E0B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1" u="none" strike="noStrike" cap="none">
                <a:solidFill>
                  <a:srgbClr val="3F3F3F"/>
                </a:solidFill>
                <a:latin typeface="Helvetica Neue"/>
                <a:ea typeface="Helvetica Neue"/>
                <a:cs typeface="Helvetica Neue"/>
                <a:sym typeface="Helvetica Neue"/>
              </a:rPr>
              <a:t>tul4</a:t>
            </a:r>
            <a:r>
              <a:rPr lang="en-US" sz="2000" b="0" i="0" u="none" strike="noStrike" cap="none">
                <a:solidFill>
                  <a:srgbClr val="3F3F3F"/>
                </a:solidFill>
                <a:latin typeface="Helvetica Neue"/>
                <a:ea typeface="Helvetica Neue"/>
                <a:cs typeface="Helvetica Neue"/>
                <a:sym typeface="Helvetica Neue"/>
              </a:rPr>
              <a:t>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a:solidFill>
                  <a:srgbClr val="3F3F3F"/>
                </a:solidFill>
                <a:latin typeface="Helvetica Neue"/>
                <a:ea typeface="Helvetica Neue"/>
                <a:cs typeface="Helvetica Neue"/>
                <a:sym typeface="Helvetica Neue"/>
              </a:rPr>
              <a:t>5′ UTR</a:t>
            </a:r>
            <a:endParaRPr sz="2000" b="0" i="0" u="none" strike="noStrike" cap="none">
              <a:solidFill>
                <a:srgbClr val="3F3F3F"/>
              </a:solidFill>
              <a:latin typeface="Helvetica Neue"/>
              <a:ea typeface="Helvetica Neue"/>
              <a:cs typeface="Helvetica Neue"/>
              <a:sym typeface="Helvetica Neue"/>
            </a:endParaRPr>
          </a:p>
        </p:txBody>
      </p:sp>
      <p:sp>
        <p:nvSpPr>
          <p:cNvPr id="170" name="Google Shape;170;p13"/>
          <p:cNvSpPr/>
          <p:nvPr/>
        </p:nvSpPr>
        <p:spPr>
          <a:xfrm>
            <a:off x="3725195" y="2415195"/>
            <a:ext cx="1675911" cy="548797"/>
          </a:xfrm>
          <a:prstGeom prst="rect">
            <a:avLst/>
          </a:prstGeom>
          <a:solidFill>
            <a:srgbClr val="D8D8D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1" u="none" strike="noStrike" cap="none">
                <a:solidFill>
                  <a:schemeClr val="dk1"/>
                </a:solidFill>
                <a:latin typeface="Helvetica Neue"/>
                <a:ea typeface="Helvetica Neue"/>
                <a:cs typeface="Helvetica Neue"/>
                <a:sym typeface="Helvetica Neue"/>
              </a:rPr>
              <a:t>lacZ</a:t>
            </a:r>
            <a:r>
              <a:rPr lang="en-US" sz="2000" b="0" i="0" u="none" strike="noStrike" cap="none">
                <a:solidFill>
                  <a:schemeClr val="dk1"/>
                </a:solidFill>
                <a:latin typeface="Helvetica Neue"/>
                <a:ea typeface="Helvetica Neue"/>
                <a:cs typeface="Helvetica Neue"/>
                <a:sym typeface="Helvetica Neue"/>
              </a:rPr>
              <a:t> </a:t>
            </a:r>
            <a:endParaRPr sz="2000" b="0" i="0" u="none" strike="noStrike" cap="none">
              <a:solidFill>
                <a:schemeClr val="dk1"/>
              </a:solidFill>
              <a:latin typeface="Helvetica Neue"/>
              <a:ea typeface="Helvetica Neue"/>
              <a:cs typeface="Helvetica Neue"/>
              <a:sym typeface="Helvetica Neue"/>
            </a:endParaRPr>
          </a:p>
        </p:txBody>
      </p:sp>
      <p:grpSp>
        <p:nvGrpSpPr>
          <p:cNvPr id="171" name="Google Shape;171;p13"/>
          <p:cNvGrpSpPr/>
          <p:nvPr/>
        </p:nvGrpSpPr>
        <p:grpSpPr>
          <a:xfrm>
            <a:off x="9835128" y="2493818"/>
            <a:ext cx="1218404" cy="419160"/>
            <a:chOff x="39957836" y="8943252"/>
            <a:chExt cx="1218404" cy="419160"/>
          </a:xfrm>
        </p:grpSpPr>
        <p:pic>
          <p:nvPicPr>
            <p:cNvPr id="172" name="Google Shape;172;p13" descr="Plus - PNG image with transparent background | Free Png Images"/>
            <p:cNvPicPr preferRelativeResize="0"/>
            <p:nvPr/>
          </p:nvPicPr>
          <p:blipFill rotWithShape="1">
            <a:blip r:embed="rId3">
              <a:alphaModFix/>
            </a:blip>
            <a:srcRect/>
            <a:stretch/>
          </p:blipFill>
          <p:spPr>
            <a:xfrm>
              <a:off x="39957836" y="8943252"/>
              <a:ext cx="411678" cy="411678"/>
            </a:xfrm>
            <a:prstGeom prst="rect">
              <a:avLst/>
            </a:prstGeom>
            <a:noFill/>
            <a:ln>
              <a:noFill/>
            </a:ln>
          </p:spPr>
        </p:pic>
        <p:pic>
          <p:nvPicPr>
            <p:cNvPr id="173" name="Google Shape;173;p13" descr="Plus - PNG image with transparent background | Free Png Images"/>
            <p:cNvPicPr preferRelativeResize="0"/>
            <p:nvPr/>
          </p:nvPicPr>
          <p:blipFill rotWithShape="1">
            <a:blip r:embed="rId3">
              <a:alphaModFix/>
            </a:blip>
            <a:srcRect/>
            <a:stretch/>
          </p:blipFill>
          <p:spPr>
            <a:xfrm>
              <a:off x="40361199" y="8950734"/>
              <a:ext cx="411678" cy="411678"/>
            </a:xfrm>
            <a:prstGeom prst="rect">
              <a:avLst/>
            </a:prstGeom>
            <a:noFill/>
            <a:ln>
              <a:noFill/>
            </a:ln>
          </p:spPr>
        </p:pic>
        <p:pic>
          <p:nvPicPr>
            <p:cNvPr id="174" name="Google Shape;174;p13" descr="Plus - PNG image with transparent background | Free Png Images"/>
            <p:cNvPicPr preferRelativeResize="0"/>
            <p:nvPr/>
          </p:nvPicPr>
          <p:blipFill rotWithShape="1">
            <a:blip r:embed="rId3">
              <a:alphaModFix/>
            </a:blip>
            <a:srcRect/>
            <a:stretch/>
          </p:blipFill>
          <p:spPr>
            <a:xfrm>
              <a:off x="40764562" y="8946993"/>
              <a:ext cx="411678" cy="411678"/>
            </a:xfrm>
            <a:prstGeom prst="rect">
              <a:avLst/>
            </a:prstGeom>
            <a:noFill/>
            <a:ln>
              <a:noFill/>
            </a:ln>
          </p:spPr>
        </p:pic>
      </p:grpSp>
      <p:grpSp>
        <p:nvGrpSpPr>
          <p:cNvPr id="175" name="Google Shape;175;p13"/>
          <p:cNvGrpSpPr/>
          <p:nvPr/>
        </p:nvGrpSpPr>
        <p:grpSpPr>
          <a:xfrm>
            <a:off x="6202220" y="2493818"/>
            <a:ext cx="1218404" cy="419160"/>
            <a:chOff x="39957836" y="8943252"/>
            <a:chExt cx="1218404" cy="419160"/>
          </a:xfrm>
        </p:grpSpPr>
        <p:pic>
          <p:nvPicPr>
            <p:cNvPr id="176" name="Google Shape;176;p13" descr="Plus - PNG image with transparent background | Free Png Images"/>
            <p:cNvPicPr preferRelativeResize="0"/>
            <p:nvPr/>
          </p:nvPicPr>
          <p:blipFill rotWithShape="1">
            <a:blip r:embed="rId3">
              <a:alphaModFix/>
            </a:blip>
            <a:srcRect/>
            <a:stretch/>
          </p:blipFill>
          <p:spPr>
            <a:xfrm>
              <a:off x="39957836" y="8943252"/>
              <a:ext cx="411678" cy="411678"/>
            </a:xfrm>
            <a:prstGeom prst="rect">
              <a:avLst/>
            </a:prstGeom>
            <a:noFill/>
            <a:ln>
              <a:noFill/>
            </a:ln>
          </p:spPr>
        </p:pic>
        <p:pic>
          <p:nvPicPr>
            <p:cNvPr id="177" name="Google Shape;177;p13" descr="Plus - PNG image with transparent background | Free Png Images"/>
            <p:cNvPicPr preferRelativeResize="0"/>
            <p:nvPr/>
          </p:nvPicPr>
          <p:blipFill rotWithShape="1">
            <a:blip r:embed="rId3">
              <a:alphaModFix/>
            </a:blip>
            <a:srcRect/>
            <a:stretch/>
          </p:blipFill>
          <p:spPr>
            <a:xfrm>
              <a:off x="40361199" y="8950734"/>
              <a:ext cx="411678" cy="411678"/>
            </a:xfrm>
            <a:prstGeom prst="rect">
              <a:avLst/>
            </a:prstGeom>
            <a:noFill/>
            <a:ln>
              <a:noFill/>
            </a:ln>
          </p:spPr>
        </p:pic>
        <p:pic>
          <p:nvPicPr>
            <p:cNvPr id="178" name="Google Shape;178;p13" descr="Plus - PNG image with transparent background | Free Png Images"/>
            <p:cNvPicPr preferRelativeResize="0"/>
            <p:nvPr/>
          </p:nvPicPr>
          <p:blipFill rotWithShape="1">
            <a:blip r:embed="rId3">
              <a:alphaModFix/>
            </a:blip>
            <a:srcRect/>
            <a:stretch/>
          </p:blipFill>
          <p:spPr>
            <a:xfrm>
              <a:off x="40764562" y="8946993"/>
              <a:ext cx="411678" cy="411678"/>
            </a:xfrm>
            <a:prstGeom prst="rect">
              <a:avLst/>
            </a:prstGeom>
            <a:noFill/>
            <a:ln>
              <a:noFill/>
            </a:ln>
          </p:spPr>
        </p:pic>
      </p:grpSp>
      <p:sp>
        <p:nvSpPr>
          <p:cNvPr id="179" name="Google Shape;179;p13"/>
          <p:cNvSpPr/>
          <p:nvPr/>
        </p:nvSpPr>
        <p:spPr>
          <a:xfrm>
            <a:off x="390182" y="5055775"/>
            <a:ext cx="1675911" cy="548797"/>
          </a:xfrm>
          <a:prstGeom prst="rect">
            <a:avLst/>
          </a:prstGeom>
          <a:solidFill>
            <a:srgbClr val="B3C6E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1" u="none" strike="noStrike" cap="none">
                <a:solidFill>
                  <a:schemeClr val="dk1"/>
                </a:solidFill>
                <a:latin typeface="Helvetica Neue"/>
                <a:ea typeface="Helvetica Neue"/>
                <a:cs typeface="Helvetica Neue"/>
                <a:sym typeface="Helvetica Neue"/>
              </a:rPr>
              <a:t>rpsU2</a:t>
            </a:r>
            <a:r>
              <a:rPr lang="en-US" sz="2000" b="0" i="0" u="none" strike="noStrike" cap="none">
                <a:solidFill>
                  <a:schemeClr val="dk1"/>
                </a:solidFill>
                <a:latin typeface="Helvetica Neue"/>
                <a:ea typeface="Helvetica Neue"/>
                <a:cs typeface="Helvetica Neue"/>
                <a:sym typeface="Helvetica Neue"/>
              </a:rPr>
              <a:t> promoter</a:t>
            </a:r>
            <a:endParaRPr sz="2000" b="0" i="0" u="none" strike="noStrike" cap="none">
              <a:solidFill>
                <a:schemeClr val="dk1"/>
              </a:solidFill>
              <a:latin typeface="Helvetica Neue"/>
              <a:ea typeface="Helvetica Neue"/>
              <a:cs typeface="Helvetica Neue"/>
              <a:sym typeface="Helvetica Neue"/>
            </a:endParaRPr>
          </a:p>
        </p:txBody>
      </p:sp>
      <p:sp>
        <p:nvSpPr>
          <p:cNvPr id="180" name="Google Shape;180;p13"/>
          <p:cNvSpPr/>
          <p:nvPr/>
        </p:nvSpPr>
        <p:spPr>
          <a:xfrm>
            <a:off x="2060560" y="5055775"/>
            <a:ext cx="1675911" cy="548797"/>
          </a:xfrm>
          <a:prstGeom prst="rect">
            <a:avLst/>
          </a:prstGeom>
          <a:solidFill>
            <a:srgbClr val="C4E0B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1" u="none" strike="noStrike" cap="none">
                <a:solidFill>
                  <a:srgbClr val="3F3F3F"/>
                </a:solidFill>
                <a:latin typeface="Helvetica Neue"/>
                <a:ea typeface="Helvetica Neue"/>
                <a:cs typeface="Helvetica Neue"/>
                <a:sym typeface="Helvetica Neue"/>
              </a:rPr>
              <a:t>tul4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a:solidFill>
                  <a:srgbClr val="3F3F3F"/>
                </a:solidFill>
                <a:latin typeface="Helvetica Neue"/>
                <a:ea typeface="Helvetica Neue"/>
                <a:cs typeface="Helvetica Neue"/>
                <a:sym typeface="Helvetica Neue"/>
              </a:rPr>
              <a:t>5′ UTR</a:t>
            </a:r>
            <a:endParaRPr sz="2000" b="0" i="0" u="none" strike="noStrike" cap="none">
              <a:solidFill>
                <a:srgbClr val="3F3F3F"/>
              </a:solidFill>
              <a:latin typeface="Helvetica Neue"/>
              <a:ea typeface="Helvetica Neue"/>
              <a:cs typeface="Helvetica Neue"/>
              <a:sym typeface="Helvetica Neue"/>
            </a:endParaRPr>
          </a:p>
        </p:txBody>
      </p:sp>
      <p:sp>
        <p:nvSpPr>
          <p:cNvPr id="181" name="Google Shape;181;p13"/>
          <p:cNvSpPr/>
          <p:nvPr/>
        </p:nvSpPr>
        <p:spPr>
          <a:xfrm>
            <a:off x="3719600" y="5055775"/>
            <a:ext cx="1675911" cy="548797"/>
          </a:xfrm>
          <a:prstGeom prst="rect">
            <a:avLst/>
          </a:prstGeom>
          <a:solidFill>
            <a:srgbClr val="D8D8D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1" u="none" strike="noStrike" cap="none">
                <a:solidFill>
                  <a:schemeClr val="dk1"/>
                </a:solidFill>
                <a:latin typeface="Helvetica Neue"/>
                <a:ea typeface="Helvetica Neue"/>
                <a:cs typeface="Helvetica Neue"/>
                <a:sym typeface="Helvetica Neue"/>
              </a:rPr>
              <a:t>lacZ</a:t>
            </a:r>
            <a:endParaRPr sz="2000" b="0" i="1" u="none" strike="noStrike" cap="none">
              <a:solidFill>
                <a:schemeClr val="dk1"/>
              </a:solidFill>
              <a:latin typeface="Helvetica Neue"/>
              <a:ea typeface="Helvetica Neue"/>
              <a:cs typeface="Helvetica Neue"/>
              <a:sym typeface="Helvetica Neue"/>
            </a:endParaRPr>
          </a:p>
        </p:txBody>
      </p:sp>
      <p:sp>
        <p:nvSpPr>
          <p:cNvPr id="182" name="Google Shape;182;p13"/>
          <p:cNvSpPr/>
          <p:nvPr/>
        </p:nvSpPr>
        <p:spPr>
          <a:xfrm>
            <a:off x="390244" y="4163009"/>
            <a:ext cx="1675911" cy="548797"/>
          </a:xfrm>
          <a:prstGeom prst="rect">
            <a:avLst/>
          </a:prstGeom>
          <a:solidFill>
            <a:srgbClr val="C4E0B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1" u="none" strike="noStrike" cap="none">
                <a:solidFill>
                  <a:srgbClr val="3F3F3F"/>
                </a:solidFill>
                <a:latin typeface="Helvetica Neue"/>
                <a:ea typeface="Helvetica Neue"/>
                <a:cs typeface="Helvetica Neue"/>
                <a:sym typeface="Helvetica Neue"/>
              </a:rPr>
              <a:t>tul4 </a:t>
            </a:r>
            <a:r>
              <a:rPr lang="en-US" sz="2000" b="0" i="0" u="none" strike="noStrike" cap="none">
                <a:solidFill>
                  <a:srgbClr val="3F3F3F"/>
                </a:solidFill>
                <a:latin typeface="Helvetica Neue"/>
                <a:ea typeface="Helvetica Neue"/>
                <a:cs typeface="Helvetica Neue"/>
                <a:sym typeface="Helvetica Neue"/>
              </a:rPr>
              <a:t>promoter</a:t>
            </a:r>
            <a:endParaRPr sz="2000" b="0" i="0" u="none" strike="noStrike" cap="none">
              <a:solidFill>
                <a:srgbClr val="3F3F3F"/>
              </a:solidFill>
              <a:latin typeface="Helvetica Neue"/>
              <a:ea typeface="Helvetica Neue"/>
              <a:cs typeface="Helvetica Neue"/>
              <a:sym typeface="Helvetica Neue"/>
            </a:endParaRPr>
          </a:p>
        </p:txBody>
      </p:sp>
      <p:sp>
        <p:nvSpPr>
          <p:cNvPr id="183" name="Google Shape;183;p13"/>
          <p:cNvSpPr/>
          <p:nvPr/>
        </p:nvSpPr>
        <p:spPr>
          <a:xfrm>
            <a:off x="2060622" y="4163009"/>
            <a:ext cx="1675911" cy="548797"/>
          </a:xfrm>
          <a:prstGeom prst="rect">
            <a:avLst/>
          </a:prstGeom>
          <a:solidFill>
            <a:srgbClr val="B3C6E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1" u="none" strike="noStrike" cap="none">
                <a:solidFill>
                  <a:schemeClr val="dk1"/>
                </a:solidFill>
                <a:latin typeface="Helvetica Neue"/>
                <a:ea typeface="Helvetica Neue"/>
                <a:cs typeface="Helvetica Neue"/>
                <a:sym typeface="Helvetica Neue"/>
              </a:rPr>
              <a:t>rpsU2</a:t>
            </a:r>
            <a:r>
              <a:rPr lang="en-US" sz="2000" b="0" i="0" u="none" strike="noStrike" cap="none">
                <a:solidFill>
                  <a:schemeClr val="dk1"/>
                </a:solidFill>
                <a:latin typeface="Helvetica Neue"/>
                <a:ea typeface="Helvetica Neue"/>
                <a:cs typeface="Helvetica Neue"/>
                <a:sym typeface="Helvetica Neue"/>
              </a:rPr>
              <a:t>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5′ UTR</a:t>
            </a:r>
            <a:endParaRPr sz="2000" b="0" i="0" u="none" strike="noStrike" cap="none">
              <a:solidFill>
                <a:schemeClr val="dk1"/>
              </a:solidFill>
              <a:latin typeface="Helvetica Neue"/>
              <a:ea typeface="Helvetica Neue"/>
              <a:cs typeface="Helvetica Neue"/>
              <a:sym typeface="Helvetica Neue"/>
            </a:endParaRPr>
          </a:p>
        </p:txBody>
      </p:sp>
      <p:sp>
        <p:nvSpPr>
          <p:cNvPr id="184" name="Google Shape;184;p13"/>
          <p:cNvSpPr/>
          <p:nvPr/>
        </p:nvSpPr>
        <p:spPr>
          <a:xfrm>
            <a:off x="3719662" y="4163009"/>
            <a:ext cx="1675911" cy="548797"/>
          </a:xfrm>
          <a:prstGeom prst="rect">
            <a:avLst/>
          </a:prstGeom>
          <a:solidFill>
            <a:srgbClr val="D8D8D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1" u="none" strike="noStrike" cap="none">
                <a:solidFill>
                  <a:schemeClr val="dk1"/>
                </a:solidFill>
                <a:latin typeface="Helvetica Neue"/>
                <a:ea typeface="Helvetica Neue"/>
                <a:cs typeface="Helvetica Neue"/>
                <a:sym typeface="Helvetica Neue"/>
              </a:rPr>
              <a:t>lacZ</a:t>
            </a:r>
            <a:r>
              <a:rPr lang="en-US" sz="2000" b="0" i="0" u="none" strike="noStrike" cap="none">
                <a:solidFill>
                  <a:schemeClr val="dk1"/>
                </a:solidFill>
                <a:latin typeface="Helvetica Neue"/>
                <a:ea typeface="Helvetica Neue"/>
                <a:cs typeface="Helvetica Neue"/>
                <a:sym typeface="Helvetica Neue"/>
              </a:rPr>
              <a:t> </a:t>
            </a:r>
            <a:endParaRPr sz="2000" b="0" i="0" u="none" strike="noStrike" cap="none">
              <a:solidFill>
                <a:schemeClr val="dk1"/>
              </a:solidFill>
              <a:latin typeface="Helvetica Neue"/>
              <a:ea typeface="Helvetica Neue"/>
              <a:cs typeface="Helvetica Neue"/>
              <a:sym typeface="Helvetica Neue"/>
            </a:endParaRPr>
          </a:p>
        </p:txBody>
      </p:sp>
      <p:sp>
        <p:nvSpPr>
          <p:cNvPr id="185" name="Google Shape;185;p13"/>
          <p:cNvSpPr/>
          <p:nvPr/>
        </p:nvSpPr>
        <p:spPr>
          <a:xfrm>
            <a:off x="395777" y="3294557"/>
            <a:ext cx="1675911" cy="548797"/>
          </a:xfrm>
          <a:prstGeom prst="rect">
            <a:avLst/>
          </a:prstGeom>
          <a:solidFill>
            <a:srgbClr val="B3C6E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1" u="none" strike="noStrike" cap="none">
                <a:solidFill>
                  <a:schemeClr val="dk1"/>
                </a:solidFill>
                <a:latin typeface="Helvetica Neue"/>
                <a:ea typeface="Helvetica Neue"/>
                <a:cs typeface="Helvetica Neue"/>
                <a:sym typeface="Helvetica Neue"/>
              </a:rPr>
              <a:t>rpsU2</a:t>
            </a:r>
            <a:r>
              <a:rPr lang="en-US" sz="2000" b="0" i="0" u="none" strike="noStrike" cap="none">
                <a:solidFill>
                  <a:schemeClr val="dk1"/>
                </a:solidFill>
                <a:latin typeface="Helvetica Neue"/>
                <a:ea typeface="Helvetica Neue"/>
                <a:cs typeface="Helvetica Neue"/>
                <a:sym typeface="Helvetica Neue"/>
              </a:rPr>
              <a:t> promoter</a:t>
            </a:r>
            <a:endParaRPr sz="2000" b="0" i="0" u="none" strike="noStrike" cap="none">
              <a:solidFill>
                <a:schemeClr val="dk1"/>
              </a:solidFill>
              <a:latin typeface="Helvetica Neue"/>
              <a:ea typeface="Helvetica Neue"/>
              <a:cs typeface="Helvetica Neue"/>
              <a:sym typeface="Helvetica Neue"/>
            </a:endParaRPr>
          </a:p>
        </p:txBody>
      </p:sp>
      <p:sp>
        <p:nvSpPr>
          <p:cNvPr id="186" name="Google Shape;186;p13"/>
          <p:cNvSpPr/>
          <p:nvPr/>
        </p:nvSpPr>
        <p:spPr>
          <a:xfrm>
            <a:off x="2066158" y="3294557"/>
            <a:ext cx="1675911" cy="548797"/>
          </a:xfrm>
          <a:prstGeom prst="rect">
            <a:avLst/>
          </a:prstGeom>
          <a:solidFill>
            <a:srgbClr val="B3C6E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1" u="none" strike="noStrike" cap="none">
                <a:solidFill>
                  <a:schemeClr val="dk1"/>
                </a:solidFill>
                <a:latin typeface="Helvetica Neue"/>
                <a:ea typeface="Helvetica Neue"/>
                <a:cs typeface="Helvetica Neue"/>
                <a:sym typeface="Helvetica Neue"/>
              </a:rPr>
              <a:t>rpsU2</a:t>
            </a:r>
            <a:r>
              <a:rPr lang="en-US" sz="2000" b="0" i="0" u="none" strike="noStrike" cap="none">
                <a:solidFill>
                  <a:schemeClr val="dk1"/>
                </a:solidFill>
                <a:latin typeface="Helvetica Neue"/>
                <a:ea typeface="Helvetica Neue"/>
                <a:cs typeface="Helvetica Neue"/>
                <a:sym typeface="Helvetica Neue"/>
              </a:rPr>
              <a:t>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5′ UTR</a:t>
            </a:r>
            <a:endParaRPr sz="2000" b="0" i="0" u="none" strike="noStrike" cap="none">
              <a:solidFill>
                <a:schemeClr val="dk1"/>
              </a:solidFill>
              <a:latin typeface="Helvetica Neue"/>
              <a:ea typeface="Helvetica Neue"/>
              <a:cs typeface="Helvetica Neue"/>
              <a:sym typeface="Helvetica Neue"/>
            </a:endParaRPr>
          </a:p>
        </p:txBody>
      </p:sp>
      <p:sp>
        <p:nvSpPr>
          <p:cNvPr id="187" name="Google Shape;187;p13"/>
          <p:cNvSpPr/>
          <p:nvPr/>
        </p:nvSpPr>
        <p:spPr>
          <a:xfrm>
            <a:off x="3725197" y="3294557"/>
            <a:ext cx="1675911" cy="548797"/>
          </a:xfrm>
          <a:prstGeom prst="rect">
            <a:avLst/>
          </a:prstGeom>
          <a:solidFill>
            <a:srgbClr val="D8D8D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1" u="none" strike="noStrike" cap="none">
                <a:solidFill>
                  <a:schemeClr val="dk1"/>
                </a:solidFill>
                <a:latin typeface="Helvetica Neue"/>
                <a:ea typeface="Helvetica Neue"/>
                <a:cs typeface="Helvetica Neue"/>
                <a:sym typeface="Helvetica Neue"/>
              </a:rPr>
              <a:t>lacZ</a:t>
            </a:r>
            <a:endParaRPr sz="2000" b="0" i="1" u="none" strike="noStrike" cap="none">
              <a:solidFill>
                <a:schemeClr val="dk1"/>
              </a:solidFill>
              <a:latin typeface="Helvetica Neue"/>
              <a:ea typeface="Helvetica Neue"/>
              <a:cs typeface="Helvetica Neue"/>
              <a:sym typeface="Helvetica Neue"/>
            </a:endParaRPr>
          </a:p>
        </p:txBody>
      </p:sp>
      <p:pic>
        <p:nvPicPr>
          <p:cNvPr id="188" name="Google Shape;188;p13" descr="Plus - PNG image with transparent background | Free Png Images"/>
          <p:cNvPicPr preferRelativeResize="0"/>
          <p:nvPr/>
        </p:nvPicPr>
        <p:blipFill rotWithShape="1">
          <a:blip r:embed="rId3">
            <a:alphaModFix/>
          </a:blip>
          <a:srcRect/>
          <a:stretch/>
        </p:blipFill>
        <p:spPr>
          <a:xfrm>
            <a:off x="6605583" y="3376495"/>
            <a:ext cx="411678" cy="411678"/>
          </a:xfrm>
          <a:prstGeom prst="rect">
            <a:avLst/>
          </a:prstGeom>
          <a:noFill/>
          <a:ln>
            <a:noFill/>
          </a:ln>
        </p:spPr>
      </p:pic>
      <p:grpSp>
        <p:nvGrpSpPr>
          <p:cNvPr id="189" name="Google Shape;189;p13"/>
          <p:cNvGrpSpPr/>
          <p:nvPr/>
        </p:nvGrpSpPr>
        <p:grpSpPr>
          <a:xfrm>
            <a:off x="9409599" y="3376495"/>
            <a:ext cx="2113795" cy="411678"/>
            <a:chOff x="8208515" y="2259185"/>
            <a:chExt cx="2113795" cy="411678"/>
          </a:xfrm>
        </p:grpSpPr>
        <p:pic>
          <p:nvPicPr>
            <p:cNvPr id="190" name="Google Shape;190;p13" descr="Plus - PNG image with transparent background | Free Png Images"/>
            <p:cNvPicPr preferRelativeResize="0"/>
            <p:nvPr/>
          </p:nvPicPr>
          <p:blipFill rotWithShape="1">
            <a:blip r:embed="rId3">
              <a:alphaModFix/>
            </a:blip>
            <a:srcRect/>
            <a:stretch/>
          </p:blipFill>
          <p:spPr>
            <a:xfrm>
              <a:off x="8208515" y="2259185"/>
              <a:ext cx="411678" cy="411678"/>
            </a:xfrm>
            <a:prstGeom prst="rect">
              <a:avLst/>
            </a:prstGeom>
            <a:noFill/>
            <a:ln>
              <a:noFill/>
            </a:ln>
          </p:spPr>
        </p:pic>
        <p:pic>
          <p:nvPicPr>
            <p:cNvPr id="191" name="Google Shape;191;p13" descr="Plus - PNG image with transparent background | Free Png Images"/>
            <p:cNvPicPr preferRelativeResize="0"/>
            <p:nvPr/>
          </p:nvPicPr>
          <p:blipFill rotWithShape="1">
            <a:blip r:embed="rId3">
              <a:alphaModFix/>
            </a:blip>
            <a:srcRect/>
            <a:stretch/>
          </p:blipFill>
          <p:spPr>
            <a:xfrm>
              <a:off x="9910632" y="2259185"/>
              <a:ext cx="411678" cy="411678"/>
            </a:xfrm>
            <a:prstGeom prst="rect">
              <a:avLst/>
            </a:prstGeom>
            <a:noFill/>
            <a:ln>
              <a:noFill/>
            </a:ln>
          </p:spPr>
        </p:pic>
        <p:pic>
          <p:nvPicPr>
            <p:cNvPr id="192" name="Google Shape;192;p13" descr="Plus - PNG image with transparent background | Free Png Images"/>
            <p:cNvPicPr preferRelativeResize="0"/>
            <p:nvPr/>
          </p:nvPicPr>
          <p:blipFill rotWithShape="1">
            <a:blip r:embed="rId3">
              <a:alphaModFix/>
            </a:blip>
            <a:srcRect/>
            <a:stretch/>
          </p:blipFill>
          <p:spPr>
            <a:xfrm>
              <a:off x="9485102" y="2259185"/>
              <a:ext cx="411678" cy="411678"/>
            </a:xfrm>
            <a:prstGeom prst="rect">
              <a:avLst/>
            </a:prstGeom>
            <a:noFill/>
            <a:ln>
              <a:noFill/>
            </a:ln>
          </p:spPr>
        </p:pic>
        <p:pic>
          <p:nvPicPr>
            <p:cNvPr id="193" name="Google Shape;193;p13" descr="Plus - PNG image with transparent background | Free Png Images"/>
            <p:cNvPicPr preferRelativeResize="0"/>
            <p:nvPr/>
          </p:nvPicPr>
          <p:blipFill rotWithShape="1">
            <a:blip r:embed="rId3">
              <a:alphaModFix/>
            </a:blip>
            <a:srcRect/>
            <a:stretch/>
          </p:blipFill>
          <p:spPr>
            <a:xfrm>
              <a:off x="9059573" y="2259185"/>
              <a:ext cx="411678" cy="411678"/>
            </a:xfrm>
            <a:prstGeom prst="rect">
              <a:avLst/>
            </a:prstGeom>
            <a:noFill/>
            <a:ln>
              <a:noFill/>
            </a:ln>
          </p:spPr>
        </p:pic>
        <p:pic>
          <p:nvPicPr>
            <p:cNvPr id="194" name="Google Shape;194;p13" descr="Plus - PNG image with transparent background | Free Png Images"/>
            <p:cNvPicPr preferRelativeResize="0"/>
            <p:nvPr/>
          </p:nvPicPr>
          <p:blipFill rotWithShape="1">
            <a:blip r:embed="rId3">
              <a:alphaModFix/>
            </a:blip>
            <a:srcRect/>
            <a:stretch/>
          </p:blipFill>
          <p:spPr>
            <a:xfrm>
              <a:off x="8634044" y="2259185"/>
              <a:ext cx="411678" cy="411678"/>
            </a:xfrm>
            <a:prstGeom prst="rect">
              <a:avLst/>
            </a:prstGeom>
            <a:noFill/>
            <a:ln>
              <a:noFill/>
            </a:ln>
          </p:spPr>
        </p:pic>
      </p:grpSp>
      <p:sp>
        <p:nvSpPr>
          <p:cNvPr id="195" name="Google Shape;195;p13"/>
          <p:cNvSpPr txBox="1"/>
          <p:nvPr/>
        </p:nvSpPr>
        <p:spPr>
          <a:xfrm>
            <a:off x="6651872" y="5045344"/>
            <a:ext cx="27605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Quattrocento Sans"/>
                <a:ea typeface="Quattrocento Sans"/>
                <a:cs typeface="Quattrocento Sans"/>
                <a:sym typeface="Quattrocento Sans"/>
              </a:rPr>
              <a:t>?</a:t>
            </a:r>
            <a:endParaRPr sz="1400" b="0" i="0" u="none" strike="noStrike" cap="none">
              <a:solidFill>
                <a:srgbClr val="000000"/>
              </a:solidFill>
              <a:latin typeface="Arial"/>
              <a:ea typeface="Arial"/>
              <a:cs typeface="Arial"/>
              <a:sym typeface="Arial"/>
            </a:endParaRPr>
          </a:p>
        </p:txBody>
      </p:sp>
      <p:sp>
        <p:nvSpPr>
          <p:cNvPr id="196" name="Google Shape;196;p13"/>
          <p:cNvSpPr txBox="1"/>
          <p:nvPr/>
        </p:nvSpPr>
        <p:spPr>
          <a:xfrm>
            <a:off x="6651872" y="4163009"/>
            <a:ext cx="27605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Quattrocento Sans"/>
                <a:ea typeface="Quattrocento Sans"/>
                <a:cs typeface="Quattrocento Sans"/>
                <a:sym typeface="Quattrocento Sans"/>
              </a:rPr>
              <a:t>?</a:t>
            </a:r>
            <a:endParaRPr sz="1400" b="0" i="0" u="none" strike="noStrike" cap="none">
              <a:solidFill>
                <a:srgbClr val="000000"/>
              </a:solidFill>
              <a:latin typeface="Arial"/>
              <a:ea typeface="Arial"/>
              <a:cs typeface="Arial"/>
              <a:sym typeface="Arial"/>
            </a:endParaRPr>
          </a:p>
        </p:txBody>
      </p:sp>
      <p:sp>
        <p:nvSpPr>
          <p:cNvPr id="197" name="Google Shape;197;p13"/>
          <p:cNvSpPr txBox="1"/>
          <p:nvPr/>
        </p:nvSpPr>
        <p:spPr>
          <a:xfrm>
            <a:off x="10344276" y="4163009"/>
            <a:ext cx="27605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Quattrocento Sans"/>
                <a:ea typeface="Quattrocento Sans"/>
                <a:cs typeface="Quattrocento Sans"/>
                <a:sym typeface="Quattrocento Sans"/>
              </a:rPr>
              <a:t>?</a:t>
            </a:r>
            <a:endParaRPr sz="1400" b="0" i="0" u="none" strike="noStrike" cap="none">
              <a:solidFill>
                <a:srgbClr val="000000"/>
              </a:solidFill>
              <a:latin typeface="Arial"/>
              <a:ea typeface="Arial"/>
              <a:cs typeface="Arial"/>
              <a:sym typeface="Arial"/>
            </a:endParaRPr>
          </a:p>
        </p:txBody>
      </p:sp>
      <p:sp>
        <p:nvSpPr>
          <p:cNvPr id="198" name="Google Shape;198;p13"/>
          <p:cNvSpPr txBox="1"/>
          <p:nvPr/>
        </p:nvSpPr>
        <p:spPr>
          <a:xfrm>
            <a:off x="10344276" y="5045344"/>
            <a:ext cx="27605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Quattrocento Sans"/>
                <a:ea typeface="Quattrocento Sans"/>
                <a:cs typeface="Quattrocento Sans"/>
                <a:sym typeface="Quattrocento Sans"/>
              </a:rPr>
              <a:t>?</a:t>
            </a:r>
            <a:endParaRPr sz="1400" b="0" i="0" u="none" strike="noStrike" cap="none">
              <a:solidFill>
                <a:srgbClr val="000000"/>
              </a:solidFill>
              <a:latin typeface="Arial"/>
              <a:ea typeface="Arial"/>
              <a:cs typeface="Arial"/>
              <a:sym typeface="Arial"/>
            </a:endParaRPr>
          </a:p>
        </p:txBody>
      </p:sp>
      <p:graphicFrame>
        <p:nvGraphicFramePr>
          <p:cNvPr id="199" name="Google Shape;199;p13"/>
          <p:cNvGraphicFramePr/>
          <p:nvPr/>
        </p:nvGraphicFramePr>
        <p:xfrm>
          <a:off x="5472112" y="1527826"/>
          <a:ext cx="6343650" cy="761000"/>
        </p:xfrm>
        <a:graphic>
          <a:graphicData uri="http://schemas.openxmlformats.org/drawingml/2006/table">
            <a:tbl>
              <a:tblPr>
                <a:noFill/>
                <a:tableStyleId>{7C3D55C6-648D-4350-86C4-4CA5D463F887}</a:tableStyleId>
              </a:tblPr>
              <a:tblGrid>
                <a:gridCol w="3171825">
                  <a:extLst>
                    <a:ext uri="{9D8B030D-6E8A-4147-A177-3AD203B41FA5}">
                      <a16:colId xmlns:a16="http://schemas.microsoft.com/office/drawing/2014/main" val="20000"/>
                    </a:ext>
                  </a:extLst>
                </a:gridCol>
                <a:gridCol w="3171825">
                  <a:extLst>
                    <a:ext uri="{9D8B030D-6E8A-4147-A177-3AD203B41FA5}">
                      <a16:colId xmlns:a16="http://schemas.microsoft.com/office/drawing/2014/main" val="20001"/>
                    </a:ext>
                  </a:extLst>
                </a:gridCol>
              </a:tblGrid>
              <a:tr h="761000">
                <a:tc>
                  <a:txBody>
                    <a:bodyPr/>
                    <a:lstStyle/>
                    <a:p>
                      <a:pPr marL="0" marR="0" lvl="0" indent="0" algn="ctr" rtl="0">
                        <a:lnSpc>
                          <a:spcPct val="100000"/>
                        </a:lnSpc>
                        <a:spcBef>
                          <a:spcPts val="0"/>
                        </a:spcBef>
                        <a:spcAft>
                          <a:spcPts val="0"/>
                        </a:spcAft>
                        <a:buClr>
                          <a:srgbClr val="000000"/>
                        </a:buClr>
                        <a:buSzPts val="2000"/>
                        <a:buFont typeface="Arial"/>
                        <a:buNone/>
                      </a:pPr>
                      <a:r>
                        <a:rPr lang="en-US" sz="2000" b="0" u="none" strike="noStrike" cap="none">
                          <a:latin typeface="Quattrocento Sans"/>
                          <a:ea typeface="Quattrocento Sans"/>
                          <a:cs typeface="Quattrocento Sans"/>
                          <a:sym typeface="Quattrocento Sans"/>
                        </a:rPr>
                        <a:t>Cells </a:t>
                      </a:r>
                      <a:r>
                        <a:rPr lang="en-US" sz="2000" b="1" u="sng" strike="noStrike" cap="none">
                          <a:latin typeface="Quattrocento Sans"/>
                          <a:ea typeface="Quattrocento Sans"/>
                          <a:cs typeface="Quattrocento Sans"/>
                          <a:sym typeface="Quattrocento Sans"/>
                        </a:rPr>
                        <a:t>with</a:t>
                      </a:r>
                      <a:r>
                        <a:rPr lang="en-US" sz="2000" b="0" u="none" strike="noStrike" cap="none">
                          <a:latin typeface="Quattrocento Sans"/>
                          <a:ea typeface="Quattrocento Sans"/>
                          <a:cs typeface="Quattrocento Sans"/>
                          <a:sym typeface="Quattrocento Sans"/>
                        </a:rPr>
                        <a:t> </a:t>
                      </a:r>
                      <a:endParaRPr sz="1400" u="none" strike="noStrike" cap="none"/>
                    </a:p>
                    <a:p>
                      <a:pPr marL="0" marR="0" lvl="0" indent="0" algn="ctr" rtl="0">
                        <a:lnSpc>
                          <a:spcPct val="100000"/>
                        </a:lnSpc>
                        <a:spcBef>
                          <a:spcPts val="0"/>
                        </a:spcBef>
                        <a:spcAft>
                          <a:spcPts val="0"/>
                        </a:spcAft>
                        <a:buClr>
                          <a:srgbClr val="000000"/>
                        </a:buClr>
                        <a:buSzPts val="2000"/>
                        <a:buFont typeface="Arial"/>
                        <a:buNone/>
                      </a:pPr>
                      <a:r>
                        <a:rPr lang="en-US" sz="2000" b="0" u="none" strike="noStrike" cap="none">
                          <a:latin typeface="Quattrocento Sans"/>
                          <a:ea typeface="Quattrocento Sans"/>
                          <a:cs typeface="Quattrocento Sans"/>
                          <a:sym typeface="Quattrocento Sans"/>
                        </a:rPr>
                        <a:t>bS21-2 (WT)</a:t>
                      </a:r>
                      <a:endParaRPr sz="1400" u="none" strike="noStrike" cap="none"/>
                    </a:p>
                  </a:txBody>
                  <a:tcPr marL="91450" marR="91450" marT="45725" marB="45725">
                    <a:solidFill>
                      <a:srgbClr val="ACB8CA"/>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0" u="none" strike="noStrike" cap="none">
                          <a:latin typeface="Quattrocento Sans"/>
                          <a:ea typeface="Quattrocento Sans"/>
                          <a:cs typeface="Quattrocento Sans"/>
                          <a:sym typeface="Quattrocento Sans"/>
                        </a:rPr>
                        <a:t>Cells </a:t>
                      </a:r>
                      <a:r>
                        <a:rPr lang="en-US" sz="2000" b="1" u="sng" strike="noStrike" cap="none">
                          <a:latin typeface="Quattrocento Sans"/>
                          <a:ea typeface="Quattrocento Sans"/>
                          <a:cs typeface="Quattrocento Sans"/>
                          <a:sym typeface="Quattrocento Sans"/>
                        </a:rPr>
                        <a:t>without</a:t>
                      </a:r>
                      <a:r>
                        <a:rPr lang="en-US" sz="2000" b="0" u="none" strike="noStrike" cap="none">
                          <a:latin typeface="Quattrocento Sans"/>
                          <a:ea typeface="Quattrocento Sans"/>
                          <a:cs typeface="Quattrocento Sans"/>
                          <a:sym typeface="Quattrocento Sans"/>
                        </a:rPr>
                        <a:t> </a:t>
                      </a:r>
                      <a:endParaRPr sz="1400" u="none" strike="noStrike" cap="none"/>
                    </a:p>
                    <a:p>
                      <a:pPr marL="0" marR="0" lvl="0" indent="0" algn="ctr" rtl="0">
                        <a:lnSpc>
                          <a:spcPct val="100000"/>
                        </a:lnSpc>
                        <a:spcBef>
                          <a:spcPts val="0"/>
                        </a:spcBef>
                        <a:spcAft>
                          <a:spcPts val="0"/>
                        </a:spcAft>
                        <a:buClr>
                          <a:srgbClr val="000000"/>
                        </a:buClr>
                        <a:buSzPts val="2000"/>
                        <a:buFont typeface="Arial"/>
                        <a:buNone/>
                      </a:pPr>
                      <a:r>
                        <a:rPr lang="en-US" sz="2000" b="0" u="none" strike="noStrike" cap="none">
                          <a:latin typeface="Quattrocento Sans"/>
                          <a:ea typeface="Quattrocento Sans"/>
                          <a:cs typeface="Quattrocento Sans"/>
                          <a:sym typeface="Quattrocento Sans"/>
                        </a:rPr>
                        <a:t>bS21-2 (∆</a:t>
                      </a:r>
                      <a:r>
                        <a:rPr lang="en-US" sz="2000" b="0" i="1" u="none" strike="noStrike" cap="none">
                          <a:latin typeface="Quattrocento Sans"/>
                          <a:ea typeface="Quattrocento Sans"/>
                          <a:cs typeface="Quattrocento Sans"/>
                          <a:sym typeface="Quattrocento Sans"/>
                        </a:rPr>
                        <a:t>rpsU2</a:t>
                      </a:r>
                      <a:r>
                        <a:rPr lang="en-US" sz="2000" b="0" u="none" strike="noStrike" cap="none">
                          <a:latin typeface="Quattrocento Sans"/>
                          <a:ea typeface="Quattrocento Sans"/>
                          <a:cs typeface="Quattrocento Sans"/>
                          <a:sym typeface="Quattrocento Sans"/>
                        </a:rPr>
                        <a:t>)</a:t>
                      </a:r>
                      <a:endParaRPr sz="1400" u="none" strike="noStrike" cap="none"/>
                    </a:p>
                  </a:txBody>
                  <a:tcPr marL="91450" marR="91450" marT="45725" marB="45725">
                    <a:solidFill>
                      <a:srgbClr val="ACB8CA"/>
                    </a:solidFill>
                  </a:tcP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8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8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9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9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9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50" name="Google Shape;250;p36"/>
          <p:cNvSpPr txBox="1">
            <a:spLocks noGrp="1"/>
          </p:cNvSpPr>
          <p:nvPr>
            <p:ph type="title"/>
          </p:nvPr>
        </p:nvSpPr>
        <p:spPr>
          <a:xfrm>
            <a:off x="381000" y="464025"/>
            <a:ext cx="11430000" cy="71692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000"/>
              <a:buFont typeface="Helvetica Neue"/>
              <a:buNone/>
            </a:pPr>
            <a:r>
              <a:rPr lang="en-US" sz="4000" cap="none"/>
              <a:t>The 5′ UTR of </a:t>
            </a:r>
            <a:r>
              <a:rPr lang="en-US" sz="4000" i="1" cap="none"/>
              <a:t>rpsU2</a:t>
            </a:r>
            <a:r>
              <a:rPr lang="en-US" sz="4000" cap="none"/>
              <a:t> is Sufficient for Regulation</a:t>
            </a:r>
            <a:endParaRPr/>
          </a:p>
        </p:txBody>
      </p:sp>
      <p:sp>
        <p:nvSpPr>
          <p:cNvPr id="251" name="Google Shape;251;p36"/>
          <p:cNvSpPr/>
          <p:nvPr/>
        </p:nvSpPr>
        <p:spPr>
          <a:xfrm>
            <a:off x="2051121" y="5068695"/>
            <a:ext cx="8697361" cy="698396"/>
          </a:xfrm>
          <a:prstGeom prst="rect">
            <a:avLst/>
          </a:prstGeom>
          <a:solidFill>
            <a:srgbClr val="F9F8FD"/>
          </a:solidFill>
          <a:ln w="38100" cap="flat" cmpd="sng">
            <a:solidFill>
              <a:srgbClr val="F9F8F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aphicFrame>
        <p:nvGraphicFramePr>
          <p:cNvPr id="2" name="Chart 1">
            <a:extLst>
              <a:ext uri="{FF2B5EF4-FFF2-40B4-BE49-F238E27FC236}">
                <a16:creationId xmlns:a16="http://schemas.microsoft.com/office/drawing/2014/main" id="{B3DD2D7B-92B2-0C18-F531-CCED4742C87D}"/>
              </a:ext>
            </a:extLst>
          </p:cNvPr>
          <p:cNvGraphicFramePr>
            <a:graphicFrameLocks/>
          </p:cNvGraphicFramePr>
          <p:nvPr>
            <p:extLst>
              <p:ext uri="{D42A27DB-BD31-4B8C-83A1-F6EECF244321}">
                <p14:modId xmlns:p14="http://schemas.microsoft.com/office/powerpoint/2010/main" val="2216534291"/>
              </p:ext>
            </p:extLst>
          </p:nvPr>
        </p:nvGraphicFramePr>
        <p:xfrm>
          <a:off x="211087" y="1151295"/>
          <a:ext cx="11320513" cy="3981797"/>
        </p:xfrm>
        <a:graphic>
          <a:graphicData uri="http://schemas.openxmlformats.org/drawingml/2006/chart">
            <c:chart xmlns:c="http://schemas.openxmlformats.org/drawingml/2006/chart" xmlns:r="http://schemas.openxmlformats.org/officeDocument/2006/relationships" r:id="rId3"/>
          </a:graphicData>
        </a:graphic>
      </p:graphicFrame>
      <p:sp>
        <p:nvSpPr>
          <p:cNvPr id="3" name="Google Shape;207;p16">
            <a:extLst>
              <a:ext uri="{FF2B5EF4-FFF2-40B4-BE49-F238E27FC236}">
                <a16:creationId xmlns:a16="http://schemas.microsoft.com/office/drawing/2014/main" id="{00CDD2A3-A22C-0F5F-15AD-6EED2AC8582C}"/>
              </a:ext>
            </a:extLst>
          </p:cNvPr>
          <p:cNvSpPr/>
          <p:nvPr/>
        </p:nvSpPr>
        <p:spPr>
          <a:xfrm>
            <a:off x="1413732" y="4684485"/>
            <a:ext cx="10117868" cy="1082606"/>
          </a:xfrm>
          <a:prstGeom prst="rect">
            <a:avLst/>
          </a:prstGeom>
          <a:solidFill>
            <a:schemeClr val="bg1"/>
          </a:solidFill>
          <a:ln w="381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4" name="Google Shape;207;p16">
            <a:extLst>
              <a:ext uri="{FF2B5EF4-FFF2-40B4-BE49-F238E27FC236}">
                <a16:creationId xmlns:a16="http://schemas.microsoft.com/office/drawing/2014/main" id="{EFDEE1FF-8D8F-5E6E-02A6-25DFA561FD00}"/>
              </a:ext>
            </a:extLst>
          </p:cNvPr>
          <p:cNvSpPr/>
          <p:nvPr/>
        </p:nvSpPr>
        <p:spPr>
          <a:xfrm>
            <a:off x="211160" y="4881248"/>
            <a:ext cx="1427713" cy="885841"/>
          </a:xfrm>
          <a:prstGeom prst="rect">
            <a:avLst/>
          </a:prstGeom>
          <a:solidFill>
            <a:schemeClr val="bg1"/>
          </a:solidFill>
          <a:ln w="381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graphicFrame>
        <p:nvGraphicFramePr>
          <p:cNvPr id="5" name="Google Shape;213;p16">
            <a:extLst>
              <a:ext uri="{FF2B5EF4-FFF2-40B4-BE49-F238E27FC236}">
                <a16:creationId xmlns:a16="http://schemas.microsoft.com/office/drawing/2014/main" id="{8364CDF0-2379-BCAB-CD30-65B08A6F89FB}"/>
              </a:ext>
            </a:extLst>
          </p:cNvPr>
          <p:cNvGraphicFramePr/>
          <p:nvPr>
            <p:extLst>
              <p:ext uri="{D42A27DB-BD31-4B8C-83A1-F6EECF244321}">
                <p14:modId xmlns:p14="http://schemas.microsoft.com/office/powerpoint/2010/main" val="2281620146"/>
              </p:ext>
            </p:extLst>
          </p:nvPr>
        </p:nvGraphicFramePr>
        <p:xfrm>
          <a:off x="4378243" y="4663441"/>
          <a:ext cx="6775310" cy="1097310"/>
        </p:xfrm>
        <a:graphic>
          <a:graphicData uri="http://schemas.openxmlformats.org/drawingml/2006/table">
            <a:tbl>
              <a:tblPr firstRow="1" bandRow="1">
                <a:noFill/>
              </a:tblPr>
              <a:tblGrid>
                <a:gridCol w="2396720">
                  <a:extLst>
                    <a:ext uri="{9D8B030D-6E8A-4147-A177-3AD203B41FA5}">
                      <a16:colId xmlns:a16="http://schemas.microsoft.com/office/drawing/2014/main" val="20000"/>
                    </a:ext>
                  </a:extLst>
                </a:gridCol>
                <a:gridCol w="892440">
                  <a:extLst>
                    <a:ext uri="{9D8B030D-6E8A-4147-A177-3AD203B41FA5}">
                      <a16:colId xmlns:a16="http://schemas.microsoft.com/office/drawing/2014/main" val="20001"/>
                    </a:ext>
                  </a:extLst>
                </a:gridCol>
                <a:gridCol w="2295909">
                  <a:extLst>
                    <a:ext uri="{9D8B030D-6E8A-4147-A177-3AD203B41FA5}">
                      <a16:colId xmlns:a16="http://schemas.microsoft.com/office/drawing/2014/main" val="20002"/>
                    </a:ext>
                  </a:extLst>
                </a:gridCol>
                <a:gridCol w="1190241">
                  <a:extLst>
                    <a:ext uri="{9D8B030D-6E8A-4147-A177-3AD203B41FA5}">
                      <a16:colId xmlns:a16="http://schemas.microsoft.com/office/drawing/2014/main" val="20003"/>
                    </a:ext>
                  </a:extLst>
                </a:gridCol>
              </a:tblGrid>
              <a:tr h="0">
                <a:tc>
                  <a:txBody>
                    <a:bodyPr/>
                    <a:lstStyle/>
                    <a:p>
                      <a:pPr marL="0" marR="0" lvl="0" indent="0" algn="ctr" rtl="0">
                        <a:lnSpc>
                          <a:spcPct val="100000"/>
                        </a:lnSpc>
                        <a:spcBef>
                          <a:spcPts val="0"/>
                        </a:spcBef>
                        <a:spcAft>
                          <a:spcPts val="0"/>
                        </a:spcAft>
                        <a:buNone/>
                      </a:pPr>
                      <a:r>
                        <a:rPr lang="en-US" sz="1800" b="1" u="none" strike="noStrike" cap="none" dirty="0"/>
                        <a:t>+</a:t>
                      </a:r>
                      <a:endParaRPr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800" b="1" u="none" strike="noStrike" cap="none" dirty="0"/>
                        <a:t>-</a:t>
                      </a:r>
                      <a:endParaRPr dirty="0"/>
                    </a:p>
                  </a:txBody>
                  <a:tcPr marL="91450" marR="91450" marT="45725" marB="45725">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800" b="1" u="none" strike="noStrike" cap="none" dirty="0"/>
                        <a:t>+</a:t>
                      </a:r>
                      <a:endParaRPr dirty="0"/>
                    </a:p>
                  </a:txBody>
                  <a:tcPr marL="91450" marR="91450" marT="45725" marB="45725">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800" b="1" u="none" strike="noStrike" cap="none" dirty="0"/>
                        <a:t>-</a:t>
                      </a:r>
                      <a:endParaRPr dirty="0"/>
                    </a:p>
                  </a:txBody>
                  <a:tcPr marL="91450" marR="91450" marT="45725" marB="4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291171">
                <a:tc>
                  <a:txBody>
                    <a:bodyPr/>
                    <a:lstStyle/>
                    <a:p>
                      <a:pPr marL="0" marR="0" lvl="0" indent="0" algn="ctr" rtl="0">
                        <a:lnSpc>
                          <a:spcPct val="100000"/>
                        </a:lnSpc>
                        <a:spcBef>
                          <a:spcPts val="0"/>
                        </a:spcBef>
                        <a:spcAft>
                          <a:spcPts val="0"/>
                        </a:spcAft>
                        <a:buNone/>
                      </a:pPr>
                      <a:r>
                        <a:rPr lang="en-US" sz="1800" i="1" u="none" strike="noStrike" cap="none" dirty="0"/>
                        <a:t>rpsU2</a:t>
                      </a:r>
                      <a:endParaRPr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i="1" u="none" strike="noStrike" cap="none" dirty="0"/>
                        <a:t>rpsU2</a:t>
                      </a:r>
                      <a:endParaRPr dirty="0"/>
                    </a:p>
                  </a:txBody>
                  <a:tcPr marL="91450" marR="91450" marT="45725" marB="45725">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800" i="1" u="none" strike="noStrike" cap="none" dirty="0"/>
                        <a:t>tul4</a:t>
                      </a:r>
                      <a:endParaRPr dirty="0"/>
                    </a:p>
                  </a:txBody>
                  <a:tcPr marL="91450" marR="91450" marT="45725" marB="45725">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800" i="1" u="none" strike="noStrike" cap="none" dirty="0"/>
                        <a:t>tul4</a:t>
                      </a:r>
                      <a:endParaRPr dirty="0"/>
                    </a:p>
                  </a:txBody>
                  <a:tcPr marL="91450" marR="91450" marT="45725" marB="4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291171">
                <a:tc>
                  <a:txBody>
                    <a:bodyPr/>
                    <a:lstStyle/>
                    <a:p>
                      <a:pPr marL="0" marR="0" lvl="0" indent="0" algn="ctr" rtl="0">
                        <a:lnSpc>
                          <a:spcPct val="100000"/>
                        </a:lnSpc>
                        <a:spcBef>
                          <a:spcPts val="0"/>
                        </a:spcBef>
                        <a:spcAft>
                          <a:spcPts val="0"/>
                        </a:spcAft>
                        <a:buClr>
                          <a:srgbClr val="000000"/>
                        </a:buClr>
                        <a:buSzPts val="1800"/>
                        <a:buFont typeface="Arial"/>
                        <a:buNone/>
                      </a:pPr>
                      <a:r>
                        <a:rPr lang="en-US" sz="1800" i="1" u="none" strike="noStrike" cap="none" dirty="0"/>
                        <a:t>rpsU2</a:t>
                      </a:r>
                      <a:endParaRPr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i="1" u="none" strike="noStrike" cap="none" dirty="0"/>
                        <a:t>rpsU2</a:t>
                      </a:r>
                      <a:endParaRPr dirty="0"/>
                    </a:p>
                  </a:txBody>
                  <a:tcPr marL="91450" marR="91450" marT="45725" marB="45725">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i="1" u="none" strike="noStrike" cap="none" dirty="0"/>
                        <a:t>rpsU2</a:t>
                      </a:r>
                      <a:endParaRPr dirty="0"/>
                    </a:p>
                  </a:txBody>
                  <a:tcPr marL="91450" marR="91450" marT="45725" marB="45725">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i="1" u="none" strike="noStrike" cap="none" dirty="0"/>
                        <a:t>rpsU2</a:t>
                      </a:r>
                      <a:endParaRPr dirty="0"/>
                    </a:p>
                  </a:txBody>
                  <a:tcPr marL="91450" marR="91450" marT="45725" marB="4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aphicFrame>
        <p:nvGraphicFramePr>
          <p:cNvPr id="6" name="Google Shape;209;p16">
            <a:extLst>
              <a:ext uri="{FF2B5EF4-FFF2-40B4-BE49-F238E27FC236}">
                <a16:creationId xmlns:a16="http://schemas.microsoft.com/office/drawing/2014/main" id="{1DE8858E-AB2E-D20B-86AB-992B7957135E}"/>
              </a:ext>
            </a:extLst>
          </p:cNvPr>
          <p:cNvGraphicFramePr/>
          <p:nvPr>
            <p:extLst>
              <p:ext uri="{D42A27DB-BD31-4B8C-83A1-F6EECF244321}">
                <p14:modId xmlns:p14="http://schemas.microsoft.com/office/powerpoint/2010/main" val="3063612271"/>
              </p:ext>
            </p:extLst>
          </p:nvPr>
        </p:nvGraphicFramePr>
        <p:xfrm>
          <a:off x="938329" y="4666539"/>
          <a:ext cx="1147875" cy="1097310"/>
        </p:xfrm>
        <a:graphic>
          <a:graphicData uri="http://schemas.openxmlformats.org/drawingml/2006/table">
            <a:tbl>
              <a:tblPr firstRow="1" bandRow="1">
                <a:noFill/>
              </a:tblPr>
              <a:tblGrid>
                <a:gridCol w="1147875">
                  <a:extLst>
                    <a:ext uri="{9D8B030D-6E8A-4147-A177-3AD203B41FA5}">
                      <a16:colId xmlns:a16="http://schemas.microsoft.com/office/drawing/2014/main" val="20000"/>
                    </a:ext>
                  </a:extLst>
                </a:gridCol>
              </a:tblGrid>
              <a:tr h="257325">
                <a:tc>
                  <a:txBody>
                    <a:bodyPr/>
                    <a:lstStyle/>
                    <a:p>
                      <a:pPr marL="0" marR="0" lvl="0" indent="0" algn="r" rtl="0">
                        <a:lnSpc>
                          <a:spcPct val="100000"/>
                        </a:lnSpc>
                        <a:spcBef>
                          <a:spcPts val="0"/>
                        </a:spcBef>
                        <a:spcAft>
                          <a:spcPts val="0"/>
                        </a:spcAft>
                        <a:buNone/>
                      </a:pPr>
                      <a:r>
                        <a:rPr lang="en-US" sz="1800" b="0" u="none" strike="noStrike" cap="none" dirty="0"/>
                        <a:t>bS21-2</a:t>
                      </a:r>
                      <a:endParaRPr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302725">
                <a:tc>
                  <a:txBody>
                    <a:bodyPr/>
                    <a:lstStyle/>
                    <a:p>
                      <a:pPr marL="0" marR="0" lvl="0" indent="0" algn="r" rtl="0">
                        <a:lnSpc>
                          <a:spcPct val="100000"/>
                        </a:lnSpc>
                        <a:spcBef>
                          <a:spcPts val="0"/>
                        </a:spcBef>
                        <a:spcAft>
                          <a:spcPts val="0"/>
                        </a:spcAft>
                        <a:buNone/>
                      </a:pPr>
                      <a:r>
                        <a:rPr lang="en-US" sz="1800" i="0" u="none" strike="noStrike" cap="none" dirty="0"/>
                        <a:t>Promoter</a:t>
                      </a:r>
                      <a:endParaRPr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marR="0" lvl="0" indent="0" algn="r" rtl="0">
                        <a:lnSpc>
                          <a:spcPct val="100000"/>
                        </a:lnSpc>
                        <a:spcBef>
                          <a:spcPts val="0"/>
                        </a:spcBef>
                        <a:spcAft>
                          <a:spcPts val="0"/>
                        </a:spcAft>
                        <a:buClr>
                          <a:srgbClr val="000000"/>
                        </a:buClr>
                        <a:buSzPts val="1800"/>
                        <a:buFont typeface="Arial"/>
                        <a:buNone/>
                      </a:pPr>
                      <a:r>
                        <a:rPr lang="en-US" sz="1800" i="0" u="none" strike="noStrike" cap="none" dirty="0"/>
                        <a:t>5′ UTR</a:t>
                      </a:r>
                      <a:endParaRPr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aphicFrame>
        <p:nvGraphicFramePr>
          <p:cNvPr id="7" name="Google Shape;213;p16">
            <a:extLst>
              <a:ext uri="{FF2B5EF4-FFF2-40B4-BE49-F238E27FC236}">
                <a16:creationId xmlns:a16="http://schemas.microsoft.com/office/drawing/2014/main" id="{0753C28B-FA77-8E2E-1763-F17953B36EB9}"/>
              </a:ext>
            </a:extLst>
          </p:cNvPr>
          <p:cNvGraphicFramePr/>
          <p:nvPr>
            <p:extLst>
              <p:ext uri="{D42A27DB-BD31-4B8C-83A1-F6EECF244321}">
                <p14:modId xmlns:p14="http://schemas.microsoft.com/office/powerpoint/2010/main" val="764735191"/>
              </p:ext>
            </p:extLst>
          </p:nvPr>
        </p:nvGraphicFramePr>
        <p:xfrm>
          <a:off x="1370037" y="4663441"/>
          <a:ext cx="3399228" cy="1097310"/>
        </p:xfrm>
        <a:graphic>
          <a:graphicData uri="http://schemas.openxmlformats.org/drawingml/2006/table">
            <a:tbl>
              <a:tblPr firstRow="1" bandRow="1">
                <a:noFill/>
              </a:tblPr>
              <a:tblGrid>
                <a:gridCol w="1910658">
                  <a:extLst>
                    <a:ext uri="{9D8B030D-6E8A-4147-A177-3AD203B41FA5}">
                      <a16:colId xmlns:a16="http://schemas.microsoft.com/office/drawing/2014/main" val="20002"/>
                    </a:ext>
                  </a:extLst>
                </a:gridCol>
                <a:gridCol w="1488570">
                  <a:extLst>
                    <a:ext uri="{9D8B030D-6E8A-4147-A177-3AD203B41FA5}">
                      <a16:colId xmlns:a16="http://schemas.microsoft.com/office/drawing/2014/main" val="20003"/>
                    </a:ext>
                  </a:extLst>
                </a:gridCol>
              </a:tblGrid>
              <a:tr h="257325">
                <a:tc>
                  <a:txBody>
                    <a:bodyPr/>
                    <a:lstStyle/>
                    <a:p>
                      <a:pPr marL="0" marR="0" lvl="0" indent="0" algn="ctr" rtl="0">
                        <a:lnSpc>
                          <a:spcPct val="100000"/>
                        </a:lnSpc>
                        <a:spcBef>
                          <a:spcPts val="0"/>
                        </a:spcBef>
                        <a:spcAft>
                          <a:spcPts val="0"/>
                        </a:spcAft>
                        <a:buNone/>
                      </a:pPr>
                      <a:r>
                        <a:rPr lang="en-US" sz="1800" b="1" u="none" strike="noStrike" cap="none" dirty="0"/>
                        <a:t>+</a:t>
                      </a:r>
                      <a:endParaRPr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800" b="1" u="none" strike="noStrike" cap="none" dirty="0"/>
                        <a:t>-</a:t>
                      </a:r>
                      <a:endParaRPr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302725">
                <a:tc>
                  <a:txBody>
                    <a:bodyPr/>
                    <a:lstStyle/>
                    <a:p>
                      <a:pPr marL="0" marR="0" lvl="0" indent="0" algn="ctr" rtl="0">
                        <a:lnSpc>
                          <a:spcPct val="100000"/>
                        </a:lnSpc>
                        <a:spcBef>
                          <a:spcPts val="0"/>
                        </a:spcBef>
                        <a:spcAft>
                          <a:spcPts val="0"/>
                        </a:spcAft>
                        <a:buNone/>
                      </a:pPr>
                      <a:r>
                        <a:rPr lang="en-US" sz="1800" i="1" u="none" strike="noStrike" cap="none" dirty="0"/>
                        <a:t>tul4</a:t>
                      </a:r>
                      <a:endParaRPr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800" i="1" u="none" strike="noStrike" cap="none" dirty="0"/>
                        <a:t>tul4</a:t>
                      </a:r>
                      <a:endParaRPr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277425">
                <a:tc>
                  <a:txBody>
                    <a:bodyPr/>
                    <a:lstStyle/>
                    <a:p>
                      <a:pPr marL="0" marR="0" lvl="0" indent="0" algn="ctr" rtl="0">
                        <a:lnSpc>
                          <a:spcPct val="100000"/>
                        </a:lnSpc>
                        <a:spcBef>
                          <a:spcPts val="0"/>
                        </a:spcBef>
                        <a:spcAft>
                          <a:spcPts val="0"/>
                        </a:spcAft>
                        <a:buClr>
                          <a:srgbClr val="000000"/>
                        </a:buClr>
                        <a:buSzPts val="1800"/>
                        <a:buFont typeface="Arial"/>
                        <a:buNone/>
                      </a:pPr>
                      <a:r>
                        <a:rPr lang="en-US" sz="1800" i="1" u="none" strike="noStrike" cap="none" dirty="0"/>
                        <a:t>tul4</a:t>
                      </a:r>
                      <a:endParaRPr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i="1" u="none" strike="noStrike" cap="none" dirty="0"/>
                        <a:t>tul4</a:t>
                      </a:r>
                      <a:endParaRPr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pSp>
        <p:nvGrpSpPr>
          <p:cNvPr id="8" name="Group 7">
            <a:extLst>
              <a:ext uri="{FF2B5EF4-FFF2-40B4-BE49-F238E27FC236}">
                <a16:creationId xmlns:a16="http://schemas.microsoft.com/office/drawing/2014/main" id="{70525FC0-4878-5E49-9CC0-2CB9B4B41E5C}"/>
              </a:ext>
            </a:extLst>
          </p:cNvPr>
          <p:cNvGrpSpPr/>
          <p:nvPr/>
        </p:nvGrpSpPr>
        <p:grpSpPr>
          <a:xfrm>
            <a:off x="5660213" y="1105704"/>
            <a:ext cx="1642330" cy="470000"/>
            <a:chOff x="18144968" y="21506430"/>
            <a:chExt cx="1642330" cy="470000"/>
          </a:xfrm>
        </p:grpSpPr>
        <p:sp>
          <p:nvSpPr>
            <p:cNvPr id="9" name="TextBox 8">
              <a:extLst>
                <a:ext uri="{FF2B5EF4-FFF2-40B4-BE49-F238E27FC236}">
                  <a16:creationId xmlns:a16="http://schemas.microsoft.com/office/drawing/2014/main" id="{E7B0294E-0A7F-9190-3ACC-7AB3AABA7219}"/>
                </a:ext>
              </a:extLst>
            </p:cNvPr>
            <p:cNvSpPr txBox="1"/>
            <p:nvPr/>
          </p:nvSpPr>
          <p:spPr>
            <a:xfrm>
              <a:off x="18864011" y="21506430"/>
              <a:ext cx="204243" cy="470000"/>
            </a:xfrm>
            <a:prstGeom prst="rect">
              <a:avLst/>
            </a:prstGeom>
            <a:noFill/>
          </p:spPr>
          <p:txBody>
            <a:bodyPr wrap="square" rtlCol="0">
              <a:spAutoFit/>
            </a:bodyPr>
            <a:lstStyle/>
            <a:p>
              <a:pPr algn="ctr"/>
              <a:r>
                <a:rPr lang="en-US" sz="2454" b="1" dirty="0">
                  <a:latin typeface="Quattrocento Sans" panose="020B0604020202020204" charset="0"/>
                </a:rPr>
                <a:t>*</a:t>
              </a:r>
            </a:p>
          </p:txBody>
        </p:sp>
        <p:cxnSp>
          <p:nvCxnSpPr>
            <p:cNvPr id="10" name="Straight Connector 9">
              <a:extLst>
                <a:ext uri="{FF2B5EF4-FFF2-40B4-BE49-F238E27FC236}">
                  <a16:creationId xmlns:a16="http://schemas.microsoft.com/office/drawing/2014/main" id="{8BD7E33E-1009-5A41-3C08-6E009098AD81}"/>
                </a:ext>
              </a:extLst>
            </p:cNvPr>
            <p:cNvCxnSpPr/>
            <p:nvPr/>
          </p:nvCxnSpPr>
          <p:spPr>
            <a:xfrm>
              <a:off x="18144968" y="21779448"/>
              <a:ext cx="164233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3F3DFA38-C1DE-E7E1-F157-1CBBE402E376}"/>
              </a:ext>
            </a:extLst>
          </p:cNvPr>
          <p:cNvGrpSpPr/>
          <p:nvPr/>
        </p:nvGrpSpPr>
        <p:grpSpPr>
          <a:xfrm>
            <a:off x="8791217" y="1143722"/>
            <a:ext cx="1642330" cy="470000"/>
            <a:chOff x="18144968" y="21506430"/>
            <a:chExt cx="1642330" cy="470000"/>
          </a:xfrm>
        </p:grpSpPr>
        <p:sp>
          <p:nvSpPr>
            <p:cNvPr id="12" name="TextBox 11">
              <a:extLst>
                <a:ext uri="{FF2B5EF4-FFF2-40B4-BE49-F238E27FC236}">
                  <a16:creationId xmlns:a16="http://schemas.microsoft.com/office/drawing/2014/main" id="{DAFD4AC9-3F6D-B628-6A09-FEFC0D742DD6}"/>
                </a:ext>
              </a:extLst>
            </p:cNvPr>
            <p:cNvSpPr txBox="1"/>
            <p:nvPr/>
          </p:nvSpPr>
          <p:spPr>
            <a:xfrm>
              <a:off x="18864011" y="21506430"/>
              <a:ext cx="204243" cy="470000"/>
            </a:xfrm>
            <a:prstGeom prst="rect">
              <a:avLst/>
            </a:prstGeom>
            <a:noFill/>
          </p:spPr>
          <p:txBody>
            <a:bodyPr wrap="square" rtlCol="0">
              <a:spAutoFit/>
            </a:bodyPr>
            <a:lstStyle/>
            <a:p>
              <a:pPr algn="ctr"/>
              <a:r>
                <a:rPr lang="en-US" sz="2454" b="1" dirty="0">
                  <a:latin typeface="Quattrocento Sans" panose="020B0604020202020204" charset="0"/>
                </a:rPr>
                <a:t>*</a:t>
              </a:r>
            </a:p>
          </p:txBody>
        </p:sp>
        <p:cxnSp>
          <p:nvCxnSpPr>
            <p:cNvPr id="13" name="Straight Connector 12">
              <a:extLst>
                <a:ext uri="{FF2B5EF4-FFF2-40B4-BE49-F238E27FC236}">
                  <a16:creationId xmlns:a16="http://schemas.microsoft.com/office/drawing/2014/main" id="{CFD3AFF3-EA5A-61E7-5290-D46260D7878A}"/>
                </a:ext>
              </a:extLst>
            </p:cNvPr>
            <p:cNvCxnSpPr/>
            <p:nvPr/>
          </p:nvCxnSpPr>
          <p:spPr>
            <a:xfrm>
              <a:off x="18144968" y="21779448"/>
              <a:ext cx="164233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A95A6C61-3A40-DC83-FC52-325585FDDD57}"/>
              </a:ext>
            </a:extLst>
          </p:cNvPr>
          <p:cNvSpPr txBox="1"/>
          <p:nvPr/>
        </p:nvSpPr>
        <p:spPr>
          <a:xfrm>
            <a:off x="-57079" y="5778697"/>
            <a:ext cx="6151880" cy="338554"/>
          </a:xfrm>
          <a:prstGeom prst="rect">
            <a:avLst/>
          </a:prstGeom>
          <a:noFill/>
        </p:spPr>
        <p:txBody>
          <a:bodyPr wrap="square">
            <a:spAutoFit/>
          </a:bodyPr>
          <a:lstStyle/>
          <a:p>
            <a:r>
              <a:rPr lang="en-US" sz="1600" dirty="0">
                <a:latin typeface="+mj-lt"/>
              </a:rPr>
              <a:t>* p&lt;0.05 by t-test. </a:t>
            </a:r>
            <a:endParaRPr lang="en-US" sz="1600" dirty="0"/>
          </a:p>
        </p:txBody>
      </p:sp>
      <p:sp>
        <p:nvSpPr>
          <p:cNvPr id="16" name="Rectangle 15">
            <a:extLst>
              <a:ext uri="{FF2B5EF4-FFF2-40B4-BE49-F238E27FC236}">
                <a16:creationId xmlns:a16="http://schemas.microsoft.com/office/drawing/2014/main" id="{C3D6DFF6-1500-C528-7383-DE7D0E15D8D8}"/>
              </a:ext>
            </a:extLst>
          </p:cNvPr>
          <p:cNvSpPr/>
          <p:nvPr/>
        </p:nvSpPr>
        <p:spPr>
          <a:xfrm>
            <a:off x="4769265" y="1143723"/>
            <a:ext cx="6775310" cy="4608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44EF115-F3E0-4391-B821-8032617CD2BF}"/>
              </a:ext>
            </a:extLst>
          </p:cNvPr>
          <p:cNvSpPr/>
          <p:nvPr/>
        </p:nvSpPr>
        <p:spPr>
          <a:xfrm>
            <a:off x="7932735" y="1137383"/>
            <a:ext cx="3611839" cy="4608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17"/>
          <p:cNvSpPr txBox="1">
            <a:spLocks noGrp="1"/>
          </p:cNvSpPr>
          <p:nvPr>
            <p:ph type="title"/>
          </p:nvPr>
        </p:nvSpPr>
        <p:spPr>
          <a:xfrm>
            <a:off x="395777" y="720496"/>
            <a:ext cx="11260604" cy="54879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Font typeface="Helvetica Neue"/>
              <a:buNone/>
            </a:pPr>
            <a:r>
              <a:rPr lang="en-US" cap="none"/>
              <a:t>The 5′ UTR is Sufficient for Regulation by bS21-2</a:t>
            </a:r>
            <a:endParaRPr/>
          </a:p>
        </p:txBody>
      </p:sp>
      <p:sp>
        <p:nvSpPr>
          <p:cNvPr id="260" name="Google Shape;260;p17"/>
          <p:cNvSpPr/>
          <p:nvPr/>
        </p:nvSpPr>
        <p:spPr>
          <a:xfrm>
            <a:off x="395776" y="2415195"/>
            <a:ext cx="1675911" cy="548797"/>
          </a:xfrm>
          <a:prstGeom prst="rect">
            <a:avLst/>
          </a:prstGeom>
          <a:solidFill>
            <a:srgbClr val="C4E0B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1" u="none" strike="noStrike" cap="none">
                <a:solidFill>
                  <a:srgbClr val="3F3F3F"/>
                </a:solidFill>
                <a:latin typeface="Helvetica Neue"/>
                <a:ea typeface="Helvetica Neue"/>
                <a:cs typeface="Helvetica Neue"/>
                <a:sym typeface="Helvetica Neue"/>
              </a:rPr>
              <a:t>tul4 </a:t>
            </a:r>
            <a:r>
              <a:rPr lang="en-US" sz="2000" b="0" i="0" u="none" strike="noStrike" cap="none">
                <a:solidFill>
                  <a:srgbClr val="3F3F3F"/>
                </a:solidFill>
                <a:latin typeface="Helvetica Neue"/>
                <a:ea typeface="Helvetica Neue"/>
                <a:cs typeface="Helvetica Neue"/>
                <a:sym typeface="Helvetica Neue"/>
              </a:rPr>
              <a:t>promoter</a:t>
            </a:r>
            <a:endParaRPr sz="2000" b="0" i="0" u="none" strike="noStrike" cap="none">
              <a:solidFill>
                <a:srgbClr val="3F3F3F"/>
              </a:solidFill>
              <a:latin typeface="Helvetica Neue"/>
              <a:ea typeface="Helvetica Neue"/>
              <a:cs typeface="Helvetica Neue"/>
              <a:sym typeface="Helvetica Neue"/>
            </a:endParaRPr>
          </a:p>
        </p:txBody>
      </p:sp>
      <p:sp>
        <p:nvSpPr>
          <p:cNvPr id="261" name="Google Shape;261;p17"/>
          <p:cNvSpPr/>
          <p:nvPr/>
        </p:nvSpPr>
        <p:spPr>
          <a:xfrm>
            <a:off x="2066155" y="2415195"/>
            <a:ext cx="1675911" cy="548797"/>
          </a:xfrm>
          <a:prstGeom prst="rect">
            <a:avLst/>
          </a:prstGeom>
          <a:solidFill>
            <a:srgbClr val="C4E0B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1" u="none" strike="noStrike" cap="none">
                <a:solidFill>
                  <a:srgbClr val="3F3F3F"/>
                </a:solidFill>
                <a:latin typeface="Helvetica Neue"/>
                <a:ea typeface="Helvetica Neue"/>
                <a:cs typeface="Helvetica Neue"/>
                <a:sym typeface="Helvetica Neue"/>
              </a:rPr>
              <a:t>tul4</a:t>
            </a:r>
            <a:r>
              <a:rPr lang="en-US" sz="2000" b="0" i="0" u="none" strike="noStrike" cap="none">
                <a:solidFill>
                  <a:srgbClr val="3F3F3F"/>
                </a:solidFill>
                <a:latin typeface="Helvetica Neue"/>
                <a:ea typeface="Helvetica Neue"/>
                <a:cs typeface="Helvetica Neue"/>
                <a:sym typeface="Helvetica Neue"/>
              </a:rPr>
              <a:t>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a:solidFill>
                  <a:srgbClr val="3F3F3F"/>
                </a:solidFill>
                <a:latin typeface="Helvetica Neue"/>
                <a:ea typeface="Helvetica Neue"/>
                <a:cs typeface="Helvetica Neue"/>
                <a:sym typeface="Helvetica Neue"/>
              </a:rPr>
              <a:t>5′ UTR</a:t>
            </a:r>
            <a:endParaRPr sz="2000" b="0" i="0" u="none" strike="noStrike" cap="none">
              <a:solidFill>
                <a:srgbClr val="3F3F3F"/>
              </a:solidFill>
              <a:latin typeface="Helvetica Neue"/>
              <a:ea typeface="Helvetica Neue"/>
              <a:cs typeface="Helvetica Neue"/>
              <a:sym typeface="Helvetica Neue"/>
            </a:endParaRPr>
          </a:p>
        </p:txBody>
      </p:sp>
      <p:sp>
        <p:nvSpPr>
          <p:cNvPr id="262" name="Google Shape;262;p17"/>
          <p:cNvSpPr/>
          <p:nvPr/>
        </p:nvSpPr>
        <p:spPr>
          <a:xfrm>
            <a:off x="3725195" y="2415195"/>
            <a:ext cx="1675911" cy="548797"/>
          </a:xfrm>
          <a:prstGeom prst="rect">
            <a:avLst/>
          </a:prstGeom>
          <a:solidFill>
            <a:srgbClr val="D8D8D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1" u="none" strike="noStrike" cap="none">
                <a:solidFill>
                  <a:schemeClr val="dk1"/>
                </a:solidFill>
                <a:latin typeface="Helvetica Neue"/>
                <a:ea typeface="Helvetica Neue"/>
                <a:cs typeface="Helvetica Neue"/>
                <a:sym typeface="Helvetica Neue"/>
              </a:rPr>
              <a:t>lacZ</a:t>
            </a:r>
            <a:r>
              <a:rPr lang="en-US" sz="2000" b="0" i="0" u="none" strike="noStrike" cap="none">
                <a:solidFill>
                  <a:schemeClr val="dk1"/>
                </a:solidFill>
                <a:latin typeface="Helvetica Neue"/>
                <a:ea typeface="Helvetica Neue"/>
                <a:cs typeface="Helvetica Neue"/>
                <a:sym typeface="Helvetica Neue"/>
              </a:rPr>
              <a:t> </a:t>
            </a:r>
            <a:endParaRPr sz="2000" b="0" i="0" u="none" strike="noStrike" cap="none">
              <a:solidFill>
                <a:schemeClr val="dk1"/>
              </a:solidFill>
              <a:latin typeface="Helvetica Neue"/>
              <a:ea typeface="Helvetica Neue"/>
              <a:cs typeface="Helvetica Neue"/>
              <a:sym typeface="Helvetica Neue"/>
            </a:endParaRPr>
          </a:p>
        </p:txBody>
      </p:sp>
      <p:sp>
        <p:nvSpPr>
          <p:cNvPr id="263" name="Google Shape;263;p17"/>
          <p:cNvSpPr/>
          <p:nvPr/>
        </p:nvSpPr>
        <p:spPr>
          <a:xfrm>
            <a:off x="390182" y="5055775"/>
            <a:ext cx="1675911" cy="548797"/>
          </a:xfrm>
          <a:prstGeom prst="rect">
            <a:avLst/>
          </a:prstGeom>
          <a:solidFill>
            <a:srgbClr val="B3C6E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1" u="none" strike="noStrike" cap="none">
                <a:solidFill>
                  <a:schemeClr val="dk1"/>
                </a:solidFill>
                <a:latin typeface="Helvetica Neue"/>
                <a:ea typeface="Helvetica Neue"/>
                <a:cs typeface="Helvetica Neue"/>
                <a:sym typeface="Helvetica Neue"/>
              </a:rPr>
              <a:t>rpsU2</a:t>
            </a:r>
            <a:r>
              <a:rPr lang="en-US" sz="2000" b="0" i="0" u="none" strike="noStrike" cap="none">
                <a:solidFill>
                  <a:schemeClr val="dk1"/>
                </a:solidFill>
                <a:latin typeface="Helvetica Neue"/>
                <a:ea typeface="Helvetica Neue"/>
                <a:cs typeface="Helvetica Neue"/>
                <a:sym typeface="Helvetica Neue"/>
              </a:rPr>
              <a:t> promoter</a:t>
            </a:r>
            <a:endParaRPr sz="2000" b="0" i="0" u="none" strike="noStrike" cap="none">
              <a:solidFill>
                <a:schemeClr val="dk1"/>
              </a:solidFill>
              <a:latin typeface="Helvetica Neue"/>
              <a:ea typeface="Helvetica Neue"/>
              <a:cs typeface="Helvetica Neue"/>
              <a:sym typeface="Helvetica Neue"/>
            </a:endParaRPr>
          </a:p>
        </p:txBody>
      </p:sp>
      <p:sp>
        <p:nvSpPr>
          <p:cNvPr id="264" name="Google Shape;264;p17"/>
          <p:cNvSpPr/>
          <p:nvPr/>
        </p:nvSpPr>
        <p:spPr>
          <a:xfrm>
            <a:off x="2060560" y="5055775"/>
            <a:ext cx="1675911" cy="548797"/>
          </a:xfrm>
          <a:prstGeom prst="rect">
            <a:avLst/>
          </a:prstGeom>
          <a:solidFill>
            <a:srgbClr val="C4E0B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1" u="none" strike="noStrike" cap="none">
                <a:solidFill>
                  <a:srgbClr val="3F3F3F"/>
                </a:solidFill>
                <a:latin typeface="Helvetica Neue"/>
                <a:ea typeface="Helvetica Neue"/>
                <a:cs typeface="Helvetica Neue"/>
                <a:sym typeface="Helvetica Neue"/>
              </a:rPr>
              <a:t>tul4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a:solidFill>
                  <a:srgbClr val="3F3F3F"/>
                </a:solidFill>
                <a:latin typeface="Helvetica Neue"/>
                <a:ea typeface="Helvetica Neue"/>
                <a:cs typeface="Helvetica Neue"/>
                <a:sym typeface="Helvetica Neue"/>
              </a:rPr>
              <a:t>5′ UTR</a:t>
            </a:r>
            <a:endParaRPr sz="2000" b="0" i="0" u="none" strike="noStrike" cap="none">
              <a:solidFill>
                <a:srgbClr val="3F3F3F"/>
              </a:solidFill>
              <a:latin typeface="Helvetica Neue"/>
              <a:ea typeface="Helvetica Neue"/>
              <a:cs typeface="Helvetica Neue"/>
              <a:sym typeface="Helvetica Neue"/>
            </a:endParaRPr>
          </a:p>
        </p:txBody>
      </p:sp>
      <p:sp>
        <p:nvSpPr>
          <p:cNvPr id="265" name="Google Shape;265;p17"/>
          <p:cNvSpPr/>
          <p:nvPr/>
        </p:nvSpPr>
        <p:spPr>
          <a:xfrm>
            <a:off x="3719600" y="5055775"/>
            <a:ext cx="1675911" cy="548797"/>
          </a:xfrm>
          <a:prstGeom prst="rect">
            <a:avLst/>
          </a:prstGeom>
          <a:solidFill>
            <a:srgbClr val="D8D8D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1" u="none" strike="noStrike" cap="none">
                <a:solidFill>
                  <a:schemeClr val="dk1"/>
                </a:solidFill>
                <a:latin typeface="Helvetica Neue"/>
                <a:ea typeface="Helvetica Neue"/>
                <a:cs typeface="Helvetica Neue"/>
                <a:sym typeface="Helvetica Neue"/>
              </a:rPr>
              <a:t>lacZ</a:t>
            </a:r>
            <a:endParaRPr sz="2000" b="0" i="1" u="none" strike="noStrike" cap="none">
              <a:solidFill>
                <a:schemeClr val="dk1"/>
              </a:solidFill>
              <a:latin typeface="Helvetica Neue"/>
              <a:ea typeface="Helvetica Neue"/>
              <a:cs typeface="Helvetica Neue"/>
              <a:sym typeface="Helvetica Neue"/>
            </a:endParaRPr>
          </a:p>
        </p:txBody>
      </p:sp>
      <p:sp>
        <p:nvSpPr>
          <p:cNvPr id="266" name="Google Shape;266;p17"/>
          <p:cNvSpPr/>
          <p:nvPr/>
        </p:nvSpPr>
        <p:spPr>
          <a:xfrm>
            <a:off x="390244" y="4163009"/>
            <a:ext cx="1675911" cy="548797"/>
          </a:xfrm>
          <a:prstGeom prst="rect">
            <a:avLst/>
          </a:prstGeom>
          <a:solidFill>
            <a:srgbClr val="C4E0B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1" u="none" strike="noStrike" cap="none">
                <a:solidFill>
                  <a:srgbClr val="3F3F3F"/>
                </a:solidFill>
                <a:latin typeface="Helvetica Neue"/>
                <a:ea typeface="Helvetica Neue"/>
                <a:cs typeface="Helvetica Neue"/>
                <a:sym typeface="Helvetica Neue"/>
              </a:rPr>
              <a:t>tul4 </a:t>
            </a:r>
            <a:r>
              <a:rPr lang="en-US" sz="2000" b="0" i="0" u="none" strike="noStrike" cap="none">
                <a:solidFill>
                  <a:srgbClr val="3F3F3F"/>
                </a:solidFill>
                <a:latin typeface="Helvetica Neue"/>
                <a:ea typeface="Helvetica Neue"/>
                <a:cs typeface="Helvetica Neue"/>
                <a:sym typeface="Helvetica Neue"/>
              </a:rPr>
              <a:t>promoter</a:t>
            </a:r>
            <a:endParaRPr sz="2000" b="0" i="0" u="none" strike="noStrike" cap="none">
              <a:solidFill>
                <a:srgbClr val="3F3F3F"/>
              </a:solidFill>
              <a:latin typeface="Helvetica Neue"/>
              <a:ea typeface="Helvetica Neue"/>
              <a:cs typeface="Helvetica Neue"/>
              <a:sym typeface="Helvetica Neue"/>
            </a:endParaRPr>
          </a:p>
        </p:txBody>
      </p:sp>
      <p:sp>
        <p:nvSpPr>
          <p:cNvPr id="267" name="Google Shape;267;p17"/>
          <p:cNvSpPr/>
          <p:nvPr/>
        </p:nvSpPr>
        <p:spPr>
          <a:xfrm>
            <a:off x="2060622" y="4163009"/>
            <a:ext cx="1675911" cy="548797"/>
          </a:xfrm>
          <a:prstGeom prst="rect">
            <a:avLst/>
          </a:prstGeom>
          <a:solidFill>
            <a:srgbClr val="B3C6E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1" u="none" strike="noStrike" cap="none">
                <a:solidFill>
                  <a:schemeClr val="dk1"/>
                </a:solidFill>
                <a:latin typeface="Helvetica Neue"/>
                <a:ea typeface="Helvetica Neue"/>
                <a:cs typeface="Helvetica Neue"/>
                <a:sym typeface="Helvetica Neue"/>
              </a:rPr>
              <a:t>rpsU2</a:t>
            </a:r>
            <a:r>
              <a:rPr lang="en-US" sz="2000" b="0" i="0" u="none" strike="noStrike" cap="none">
                <a:solidFill>
                  <a:schemeClr val="dk1"/>
                </a:solidFill>
                <a:latin typeface="Helvetica Neue"/>
                <a:ea typeface="Helvetica Neue"/>
                <a:cs typeface="Helvetica Neue"/>
                <a:sym typeface="Helvetica Neue"/>
              </a:rPr>
              <a:t>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5′ UTR</a:t>
            </a:r>
            <a:endParaRPr sz="2000" b="0" i="0" u="none" strike="noStrike" cap="none">
              <a:solidFill>
                <a:schemeClr val="dk1"/>
              </a:solidFill>
              <a:latin typeface="Helvetica Neue"/>
              <a:ea typeface="Helvetica Neue"/>
              <a:cs typeface="Helvetica Neue"/>
              <a:sym typeface="Helvetica Neue"/>
            </a:endParaRPr>
          </a:p>
        </p:txBody>
      </p:sp>
      <p:sp>
        <p:nvSpPr>
          <p:cNvPr id="268" name="Google Shape;268;p17"/>
          <p:cNvSpPr/>
          <p:nvPr/>
        </p:nvSpPr>
        <p:spPr>
          <a:xfrm>
            <a:off x="3719662" y="4163009"/>
            <a:ext cx="1675911" cy="548797"/>
          </a:xfrm>
          <a:prstGeom prst="rect">
            <a:avLst/>
          </a:prstGeom>
          <a:solidFill>
            <a:srgbClr val="D8D8D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1" u="none" strike="noStrike" cap="none">
                <a:solidFill>
                  <a:schemeClr val="dk1"/>
                </a:solidFill>
                <a:latin typeface="Helvetica Neue"/>
                <a:ea typeface="Helvetica Neue"/>
                <a:cs typeface="Helvetica Neue"/>
                <a:sym typeface="Helvetica Neue"/>
              </a:rPr>
              <a:t>lacZ</a:t>
            </a:r>
            <a:r>
              <a:rPr lang="en-US" sz="2000" b="0" i="0" u="none" strike="noStrike" cap="none">
                <a:solidFill>
                  <a:schemeClr val="dk1"/>
                </a:solidFill>
                <a:latin typeface="Helvetica Neue"/>
                <a:ea typeface="Helvetica Neue"/>
                <a:cs typeface="Helvetica Neue"/>
                <a:sym typeface="Helvetica Neue"/>
              </a:rPr>
              <a:t> </a:t>
            </a:r>
            <a:endParaRPr sz="2000" b="0" i="0" u="none" strike="noStrike" cap="none">
              <a:solidFill>
                <a:schemeClr val="dk1"/>
              </a:solidFill>
              <a:latin typeface="Helvetica Neue"/>
              <a:ea typeface="Helvetica Neue"/>
              <a:cs typeface="Helvetica Neue"/>
              <a:sym typeface="Helvetica Neue"/>
            </a:endParaRPr>
          </a:p>
        </p:txBody>
      </p:sp>
      <p:sp>
        <p:nvSpPr>
          <p:cNvPr id="269" name="Google Shape;269;p17"/>
          <p:cNvSpPr/>
          <p:nvPr/>
        </p:nvSpPr>
        <p:spPr>
          <a:xfrm>
            <a:off x="395777" y="3294557"/>
            <a:ext cx="1675911" cy="548797"/>
          </a:xfrm>
          <a:prstGeom prst="rect">
            <a:avLst/>
          </a:prstGeom>
          <a:solidFill>
            <a:srgbClr val="B3C6E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1" u="none" strike="noStrike" cap="none">
                <a:solidFill>
                  <a:schemeClr val="dk1"/>
                </a:solidFill>
                <a:latin typeface="Helvetica Neue"/>
                <a:ea typeface="Helvetica Neue"/>
                <a:cs typeface="Helvetica Neue"/>
                <a:sym typeface="Helvetica Neue"/>
              </a:rPr>
              <a:t>rpsU2</a:t>
            </a:r>
            <a:r>
              <a:rPr lang="en-US" sz="2000" b="0" i="0" u="none" strike="noStrike" cap="none">
                <a:solidFill>
                  <a:schemeClr val="dk1"/>
                </a:solidFill>
                <a:latin typeface="Helvetica Neue"/>
                <a:ea typeface="Helvetica Neue"/>
                <a:cs typeface="Helvetica Neue"/>
                <a:sym typeface="Helvetica Neue"/>
              </a:rPr>
              <a:t> promoter</a:t>
            </a:r>
            <a:endParaRPr sz="2000" b="0" i="0" u="none" strike="noStrike" cap="none">
              <a:solidFill>
                <a:schemeClr val="dk1"/>
              </a:solidFill>
              <a:latin typeface="Helvetica Neue"/>
              <a:ea typeface="Helvetica Neue"/>
              <a:cs typeface="Helvetica Neue"/>
              <a:sym typeface="Helvetica Neue"/>
            </a:endParaRPr>
          </a:p>
        </p:txBody>
      </p:sp>
      <p:sp>
        <p:nvSpPr>
          <p:cNvPr id="270" name="Google Shape;270;p17"/>
          <p:cNvSpPr/>
          <p:nvPr/>
        </p:nvSpPr>
        <p:spPr>
          <a:xfrm>
            <a:off x="2066158" y="3294557"/>
            <a:ext cx="1675911" cy="548797"/>
          </a:xfrm>
          <a:prstGeom prst="rect">
            <a:avLst/>
          </a:prstGeom>
          <a:solidFill>
            <a:srgbClr val="B3C6E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1" u="none" strike="noStrike" cap="none">
                <a:solidFill>
                  <a:schemeClr val="dk1"/>
                </a:solidFill>
                <a:latin typeface="Helvetica Neue"/>
                <a:ea typeface="Helvetica Neue"/>
                <a:cs typeface="Helvetica Neue"/>
                <a:sym typeface="Helvetica Neue"/>
              </a:rPr>
              <a:t>rpsU2</a:t>
            </a:r>
            <a:r>
              <a:rPr lang="en-US" sz="2000" b="0" i="0" u="none" strike="noStrike" cap="none">
                <a:solidFill>
                  <a:schemeClr val="dk1"/>
                </a:solidFill>
                <a:latin typeface="Helvetica Neue"/>
                <a:ea typeface="Helvetica Neue"/>
                <a:cs typeface="Helvetica Neue"/>
                <a:sym typeface="Helvetica Neue"/>
              </a:rPr>
              <a:t>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5′ UTR</a:t>
            </a:r>
            <a:endParaRPr sz="2000" b="0" i="0" u="none" strike="noStrike" cap="none">
              <a:solidFill>
                <a:schemeClr val="dk1"/>
              </a:solidFill>
              <a:latin typeface="Helvetica Neue"/>
              <a:ea typeface="Helvetica Neue"/>
              <a:cs typeface="Helvetica Neue"/>
              <a:sym typeface="Helvetica Neue"/>
            </a:endParaRPr>
          </a:p>
        </p:txBody>
      </p:sp>
      <p:sp>
        <p:nvSpPr>
          <p:cNvPr id="271" name="Google Shape;271;p17"/>
          <p:cNvSpPr/>
          <p:nvPr/>
        </p:nvSpPr>
        <p:spPr>
          <a:xfrm>
            <a:off x="3725197" y="3294557"/>
            <a:ext cx="1675911" cy="548797"/>
          </a:xfrm>
          <a:prstGeom prst="rect">
            <a:avLst/>
          </a:prstGeom>
          <a:solidFill>
            <a:srgbClr val="D8D8D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1" u="none" strike="noStrike" cap="none">
                <a:solidFill>
                  <a:schemeClr val="dk1"/>
                </a:solidFill>
                <a:latin typeface="Helvetica Neue"/>
                <a:ea typeface="Helvetica Neue"/>
                <a:cs typeface="Helvetica Neue"/>
                <a:sym typeface="Helvetica Neue"/>
              </a:rPr>
              <a:t>lacZ</a:t>
            </a:r>
            <a:endParaRPr sz="2000" b="0" i="1" u="none" strike="noStrike" cap="none">
              <a:solidFill>
                <a:schemeClr val="dk1"/>
              </a:solidFill>
              <a:latin typeface="Helvetica Neue"/>
              <a:ea typeface="Helvetica Neue"/>
              <a:cs typeface="Helvetica Neue"/>
              <a:sym typeface="Helvetica Neue"/>
            </a:endParaRPr>
          </a:p>
        </p:txBody>
      </p:sp>
      <p:sp>
        <p:nvSpPr>
          <p:cNvPr id="272" name="Google Shape;272;p17"/>
          <p:cNvSpPr txBox="1"/>
          <p:nvPr/>
        </p:nvSpPr>
        <p:spPr>
          <a:xfrm>
            <a:off x="6651872" y="5045344"/>
            <a:ext cx="27605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Quattrocento Sans"/>
                <a:ea typeface="Quattrocento Sans"/>
                <a:cs typeface="Quattrocento Sans"/>
                <a:sym typeface="Quattrocento Sans"/>
              </a:rPr>
              <a:t>?</a:t>
            </a:r>
            <a:endParaRPr sz="1400" b="0" i="0" u="none" strike="noStrike" cap="none">
              <a:solidFill>
                <a:srgbClr val="000000"/>
              </a:solidFill>
              <a:latin typeface="Arial"/>
              <a:ea typeface="Arial"/>
              <a:cs typeface="Arial"/>
              <a:sym typeface="Arial"/>
            </a:endParaRPr>
          </a:p>
        </p:txBody>
      </p:sp>
      <p:sp>
        <p:nvSpPr>
          <p:cNvPr id="273" name="Google Shape;273;p17"/>
          <p:cNvSpPr txBox="1"/>
          <p:nvPr/>
        </p:nvSpPr>
        <p:spPr>
          <a:xfrm>
            <a:off x="10344276" y="5045344"/>
            <a:ext cx="27605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Quattrocento Sans"/>
                <a:ea typeface="Quattrocento Sans"/>
                <a:cs typeface="Quattrocento Sans"/>
                <a:sym typeface="Quattrocento Sans"/>
              </a:rPr>
              <a:t>?</a:t>
            </a:r>
            <a:endParaRPr sz="1400" b="0" i="0" u="none" strike="noStrike" cap="none">
              <a:solidFill>
                <a:srgbClr val="000000"/>
              </a:solidFill>
              <a:latin typeface="Arial"/>
              <a:ea typeface="Arial"/>
              <a:cs typeface="Arial"/>
              <a:sym typeface="Arial"/>
            </a:endParaRPr>
          </a:p>
        </p:txBody>
      </p:sp>
      <p:graphicFrame>
        <p:nvGraphicFramePr>
          <p:cNvPr id="274" name="Google Shape;274;p17"/>
          <p:cNvGraphicFramePr/>
          <p:nvPr/>
        </p:nvGraphicFramePr>
        <p:xfrm>
          <a:off x="5472112" y="1527826"/>
          <a:ext cx="6343650" cy="761000"/>
        </p:xfrm>
        <a:graphic>
          <a:graphicData uri="http://schemas.openxmlformats.org/drawingml/2006/table">
            <a:tbl>
              <a:tblPr>
                <a:noFill/>
                <a:tableStyleId>{7C3D55C6-648D-4350-86C4-4CA5D463F887}</a:tableStyleId>
              </a:tblPr>
              <a:tblGrid>
                <a:gridCol w="3171825">
                  <a:extLst>
                    <a:ext uri="{9D8B030D-6E8A-4147-A177-3AD203B41FA5}">
                      <a16:colId xmlns:a16="http://schemas.microsoft.com/office/drawing/2014/main" val="20000"/>
                    </a:ext>
                  </a:extLst>
                </a:gridCol>
                <a:gridCol w="3171825">
                  <a:extLst>
                    <a:ext uri="{9D8B030D-6E8A-4147-A177-3AD203B41FA5}">
                      <a16:colId xmlns:a16="http://schemas.microsoft.com/office/drawing/2014/main" val="20001"/>
                    </a:ext>
                  </a:extLst>
                </a:gridCol>
              </a:tblGrid>
              <a:tr h="761000">
                <a:tc>
                  <a:txBody>
                    <a:bodyPr/>
                    <a:lstStyle/>
                    <a:p>
                      <a:pPr marL="0" marR="0" lvl="0" indent="0" algn="ctr" rtl="0">
                        <a:lnSpc>
                          <a:spcPct val="100000"/>
                        </a:lnSpc>
                        <a:spcBef>
                          <a:spcPts val="0"/>
                        </a:spcBef>
                        <a:spcAft>
                          <a:spcPts val="0"/>
                        </a:spcAft>
                        <a:buClr>
                          <a:srgbClr val="000000"/>
                        </a:buClr>
                        <a:buSzPts val="2000"/>
                        <a:buFont typeface="Arial"/>
                        <a:buNone/>
                      </a:pPr>
                      <a:r>
                        <a:rPr lang="en-US" sz="2000" b="0" u="none" strike="noStrike" cap="none">
                          <a:latin typeface="Quattrocento Sans"/>
                          <a:ea typeface="Quattrocento Sans"/>
                          <a:cs typeface="Quattrocento Sans"/>
                          <a:sym typeface="Quattrocento Sans"/>
                        </a:rPr>
                        <a:t>Cells </a:t>
                      </a:r>
                      <a:r>
                        <a:rPr lang="en-US" sz="2000" b="1" u="sng" strike="noStrike" cap="none">
                          <a:latin typeface="Quattrocento Sans"/>
                          <a:ea typeface="Quattrocento Sans"/>
                          <a:cs typeface="Quattrocento Sans"/>
                          <a:sym typeface="Quattrocento Sans"/>
                        </a:rPr>
                        <a:t>with</a:t>
                      </a:r>
                      <a:r>
                        <a:rPr lang="en-US" sz="2000" b="0" u="none" strike="noStrike" cap="none">
                          <a:latin typeface="Quattrocento Sans"/>
                          <a:ea typeface="Quattrocento Sans"/>
                          <a:cs typeface="Quattrocento Sans"/>
                          <a:sym typeface="Quattrocento Sans"/>
                        </a:rPr>
                        <a:t> </a:t>
                      </a:r>
                      <a:endParaRPr sz="1400" u="none" strike="noStrike" cap="none"/>
                    </a:p>
                    <a:p>
                      <a:pPr marL="0" marR="0" lvl="0" indent="0" algn="ctr" rtl="0">
                        <a:lnSpc>
                          <a:spcPct val="100000"/>
                        </a:lnSpc>
                        <a:spcBef>
                          <a:spcPts val="0"/>
                        </a:spcBef>
                        <a:spcAft>
                          <a:spcPts val="0"/>
                        </a:spcAft>
                        <a:buClr>
                          <a:srgbClr val="000000"/>
                        </a:buClr>
                        <a:buSzPts val="2000"/>
                        <a:buFont typeface="Arial"/>
                        <a:buNone/>
                      </a:pPr>
                      <a:r>
                        <a:rPr lang="en-US" sz="2000" b="0" u="none" strike="noStrike" cap="none">
                          <a:latin typeface="Quattrocento Sans"/>
                          <a:ea typeface="Quattrocento Sans"/>
                          <a:cs typeface="Quattrocento Sans"/>
                          <a:sym typeface="Quattrocento Sans"/>
                        </a:rPr>
                        <a:t>bS21-2 (WT)</a:t>
                      </a:r>
                      <a:endParaRPr sz="1400" u="none" strike="noStrike" cap="none"/>
                    </a:p>
                  </a:txBody>
                  <a:tcPr marL="91450" marR="91450" marT="45725" marB="45725">
                    <a:solidFill>
                      <a:srgbClr val="ACB8CA"/>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0" u="none" strike="noStrike" cap="none">
                          <a:latin typeface="Quattrocento Sans"/>
                          <a:ea typeface="Quattrocento Sans"/>
                          <a:cs typeface="Quattrocento Sans"/>
                          <a:sym typeface="Quattrocento Sans"/>
                        </a:rPr>
                        <a:t>Cells </a:t>
                      </a:r>
                      <a:r>
                        <a:rPr lang="en-US" sz="2000" b="1" u="sng" strike="noStrike" cap="none">
                          <a:latin typeface="Quattrocento Sans"/>
                          <a:ea typeface="Quattrocento Sans"/>
                          <a:cs typeface="Quattrocento Sans"/>
                          <a:sym typeface="Quattrocento Sans"/>
                        </a:rPr>
                        <a:t>without</a:t>
                      </a:r>
                      <a:r>
                        <a:rPr lang="en-US" sz="2000" b="0" u="none" strike="noStrike" cap="none">
                          <a:latin typeface="Quattrocento Sans"/>
                          <a:ea typeface="Quattrocento Sans"/>
                          <a:cs typeface="Quattrocento Sans"/>
                          <a:sym typeface="Quattrocento Sans"/>
                        </a:rPr>
                        <a:t> </a:t>
                      </a:r>
                      <a:endParaRPr sz="1400" u="none" strike="noStrike" cap="none"/>
                    </a:p>
                    <a:p>
                      <a:pPr marL="0" marR="0" lvl="0" indent="0" algn="ctr" rtl="0">
                        <a:lnSpc>
                          <a:spcPct val="100000"/>
                        </a:lnSpc>
                        <a:spcBef>
                          <a:spcPts val="0"/>
                        </a:spcBef>
                        <a:spcAft>
                          <a:spcPts val="0"/>
                        </a:spcAft>
                        <a:buClr>
                          <a:srgbClr val="000000"/>
                        </a:buClr>
                        <a:buSzPts val="2000"/>
                        <a:buFont typeface="Arial"/>
                        <a:buNone/>
                      </a:pPr>
                      <a:r>
                        <a:rPr lang="en-US" sz="2000" b="0" u="none" strike="noStrike" cap="none">
                          <a:latin typeface="Quattrocento Sans"/>
                          <a:ea typeface="Quattrocento Sans"/>
                          <a:cs typeface="Quattrocento Sans"/>
                          <a:sym typeface="Quattrocento Sans"/>
                        </a:rPr>
                        <a:t>bS21-2 (∆</a:t>
                      </a:r>
                      <a:r>
                        <a:rPr lang="en-US" sz="2000" b="0" i="1" u="none" strike="noStrike" cap="none">
                          <a:latin typeface="Quattrocento Sans"/>
                          <a:ea typeface="Quattrocento Sans"/>
                          <a:cs typeface="Quattrocento Sans"/>
                          <a:sym typeface="Quattrocento Sans"/>
                        </a:rPr>
                        <a:t>rpsU2</a:t>
                      </a:r>
                      <a:r>
                        <a:rPr lang="en-US" sz="2000" b="0" u="none" strike="noStrike" cap="none">
                          <a:latin typeface="Quattrocento Sans"/>
                          <a:ea typeface="Quattrocento Sans"/>
                          <a:cs typeface="Quattrocento Sans"/>
                          <a:sym typeface="Quattrocento Sans"/>
                        </a:rPr>
                        <a:t>)</a:t>
                      </a:r>
                      <a:endParaRPr sz="1400" u="none" strike="noStrike" cap="none"/>
                    </a:p>
                  </a:txBody>
                  <a:tcPr marL="91450" marR="91450" marT="45725" marB="45725">
                    <a:solidFill>
                      <a:srgbClr val="ACB8CA"/>
                    </a:solidFill>
                  </a:tcPr>
                </a:tc>
                <a:extLst>
                  <a:ext uri="{0D108BD9-81ED-4DB2-BD59-A6C34878D82A}">
                    <a16:rowId xmlns:a16="http://schemas.microsoft.com/office/drawing/2014/main" val="10000"/>
                  </a:ext>
                </a:extLst>
              </a:tr>
            </a:tbl>
          </a:graphicData>
        </a:graphic>
      </p:graphicFrame>
      <p:sp>
        <p:nvSpPr>
          <p:cNvPr id="275" name="Google Shape;275;p17"/>
          <p:cNvSpPr txBox="1"/>
          <p:nvPr/>
        </p:nvSpPr>
        <p:spPr>
          <a:xfrm>
            <a:off x="6411078" y="2535591"/>
            <a:ext cx="759635"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1" i="0" u="none" strike="noStrike" cap="none">
                <a:solidFill>
                  <a:srgbClr val="000000"/>
                </a:solidFill>
                <a:latin typeface="Helvetica Neue"/>
                <a:ea typeface="Helvetica Neue"/>
                <a:cs typeface="Helvetica Neue"/>
                <a:sym typeface="Helvetica Neue"/>
              </a:rPr>
              <a:t>1.0</a:t>
            </a:r>
            <a:endParaRPr sz="1400" b="0" i="0" u="none" strike="noStrike" cap="none">
              <a:solidFill>
                <a:srgbClr val="000000"/>
              </a:solidFill>
              <a:latin typeface="Arial"/>
              <a:ea typeface="Arial"/>
              <a:cs typeface="Arial"/>
              <a:sym typeface="Arial"/>
            </a:endParaRPr>
          </a:p>
        </p:txBody>
      </p:sp>
      <p:sp>
        <p:nvSpPr>
          <p:cNvPr id="276" name="Google Shape;276;p17"/>
          <p:cNvSpPr txBox="1"/>
          <p:nvPr/>
        </p:nvSpPr>
        <p:spPr>
          <a:xfrm>
            <a:off x="10086678" y="2489538"/>
            <a:ext cx="759635"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1" i="0" u="none" strike="noStrike" cap="none">
                <a:solidFill>
                  <a:srgbClr val="000000"/>
                </a:solidFill>
                <a:latin typeface="Helvetica Neue"/>
                <a:ea typeface="Helvetica Neue"/>
                <a:cs typeface="Helvetica Neue"/>
                <a:sym typeface="Helvetica Neue"/>
              </a:rPr>
              <a:t>1.1</a:t>
            </a:r>
            <a:endParaRPr sz="1400" b="0" i="0" u="none" strike="noStrike" cap="none">
              <a:solidFill>
                <a:srgbClr val="000000"/>
              </a:solidFill>
              <a:latin typeface="Arial"/>
              <a:ea typeface="Arial"/>
              <a:cs typeface="Arial"/>
              <a:sym typeface="Arial"/>
            </a:endParaRPr>
          </a:p>
        </p:txBody>
      </p:sp>
      <p:sp>
        <p:nvSpPr>
          <p:cNvPr id="277" name="Google Shape;277;p17"/>
          <p:cNvSpPr txBox="1"/>
          <p:nvPr/>
        </p:nvSpPr>
        <p:spPr>
          <a:xfrm>
            <a:off x="6411076" y="3349539"/>
            <a:ext cx="759635"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1" i="0" u="none" strike="noStrike" cap="none">
                <a:solidFill>
                  <a:srgbClr val="000000"/>
                </a:solidFill>
                <a:latin typeface="Helvetica Neue"/>
                <a:ea typeface="Helvetica Neue"/>
                <a:cs typeface="Helvetica Neue"/>
                <a:sym typeface="Helvetica Neue"/>
              </a:rPr>
              <a:t>1.0</a:t>
            </a:r>
            <a:endParaRPr sz="1400" b="0" i="0" u="none" strike="noStrike" cap="none">
              <a:solidFill>
                <a:srgbClr val="000000"/>
              </a:solidFill>
              <a:latin typeface="Arial"/>
              <a:ea typeface="Arial"/>
              <a:cs typeface="Arial"/>
              <a:sym typeface="Arial"/>
            </a:endParaRPr>
          </a:p>
        </p:txBody>
      </p:sp>
      <p:sp>
        <p:nvSpPr>
          <p:cNvPr id="278" name="Google Shape;278;p17"/>
          <p:cNvSpPr txBox="1"/>
          <p:nvPr/>
        </p:nvSpPr>
        <p:spPr>
          <a:xfrm>
            <a:off x="10086676" y="3303486"/>
            <a:ext cx="759635"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1" i="0" u="none" strike="noStrike" cap="none">
                <a:solidFill>
                  <a:srgbClr val="000000"/>
                </a:solidFill>
                <a:latin typeface="Helvetica Neue"/>
                <a:ea typeface="Helvetica Neue"/>
                <a:cs typeface="Helvetica Neue"/>
                <a:sym typeface="Helvetica Neue"/>
              </a:rPr>
              <a:t>9.3</a:t>
            </a:r>
            <a:endParaRPr sz="1400" b="0" i="0" u="none" strike="noStrike" cap="none">
              <a:solidFill>
                <a:srgbClr val="000000"/>
              </a:solidFill>
              <a:latin typeface="Arial"/>
              <a:ea typeface="Arial"/>
              <a:cs typeface="Arial"/>
              <a:sym typeface="Arial"/>
            </a:endParaRPr>
          </a:p>
        </p:txBody>
      </p:sp>
      <p:sp>
        <p:nvSpPr>
          <p:cNvPr id="279" name="Google Shape;279;p17"/>
          <p:cNvSpPr txBox="1"/>
          <p:nvPr/>
        </p:nvSpPr>
        <p:spPr>
          <a:xfrm>
            <a:off x="6416611" y="4217959"/>
            <a:ext cx="759635"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1" i="0" u="none" strike="noStrike" cap="none">
                <a:solidFill>
                  <a:srgbClr val="000000"/>
                </a:solidFill>
                <a:latin typeface="Helvetica Neue"/>
                <a:ea typeface="Helvetica Neue"/>
                <a:cs typeface="Helvetica Neue"/>
                <a:sym typeface="Helvetica Neue"/>
              </a:rPr>
              <a:t>1.0</a:t>
            </a:r>
            <a:endParaRPr sz="1400" b="0" i="0" u="none" strike="noStrike" cap="none">
              <a:solidFill>
                <a:srgbClr val="000000"/>
              </a:solidFill>
              <a:latin typeface="Arial"/>
              <a:ea typeface="Arial"/>
              <a:cs typeface="Arial"/>
              <a:sym typeface="Arial"/>
            </a:endParaRPr>
          </a:p>
        </p:txBody>
      </p:sp>
      <p:sp>
        <p:nvSpPr>
          <p:cNvPr id="280" name="Google Shape;280;p17"/>
          <p:cNvSpPr txBox="1"/>
          <p:nvPr/>
        </p:nvSpPr>
        <p:spPr>
          <a:xfrm>
            <a:off x="10092211" y="4171906"/>
            <a:ext cx="759635"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1" i="0" u="none" strike="noStrike" cap="none">
                <a:solidFill>
                  <a:srgbClr val="000000"/>
                </a:solidFill>
                <a:latin typeface="Helvetica Neue"/>
                <a:ea typeface="Helvetica Neue"/>
                <a:cs typeface="Helvetica Neue"/>
                <a:sym typeface="Helvetica Neue"/>
              </a:rPr>
              <a:t>4.3</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9"/>
          <p:cNvSpPr txBox="1">
            <a:spLocks noGrp="1"/>
          </p:cNvSpPr>
          <p:nvPr>
            <p:ph type="title"/>
          </p:nvPr>
        </p:nvSpPr>
        <p:spPr>
          <a:xfrm>
            <a:off x="446202" y="503540"/>
            <a:ext cx="11430000" cy="53333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Font typeface="Helvetica Neue"/>
              <a:buNone/>
            </a:pPr>
            <a:r>
              <a:rPr lang="en-US" cap="none" dirty="0"/>
              <a:t>Classic Models: Stability Predictions</a:t>
            </a:r>
            <a:endParaRPr dirty="0"/>
          </a:p>
        </p:txBody>
      </p:sp>
      <p:sp>
        <p:nvSpPr>
          <p:cNvPr id="131" name="Google Shape;131;p9"/>
          <p:cNvSpPr txBox="1"/>
          <p:nvPr/>
        </p:nvSpPr>
        <p:spPr>
          <a:xfrm>
            <a:off x="6373606" y="945435"/>
            <a:ext cx="5502596" cy="2273977"/>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chemeClr val="accent1"/>
              </a:buClr>
              <a:buSzPts val="2000"/>
              <a:buFont typeface="Arial"/>
              <a:buNone/>
            </a:pPr>
            <a:r>
              <a:rPr lang="en-US" sz="2000" b="0" i="0" u="sng" strike="noStrike" cap="none" dirty="0">
                <a:solidFill>
                  <a:schemeClr val="dk1"/>
                </a:solidFill>
                <a:latin typeface="Helvetica Neue"/>
                <a:ea typeface="Helvetica Neue"/>
                <a:cs typeface="Helvetica Neue"/>
                <a:sym typeface="Helvetica Neue"/>
              </a:rPr>
              <a:t>Attenuation</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1000"/>
              </a:spcBef>
              <a:spcAft>
                <a:spcPts val="0"/>
              </a:spcAft>
              <a:buClr>
                <a:schemeClr val="accent1"/>
              </a:buClr>
              <a:buSzPts val="2000"/>
              <a:buFont typeface="Arial"/>
              <a:buChar char="•"/>
            </a:pPr>
            <a:r>
              <a:rPr lang="en-US" sz="2000" b="0" i="0" u="none" strike="noStrike" cap="none" dirty="0">
                <a:solidFill>
                  <a:schemeClr val="dk1"/>
                </a:solidFill>
                <a:latin typeface="Helvetica Neue"/>
                <a:ea typeface="Helvetica Neue"/>
                <a:cs typeface="Helvetica Neue"/>
                <a:sym typeface="Helvetica Neue"/>
              </a:rPr>
              <a:t>Regulating r-protein will interact with secondary structures as transcription is occurring</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1000"/>
              </a:spcBef>
              <a:spcAft>
                <a:spcPts val="0"/>
              </a:spcAft>
              <a:buClr>
                <a:schemeClr val="accent1"/>
              </a:buClr>
              <a:buSzPts val="2000"/>
              <a:buFont typeface="Arial"/>
              <a:buChar char="•"/>
            </a:pPr>
            <a:r>
              <a:rPr lang="en-US" sz="2000" b="0" i="0" u="none" strike="noStrike" cap="none" dirty="0">
                <a:solidFill>
                  <a:schemeClr val="dk1"/>
                </a:solidFill>
                <a:latin typeface="Helvetica Neue"/>
                <a:ea typeface="Helvetica Neue"/>
                <a:cs typeface="Helvetica Neue"/>
                <a:sym typeface="Helvetica Neue"/>
              </a:rPr>
              <a:t>Stalls the RNA polymerase </a:t>
            </a:r>
          </a:p>
          <a:p>
            <a:pPr marL="228600" marR="0" lvl="0" indent="-228600" algn="l" rtl="0">
              <a:lnSpc>
                <a:spcPct val="100000"/>
              </a:lnSpc>
              <a:spcBef>
                <a:spcPts val="1000"/>
              </a:spcBef>
              <a:spcAft>
                <a:spcPts val="0"/>
              </a:spcAft>
              <a:buClr>
                <a:schemeClr val="accent1"/>
              </a:buClr>
              <a:buSzPts val="2000"/>
              <a:buFont typeface="Arial"/>
              <a:buChar char="•"/>
            </a:pPr>
            <a:r>
              <a:rPr lang="en-US" sz="2000" b="1" dirty="0">
                <a:solidFill>
                  <a:schemeClr val="dk1"/>
                </a:solidFill>
                <a:latin typeface="Helvetica Neue"/>
                <a:sym typeface="Helvetica Neue"/>
              </a:rPr>
              <a:t>Prediction: No expected change in stability</a:t>
            </a:r>
            <a:endParaRPr sz="1400" b="1" i="0" u="none" strike="noStrike" cap="none" dirty="0">
              <a:solidFill>
                <a:srgbClr val="000000"/>
              </a:solidFill>
              <a:sym typeface="Arial"/>
            </a:endParaRPr>
          </a:p>
        </p:txBody>
      </p:sp>
      <p:sp>
        <p:nvSpPr>
          <p:cNvPr id="132" name="Google Shape;132;p9"/>
          <p:cNvSpPr txBox="1"/>
          <p:nvPr/>
        </p:nvSpPr>
        <p:spPr>
          <a:xfrm>
            <a:off x="6373606" y="3558913"/>
            <a:ext cx="5502596" cy="2782250"/>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chemeClr val="accent1"/>
              </a:buClr>
              <a:buSzPts val="2000"/>
              <a:buFont typeface="Arial"/>
              <a:buNone/>
            </a:pPr>
            <a:r>
              <a:rPr lang="en-US" sz="2000" b="0" i="0" u="sng" strike="noStrike" cap="none" dirty="0">
                <a:solidFill>
                  <a:schemeClr val="dk1"/>
                </a:solidFill>
                <a:latin typeface="Helvetica Neue"/>
                <a:ea typeface="Helvetica Neue"/>
                <a:cs typeface="Helvetica Neue"/>
                <a:sym typeface="Helvetica Neue"/>
              </a:rPr>
              <a:t>Post-Transcriptional Control</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1000"/>
              </a:spcBef>
              <a:spcAft>
                <a:spcPts val="0"/>
              </a:spcAft>
              <a:buClr>
                <a:schemeClr val="accent1"/>
              </a:buClr>
              <a:buSzPts val="2000"/>
              <a:buFont typeface="Arial"/>
              <a:buChar char="•"/>
            </a:pPr>
            <a:r>
              <a:rPr lang="en-US" sz="2000" b="0" i="0" u="none" strike="noStrike" cap="none" dirty="0">
                <a:solidFill>
                  <a:schemeClr val="dk1"/>
                </a:solidFill>
                <a:latin typeface="Helvetica Neue"/>
                <a:ea typeface="Helvetica Neue"/>
                <a:cs typeface="Helvetica Neue"/>
                <a:sym typeface="Helvetica Neue"/>
              </a:rPr>
              <a:t>Regulating r-protein may recruit nucleases and degrade transcript</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1000"/>
              </a:spcBef>
              <a:spcAft>
                <a:spcPts val="0"/>
              </a:spcAft>
              <a:buClr>
                <a:schemeClr val="accent1"/>
              </a:buClr>
              <a:buSzPts val="2000"/>
              <a:buFont typeface="Arial"/>
              <a:buChar char="•"/>
            </a:pPr>
            <a:r>
              <a:rPr lang="en-US" sz="2000" b="0" i="0" u="none" strike="noStrike" cap="none" dirty="0">
                <a:solidFill>
                  <a:schemeClr val="dk1"/>
                </a:solidFill>
                <a:latin typeface="Helvetica Neue"/>
                <a:ea typeface="Helvetica Neue"/>
                <a:cs typeface="Helvetica Neue"/>
                <a:sym typeface="Helvetica Neue"/>
              </a:rPr>
              <a:t>Regulating r-protein may sequester the Shine-Dalgarno sequence</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1000"/>
              </a:spcBef>
              <a:spcAft>
                <a:spcPts val="0"/>
              </a:spcAft>
              <a:buClr>
                <a:schemeClr val="accent1"/>
              </a:buClr>
              <a:buSzPts val="2000"/>
              <a:buFont typeface="Arial"/>
              <a:buChar char="•"/>
            </a:pPr>
            <a:r>
              <a:rPr lang="en-US" sz="2000" b="0" i="0" u="none" strike="noStrike" cap="none" dirty="0">
                <a:solidFill>
                  <a:schemeClr val="dk1"/>
                </a:solidFill>
                <a:latin typeface="Helvetica Neue"/>
                <a:ea typeface="Helvetica Neue"/>
                <a:cs typeface="Helvetica Neue"/>
                <a:sym typeface="Helvetica Neue"/>
              </a:rPr>
              <a:t>Translation is unable to proceed</a:t>
            </a:r>
          </a:p>
          <a:p>
            <a:pPr marL="228600" marR="0" lvl="0" indent="-228600" algn="l" rtl="0">
              <a:lnSpc>
                <a:spcPct val="100000"/>
              </a:lnSpc>
              <a:spcBef>
                <a:spcPts val="1000"/>
              </a:spcBef>
              <a:spcAft>
                <a:spcPts val="0"/>
              </a:spcAft>
              <a:buClr>
                <a:schemeClr val="accent1"/>
              </a:buClr>
              <a:buSzPts val="2000"/>
              <a:buFont typeface="Arial"/>
              <a:buChar char="•"/>
            </a:pPr>
            <a:r>
              <a:rPr lang="en-US" sz="2000" b="1" dirty="0">
                <a:solidFill>
                  <a:schemeClr val="dk1"/>
                </a:solidFill>
                <a:latin typeface="Helvetica Neue"/>
                <a:ea typeface="Helvetica Neue"/>
                <a:cs typeface="Helvetica Neue"/>
                <a:sym typeface="Helvetica Neue"/>
              </a:rPr>
              <a:t>Prediction: mRNA changes stability</a:t>
            </a:r>
            <a:endParaRPr lang="en-US" sz="2000" b="1" i="0" u="none" strike="noStrike" cap="none" dirty="0">
              <a:solidFill>
                <a:schemeClr val="dk1"/>
              </a:solidFill>
              <a:latin typeface="Helvetica Neue"/>
              <a:ea typeface="Helvetica Neue"/>
              <a:cs typeface="Helvetica Neue"/>
              <a:sym typeface="Helvetica Neue"/>
            </a:endParaRPr>
          </a:p>
        </p:txBody>
      </p:sp>
      <p:sp>
        <p:nvSpPr>
          <p:cNvPr id="133" name="Google Shape;133;p9"/>
          <p:cNvSpPr txBox="1"/>
          <p:nvPr/>
        </p:nvSpPr>
        <p:spPr>
          <a:xfrm>
            <a:off x="592106" y="1319513"/>
            <a:ext cx="2598575" cy="451413"/>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chemeClr val="accent1"/>
              </a:buClr>
              <a:buSzPts val="1800"/>
              <a:buFont typeface="Arial"/>
              <a:buNone/>
            </a:pPr>
            <a:r>
              <a:rPr lang="en-US" sz="1800" b="0" i="0" u="sng" strike="noStrike" cap="none" dirty="0">
                <a:solidFill>
                  <a:schemeClr val="dk1"/>
                </a:solidFill>
                <a:latin typeface="Helvetica Neue"/>
                <a:ea typeface="Helvetica Neue"/>
                <a:cs typeface="Helvetica Neue"/>
                <a:sym typeface="Helvetica Neue"/>
              </a:rPr>
              <a:t>Balanced r-protein</a:t>
            </a:r>
            <a:endParaRPr sz="1400" b="0" i="0" u="none" strike="noStrike" cap="none" dirty="0">
              <a:solidFill>
                <a:srgbClr val="000000"/>
              </a:solidFill>
              <a:latin typeface="Arial"/>
              <a:ea typeface="Arial"/>
              <a:cs typeface="Arial"/>
              <a:sym typeface="Arial"/>
            </a:endParaRPr>
          </a:p>
        </p:txBody>
      </p:sp>
      <p:sp>
        <p:nvSpPr>
          <p:cNvPr id="134" name="Google Shape;134;p9"/>
          <p:cNvSpPr txBox="1"/>
          <p:nvPr/>
        </p:nvSpPr>
        <p:spPr>
          <a:xfrm>
            <a:off x="3585942" y="1336045"/>
            <a:ext cx="2472823" cy="451413"/>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chemeClr val="accent1"/>
              </a:buClr>
              <a:buSzPts val="1800"/>
              <a:buFont typeface="Arial"/>
              <a:buNone/>
            </a:pPr>
            <a:r>
              <a:rPr lang="en-US" sz="1800" b="0" i="0" u="sng" strike="noStrike" cap="none" dirty="0">
                <a:solidFill>
                  <a:schemeClr val="dk1"/>
                </a:solidFill>
                <a:latin typeface="Helvetica Neue"/>
                <a:ea typeface="Helvetica Neue"/>
                <a:cs typeface="Helvetica Neue"/>
                <a:sym typeface="Helvetica Neue"/>
              </a:rPr>
              <a:t>Imbalanced r-protein</a:t>
            </a:r>
            <a:endParaRPr sz="1400" b="0" i="0" u="none" strike="noStrike" cap="none" dirty="0">
              <a:solidFill>
                <a:srgbClr val="000000"/>
              </a:solidFill>
              <a:latin typeface="Arial"/>
              <a:ea typeface="Arial"/>
              <a:cs typeface="Arial"/>
              <a:sym typeface="Arial"/>
            </a:endParaRPr>
          </a:p>
        </p:txBody>
      </p:sp>
      <p:pic>
        <p:nvPicPr>
          <p:cNvPr id="137" name="Google Shape;137;p9"/>
          <p:cNvPicPr preferRelativeResize="0"/>
          <p:nvPr/>
        </p:nvPicPr>
        <p:blipFill rotWithShape="1">
          <a:blip r:embed="rId3">
            <a:alphaModFix/>
          </a:blip>
          <a:srcRect l="50962" t="1151" r="-2602" b="-1151"/>
          <a:stretch/>
        </p:blipFill>
        <p:spPr>
          <a:xfrm>
            <a:off x="381000" y="1626570"/>
            <a:ext cx="2890101" cy="1487553"/>
          </a:xfrm>
          <a:prstGeom prst="rect">
            <a:avLst/>
          </a:prstGeom>
          <a:noFill/>
          <a:ln>
            <a:noFill/>
          </a:ln>
        </p:spPr>
      </p:pic>
      <p:pic>
        <p:nvPicPr>
          <p:cNvPr id="138" name="Google Shape;138;p9"/>
          <p:cNvPicPr preferRelativeResize="0"/>
          <p:nvPr/>
        </p:nvPicPr>
        <p:blipFill rotWithShape="1">
          <a:blip r:embed="rId4">
            <a:alphaModFix/>
          </a:blip>
          <a:srcRect l="56714" r="-11058"/>
          <a:stretch/>
        </p:blipFill>
        <p:spPr>
          <a:xfrm>
            <a:off x="383553" y="4034959"/>
            <a:ext cx="3104365" cy="2072820"/>
          </a:xfrm>
          <a:prstGeom prst="rect">
            <a:avLst/>
          </a:prstGeom>
          <a:noFill/>
          <a:ln>
            <a:noFill/>
          </a:ln>
        </p:spPr>
      </p:pic>
      <p:pic>
        <p:nvPicPr>
          <p:cNvPr id="2" name="Google Shape;137;p9">
            <a:extLst>
              <a:ext uri="{FF2B5EF4-FFF2-40B4-BE49-F238E27FC236}">
                <a16:creationId xmlns:a16="http://schemas.microsoft.com/office/drawing/2014/main" id="{6F8EE853-6BB5-A835-4E8C-0E283AFB8513}"/>
              </a:ext>
            </a:extLst>
          </p:cNvPr>
          <p:cNvPicPr preferRelativeResize="0"/>
          <p:nvPr/>
        </p:nvPicPr>
        <p:blipFill rotWithShape="1">
          <a:blip r:embed="rId3">
            <a:alphaModFix/>
          </a:blip>
          <a:srcRect r="48360"/>
          <a:stretch/>
        </p:blipFill>
        <p:spPr>
          <a:xfrm>
            <a:off x="3271101" y="1626570"/>
            <a:ext cx="2890101" cy="1487553"/>
          </a:xfrm>
          <a:prstGeom prst="rect">
            <a:avLst/>
          </a:prstGeom>
          <a:noFill/>
          <a:ln>
            <a:noFill/>
          </a:ln>
        </p:spPr>
      </p:pic>
      <p:pic>
        <p:nvPicPr>
          <p:cNvPr id="3" name="Google Shape;138;p9">
            <a:extLst>
              <a:ext uri="{FF2B5EF4-FFF2-40B4-BE49-F238E27FC236}">
                <a16:creationId xmlns:a16="http://schemas.microsoft.com/office/drawing/2014/main" id="{F39B2385-864A-9BF9-03B1-26993D50A203}"/>
              </a:ext>
            </a:extLst>
          </p:cNvPr>
          <p:cNvPicPr preferRelativeResize="0"/>
          <p:nvPr/>
        </p:nvPicPr>
        <p:blipFill rotWithShape="1">
          <a:blip r:embed="rId4">
            <a:alphaModFix/>
          </a:blip>
          <a:srcRect r="45656"/>
          <a:stretch/>
        </p:blipFill>
        <p:spPr>
          <a:xfrm>
            <a:off x="3163968" y="4034959"/>
            <a:ext cx="3104365" cy="2072820"/>
          </a:xfrm>
          <a:prstGeom prst="rect">
            <a:avLst/>
          </a:prstGeom>
          <a:noFill/>
          <a:ln>
            <a:noFill/>
          </a:ln>
        </p:spPr>
      </p:pic>
      <p:sp>
        <p:nvSpPr>
          <p:cNvPr id="4" name="Google Shape;133;p9">
            <a:extLst>
              <a:ext uri="{FF2B5EF4-FFF2-40B4-BE49-F238E27FC236}">
                <a16:creationId xmlns:a16="http://schemas.microsoft.com/office/drawing/2014/main" id="{B2BB3190-EAFB-F2A3-F7E2-B835969D8A72}"/>
              </a:ext>
            </a:extLst>
          </p:cNvPr>
          <p:cNvSpPr txBox="1"/>
          <p:nvPr/>
        </p:nvSpPr>
        <p:spPr>
          <a:xfrm>
            <a:off x="592106" y="3472853"/>
            <a:ext cx="2598575" cy="451413"/>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chemeClr val="accent1"/>
              </a:buClr>
              <a:buSzPts val="1800"/>
              <a:buFont typeface="Arial"/>
              <a:buNone/>
            </a:pPr>
            <a:r>
              <a:rPr lang="en-US" sz="1800" b="0" i="0" u="sng" strike="noStrike" cap="none" dirty="0">
                <a:solidFill>
                  <a:schemeClr val="dk1"/>
                </a:solidFill>
                <a:latin typeface="Helvetica Neue"/>
                <a:ea typeface="Helvetica Neue"/>
                <a:cs typeface="Helvetica Neue"/>
                <a:sym typeface="Helvetica Neue"/>
              </a:rPr>
              <a:t>Balanced r-protein</a:t>
            </a:r>
            <a:endParaRPr sz="1400" b="0" i="0" u="none" strike="noStrike" cap="none" dirty="0">
              <a:solidFill>
                <a:srgbClr val="000000"/>
              </a:solidFill>
              <a:latin typeface="Arial"/>
              <a:ea typeface="Arial"/>
              <a:cs typeface="Arial"/>
              <a:sym typeface="Arial"/>
            </a:endParaRPr>
          </a:p>
        </p:txBody>
      </p:sp>
      <p:sp>
        <p:nvSpPr>
          <p:cNvPr id="5" name="Google Shape;134;p9">
            <a:extLst>
              <a:ext uri="{FF2B5EF4-FFF2-40B4-BE49-F238E27FC236}">
                <a16:creationId xmlns:a16="http://schemas.microsoft.com/office/drawing/2014/main" id="{3111FEA4-57C9-122B-A351-3A5376E065AE}"/>
              </a:ext>
            </a:extLst>
          </p:cNvPr>
          <p:cNvSpPr txBox="1"/>
          <p:nvPr/>
        </p:nvSpPr>
        <p:spPr>
          <a:xfrm>
            <a:off x="3597756" y="3472853"/>
            <a:ext cx="2478613" cy="451413"/>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chemeClr val="accent1"/>
              </a:buClr>
              <a:buSzPts val="1800"/>
              <a:buFont typeface="Arial"/>
              <a:buNone/>
            </a:pPr>
            <a:r>
              <a:rPr lang="en-US" sz="1800" b="0" i="0" u="sng" strike="noStrike" cap="none" dirty="0">
                <a:solidFill>
                  <a:schemeClr val="dk1"/>
                </a:solidFill>
                <a:latin typeface="Helvetica Neue"/>
                <a:ea typeface="Helvetica Neue"/>
                <a:cs typeface="Helvetica Neue"/>
                <a:sym typeface="Helvetica Neue"/>
              </a:rPr>
              <a:t>Imbalanced r-protein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2493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1">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09C3B4B-6A97-5CA0-3C15-30820D1AF75A}"/>
              </a:ext>
            </a:extLst>
          </p:cNvPr>
          <p:cNvSpPr/>
          <p:nvPr/>
        </p:nvSpPr>
        <p:spPr>
          <a:xfrm>
            <a:off x="1384176" y="1499680"/>
            <a:ext cx="6170721" cy="3577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CV</a:t>
            </a:r>
          </a:p>
        </p:txBody>
      </p:sp>
      <p:sp>
        <p:nvSpPr>
          <p:cNvPr id="2" name="Title 1">
            <a:extLst>
              <a:ext uri="{FF2B5EF4-FFF2-40B4-BE49-F238E27FC236}">
                <a16:creationId xmlns:a16="http://schemas.microsoft.com/office/drawing/2014/main" id="{2BBAFBA9-48EE-EF83-1C9F-67BB2313345A}"/>
              </a:ext>
            </a:extLst>
          </p:cNvPr>
          <p:cNvSpPr>
            <a:spLocks noGrp="1"/>
          </p:cNvSpPr>
          <p:nvPr>
            <p:ph type="title"/>
          </p:nvPr>
        </p:nvSpPr>
        <p:spPr>
          <a:xfrm>
            <a:off x="380999" y="489874"/>
            <a:ext cx="11430000" cy="992490"/>
          </a:xfrm>
        </p:spPr>
        <p:txBody>
          <a:bodyPr>
            <a:normAutofit/>
          </a:bodyPr>
          <a:lstStyle/>
          <a:p>
            <a:r>
              <a:rPr lang="en-US" dirty="0"/>
              <a:t>bS21-2 destabilizes its own transcript</a:t>
            </a:r>
            <a:endParaRPr lang="en-US" dirty="0">
              <a:latin typeface="Helvetica Neue" panose="020B0604020202020204" charset="0"/>
            </a:endParaRPr>
          </a:p>
        </p:txBody>
      </p:sp>
      <p:graphicFrame>
        <p:nvGraphicFramePr>
          <p:cNvPr id="9" name="Table 8">
            <a:extLst>
              <a:ext uri="{FF2B5EF4-FFF2-40B4-BE49-F238E27FC236}">
                <a16:creationId xmlns:a16="http://schemas.microsoft.com/office/drawing/2014/main" id="{D8A841EE-9E34-52F9-0967-0C9F0CAA9CBB}"/>
              </a:ext>
            </a:extLst>
          </p:cNvPr>
          <p:cNvGraphicFramePr>
            <a:graphicFrameLocks noGrp="1"/>
          </p:cNvGraphicFramePr>
          <p:nvPr>
            <p:extLst>
              <p:ext uri="{D42A27DB-BD31-4B8C-83A1-F6EECF244321}">
                <p14:modId xmlns:p14="http://schemas.microsoft.com/office/powerpoint/2010/main" val="2404299239"/>
              </p:ext>
            </p:extLst>
          </p:nvPr>
        </p:nvGraphicFramePr>
        <p:xfrm>
          <a:off x="8038153" y="1613785"/>
          <a:ext cx="2222238" cy="1491216"/>
        </p:xfrm>
        <a:graphic>
          <a:graphicData uri="http://schemas.openxmlformats.org/drawingml/2006/table">
            <a:tbl>
              <a:tblPr>
                <a:tableStyleId>{3B4B98B0-60AC-42C2-AFA5-B58CD77FA1E5}</a:tableStyleId>
              </a:tblPr>
              <a:tblGrid>
                <a:gridCol w="1111119">
                  <a:extLst>
                    <a:ext uri="{9D8B030D-6E8A-4147-A177-3AD203B41FA5}">
                      <a16:colId xmlns:a16="http://schemas.microsoft.com/office/drawing/2014/main" val="1960107213"/>
                    </a:ext>
                  </a:extLst>
                </a:gridCol>
                <a:gridCol w="1111119">
                  <a:extLst>
                    <a:ext uri="{9D8B030D-6E8A-4147-A177-3AD203B41FA5}">
                      <a16:colId xmlns:a16="http://schemas.microsoft.com/office/drawing/2014/main" val="4060371619"/>
                    </a:ext>
                  </a:extLst>
                </a:gridCol>
              </a:tblGrid>
              <a:tr h="497072">
                <a:tc gridSpan="2">
                  <a:txBody>
                    <a:bodyPr/>
                    <a:lstStyle/>
                    <a:p>
                      <a:pPr algn="ctr" fontAlgn="b"/>
                      <a:r>
                        <a:rPr lang="en-US" sz="1600" b="0" i="1" u="none" strike="noStrike" dirty="0">
                          <a:solidFill>
                            <a:srgbClr val="000000"/>
                          </a:solidFill>
                          <a:effectLst/>
                        </a:rPr>
                        <a:t>rpsU2 </a:t>
                      </a:r>
                      <a:r>
                        <a:rPr lang="en-US" sz="1600" b="0" u="none" strike="noStrike" dirty="0">
                          <a:solidFill>
                            <a:srgbClr val="000000"/>
                          </a:solidFill>
                          <a:effectLst/>
                        </a:rPr>
                        <a:t>Half-Life (min)</a:t>
                      </a:r>
                      <a:endParaRPr lang="en-US" sz="1600" b="0" i="0" u="none" strike="noStrike" dirty="0">
                        <a:solidFill>
                          <a:srgbClr val="000000"/>
                        </a:solidFill>
                        <a:effectLst/>
                        <a:latin typeface="Calibri" panose="020F0502020204030204" pitchFamily="34" charset="0"/>
                      </a:endParaRPr>
                    </a:p>
                  </a:txBody>
                  <a:tcPr marL="7620" marR="7620" marT="7620" marB="0" anchor="ctr"/>
                </a:tc>
                <a:tc hMerge="1">
                  <a:txBody>
                    <a:bodyPr/>
                    <a:lstStyle/>
                    <a:p>
                      <a:pPr algn="ctr" fontAlgn="b"/>
                      <a:endParaRPr lang="en-US" sz="16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118967671"/>
                  </a:ext>
                </a:extLst>
              </a:tr>
              <a:tr h="497072">
                <a:tc>
                  <a:txBody>
                    <a:bodyPr/>
                    <a:lstStyle/>
                    <a:p>
                      <a:pPr algn="ctr" fontAlgn="b"/>
                      <a:r>
                        <a:rPr lang="en-US" sz="1600" u="none" strike="noStrike" dirty="0">
                          <a:effectLst/>
                        </a:rPr>
                        <a:t>LVS</a:t>
                      </a:r>
                      <a:endParaRPr lang="en-US" sz="16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600" u="none" strike="noStrike" dirty="0">
                          <a:effectLst/>
                        </a:rPr>
                        <a:t>2.72</a:t>
                      </a:r>
                      <a:endParaRPr lang="en-US" sz="16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891586481"/>
                  </a:ext>
                </a:extLst>
              </a:tr>
              <a:tr h="497072">
                <a:tc>
                  <a:txBody>
                    <a:bodyPr/>
                    <a:lstStyle/>
                    <a:p>
                      <a:pPr algn="ctr" fontAlgn="b"/>
                      <a:r>
                        <a:rPr lang="el-GR" sz="1600" u="none" strike="noStrike" dirty="0">
                          <a:effectLst/>
                        </a:rPr>
                        <a:t>Δ</a:t>
                      </a:r>
                      <a:r>
                        <a:rPr lang="en-US" sz="1600" u="none" strike="noStrike" dirty="0">
                          <a:effectLst/>
                        </a:rPr>
                        <a:t>rpsU2</a:t>
                      </a:r>
                      <a:endParaRPr lang="en-US" sz="16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600" u="none" strike="noStrike" dirty="0">
                          <a:effectLst/>
                        </a:rPr>
                        <a:t>15.38</a:t>
                      </a:r>
                      <a:endParaRPr lang="en-US" sz="16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088996585"/>
                  </a:ext>
                </a:extLst>
              </a:tr>
            </a:tbl>
          </a:graphicData>
        </a:graphic>
      </p:graphicFrame>
      <p:graphicFrame>
        <p:nvGraphicFramePr>
          <p:cNvPr id="10" name="Chart 9">
            <a:extLst>
              <a:ext uri="{FF2B5EF4-FFF2-40B4-BE49-F238E27FC236}">
                <a16:creationId xmlns:a16="http://schemas.microsoft.com/office/drawing/2014/main" id="{0732C004-79B6-FF84-D411-C574D08089A9}"/>
              </a:ext>
            </a:extLst>
          </p:cNvPr>
          <p:cNvGraphicFramePr>
            <a:graphicFrameLocks/>
          </p:cNvGraphicFramePr>
          <p:nvPr>
            <p:extLst>
              <p:ext uri="{D42A27DB-BD31-4B8C-83A1-F6EECF244321}">
                <p14:modId xmlns:p14="http://schemas.microsoft.com/office/powerpoint/2010/main" val="2315460581"/>
              </p:ext>
            </p:extLst>
          </p:nvPr>
        </p:nvGraphicFramePr>
        <p:xfrm>
          <a:off x="1384176" y="1499680"/>
          <a:ext cx="6076361" cy="3504415"/>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a:extLst>
              <a:ext uri="{FF2B5EF4-FFF2-40B4-BE49-F238E27FC236}">
                <a16:creationId xmlns:a16="http://schemas.microsoft.com/office/drawing/2014/main" id="{22F3DE1F-B716-08CF-BF2B-63D7E38BE6B7}"/>
              </a:ext>
            </a:extLst>
          </p:cNvPr>
          <p:cNvSpPr/>
          <p:nvPr/>
        </p:nvSpPr>
        <p:spPr>
          <a:xfrm>
            <a:off x="1431357" y="1499680"/>
            <a:ext cx="89980" cy="3577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CV</a:t>
            </a:r>
          </a:p>
        </p:txBody>
      </p:sp>
      <p:cxnSp>
        <p:nvCxnSpPr>
          <p:cNvPr id="11" name="Straight Arrow Connector 10">
            <a:extLst>
              <a:ext uri="{FF2B5EF4-FFF2-40B4-BE49-F238E27FC236}">
                <a16:creationId xmlns:a16="http://schemas.microsoft.com/office/drawing/2014/main" id="{45D63968-4BC6-B699-AF66-25F393ADCC9C}"/>
              </a:ext>
            </a:extLst>
          </p:cNvPr>
          <p:cNvCxnSpPr>
            <a:cxnSpLocks/>
          </p:cNvCxnSpPr>
          <p:nvPr/>
        </p:nvCxnSpPr>
        <p:spPr>
          <a:xfrm>
            <a:off x="792851" y="1665843"/>
            <a:ext cx="0" cy="2878316"/>
          </a:xfrm>
          <a:prstGeom prst="straightConnector1">
            <a:avLst/>
          </a:prstGeom>
          <a:ln w="254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78192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BF6DA-EF2F-2A69-4638-A5DC86704B0D}"/>
              </a:ext>
            </a:extLst>
          </p:cNvPr>
          <p:cNvSpPr>
            <a:spLocks noGrp="1"/>
          </p:cNvSpPr>
          <p:nvPr>
            <p:ph type="title"/>
          </p:nvPr>
        </p:nvSpPr>
        <p:spPr/>
        <p:txBody>
          <a:bodyPr/>
          <a:lstStyle/>
          <a:p>
            <a:r>
              <a:rPr lang="en-US" dirty="0"/>
              <a:t>Outline</a:t>
            </a:r>
          </a:p>
        </p:txBody>
      </p:sp>
      <p:sp>
        <p:nvSpPr>
          <p:cNvPr id="3" name="Text Placeholder 2">
            <a:extLst>
              <a:ext uri="{FF2B5EF4-FFF2-40B4-BE49-F238E27FC236}">
                <a16:creationId xmlns:a16="http://schemas.microsoft.com/office/drawing/2014/main" id="{FE3F874F-6562-525D-5948-7C1885814177}"/>
              </a:ext>
            </a:extLst>
          </p:cNvPr>
          <p:cNvSpPr>
            <a:spLocks noGrp="1"/>
          </p:cNvSpPr>
          <p:nvPr>
            <p:ph type="body" idx="1"/>
          </p:nvPr>
        </p:nvSpPr>
        <p:spPr/>
        <p:txBody>
          <a:bodyPr/>
          <a:lstStyle/>
          <a:p>
            <a:r>
              <a:rPr lang="en-US" dirty="0"/>
              <a:t>Background</a:t>
            </a:r>
          </a:p>
          <a:p>
            <a:pPr lvl="1"/>
            <a:r>
              <a:rPr lang="en-US" dirty="0"/>
              <a:t>Francisella tularensis</a:t>
            </a:r>
          </a:p>
          <a:p>
            <a:pPr lvl="1"/>
            <a:r>
              <a:rPr lang="en-US" dirty="0"/>
              <a:t>Ribosomal protein bS21</a:t>
            </a:r>
          </a:p>
          <a:p>
            <a:r>
              <a:rPr lang="en-US" dirty="0"/>
              <a:t>Transcriptional regulation of bS21-2</a:t>
            </a:r>
          </a:p>
          <a:p>
            <a:r>
              <a:rPr lang="en-US" b="1" dirty="0"/>
              <a:t>Protein abundance of bS21-2</a:t>
            </a:r>
          </a:p>
          <a:p>
            <a:r>
              <a:rPr lang="en-US" dirty="0"/>
              <a:t>Conclusions</a:t>
            </a:r>
          </a:p>
        </p:txBody>
      </p:sp>
    </p:spTree>
    <p:extLst>
      <p:ext uri="{BB962C8B-B14F-4D97-AF65-F5344CB8AC3E}">
        <p14:creationId xmlns:p14="http://schemas.microsoft.com/office/powerpoint/2010/main" val="3887880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BF6DA-EF2F-2A69-4638-A5DC86704B0D}"/>
              </a:ext>
            </a:extLst>
          </p:cNvPr>
          <p:cNvSpPr>
            <a:spLocks noGrp="1"/>
          </p:cNvSpPr>
          <p:nvPr>
            <p:ph type="title"/>
          </p:nvPr>
        </p:nvSpPr>
        <p:spPr>
          <a:xfrm>
            <a:off x="381000" y="852985"/>
            <a:ext cx="11430000" cy="716925"/>
          </a:xfrm>
        </p:spPr>
        <p:txBody>
          <a:bodyPr/>
          <a:lstStyle/>
          <a:p>
            <a:r>
              <a:rPr lang="en-US" dirty="0"/>
              <a:t>Outline</a:t>
            </a:r>
          </a:p>
        </p:txBody>
      </p:sp>
      <p:sp>
        <p:nvSpPr>
          <p:cNvPr id="3" name="Text Placeholder 2">
            <a:extLst>
              <a:ext uri="{FF2B5EF4-FFF2-40B4-BE49-F238E27FC236}">
                <a16:creationId xmlns:a16="http://schemas.microsoft.com/office/drawing/2014/main" id="{FE3F874F-6562-525D-5948-7C1885814177}"/>
              </a:ext>
            </a:extLst>
          </p:cNvPr>
          <p:cNvSpPr>
            <a:spLocks noGrp="1"/>
          </p:cNvSpPr>
          <p:nvPr>
            <p:ph type="body" idx="1"/>
          </p:nvPr>
        </p:nvSpPr>
        <p:spPr/>
        <p:txBody>
          <a:bodyPr/>
          <a:lstStyle/>
          <a:p>
            <a:r>
              <a:rPr lang="en-US" dirty="0"/>
              <a:t>Background</a:t>
            </a:r>
          </a:p>
          <a:p>
            <a:pPr lvl="1"/>
            <a:r>
              <a:rPr lang="en-US" dirty="0"/>
              <a:t>Francisella tularensis</a:t>
            </a:r>
          </a:p>
          <a:p>
            <a:pPr lvl="1"/>
            <a:r>
              <a:rPr lang="en-US" dirty="0"/>
              <a:t>Ribosomal protein bS21</a:t>
            </a:r>
          </a:p>
          <a:p>
            <a:r>
              <a:rPr lang="en-US" dirty="0"/>
              <a:t>Transcriptional regulation of bS21-2</a:t>
            </a:r>
          </a:p>
          <a:p>
            <a:r>
              <a:rPr lang="en-US" dirty="0"/>
              <a:t>Protein abundance of bS21-2</a:t>
            </a:r>
          </a:p>
          <a:p>
            <a:r>
              <a:rPr lang="en-US" dirty="0"/>
              <a:t>Conclusions</a:t>
            </a:r>
          </a:p>
        </p:txBody>
      </p:sp>
    </p:spTree>
    <p:extLst>
      <p:ext uri="{BB962C8B-B14F-4D97-AF65-F5344CB8AC3E}">
        <p14:creationId xmlns:p14="http://schemas.microsoft.com/office/powerpoint/2010/main" val="41788894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5" name="Google Shape;95;p5"/>
          <p:cNvSpPr txBox="1"/>
          <p:nvPr/>
        </p:nvSpPr>
        <p:spPr>
          <a:xfrm>
            <a:off x="7624194" y="4982706"/>
            <a:ext cx="524064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Helvetica Neue"/>
              <a:buNone/>
            </a:pPr>
            <a:r>
              <a:rPr lang="en-US" sz="2400" b="0" i="0" u="none" strike="noStrike" cap="none" dirty="0">
                <a:solidFill>
                  <a:srgbClr val="000000"/>
                </a:solidFill>
                <a:latin typeface="Helvetica Neue"/>
                <a:ea typeface="Helvetica Neue"/>
                <a:cs typeface="Helvetica Neue"/>
                <a:sym typeface="Helvetica Neue"/>
              </a:rPr>
              <a:t>bS21-2 is encoded by </a:t>
            </a:r>
            <a:r>
              <a:rPr lang="en-US" sz="2400" b="0" i="1" u="none" strike="noStrike" cap="none" dirty="0">
                <a:solidFill>
                  <a:srgbClr val="000000"/>
                </a:solidFill>
                <a:latin typeface="Helvetica Neue"/>
                <a:ea typeface="Helvetica Neue"/>
                <a:cs typeface="Helvetica Neue"/>
                <a:sym typeface="Helvetica Neue"/>
              </a:rPr>
              <a:t>rpsU2</a:t>
            </a:r>
            <a:endParaRPr sz="2400" b="0" i="0" u="none" strike="noStrike" cap="none" dirty="0">
              <a:solidFill>
                <a:srgbClr val="000000"/>
              </a:solidFill>
              <a:latin typeface="Helvetica Neue"/>
              <a:ea typeface="Helvetica Neue"/>
              <a:cs typeface="Helvetica Neue"/>
              <a:sym typeface="Helvetica Neue"/>
            </a:endParaRPr>
          </a:p>
        </p:txBody>
      </p:sp>
      <p:pic>
        <p:nvPicPr>
          <p:cNvPr id="2" name="Picture 1">
            <a:extLst>
              <a:ext uri="{FF2B5EF4-FFF2-40B4-BE49-F238E27FC236}">
                <a16:creationId xmlns:a16="http://schemas.microsoft.com/office/drawing/2014/main" id="{4578F416-0DC9-ED6C-0FC9-43076538970A}"/>
              </a:ext>
            </a:extLst>
          </p:cNvPr>
          <p:cNvPicPr>
            <a:picLocks noChangeAspect="1"/>
          </p:cNvPicPr>
          <p:nvPr/>
        </p:nvPicPr>
        <p:blipFill rotWithShape="1">
          <a:blip r:embed="rId3"/>
          <a:srcRect l="5862" b="76718"/>
          <a:stretch/>
        </p:blipFill>
        <p:spPr>
          <a:xfrm>
            <a:off x="530959" y="710560"/>
            <a:ext cx="11130082" cy="1056585"/>
          </a:xfrm>
          <a:prstGeom prst="rect">
            <a:avLst/>
          </a:prstGeom>
        </p:spPr>
      </p:pic>
      <p:pic>
        <p:nvPicPr>
          <p:cNvPr id="3" name="Picture 2">
            <a:extLst>
              <a:ext uri="{FF2B5EF4-FFF2-40B4-BE49-F238E27FC236}">
                <a16:creationId xmlns:a16="http://schemas.microsoft.com/office/drawing/2014/main" id="{41821925-0538-BF67-CB44-03504E7A6033}"/>
              </a:ext>
            </a:extLst>
          </p:cNvPr>
          <p:cNvPicPr>
            <a:picLocks noChangeAspect="1"/>
          </p:cNvPicPr>
          <p:nvPr/>
        </p:nvPicPr>
        <p:blipFill rotWithShape="1">
          <a:blip r:embed="rId3"/>
          <a:srcRect l="5862" t="47535" b="40461"/>
          <a:stretch/>
        </p:blipFill>
        <p:spPr>
          <a:xfrm>
            <a:off x="530959" y="2867834"/>
            <a:ext cx="11130082" cy="544749"/>
          </a:xfrm>
          <a:prstGeom prst="rect">
            <a:avLst/>
          </a:prstGeom>
        </p:spPr>
      </p:pic>
      <p:pic>
        <p:nvPicPr>
          <p:cNvPr id="4" name="Picture 3">
            <a:extLst>
              <a:ext uri="{FF2B5EF4-FFF2-40B4-BE49-F238E27FC236}">
                <a16:creationId xmlns:a16="http://schemas.microsoft.com/office/drawing/2014/main" id="{EA8392E3-A3BC-0FC3-E609-64EAAD1E8D29}"/>
              </a:ext>
            </a:extLst>
          </p:cNvPr>
          <p:cNvPicPr>
            <a:picLocks noChangeAspect="1"/>
          </p:cNvPicPr>
          <p:nvPr/>
        </p:nvPicPr>
        <p:blipFill rotWithShape="1">
          <a:blip r:embed="rId3"/>
          <a:srcRect l="5862" t="59538" b="23100"/>
          <a:stretch/>
        </p:blipFill>
        <p:spPr>
          <a:xfrm>
            <a:off x="530959" y="3412584"/>
            <a:ext cx="11130082" cy="787940"/>
          </a:xfrm>
          <a:prstGeom prst="rect">
            <a:avLst/>
          </a:prstGeom>
        </p:spPr>
      </p:pic>
      <p:pic>
        <p:nvPicPr>
          <p:cNvPr id="5" name="Picture 4">
            <a:extLst>
              <a:ext uri="{FF2B5EF4-FFF2-40B4-BE49-F238E27FC236}">
                <a16:creationId xmlns:a16="http://schemas.microsoft.com/office/drawing/2014/main" id="{EDA368ED-E100-29EF-B108-8A60768569DC}"/>
              </a:ext>
            </a:extLst>
          </p:cNvPr>
          <p:cNvPicPr>
            <a:picLocks noChangeAspect="1"/>
          </p:cNvPicPr>
          <p:nvPr/>
        </p:nvPicPr>
        <p:blipFill rotWithShape="1">
          <a:blip r:embed="rId3"/>
          <a:srcRect l="5862" t="72614"/>
          <a:stretch/>
        </p:blipFill>
        <p:spPr>
          <a:xfrm>
            <a:off x="530959" y="4005970"/>
            <a:ext cx="11130082" cy="1242875"/>
          </a:xfrm>
          <a:prstGeom prst="rect">
            <a:avLst/>
          </a:prstGeom>
        </p:spPr>
      </p:pic>
      <p:pic>
        <p:nvPicPr>
          <p:cNvPr id="6" name="Picture 5">
            <a:extLst>
              <a:ext uri="{FF2B5EF4-FFF2-40B4-BE49-F238E27FC236}">
                <a16:creationId xmlns:a16="http://schemas.microsoft.com/office/drawing/2014/main" id="{32451C79-E59B-8F52-3B8F-7A60DF61AD67}"/>
              </a:ext>
            </a:extLst>
          </p:cNvPr>
          <p:cNvPicPr>
            <a:picLocks noChangeAspect="1"/>
          </p:cNvPicPr>
          <p:nvPr/>
        </p:nvPicPr>
        <p:blipFill rotWithShape="1">
          <a:blip r:embed="rId3"/>
          <a:srcRect l="5862" t="23282" r="3987" b="64468"/>
          <a:stretch/>
        </p:blipFill>
        <p:spPr>
          <a:xfrm>
            <a:off x="530958" y="1767146"/>
            <a:ext cx="10658657" cy="555940"/>
          </a:xfrm>
          <a:prstGeom prst="rect">
            <a:avLst/>
          </a:prstGeom>
        </p:spPr>
      </p:pic>
      <p:pic>
        <p:nvPicPr>
          <p:cNvPr id="7" name="Picture 6">
            <a:extLst>
              <a:ext uri="{FF2B5EF4-FFF2-40B4-BE49-F238E27FC236}">
                <a16:creationId xmlns:a16="http://schemas.microsoft.com/office/drawing/2014/main" id="{D2FD9AC5-5733-5450-A158-DB5D38859F56}"/>
              </a:ext>
            </a:extLst>
          </p:cNvPr>
          <p:cNvPicPr>
            <a:picLocks noChangeAspect="1"/>
          </p:cNvPicPr>
          <p:nvPr/>
        </p:nvPicPr>
        <p:blipFill rotWithShape="1">
          <a:blip r:embed="rId3"/>
          <a:srcRect l="5862" t="35531" b="52465"/>
          <a:stretch/>
        </p:blipFill>
        <p:spPr>
          <a:xfrm>
            <a:off x="530959" y="2323086"/>
            <a:ext cx="11130082" cy="544747"/>
          </a:xfrm>
          <a:prstGeom prst="rect">
            <a:avLst/>
          </a:prstGeom>
        </p:spPr>
      </p:pic>
      <p:sp>
        <p:nvSpPr>
          <p:cNvPr id="12" name="Google Shape;87;p4">
            <a:extLst>
              <a:ext uri="{FF2B5EF4-FFF2-40B4-BE49-F238E27FC236}">
                <a16:creationId xmlns:a16="http://schemas.microsoft.com/office/drawing/2014/main" id="{183F1EC6-2B01-07F2-1FC9-472F56A354F7}"/>
              </a:ext>
            </a:extLst>
          </p:cNvPr>
          <p:cNvSpPr txBox="1">
            <a:spLocks/>
          </p:cNvSpPr>
          <p:nvPr/>
        </p:nvSpPr>
        <p:spPr>
          <a:xfrm>
            <a:off x="381000" y="5379196"/>
            <a:ext cx="11811000" cy="115969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20000"/>
              </a:lnSpc>
              <a:spcBef>
                <a:spcPts val="1000"/>
              </a:spcBef>
              <a:spcAft>
                <a:spcPts val="0"/>
              </a:spcAft>
              <a:buClr>
                <a:schemeClr val="accent1"/>
              </a:buClr>
              <a:buSzPts val="1800"/>
              <a:buFont typeface="Arial"/>
              <a:buChar char="•"/>
              <a:defRPr sz="2000" b="0" i="0" u="none" strike="noStrike" cap="none">
                <a:solidFill>
                  <a:schemeClr val="dk1"/>
                </a:solidFill>
                <a:latin typeface="Helvetica Neue"/>
                <a:ea typeface="Helvetica Neue"/>
                <a:cs typeface="Helvetica Neue"/>
                <a:sym typeface="Helvetica Neue"/>
              </a:defRPr>
            </a:lvl1pPr>
            <a:lvl2pPr marL="914400" marR="0" lvl="1" indent="-342900" algn="l" rtl="0">
              <a:lnSpc>
                <a:spcPct val="120000"/>
              </a:lnSpc>
              <a:spcBef>
                <a:spcPts val="500"/>
              </a:spcBef>
              <a:spcAft>
                <a:spcPts val="0"/>
              </a:spcAft>
              <a:buClr>
                <a:schemeClr val="accent1"/>
              </a:buClr>
              <a:buSzPts val="1800"/>
              <a:buFont typeface="Arial"/>
              <a:buChar char="•"/>
              <a:defRPr sz="1800" b="0" i="0" u="none" strike="noStrike" cap="none">
                <a:solidFill>
                  <a:schemeClr val="dk1"/>
                </a:solidFill>
                <a:latin typeface="Helvetica Neue"/>
                <a:ea typeface="Helvetica Neue"/>
                <a:cs typeface="Helvetica Neue"/>
                <a:sym typeface="Helvetica Neue"/>
              </a:defRPr>
            </a:lvl2pPr>
            <a:lvl3pPr marL="1371600" marR="0" lvl="2" indent="-342900" algn="l" rtl="0">
              <a:lnSpc>
                <a:spcPct val="120000"/>
              </a:lnSpc>
              <a:spcBef>
                <a:spcPts val="500"/>
              </a:spcBef>
              <a:spcAft>
                <a:spcPts val="0"/>
              </a:spcAft>
              <a:buClr>
                <a:schemeClr val="accent1"/>
              </a:buClr>
              <a:buSzPts val="1800"/>
              <a:buFont typeface="Arial"/>
              <a:buChar char="•"/>
              <a:defRPr sz="16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120000"/>
              </a:lnSpc>
              <a:spcBef>
                <a:spcPts val="500"/>
              </a:spcBef>
              <a:spcAft>
                <a:spcPts val="0"/>
              </a:spcAft>
              <a:buClr>
                <a:schemeClr val="accent1"/>
              </a:buClr>
              <a:buSzPts val="1800"/>
              <a:buFont typeface="Arial"/>
              <a:buChar char="•"/>
              <a:defRPr sz="14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120000"/>
              </a:lnSpc>
              <a:spcBef>
                <a:spcPts val="500"/>
              </a:spcBef>
              <a:spcAft>
                <a:spcPts val="0"/>
              </a:spcAft>
              <a:buClr>
                <a:schemeClr val="accent1"/>
              </a:buClr>
              <a:buSzPts val="1800"/>
              <a:buFont typeface="Arial"/>
              <a:buChar char="•"/>
              <a:defRPr sz="12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120000"/>
              </a:lnSpc>
              <a:spcBef>
                <a:spcPts val="500"/>
              </a:spcBef>
              <a:spcAft>
                <a:spcPts val="0"/>
              </a:spcAft>
              <a:buClr>
                <a:schemeClr val="accent1"/>
              </a:buClr>
              <a:buSzPts val="1800"/>
              <a:buFont typeface="Arial"/>
              <a:buChar char="•"/>
              <a:defRPr sz="1200" b="0" i="0" u="none" strike="noStrike" cap="none">
                <a:solidFill>
                  <a:schemeClr val="dk1"/>
                </a:solidFill>
                <a:latin typeface="Gill Sans"/>
                <a:ea typeface="Gill Sans"/>
                <a:cs typeface="Gill Sans"/>
                <a:sym typeface="Gill Sans"/>
              </a:defRPr>
            </a:lvl6pPr>
            <a:lvl7pPr marL="3200400" marR="0" lvl="6" indent="-342900" algn="l" rtl="0">
              <a:lnSpc>
                <a:spcPct val="120000"/>
              </a:lnSpc>
              <a:spcBef>
                <a:spcPts val="500"/>
              </a:spcBef>
              <a:spcAft>
                <a:spcPts val="0"/>
              </a:spcAft>
              <a:buClr>
                <a:schemeClr val="accent1"/>
              </a:buClr>
              <a:buSzPts val="1800"/>
              <a:buFont typeface="Arial"/>
              <a:buChar char="•"/>
              <a:defRPr sz="1200" b="0" i="0" u="none" strike="noStrike" cap="none">
                <a:solidFill>
                  <a:schemeClr val="dk1"/>
                </a:solidFill>
                <a:latin typeface="Gill Sans"/>
                <a:ea typeface="Gill Sans"/>
                <a:cs typeface="Gill Sans"/>
                <a:sym typeface="Gill Sans"/>
              </a:defRPr>
            </a:lvl7pPr>
            <a:lvl8pPr marL="3657600" marR="0" lvl="7" indent="-342900" algn="l" rtl="0">
              <a:lnSpc>
                <a:spcPct val="120000"/>
              </a:lnSpc>
              <a:spcBef>
                <a:spcPts val="500"/>
              </a:spcBef>
              <a:spcAft>
                <a:spcPts val="0"/>
              </a:spcAft>
              <a:buClr>
                <a:schemeClr val="accent1"/>
              </a:buClr>
              <a:buSzPts val="1800"/>
              <a:buFont typeface="Arial"/>
              <a:buChar char="•"/>
              <a:defRPr sz="1200" b="0" i="0" u="none" strike="noStrike" cap="none">
                <a:solidFill>
                  <a:schemeClr val="dk1"/>
                </a:solidFill>
                <a:latin typeface="Gill Sans"/>
                <a:ea typeface="Gill Sans"/>
                <a:cs typeface="Gill Sans"/>
                <a:sym typeface="Gill Sans"/>
              </a:defRPr>
            </a:lvl8pPr>
            <a:lvl9pPr marL="4114800" marR="0" lvl="8" indent="-342900" algn="l" rtl="0">
              <a:lnSpc>
                <a:spcPct val="120000"/>
              </a:lnSpc>
              <a:spcBef>
                <a:spcPts val="500"/>
              </a:spcBef>
              <a:spcAft>
                <a:spcPts val="0"/>
              </a:spcAft>
              <a:buClr>
                <a:schemeClr val="accent1"/>
              </a:buClr>
              <a:buSzPts val="1800"/>
              <a:buFont typeface="Arial"/>
              <a:buChar char="•"/>
              <a:defRPr sz="1200" b="0" i="0" u="none" strike="noStrike" cap="none">
                <a:solidFill>
                  <a:schemeClr val="dk1"/>
                </a:solidFill>
                <a:latin typeface="Gill Sans"/>
                <a:ea typeface="Gill Sans"/>
                <a:cs typeface="Gill Sans"/>
                <a:sym typeface="Gill Sans"/>
              </a:defRPr>
            </a:lvl9pPr>
          </a:lstStyle>
          <a:p>
            <a:pPr marL="573087" indent="-457200">
              <a:lnSpc>
                <a:spcPct val="100000"/>
              </a:lnSpc>
              <a:spcBef>
                <a:spcPts val="0"/>
              </a:spcBef>
              <a:buSzPts val="3000"/>
            </a:pPr>
            <a:r>
              <a:rPr lang="en-US" dirty="0"/>
              <a:t>6-fold increase in transcript abundance</a:t>
            </a:r>
          </a:p>
          <a:p>
            <a:pPr marL="573087" indent="-457200">
              <a:lnSpc>
                <a:spcPct val="100000"/>
              </a:lnSpc>
              <a:spcBef>
                <a:spcPts val="0"/>
              </a:spcBef>
              <a:buSzPts val="3000"/>
            </a:pPr>
            <a:r>
              <a:rPr lang="en-US" dirty="0"/>
              <a:t>No statistically significant change in protein abundance</a:t>
            </a:r>
          </a:p>
          <a:p>
            <a:pPr marL="573087" indent="-457200">
              <a:lnSpc>
                <a:spcPct val="100000"/>
              </a:lnSpc>
              <a:spcBef>
                <a:spcPts val="0"/>
              </a:spcBef>
              <a:buSzPts val="3000"/>
            </a:pPr>
            <a:endParaRPr lang="en-US" dirty="0"/>
          </a:p>
          <a:p>
            <a:pPr marL="460375" indent="-460375">
              <a:lnSpc>
                <a:spcPct val="100000"/>
              </a:lnSpc>
              <a:spcBef>
                <a:spcPts val="600"/>
              </a:spcBef>
              <a:buSzPts val="3200"/>
              <a:buFont typeface="Arial"/>
              <a:buNone/>
            </a:pPr>
            <a:endParaRPr lang="en-US" dirty="0"/>
          </a:p>
          <a:p>
            <a:pPr marL="0" indent="0">
              <a:lnSpc>
                <a:spcPct val="100000"/>
              </a:lnSpc>
              <a:spcBef>
                <a:spcPts val="600"/>
              </a:spcBef>
              <a:buSzPts val="3200"/>
              <a:buFont typeface="Arial"/>
              <a:buNone/>
            </a:pPr>
            <a:endParaRPr lang="en-US" dirty="0"/>
          </a:p>
        </p:txBody>
      </p:sp>
      <p:sp>
        <p:nvSpPr>
          <p:cNvPr id="13" name="Google Shape;82;p4">
            <a:extLst>
              <a:ext uri="{FF2B5EF4-FFF2-40B4-BE49-F238E27FC236}">
                <a16:creationId xmlns:a16="http://schemas.microsoft.com/office/drawing/2014/main" id="{A470219A-2A19-8086-2621-71051619AA97}"/>
              </a:ext>
            </a:extLst>
          </p:cNvPr>
          <p:cNvSpPr txBox="1">
            <a:spLocks noGrp="1"/>
          </p:cNvSpPr>
          <p:nvPr>
            <p:ph type="title"/>
          </p:nvPr>
        </p:nvSpPr>
        <p:spPr>
          <a:xfrm>
            <a:off x="381000" y="319110"/>
            <a:ext cx="11452715" cy="216025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Font typeface="Helvetica Neue"/>
              <a:buNone/>
            </a:pPr>
            <a:r>
              <a:rPr lang="en-US" cap="none" dirty="0" err="1"/>
              <a:t>yqeY</a:t>
            </a:r>
            <a:endParaRPr dirty="0"/>
          </a:p>
        </p:txBody>
      </p:sp>
    </p:spTree>
    <p:extLst>
      <p:ext uri="{BB962C8B-B14F-4D97-AF65-F5344CB8AC3E}">
        <p14:creationId xmlns:p14="http://schemas.microsoft.com/office/powerpoint/2010/main" val="40052605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BC1B469F-9E5B-F697-B43B-67AD1BF19841}"/>
              </a:ext>
            </a:extLst>
          </p:cNvPr>
          <p:cNvPicPr>
            <a:picLocks noChangeAspect="1"/>
          </p:cNvPicPr>
          <p:nvPr/>
        </p:nvPicPr>
        <p:blipFill rotWithShape="1">
          <a:blip r:embed="rId2"/>
          <a:srcRect l="29665" t="29424" r="58465" b="38016"/>
          <a:stretch/>
        </p:blipFill>
        <p:spPr>
          <a:xfrm>
            <a:off x="2138067" y="2402508"/>
            <a:ext cx="811605" cy="2881399"/>
          </a:xfrm>
          <a:prstGeom prst="rect">
            <a:avLst/>
          </a:prstGeom>
        </p:spPr>
      </p:pic>
      <p:pic>
        <p:nvPicPr>
          <p:cNvPr id="37" name="Picture 36">
            <a:extLst>
              <a:ext uri="{FF2B5EF4-FFF2-40B4-BE49-F238E27FC236}">
                <a16:creationId xmlns:a16="http://schemas.microsoft.com/office/drawing/2014/main" id="{44B2DB2C-7C01-FE6F-8C17-0FAFE7933C26}"/>
              </a:ext>
            </a:extLst>
          </p:cNvPr>
          <p:cNvPicPr>
            <a:picLocks noChangeAspect="1"/>
          </p:cNvPicPr>
          <p:nvPr/>
        </p:nvPicPr>
        <p:blipFill rotWithShape="1">
          <a:blip r:embed="rId2"/>
          <a:srcRect l="15538" t="29424" r="73121" b="38016"/>
          <a:stretch/>
        </p:blipFill>
        <p:spPr>
          <a:xfrm>
            <a:off x="1172081" y="2402508"/>
            <a:ext cx="775481" cy="2881399"/>
          </a:xfrm>
          <a:prstGeom prst="rect">
            <a:avLst/>
          </a:prstGeom>
        </p:spPr>
      </p:pic>
      <p:sp>
        <p:nvSpPr>
          <p:cNvPr id="2" name="Title 1">
            <a:extLst>
              <a:ext uri="{FF2B5EF4-FFF2-40B4-BE49-F238E27FC236}">
                <a16:creationId xmlns:a16="http://schemas.microsoft.com/office/drawing/2014/main" id="{FDAF8693-9ADA-C3B4-D202-C38A97ADB97E}"/>
              </a:ext>
            </a:extLst>
          </p:cNvPr>
          <p:cNvSpPr>
            <a:spLocks noGrp="1"/>
          </p:cNvSpPr>
          <p:nvPr>
            <p:ph type="title"/>
          </p:nvPr>
        </p:nvSpPr>
        <p:spPr/>
        <p:txBody>
          <a:bodyPr>
            <a:normAutofit fontScale="90000"/>
          </a:bodyPr>
          <a:lstStyle/>
          <a:p>
            <a:r>
              <a:rPr lang="en-US" dirty="0"/>
              <a:t>Leader sequence controls </a:t>
            </a:r>
            <a:r>
              <a:rPr lang="en-US" i="1" dirty="0"/>
              <a:t>rpsU2</a:t>
            </a:r>
            <a:r>
              <a:rPr lang="en-US" dirty="0"/>
              <a:t> transcript abundance and protein synthesis</a:t>
            </a:r>
          </a:p>
        </p:txBody>
      </p:sp>
      <p:sp>
        <p:nvSpPr>
          <p:cNvPr id="3" name="Content Placeholder 2">
            <a:extLst>
              <a:ext uri="{FF2B5EF4-FFF2-40B4-BE49-F238E27FC236}">
                <a16:creationId xmlns:a16="http://schemas.microsoft.com/office/drawing/2014/main" id="{233A8BEE-628F-7FBE-A2BB-19611D09A6F3}"/>
              </a:ext>
            </a:extLst>
          </p:cNvPr>
          <p:cNvSpPr>
            <a:spLocks noGrp="1"/>
          </p:cNvSpPr>
          <p:nvPr>
            <p:ph idx="1"/>
          </p:nvPr>
        </p:nvSpPr>
        <p:spPr>
          <a:xfrm>
            <a:off x="6881057" y="1483636"/>
            <a:ext cx="5446376" cy="4141035"/>
          </a:xfrm>
        </p:spPr>
        <p:txBody>
          <a:bodyPr>
            <a:normAutofit/>
          </a:bodyPr>
          <a:lstStyle/>
          <a:p>
            <a:r>
              <a:rPr lang="en-US" dirty="0">
                <a:latin typeface="Helvetica Neue" panose="020B0604020202020204" charset="0"/>
              </a:rPr>
              <a:t>bS21 homologs repress </a:t>
            </a:r>
            <a:r>
              <a:rPr lang="en-US" i="1" dirty="0">
                <a:latin typeface="Helvetica Neue" panose="020B0604020202020204" charset="0"/>
              </a:rPr>
              <a:t>rpsU2</a:t>
            </a:r>
            <a:r>
              <a:rPr lang="en-US" dirty="0">
                <a:latin typeface="Helvetica Neue" panose="020B0604020202020204" charset="0"/>
              </a:rPr>
              <a:t> transcript abundance</a:t>
            </a:r>
          </a:p>
          <a:p>
            <a:pPr lvl="1"/>
            <a:r>
              <a:rPr lang="en-US" dirty="0">
                <a:latin typeface="Helvetica Neue" panose="020B0604020202020204" charset="0"/>
              </a:rPr>
              <a:t>Mediated by </a:t>
            </a:r>
            <a:r>
              <a:rPr lang="en-US" i="1" dirty="0">
                <a:latin typeface="Helvetica Neue" panose="020B0604020202020204" charset="0"/>
              </a:rPr>
              <a:t>rpsU2</a:t>
            </a:r>
            <a:r>
              <a:rPr lang="en-US" dirty="0">
                <a:latin typeface="Helvetica Neue" panose="020B0604020202020204" charset="0"/>
              </a:rPr>
              <a:t> </a:t>
            </a:r>
            <a:r>
              <a:rPr lang="en-US" dirty="0">
                <a:latin typeface="Helvetica Neue" panose="020B0604020202020204" charset="0"/>
                <a:ea typeface="Menlo" panose="020B0609030804020204" pitchFamily="49" charset="0"/>
                <a:cs typeface="Menlo" panose="020B0609030804020204" pitchFamily="49" charset="0"/>
              </a:rPr>
              <a:t>5ʹ UTR</a:t>
            </a:r>
            <a:endParaRPr lang="en-US" dirty="0">
              <a:latin typeface="Helvetica Neue" panose="020B0604020202020204" charset="0"/>
            </a:endParaRPr>
          </a:p>
          <a:p>
            <a:endParaRPr lang="en-US" dirty="0">
              <a:latin typeface="Helvetica Neue" panose="020B0604020202020204" charset="0"/>
            </a:endParaRPr>
          </a:p>
          <a:p>
            <a:pPr marL="0" indent="0">
              <a:buNone/>
            </a:pPr>
            <a:endParaRPr lang="en-US" dirty="0">
              <a:latin typeface="Helvetica Neue" panose="020B0604020202020204" charset="0"/>
              <a:ea typeface="Menlo" panose="020B0609030804020204" pitchFamily="49" charset="0"/>
              <a:cs typeface="Menlo" panose="020B0609030804020204" pitchFamily="49" charset="0"/>
            </a:endParaRPr>
          </a:p>
          <a:p>
            <a:r>
              <a:rPr lang="en-US" dirty="0">
                <a:latin typeface="Helvetica Neue" panose="020B0604020202020204" charset="0"/>
                <a:ea typeface="Menlo" panose="020B0609030804020204" pitchFamily="49" charset="0"/>
                <a:cs typeface="Menlo" panose="020B0609030804020204" pitchFamily="49" charset="0"/>
              </a:rPr>
              <a:t>Translation of </a:t>
            </a:r>
            <a:r>
              <a:rPr lang="en-US" i="1" dirty="0">
                <a:latin typeface="Helvetica Neue" panose="020B0604020202020204" charset="0"/>
                <a:ea typeface="Menlo" panose="020B0609030804020204" pitchFamily="49" charset="0"/>
                <a:cs typeface="Menlo" panose="020B0609030804020204" pitchFamily="49" charset="0"/>
              </a:rPr>
              <a:t>rpsU2</a:t>
            </a:r>
            <a:r>
              <a:rPr lang="en-US" dirty="0">
                <a:latin typeface="Helvetica Neue" panose="020B0604020202020204" charset="0"/>
                <a:ea typeface="Menlo" panose="020B0609030804020204" pitchFamily="49" charset="0"/>
                <a:cs typeface="Menlo" panose="020B0609030804020204" pitchFamily="49" charset="0"/>
              </a:rPr>
              <a:t> 5ʹ UTR is influenced by unidentified factor(s)</a:t>
            </a:r>
            <a:r>
              <a:rPr lang="en-US" dirty="0">
                <a:latin typeface="Helvetica Neue" panose="020B0604020202020204" charset="0"/>
              </a:rPr>
              <a:t> </a:t>
            </a:r>
          </a:p>
        </p:txBody>
      </p:sp>
      <p:pic>
        <p:nvPicPr>
          <p:cNvPr id="16" name="Picture 15">
            <a:extLst>
              <a:ext uri="{FF2B5EF4-FFF2-40B4-BE49-F238E27FC236}">
                <a16:creationId xmlns:a16="http://schemas.microsoft.com/office/drawing/2014/main" id="{5C84C50B-A717-D4F2-EDE3-74E4E06150BF}"/>
              </a:ext>
            </a:extLst>
          </p:cNvPr>
          <p:cNvPicPr>
            <a:picLocks noChangeAspect="1"/>
          </p:cNvPicPr>
          <p:nvPr/>
        </p:nvPicPr>
        <p:blipFill rotWithShape="1">
          <a:blip r:embed="rId2"/>
          <a:srcRect l="77579" t="11727" r="8699" b="69355"/>
          <a:stretch/>
        </p:blipFill>
        <p:spPr>
          <a:xfrm>
            <a:off x="2804312" y="1105973"/>
            <a:ext cx="981809" cy="1751683"/>
          </a:xfrm>
          <a:prstGeom prst="rect">
            <a:avLst/>
          </a:prstGeom>
        </p:spPr>
      </p:pic>
      <p:pic>
        <p:nvPicPr>
          <p:cNvPr id="18" name="Picture 17">
            <a:extLst>
              <a:ext uri="{FF2B5EF4-FFF2-40B4-BE49-F238E27FC236}">
                <a16:creationId xmlns:a16="http://schemas.microsoft.com/office/drawing/2014/main" id="{7C5E1F45-F625-EFD6-6431-25E55701593D}"/>
              </a:ext>
            </a:extLst>
          </p:cNvPr>
          <p:cNvPicPr>
            <a:picLocks noChangeAspect="1"/>
          </p:cNvPicPr>
          <p:nvPr/>
        </p:nvPicPr>
        <p:blipFill rotWithShape="1">
          <a:blip r:embed="rId2"/>
          <a:srcRect l="48967" t="11727" r="22549" b="69355"/>
          <a:stretch/>
        </p:blipFill>
        <p:spPr>
          <a:xfrm>
            <a:off x="384778" y="1105974"/>
            <a:ext cx="2038120" cy="1751683"/>
          </a:xfrm>
          <a:prstGeom prst="rect">
            <a:avLst/>
          </a:prstGeom>
        </p:spPr>
      </p:pic>
      <p:pic>
        <p:nvPicPr>
          <p:cNvPr id="20" name="Picture 19">
            <a:extLst>
              <a:ext uri="{FF2B5EF4-FFF2-40B4-BE49-F238E27FC236}">
                <a16:creationId xmlns:a16="http://schemas.microsoft.com/office/drawing/2014/main" id="{66FCE7CA-781E-CCC1-0703-1E479ABC1EDC}"/>
              </a:ext>
            </a:extLst>
          </p:cNvPr>
          <p:cNvPicPr>
            <a:picLocks noChangeAspect="1"/>
          </p:cNvPicPr>
          <p:nvPr/>
        </p:nvPicPr>
        <p:blipFill rotWithShape="1">
          <a:blip r:embed="rId2"/>
          <a:srcRect l="66559" t="60665" b="29130"/>
          <a:stretch/>
        </p:blipFill>
        <p:spPr>
          <a:xfrm>
            <a:off x="4683151" y="5178635"/>
            <a:ext cx="2286791" cy="903122"/>
          </a:xfrm>
          <a:prstGeom prst="rect">
            <a:avLst/>
          </a:prstGeom>
        </p:spPr>
      </p:pic>
      <p:pic>
        <p:nvPicPr>
          <p:cNvPr id="22" name="Picture 21">
            <a:extLst>
              <a:ext uri="{FF2B5EF4-FFF2-40B4-BE49-F238E27FC236}">
                <a16:creationId xmlns:a16="http://schemas.microsoft.com/office/drawing/2014/main" id="{D791C54F-8A29-A896-989E-CB8B18D4C96B}"/>
              </a:ext>
            </a:extLst>
          </p:cNvPr>
          <p:cNvPicPr>
            <a:picLocks noChangeAspect="1"/>
          </p:cNvPicPr>
          <p:nvPr/>
        </p:nvPicPr>
        <p:blipFill rotWithShape="1">
          <a:blip r:embed="rId2"/>
          <a:srcRect t="29424" r="84736" b="29130"/>
          <a:stretch/>
        </p:blipFill>
        <p:spPr>
          <a:xfrm>
            <a:off x="109419" y="2402508"/>
            <a:ext cx="1043808" cy="3667818"/>
          </a:xfrm>
          <a:prstGeom prst="rect">
            <a:avLst/>
          </a:prstGeom>
        </p:spPr>
      </p:pic>
      <p:pic>
        <p:nvPicPr>
          <p:cNvPr id="25" name="Picture 24">
            <a:extLst>
              <a:ext uri="{FF2B5EF4-FFF2-40B4-BE49-F238E27FC236}">
                <a16:creationId xmlns:a16="http://schemas.microsoft.com/office/drawing/2014/main" id="{66030D98-3A73-EA9E-81DD-656B9DC9D015}"/>
              </a:ext>
            </a:extLst>
          </p:cNvPr>
          <p:cNvPicPr>
            <a:picLocks noChangeAspect="1"/>
          </p:cNvPicPr>
          <p:nvPr/>
        </p:nvPicPr>
        <p:blipFill rotWithShape="1">
          <a:blip r:embed="rId2"/>
          <a:srcRect l="41202" t="60665" r="33241" b="29130"/>
          <a:stretch/>
        </p:blipFill>
        <p:spPr>
          <a:xfrm>
            <a:off x="2926921" y="5167204"/>
            <a:ext cx="1747737" cy="903122"/>
          </a:xfrm>
          <a:prstGeom prst="rect">
            <a:avLst/>
          </a:prstGeom>
        </p:spPr>
      </p:pic>
      <p:pic>
        <p:nvPicPr>
          <p:cNvPr id="26" name="Picture 25">
            <a:extLst>
              <a:ext uri="{FF2B5EF4-FFF2-40B4-BE49-F238E27FC236}">
                <a16:creationId xmlns:a16="http://schemas.microsoft.com/office/drawing/2014/main" id="{CBE51D27-911A-B9B1-F554-B5EBEB738DFC}"/>
              </a:ext>
            </a:extLst>
          </p:cNvPr>
          <p:cNvPicPr>
            <a:picLocks noChangeAspect="1"/>
          </p:cNvPicPr>
          <p:nvPr/>
        </p:nvPicPr>
        <p:blipFill rotWithShape="1">
          <a:blip r:embed="rId2"/>
          <a:srcRect l="16856" t="60665" r="58922" b="29130"/>
          <a:stretch/>
        </p:blipFill>
        <p:spPr>
          <a:xfrm>
            <a:off x="1262041" y="5167204"/>
            <a:ext cx="1656387" cy="903122"/>
          </a:xfrm>
          <a:prstGeom prst="rect">
            <a:avLst/>
          </a:prstGeom>
        </p:spPr>
      </p:pic>
      <p:pic>
        <p:nvPicPr>
          <p:cNvPr id="27" name="Picture 26">
            <a:extLst>
              <a:ext uri="{FF2B5EF4-FFF2-40B4-BE49-F238E27FC236}">
                <a16:creationId xmlns:a16="http://schemas.microsoft.com/office/drawing/2014/main" id="{52B91340-0AE7-97B0-24BA-B3BC6505B19F}"/>
              </a:ext>
            </a:extLst>
          </p:cNvPr>
          <p:cNvPicPr>
            <a:picLocks noChangeAspect="1"/>
          </p:cNvPicPr>
          <p:nvPr/>
        </p:nvPicPr>
        <p:blipFill rotWithShape="1">
          <a:blip r:embed="rId2"/>
          <a:srcRect l="29540" t="29424" r="65610" b="29130"/>
          <a:stretch/>
        </p:blipFill>
        <p:spPr>
          <a:xfrm>
            <a:off x="2129573" y="2402508"/>
            <a:ext cx="331655" cy="3667818"/>
          </a:xfrm>
          <a:prstGeom prst="rect">
            <a:avLst/>
          </a:prstGeom>
        </p:spPr>
      </p:pic>
      <p:pic>
        <p:nvPicPr>
          <p:cNvPr id="28" name="Picture 27">
            <a:extLst>
              <a:ext uri="{FF2B5EF4-FFF2-40B4-BE49-F238E27FC236}">
                <a16:creationId xmlns:a16="http://schemas.microsoft.com/office/drawing/2014/main" id="{4CC81135-6637-3351-4086-C52AE2544541}"/>
              </a:ext>
            </a:extLst>
          </p:cNvPr>
          <p:cNvPicPr>
            <a:picLocks noChangeAspect="1"/>
          </p:cNvPicPr>
          <p:nvPr/>
        </p:nvPicPr>
        <p:blipFill rotWithShape="1">
          <a:blip r:embed="rId2"/>
          <a:srcRect l="42592" t="29424" r="52664" b="29130"/>
          <a:stretch/>
        </p:blipFill>
        <p:spPr>
          <a:xfrm>
            <a:off x="3022199" y="2402508"/>
            <a:ext cx="324402" cy="3667818"/>
          </a:xfrm>
          <a:prstGeom prst="rect">
            <a:avLst/>
          </a:prstGeom>
        </p:spPr>
      </p:pic>
      <p:pic>
        <p:nvPicPr>
          <p:cNvPr id="29" name="Picture 28">
            <a:extLst>
              <a:ext uri="{FF2B5EF4-FFF2-40B4-BE49-F238E27FC236}">
                <a16:creationId xmlns:a16="http://schemas.microsoft.com/office/drawing/2014/main" id="{D4AB1688-2380-884F-CCF1-3305B2AFF9C8}"/>
              </a:ext>
            </a:extLst>
          </p:cNvPr>
          <p:cNvPicPr>
            <a:picLocks noChangeAspect="1"/>
          </p:cNvPicPr>
          <p:nvPr/>
        </p:nvPicPr>
        <p:blipFill rotWithShape="1">
          <a:blip r:embed="rId2"/>
          <a:srcRect l="54929" t="29424" r="39930" b="29130"/>
          <a:stretch/>
        </p:blipFill>
        <p:spPr>
          <a:xfrm>
            <a:off x="3865875" y="2402508"/>
            <a:ext cx="351582" cy="3667818"/>
          </a:xfrm>
          <a:prstGeom prst="rect">
            <a:avLst/>
          </a:prstGeom>
        </p:spPr>
      </p:pic>
      <p:pic>
        <p:nvPicPr>
          <p:cNvPr id="30" name="Picture 29">
            <a:extLst>
              <a:ext uri="{FF2B5EF4-FFF2-40B4-BE49-F238E27FC236}">
                <a16:creationId xmlns:a16="http://schemas.microsoft.com/office/drawing/2014/main" id="{7F6DF295-E1B0-1E13-3F67-D87817CFFE39}"/>
              </a:ext>
            </a:extLst>
          </p:cNvPr>
          <p:cNvPicPr>
            <a:picLocks noChangeAspect="1"/>
          </p:cNvPicPr>
          <p:nvPr/>
        </p:nvPicPr>
        <p:blipFill rotWithShape="1">
          <a:blip r:embed="rId2"/>
          <a:srcRect l="68195" t="40208" r="26905" b="39696"/>
          <a:stretch/>
        </p:blipFill>
        <p:spPr>
          <a:xfrm>
            <a:off x="4773019" y="3356801"/>
            <a:ext cx="335182" cy="1778482"/>
          </a:xfrm>
          <a:prstGeom prst="rect">
            <a:avLst/>
          </a:prstGeom>
        </p:spPr>
      </p:pic>
      <p:pic>
        <p:nvPicPr>
          <p:cNvPr id="32" name="Picture 31">
            <a:extLst>
              <a:ext uri="{FF2B5EF4-FFF2-40B4-BE49-F238E27FC236}">
                <a16:creationId xmlns:a16="http://schemas.microsoft.com/office/drawing/2014/main" id="{FC55FAC8-76ED-7739-1343-1DCCD366C378}"/>
              </a:ext>
            </a:extLst>
          </p:cNvPr>
          <p:cNvPicPr>
            <a:picLocks noChangeAspect="1"/>
          </p:cNvPicPr>
          <p:nvPr/>
        </p:nvPicPr>
        <p:blipFill rotWithShape="1">
          <a:blip r:embed="rId2"/>
          <a:srcRect l="81259" t="40208" r="14081" b="39696"/>
          <a:stretch/>
        </p:blipFill>
        <p:spPr>
          <a:xfrm>
            <a:off x="5666399" y="3356800"/>
            <a:ext cx="318718" cy="1778481"/>
          </a:xfrm>
          <a:prstGeom prst="rect">
            <a:avLst/>
          </a:prstGeom>
        </p:spPr>
      </p:pic>
      <p:cxnSp>
        <p:nvCxnSpPr>
          <p:cNvPr id="35" name="Straight Connector 34">
            <a:extLst>
              <a:ext uri="{FF2B5EF4-FFF2-40B4-BE49-F238E27FC236}">
                <a16:creationId xmlns:a16="http://schemas.microsoft.com/office/drawing/2014/main" id="{6CAFE597-E9FA-49B2-56C0-9E8B93106B2E}"/>
              </a:ext>
            </a:extLst>
          </p:cNvPr>
          <p:cNvCxnSpPr>
            <a:cxnSpLocks/>
          </p:cNvCxnSpPr>
          <p:nvPr/>
        </p:nvCxnSpPr>
        <p:spPr>
          <a:xfrm>
            <a:off x="1072326" y="5135283"/>
            <a:ext cx="535242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39" name="Picture 38">
            <a:extLst>
              <a:ext uri="{FF2B5EF4-FFF2-40B4-BE49-F238E27FC236}">
                <a16:creationId xmlns:a16="http://schemas.microsoft.com/office/drawing/2014/main" id="{FB43C82B-AA51-9FA8-0B7A-AFEB2262EE24}"/>
              </a:ext>
            </a:extLst>
          </p:cNvPr>
          <p:cNvPicPr>
            <a:picLocks noChangeAspect="1"/>
          </p:cNvPicPr>
          <p:nvPr/>
        </p:nvPicPr>
        <p:blipFill rotWithShape="1">
          <a:blip r:embed="rId2"/>
          <a:srcRect l="47077" t="29424" r="48148" b="38016"/>
          <a:stretch/>
        </p:blipFill>
        <p:spPr>
          <a:xfrm>
            <a:off x="3328633" y="2402508"/>
            <a:ext cx="326516" cy="2881399"/>
          </a:xfrm>
          <a:prstGeom prst="rect">
            <a:avLst/>
          </a:prstGeom>
        </p:spPr>
      </p:pic>
      <p:pic>
        <p:nvPicPr>
          <p:cNvPr id="40" name="Picture 39">
            <a:extLst>
              <a:ext uri="{FF2B5EF4-FFF2-40B4-BE49-F238E27FC236}">
                <a16:creationId xmlns:a16="http://schemas.microsoft.com/office/drawing/2014/main" id="{8B59F362-30B5-6896-8971-7CCBAF6B96DD}"/>
              </a:ext>
            </a:extLst>
          </p:cNvPr>
          <p:cNvPicPr>
            <a:picLocks noChangeAspect="1"/>
          </p:cNvPicPr>
          <p:nvPr/>
        </p:nvPicPr>
        <p:blipFill rotWithShape="1">
          <a:blip r:embed="rId2"/>
          <a:srcRect l="59812" t="29424" r="35047" b="38016"/>
          <a:stretch/>
        </p:blipFill>
        <p:spPr>
          <a:xfrm>
            <a:off x="4199507" y="2402508"/>
            <a:ext cx="351582" cy="2881399"/>
          </a:xfrm>
          <a:prstGeom prst="rect">
            <a:avLst/>
          </a:prstGeom>
        </p:spPr>
      </p:pic>
      <p:pic>
        <p:nvPicPr>
          <p:cNvPr id="41" name="Picture 40">
            <a:extLst>
              <a:ext uri="{FF2B5EF4-FFF2-40B4-BE49-F238E27FC236}">
                <a16:creationId xmlns:a16="http://schemas.microsoft.com/office/drawing/2014/main" id="{16CB9B63-9873-E7D4-27A5-9AB8497DFE47}"/>
              </a:ext>
            </a:extLst>
          </p:cNvPr>
          <p:cNvPicPr>
            <a:picLocks noChangeAspect="1"/>
          </p:cNvPicPr>
          <p:nvPr/>
        </p:nvPicPr>
        <p:blipFill rotWithShape="1">
          <a:blip r:embed="rId2"/>
          <a:srcRect l="73114" t="42356" r="22150" b="38016"/>
          <a:stretch/>
        </p:blipFill>
        <p:spPr>
          <a:xfrm>
            <a:off x="5109091" y="3546904"/>
            <a:ext cx="323914" cy="1737003"/>
          </a:xfrm>
          <a:prstGeom prst="rect">
            <a:avLst/>
          </a:prstGeom>
        </p:spPr>
      </p:pic>
      <p:pic>
        <p:nvPicPr>
          <p:cNvPr id="42" name="Picture 41">
            <a:extLst>
              <a:ext uri="{FF2B5EF4-FFF2-40B4-BE49-F238E27FC236}">
                <a16:creationId xmlns:a16="http://schemas.microsoft.com/office/drawing/2014/main" id="{7759FE9E-7A2E-3B1E-3BE5-41ED74F4B399}"/>
              </a:ext>
            </a:extLst>
          </p:cNvPr>
          <p:cNvPicPr>
            <a:picLocks noChangeAspect="1"/>
          </p:cNvPicPr>
          <p:nvPr/>
        </p:nvPicPr>
        <p:blipFill rotWithShape="1">
          <a:blip r:embed="rId2"/>
          <a:srcRect l="85998" t="42356" r="8072" b="38016"/>
          <a:stretch/>
        </p:blipFill>
        <p:spPr>
          <a:xfrm>
            <a:off x="5990313" y="3546904"/>
            <a:ext cx="405598" cy="1737003"/>
          </a:xfrm>
          <a:prstGeom prst="rect">
            <a:avLst/>
          </a:prstGeom>
        </p:spPr>
      </p:pic>
      <p:pic>
        <p:nvPicPr>
          <p:cNvPr id="43" name="Picture 42">
            <a:extLst>
              <a:ext uri="{FF2B5EF4-FFF2-40B4-BE49-F238E27FC236}">
                <a16:creationId xmlns:a16="http://schemas.microsoft.com/office/drawing/2014/main" id="{A37297BC-2007-3A8F-5119-E06B372B1199}"/>
              </a:ext>
            </a:extLst>
          </p:cNvPr>
          <p:cNvPicPr>
            <a:picLocks noChangeAspect="1"/>
          </p:cNvPicPr>
          <p:nvPr/>
        </p:nvPicPr>
        <p:blipFill rotWithShape="1">
          <a:blip r:embed="rId2"/>
          <a:srcRect l="67666" t="36626" r="9714" b="58473"/>
          <a:stretch/>
        </p:blipFill>
        <p:spPr>
          <a:xfrm>
            <a:off x="4736731" y="3039804"/>
            <a:ext cx="1547168" cy="433700"/>
          </a:xfrm>
          <a:prstGeom prst="rect">
            <a:avLst/>
          </a:prstGeom>
        </p:spPr>
      </p:pic>
      <p:pic>
        <p:nvPicPr>
          <p:cNvPr id="44" name="Picture 43">
            <a:extLst>
              <a:ext uri="{FF2B5EF4-FFF2-40B4-BE49-F238E27FC236}">
                <a16:creationId xmlns:a16="http://schemas.microsoft.com/office/drawing/2014/main" id="{6267BE57-EA99-E861-81AA-8EC71E86EF2F}"/>
              </a:ext>
            </a:extLst>
          </p:cNvPr>
          <p:cNvPicPr>
            <a:picLocks noChangeAspect="1"/>
          </p:cNvPicPr>
          <p:nvPr/>
        </p:nvPicPr>
        <p:blipFill rotWithShape="1">
          <a:blip r:embed="rId2"/>
          <a:srcRect l="67666" t="33470" r="9714" b="62905"/>
          <a:stretch/>
        </p:blipFill>
        <p:spPr>
          <a:xfrm>
            <a:off x="4736731" y="2760486"/>
            <a:ext cx="1547168" cy="320772"/>
          </a:xfrm>
          <a:prstGeom prst="rect">
            <a:avLst/>
          </a:prstGeom>
        </p:spPr>
      </p:pic>
      <p:pic>
        <p:nvPicPr>
          <p:cNvPr id="47" name="Picture 46">
            <a:extLst>
              <a:ext uri="{FF2B5EF4-FFF2-40B4-BE49-F238E27FC236}">
                <a16:creationId xmlns:a16="http://schemas.microsoft.com/office/drawing/2014/main" id="{12E20D16-B78B-3820-15EA-09CFC50F449C}"/>
              </a:ext>
            </a:extLst>
          </p:cNvPr>
          <p:cNvPicPr>
            <a:picLocks noChangeAspect="1"/>
          </p:cNvPicPr>
          <p:nvPr/>
        </p:nvPicPr>
        <p:blipFill rotWithShape="1">
          <a:blip r:embed="rId2"/>
          <a:srcRect l="15538" t="29424" r="78798" b="38016"/>
          <a:stretch/>
        </p:blipFill>
        <p:spPr>
          <a:xfrm>
            <a:off x="1172081" y="2402508"/>
            <a:ext cx="387305" cy="2881399"/>
          </a:xfrm>
          <a:prstGeom prst="rect">
            <a:avLst/>
          </a:prstGeom>
        </p:spPr>
      </p:pic>
    </p:spTree>
    <p:extLst>
      <p:ext uri="{BB962C8B-B14F-4D97-AF65-F5344CB8AC3E}">
        <p14:creationId xmlns:p14="http://schemas.microsoft.com/office/powerpoint/2010/main" val="172828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
                                            <p:txEl>
                                              <p:pRg st="0" end="0"/>
                                            </p:txEl>
                                          </p:spTgt>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BF6DA-EF2F-2A69-4638-A5DC86704B0D}"/>
              </a:ext>
            </a:extLst>
          </p:cNvPr>
          <p:cNvSpPr>
            <a:spLocks noGrp="1"/>
          </p:cNvSpPr>
          <p:nvPr>
            <p:ph type="title"/>
          </p:nvPr>
        </p:nvSpPr>
        <p:spPr/>
        <p:txBody>
          <a:bodyPr/>
          <a:lstStyle/>
          <a:p>
            <a:r>
              <a:rPr lang="en-US" dirty="0"/>
              <a:t>Outline</a:t>
            </a:r>
          </a:p>
        </p:txBody>
      </p:sp>
      <p:sp>
        <p:nvSpPr>
          <p:cNvPr id="3" name="Text Placeholder 2">
            <a:extLst>
              <a:ext uri="{FF2B5EF4-FFF2-40B4-BE49-F238E27FC236}">
                <a16:creationId xmlns:a16="http://schemas.microsoft.com/office/drawing/2014/main" id="{FE3F874F-6562-525D-5948-7C1885814177}"/>
              </a:ext>
            </a:extLst>
          </p:cNvPr>
          <p:cNvSpPr>
            <a:spLocks noGrp="1"/>
          </p:cNvSpPr>
          <p:nvPr>
            <p:ph type="body" idx="1"/>
          </p:nvPr>
        </p:nvSpPr>
        <p:spPr/>
        <p:txBody>
          <a:bodyPr/>
          <a:lstStyle/>
          <a:p>
            <a:r>
              <a:rPr lang="en-US" dirty="0"/>
              <a:t>Background</a:t>
            </a:r>
          </a:p>
          <a:p>
            <a:pPr lvl="1"/>
            <a:r>
              <a:rPr lang="en-US" dirty="0"/>
              <a:t>Francisella tularensis</a:t>
            </a:r>
          </a:p>
          <a:p>
            <a:pPr lvl="1"/>
            <a:r>
              <a:rPr lang="en-US" dirty="0"/>
              <a:t>Ribosomal protein bS21</a:t>
            </a:r>
          </a:p>
          <a:p>
            <a:r>
              <a:rPr lang="en-US" dirty="0"/>
              <a:t>Transcriptional regulation of bS21-2</a:t>
            </a:r>
          </a:p>
          <a:p>
            <a:r>
              <a:rPr lang="en-US" dirty="0"/>
              <a:t>Protein abundance of bS21-2</a:t>
            </a:r>
          </a:p>
          <a:p>
            <a:r>
              <a:rPr lang="en-US" dirty="0"/>
              <a:t>Transcriptional regulation of bS21-1 and bS21-3</a:t>
            </a:r>
          </a:p>
          <a:p>
            <a:r>
              <a:rPr lang="en-US" b="1" dirty="0"/>
              <a:t>Conclusions</a:t>
            </a:r>
          </a:p>
        </p:txBody>
      </p:sp>
    </p:spTree>
    <p:extLst>
      <p:ext uri="{BB962C8B-B14F-4D97-AF65-F5344CB8AC3E}">
        <p14:creationId xmlns:p14="http://schemas.microsoft.com/office/powerpoint/2010/main" val="1713253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86D241-86A0-46CE-205F-25F38F4B8F27}"/>
              </a:ext>
            </a:extLst>
          </p:cNvPr>
          <p:cNvSpPr>
            <a:spLocks noGrp="1"/>
          </p:cNvSpPr>
          <p:nvPr>
            <p:ph type="title"/>
          </p:nvPr>
        </p:nvSpPr>
        <p:spPr>
          <a:xfrm>
            <a:off x="379937" y="522515"/>
            <a:ext cx="11430000" cy="476012"/>
          </a:xfrm>
        </p:spPr>
        <p:txBody>
          <a:bodyPr>
            <a:normAutofit fontScale="90000"/>
          </a:bodyPr>
          <a:lstStyle/>
          <a:p>
            <a:r>
              <a:rPr lang="en-US" dirty="0"/>
              <a:t>bS21-2 Regulatory Network</a:t>
            </a:r>
          </a:p>
        </p:txBody>
      </p:sp>
      <p:pic>
        <p:nvPicPr>
          <p:cNvPr id="7" name="Picture 6" descr="Red footprints on a white background&#10;&#10;Description automatically generated with low confidence">
            <a:extLst>
              <a:ext uri="{FF2B5EF4-FFF2-40B4-BE49-F238E27FC236}">
                <a16:creationId xmlns:a16="http://schemas.microsoft.com/office/drawing/2014/main" id="{4701F85B-3558-D1D9-7459-98FF41CCABD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81556" y="997451"/>
            <a:ext cx="8226363" cy="5470853"/>
          </a:xfrm>
          <a:prstGeom prst="rect">
            <a:avLst/>
          </a:prstGeom>
        </p:spPr>
      </p:pic>
      <p:pic>
        <p:nvPicPr>
          <p:cNvPr id="11" name="Picture 10" descr="A picture containing diagram, design&#10;&#10;Description automatically generated">
            <a:extLst>
              <a:ext uri="{FF2B5EF4-FFF2-40B4-BE49-F238E27FC236}">
                <a16:creationId xmlns:a16="http://schemas.microsoft.com/office/drawing/2014/main" id="{80BCBC40-FC70-C99E-B864-63E512B5AFB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79937" y="996375"/>
            <a:ext cx="8229600" cy="5473006"/>
          </a:xfrm>
          <a:prstGeom prst="rect">
            <a:avLst/>
          </a:prstGeom>
        </p:spPr>
      </p:pic>
      <p:pic>
        <p:nvPicPr>
          <p:cNvPr id="15" name="Picture 14" descr="A picture containing screenshot, diagram, design&#10;&#10;Description automatically generated">
            <a:extLst>
              <a:ext uri="{FF2B5EF4-FFF2-40B4-BE49-F238E27FC236}">
                <a16:creationId xmlns:a16="http://schemas.microsoft.com/office/drawing/2014/main" id="{ACE739D0-41C8-B804-DC65-E7A4D0B2FC7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79937" y="996375"/>
            <a:ext cx="8229600" cy="5473006"/>
          </a:xfrm>
          <a:prstGeom prst="rect">
            <a:avLst/>
          </a:prstGeom>
        </p:spPr>
      </p:pic>
      <p:pic>
        <p:nvPicPr>
          <p:cNvPr id="19" name="Picture 18" descr="A picture containing text, font, design&#10;&#10;Description automatically generated">
            <a:extLst>
              <a:ext uri="{FF2B5EF4-FFF2-40B4-BE49-F238E27FC236}">
                <a16:creationId xmlns:a16="http://schemas.microsoft.com/office/drawing/2014/main" id="{F6B064C2-91ED-36F8-2EA5-1E0B61259D01}"/>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79937" y="996375"/>
            <a:ext cx="8229600" cy="5473006"/>
          </a:xfrm>
          <a:prstGeom prst="rect">
            <a:avLst/>
          </a:prstGeom>
        </p:spPr>
      </p:pic>
      <p:pic>
        <p:nvPicPr>
          <p:cNvPr id="21" name="Picture 20" descr="A picture containing sketch, drawing, clipart, graphics&#10;&#10;Description automatically generated">
            <a:extLst>
              <a:ext uri="{FF2B5EF4-FFF2-40B4-BE49-F238E27FC236}">
                <a16:creationId xmlns:a16="http://schemas.microsoft.com/office/drawing/2014/main" id="{94CE9B34-ABA1-9321-E0F7-2ED28160B524}"/>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79937" y="996375"/>
            <a:ext cx="8229600" cy="5473006"/>
          </a:xfrm>
          <a:prstGeom prst="rect">
            <a:avLst/>
          </a:prstGeom>
        </p:spPr>
      </p:pic>
      <p:pic>
        <p:nvPicPr>
          <p:cNvPr id="24" name="Picture 23" descr="A picture containing drawing, sketch, cartoon, illustration&#10;&#10;Description automatically generated">
            <a:extLst>
              <a:ext uri="{FF2B5EF4-FFF2-40B4-BE49-F238E27FC236}">
                <a16:creationId xmlns:a16="http://schemas.microsoft.com/office/drawing/2014/main" id="{8AADABC9-6D0D-12E1-AE3F-510118280E31}"/>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379937" y="995298"/>
            <a:ext cx="8229600" cy="5473006"/>
          </a:xfrm>
          <a:prstGeom prst="rect">
            <a:avLst/>
          </a:prstGeom>
        </p:spPr>
      </p:pic>
      <p:pic>
        <p:nvPicPr>
          <p:cNvPr id="26" name="Picture 25" descr="A picture containing hat, illustration&#10;&#10;Description automatically generated">
            <a:extLst>
              <a:ext uri="{FF2B5EF4-FFF2-40B4-BE49-F238E27FC236}">
                <a16:creationId xmlns:a16="http://schemas.microsoft.com/office/drawing/2014/main" id="{F0AB6DC1-E31D-4296-679A-E3708D8A2A22}"/>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379937" y="994221"/>
            <a:ext cx="8229600" cy="5473006"/>
          </a:xfrm>
          <a:prstGeom prst="rect">
            <a:avLst/>
          </a:prstGeom>
        </p:spPr>
      </p:pic>
      <p:pic>
        <p:nvPicPr>
          <p:cNvPr id="28" name="Picture 27" descr="A picture containing text, font, graphics, design&#10;&#10;Description automatically generated">
            <a:extLst>
              <a:ext uri="{FF2B5EF4-FFF2-40B4-BE49-F238E27FC236}">
                <a16:creationId xmlns:a16="http://schemas.microsoft.com/office/drawing/2014/main" id="{AF5408F4-3EB6-CE59-6359-9A9135AF3B1A}"/>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379937" y="998527"/>
            <a:ext cx="8229600" cy="5473006"/>
          </a:xfrm>
          <a:prstGeom prst="rect">
            <a:avLst/>
          </a:prstGeom>
        </p:spPr>
      </p:pic>
      <p:sp>
        <p:nvSpPr>
          <p:cNvPr id="31" name="Content Placeholder 2">
            <a:extLst>
              <a:ext uri="{FF2B5EF4-FFF2-40B4-BE49-F238E27FC236}">
                <a16:creationId xmlns:a16="http://schemas.microsoft.com/office/drawing/2014/main" id="{9A0DFF33-73F3-AD2B-5B26-D9131E734255}"/>
              </a:ext>
            </a:extLst>
          </p:cNvPr>
          <p:cNvSpPr txBox="1">
            <a:spLocks/>
          </p:cNvSpPr>
          <p:nvPr/>
        </p:nvSpPr>
        <p:spPr>
          <a:xfrm>
            <a:off x="8492687" y="1197886"/>
            <a:ext cx="3543103" cy="4141035"/>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r>
              <a:rPr lang="en-US" sz="1800" dirty="0">
                <a:latin typeface="Helvetica Neue" panose="020B0604020202020204" charset="0"/>
              </a:rPr>
              <a:t>bS21-2 controls translation initiation </a:t>
            </a:r>
          </a:p>
          <a:p>
            <a:pPr marL="285750" indent="-285750">
              <a:buFont typeface="Arial" panose="020B0604020202020204" pitchFamily="34" charset="0"/>
              <a:buChar char="•"/>
            </a:pPr>
            <a:r>
              <a:rPr lang="en-US" sz="1800" dirty="0">
                <a:latin typeface="Helvetica Neue" panose="020B0604020202020204" charset="0"/>
              </a:rPr>
              <a:t>bS21-2 contributes to the abundance of its own transcript</a:t>
            </a:r>
          </a:p>
          <a:p>
            <a:pPr marL="285750" indent="-285750">
              <a:buFont typeface="Arial" panose="020B0604020202020204" pitchFamily="34" charset="0"/>
              <a:buChar char="•"/>
            </a:pPr>
            <a:r>
              <a:rPr lang="en-US" sz="1800" dirty="0">
                <a:latin typeface="Helvetica Neue" panose="020B0604020202020204" charset="0"/>
              </a:rPr>
              <a:t>bS21-1 and bS21-3 do not autoregulate </a:t>
            </a:r>
          </a:p>
          <a:p>
            <a:pPr marL="285750" indent="-285750">
              <a:buFont typeface="Arial" panose="020B0604020202020204" pitchFamily="34" charset="0"/>
              <a:buChar char="•"/>
            </a:pPr>
            <a:r>
              <a:rPr lang="en-US" sz="1800" dirty="0">
                <a:latin typeface="Helvetica Neue" panose="020B0604020202020204" charset="0"/>
              </a:rPr>
              <a:t>Regulation of bS21-1 and bS21-3 remains undefined </a:t>
            </a:r>
          </a:p>
          <a:p>
            <a:pPr marL="285750" indent="-285750">
              <a:buFont typeface="Arial" panose="020B0604020202020204" pitchFamily="34" charset="0"/>
              <a:buChar char="•"/>
            </a:pPr>
            <a:r>
              <a:rPr lang="en-US" sz="1800" dirty="0">
                <a:latin typeface="Helvetica Neue" panose="020B0604020202020204" charset="0"/>
              </a:rPr>
              <a:t>bS21-2 protein abundance is throttled by some other mechanism</a:t>
            </a:r>
          </a:p>
        </p:txBody>
      </p:sp>
    </p:spTree>
    <p:extLst>
      <p:ext uri="{BB962C8B-B14F-4D97-AF65-F5344CB8AC3E}">
        <p14:creationId xmlns:p14="http://schemas.microsoft.com/office/powerpoint/2010/main" val="84781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1">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2FE75-B4E8-7793-9EEE-AA5386B327D5}"/>
              </a:ext>
            </a:extLst>
          </p:cNvPr>
          <p:cNvSpPr>
            <a:spLocks noGrp="1"/>
          </p:cNvSpPr>
          <p:nvPr>
            <p:ph type="title"/>
          </p:nvPr>
        </p:nvSpPr>
        <p:spPr>
          <a:xfrm>
            <a:off x="381000" y="852985"/>
            <a:ext cx="11430000" cy="457341"/>
          </a:xfrm>
        </p:spPr>
        <p:txBody>
          <a:bodyPr>
            <a:normAutofit fontScale="90000"/>
          </a:bodyPr>
          <a:lstStyle/>
          <a:p>
            <a:r>
              <a:rPr lang="en-US" dirty="0"/>
              <a:t>Remaining Questions</a:t>
            </a:r>
          </a:p>
        </p:txBody>
      </p:sp>
      <p:sp>
        <p:nvSpPr>
          <p:cNvPr id="3" name="Text Placeholder 2">
            <a:extLst>
              <a:ext uri="{FF2B5EF4-FFF2-40B4-BE49-F238E27FC236}">
                <a16:creationId xmlns:a16="http://schemas.microsoft.com/office/drawing/2014/main" id="{5029B951-BB70-E33A-0A15-FD8548432778}"/>
              </a:ext>
            </a:extLst>
          </p:cNvPr>
          <p:cNvSpPr>
            <a:spLocks noGrp="1"/>
          </p:cNvSpPr>
          <p:nvPr>
            <p:ph type="body" idx="1"/>
          </p:nvPr>
        </p:nvSpPr>
        <p:spPr/>
        <p:txBody>
          <a:bodyPr/>
          <a:lstStyle/>
          <a:p>
            <a:r>
              <a:rPr lang="en-US" dirty="0"/>
              <a:t>What </a:t>
            </a:r>
            <a:r>
              <a:rPr lang="en-US" i="1" dirty="0"/>
              <a:t>cis </a:t>
            </a:r>
            <a:r>
              <a:rPr lang="en-US" dirty="0"/>
              <a:t>and </a:t>
            </a:r>
            <a:r>
              <a:rPr lang="en-US" i="1" dirty="0"/>
              <a:t>trans</a:t>
            </a:r>
            <a:r>
              <a:rPr lang="en-US" dirty="0"/>
              <a:t> factors lead to the control of the </a:t>
            </a:r>
            <a:r>
              <a:rPr lang="en-US" i="1" dirty="0"/>
              <a:t>rpsU2 </a:t>
            </a:r>
            <a:r>
              <a:rPr lang="en-US" dirty="0"/>
              <a:t>transcript stability?</a:t>
            </a:r>
            <a:r>
              <a:rPr lang="en-US" i="1" dirty="0"/>
              <a:t> </a:t>
            </a:r>
          </a:p>
          <a:p>
            <a:r>
              <a:rPr lang="en-US" dirty="0"/>
              <a:t>What controls translation of the </a:t>
            </a:r>
            <a:r>
              <a:rPr lang="en-US" i="1" dirty="0"/>
              <a:t>rpsU2</a:t>
            </a:r>
            <a:r>
              <a:rPr lang="en-US" dirty="0"/>
              <a:t> transcript?</a:t>
            </a:r>
          </a:p>
          <a:p>
            <a:r>
              <a:rPr lang="en-US" dirty="0"/>
              <a:t>What controls production of bS21-1 and bS21-3?</a:t>
            </a:r>
          </a:p>
        </p:txBody>
      </p:sp>
    </p:spTree>
    <p:extLst>
      <p:ext uri="{BB962C8B-B14F-4D97-AF65-F5344CB8AC3E}">
        <p14:creationId xmlns:p14="http://schemas.microsoft.com/office/powerpoint/2010/main" val="25474081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23"/>
          <p:cNvSpPr txBox="1">
            <a:spLocks noGrp="1"/>
          </p:cNvSpPr>
          <p:nvPr>
            <p:ph type="title"/>
          </p:nvPr>
        </p:nvSpPr>
        <p:spPr>
          <a:xfrm>
            <a:off x="1590969" y="715708"/>
            <a:ext cx="9385515" cy="769285"/>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4000"/>
              <a:buFont typeface="Helvetica Neue"/>
              <a:buNone/>
            </a:pPr>
            <a:r>
              <a:rPr lang="en-US" sz="4000" dirty="0"/>
              <a:t>ACKNOWLEDGEMENTS</a:t>
            </a:r>
            <a:endParaRPr sz="4000" dirty="0"/>
          </a:p>
        </p:txBody>
      </p:sp>
      <p:sp>
        <p:nvSpPr>
          <p:cNvPr id="321" name="Google Shape;321;p23"/>
          <p:cNvSpPr txBox="1"/>
          <p:nvPr/>
        </p:nvSpPr>
        <p:spPr>
          <a:xfrm>
            <a:off x="466533" y="1690688"/>
            <a:ext cx="5505363" cy="4879976"/>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b="0" i="0" u="none" strike="noStrike" cap="none" dirty="0">
                <a:solidFill>
                  <a:schemeClr val="dk1"/>
                </a:solidFill>
                <a:latin typeface="Gill Sans"/>
                <a:ea typeface="Gill Sans"/>
                <a:cs typeface="Gill Sans"/>
                <a:sym typeface="Gill Sans"/>
              </a:rPr>
              <a:t>Dr. Kathryn Ramsey</a:t>
            </a:r>
            <a:endParaRPr sz="1400" b="0" i="0" u="none" strike="noStrike" cap="none" dirty="0">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dk1"/>
              </a:buClr>
              <a:buSzPts val="2000"/>
              <a:buFont typeface="Arial"/>
              <a:buChar char="•"/>
            </a:pPr>
            <a:r>
              <a:rPr lang="en-US" sz="2000" b="0" i="0" u="none" strike="noStrike" cap="none" dirty="0">
                <a:solidFill>
                  <a:schemeClr val="dk1"/>
                </a:solidFill>
                <a:latin typeface="Gill Sans"/>
                <a:ea typeface="Gill Sans"/>
                <a:cs typeface="Gill Sans"/>
                <a:sym typeface="Gill Sans"/>
              </a:rPr>
              <a:t>Hannah Trautmann</a:t>
            </a:r>
          </a:p>
          <a:p>
            <a:pPr marL="685800" marR="0" lvl="1" indent="-228600" algn="l" rtl="0">
              <a:lnSpc>
                <a:spcPct val="90000"/>
              </a:lnSpc>
              <a:spcBef>
                <a:spcPts val="500"/>
              </a:spcBef>
              <a:spcAft>
                <a:spcPts val="0"/>
              </a:spcAft>
              <a:buClr>
                <a:schemeClr val="dk1"/>
              </a:buClr>
              <a:buSzPts val="2000"/>
              <a:buFont typeface="Arial"/>
              <a:buChar char="•"/>
            </a:pPr>
            <a:r>
              <a:rPr lang="en-US" sz="2000" dirty="0">
                <a:solidFill>
                  <a:schemeClr val="dk1"/>
                </a:solidFill>
                <a:latin typeface="Gill Sans"/>
                <a:ea typeface="Gill Sans"/>
                <a:cs typeface="Gill Sans"/>
                <a:sym typeface="Gill Sans"/>
              </a:rPr>
              <a:t>Ben Moore</a:t>
            </a:r>
          </a:p>
          <a:p>
            <a:pPr marL="685800" marR="0" lvl="1" indent="-228600" algn="l" rtl="0">
              <a:lnSpc>
                <a:spcPct val="90000"/>
              </a:lnSpc>
              <a:spcBef>
                <a:spcPts val="500"/>
              </a:spcBef>
              <a:spcAft>
                <a:spcPts val="0"/>
              </a:spcAft>
              <a:buClr>
                <a:schemeClr val="dk1"/>
              </a:buClr>
              <a:buSzPts val="2000"/>
              <a:buFont typeface="Arial"/>
              <a:buChar char="•"/>
            </a:pPr>
            <a:r>
              <a:rPr lang="en-US" sz="2000" b="0" i="0" u="none" strike="noStrike" cap="none" dirty="0">
                <a:solidFill>
                  <a:schemeClr val="dk1"/>
                </a:solidFill>
                <a:latin typeface="Gill Sans"/>
                <a:ea typeface="Gill Sans"/>
                <a:cs typeface="Gill Sans"/>
                <a:sym typeface="Gill Sans"/>
              </a:rPr>
              <a:t>Kira </a:t>
            </a:r>
            <a:r>
              <a:rPr lang="en-US" sz="2000" b="0" i="0" u="none" strike="noStrike" cap="none" dirty="0" err="1">
                <a:solidFill>
                  <a:schemeClr val="dk1"/>
                </a:solidFill>
                <a:latin typeface="Gill Sans"/>
                <a:ea typeface="Gill Sans"/>
                <a:cs typeface="Gill Sans"/>
                <a:sym typeface="Gill Sans"/>
              </a:rPr>
              <a:t>Barnabe</a:t>
            </a:r>
            <a:endParaRPr sz="2000" b="0" i="0" u="none" strike="noStrike" cap="none" dirty="0">
              <a:solidFill>
                <a:schemeClr val="dk1"/>
              </a:solidFill>
              <a:latin typeface="Gill Sans"/>
              <a:ea typeface="Gill Sans"/>
              <a:cs typeface="Gill Sans"/>
              <a:sym typeface="Gill Sans"/>
            </a:endParaRPr>
          </a:p>
          <a:p>
            <a:pPr marL="685800" marR="0" lvl="1" indent="-228600" algn="l" rtl="0">
              <a:lnSpc>
                <a:spcPct val="90000"/>
              </a:lnSpc>
              <a:spcBef>
                <a:spcPts val="500"/>
              </a:spcBef>
              <a:spcAft>
                <a:spcPts val="0"/>
              </a:spcAft>
              <a:buClr>
                <a:schemeClr val="dk1"/>
              </a:buClr>
              <a:buSzPts val="2000"/>
              <a:buFont typeface="Arial"/>
              <a:buChar char="•"/>
            </a:pPr>
            <a:r>
              <a:rPr lang="en-US" sz="2000" b="0" i="0" u="none" strike="noStrike" cap="none" dirty="0">
                <a:solidFill>
                  <a:schemeClr val="dk1"/>
                </a:solidFill>
                <a:latin typeface="Gill Sans"/>
                <a:ea typeface="Gill Sans"/>
                <a:cs typeface="Gill Sans"/>
                <a:sym typeface="Gill Sans"/>
              </a:rPr>
              <a:t>Aisling Macaraeg</a:t>
            </a:r>
            <a:endParaRPr dirty="0"/>
          </a:p>
          <a:p>
            <a:pPr marL="685800" marR="0" lvl="1" indent="-228600" algn="l" rtl="0">
              <a:lnSpc>
                <a:spcPct val="90000"/>
              </a:lnSpc>
              <a:spcBef>
                <a:spcPts val="500"/>
              </a:spcBef>
              <a:spcAft>
                <a:spcPts val="0"/>
              </a:spcAft>
              <a:buClr>
                <a:schemeClr val="dk1"/>
              </a:buClr>
              <a:buSzPts val="2000"/>
              <a:buFont typeface="Arial"/>
              <a:buChar char="•"/>
            </a:pPr>
            <a:r>
              <a:rPr lang="en-US" sz="2000" b="0" i="0" u="none" strike="noStrike" cap="none" dirty="0">
                <a:solidFill>
                  <a:schemeClr val="dk1"/>
                </a:solidFill>
                <a:latin typeface="Gill Sans"/>
                <a:ea typeface="Gill Sans"/>
                <a:cs typeface="Gill Sans"/>
                <a:sym typeface="Gill Sans"/>
              </a:rPr>
              <a:t>Dan Floyd</a:t>
            </a:r>
            <a:endParaRPr sz="1400" b="0" i="0" u="none" strike="noStrike" cap="none" dirty="0">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dk1"/>
              </a:buClr>
              <a:buSzPts val="2000"/>
              <a:buFont typeface="Arial"/>
              <a:buChar char="•"/>
            </a:pPr>
            <a:r>
              <a:rPr lang="en-US" sz="2000" b="0" i="0" u="none" strike="noStrike" cap="none" dirty="0">
                <a:solidFill>
                  <a:schemeClr val="dk1"/>
                </a:solidFill>
                <a:latin typeface="Gill Sans"/>
                <a:ea typeface="Gill Sans"/>
                <a:cs typeface="Gill Sans"/>
                <a:sym typeface="Gill Sans"/>
              </a:rPr>
              <a:t>Former lab members</a:t>
            </a:r>
            <a:endParaRPr sz="1400" b="0" i="0" u="none" strike="noStrike" cap="none" dirty="0">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dirty="0">
                <a:solidFill>
                  <a:schemeClr val="dk1"/>
                </a:solidFill>
                <a:latin typeface="Gill Sans"/>
                <a:ea typeface="Gill Sans"/>
                <a:cs typeface="Gill Sans"/>
                <a:sym typeface="Gill Sans"/>
              </a:rPr>
              <a:t>Dr. Steven Gregory</a:t>
            </a:r>
            <a:endParaRPr sz="1400" b="0" i="0" u="none" strike="noStrike" cap="none" dirty="0">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dirty="0">
                <a:solidFill>
                  <a:schemeClr val="dk1"/>
                </a:solidFill>
                <a:latin typeface="Gill Sans"/>
                <a:ea typeface="Gill Sans"/>
                <a:cs typeface="Gill Sans"/>
                <a:sym typeface="Gill Sans"/>
              </a:rPr>
              <a:t>URI INBRE core</a:t>
            </a:r>
            <a:endParaRPr sz="1400" b="0" i="0" u="none" strike="noStrike" cap="none" dirty="0">
              <a:solidFill>
                <a:srgbClr val="000000"/>
              </a:solidFill>
              <a:latin typeface="Arial"/>
              <a:ea typeface="Arial"/>
              <a:cs typeface="Arial"/>
              <a:sym typeface="Arial"/>
            </a:endParaRPr>
          </a:p>
        </p:txBody>
      </p:sp>
      <p:pic>
        <p:nvPicPr>
          <p:cNvPr id="322" name="Google Shape;322;p23" descr="Rhode Island Foundation"/>
          <p:cNvPicPr preferRelativeResize="0"/>
          <p:nvPr/>
        </p:nvPicPr>
        <p:blipFill rotWithShape="1">
          <a:blip r:embed="rId3">
            <a:alphaModFix/>
          </a:blip>
          <a:srcRect/>
          <a:stretch/>
        </p:blipFill>
        <p:spPr>
          <a:xfrm>
            <a:off x="3818691" y="6142292"/>
            <a:ext cx="1843998" cy="596588"/>
          </a:xfrm>
          <a:prstGeom prst="rect">
            <a:avLst/>
          </a:prstGeom>
          <a:noFill/>
          <a:ln>
            <a:noFill/>
          </a:ln>
        </p:spPr>
      </p:pic>
      <p:pic>
        <p:nvPicPr>
          <p:cNvPr id="323" name="Google Shape;323;p23"/>
          <p:cNvPicPr preferRelativeResize="0"/>
          <p:nvPr/>
        </p:nvPicPr>
        <p:blipFill rotWithShape="1">
          <a:blip r:embed="rId4">
            <a:alphaModFix/>
          </a:blip>
          <a:srcRect/>
          <a:stretch/>
        </p:blipFill>
        <p:spPr>
          <a:xfrm>
            <a:off x="5960631" y="6192936"/>
            <a:ext cx="3295261" cy="495300"/>
          </a:xfrm>
          <a:prstGeom prst="rect">
            <a:avLst/>
          </a:prstGeom>
          <a:noFill/>
          <a:ln>
            <a:noFill/>
          </a:ln>
        </p:spPr>
      </p:pic>
      <p:pic>
        <p:nvPicPr>
          <p:cNvPr id="324" name="Google Shape;324;p23" descr="Rhode Island IDeA Network of Biomedical Research Excellence – (RI-INBRE)"/>
          <p:cNvPicPr preferRelativeResize="0"/>
          <p:nvPr/>
        </p:nvPicPr>
        <p:blipFill rotWithShape="1">
          <a:blip r:embed="rId5">
            <a:alphaModFix/>
          </a:blip>
          <a:srcRect/>
          <a:stretch/>
        </p:blipFill>
        <p:spPr>
          <a:xfrm>
            <a:off x="8719053" y="5129660"/>
            <a:ext cx="2358052" cy="919575"/>
          </a:xfrm>
          <a:prstGeom prst="rect">
            <a:avLst/>
          </a:prstGeom>
          <a:noFill/>
          <a:ln>
            <a:noFill/>
          </a:ln>
        </p:spPr>
      </p:pic>
      <p:cxnSp>
        <p:nvCxnSpPr>
          <p:cNvPr id="325" name="Google Shape;325;p23"/>
          <p:cNvCxnSpPr/>
          <p:nvPr/>
        </p:nvCxnSpPr>
        <p:spPr>
          <a:xfrm>
            <a:off x="609600" y="1258957"/>
            <a:ext cx="10769600" cy="0"/>
          </a:xfrm>
          <a:prstGeom prst="straightConnector1">
            <a:avLst/>
          </a:prstGeom>
          <a:noFill/>
          <a:ln w="9525" cap="flat" cmpd="sng">
            <a:solidFill>
              <a:schemeClr val="accent1"/>
            </a:solidFill>
            <a:prstDash val="solid"/>
            <a:round/>
            <a:headEnd type="none" w="sm" len="sm"/>
            <a:tailEnd type="none" w="sm" len="sm"/>
          </a:ln>
        </p:spPr>
      </p:cxnSp>
      <p:pic>
        <p:nvPicPr>
          <p:cNvPr id="326" name="Google Shape;326;p23"/>
          <p:cNvPicPr preferRelativeResize="0"/>
          <p:nvPr/>
        </p:nvPicPr>
        <p:blipFill rotWithShape="1">
          <a:blip r:embed="rId6">
            <a:alphaModFix/>
          </a:blip>
          <a:srcRect/>
          <a:stretch/>
        </p:blipFill>
        <p:spPr>
          <a:xfrm>
            <a:off x="4583739" y="5192150"/>
            <a:ext cx="1879432" cy="734277"/>
          </a:xfrm>
          <a:prstGeom prst="rect">
            <a:avLst/>
          </a:prstGeom>
          <a:noFill/>
          <a:ln>
            <a:noFill/>
          </a:ln>
        </p:spPr>
      </p:pic>
      <p:pic>
        <p:nvPicPr>
          <p:cNvPr id="327" name="Google Shape;327;p23"/>
          <p:cNvPicPr preferRelativeResize="0"/>
          <p:nvPr/>
        </p:nvPicPr>
        <p:blipFill rotWithShape="1">
          <a:blip r:embed="rId7">
            <a:alphaModFix/>
          </a:blip>
          <a:srcRect/>
          <a:stretch/>
        </p:blipFill>
        <p:spPr>
          <a:xfrm>
            <a:off x="6947168" y="5202544"/>
            <a:ext cx="1721309" cy="734277"/>
          </a:xfrm>
          <a:prstGeom prst="rect">
            <a:avLst/>
          </a:prstGeom>
          <a:noFill/>
          <a:ln>
            <a:noFill/>
          </a:ln>
        </p:spPr>
      </p:pic>
      <p:pic>
        <p:nvPicPr>
          <p:cNvPr id="328" name="Google Shape;328;p23"/>
          <p:cNvPicPr preferRelativeResize="0"/>
          <p:nvPr/>
        </p:nvPicPr>
        <p:blipFill rotWithShape="1">
          <a:blip r:embed="rId8">
            <a:alphaModFix/>
          </a:blip>
          <a:srcRect/>
          <a:stretch/>
        </p:blipFill>
        <p:spPr>
          <a:xfrm>
            <a:off x="7304392" y="1402649"/>
            <a:ext cx="4777760" cy="3583320"/>
          </a:xfrm>
          <a:prstGeom prst="rect">
            <a:avLst/>
          </a:prstGeom>
          <a:noFill/>
          <a:ln>
            <a:noFill/>
          </a:ln>
        </p:spPr>
      </p:pic>
      <p:pic>
        <p:nvPicPr>
          <p:cNvPr id="3" name="Picture 2" descr="A group of people standing in front of a store&#10;&#10;Description automatically generated">
            <a:extLst>
              <a:ext uri="{FF2B5EF4-FFF2-40B4-BE49-F238E27FC236}">
                <a16:creationId xmlns:a16="http://schemas.microsoft.com/office/drawing/2014/main" id="{A72D5FB3-08EC-ED58-6001-A3E9C03873AB}"/>
              </a:ext>
            </a:extLst>
          </p:cNvPr>
          <p:cNvPicPr>
            <a:picLocks noChangeAspect="1"/>
          </p:cNvPicPr>
          <p:nvPr/>
        </p:nvPicPr>
        <p:blipFill>
          <a:blip r:embed="rId9"/>
          <a:stretch>
            <a:fillRect/>
          </a:stretch>
        </p:blipFill>
        <p:spPr>
          <a:xfrm>
            <a:off x="4318521" y="1412625"/>
            <a:ext cx="2688336" cy="358444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37"/>
          <p:cNvSpPr txBox="1">
            <a:spLocks noGrp="1"/>
          </p:cNvSpPr>
          <p:nvPr>
            <p:ph type="title"/>
          </p:nvPr>
        </p:nvSpPr>
        <p:spPr>
          <a:xfrm>
            <a:off x="1201838" y="3143981"/>
            <a:ext cx="9788324" cy="570039"/>
          </a:xfrm>
          <a:prstGeom prst="rect">
            <a:avLst/>
          </a:prstGeom>
          <a:noFill/>
          <a:ln>
            <a:noFill/>
          </a:ln>
        </p:spPr>
        <p:txBody>
          <a:bodyPr spcFirstLastPara="1" wrap="square" lIns="91425" tIns="45700" rIns="91425" bIns="0" anchor="b" anchorCtr="0">
            <a:normAutofit/>
          </a:bodyPr>
          <a:lstStyle/>
          <a:p>
            <a:pPr marL="0" lvl="0" indent="0" algn="ctr" rtl="0">
              <a:lnSpc>
                <a:spcPct val="90000"/>
              </a:lnSpc>
              <a:spcBef>
                <a:spcPts val="0"/>
              </a:spcBef>
              <a:spcAft>
                <a:spcPts val="0"/>
              </a:spcAft>
              <a:buSzPts val="6600"/>
              <a:buNone/>
            </a:pPr>
            <a:r>
              <a:rPr lang="en-US" sz="3600" dirty="0">
                <a:latin typeface="Helvetica Neue"/>
                <a:ea typeface="Helvetica Neue"/>
                <a:cs typeface="Helvetica Neue"/>
                <a:sym typeface="Helvetica Neue"/>
              </a:rPr>
              <a:t>Any Questions?</a:t>
            </a:r>
            <a:endParaRPr sz="36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EA67E-FA77-689C-34FF-8ADAE0AAD1F3}"/>
              </a:ext>
            </a:extLst>
          </p:cNvPr>
          <p:cNvSpPr>
            <a:spLocks noGrp="1"/>
          </p:cNvSpPr>
          <p:nvPr>
            <p:ph type="title"/>
          </p:nvPr>
        </p:nvSpPr>
        <p:spPr>
          <a:xfrm>
            <a:off x="381000" y="464025"/>
            <a:ext cx="6832600" cy="716925"/>
          </a:xfrm>
        </p:spPr>
        <p:txBody>
          <a:bodyPr>
            <a:noAutofit/>
          </a:bodyPr>
          <a:lstStyle/>
          <a:p>
            <a:r>
              <a:rPr lang="en-US" dirty="0"/>
              <a:t>Testing for attenuation of the </a:t>
            </a:r>
            <a:r>
              <a:rPr lang="en-US" i="1" dirty="0"/>
              <a:t>rpsU2 </a:t>
            </a:r>
            <a:r>
              <a:rPr lang="en-US" dirty="0"/>
              <a:t>transcript</a:t>
            </a:r>
          </a:p>
        </p:txBody>
      </p:sp>
      <p:sp>
        <p:nvSpPr>
          <p:cNvPr id="12" name="Text Placeholder 11">
            <a:extLst>
              <a:ext uri="{FF2B5EF4-FFF2-40B4-BE49-F238E27FC236}">
                <a16:creationId xmlns:a16="http://schemas.microsoft.com/office/drawing/2014/main" id="{4AC7D937-078B-A24D-5F18-189AE7407730}"/>
              </a:ext>
            </a:extLst>
          </p:cNvPr>
          <p:cNvSpPr>
            <a:spLocks noGrp="1"/>
          </p:cNvSpPr>
          <p:nvPr>
            <p:ph type="body" idx="1"/>
          </p:nvPr>
        </p:nvSpPr>
        <p:spPr/>
        <p:txBody>
          <a:bodyPr/>
          <a:lstStyle/>
          <a:p>
            <a:endParaRPr lang="en-US"/>
          </a:p>
        </p:txBody>
      </p:sp>
      <p:sp>
        <p:nvSpPr>
          <p:cNvPr id="3" name="TextBox 2">
            <a:extLst>
              <a:ext uri="{FF2B5EF4-FFF2-40B4-BE49-F238E27FC236}">
                <a16:creationId xmlns:a16="http://schemas.microsoft.com/office/drawing/2014/main" id="{47ADB844-B490-54A4-EBAD-290FCB1FD629}"/>
              </a:ext>
            </a:extLst>
          </p:cNvPr>
          <p:cNvSpPr txBox="1"/>
          <p:nvPr/>
        </p:nvSpPr>
        <p:spPr>
          <a:xfrm>
            <a:off x="291298" y="4334930"/>
            <a:ext cx="5532244" cy="1446550"/>
          </a:xfrm>
          <a:prstGeom prst="rect">
            <a:avLst/>
          </a:prstGeom>
          <a:noFill/>
        </p:spPr>
        <p:txBody>
          <a:bodyPr wrap="square" rtlCol="0">
            <a:spAutoFit/>
          </a:bodyPr>
          <a:lstStyle/>
          <a:p>
            <a:pPr marL="342900" indent="-342900">
              <a:buFont typeface="Arial" panose="020B0604020202020204" pitchFamily="34" charset="0"/>
              <a:buChar char="•"/>
            </a:pPr>
            <a:r>
              <a:rPr lang="en-US" sz="2400" dirty="0"/>
              <a:t>The predicted structure has two stem loops</a:t>
            </a:r>
          </a:p>
          <a:p>
            <a:pPr marL="731520" lvl="5" indent="-342900">
              <a:buFont typeface="Arial" panose="020B0604020202020204" pitchFamily="34" charset="0"/>
              <a:buChar char="•"/>
            </a:pPr>
            <a:r>
              <a:rPr lang="en-US" sz="2000" dirty="0"/>
              <a:t>Potential site of termination</a:t>
            </a:r>
          </a:p>
          <a:p>
            <a:pPr marL="731520" lvl="5" indent="-342900">
              <a:buFont typeface="Arial" panose="020B0604020202020204" pitchFamily="34" charset="0"/>
              <a:buChar char="•"/>
            </a:pPr>
            <a:r>
              <a:rPr lang="en-US" sz="2000" dirty="0"/>
              <a:t>Pause site bp +58-+69</a:t>
            </a:r>
          </a:p>
        </p:txBody>
      </p:sp>
      <p:sp>
        <p:nvSpPr>
          <p:cNvPr id="8" name="TextBox 7">
            <a:extLst>
              <a:ext uri="{FF2B5EF4-FFF2-40B4-BE49-F238E27FC236}">
                <a16:creationId xmlns:a16="http://schemas.microsoft.com/office/drawing/2014/main" id="{B36D55A3-4106-3A41-2341-5D0023C5A3AA}"/>
              </a:ext>
            </a:extLst>
          </p:cNvPr>
          <p:cNvSpPr txBox="1"/>
          <p:nvPr/>
        </p:nvSpPr>
        <p:spPr>
          <a:xfrm>
            <a:off x="6451600" y="1859340"/>
            <a:ext cx="3813690"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t>Testing the 5′ UTR via fusion to GFP</a:t>
            </a:r>
          </a:p>
          <a:p>
            <a:pPr marL="342900" indent="-342900">
              <a:buFont typeface="Arial" panose="020B0604020202020204" pitchFamily="34" charset="0"/>
              <a:buChar char="•"/>
            </a:pPr>
            <a:r>
              <a:rPr lang="en-US" sz="2400" dirty="0"/>
              <a:t>Deletion of the two stem loop structures </a:t>
            </a:r>
          </a:p>
        </p:txBody>
      </p:sp>
      <p:pic>
        <p:nvPicPr>
          <p:cNvPr id="6" name="Picture 5" descr="A picture containing chain, accessory&#10;&#10;Description automatically generated">
            <a:extLst>
              <a:ext uri="{FF2B5EF4-FFF2-40B4-BE49-F238E27FC236}">
                <a16:creationId xmlns:a16="http://schemas.microsoft.com/office/drawing/2014/main" id="{D6BB4125-2A07-8EBC-C785-EFF6649E9920}"/>
              </a:ext>
            </a:extLst>
          </p:cNvPr>
          <p:cNvPicPr>
            <a:picLocks noChangeAspect="1"/>
          </p:cNvPicPr>
          <p:nvPr/>
        </p:nvPicPr>
        <p:blipFill rotWithShape="1">
          <a:blip r:embed="rId3"/>
          <a:srcRect l="37346" t="7148" r="40112" b="6942"/>
          <a:stretch/>
        </p:blipFill>
        <p:spPr>
          <a:xfrm>
            <a:off x="9829377" y="1606556"/>
            <a:ext cx="1983287" cy="4304009"/>
          </a:xfrm>
          <a:prstGeom prst="rect">
            <a:avLst/>
          </a:prstGeom>
        </p:spPr>
      </p:pic>
      <p:pic>
        <p:nvPicPr>
          <p:cNvPr id="10" name="Picture 9" descr="A picture containing chain, necklet&#10;&#10;Description automatically generated">
            <a:extLst>
              <a:ext uri="{FF2B5EF4-FFF2-40B4-BE49-F238E27FC236}">
                <a16:creationId xmlns:a16="http://schemas.microsoft.com/office/drawing/2014/main" id="{AD452174-B180-139D-DB62-C0DD3A192B18}"/>
              </a:ext>
            </a:extLst>
          </p:cNvPr>
          <p:cNvPicPr>
            <a:picLocks noChangeAspect="1"/>
          </p:cNvPicPr>
          <p:nvPr/>
        </p:nvPicPr>
        <p:blipFill rotWithShape="1">
          <a:blip r:embed="rId4"/>
          <a:srcRect l="6359" t="16336" r="19580" b="11898"/>
          <a:stretch/>
        </p:blipFill>
        <p:spPr>
          <a:xfrm rot="251383">
            <a:off x="481856" y="1271499"/>
            <a:ext cx="5447504" cy="3005729"/>
          </a:xfrm>
          <a:prstGeom prst="rect">
            <a:avLst/>
          </a:prstGeom>
        </p:spPr>
      </p:pic>
      <p:pic>
        <p:nvPicPr>
          <p:cNvPr id="11" name="Picture 10">
            <a:extLst>
              <a:ext uri="{FF2B5EF4-FFF2-40B4-BE49-F238E27FC236}">
                <a16:creationId xmlns:a16="http://schemas.microsoft.com/office/drawing/2014/main" id="{9D98CA54-7775-0F7D-37E7-5318DDFF2EE3}"/>
              </a:ext>
            </a:extLst>
          </p:cNvPr>
          <p:cNvPicPr>
            <a:picLocks noChangeAspect="1"/>
          </p:cNvPicPr>
          <p:nvPr/>
        </p:nvPicPr>
        <p:blipFill>
          <a:blip r:embed="rId5"/>
          <a:stretch>
            <a:fillRect/>
          </a:stretch>
        </p:blipFill>
        <p:spPr>
          <a:xfrm>
            <a:off x="7700137" y="265753"/>
            <a:ext cx="3902583" cy="1214411"/>
          </a:xfrm>
          <a:prstGeom prst="rect">
            <a:avLst/>
          </a:prstGeom>
        </p:spPr>
      </p:pic>
    </p:spTree>
    <p:extLst>
      <p:ext uri="{BB962C8B-B14F-4D97-AF65-F5344CB8AC3E}">
        <p14:creationId xmlns:p14="http://schemas.microsoft.com/office/powerpoint/2010/main" val="1217182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24"/>
          <p:cNvSpPr txBox="1">
            <a:spLocks noGrp="1"/>
          </p:cNvSpPr>
          <p:nvPr>
            <p:ph type="title"/>
          </p:nvPr>
        </p:nvSpPr>
        <p:spPr>
          <a:xfrm>
            <a:off x="405204" y="776507"/>
            <a:ext cx="9603275" cy="52106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1"/>
              </a:buClr>
              <a:buSzPct val="100000"/>
              <a:buFont typeface="Helvetica Neue"/>
              <a:buNone/>
            </a:pPr>
            <a:r>
              <a:rPr lang="en-US" cap="none"/>
              <a:t>Previous RT-PCR</a:t>
            </a:r>
            <a:endParaRPr/>
          </a:p>
        </p:txBody>
      </p:sp>
      <p:pic>
        <p:nvPicPr>
          <p:cNvPr id="339" name="Google Shape;339;p24"/>
          <p:cNvPicPr preferRelativeResize="0"/>
          <p:nvPr/>
        </p:nvPicPr>
        <p:blipFill rotWithShape="1">
          <a:blip r:embed="rId3">
            <a:alphaModFix/>
          </a:blip>
          <a:srcRect/>
          <a:stretch/>
        </p:blipFill>
        <p:spPr>
          <a:xfrm>
            <a:off x="1342083" y="2315212"/>
            <a:ext cx="4564573" cy="3312565"/>
          </a:xfrm>
          <a:prstGeom prst="rect">
            <a:avLst/>
          </a:prstGeom>
          <a:noFill/>
          <a:ln>
            <a:noFill/>
          </a:ln>
        </p:spPr>
      </p:pic>
      <p:sp>
        <p:nvSpPr>
          <p:cNvPr id="340" name="Google Shape;340;p24"/>
          <p:cNvSpPr txBox="1">
            <a:spLocks noGrp="1"/>
          </p:cNvSpPr>
          <p:nvPr>
            <p:ph type="body" idx="1"/>
          </p:nvPr>
        </p:nvSpPr>
        <p:spPr>
          <a:xfrm>
            <a:off x="6285346" y="2315212"/>
            <a:ext cx="4769508" cy="3151133"/>
          </a:xfrm>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SzPts val="2000"/>
              <a:buChar char="•"/>
            </a:pPr>
            <a:r>
              <a:rPr lang="en-US"/>
              <a:t>When bS21-2 is present there is a relatively low transcript abundance </a:t>
            </a:r>
            <a:endParaRPr/>
          </a:p>
          <a:p>
            <a:pPr marL="228600" lvl="0" indent="-228600" algn="l" rtl="0">
              <a:lnSpc>
                <a:spcPct val="120000"/>
              </a:lnSpc>
              <a:spcBef>
                <a:spcPts val="1000"/>
              </a:spcBef>
              <a:spcAft>
                <a:spcPts val="0"/>
              </a:spcAft>
              <a:buSzPts val="2000"/>
              <a:buChar char="•"/>
            </a:pPr>
            <a:r>
              <a:rPr lang="en-US"/>
              <a:t>With no protein present, transcript abundance increases significantly </a:t>
            </a:r>
            <a:endParaRPr/>
          </a:p>
          <a:p>
            <a:pPr marL="228600" lvl="0" indent="-228600" algn="l" rtl="0">
              <a:lnSpc>
                <a:spcPct val="120000"/>
              </a:lnSpc>
              <a:spcBef>
                <a:spcPts val="1000"/>
              </a:spcBef>
              <a:spcAft>
                <a:spcPts val="0"/>
              </a:spcAft>
              <a:buSzPts val="2000"/>
              <a:buChar char="•"/>
            </a:pPr>
            <a:r>
              <a:rPr lang="en-US"/>
              <a:t>Further suggests that bS21-2 is regulating its own expression</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BF6DA-EF2F-2A69-4638-A5DC86704B0D}"/>
              </a:ext>
            </a:extLst>
          </p:cNvPr>
          <p:cNvSpPr>
            <a:spLocks noGrp="1"/>
          </p:cNvSpPr>
          <p:nvPr>
            <p:ph type="title"/>
          </p:nvPr>
        </p:nvSpPr>
        <p:spPr/>
        <p:txBody>
          <a:bodyPr/>
          <a:lstStyle/>
          <a:p>
            <a:r>
              <a:rPr lang="en-US" dirty="0"/>
              <a:t>Outline</a:t>
            </a:r>
          </a:p>
        </p:txBody>
      </p:sp>
      <p:sp>
        <p:nvSpPr>
          <p:cNvPr id="3" name="Text Placeholder 2">
            <a:extLst>
              <a:ext uri="{FF2B5EF4-FFF2-40B4-BE49-F238E27FC236}">
                <a16:creationId xmlns:a16="http://schemas.microsoft.com/office/drawing/2014/main" id="{FE3F874F-6562-525D-5948-7C1885814177}"/>
              </a:ext>
            </a:extLst>
          </p:cNvPr>
          <p:cNvSpPr>
            <a:spLocks noGrp="1"/>
          </p:cNvSpPr>
          <p:nvPr>
            <p:ph type="body" idx="1"/>
          </p:nvPr>
        </p:nvSpPr>
        <p:spPr/>
        <p:txBody>
          <a:bodyPr/>
          <a:lstStyle/>
          <a:p>
            <a:r>
              <a:rPr lang="en-US" b="1" dirty="0"/>
              <a:t>Background</a:t>
            </a:r>
          </a:p>
          <a:p>
            <a:pPr lvl="1"/>
            <a:r>
              <a:rPr lang="en-US" b="1" dirty="0"/>
              <a:t>Francisella tularensis</a:t>
            </a:r>
          </a:p>
          <a:p>
            <a:pPr lvl="1"/>
            <a:r>
              <a:rPr lang="en-US" b="1" dirty="0"/>
              <a:t>Ribosomal protein bS21</a:t>
            </a:r>
          </a:p>
          <a:p>
            <a:r>
              <a:rPr lang="en-US" dirty="0"/>
              <a:t>Transcriptional regulation of bS21-2</a:t>
            </a:r>
          </a:p>
          <a:p>
            <a:r>
              <a:rPr lang="en-US" dirty="0"/>
              <a:t>Protein abundance of bS21-2</a:t>
            </a:r>
          </a:p>
          <a:p>
            <a:r>
              <a:rPr lang="en-US" dirty="0"/>
              <a:t>Conclusions</a:t>
            </a:r>
          </a:p>
        </p:txBody>
      </p:sp>
    </p:spTree>
    <p:extLst>
      <p:ext uri="{BB962C8B-B14F-4D97-AF65-F5344CB8AC3E}">
        <p14:creationId xmlns:p14="http://schemas.microsoft.com/office/powerpoint/2010/main" val="2091270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5585" y="798473"/>
            <a:ext cx="11430000" cy="716925"/>
          </a:xfrm>
        </p:spPr>
        <p:txBody>
          <a:bodyPr/>
          <a:lstStyle/>
          <a:p>
            <a:r>
              <a:rPr lang="en-US" i="1" dirty="0"/>
              <a:t>Francisella tularensis</a:t>
            </a:r>
          </a:p>
        </p:txBody>
      </p:sp>
      <p:sp>
        <p:nvSpPr>
          <p:cNvPr id="6" name="Content Placeholder 5"/>
          <p:cNvSpPr>
            <a:spLocks noGrp="1"/>
          </p:cNvSpPr>
          <p:nvPr>
            <p:ph idx="1"/>
          </p:nvPr>
        </p:nvSpPr>
        <p:spPr>
          <a:xfrm>
            <a:off x="381000" y="1411684"/>
            <a:ext cx="6367211" cy="4381363"/>
          </a:xfrm>
        </p:spPr>
        <p:txBody>
          <a:bodyPr>
            <a:normAutofit fontScale="92500" lnSpcReduction="20000"/>
          </a:bodyPr>
          <a:lstStyle/>
          <a:p>
            <a:pPr>
              <a:spcAft>
                <a:spcPts val="1800"/>
              </a:spcAft>
            </a:pPr>
            <a:r>
              <a:rPr lang="en-US" sz="2800" dirty="0"/>
              <a:t>Causes tularemia</a:t>
            </a:r>
          </a:p>
          <a:p>
            <a:pPr>
              <a:spcAft>
                <a:spcPts val="1800"/>
              </a:spcAft>
            </a:pPr>
            <a:r>
              <a:rPr lang="en-US" sz="2800" dirty="0"/>
              <a:t>Highly infectious</a:t>
            </a:r>
          </a:p>
          <a:p>
            <a:pPr>
              <a:spcAft>
                <a:spcPts val="1800"/>
              </a:spcAft>
            </a:pPr>
            <a:r>
              <a:rPr lang="en-US" sz="2800" dirty="0"/>
              <a:t>Potential bioweapon</a:t>
            </a:r>
          </a:p>
          <a:p>
            <a:pPr>
              <a:spcAft>
                <a:spcPts val="1800"/>
              </a:spcAft>
            </a:pPr>
            <a:r>
              <a:rPr lang="en-US" sz="2800" i="1" dirty="0"/>
              <a:t>F. tularensis </a:t>
            </a:r>
            <a:r>
              <a:rPr lang="en-US" sz="2800" dirty="0"/>
              <a:t>subsp. </a:t>
            </a:r>
            <a:r>
              <a:rPr lang="en-US" sz="2800" i="1" dirty="0"/>
              <a:t>holarctica</a:t>
            </a:r>
            <a:r>
              <a:rPr lang="en-US" sz="2800" dirty="0"/>
              <a:t> LVS</a:t>
            </a:r>
          </a:p>
          <a:p>
            <a:pPr>
              <a:spcAft>
                <a:spcPts val="1800"/>
              </a:spcAft>
            </a:pPr>
            <a:r>
              <a:rPr lang="en-US" sz="2800" dirty="0"/>
              <a:t>Intracellular growth is essential to cause disease</a:t>
            </a:r>
          </a:p>
        </p:txBody>
      </p:sp>
      <p:pic>
        <p:nvPicPr>
          <p:cNvPr id="24" name="Content Placeholder 6"/>
          <p:cNvPicPr>
            <a:picLocks noGrp="1" noChangeAspect="1"/>
          </p:cNvPicPr>
          <p:nvPr>
            <p:ph sz="half" idx="4294967295"/>
          </p:nvPr>
        </p:nvPicPr>
        <p:blipFill>
          <a:blip r:embed="rId3"/>
          <a:srcRect l="4133" r="4133"/>
          <a:stretch>
            <a:fillRect/>
          </a:stretch>
        </p:blipFill>
        <p:spPr>
          <a:xfrm>
            <a:off x="8008699" y="1464713"/>
            <a:ext cx="3505200" cy="3928573"/>
          </a:xfrm>
        </p:spPr>
      </p:pic>
      <p:sp>
        <p:nvSpPr>
          <p:cNvPr id="25" name="TextBox 24"/>
          <p:cNvSpPr txBox="1"/>
          <p:nvPr/>
        </p:nvSpPr>
        <p:spPr>
          <a:xfrm>
            <a:off x="7916223" y="5393286"/>
            <a:ext cx="2332690" cy="307777"/>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a:ea typeface="+mn-ea"/>
                <a:cs typeface="Century Gothic"/>
              </a:rPr>
              <a:t>Fischer, PNAS cover 2006</a:t>
            </a:r>
          </a:p>
        </p:txBody>
      </p:sp>
    </p:spTree>
    <p:extLst>
      <p:ext uri="{BB962C8B-B14F-4D97-AF65-F5344CB8AC3E}">
        <p14:creationId xmlns:p14="http://schemas.microsoft.com/office/powerpoint/2010/main" val="375339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2" name="Picture 1">
            <a:extLst>
              <a:ext uri="{FF2B5EF4-FFF2-40B4-BE49-F238E27FC236}">
                <a16:creationId xmlns:a16="http://schemas.microsoft.com/office/drawing/2014/main" id="{6A9A005B-077E-F212-3975-06849F20DCD5}"/>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7000" r="16667"/>
          <a:stretch/>
        </p:blipFill>
        <p:spPr>
          <a:xfrm>
            <a:off x="8861195" y="1330432"/>
            <a:ext cx="3032760" cy="4572000"/>
          </a:xfrm>
          <a:prstGeom prst="rect">
            <a:avLst/>
          </a:prstGeom>
        </p:spPr>
      </p:pic>
      <p:sp>
        <p:nvSpPr>
          <p:cNvPr id="62" name="Google Shape;62;p2"/>
          <p:cNvSpPr txBox="1">
            <a:spLocks noGrp="1"/>
          </p:cNvSpPr>
          <p:nvPr>
            <p:ph type="title"/>
          </p:nvPr>
        </p:nvSpPr>
        <p:spPr>
          <a:xfrm>
            <a:off x="298045" y="867265"/>
            <a:ext cx="11840059" cy="438606"/>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1"/>
              </a:buClr>
              <a:buSzPts val="3200"/>
              <a:buFont typeface="Helvetica Neue"/>
              <a:buNone/>
            </a:pPr>
            <a:r>
              <a:rPr lang="en-US" cap="none" dirty="0"/>
              <a:t>bS21, a small subunit ribosomal protein</a:t>
            </a:r>
            <a:endParaRPr i="1" cap="none" dirty="0"/>
          </a:p>
        </p:txBody>
      </p:sp>
      <p:sp>
        <p:nvSpPr>
          <p:cNvPr id="63" name="Google Shape;63;p2"/>
          <p:cNvSpPr txBox="1">
            <a:spLocks noGrp="1"/>
          </p:cNvSpPr>
          <p:nvPr>
            <p:ph type="body" idx="1"/>
          </p:nvPr>
        </p:nvSpPr>
        <p:spPr>
          <a:xfrm>
            <a:off x="298045" y="1411938"/>
            <a:ext cx="6839873" cy="3467972"/>
          </a:xfrm>
          <a:prstGeom prst="rect">
            <a:avLst/>
          </a:prstGeom>
          <a:noFill/>
          <a:ln>
            <a:noFill/>
          </a:ln>
        </p:spPr>
        <p:txBody>
          <a:bodyPr spcFirstLastPara="1" wrap="square" lIns="91425" tIns="45700" rIns="91425" bIns="45700" anchor="t" anchorCtr="0">
            <a:noAutofit/>
          </a:bodyPr>
          <a:lstStyle/>
          <a:p>
            <a:pPr marL="288925" lvl="0" indent="-190500" algn="l" rtl="0">
              <a:lnSpc>
                <a:spcPct val="100000"/>
              </a:lnSpc>
              <a:spcBef>
                <a:spcPts val="0"/>
              </a:spcBef>
              <a:spcAft>
                <a:spcPts val="0"/>
              </a:spcAft>
              <a:buSzPts val="3000"/>
              <a:buChar char="•"/>
            </a:pPr>
            <a:r>
              <a:rPr lang="en-US" sz="3000" dirty="0"/>
              <a:t>Involved in translation initiation</a:t>
            </a:r>
            <a:endParaRPr dirty="0"/>
          </a:p>
          <a:p>
            <a:pPr marL="288925" lvl="0" indent="-190500" algn="l" rtl="0">
              <a:lnSpc>
                <a:spcPct val="100000"/>
              </a:lnSpc>
              <a:spcBef>
                <a:spcPts val="0"/>
              </a:spcBef>
              <a:spcAft>
                <a:spcPts val="0"/>
              </a:spcAft>
              <a:buSzPts val="3000"/>
              <a:buChar char="•"/>
            </a:pPr>
            <a:r>
              <a:rPr lang="en-US" sz="3000" dirty="0"/>
              <a:t>Non-essential</a:t>
            </a:r>
            <a:endParaRPr dirty="0"/>
          </a:p>
          <a:p>
            <a:pPr marL="288925" lvl="0" indent="-190500" algn="l" rtl="0">
              <a:lnSpc>
                <a:spcPct val="100000"/>
              </a:lnSpc>
              <a:spcBef>
                <a:spcPts val="0"/>
              </a:spcBef>
              <a:spcAft>
                <a:spcPts val="0"/>
              </a:spcAft>
              <a:buSzPts val="3000"/>
              <a:buChar char="•"/>
            </a:pPr>
            <a:r>
              <a:rPr lang="en-US" sz="3000" dirty="0"/>
              <a:t>Impacts different phenotypes in different species</a:t>
            </a:r>
          </a:p>
          <a:p>
            <a:pPr marL="288925" lvl="0" indent="-190500" algn="l" rtl="0">
              <a:lnSpc>
                <a:spcPct val="100000"/>
              </a:lnSpc>
              <a:spcBef>
                <a:spcPts val="0"/>
              </a:spcBef>
              <a:spcAft>
                <a:spcPts val="0"/>
              </a:spcAft>
              <a:buSzPts val="3000"/>
              <a:buChar char="•"/>
            </a:pPr>
            <a:r>
              <a:rPr lang="en-US" sz="3000" dirty="0"/>
              <a:t>Encoded by phage</a:t>
            </a:r>
            <a:endParaRPr dirty="0"/>
          </a:p>
          <a:p>
            <a:pPr marL="288925" lvl="0" indent="-190500" algn="l" rtl="0">
              <a:lnSpc>
                <a:spcPct val="100000"/>
              </a:lnSpc>
              <a:spcBef>
                <a:spcPts val="0"/>
              </a:spcBef>
              <a:spcAft>
                <a:spcPts val="0"/>
              </a:spcAft>
              <a:buSzPts val="3000"/>
              <a:buChar char="•"/>
            </a:pPr>
            <a:r>
              <a:rPr lang="en-US" sz="3000" dirty="0"/>
              <a:t>Take home: bS21 may act as a regulator of translation</a:t>
            </a:r>
            <a:endParaRPr dirty="0"/>
          </a:p>
          <a:p>
            <a:pPr marL="460375" lvl="0" indent="-460375" algn="l" rtl="0">
              <a:lnSpc>
                <a:spcPct val="100000"/>
              </a:lnSpc>
              <a:spcBef>
                <a:spcPts val="600"/>
              </a:spcBef>
              <a:spcAft>
                <a:spcPts val="0"/>
              </a:spcAft>
              <a:buSzPts val="3200"/>
              <a:buNone/>
            </a:pPr>
            <a:endParaRPr sz="3200" dirty="0"/>
          </a:p>
          <a:p>
            <a:pPr marL="460375" lvl="0" indent="-460375" algn="l" rtl="0">
              <a:lnSpc>
                <a:spcPct val="100000"/>
              </a:lnSpc>
              <a:spcBef>
                <a:spcPts val="600"/>
              </a:spcBef>
              <a:spcAft>
                <a:spcPts val="0"/>
              </a:spcAft>
              <a:buSzPts val="3200"/>
              <a:buNone/>
            </a:pPr>
            <a:endParaRPr sz="3200" dirty="0"/>
          </a:p>
          <a:p>
            <a:pPr marL="0" lvl="0" indent="0" algn="l" rtl="0">
              <a:lnSpc>
                <a:spcPct val="100000"/>
              </a:lnSpc>
              <a:spcBef>
                <a:spcPts val="600"/>
              </a:spcBef>
              <a:spcAft>
                <a:spcPts val="0"/>
              </a:spcAft>
              <a:buSzPts val="3200"/>
              <a:buNone/>
            </a:pPr>
            <a:endParaRPr sz="3200" dirty="0"/>
          </a:p>
        </p:txBody>
      </p:sp>
      <p:sp>
        <p:nvSpPr>
          <p:cNvPr id="64" name="Google Shape;64;p2"/>
          <p:cNvSpPr txBox="1"/>
          <p:nvPr/>
        </p:nvSpPr>
        <p:spPr>
          <a:xfrm>
            <a:off x="8777519" y="4963175"/>
            <a:ext cx="1380250"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Helvetica Neue"/>
              <a:buNone/>
            </a:pPr>
            <a:r>
              <a:rPr lang="en-US" sz="1600" b="0" i="0" u="none" strike="noStrike" cap="none" dirty="0">
                <a:solidFill>
                  <a:srgbClr val="000000"/>
                </a:solidFill>
                <a:latin typeface="Helvetica Neue"/>
                <a:ea typeface="Helvetica Neue"/>
                <a:cs typeface="Helvetica Neue"/>
                <a:sym typeface="Helvetica Neue"/>
              </a:rPr>
              <a:t>30S subunit of </a:t>
            </a:r>
            <a:r>
              <a:rPr lang="en-US" sz="1600" b="0" i="1" u="none" strike="noStrike" cap="none" dirty="0">
                <a:solidFill>
                  <a:srgbClr val="000000"/>
                </a:solidFill>
                <a:latin typeface="Helvetica Neue"/>
                <a:ea typeface="Helvetica Neue"/>
                <a:cs typeface="Helvetica Neue"/>
                <a:sym typeface="Helvetica Neue"/>
              </a:rPr>
              <a:t>E. coli</a:t>
            </a:r>
            <a:endParaRPr sz="1400" b="0" i="0" u="none" strike="noStrike" cap="none" dirty="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F29845BC-1F2F-DB73-0DB6-A1D2EE1BED1E}"/>
              </a:ext>
            </a:extLst>
          </p:cNvPr>
          <p:cNvSpPr txBox="1"/>
          <p:nvPr/>
        </p:nvSpPr>
        <p:spPr>
          <a:xfrm>
            <a:off x="8174469" y="3616432"/>
            <a:ext cx="603050" cy="307777"/>
          </a:xfrm>
          <a:prstGeom prst="rect">
            <a:avLst/>
          </a:prstGeom>
          <a:noFill/>
        </p:spPr>
        <p:txBody>
          <a:bodyPr wrap="none" rtlCol="0">
            <a:spAutoFit/>
          </a:bodyPr>
          <a:lstStyle/>
          <a:p>
            <a:r>
              <a:rPr lang="en-US" sz="1400" dirty="0">
                <a:latin typeface="Arial" charset="0"/>
                <a:ea typeface="Arial" charset="0"/>
                <a:cs typeface="Arial" charset="0"/>
              </a:rPr>
              <a:t>bS21</a:t>
            </a:r>
          </a:p>
        </p:txBody>
      </p:sp>
      <p:sp>
        <p:nvSpPr>
          <p:cNvPr id="4" name="TextBox 3">
            <a:extLst>
              <a:ext uri="{FF2B5EF4-FFF2-40B4-BE49-F238E27FC236}">
                <a16:creationId xmlns:a16="http://schemas.microsoft.com/office/drawing/2014/main" id="{415DC7D1-020D-0C0F-2759-8174FAF228EB}"/>
              </a:ext>
            </a:extLst>
          </p:cNvPr>
          <p:cNvSpPr txBox="1"/>
          <p:nvPr/>
        </p:nvSpPr>
        <p:spPr>
          <a:xfrm>
            <a:off x="7679323" y="2269689"/>
            <a:ext cx="1380250" cy="307777"/>
          </a:xfrm>
          <a:prstGeom prst="rect">
            <a:avLst/>
          </a:prstGeom>
          <a:noFill/>
        </p:spPr>
        <p:txBody>
          <a:bodyPr wrap="none" rtlCol="0">
            <a:spAutoFit/>
          </a:bodyPr>
          <a:lstStyle/>
          <a:p>
            <a:r>
              <a:rPr lang="en-US" sz="1400">
                <a:latin typeface="Arial" charset="0"/>
                <a:ea typeface="Arial" charset="0"/>
                <a:cs typeface="Arial" charset="0"/>
              </a:rPr>
              <a:t>mRNA channel</a:t>
            </a:r>
          </a:p>
        </p:txBody>
      </p:sp>
      <p:cxnSp>
        <p:nvCxnSpPr>
          <p:cNvPr id="5" name="Straight Connector 4">
            <a:extLst>
              <a:ext uri="{FF2B5EF4-FFF2-40B4-BE49-F238E27FC236}">
                <a16:creationId xmlns:a16="http://schemas.microsoft.com/office/drawing/2014/main" id="{D374733C-2A19-4B8D-B459-36769E63DE8C}"/>
              </a:ext>
            </a:extLst>
          </p:cNvPr>
          <p:cNvCxnSpPr/>
          <p:nvPr/>
        </p:nvCxnSpPr>
        <p:spPr>
          <a:xfrm>
            <a:off x="9036915" y="2577465"/>
            <a:ext cx="632001" cy="500406"/>
          </a:xfrm>
          <a:prstGeom prst="line">
            <a:avLst/>
          </a:prstGeom>
          <a:ln w="9525">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9A1C4E5-D288-F59F-4CCB-66B6BD33DFA3}"/>
              </a:ext>
            </a:extLst>
          </p:cNvPr>
          <p:cNvCxnSpPr>
            <a:cxnSpLocks/>
          </p:cNvCxnSpPr>
          <p:nvPr/>
        </p:nvCxnSpPr>
        <p:spPr>
          <a:xfrm flipV="1">
            <a:off x="8571900" y="3362391"/>
            <a:ext cx="351557" cy="264241"/>
          </a:xfrm>
          <a:prstGeom prst="line">
            <a:avLst/>
          </a:prstGeom>
          <a:ln w="9525">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8F6FC9FE-6E19-D963-455F-A88BC403F733}"/>
              </a:ext>
            </a:extLst>
          </p:cNvPr>
          <p:cNvPicPr>
            <a:picLocks noChangeAspect="1"/>
          </p:cNvPicPr>
          <p:nvPr/>
        </p:nvPicPr>
        <p:blipFill>
          <a:blip r:embed="rId4"/>
          <a:stretch>
            <a:fillRect/>
          </a:stretch>
        </p:blipFill>
        <p:spPr>
          <a:xfrm>
            <a:off x="6381578" y="4038013"/>
            <a:ext cx="2334970" cy="19813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E53BA-B60B-432B-A28F-475D4AD38747}"/>
              </a:ext>
            </a:extLst>
          </p:cNvPr>
          <p:cNvSpPr>
            <a:spLocks noGrp="1"/>
          </p:cNvSpPr>
          <p:nvPr>
            <p:ph type="title"/>
          </p:nvPr>
        </p:nvSpPr>
        <p:spPr/>
        <p:txBody>
          <a:bodyPr>
            <a:normAutofit fontScale="90000"/>
          </a:bodyPr>
          <a:lstStyle/>
          <a:p>
            <a:r>
              <a:rPr lang="en-US" dirty="0"/>
              <a:t>Despite reduced genome, multiple genes encode the same ribosomal protein, bS21</a:t>
            </a:r>
          </a:p>
        </p:txBody>
      </p:sp>
      <p:grpSp>
        <p:nvGrpSpPr>
          <p:cNvPr id="53" name="Group 52">
            <a:extLst>
              <a:ext uri="{FF2B5EF4-FFF2-40B4-BE49-F238E27FC236}">
                <a16:creationId xmlns:a16="http://schemas.microsoft.com/office/drawing/2014/main" id="{14F67009-7FCA-BADA-ECE5-BD3A70A9572B}"/>
              </a:ext>
            </a:extLst>
          </p:cNvPr>
          <p:cNvGrpSpPr/>
          <p:nvPr/>
        </p:nvGrpSpPr>
        <p:grpSpPr>
          <a:xfrm>
            <a:off x="1260726" y="1943356"/>
            <a:ext cx="2936568" cy="592491"/>
            <a:chOff x="1237866" y="1897151"/>
            <a:chExt cx="2936568" cy="592491"/>
          </a:xfrm>
        </p:grpSpPr>
        <p:grpSp>
          <p:nvGrpSpPr>
            <p:cNvPr id="20" name="Group 19">
              <a:extLst>
                <a:ext uri="{FF2B5EF4-FFF2-40B4-BE49-F238E27FC236}">
                  <a16:creationId xmlns:a16="http://schemas.microsoft.com/office/drawing/2014/main" id="{2E048DBC-AACB-408C-8C50-DDE4C175BC67}"/>
                </a:ext>
              </a:extLst>
            </p:cNvPr>
            <p:cNvGrpSpPr/>
            <p:nvPr/>
          </p:nvGrpSpPr>
          <p:grpSpPr>
            <a:xfrm>
              <a:off x="1237866" y="2071052"/>
              <a:ext cx="2936568" cy="409498"/>
              <a:chOff x="88488" y="5508064"/>
              <a:chExt cx="2433484" cy="302800"/>
            </a:xfrm>
          </p:grpSpPr>
          <p:sp>
            <p:nvSpPr>
              <p:cNvPr id="21" name="Rectangle 20">
                <a:extLst>
                  <a:ext uri="{FF2B5EF4-FFF2-40B4-BE49-F238E27FC236}">
                    <a16:creationId xmlns:a16="http://schemas.microsoft.com/office/drawing/2014/main" id="{7B2E7CE3-F39D-4A4B-ACA3-EB10B9F81FF5}"/>
                  </a:ext>
                </a:extLst>
              </p:cNvPr>
              <p:cNvSpPr/>
              <p:nvPr/>
            </p:nvSpPr>
            <p:spPr>
              <a:xfrm>
                <a:off x="339211" y="5574890"/>
                <a:ext cx="1209368" cy="23597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i="1"/>
              </a:p>
            </p:txBody>
          </p:sp>
          <p:sp>
            <p:nvSpPr>
              <p:cNvPr id="23" name="Rectangle 22">
                <a:extLst>
                  <a:ext uri="{FF2B5EF4-FFF2-40B4-BE49-F238E27FC236}">
                    <a16:creationId xmlns:a16="http://schemas.microsoft.com/office/drawing/2014/main" id="{7D856861-AF5D-4CD7-A60D-617A009C7AD6}"/>
                  </a:ext>
                </a:extLst>
              </p:cNvPr>
              <p:cNvSpPr/>
              <p:nvPr/>
            </p:nvSpPr>
            <p:spPr>
              <a:xfrm>
                <a:off x="1597742" y="5574890"/>
                <a:ext cx="835395" cy="235974"/>
              </a:xfrm>
              <a:prstGeom prst="rect">
                <a:avLst/>
              </a:prstGeom>
              <a:solidFill>
                <a:srgbClr val="BBE1C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i="1"/>
              </a:p>
            </p:txBody>
          </p:sp>
          <p:sp>
            <p:nvSpPr>
              <p:cNvPr id="24" name="TextBox 23">
                <a:extLst>
                  <a:ext uri="{FF2B5EF4-FFF2-40B4-BE49-F238E27FC236}">
                    <a16:creationId xmlns:a16="http://schemas.microsoft.com/office/drawing/2014/main" id="{E2F19A2F-905C-4516-8C8C-A111EFB6A789}"/>
                  </a:ext>
                </a:extLst>
              </p:cNvPr>
              <p:cNvSpPr txBox="1"/>
              <p:nvPr/>
            </p:nvSpPr>
            <p:spPr>
              <a:xfrm>
                <a:off x="1663398" y="5519341"/>
                <a:ext cx="718056" cy="291512"/>
              </a:xfrm>
              <a:prstGeom prst="rect">
                <a:avLst/>
              </a:prstGeom>
              <a:noFill/>
            </p:spPr>
            <p:txBody>
              <a:bodyPr wrap="none" rtlCol="0">
                <a:spAutoFit/>
              </a:bodyPr>
              <a:lstStyle/>
              <a:p>
                <a:r>
                  <a:rPr lang="en-US" sz="2200" b="1" i="1" dirty="0">
                    <a:latin typeface="Century Gothic" charset="0"/>
                    <a:ea typeface="Century Gothic" charset="0"/>
                    <a:cs typeface="Century Gothic" charset="0"/>
                  </a:rPr>
                  <a:t>rpsU1</a:t>
                </a:r>
              </a:p>
            </p:txBody>
          </p:sp>
          <p:sp>
            <p:nvSpPr>
              <p:cNvPr id="25" name="TextBox 24">
                <a:extLst>
                  <a:ext uri="{FF2B5EF4-FFF2-40B4-BE49-F238E27FC236}">
                    <a16:creationId xmlns:a16="http://schemas.microsoft.com/office/drawing/2014/main" id="{064A10EE-B828-4FFB-A0D3-BCF1874F8F26}"/>
                  </a:ext>
                </a:extLst>
              </p:cNvPr>
              <p:cNvSpPr txBox="1"/>
              <p:nvPr/>
            </p:nvSpPr>
            <p:spPr>
              <a:xfrm>
                <a:off x="552432" y="5508064"/>
                <a:ext cx="698117" cy="291512"/>
              </a:xfrm>
              <a:prstGeom prst="rect">
                <a:avLst/>
              </a:prstGeom>
              <a:noFill/>
            </p:spPr>
            <p:txBody>
              <a:bodyPr wrap="none" rtlCol="0">
                <a:spAutoFit/>
              </a:bodyPr>
              <a:lstStyle/>
              <a:p>
                <a:r>
                  <a:rPr lang="en-US" sz="2200" i="1" dirty="0" err="1">
                    <a:latin typeface="Century Gothic" charset="0"/>
                    <a:ea typeface="Century Gothic" charset="0"/>
                    <a:cs typeface="Century Gothic" charset="0"/>
                  </a:rPr>
                  <a:t>cspC</a:t>
                </a:r>
                <a:endParaRPr lang="en-US" sz="2200" i="1" dirty="0">
                  <a:latin typeface="Century Gothic" charset="0"/>
                  <a:ea typeface="Century Gothic" charset="0"/>
                  <a:cs typeface="Century Gothic" charset="0"/>
                </a:endParaRPr>
              </a:p>
            </p:txBody>
          </p:sp>
          <p:cxnSp>
            <p:nvCxnSpPr>
              <p:cNvPr id="22" name="Straight Connector 21">
                <a:extLst>
                  <a:ext uri="{FF2B5EF4-FFF2-40B4-BE49-F238E27FC236}">
                    <a16:creationId xmlns:a16="http://schemas.microsoft.com/office/drawing/2014/main" id="{77643CB9-90A7-4CC8-A41E-313561290D5F}"/>
                  </a:ext>
                </a:extLst>
              </p:cNvPr>
              <p:cNvCxnSpPr/>
              <p:nvPr/>
            </p:nvCxnSpPr>
            <p:spPr>
              <a:xfrm>
                <a:off x="88488" y="5810864"/>
                <a:ext cx="2433484" cy="0"/>
              </a:xfrm>
              <a:prstGeom prst="line">
                <a:avLst/>
              </a:prstGeom>
              <a:ln w="571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9" name="Group 28">
              <a:extLst>
                <a:ext uri="{FF2B5EF4-FFF2-40B4-BE49-F238E27FC236}">
                  <a16:creationId xmlns:a16="http://schemas.microsoft.com/office/drawing/2014/main" id="{C8D88673-005C-44E0-9941-34265127BF1D}"/>
                </a:ext>
              </a:extLst>
            </p:cNvPr>
            <p:cNvGrpSpPr/>
            <p:nvPr/>
          </p:nvGrpSpPr>
          <p:grpSpPr>
            <a:xfrm>
              <a:off x="1307178" y="1897151"/>
              <a:ext cx="527368" cy="592491"/>
              <a:chOff x="5299447" y="2480912"/>
              <a:chExt cx="796553" cy="447345"/>
            </a:xfrm>
          </p:grpSpPr>
          <p:cxnSp>
            <p:nvCxnSpPr>
              <p:cNvPr id="9" name="Straight Connector 8">
                <a:extLst>
                  <a:ext uri="{FF2B5EF4-FFF2-40B4-BE49-F238E27FC236}">
                    <a16:creationId xmlns:a16="http://schemas.microsoft.com/office/drawing/2014/main" id="{4C5D8E56-C5A1-4CB4-AEAB-F8543993DB27}"/>
                  </a:ext>
                </a:extLst>
              </p:cNvPr>
              <p:cNvCxnSpPr>
                <a:cxnSpLocks/>
              </p:cNvCxnSpPr>
              <p:nvPr/>
            </p:nvCxnSpPr>
            <p:spPr>
              <a:xfrm>
                <a:off x="5299447" y="2480912"/>
                <a:ext cx="0" cy="447345"/>
              </a:xfrm>
              <a:prstGeom prst="line">
                <a:avLst/>
              </a:prstGeom>
              <a:ln w="12700"/>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5D73B5C0-4F79-4A61-B18F-0E26945E3472}"/>
                  </a:ext>
                </a:extLst>
              </p:cNvPr>
              <p:cNvCxnSpPr/>
              <p:nvPr/>
            </p:nvCxnSpPr>
            <p:spPr>
              <a:xfrm>
                <a:off x="5299447" y="2480912"/>
                <a:ext cx="79655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grpSp>
        <p:nvGrpSpPr>
          <p:cNvPr id="51" name="Group 50">
            <a:extLst>
              <a:ext uri="{FF2B5EF4-FFF2-40B4-BE49-F238E27FC236}">
                <a16:creationId xmlns:a16="http://schemas.microsoft.com/office/drawing/2014/main" id="{7399C474-7B82-153C-C62A-1C59B07DE9DC}"/>
              </a:ext>
            </a:extLst>
          </p:cNvPr>
          <p:cNvGrpSpPr/>
          <p:nvPr/>
        </p:nvGrpSpPr>
        <p:grpSpPr>
          <a:xfrm>
            <a:off x="1270386" y="3517697"/>
            <a:ext cx="6271992" cy="757425"/>
            <a:chOff x="1247526" y="3373925"/>
            <a:chExt cx="6271992" cy="757425"/>
          </a:xfrm>
        </p:grpSpPr>
        <p:grpSp>
          <p:nvGrpSpPr>
            <p:cNvPr id="3" name="Group 2">
              <a:extLst>
                <a:ext uri="{FF2B5EF4-FFF2-40B4-BE49-F238E27FC236}">
                  <a16:creationId xmlns:a16="http://schemas.microsoft.com/office/drawing/2014/main" id="{1B92F4DE-56FB-4C41-A4C7-C875F904ED82}"/>
                </a:ext>
              </a:extLst>
            </p:cNvPr>
            <p:cNvGrpSpPr/>
            <p:nvPr/>
          </p:nvGrpSpPr>
          <p:grpSpPr>
            <a:xfrm>
              <a:off x="1247526" y="3667618"/>
              <a:ext cx="6271992" cy="428803"/>
              <a:chOff x="375074" y="3675587"/>
              <a:chExt cx="7597803" cy="549128"/>
            </a:xfrm>
          </p:grpSpPr>
          <p:grpSp>
            <p:nvGrpSpPr>
              <p:cNvPr id="10" name="Group 9">
                <a:extLst>
                  <a:ext uri="{FF2B5EF4-FFF2-40B4-BE49-F238E27FC236}">
                    <a16:creationId xmlns:a16="http://schemas.microsoft.com/office/drawing/2014/main" id="{AECAF56C-1FF8-461B-A083-A9E4DBA1F9D0}"/>
                  </a:ext>
                </a:extLst>
              </p:cNvPr>
              <p:cNvGrpSpPr/>
              <p:nvPr/>
            </p:nvGrpSpPr>
            <p:grpSpPr>
              <a:xfrm>
                <a:off x="682215" y="3675587"/>
                <a:ext cx="6863619" cy="527506"/>
                <a:chOff x="2873471" y="5821692"/>
                <a:chExt cx="3972892" cy="280603"/>
              </a:xfrm>
            </p:grpSpPr>
            <p:sp>
              <p:nvSpPr>
                <p:cNvPr id="12" name="Rectangle 11">
                  <a:extLst>
                    <a:ext uri="{FF2B5EF4-FFF2-40B4-BE49-F238E27FC236}">
                      <a16:creationId xmlns:a16="http://schemas.microsoft.com/office/drawing/2014/main" id="{2C00F6EE-7F1E-4C55-9248-A39881C85FB4}"/>
                    </a:ext>
                  </a:extLst>
                </p:cNvPr>
                <p:cNvSpPr/>
                <p:nvPr/>
              </p:nvSpPr>
              <p:spPr>
                <a:xfrm>
                  <a:off x="4335968" y="5854290"/>
                  <a:ext cx="1209368" cy="23597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i="1"/>
                </a:p>
              </p:txBody>
            </p:sp>
            <p:sp>
              <p:nvSpPr>
                <p:cNvPr id="14" name="Rectangle 13">
                  <a:extLst>
                    <a:ext uri="{FF2B5EF4-FFF2-40B4-BE49-F238E27FC236}">
                      <a16:creationId xmlns:a16="http://schemas.microsoft.com/office/drawing/2014/main" id="{535FAEE5-7563-4F02-A146-3EBF747ABDC8}"/>
                    </a:ext>
                  </a:extLst>
                </p:cNvPr>
                <p:cNvSpPr/>
                <p:nvPr/>
              </p:nvSpPr>
              <p:spPr>
                <a:xfrm>
                  <a:off x="2886174" y="5854289"/>
                  <a:ext cx="608685" cy="235974"/>
                </a:xfrm>
                <a:prstGeom prst="rect">
                  <a:avLst/>
                </a:prstGeom>
                <a:solidFill>
                  <a:srgbClr val="DA2627"/>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i="1"/>
                </a:p>
              </p:txBody>
            </p:sp>
            <p:sp>
              <p:nvSpPr>
                <p:cNvPr id="15" name="Rectangle 14">
                  <a:extLst>
                    <a:ext uri="{FF2B5EF4-FFF2-40B4-BE49-F238E27FC236}">
                      <a16:creationId xmlns:a16="http://schemas.microsoft.com/office/drawing/2014/main" id="{188F732B-9348-4CEA-AC35-5AB68F45D103}"/>
                    </a:ext>
                  </a:extLst>
                </p:cNvPr>
                <p:cNvSpPr/>
                <p:nvPr/>
              </p:nvSpPr>
              <p:spPr>
                <a:xfrm>
                  <a:off x="5636995" y="5854290"/>
                  <a:ext cx="1209368" cy="23597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i="1"/>
                </a:p>
              </p:txBody>
            </p:sp>
            <p:sp>
              <p:nvSpPr>
                <p:cNvPr id="16" name="TextBox 15">
                  <a:extLst>
                    <a:ext uri="{FF2B5EF4-FFF2-40B4-BE49-F238E27FC236}">
                      <a16:creationId xmlns:a16="http://schemas.microsoft.com/office/drawing/2014/main" id="{A15446D8-3622-4E5E-932B-72EC3FC94227}"/>
                    </a:ext>
                  </a:extLst>
                </p:cNvPr>
                <p:cNvSpPr txBox="1"/>
                <p:nvPr/>
              </p:nvSpPr>
              <p:spPr>
                <a:xfrm>
                  <a:off x="4572301" y="5821692"/>
                  <a:ext cx="649762" cy="268555"/>
                </a:xfrm>
                <a:prstGeom prst="rect">
                  <a:avLst/>
                </a:prstGeom>
                <a:noFill/>
              </p:spPr>
              <p:txBody>
                <a:bodyPr wrap="none" rtlCol="0">
                  <a:spAutoFit/>
                </a:bodyPr>
                <a:lstStyle/>
                <a:p>
                  <a:r>
                    <a:rPr lang="en-US" sz="2200" i="1" dirty="0" err="1">
                      <a:latin typeface="Century Gothic" charset="0"/>
                      <a:ea typeface="Century Gothic" charset="0"/>
                      <a:cs typeface="Century Gothic" charset="0"/>
                    </a:rPr>
                    <a:t>dnaG</a:t>
                  </a:r>
                  <a:endParaRPr lang="en-US" sz="2200" i="1" dirty="0">
                    <a:latin typeface="Century Gothic" charset="0"/>
                    <a:ea typeface="Century Gothic" charset="0"/>
                    <a:cs typeface="Century Gothic" charset="0"/>
                  </a:endParaRPr>
                </a:p>
              </p:txBody>
            </p:sp>
            <p:sp>
              <p:nvSpPr>
                <p:cNvPr id="17" name="TextBox 16">
                  <a:extLst>
                    <a:ext uri="{FF2B5EF4-FFF2-40B4-BE49-F238E27FC236}">
                      <a16:creationId xmlns:a16="http://schemas.microsoft.com/office/drawing/2014/main" id="{E02D3E7D-9689-4562-8B40-67790DECDAED}"/>
                    </a:ext>
                  </a:extLst>
                </p:cNvPr>
                <p:cNvSpPr txBox="1"/>
                <p:nvPr/>
              </p:nvSpPr>
              <p:spPr>
                <a:xfrm>
                  <a:off x="5931980" y="5827655"/>
                  <a:ext cx="563296" cy="268555"/>
                </a:xfrm>
                <a:prstGeom prst="rect">
                  <a:avLst/>
                </a:prstGeom>
                <a:noFill/>
              </p:spPr>
              <p:txBody>
                <a:bodyPr wrap="none" rtlCol="0">
                  <a:spAutoFit/>
                </a:bodyPr>
                <a:lstStyle/>
                <a:p>
                  <a:r>
                    <a:rPr lang="en-US" sz="2200" i="1" dirty="0" err="1">
                      <a:latin typeface="Century Gothic" charset="0"/>
                      <a:ea typeface="Century Gothic" charset="0"/>
                      <a:cs typeface="Century Gothic" charset="0"/>
                    </a:rPr>
                    <a:t>rpoD</a:t>
                  </a:r>
                  <a:endParaRPr lang="en-US" sz="2200" i="1" dirty="0">
                    <a:latin typeface="Century Gothic" charset="0"/>
                    <a:ea typeface="Century Gothic" charset="0"/>
                    <a:cs typeface="Century Gothic" charset="0"/>
                  </a:endParaRPr>
                </a:p>
              </p:txBody>
            </p:sp>
            <p:sp>
              <p:nvSpPr>
                <p:cNvPr id="18" name="Rectangle 17">
                  <a:extLst>
                    <a:ext uri="{FF2B5EF4-FFF2-40B4-BE49-F238E27FC236}">
                      <a16:creationId xmlns:a16="http://schemas.microsoft.com/office/drawing/2014/main" id="{698352D2-02F1-4B41-AB6B-BF6EFBDA8EFF}"/>
                    </a:ext>
                  </a:extLst>
                </p:cNvPr>
                <p:cNvSpPr/>
                <p:nvPr/>
              </p:nvSpPr>
              <p:spPr>
                <a:xfrm>
                  <a:off x="3559285" y="5854289"/>
                  <a:ext cx="702823" cy="23597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i="1"/>
                </a:p>
              </p:txBody>
            </p:sp>
            <p:sp>
              <p:nvSpPr>
                <p:cNvPr id="19" name="TextBox 18">
                  <a:extLst>
                    <a:ext uri="{FF2B5EF4-FFF2-40B4-BE49-F238E27FC236}">
                      <a16:creationId xmlns:a16="http://schemas.microsoft.com/office/drawing/2014/main" id="{97D9AC1B-7415-4C16-9C71-54E2633027CD}"/>
                    </a:ext>
                  </a:extLst>
                </p:cNvPr>
                <p:cNvSpPr txBox="1"/>
                <p:nvPr/>
              </p:nvSpPr>
              <p:spPr>
                <a:xfrm>
                  <a:off x="3609726" y="5827657"/>
                  <a:ext cx="577004" cy="268555"/>
                </a:xfrm>
                <a:prstGeom prst="rect">
                  <a:avLst/>
                </a:prstGeom>
                <a:noFill/>
              </p:spPr>
              <p:txBody>
                <a:bodyPr wrap="none" rtlCol="0">
                  <a:spAutoFit/>
                </a:bodyPr>
                <a:lstStyle/>
                <a:p>
                  <a:r>
                    <a:rPr lang="en-US" sz="2200" i="1" dirty="0" err="1">
                      <a:latin typeface="Century Gothic" charset="0"/>
                      <a:ea typeface="Century Gothic" charset="0"/>
                      <a:cs typeface="Century Gothic" charset="0"/>
                    </a:rPr>
                    <a:t>yqeY</a:t>
                  </a:r>
                  <a:endParaRPr lang="en-US" sz="2200" i="1" dirty="0">
                    <a:latin typeface="Century Gothic" charset="0"/>
                    <a:ea typeface="Century Gothic" charset="0"/>
                    <a:cs typeface="Century Gothic" charset="0"/>
                  </a:endParaRPr>
                </a:p>
              </p:txBody>
            </p:sp>
            <p:sp>
              <p:nvSpPr>
                <p:cNvPr id="11" name="TextBox 10">
                  <a:extLst>
                    <a:ext uri="{FF2B5EF4-FFF2-40B4-BE49-F238E27FC236}">
                      <a16:creationId xmlns:a16="http://schemas.microsoft.com/office/drawing/2014/main" id="{AE96A1C4-9A3A-4524-9FFE-C7D1B7CA94B8}"/>
                    </a:ext>
                  </a:extLst>
                </p:cNvPr>
                <p:cNvSpPr txBox="1"/>
                <p:nvPr/>
              </p:nvSpPr>
              <p:spPr>
                <a:xfrm>
                  <a:off x="2873471" y="5833740"/>
                  <a:ext cx="607584" cy="268555"/>
                </a:xfrm>
                <a:prstGeom prst="rect">
                  <a:avLst/>
                </a:prstGeom>
                <a:noFill/>
              </p:spPr>
              <p:txBody>
                <a:bodyPr wrap="none" rtlCol="0">
                  <a:spAutoFit/>
                </a:bodyPr>
                <a:lstStyle/>
                <a:p>
                  <a:r>
                    <a:rPr lang="en-US" sz="2200" b="1" i="1" dirty="0">
                      <a:latin typeface="Century Gothic" charset="0"/>
                      <a:ea typeface="Century Gothic" charset="0"/>
                      <a:cs typeface="Century Gothic" charset="0"/>
                    </a:rPr>
                    <a:t>rpsU2</a:t>
                  </a:r>
                </a:p>
              </p:txBody>
            </p:sp>
          </p:grpSp>
          <p:cxnSp>
            <p:nvCxnSpPr>
              <p:cNvPr id="28" name="Straight Connector 27">
                <a:extLst>
                  <a:ext uri="{FF2B5EF4-FFF2-40B4-BE49-F238E27FC236}">
                    <a16:creationId xmlns:a16="http://schemas.microsoft.com/office/drawing/2014/main" id="{E1B42F70-5F01-4312-AF86-B4DBBB375442}"/>
                  </a:ext>
                </a:extLst>
              </p:cNvPr>
              <p:cNvCxnSpPr>
                <a:cxnSpLocks/>
              </p:cNvCxnSpPr>
              <p:nvPr/>
            </p:nvCxnSpPr>
            <p:spPr>
              <a:xfrm flipV="1">
                <a:off x="375074" y="4180502"/>
                <a:ext cx="7597803" cy="44213"/>
              </a:xfrm>
              <a:prstGeom prst="line">
                <a:avLst/>
              </a:prstGeom>
              <a:ln w="571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8" name="Group 67">
              <a:extLst>
                <a:ext uri="{FF2B5EF4-FFF2-40B4-BE49-F238E27FC236}">
                  <a16:creationId xmlns:a16="http://schemas.microsoft.com/office/drawing/2014/main" id="{331EF46C-3D81-40FB-9150-38E3D410086B}"/>
                </a:ext>
              </a:extLst>
            </p:cNvPr>
            <p:cNvGrpSpPr/>
            <p:nvPr/>
          </p:nvGrpSpPr>
          <p:grpSpPr>
            <a:xfrm>
              <a:off x="1306351" y="3373925"/>
              <a:ext cx="527368" cy="757425"/>
              <a:chOff x="5299447" y="2480912"/>
              <a:chExt cx="796553" cy="447345"/>
            </a:xfrm>
          </p:grpSpPr>
          <p:cxnSp>
            <p:nvCxnSpPr>
              <p:cNvPr id="69" name="Straight Connector 68">
                <a:extLst>
                  <a:ext uri="{FF2B5EF4-FFF2-40B4-BE49-F238E27FC236}">
                    <a16:creationId xmlns:a16="http://schemas.microsoft.com/office/drawing/2014/main" id="{457B1360-BE97-46FE-B233-D0F8B12C155A}"/>
                  </a:ext>
                </a:extLst>
              </p:cNvPr>
              <p:cNvCxnSpPr>
                <a:cxnSpLocks/>
              </p:cNvCxnSpPr>
              <p:nvPr/>
            </p:nvCxnSpPr>
            <p:spPr>
              <a:xfrm>
                <a:off x="5299447" y="2480912"/>
                <a:ext cx="0" cy="447345"/>
              </a:xfrm>
              <a:prstGeom prst="line">
                <a:avLst/>
              </a:prstGeom>
              <a:ln w="12700"/>
            </p:spPr>
            <p:style>
              <a:lnRef idx="1">
                <a:schemeClr val="dk1"/>
              </a:lnRef>
              <a:fillRef idx="0">
                <a:schemeClr val="dk1"/>
              </a:fillRef>
              <a:effectRef idx="0">
                <a:schemeClr val="dk1"/>
              </a:effectRef>
              <a:fontRef idx="minor">
                <a:schemeClr val="tx1"/>
              </a:fontRef>
            </p:style>
          </p:cxnSp>
          <p:cxnSp>
            <p:nvCxnSpPr>
              <p:cNvPr id="70" name="Straight Arrow Connector 69">
                <a:extLst>
                  <a:ext uri="{FF2B5EF4-FFF2-40B4-BE49-F238E27FC236}">
                    <a16:creationId xmlns:a16="http://schemas.microsoft.com/office/drawing/2014/main" id="{7481F4CA-2549-4180-B27D-6A2C1CE0F32C}"/>
                  </a:ext>
                </a:extLst>
              </p:cNvPr>
              <p:cNvCxnSpPr/>
              <p:nvPr/>
            </p:nvCxnSpPr>
            <p:spPr>
              <a:xfrm>
                <a:off x="5299447" y="2480912"/>
                <a:ext cx="79655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grpSp>
        <p:nvGrpSpPr>
          <p:cNvPr id="52" name="Group 51">
            <a:extLst>
              <a:ext uri="{FF2B5EF4-FFF2-40B4-BE49-F238E27FC236}">
                <a16:creationId xmlns:a16="http://schemas.microsoft.com/office/drawing/2014/main" id="{DE95086D-2FE4-E0D4-E99B-6F814971BA3E}"/>
              </a:ext>
            </a:extLst>
          </p:cNvPr>
          <p:cNvGrpSpPr/>
          <p:nvPr/>
        </p:nvGrpSpPr>
        <p:grpSpPr>
          <a:xfrm>
            <a:off x="1270385" y="5256971"/>
            <a:ext cx="1758050" cy="653844"/>
            <a:chOff x="1247525" y="5117244"/>
            <a:chExt cx="1758050" cy="653844"/>
          </a:xfrm>
        </p:grpSpPr>
        <p:grpSp>
          <p:nvGrpSpPr>
            <p:cNvPr id="4" name="Group 3">
              <a:extLst>
                <a:ext uri="{FF2B5EF4-FFF2-40B4-BE49-F238E27FC236}">
                  <a16:creationId xmlns:a16="http://schemas.microsoft.com/office/drawing/2014/main" id="{2A1F6859-2CA6-4D08-9BA8-65289EB3ECC2}"/>
                </a:ext>
              </a:extLst>
            </p:cNvPr>
            <p:cNvGrpSpPr/>
            <p:nvPr/>
          </p:nvGrpSpPr>
          <p:grpSpPr>
            <a:xfrm>
              <a:off x="1247525" y="5336103"/>
              <a:ext cx="1758050" cy="414612"/>
              <a:chOff x="7425086" y="5569807"/>
              <a:chExt cx="1084733" cy="241057"/>
            </a:xfrm>
          </p:grpSpPr>
          <p:sp>
            <p:nvSpPr>
              <p:cNvPr id="6" name="Rectangle 5">
                <a:extLst>
                  <a:ext uri="{FF2B5EF4-FFF2-40B4-BE49-F238E27FC236}">
                    <a16:creationId xmlns:a16="http://schemas.microsoft.com/office/drawing/2014/main" id="{7EA30759-068C-472C-A603-61E96E0C0612}"/>
                  </a:ext>
                </a:extLst>
              </p:cNvPr>
              <p:cNvSpPr/>
              <p:nvPr/>
            </p:nvSpPr>
            <p:spPr>
              <a:xfrm>
                <a:off x="7622191" y="5604953"/>
                <a:ext cx="585017" cy="205909"/>
              </a:xfrm>
              <a:prstGeom prst="rect">
                <a:avLst/>
              </a:prstGeom>
              <a:solidFill>
                <a:srgbClr val="35989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7" name="TextBox 6">
                <a:extLst>
                  <a:ext uri="{FF2B5EF4-FFF2-40B4-BE49-F238E27FC236}">
                    <a16:creationId xmlns:a16="http://schemas.microsoft.com/office/drawing/2014/main" id="{E1C12214-8D38-4EC7-80B6-EA689D27FD6A}"/>
                  </a:ext>
                </a:extLst>
              </p:cNvPr>
              <p:cNvSpPr txBox="1"/>
              <p:nvPr/>
            </p:nvSpPr>
            <p:spPr>
              <a:xfrm>
                <a:off x="7646030" y="5569807"/>
                <a:ext cx="534640" cy="229208"/>
              </a:xfrm>
              <a:prstGeom prst="rect">
                <a:avLst/>
              </a:prstGeom>
              <a:noFill/>
            </p:spPr>
            <p:txBody>
              <a:bodyPr wrap="none" rtlCol="0">
                <a:spAutoFit/>
              </a:bodyPr>
              <a:lstStyle/>
              <a:p>
                <a:r>
                  <a:rPr lang="en-US" sz="2200" b="1" i="1" dirty="0">
                    <a:latin typeface="Century Gothic" charset="0"/>
                    <a:ea typeface="Century Gothic" charset="0"/>
                    <a:cs typeface="Century Gothic" charset="0"/>
                  </a:rPr>
                  <a:t>rpsU3</a:t>
                </a:r>
              </a:p>
            </p:txBody>
          </p:sp>
          <p:cxnSp>
            <p:nvCxnSpPr>
              <p:cNvPr id="5" name="Straight Connector 4">
                <a:extLst>
                  <a:ext uri="{FF2B5EF4-FFF2-40B4-BE49-F238E27FC236}">
                    <a16:creationId xmlns:a16="http://schemas.microsoft.com/office/drawing/2014/main" id="{08CF31FC-A688-4259-9D46-AC4A242F097D}"/>
                  </a:ext>
                </a:extLst>
              </p:cNvPr>
              <p:cNvCxnSpPr>
                <a:cxnSpLocks/>
              </p:cNvCxnSpPr>
              <p:nvPr/>
            </p:nvCxnSpPr>
            <p:spPr>
              <a:xfrm>
                <a:off x="7425086" y="5810863"/>
                <a:ext cx="1084733" cy="1"/>
              </a:xfrm>
              <a:prstGeom prst="line">
                <a:avLst/>
              </a:prstGeom>
              <a:ln w="571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1" name="Group 70">
              <a:extLst>
                <a:ext uri="{FF2B5EF4-FFF2-40B4-BE49-F238E27FC236}">
                  <a16:creationId xmlns:a16="http://schemas.microsoft.com/office/drawing/2014/main" id="{CF0DE6A2-D168-447C-AC32-4D5E1C47F0A1}"/>
                </a:ext>
              </a:extLst>
            </p:cNvPr>
            <p:cNvGrpSpPr/>
            <p:nvPr/>
          </p:nvGrpSpPr>
          <p:grpSpPr>
            <a:xfrm>
              <a:off x="1306111" y="5117244"/>
              <a:ext cx="527368" cy="653844"/>
              <a:chOff x="5299447" y="2480912"/>
              <a:chExt cx="796553" cy="447345"/>
            </a:xfrm>
          </p:grpSpPr>
          <p:cxnSp>
            <p:nvCxnSpPr>
              <p:cNvPr id="72" name="Straight Connector 71">
                <a:extLst>
                  <a:ext uri="{FF2B5EF4-FFF2-40B4-BE49-F238E27FC236}">
                    <a16:creationId xmlns:a16="http://schemas.microsoft.com/office/drawing/2014/main" id="{97B89B47-EC89-43C2-9CD7-D6E0F3389683}"/>
                  </a:ext>
                </a:extLst>
              </p:cNvPr>
              <p:cNvCxnSpPr>
                <a:cxnSpLocks/>
              </p:cNvCxnSpPr>
              <p:nvPr/>
            </p:nvCxnSpPr>
            <p:spPr>
              <a:xfrm>
                <a:off x="5299447" y="2480912"/>
                <a:ext cx="0" cy="447345"/>
              </a:xfrm>
              <a:prstGeom prst="line">
                <a:avLst/>
              </a:prstGeom>
              <a:ln w="12700"/>
            </p:spPr>
            <p:style>
              <a:lnRef idx="1">
                <a:schemeClr val="dk1"/>
              </a:lnRef>
              <a:fillRef idx="0">
                <a:schemeClr val="dk1"/>
              </a:fillRef>
              <a:effectRef idx="0">
                <a:schemeClr val="dk1"/>
              </a:effectRef>
              <a:fontRef idx="minor">
                <a:schemeClr val="tx1"/>
              </a:fontRef>
            </p:style>
          </p:cxnSp>
          <p:cxnSp>
            <p:nvCxnSpPr>
              <p:cNvPr id="73" name="Straight Arrow Connector 72">
                <a:extLst>
                  <a:ext uri="{FF2B5EF4-FFF2-40B4-BE49-F238E27FC236}">
                    <a16:creationId xmlns:a16="http://schemas.microsoft.com/office/drawing/2014/main" id="{78602E2B-D57E-4A82-BCAF-935AD7D71DB0}"/>
                  </a:ext>
                </a:extLst>
              </p:cNvPr>
              <p:cNvCxnSpPr/>
              <p:nvPr/>
            </p:nvCxnSpPr>
            <p:spPr>
              <a:xfrm>
                <a:off x="5299447" y="2480912"/>
                <a:ext cx="79655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sp>
        <p:nvSpPr>
          <p:cNvPr id="54" name="Content Placeholder 53">
            <a:extLst>
              <a:ext uri="{FF2B5EF4-FFF2-40B4-BE49-F238E27FC236}">
                <a16:creationId xmlns:a16="http://schemas.microsoft.com/office/drawing/2014/main" id="{9E0011AF-55C8-6ACC-9D11-2C26908CB88A}"/>
              </a:ext>
            </a:extLst>
          </p:cNvPr>
          <p:cNvSpPr>
            <a:spLocks noGrp="1"/>
          </p:cNvSpPr>
          <p:nvPr>
            <p:ph idx="1"/>
          </p:nvPr>
        </p:nvSpPr>
        <p:spPr>
          <a:xfrm>
            <a:off x="286905" y="1180950"/>
            <a:ext cx="12081161" cy="1026656"/>
          </a:xfrm>
        </p:spPr>
        <p:txBody>
          <a:bodyPr/>
          <a:lstStyle/>
          <a:p>
            <a:pPr marL="0" indent="0">
              <a:buNone/>
            </a:pPr>
            <a:r>
              <a:rPr lang="en-US" i="1" dirty="0"/>
              <a:t>F. </a:t>
            </a:r>
            <a:r>
              <a:rPr lang="en-US" i="1" dirty="0" err="1"/>
              <a:t>tularensis</a:t>
            </a:r>
            <a:r>
              <a:rPr lang="en-US" dirty="0"/>
              <a:t> LVS genome: 1.89 </a:t>
            </a:r>
            <a:r>
              <a:rPr lang="en-US" dirty="0" err="1"/>
              <a:t>Mbp</a:t>
            </a:r>
            <a:r>
              <a:rPr lang="en-US" dirty="0"/>
              <a:t>, ~2,000 genes</a:t>
            </a:r>
          </a:p>
        </p:txBody>
      </p:sp>
      <p:grpSp>
        <p:nvGrpSpPr>
          <p:cNvPr id="77" name="Group 76">
            <a:extLst>
              <a:ext uri="{FF2B5EF4-FFF2-40B4-BE49-F238E27FC236}">
                <a16:creationId xmlns:a16="http://schemas.microsoft.com/office/drawing/2014/main" id="{A4C72D80-E159-2EDA-778C-9CD4212FB687}"/>
              </a:ext>
            </a:extLst>
          </p:cNvPr>
          <p:cNvGrpSpPr/>
          <p:nvPr/>
        </p:nvGrpSpPr>
        <p:grpSpPr>
          <a:xfrm>
            <a:off x="9660433" y="2036886"/>
            <a:ext cx="1332985" cy="763306"/>
            <a:chOff x="7454272" y="2243942"/>
            <a:chExt cx="1059083" cy="606462"/>
          </a:xfrm>
        </p:grpSpPr>
        <p:pic>
          <p:nvPicPr>
            <p:cNvPr id="67" name="Picture 66" descr="A picture containing graphics, cartoon, clipart, illustration&#10;&#10;Description automatically generated">
              <a:extLst>
                <a:ext uri="{FF2B5EF4-FFF2-40B4-BE49-F238E27FC236}">
                  <a16:creationId xmlns:a16="http://schemas.microsoft.com/office/drawing/2014/main" id="{795D1C7A-9049-5DB2-7A5B-83EE4A8F2EBC}"/>
                </a:ext>
              </a:extLst>
            </p:cNvPr>
            <p:cNvPicPr>
              <a:picLocks noChangeAspect="1"/>
            </p:cNvPicPr>
            <p:nvPr/>
          </p:nvPicPr>
          <p:blipFill rotWithShape="1">
            <a:blip r:embed="rId3"/>
            <a:srcRect l="1155" t="42645" r="86244" b="42227"/>
            <a:stretch/>
          </p:blipFill>
          <p:spPr>
            <a:xfrm>
              <a:off x="7454272" y="2254803"/>
              <a:ext cx="979484" cy="595601"/>
            </a:xfrm>
            <a:prstGeom prst="rect">
              <a:avLst/>
            </a:prstGeom>
          </p:spPr>
        </p:pic>
        <p:sp>
          <p:nvSpPr>
            <p:cNvPr id="75" name="Rectangle 74">
              <a:extLst>
                <a:ext uri="{FF2B5EF4-FFF2-40B4-BE49-F238E27FC236}">
                  <a16:creationId xmlns:a16="http://schemas.microsoft.com/office/drawing/2014/main" id="{1EE9B3B2-D1CE-4F5C-2C76-158CAA5567AF}"/>
                </a:ext>
              </a:extLst>
            </p:cNvPr>
            <p:cNvSpPr/>
            <p:nvPr/>
          </p:nvSpPr>
          <p:spPr>
            <a:xfrm>
              <a:off x="8358750" y="2243942"/>
              <a:ext cx="154605" cy="1356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0" name="Group 79">
            <a:extLst>
              <a:ext uri="{FF2B5EF4-FFF2-40B4-BE49-F238E27FC236}">
                <a16:creationId xmlns:a16="http://schemas.microsoft.com/office/drawing/2014/main" id="{A71F9818-CB19-0601-9F90-F51D5C2C6C74}"/>
              </a:ext>
            </a:extLst>
          </p:cNvPr>
          <p:cNvGrpSpPr/>
          <p:nvPr/>
        </p:nvGrpSpPr>
        <p:grpSpPr>
          <a:xfrm>
            <a:off x="9652142" y="5141693"/>
            <a:ext cx="1263831" cy="769122"/>
            <a:chOff x="8573912" y="2444633"/>
            <a:chExt cx="1004139" cy="611083"/>
          </a:xfrm>
        </p:grpSpPr>
        <p:pic>
          <p:nvPicPr>
            <p:cNvPr id="65" name="Picture 64" descr="A picture containing graphics, cartoon, clipart, illustration&#10;&#10;Description automatically generated">
              <a:extLst>
                <a:ext uri="{FF2B5EF4-FFF2-40B4-BE49-F238E27FC236}">
                  <a16:creationId xmlns:a16="http://schemas.microsoft.com/office/drawing/2014/main" id="{728764AD-A568-550D-A4B2-BFE4C1521E6E}"/>
                </a:ext>
              </a:extLst>
            </p:cNvPr>
            <p:cNvPicPr>
              <a:picLocks noChangeAspect="1"/>
            </p:cNvPicPr>
            <p:nvPr/>
          </p:nvPicPr>
          <p:blipFill rotWithShape="1">
            <a:blip r:embed="rId3"/>
            <a:srcRect l="24008" t="34684" r="63780" b="50188"/>
            <a:stretch/>
          </p:blipFill>
          <p:spPr>
            <a:xfrm>
              <a:off x="8628898" y="2460115"/>
              <a:ext cx="949153" cy="595601"/>
            </a:xfrm>
            <a:prstGeom prst="rect">
              <a:avLst/>
            </a:prstGeom>
          </p:spPr>
        </p:pic>
        <p:sp>
          <p:nvSpPr>
            <p:cNvPr id="76" name="Rectangle 75">
              <a:extLst>
                <a:ext uri="{FF2B5EF4-FFF2-40B4-BE49-F238E27FC236}">
                  <a16:creationId xmlns:a16="http://schemas.microsoft.com/office/drawing/2014/main" id="{2BED0BA1-C37E-6D88-3DC4-6CC2AC376D17}"/>
                </a:ext>
              </a:extLst>
            </p:cNvPr>
            <p:cNvSpPr/>
            <p:nvPr/>
          </p:nvSpPr>
          <p:spPr>
            <a:xfrm rot="19990196">
              <a:off x="8573912" y="2774540"/>
              <a:ext cx="125638" cy="2178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CBE08781-089D-7BAE-1F2E-39DCD2FBED67}"/>
                </a:ext>
              </a:extLst>
            </p:cNvPr>
            <p:cNvSpPr/>
            <p:nvPr/>
          </p:nvSpPr>
          <p:spPr>
            <a:xfrm rot="16200000">
              <a:off x="8714980" y="2358552"/>
              <a:ext cx="45719" cy="2178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2" name="Group 81">
            <a:extLst>
              <a:ext uri="{FF2B5EF4-FFF2-40B4-BE49-F238E27FC236}">
                <a16:creationId xmlns:a16="http://schemas.microsoft.com/office/drawing/2014/main" id="{D13D597A-FED0-A283-E2DF-DA97157D56EA}"/>
              </a:ext>
            </a:extLst>
          </p:cNvPr>
          <p:cNvGrpSpPr/>
          <p:nvPr/>
        </p:nvGrpSpPr>
        <p:grpSpPr>
          <a:xfrm>
            <a:off x="9660251" y="3579991"/>
            <a:ext cx="1247612" cy="781903"/>
            <a:chOff x="8427344" y="3386353"/>
            <a:chExt cx="991253" cy="621238"/>
          </a:xfrm>
        </p:grpSpPr>
        <p:pic>
          <p:nvPicPr>
            <p:cNvPr id="66" name="Picture 65" descr="A picture containing graphics, cartoon, clipart, illustration&#10;&#10;Description automatically generated">
              <a:extLst>
                <a:ext uri="{FF2B5EF4-FFF2-40B4-BE49-F238E27FC236}">
                  <a16:creationId xmlns:a16="http://schemas.microsoft.com/office/drawing/2014/main" id="{796777EA-9604-C8EF-481D-E797078FA4B5}"/>
                </a:ext>
              </a:extLst>
            </p:cNvPr>
            <p:cNvPicPr>
              <a:picLocks noChangeAspect="1"/>
            </p:cNvPicPr>
            <p:nvPr/>
          </p:nvPicPr>
          <p:blipFill rotWithShape="1">
            <a:blip r:embed="rId3"/>
            <a:srcRect l="13145" t="36514" r="74933" b="48359"/>
            <a:stretch/>
          </p:blipFill>
          <p:spPr>
            <a:xfrm>
              <a:off x="8427344" y="3411991"/>
              <a:ext cx="926654" cy="595600"/>
            </a:xfrm>
            <a:prstGeom prst="rect">
              <a:avLst/>
            </a:prstGeom>
          </p:spPr>
        </p:pic>
        <p:sp>
          <p:nvSpPr>
            <p:cNvPr id="78" name="Rectangle 77">
              <a:extLst>
                <a:ext uri="{FF2B5EF4-FFF2-40B4-BE49-F238E27FC236}">
                  <a16:creationId xmlns:a16="http://schemas.microsoft.com/office/drawing/2014/main" id="{927EE2AD-E9BD-63BB-E778-44861DED48F6}"/>
                </a:ext>
              </a:extLst>
            </p:cNvPr>
            <p:cNvSpPr/>
            <p:nvPr/>
          </p:nvSpPr>
          <p:spPr>
            <a:xfrm>
              <a:off x="8427344" y="3386353"/>
              <a:ext cx="86487" cy="51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37EC8024-F975-7B60-BDFC-91C6B01F4C16}"/>
                </a:ext>
              </a:extLst>
            </p:cNvPr>
            <p:cNvSpPr/>
            <p:nvPr/>
          </p:nvSpPr>
          <p:spPr>
            <a:xfrm rot="20444980">
              <a:off x="9277476" y="3455630"/>
              <a:ext cx="141121" cy="2961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2119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AED38-7608-4B5C-B1A0-47D4F6ECC64D}"/>
              </a:ext>
            </a:extLst>
          </p:cNvPr>
          <p:cNvSpPr>
            <a:spLocks noGrp="1"/>
          </p:cNvSpPr>
          <p:nvPr>
            <p:ph type="title"/>
          </p:nvPr>
        </p:nvSpPr>
        <p:spPr>
          <a:xfrm>
            <a:off x="381000" y="700406"/>
            <a:ext cx="11430000" cy="716925"/>
          </a:xfrm>
        </p:spPr>
        <p:txBody>
          <a:bodyPr/>
          <a:lstStyle/>
          <a:p>
            <a:r>
              <a:rPr lang="en-US" dirty="0"/>
              <a:t>Why have multiple bS21 homologs?</a:t>
            </a:r>
          </a:p>
        </p:txBody>
      </p:sp>
      <p:grpSp>
        <p:nvGrpSpPr>
          <p:cNvPr id="7" name="Group 6">
            <a:extLst>
              <a:ext uri="{FF2B5EF4-FFF2-40B4-BE49-F238E27FC236}">
                <a16:creationId xmlns:a16="http://schemas.microsoft.com/office/drawing/2014/main" id="{2CDAE90E-BC6F-B223-F70E-87BB5E91E625}"/>
              </a:ext>
            </a:extLst>
          </p:cNvPr>
          <p:cNvGrpSpPr/>
          <p:nvPr/>
        </p:nvGrpSpPr>
        <p:grpSpPr>
          <a:xfrm>
            <a:off x="3234441" y="977281"/>
            <a:ext cx="5723118" cy="5322079"/>
            <a:chOff x="4571997" y="977281"/>
            <a:chExt cx="5723118" cy="5322079"/>
          </a:xfrm>
        </p:grpSpPr>
        <p:pic>
          <p:nvPicPr>
            <p:cNvPr id="29" name="Picture 28" descr="A picture containing darkness&#10;&#10;Description automatically generated">
              <a:extLst>
                <a:ext uri="{FF2B5EF4-FFF2-40B4-BE49-F238E27FC236}">
                  <a16:creationId xmlns:a16="http://schemas.microsoft.com/office/drawing/2014/main" id="{89C4B9A5-F735-7AE1-9E05-EB56CF220345}"/>
                </a:ext>
              </a:extLst>
            </p:cNvPr>
            <p:cNvPicPr>
              <a:picLocks noChangeAspect="1"/>
            </p:cNvPicPr>
            <p:nvPr/>
          </p:nvPicPr>
          <p:blipFill rotWithShape="1">
            <a:blip r:embed="rId2"/>
            <a:srcRect l="45530"/>
            <a:stretch/>
          </p:blipFill>
          <p:spPr>
            <a:xfrm>
              <a:off x="4571999" y="977281"/>
              <a:ext cx="5723116" cy="5322079"/>
            </a:xfrm>
            <a:prstGeom prst="rect">
              <a:avLst/>
            </a:prstGeom>
          </p:spPr>
        </p:pic>
        <p:pic>
          <p:nvPicPr>
            <p:cNvPr id="27" name="Picture 26" descr="A screenshot of a video game&#10;&#10;Description automatically generated with low confidence">
              <a:extLst>
                <a:ext uri="{FF2B5EF4-FFF2-40B4-BE49-F238E27FC236}">
                  <a16:creationId xmlns:a16="http://schemas.microsoft.com/office/drawing/2014/main" id="{68EBEA05-8BB7-DB2B-350D-E1665184A098}"/>
                </a:ext>
              </a:extLst>
            </p:cNvPr>
            <p:cNvPicPr>
              <a:picLocks noChangeAspect="1"/>
            </p:cNvPicPr>
            <p:nvPr/>
          </p:nvPicPr>
          <p:blipFill rotWithShape="1">
            <a:blip r:embed="rId3"/>
            <a:srcRect l="45530"/>
            <a:stretch/>
          </p:blipFill>
          <p:spPr>
            <a:xfrm>
              <a:off x="4571997" y="977281"/>
              <a:ext cx="5723117" cy="5322079"/>
            </a:xfrm>
            <a:prstGeom prst="rect">
              <a:avLst/>
            </a:prstGeom>
          </p:spPr>
        </p:pic>
        <p:pic>
          <p:nvPicPr>
            <p:cNvPr id="31" name="Picture 30" descr="A picture containing darkness, screenshot, black&#10;&#10;Description automatically generated">
              <a:extLst>
                <a:ext uri="{FF2B5EF4-FFF2-40B4-BE49-F238E27FC236}">
                  <a16:creationId xmlns:a16="http://schemas.microsoft.com/office/drawing/2014/main" id="{80A79022-0F4E-CCBA-137D-3C2342BE41C1}"/>
                </a:ext>
              </a:extLst>
            </p:cNvPr>
            <p:cNvPicPr>
              <a:picLocks noChangeAspect="1"/>
            </p:cNvPicPr>
            <p:nvPr/>
          </p:nvPicPr>
          <p:blipFill rotWithShape="1">
            <a:blip r:embed="rId4"/>
            <a:srcRect l="45530"/>
            <a:stretch/>
          </p:blipFill>
          <p:spPr>
            <a:xfrm>
              <a:off x="4571999" y="977281"/>
              <a:ext cx="5723116" cy="5322079"/>
            </a:xfrm>
            <a:prstGeom prst="rect">
              <a:avLst/>
            </a:prstGeom>
          </p:spPr>
        </p:pic>
        <p:pic>
          <p:nvPicPr>
            <p:cNvPr id="33" name="Picture 32" descr="A picture containing black, darkness&#10;&#10;Description automatically generated">
              <a:extLst>
                <a:ext uri="{FF2B5EF4-FFF2-40B4-BE49-F238E27FC236}">
                  <a16:creationId xmlns:a16="http://schemas.microsoft.com/office/drawing/2014/main" id="{E193D406-4DD0-99F2-992F-DB3CA5F5300A}"/>
                </a:ext>
              </a:extLst>
            </p:cNvPr>
            <p:cNvPicPr>
              <a:picLocks noChangeAspect="1"/>
            </p:cNvPicPr>
            <p:nvPr/>
          </p:nvPicPr>
          <p:blipFill rotWithShape="1">
            <a:blip r:embed="rId5"/>
            <a:srcRect l="45530"/>
            <a:stretch/>
          </p:blipFill>
          <p:spPr>
            <a:xfrm>
              <a:off x="4571999" y="977281"/>
              <a:ext cx="5723116" cy="5322079"/>
            </a:xfrm>
            <a:prstGeom prst="rect">
              <a:avLst/>
            </a:prstGeom>
          </p:spPr>
        </p:pic>
        <p:pic>
          <p:nvPicPr>
            <p:cNvPr id="35" name="Picture 34" descr="A picture containing screenshot, graphics, design&#10;&#10;Description automatically generated">
              <a:extLst>
                <a:ext uri="{FF2B5EF4-FFF2-40B4-BE49-F238E27FC236}">
                  <a16:creationId xmlns:a16="http://schemas.microsoft.com/office/drawing/2014/main" id="{B53E9552-39DE-EC4C-11E5-DC18E8E8255A}"/>
                </a:ext>
              </a:extLst>
            </p:cNvPr>
            <p:cNvPicPr>
              <a:picLocks noChangeAspect="1"/>
            </p:cNvPicPr>
            <p:nvPr/>
          </p:nvPicPr>
          <p:blipFill rotWithShape="1">
            <a:blip r:embed="rId6"/>
            <a:srcRect l="45530" b="65527"/>
            <a:stretch/>
          </p:blipFill>
          <p:spPr>
            <a:xfrm>
              <a:off x="5664248" y="1384150"/>
              <a:ext cx="3695929" cy="1184808"/>
            </a:xfrm>
            <a:prstGeom prst="rect">
              <a:avLst/>
            </a:prstGeom>
          </p:spPr>
        </p:pic>
        <p:pic>
          <p:nvPicPr>
            <p:cNvPr id="3" name="Picture 2" descr="A picture containing screenshot, graphics, design&#10;&#10;Description automatically generated">
              <a:extLst>
                <a:ext uri="{FF2B5EF4-FFF2-40B4-BE49-F238E27FC236}">
                  <a16:creationId xmlns:a16="http://schemas.microsoft.com/office/drawing/2014/main" id="{1C2B83B2-5642-0B6D-06F5-BE1E72C6F456}"/>
                </a:ext>
              </a:extLst>
            </p:cNvPr>
            <p:cNvPicPr>
              <a:picLocks noChangeAspect="1"/>
            </p:cNvPicPr>
            <p:nvPr/>
          </p:nvPicPr>
          <p:blipFill rotWithShape="1">
            <a:blip r:embed="rId6"/>
            <a:srcRect l="45530" t="38890" b="32057"/>
            <a:stretch/>
          </p:blipFill>
          <p:spPr>
            <a:xfrm>
              <a:off x="5737988" y="3237139"/>
              <a:ext cx="3695929" cy="998544"/>
            </a:xfrm>
            <a:prstGeom prst="rect">
              <a:avLst/>
            </a:prstGeom>
          </p:spPr>
        </p:pic>
        <p:pic>
          <p:nvPicPr>
            <p:cNvPr id="4" name="Picture 3" descr="A picture containing screenshot, graphics, design&#10;&#10;Description automatically generated">
              <a:extLst>
                <a:ext uri="{FF2B5EF4-FFF2-40B4-BE49-F238E27FC236}">
                  <a16:creationId xmlns:a16="http://schemas.microsoft.com/office/drawing/2014/main" id="{B155A734-4E0E-27C5-7130-08CB0C2289A4}"/>
                </a:ext>
              </a:extLst>
            </p:cNvPr>
            <p:cNvPicPr>
              <a:picLocks noChangeAspect="1"/>
            </p:cNvPicPr>
            <p:nvPr/>
          </p:nvPicPr>
          <p:blipFill rotWithShape="1">
            <a:blip r:embed="rId6"/>
            <a:srcRect l="45530" t="70947"/>
            <a:stretch/>
          </p:blipFill>
          <p:spPr>
            <a:xfrm>
              <a:off x="5737987" y="4949028"/>
              <a:ext cx="3695929" cy="998544"/>
            </a:xfrm>
            <a:prstGeom prst="rect">
              <a:avLst/>
            </a:prstGeom>
          </p:spPr>
        </p:pic>
      </p:grpSp>
    </p:spTree>
    <p:extLst>
      <p:ext uri="{BB962C8B-B14F-4D97-AF65-F5344CB8AC3E}">
        <p14:creationId xmlns:p14="http://schemas.microsoft.com/office/powerpoint/2010/main" val="4152475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3"/>
          <p:cNvSpPr txBox="1">
            <a:spLocks noGrp="1"/>
          </p:cNvSpPr>
          <p:nvPr>
            <p:ph type="title"/>
          </p:nvPr>
        </p:nvSpPr>
        <p:spPr>
          <a:xfrm>
            <a:off x="298045" y="860326"/>
            <a:ext cx="11840059" cy="106747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Font typeface="Helvetica Neue"/>
              <a:buNone/>
            </a:pPr>
            <a:r>
              <a:rPr lang="en-US" cap="none" dirty="0"/>
              <a:t>bS21-2 in </a:t>
            </a:r>
            <a:r>
              <a:rPr lang="en-US" i="1" cap="none" dirty="0"/>
              <a:t>F. tularensis</a:t>
            </a:r>
            <a:endParaRPr dirty="0"/>
          </a:p>
        </p:txBody>
      </p:sp>
      <p:sp>
        <p:nvSpPr>
          <p:cNvPr id="73" name="Google Shape;73;p3"/>
          <p:cNvSpPr txBox="1">
            <a:spLocks noGrp="1"/>
          </p:cNvSpPr>
          <p:nvPr>
            <p:ph type="body" idx="1"/>
          </p:nvPr>
        </p:nvSpPr>
        <p:spPr>
          <a:xfrm>
            <a:off x="298045" y="1411939"/>
            <a:ext cx="5188355" cy="332198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000"/>
              <a:buNone/>
            </a:pPr>
            <a:r>
              <a:rPr lang="en-US" sz="3000"/>
              <a:t>Loss of bS21-2 </a:t>
            </a:r>
            <a:endParaRPr/>
          </a:p>
          <a:p>
            <a:pPr marL="746125" lvl="1" indent="-177800" algn="l" rtl="0">
              <a:lnSpc>
                <a:spcPct val="100000"/>
              </a:lnSpc>
              <a:spcBef>
                <a:spcPts val="0"/>
              </a:spcBef>
              <a:spcAft>
                <a:spcPts val="0"/>
              </a:spcAft>
              <a:buSzPts val="2800"/>
              <a:buChar char="•"/>
            </a:pPr>
            <a:r>
              <a:rPr lang="en-US" sz="2800"/>
              <a:t>change in virulence protein abundance</a:t>
            </a:r>
            <a:endParaRPr/>
          </a:p>
          <a:p>
            <a:pPr marL="746125" lvl="1" indent="-177800" algn="l" rtl="0">
              <a:lnSpc>
                <a:spcPct val="100000"/>
              </a:lnSpc>
              <a:spcBef>
                <a:spcPts val="0"/>
              </a:spcBef>
              <a:spcAft>
                <a:spcPts val="0"/>
              </a:spcAft>
              <a:buSzPts val="2800"/>
              <a:buChar char="•"/>
            </a:pPr>
            <a:r>
              <a:rPr lang="en-US" sz="2800"/>
              <a:t>reduces ability to grow in macrophage</a:t>
            </a:r>
            <a:endParaRPr/>
          </a:p>
          <a:p>
            <a:pPr marL="460375" lvl="0" indent="-460375" algn="l" rtl="0">
              <a:lnSpc>
                <a:spcPct val="100000"/>
              </a:lnSpc>
              <a:spcBef>
                <a:spcPts val="600"/>
              </a:spcBef>
              <a:spcAft>
                <a:spcPts val="0"/>
              </a:spcAft>
              <a:buSzPts val="3200"/>
              <a:buNone/>
            </a:pPr>
            <a:endParaRPr sz="3200"/>
          </a:p>
          <a:p>
            <a:pPr marL="460375" lvl="0" indent="-460375" algn="l" rtl="0">
              <a:lnSpc>
                <a:spcPct val="100000"/>
              </a:lnSpc>
              <a:spcBef>
                <a:spcPts val="600"/>
              </a:spcBef>
              <a:spcAft>
                <a:spcPts val="0"/>
              </a:spcAft>
              <a:buSzPts val="3200"/>
              <a:buNone/>
            </a:pPr>
            <a:endParaRPr sz="3200"/>
          </a:p>
          <a:p>
            <a:pPr marL="0" lvl="0" indent="0" algn="l" rtl="0">
              <a:lnSpc>
                <a:spcPct val="100000"/>
              </a:lnSpc>
              <a:spcBef>
                <a:spcPts val="600"/>
              </a:spcBef>
              <a:spcAft>
                <a:spcPts val="0"/>
              </a:spcAft>
              <a:buSzPts val="3200"/>
              <a:buNone/>
            </a:pPr>
            <a:endParaRPr sz="3200"/>
          </a:p>
        </p:txBody>
      </p:sp>
      <p:pic>
        <p:nvPicPr>
          <p:cNvPr id="74" name="Google Shape;74;p3"/>
          <p:cNvPicPr preferRelativeResize="0"/>
          <p:nvPr/>
        </p:nvPicPr>
        <p:blipFill rotWithShape="1">
          <a:blip r:embed="rId3">
            <a:alphaModFix/>
          </a:blip>
          <a:srcRect/>
          <a:stretch/>
        </p:blipFill>
        <p:spPr>
          <a:xfrm>
            <a:off x="5942502" y="1501106"/>
            <a:ext cx="5951453" cy="3470722"/>
          </a:xfrm>
          <a:prstGeom prst="rect">
            <a:avLst/>
          </a:prstGeom>
          <a:noFill/>
          <a:ln>
            <a:noFill/>
          </a:ln>
        </p:spPr>
      </p:pic>
      <p:sp>
        <p:nvSpPr>
          <p:cNvPr id="75" name="Google Shape;75;p3"/>
          <p:cNvSpPr txBox="1"/>
          <p:nvPr/>
        </p:nvSpPr>
        <p:spPr>
          <a:xfrm>
            <a:off x="5918830" y="5185916"/>
            <a:ext cx="5188355" cy="699466"/>
          </a:xfrm>
          <a:prstGeom prst="rect">
            <a:avLst/>
          </a:prstGeom>
          <a:noFill/>
          <a:ln>
            <a:noFill/>
          </a:ln>
        </p:spPr>
        <p:txBody>
          <a:bodyPr spcFirstLastPara="1" wrap="square" lIns="91425" tIns="45700" rIns="91425" bIns="45700" anchor="t" anchorCtr="0">
            <a:noAutofit/>
          </a:bodyPr>
          <a:lstStyle/>
          <a:p>
            <a:pPr marL="460375" marR="0" lvl="0" indent="-460375" algn="l" rtl="0">
              <a:lnSpc>
                <a:spcPct val="100000"/>
              </a:lnSpc>
              <a:spcBef>
                <a:spcPts val="0"/>
              </a:spcBef>
              <a:spcAft>
                <a:spcPts val="0"/>
              </a:spcAft>
              <a:buClr>
                <a:schemeClr val="accent1"/>
              </a:buClr>
              <a:buSzPts val="3200"/>
              <a:buFont typeface="Arial"/>
              <a:buNone/>
            </a:pPr>
            <a:r>
              <a:rPr lang="en-US" sz="3200" b="0" i="0" u="none" strike="noStrike" cap="none" dirty="0">
                <a:solidFill>
                  <a:schemeClr val="dk1"/>
                </a:solidFill>
                <a:latin typeface="Helvetica Neue"/>
                <a:ea typeface="Helvetica Neue"/>
                <a:cs typeface="Helvetica Neue"/>
                <a:sym typeface="Helvetica Neue"/>
              </a:rPr>
              <a:t>*bS21 is encoded by </a:t>
            </a:r>
            <a:r>
              <a:rPr lang="en-US" sz="3200" b="0" i="1" u="none" strike="noStrike" cap="none" dirty="0" err="1">
                <a:solidFill>
                  <a:schemeClr val="dk1"/>
                </a:solidFill>
                <a:latin typeface="Helvetica Neue"/>
                <a:ea typeface="Helvetica Neue"/>
                <a:cs typeface="Helvetica Neue"/>
                <a:sym typeface="Helvetica Neue"/>
              </a:rPr>
              <a:t>rpsU</a:t>
            </a:r>
            <a:endParaRPr sz="3200" b="0" i="0" u="none" strike="noStrike" cap="none" dirty="0">
              <a:solidFill>
                <a:schemeClr val="dk1"/>
              </a:solidFill>
              <a:latin typeface="Helvetica Neue"/>
              <a:ea typeface="Helvetica Neue"/>
              <a:cs typeface="Helvetica Neue"/>
              <a:sym typeface="Helvetica Neue"/>
            </a:endParaRPr>
          </a:p>
          <a:p>
            <a:pPr marL="460375" marR="0" lvl="0" indent="-460375" algn="l" rtl="0">
              <a:lnSpc>
                <a:spcPct val="100000"/>
              </a:lnSpc>
              <a:spcBef>
                <a:spcPts val="600"/>
              </a:spcBef>
              <a:spcAft>
                <a:spcPts val="0"/>
              </a:spcAft>
              <a:buClr>
                <a:schemeClr val="accent1"/>
              </a:buClr>
              <a:buSzPts val="3200"/>
              <a:buFont typeface="Arial"/>
              <a:buNone/>
            </a:pPr>
            <a:endParaRPr sz="3200" b="0" i="0" u="none" strike="noStrike" cap="none" dirty="0">
              <a:solidFill>
                <a:schemeClr val="dk1"/>
              </a:solidFill>
              <a:latin typeface="Helvetica Neue"/>
              <a:ea typeface="Helvetica Neue"/>
              <a:cs typeface="Helvetica Neue"/>
              <a:sym typeface="Helvetica Neue"/>
            </a:endParaRPr>
          </a:p>
          <a:p>
            <a:pPr marL="0" marR="0" lvl="0" indent="0" algn="l" rtl="0">
              <a:lnSpc>
                <a:spcPct val="100000"/>
              </a:lnSpc>
              <a:spcBef>
                <a:spcPts val="600"/>
              </a:spcBef>
              <a:spcAft>
                <a:spcPts val="0"/>
              </a:spcAft>
              <a:buClr>
                <a:schemeClr val="accent1"/>
              </a:buClr>
              <a:buSzPts val="3200"/>
              <a:buFont typeface="Arial"/>
              <a:buNone/>
            </a:pPr>
            <a:endParaRPr sz="3200" b="0" i="0" u="none" strike="noStrike" cap="none" dirty="0">
              <a:solidFill>
                <a:schemeClr val="dk1"/>
              </a:solidFill>
              <a:latin typeface="Helvetica Neue"/>
              <a:ea typeface="Helvetica Neue"/>
              <a:cs typeface="Helvetica Neue"/>
              <a:sym typeface="Helvetica Neue"/>
            </a:endParaRPr>
          </a:p>
        </p:txBody>
      </p:sp>
      <p:sp>
        <p:nvSpPr>
          <p:cNvPr id="3" name="Rectangle 2">
            <a:extLst>
              <a:ext uri="{FF2B5EF4-FFF2-40B4-BE49-F238E27FC236}">
                <a16:creationId xmlns:a16="http://schemas.microsoft.com/office/drawing/2014/main" id="{BF52B193-4E69-A696-0B9F-719B21FEF51D}"/>
              </a:ext>
            </a:extLst>
          </p:cNvPr>
          <p:cNvSpPr/>
          <p:nvPr/>
        </p:nvSpPr>
        <p:spPr>
          <a:xfrm>
            <a:off x="6183630" y="3097530"/>
            <a:ext cx="891540" cy="3314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8"/>
          <p:cNvSpPr txBox="1">
            <a:spLocks noGrp="1"/>
          </p:cNvSpPr>
          <p:nvPr>
            <p:ph type="title"/>
          </p:nvPr>
        </p:nvSpPr>
        <p:spPr>
          <a:xfrm>
            <a:off x="300990" y="748101"/>
            <a:ext cx="11430000" cy="71692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Font typeface="Helvetica Neue"/>
              <a:buNone/>
            </a:pPr>
            <a:r>
              <a:rPr lang="en-US" cap="none"/>
              <a:t>Ribosomal Protein Expression is Tightly Controlled  </a:t>
            </a:r>
            <a:endParaRPr/>
          </a:p>
        </p:txBody>
      </p:sp>
      <p:pic>
        <p:nvPicPr>
          <p:cNvPr id="123" name="Google Shape;123;p8" descr="Diagram&#10;&#10;Description automatically generated"/>
          <p:cNvPicPr preferRelativeResize="0"/>
          <p:nvPr/>
        </p:nvPicPr>
        <p:blipFill rotWithShape="1">
          <a:blip r:embed="rId3">
            <a:clrChange>
              <a:clrFrom>
                <a:srgbClr val="FFFFFF"/>
              </a:clrFrom>
              <a:clrTo>
                <a:srgbClr val="FFFFFF">
                  <a:alpha val="0"/>
                </a:srgbClr>
              </a:clrTo>
            </a:clrChange>
            <a:alphaModFix/>
          </a:blip>
          <a:srcRect b="55187"/>
          <a:stretch/>
        </p:blipFill>
        <p:spPr>
          <a:xfrm>
            <a:off x="2318274" y="1306589"/>
            <a:ext cx="7555452" cy="2370062"/>
          </a:xfrm>
          <a:prstGeom prst="rect">
            <a:avLst/>
          </a:prstGeom>
          <a:noFill/>
          <a:ln>
            <a:noFill/>
          </a:ln>
        </p:spPr>
      </p:pic>
      <p:pic>
        <p:nvPicPr>
          <p:cNvPr id="124" name="Google Shape;124;p8" descr="Diagram&#10;&#10;Description automatically generated"/>
          <p:cNvPicPr preferRelativeResize="0"/>
          <p:nvPr/>
        </p:nvPicPr>
        <p:blipFill rotWithShape="1">
          <a:blip r:embed="rId3">
            <a:clrChange>
              <a:clrFrom>
                <a:srgbClr val="FFFFFF"/>
              </a:clrFrom>
              <a:clrTo>
                <a:srgbClr val="FFFFFF">
                  <a:alpha val="0"/>
                </a:srgbClr>
              </a:clrTo>
            </a:clrChange>
            <a:alphaModFix/>
          </a:blip>
          <a:srcRect t="48596" b="10544"/>
          <a:stretch/>
        </p:blipFill>
        <p:spPr>
          <a:xfrm>
            <a:off x="2318274" y="3876676"/>
            <a:ext cx="7555452" cy="216101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allery">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1017</TotalTime>
  <Words>1431</Words>
  <Application>Microsoft Office PowerPoint</Application>
  <PresentationFormat>Widescreen</PresentationFormat>
  <Paragraphs>287</Paragraphs>
  <Slides>28</Slides>
  <Notes>26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Quattrocento Sans</vt:lpstr>
      <vt:lpstr>Aparajita</vt:lpstr>
      <vt:lpstr>Calibri</vt:lpstr>
      <vt:lpstr>Helvetica</vt:lpstr>
      <vt:lpstr>Century Gothic</vt:lpstr>
      <vt:lpstr>Gill Sans</vt:lpstr>
      <vt:lpstr>Times New Roman</vt:lpstr>
      <vt:lpstr>Arial</vt:lpstr>
      <vt:lpstr>Helvetica Neue</vt:lpstr>
      <vt:lpstr>Gallery</vt:lpstr>
      <vt:lpstr>Investigating the Autogenous Regulation of bS21 Homologs In Francisella tularensis</vt:lpstr>
      <vt:lpstr>Outline</vt:lpstr>
      <vt:lpstr>Outline</vt:lpstr>
      <vt:lpstr>Francisella tularensis</vt:lpstr>
      <vt:lpstr>bS21, a small subunit ribosomal protein</vt:lpstr>
      <vt:lpstr>Despite reduced genome, multiple genes encode the same ribosomal protein, bS21</vt:lpstr>
      <vt:lpstr>Why have multiple bS21 homologs?</vt:lpstr>
      <vt:lpstr>bS21-2 in F. tularensis</vt:lpstr>
      <vt:lpstr>Ribosomal Protein Expression is Tightly Controlled  </vt:lpstr>
      <vt:lpstr>RNA Seq Data Suggest bS21-2 Negatively Regulates its Own mRNA </vt:lpstr>
      <vt:lpstr>Classic Models of Ribosomal Protein Autoregulation</vt:lpstr>
      <vt:lpstr>Outline</vt:lpstr>
      <vt:lpstr>How does bS21-2 regulate its transcript abundance?</vt:lpstr>
      <vt:lpstr>Testing 5′ UTR vs Promoter Contribution to Regulation by bS21-2</vt:lpstr>
      <vt:lpstr>The 5′ UTR of rpsU2 is Sufficient for Regulation</vt:lpstr>
      <vt:lpstr>The 5′ UTR is Sufficient for Regulation by bS21-2</vt:lpstr>
      <vt:lpstr>Classic Models: Stability Predictions</vt:lpstr>
      <vt:lpstr>bS21-2 destabilizes its own transcript</vt:lpstr>
      <vt:lpstr>Outline</vt:lpstr>
      <vt:lpstr>yqeY</vt:lpstr>
      <vt:lpstr>Leader sequence controls rpsU2 transcript abundance and protein synthesis</vt:lpstr>
      <vt:lpstr>Outline</vt:lpstr>
      <vt:lpstr>bS21-2 Regulatory Network</vt:lpstr>
      <vt:lpstr>Remaining Questions</vt:lpstr>
      <vt:lpstr>ACKNOWLEDGEMENTS</vt:lpstr>
      <vt:lpstr>Any Questions?</vt:lpstr>
      <vt:lpstr>Testing for attenuation of the rpsU2 transcript</vt:lpstr>
      <vt:lpstr>Previous RT-PCR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Investigating the Autogenous Regulation of bS21 Homologs In Francisella tularensis</dc:title>
  <dc:creator>Sierra Schmidt</dc:creator>
  <cp:lastModifiedBy>Sierra Schmidt</cp:lastModifiedBy>
  <cp:revision>17</cp:revision>
  <dcterms:created xsi:type="dcterms:W3CDTF">2022-06-22T14:34:01Z</dcterms:created>
  <dcterms:modified xsi:type="dcterms:W3CDTF">2023-06-20T19:28:19Z</dcterms:modified>
</cp:coreProperties>
</file>