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365760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7983"/>
    <a:srgbClr val="696969"/>
    <a:srgbClr val="FAFAFA"/>
    <a:srgbClr val="2B3A40"/>
    <a:srgbClr val="556575"/>
    <a:srgbClr val="1A2226"/>
    <a:srgbClr val="EFBC9D"/>
    <a:srgbClr val="FCA26E"/>
    <a:srgbClr val="193946"/>
    <a:srgbClr val="F57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844" autoAdjust="0"/>
    <p:restoredTop sz="95226" autoAdjust="0"/>
  </p:normalViewPr>
  <p:slideViewPr>
    <p:cSldViewPr snapToGrid="0">
      <p:cViewPr>
        <p:scale>
          <a:sx n="20" d="100"/>
          <a:sy n="20" d="100"/>
        </p:scale>
        <p:origin x="2126" y="1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12_SS_qRT-PCR_calcs_8.2KMR_edi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rpsU1.rpsU3%20Regulation\qRT-PCR\230313_SS_qRT-PCR_calcs_3.9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rpsU1.rpsU3%20Regulation\qRT-PCR\230320_SS_qRT-PCR_calcs_3.9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B-gal%20of%20rpsU2%20regulatory%20elements\230321_KRLVS148_KRLVS149_KRLVS150_KRLVS151_B-gal_worksheet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97108806018087"/>
          <c:y val="7.6075300508394506E-2"/>
          <c:w val="0.88702891193981914"/>
          <c:h val="0.80440419692769982"/>
        </c:manualLayout>
      </c:layout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6586815"/>
        <c:axId val="146633279"/>
      </c:barChart>
      <c:catAx>
        <c:axId val="1465868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633279"/>
        <c:crossesAt val="0"/>
        <c:auto val="1"/>
        <c:lblAlgn val="ctr"/>
        <c:lblOffset val="100"/>
        <c:noMultiLvlLbl val="0"/>
      </c:catAx>
      <c:valAx>
        <c:axId val="146633279"/>
        <c:scaling>
          <c:orientation val="minMax"/>
          <c:max val="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</a:t>
                </a:r>
                <a:r>
                  <a:rPr lang="en-US" sz="1800" dirty="0">
                    <a:solidFill>
                      <a:schemeClr val="tx1"/>
                    </a:solidFill>
                  </a:rPr>
                  <a:t> Abundance</a:t>
                </a:r>
              </a:p>
            </c:rich>
          </c:tx>
          <c:layout>
            <c:manualLayout>
              <c:xMode val="edge"/>
              <c:yMode val="edge"/>
              <c:x val="1.5104006545862364E-2"/>
              <c:y val="8.161929541256902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586815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343901906093896E-2"/>
          <c:y val="4.0799322138701147E-2"/>
          <c:w val="0.92248172593188238"/>
          <c:h val="0.8450877497115717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1E5-47B8-8D6A-90C7D2784F61}"/>
              </c:ext>
            </c:extLst>
          </c:dPt>
          <c:dPt>
            <c:idx val="1"/>
            <c:invertIfNegative val="0"/>
            <c:bubble3D val="0"/>
            <c:spPr>
              <a:pattFill prst="ltVert">
                <a:fgClr>
                  <a:srgbClr val="00B050"/>
                </a:fgClr>
                <a:bgClr>
                  <a:schemeClr val="bg1"/>
                </a:bgClr>
              </a:patt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1E5-47B8-8D6A-90C7D2784F61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1E5-47B8-8D6A-90C7D2784F61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1E5-47B8-8D6A-90C7D2784F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Analysis!$Y$72:$Y$75</c:f>
                <c:numCache>
                  <c:formatCode>General</c:formatCode>
                  <c:ptCount val="4"/>
                  <c:pt idx="0">
                    <c:v>0.179828815125194</c:v>
                  </c:pt>
                  <c:pt idx="1">
                    <c:v>1.5782999704398435</c:v>
                  </c:pt>
                  <c:pt idx="2">
                    <c:v>0.28378458224219627</c:v>
                  </c:pt>
                  <c:pt idx="3">
                    <c:v>1.3199570128495703</c:v>
                  </c:pt>
                </c:numCache>
              </c:numRef>
            </c:plus>
            <c:minus>
              <c:numRef>
                <c:f>Analysis!$Z$72:$Z$75</c:f>
                <c:numCache>
                  <c:formatCode>General</c:formatCode>
                  <c:ptCount val="4"/>
                  <c:pt idx="0">
                    <c:v>0.21925766040249717</c:v>
                  </c:pt>
                  <c:pt idx="1">
                    <c:v>1.9019452162644406</c:v>
                  </c:pt>
                  <c:pt idx="2">
                    <c:v>0.39622797164939172</c:v>
                  </c:pt>
                  <c:pt idx="3">
                    <c:v>1.9120392966364639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Analysis!$U$72:$W$75</c:f>
              <c:multiLvlStrCache>
                <c:ptCount val="4"/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rpsU2</c:v>
                  </c:pt>
                  <c:pt idx="1">
                    <c:v>rpsU2</c:v>
                  </c:pt>
                  <c:pt idx="2">
                    <c:v>rpsU2</c:v>
                  </c:pt>
                  <c:pt idx="3">
                    <c:v>rpsU2</c:v>
                  </c:pt>
                </c:lvl>
                <c:lvl>
                  <c:pt idx="0">
                    <c:v>+</c:v>
                  </c:pt>
                  <c:pt idx="1">
                    <c:v>-</c:v>
                  </c:pt>
                  <c:pt idx="2">
                    <c:v>+</c:v>
                  </c:pt>
                  <c:pt idx="3">
                    <c:v>-</c:v>
                  </c:pt>
                </c:lvl>
              </c:multiLvlStrCache>
            </c:multiLvlStrRef>
          </c:cat>
          <c:val>
            <c:numRef>
              <c:f>Analysis!$X$72:$X$75</c:f>
              <c:numCache>
                <c:formatCode>0.0</c:formatCode>
                <c:ptCount val="4"/>
                <c:pt idx="0">
                  <c:v>1</c:v>
                </c:pt>
                <c:pt idx="1">
                  <c:v>9.2750940028800919</c:v>
                </c:pt>
                <c:pt idx="2">
                  <c:v>1</c:v>
                </c:pt>
                <c:pt idx="3">
                  <c:v>4.2625995533884984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1E5-47B8-8D6A-90C7D2784F6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1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</a:t>
                </a:r>
                <a:r>
                  <a:rPr lang="en-US" sz="1800" dirty="0">
                    <a:solidFill>
                      <a:schemeClr val="tx1"/>
                    </a:solidFill>
                  </a:rPr>
                  <a:t> Abundance</a:t>
                </a:r>
              </a:p>
            </c:rich>
          </c:tx>
          <c:layout>
            <c:manualLayout>
              <c:xMode val="edge"/>
              <c:yMode val="edge"/>
              <c:x val="0"/>
              <c:y val="0.299235269653911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907564000"/>
        <c:crosses val="autoZero"/>
        <c:crossBetween val="between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322-45CE-8CB9-2AAE7789A0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Analysis!$U$4:$U$5</c:f>
                <c:numCache>
                  <c:formatCode>General</c:formatCode>
                  <c:ptCount val="2"/>
                  <c:pt idx="0">
                    <c:v>4.7891650789558926E-2</c:v>
                  </c:pt>
                  <c:pt idx="1">
                    <c:v>0.22880071393329426</c:v>
                  </c:pt>
                </c:numCache>
              </c:numRef>
            </c:plus>
            <c:minus>
              <c:numRef>
                <c:f>Analysis!$V$4:$V$5</c:f>
                <c:numCache>
                  <c:formatCode>General</c:formatCode>
                  <c:ptCount val="2"/>
                  <c:pt idx="0">
                    <c:v>5.030063104611382E-2</c:v>
                  </c:pt>
                  <c:pt idx="1">
                    <c:v>0.28192828480883869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Analysis!$S$4:$S$5</c:f>
              <c:strCache>
                <c:ptCount val="2"/>
                <c:pt idx="0">
                  <c:v>LVS</c:v>
                </c:pt>
                <c:pt idx="1">
                  <c:v>∆rpsU1</c:v>
                </c:pt>
              </c:strCache>
            </c:strRef>
          </c:cat>
          <c:val>
            <c:numRef>
              <c:f>Analysis!$T$4:$T$5</c:f>
              <c:numCache>
                <c:formatCode>0.00</c:formatCode>
                <c:ptCount val="2"/>
                <c:pt idx="0" formatCode="0.000">
                  <c:v>1</c:v>
                </c:pt>
                <c:pt idx="1">
                  <c:v>1.2141604025781765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5CE-8CB9-2AAE7789A0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1571456"/>
        <c:axId val="1151570048"/>
      </c:barChart>
      <c:catAx>
        <c:axId val="115157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0048"/>
        <c:crosses val="autoZero"/>
        <c:auto val="1"/>
        <c:lblAlgn val="ctr"/>
        <c:lblOffset val="100"/>
        <c:noMultiLvlLbl val="0"/>
      </c:catAx>
      <c:valAx>
        <c:axId val="1151570048"/>
        <c:scaling>
          <c:orientation val="minMax"/>
          <c:max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Relative </a:t>
                </a:r>
                <a:r>
                  <a:rPr lang="en-US" sz="1800" i="1" dirty="0" err="1"/>
                  <a:t>cspC</a:t>
                </a:r>
                <a:r>
                  <a:rPr lang="en-US" sz="1800" i="1" dirty="0"/>
                  <a:t>/rpsU1 </a:t>
                </a:r>
                <a:r>
                  <a:rPr lang="en-US" sz="1800" dirty="0"/>
                  <a:t>5' UTR Abundance</a:t>
                </a:r>
              </a:p>
            </c:rich>
          </c:tx>
          <c:layout>
            <c:manualLayout>
              <c:xMode val="edge"/>
              <c:yMode val="edge"/>
              <c:x val="1.2860082304526749E-2"/>
              <c:y val="0.154765029371328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1456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Analysis!$U$4:$U$5</c:f>
                <c:numCache>
                  <c:formatCode>General</c:formatCode>
                  <c:ptCount val="2"/>
                  <c:pt idx="0">
                    <c:v>0.19389168837394022</c:v>
                  </c:pt>
                  <c:pt idx="1">
                    <c:v>0.22863964788993812</c:v>
                  </c:pt>
                </c:numCache>
              </c:numRef>
            </c:plus>
            <c:minus>
              <c:numRef>
                <c:f>Analysis!$V$4:$V$5</c:f>
                <c:numCache>
                  <c:formatCode>General</c:formatCode>
                  <c:ptCount val="2"/>
                  <c:pt idx="0">
                    <c:v>0.24052808484610111</c:v>
                  </c:pt>
                  <c:pt idx="1">
                    <c:v>0.36023696221194279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Analysis!$S$4:$S$5</c:f>
              <c:strCache>
                <c:ptCount val="2"/>
                <c:pt idx="0">
                  <c:v>LVS</c:v>
                </c:pt>
                <c:pt idx="1">
                  <c:v>∆rpsU3</c:v>
                </c:pt>
              </c:strCache>
            </c:strRef>
          </c:cat>
          <c:val>
            <c:numRef>
              <c:f>Analysis!$T$4:$T$5</c:f>
              <c:numCache>
                <c:formatCode>0.00</c:formatCode>
                <c:ptCount val="2"/>
                <c:pt idx="0">
                  <c:v>1</c:v>
                </c:pt>
                <c:pt idx="1">
                  <c:v>0.62588247048524503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E5-4124-AAD3-F4852AC541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1571456"/>
        <c:axId val="1151570048"/>
      </c:barChart>
      <c:catAx>
        <c:axId val="115157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0048"/>
        <c:crosses val="autoZero"/>
        <c:auto val="1"/>
        <c:lblAlgn val="ctr"/>
        <c:lblOffset val="100"/>
        <c:noMultiLvlLbl val="0"/>
      </c:catAx>
      <c:valAx>
        <c:axId val="1151570048"/>
        <c:scaling>
          <c:orientation val="minMax"/>
          <c:max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Relative </a:t>
                </a:r>
                <a:r>
                  <a:rPr lang="en-US" sz="1800" i="1" dirty="0"/>
                  <a:t>rpsU3</a:t>
                </a:r>
                <a:r>
                  <a:rPr lang="en-US" sz="1800" dirty="0"/>
                  <a:t> 5' UTR Abundance</a:t>
                </a:r>
              </a:p>
            </c:rich>
          </c:tx>
          <c:layout>
            <c:manualLayout>
              <c:xMode val="edge"/>
              <c:yMode val="edge"/>
              <c:x val="1.2165450121654502E-2"/>
              <c:y val="8.81980617807389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1456"/>
        <c:crosses val="autoZero"/>
        <c:crossBetween val="between"/>
        <c:majorUnit val="1"/>
        <c:minorUnit val="0.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59775301634597"/>
          <c:y val="4.8871157171012508E-2"/>
          <c:w val="0.85147163850810248"/>
          <c:h val="0.8087370441852473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BD3-4D6F-B8B4-5344963F432A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D3-4D6F-B8B4-5344963F43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'Data for Chart'!$C$3:$C$6</c:f>
                <c:numCache>
                  <c:formatCode>General</c:formatCode>
                  <c:ptCount val="4"/>
                  <c:pt idx="0">
                    <c:v>27.971741266733737</c:v>
                  </c:pt>
                  <c:pt idx="1">
                    <c:v>20.53748180413286</c:v>
                  </c:pt>
                  <c:pt idx="2">
                    <c:v>3.0267275507198113</c:v>
                  </c:pt>
                  <c:pt idx="3">
                    <c:v>2.1988892963848299</c:v>
                  </c:pt>
                </c:numCache>
              </c:numRef>
            </c:plus>
            <c:minus>
              <c:numRef>
                <c:f>'Data for Chart'!$C$3:$C$6</c:f>
                <c:numCache>
                  <c:formatCode>General</c:formatCode>
                  <c:ptCount val="4"/>
                  <c:pt idx="0">
                    <c:v>27.971741266733737</c:v>
                  </c:pt>
                  <c:pt idx="1">
                    <c:v>20.53748180413286</c:v>
                  </c:pt>
                  <c:pt idx="2">
                    <c:v>3.0267275507198113</c:v>
                  </c:pt>
                  <c:pt idx="3">
                    <c:v>2.1988892963848299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'Data for Chart'!$A$3:$A$6</c:f>
              <c:strCache>
                <c:ptCount val="4"/>
                <c:pt idx="0">
                  <c:v>PrpsU2 rpsU2 5' UTR</c:v>
                </c:pt>
                <c:pt idx="1">
                  <c:v>ΔrpsU2 PrpsU2 rpsU2 5' UTR</c:v>
                </c:pt>
                <c:pt idx="2">
                  <c:v>Ptul4 rpsU2 5' UTR</c:v>
                </c:pt>
                <c:pt idx="3">
                  <c:v>ΔrpsU2 Ptul4 rpsU2 5' UTR</c:v>
                </c:pt>
              </c:strCache>
            </c:strRef>
          </c:cat>
          <c:val>
            <c:numRef>
              <c:f>'Data for Chart'!$B$3:$B$6</c:f>
              <c:numCache>
                <c:formatCode>0.0</c:formatCode>
                <c:ptCount val="4"/>
                <c:pt idx="0">
                  <c:v>590.36965971003406</c:v>
                </c:pt>
                <c:pt idx="1">
                  <c:v>815.9107477606309</c:v>
                </c:pt>
                <c:pt idx="2">
                  <c:v>282.88835999580522</c:v>
                </c:pt>
                <c:pt idx="3">
                  <c:v>400.7047083482442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D3-4D6F-B8B4-5344963F432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15585008"/>
        <c:axId val="1015585392"/>
      </c:barChart>
      <c:catAx>
        <c:axId val="101558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392"/>
        <c:crosses val="autoZero"/>
        <c:auto val="1"/>
        <c:lblAlgn val="ctr"/>
        <c:lblOffset val="100"/>
        <c:noMultiLvlLbl val="0"/>
      </c:catAx>
      <c:valAx>
        <c:axId val="10155853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Beta-galactosidase Activity </a:t>
                </a:r>
              </a:p>
              <a:p>
                <a:pPr>
                  <a:defRPr sz="1800"/>
                </a:pPr>
                <a:r>
                  <a:rPr lang="en-US" sz="1800" dirty="0"/>
                  <a:t>(Miller Units)</a:t>
                </a:r>
              </a:p>
            </c:rich>
          </c:tx>
          <c:layout>
            <c:manualLayout>
              <c:xMode val="edge"/>
              <c:yMode val="edge"/>
              <c:x val="1.1121638845690168E-3"/>
              <c:y val="0.256078606028704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05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15C0D-8F69-4C5A-BE2D-D5C5F3BDF804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59997-A26A-45B7-A6A9-E738B817F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70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1pPr>
    <a:lvl2pPr marL="34773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2pPr>
    <a:lvl3pPr marL="695458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3pPr>
    <a:lvl4pPr marL="1043187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4pPr>
    <a:lvl5pPr marL="1390915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5pPr>
    <a:lvl6pPr marL="1738643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6pPr>
    <a:lvl7pPr marL="2086373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7pPr>
    <a:lvl8pPr marL="243410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8pPr>
    <a:lvl9pPr marL="278183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Know that transcriptional repressors interacts on polycistronic </a:t>
            </a:r>
            <a:r>
              <a:rPr lang="en-US" dirty="0" err="1"/>
              <a:t>opersons</a:t>
            </a:r>
            <a:r>
              <a:rPr lang="en-US" dirty="0"/>
              <a:t> at a specific target site; this happens near or at the transcriptional initiation site (demonstrated in the promoter)</a:t>
            </a:r>
          </a:p>
          <a:p>
            <a:endParaRPr lang="en-US" dirty="0"/>
          </a:p>
          <a:p>
            <a:r>
              <a:rPr lang="en-US" dirty="0"/>
              <a:t>There is a possibility for some to have multiple binding sites for </a:t>
            </a:r>
            <a:r>
              <a:rPr lang="en-US" dirty="0" err="1"/>
              <a:t>egulation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Many of the regulatory r-</a:t>
            </a:r>
            <a:r>
              <a:rPr lang="en-US" dirty="0" err="1"/>
              <a:t>prtoeins</a:t>
            </a:r>
            <a:r>
              <a:rPr lang="en-US" dirty="0"/>
              <a:t> bind near the initiation sites of ribosomes so its speculated that the regulation may come from a similar structure recognition between </a:t>
            </a:r>
            <a:r>
              <a:rPr lang="en-US" dirty="0" err="1"/>
              <a:t>rrnas</a:t>
            </a:r>
            <a:r>
              <a:rPr lang="en-US" dirty="0"/>
              <a:t> and </a:t>
            </a:r>
            <a:r>
              <a:rPr lang="en-US" dirty="0" err="1"/>
              <a:t>mrnas</a:t>
            </a:r>
            <a:r>
              <a:rPr lang="en-US" dirty="0"/>
              <a:t> </a:t>
            </a:r>
            <a:r>
              <a:rPr lang="en-US" dirty="0" err="1"/>
              <a:t>tha</a:t>
            </a:r>
            <a:r>
              <a:rPr lang="en-US" dirty="0"/>
              <a:t> they regulate (with higher binding affinity in the </a:t>
            </a:r>
            <a:r>
              <a:rPr lang="en-US" dirty="0" err="1"/>
              <a:t>rrnas</a:t>
            </a:r>
            <a:r>
              <a:rPr lang="en-US" dirty="0"/>
              <a:t>) (this indicates an ability to control translation as well, rather than transcription but obviously I’m looking at just transcriptional control)</a:t>
            </a:r>
          </a:p>
          <a:p>
            <a:endParaRPr lang="en-US" dirty="0"/>
          </a:p>
          <a:p>
            <a:r>
              <a:rPr lang="en-US" dirty="0"/>
              <a:t>Models: binding of r-protein to mRNA recruits nucleases, inhibition by r-protein terminations the transcription of the cistrons downstream (first interacts with first cistron) (this termination of translation would occur prior to the translational start site of the </a:t>
            </a:r>
            <a:r>
              <a:rPr lang="en-US"/>
              <a:t>first gene)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459997-A26A-45B7-A6A9-E738B817FF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23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4489452"/>
            <a:ext cx="31089600" cy="9550400"/>
          </a:xfrm>
        </p:spPr>
        <p:txBody>
          <a:bodyPr anchor="b"/>
          <a:lstStyle>
            <a:lvl1pPr algn="ctr">
              <a:defRPr sz="2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14408152"/>
            <a:ext cx="27432000" cy="6623048"/>
          </a:xfrm>
        </p:spPr>
        <p:txBody>
          <a:bodyPr/>
          <a:lstStyle>
            <a:lvl1pPr marL="0" indent="0" algn="ctr">
              <a:buNone/>
              <a:defRPr sz="9600"/>
            </a:lvl1pPr>
            <a:lvl2pPr marL="1828800" indent="0" algn="ctr">
              <a:buNone/>
              <a:defRPr sz="8000"/>
            </a:lvl2pPr>
            <a:lvl3pPr marL="3657600" indent="0" algn="ctr">
              <a:buNone/>
              <a:defRPr sz="7200"/>
            </a:lvl3pPr>
            <a:lvl4pPr marL="5486400" indent="0" algn="ctr">
              <a:buNone/>
              <a:defRPr sz="6400"/>
            </a:lvl4pPr>
            <a:lvl5pPr marL="7315200" indent="0" algn="ctr">
              <a:buNone/>
              <a:defRPr sz="6400"/>
            </a:lvl5pPr>
            <a:lvl6pPr marL="9144000" indent="0" algn="ctr">
              <a:buNone/>
              <a:defRPr sz="6400"/>
            </a:lvl6pPr>
            <a:lvl7pPr marL="10972800" indent="0" algn="ctr">
              <a:buNone/>
              <a:defRPr sz="6400"/>
            </a:lvl7pPr>
            <a:lvl8pPr marL="12801600" indent="0" algn="ctr">
              <a:buNone/>
              <a:defRPr sz="6400"/>
            </a:lvl8pPr>
            <a:lvl9pPr marL="14630400" indent="0" algn="ctr">
              <a:buNone/>
              <a:defRPr sz="6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318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78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2" y="1460500"/>
            <a:ext cx="788670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2" y="1460500"/>
            <a:ext cx="2320290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89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03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2" y="6838958"/>
            <a:ext cx="31546800" cy="11410948"/>
          </a:xfrm>
        </p:spPr>
        <p:txBody>
          <a:bodyPr anchor="b"/>
          <a:lstStyle>
            <a:lvl1pPr>
              <a:defRPr sz="2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2" y="18357858"/>
            <a:ext cx="31546800" cy="6000748"/>
          </a:xfrm>
        </p:spPr>
        <p:txBody>
          <a:bodyPr/>
          <a:lstStyle>
            <a:lvl1pPr marL="0" indent="0">
              <a:buNone/>
              <a:defRPr sz="9600">
                <a:solidFill>
                  <a:schemeClr val="tx1"/>
                </a:solidFill>
              </a:defRPr>
            </a:lvl1pPr>
            <a:lvl2pPr marL="18288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2pPr>
            <a:lvl3pPr marL="365760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 marL="5486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73152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91440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09728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28016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4630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87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0" y="7302500"/>
            <a:ext cx="155448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0" y="7302500"/>
            <a:ext cx="155448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9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460506"/>
            <a:ext cx="3154680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8" y="6724652"/>
            <a:ext cx="15473360" cy="329564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28800" indent="0">
              <a:buNone/>
              <a:defRPr sz="8000" b="1"/>
            </a:lvl2pPr>
            <a:lvl3pPr marL="3657600" indent="0">
              <a:buNone/>
              <a:defRPr sz="7200" b="1"/>
            </a:lvl3pPr>
            <a:lvl4pPr marL="5486400" indent="0">
              <a:buNone/>
              <a:defRPr sz="6400" b="1"/>
            </a:lvl4pPr>
            <a:lvl5pPr marL="7315200" indent="0">
              <a:buNone/>
              <a:defRPr sz="6400" b="1"/>
            </a:lvl5pPr>
            <a:lvl6pPr marL="9144000" indent="0">
              <a:buNone/>
              <a:defRPr sz="6400" b="1"/>
            </a:lvl6pPr>
            <a:lvl7pPr marL="10972800" indent="0">
              <a:buNone/>
              <a:defRPr sz="6400" b="1"/>
            </a:lvl7pPr>
            <a:lvl8pPr marL="12801600" indent="0">
              <a:buNone/>
              <a:defRPr sz="6400" b="1"/>
            </a:lvl8pPr>
            <a:lvl9pPr marL="14630400" indent="0">
              <a:buNone/>
              <a:defRPr sz="6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8" y="10020300"/>
            <a:ext cx="15473360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2" y="6724652"/>
            <a:ext cx="15549564" cy="329564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28800" indent="0">
              <a:buNone/>
              <a:defRPr sz="8000" b="1"/>
            </a:lvl2pPr>
            <a:lvl3pPr marL="3657600" indent="0">
              <a:buNone/>
              <a:defRPr sz="7200" b="1"/>
            </a:lvl3pPr>
            <a:lvl4pPr marL="5486400" indent="0">
              <a:buNone/>
              <a:defRPr sz="6400" b="1"/>
            </a:lvl4pPr>
            <a:lvl5pPr marL="7315200" indent="0">
              <a:buNone/>
              <a:defRPr sz="6400" b="1"/>
            </a:lvl5pPr>
            <a:lvl6pPr marL="9144000" indent="0">
              <a:buNone/>
              <a:defRPr sz="6400" b="1"/>
            </a:lvl6pPr>
            <a:lvl7pPr marL="10972800" indent="0">
              <a:buNone/>
              <a:defRPr sz="6400" b="1"/>
            </a:lvl7pPr>
            <a:lvl8pPr marL="12801600" indent="0">
              <a:buNone/>
              <a:defRPr sz="6400" b="1"/>
            </a:lvl8pPr>
            <a:lvl9pPr marL="14630400" indent="0">
              <a:buNone/>
              <a:defRPr sz="6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2" y="10020300"/>
            <a:ext cx="1554956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38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794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42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828800"/>
            <a:ext cx="11796712" cy="6400800"/>
          </a:xfrm>
        </p:spPr>
        <p:txBody>
          <a:bodyPr anchor="b"/>
          <a:lstStyle>
            <a:lvl1pPr>
              <a:defRPr sz="1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64" y="3949706"/>
            <a:ext cx="18516600" cy="19494500"/>
          </a:xfrm>
        </p:spPr>
        <p:txBody>
          <a:bodyPr/>
          <a:lstStyle>
            <a:lvl1pPr>
              <a:defRPr sz="12800"/>
            </a:lvl1pPr>
            <a:lvl2pPr>
              <a:defRPr sz="11200"/>
            </a:lvl2pPr>
            <a:lvl3pPr>
              <a:defRPr sz="96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4" y="8229600"/>
            <a:ext cx="11796712" cy="15246352"/>
          </a:xfrm>
        </p:spPr>
        <p:txBody>
          <a:bodyPr/>
          <a:lstStyle>
            <a:lvl1pPr marL="0" indent="0">
              <a:buNone/>
              <a:defRPr sz="6400"/>
            </a:lvl1pPr>
            <a:lvl2pPr marL="1828800" indent="0">
              <a:buNone/>
              <a:defRPr sz="5600"/>
            </a:lvl2pPr>
            <a:lvl3pPr marL="3657600" indent="0">
              <a:buNone/>
              <a:defRPr sz="4800"/>
            </a:lvl3pPr>
            <a:lvl4pPr marL="5486400" indent="0">
              <a:buNone/>
              <a:defRPr sz="4000"/>
            </a:lvl4pPr>
            <a:lvl5pPr marL="7315200" indent="0">
              <a:buNone/>
              <a:defRPr sz="4000"/>
            </a:lvl5pPr>
            <a:lvl6pPr marL="9144000" indent="0">
              <a:buNone/>
              <a:defRPr sz="4000"/>
            </a:lvl6pPr>
            <a:lvl7pPr marL="10972800" indent="0">
              <a:buNone/>
              <a:defRPr sz="4000"/>
            </a:lvl7pPr>
            <a:lvl8pPr marL="12801600" indent="0">
              <a:buNone/>
              <a:defRPr sz="4000"/>
            </a:lvl8pPr>
            <a:lvl9pPr marL="14630400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91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828800"/>
            <a:ext cx="11796712" cy="6400800"/>
          </a:xfrm>
        </p:spPr>
        <p:txBody>
          <a:bodyPr anchor="b"/>
          <a:lstStyle>
            <a:lvl1pPr>
              <a:defRPr sz="1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64" y="3949706"/>
            <a:ext cx="18516600" cy="19494500"/>
          </a:xfrm>
        </p:spPr>
        <p:txBody>
          <a:bodyPr anchor="t"/>
          <a:lstStyle>
            <a:lvl1pPr marL="0" indent="0">
              <a:buNone/>
              <a:defRPr sz="12800"/>
            </a:lvl1pPr>
            <a:lvl2pPr marL="1828800" indent="0">
              <a:buNone/>
              <a:defRPr sz="11200"/>
            </a:lvl2pPr>
            <a:lvl3pPr marL="3657600" indent="0">
              <a:buNone/>
              <a:defRPr sz="9600"/>
            </a:lvl3pPr>
            <a:lvl4pPr marL="5486400" indent="0">
              <a:buNone/>
              <a:defRPr sz="8000"/>
            </a:lvl4pPr>
            <a:lvl5pPr marL="7315200" indent="0">
              <a:buNone/>
              <a:defRPr sz="8000"/>
            </a:lvl5pPr>
            <a:lvl6pPr marL="9144000" indent="0">
              <a:buNone/>
              <a:defRPr sz="8000"/>
            </a:lvl6pPr>
            <a:lvl7pPr marL="10972800" indent="0">
              <a:buNone/>
              <a:defRPr sz="8000"/>
            </a:lvl7pPr>
            <a:lvl8pPr marL="12801600" indent="0">
              <a:buNone/>
              <a:defRPr sz="8000"/>
            </a:lvl8pPr>
            <a:lvl9pPr marL="14630400" indent="0">
              <a:buNone/>
              <a:defRPr sz="8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4" y="8229600"/>
            <a:ext cx="11796712" cy="15246352"/>
          </a:xfrm>
        </p:spPr>
        <p:txBody>
          <a:bodyPr/>
          <a:lstStyle>
            <a:lvl1pPr marL="0" indent="0">
              <a:buNone/>
              <a:defRPr sz="6400"/>
            </a:lvl1pPr>
            <a:lvl2pPr marL="1828800" indent="0">
              <a:buNone/>
              <a:defRPr sz="5600"/>
            </a:lvl2pPr>
            <a:lvl3pPr marL="3657600" indent="0">
              <a:buNone/>
              <a:defRPr sz="4800"/>
            </a:lvl3pPr>
            <a:lvl4pPr marL="5486400" indent="0">
              <a:buNone/>
              <a:defRPr sz="4000"/>
            </a:lvl4pPr>
            <a:lvl5pPr marL="7315200" indent="0">
              <a:buNone/>
              <a:defRPr sz="4000"/>
            </a:lvl5pPr>
            <a:lvl6pPr marL="9144000" indent="0">
              <a:buNone/>
              <a:defRPr sz="4000"/>
            </a:lvl6pPr>
            <a:lvl7pPr marL="10972800" indent="0">
              <a:buNone/>
              <a:defRPr sz="4000"/>
            </a:lvl7pPr>
            <a:lvl8pPr marL="12801600" indent="0">
              <a:buNone/>
              <a:defRPr sz="4000"/>
            </a:lvl8pPr>
            <a:lvl9pPr marL="14630400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01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1460506"/>
            <a:ext cx="3154680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0" y="7302500"/>
            <a:ext cx="3154680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0" y="25425406"/>
            <a:ext cx="82296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E3DE7-B92A-46B8-86E8-6E87BED97EAF}" type="datetimeFigureOut">
              <a:rPr lang="en-US" smtClean="0"/>
              <a:t>4/18/2023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25425406"/>
            <a:ext cx="123444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0" y="25425406"/>
            <a:ext cx="82296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657600" rtl="0" eaLnBrk="1" latinLnBrk="0" hangingPunct="1">
        <a:lnSpc>
          <a:spcPct val="90000"/>
        </a:lnSpc>
        <a:spcBef>
          <a:spcPct val="0"/>
        </a:spcBef>
        <a:buNone/>
        <a:defRPr sz="17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0" indent="-914400" algn="l" defTabSz="3657600" rtl="0" eaLnBrk="1" latinLnBrk="0" hangingPunct="1">
        <a:lnSpc>
          <a:spcPct val="90000"/>
        </a:lnSpc>
        <a:spcBef>
          <a:spcPts val="40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80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5pPr>
      <a:lvl6pPr marL="100584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1pPr>
      <a:lvl2pPr marL="18288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6pPr>
      <a:lvl7pPr marL="109728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7pPr>
      <a:lvl8pPr marL="128016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8pPr>
      <a:lvl9pPr marL="146304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9.jpeg"/><Relationship Id="rId18" Type="http://schemas.openxmlformats.org/officeDocument/2006/relationships/chart" Target="../charts/chart6.xml"/><Relationship Id="rId3" Type="http://schemas.openxmlformats.org/officeDocument/2006/relationships/chart" Target="../charts/chart1.xml"/><Relationship Id="rId21" Type="http://schemas.openxmlformats.org/officeDocument/2006/relationships/chart" Target="../charts/chart9.xml"/><Relationship Id="rId7" Type="http://schemas.openxmlformats.org/officeDocument/2006/relationships/image" Target="../media/image4.tiff"/><Relationship Id="rId12" Type="http://schemas.openxmlformats.org/officeDocument/2006/relationships/image" Target="../media/image8.tiff"/><Relationship Id="rId17" Type="http://schemas.openxmlformats.org/officeDocument/2006/relationships/chart" Target="../charts/chart5.xml"/><Relationship Id="rId2" Type="http://schemas.openxmlformats.org/officeDocument/2006/relationships/notesSlide" Target="../notesSlides/notesSlide1.xml"/><Relationship Id="rId16" Type="http://schemas.openxmlformats.org/officeDocument/2006/relationships/chart" Target="../charts/chart4.xml"/><Relationship Id="rId20" Type="http://schemas.openxmlformats.org/officeDocument/2006/relationships/chart" Target="../charts/chart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11" Type="http://schemas.openxmlformats.org/officeDocument/2006/relationships/image" Target="../media/image7.emf"/><Relationship Id="rId5" Type="http://schemas.openxmlformats.org/officeDocument/2006/relationships/image" Target="../media/image2.png"/><Relationship Id="rId15" Type="http://schemas.openxmlformats.org/officeDocument/2006/relationships/image" Target="../media/image10.jpeg"/><Relationship Id="rId10" Type="http://schemas.openxmlformats.org/officeDocument/2006/relationships/chart" Target="../charts/chart2.xml"/><Relationship Id="rId19" Type="http://schemas.openxmlformats.org/officeDocument/2006/relationships/chart" Target="../charts/chart7.xml"/><Relationship Id="rId4" Type="http://schemas.openxmlformats.org/officeDocument/2006/relationships/image" Target="../media/image1.jpeg"/><Relationship Id="rId9" Type="http://schemas.openxmlformats.org/officeDocument/2006/relationships/image" Target="../media/image6.tiff"/><Relationship Id="rId1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A3D6778C-8A44-181E-5AEC-2CC487B96FC1}"/>
              </a:ext>
            </a:extLst>
          </p:cNvPr>
          <p:cNvSpPr/>
          <p:nvPr/>
        </p:nvSpPr>
        <p:spPr>
          <a:xfrm>
            <a:off x="12389640" y="12395564"/>
            <a:ext cx="11823192" cy="6068815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F95F5F-AA9D-99D0-4E04-B37B6DAEEBEE}"/>
              </a:ext>
            </a:extLst>
          </p:cNvPr>
          <p:cNvSpPr/>
          <p:nvPr/>
        </p:nvSpPr>
        <p:spPr>
          <a:xfrm>
            <a:off x="269532" y="16518755"/>
            <a:ext cx="11823192" cy="5518440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260C8C8-44D3-7C29-E3D3-AEDDF8BA3BDA}"/>
              </a:ext>
            </a:extLst>
          </p:cNvPr>
          <p:cNvSpPr/>
          <p:nvPr/>
        </p:nvSpPr>
        <p:spPr>
          <a:xfrm>
            <a:off x="12389640" y="4092428"/>
            <a:ext cx="11823192" cy="8024286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ECAC3007-1707-EB4F-8576-614AE3862A5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73014490"/>
              </p:ext>
            </p:extLst>
          </p:nvPr>
        </p:nvGraphicFramePr>
        <p:xfrm>
          <a:off x="12768224" y="5132820"/>
          <a:ext cx="11134717" cy="63424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2B3C6AE6-84A7-4E51-D5F7-013836098760}"/>
              </a:ext>
            </a:extLst>
          </p:cNvPr>
          <p:cNvSpPr/>
          <p:nvPr/>
        </p:nvSpPr>
        <p:spPr>
          <a:xfrm>
            <a:off x="24496775" y="4135549"/>
            <a:ext cx="11823192" cy="3968551"/>
          </a:xfrm>
          <a:prstGeom prst="rect">
            <a:avLst/>
          </a:prstGeom>
          <a:solidFill>
            <a:srgbClr val="EFB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EFB00A-DF61-C647-05BA-64B033CD36B9}"/>
              </a:ext>
            </a:extLst>
          </p:cNvPr>
          <p:cNvSpPr/>
          <p:nvPr/>
        </p:nvSpPr>
        <p:spPr>
          <a:xfrm>
            <a:off x="282506" y="22184204"/>
            <a:ext cx="11823192" cy="5016029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A2BFCE-5FBA-87D7-BACD-52D055882E14}"/>
              </a:ext>
            </a:extLst>
          </p:cNvPr>
          <p:cNvSpPr/>
          <p:nvPr/>
        </p:nvSpPr>
        <p:spPr>
          <a:xfrm>
            <a:off x="282506" y="7459324"/>
            <a:ext cx="11823192" cy="4606404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9E99B8-C744-C0BA-B72B-FF21FB1CB17C}"/>
              </a:ext>
            </a:extLst>
          </p:cNvPr>
          <p:cNvSpPr/>
          <p:nvPr/>
        </p:nvSpPr>
        <p:spPr>
          <a:xfrm>
            <a:off x="282506" y="248258"/>
            <a:ext cx="36037461" cy="2286000"/>
          </a:xfrm>
          <a:prstGeom prst="rect">
            <a:avLst/>
          </a:prstGeom>
          <a:solidFill>
            <a:srgbClr val="F57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756897-E629-2A48-FC1A-64A8CD450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63376" y="368810"/>
            <a:ext cx="31465584" cy="1706942"/>
          </a:xfrm>
        </p:spPr>
        <p:txBody>
          <a:bodyPr anchor="ctr" anchorCtr="0">
            <a:noAutofit/>
          </a:bodyPr>
          <a:lstStyle/>
          <a:p>
            <a:pPr>
              <a:lnSpc>
                <a:spcPct val="70000"/>
              </a:lnSpc>
            </a:pPr>
            <a:r>
              <a:rPr lang="en-US" sz="7841" b="1" dirty="0">
                <a:solidFill>
                  <a:schemeClr val="bg1"/>
                </a:solidFill>
              </a:rPr>
              <a:t>Investigating the Regulation of bS21 Homologs in </a:t>
            </a:r>
            <a:r>
              <a:rPr lang="en-US" sz="7841" b="1" i="1" dirty="0">
                <a:solidFill>
                  <a:schemeClr val="bg1"/>
                </a:solidFill>
              </a:rPr>
              <a:t>Francisella tularensis </a:t>
            </a:r>
            <a:endParaRPr lang="en-US" sz="7841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DC7592-F125-16D7-B543-F2810E7F20F8}"/>
              </a:ext>
            </a:extLst>
          </p:cNvPr>
          <p:cNvSpPr/>
          <p:nvPr/>
        </p:nvSpPr>
        <p:spPr>
          <a:xfrm>
            <a:off x="24479351" y="25237288"/>
            <a:ext cx="11707241" cy="1966215"/>
          </a:xfrm>
          <a:prstGeom prst="rect">
            <a:avLst/>
          </a:prstGeom>
          <a:solidFill>
            <a:srgbClr val="193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2345" rtlCol="0" anchor="t" anchorCtr="0"/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References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Burgos, H. L., O'Connor, K., Sanchez-Vazquez, P., &amp;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Gourse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R. L. (2017). Roles of Transcriptional and Translational Control Mechanisms in Regulation of Ribosomal Protein Synthesis in 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Escherichia coli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Journal of Bacteriology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199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(21), e00407-17. https://doi.org/10.1128/JB.00407-17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Lindahl, L., Archer, R., &amp;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Zengel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J. M. (1983). Transcription of the S10 ribosomal protein operon is regulated by an attenuator in the leader.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Cell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33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(1), 241–248. https://doi.org/10.1016/0092-8674(83)90353-7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Nomura, M.,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Gourse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R., &amp; Baughman, G. (1984). Regulation of the synthesis of ribosomes and ribosomal components.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Annual Review of Biochemistry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53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75–117. https://doi.org/10.1146/annurev.bi.53.070184.000451</a:t>
            </a:r>
            <a:endParaRPr lang="en-US" sz="1200" dirty="0">
              <a:solidFill>
                <a:schemeClr val="bg1"/>
              </a:solidFill>
              <a:latin typeface="+mj-lt"/>
              <a:cs typeface="Helvetica" panose="020B0604020202020204" pitchFamily="34" charset="0"/>
            </a:endParaRPr>
          </a:p>
          <a:p>
            <a:r>
              <a:rPr lang="en-US" sz="1200" dirty="0" err="1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Trautmann</a:t>
            </a:r>
            <a:r>
              <a:rPr lang="en-US" sz="1200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, H. S., Ramsey, K. M., (2022). A ribosomal protein homolog governs gene expression and virulence in a bacterial pathogen. </a:t>
            </a:r>
            <a:r>
              <a:rPr lang="en-US" sz="1200" i="1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Journal of Bacteriology,</a:t>
            </a:r>
            <a:r>
              <a:rPr lang="en-US" sz="1200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 In Press.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  <a:p>
            <a:r>
              <a:rPr lang="en-US" sz="1200" dirty="0" err="1">
                <a:solidFill>
                  <a:schemeClr val="bg1"/>
                </a:solidFill>
                <a:latin typeface="+mj-lt"/>
              </a:rPr>
              <a:t>Zengel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J. M., &amp; Lindahl, L. (1994). Diverse mechanisms for regulating ribosomal protein synthesis in 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Escherichia coli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Progress in Nucleic Acid Research and Molecular Biology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47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331–370. https://doi.org/10.1016/s0079-6603(08)60256-1</a:t>
            </a:r>
          </a:p>
          <a:p>
            <a:endParaRPr lang="en-US" sz="1200" dirty="0">
              <a:solidFill>
                <a:schemeClr val="bg1"/>
              </a:solidFill>
              <a:latin typeface="+mj-lt"/>
            </a:endParaRPr>
          </a:p>
          <a:p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F7973C-B34F-1C96-C974-CD77C9DAC220}"/>
              </a:ext>
            </a:extLst>
          </p:cNvPr>
          <p:cNvSpPr/>
          <p:nvPr/>
        </p:nvSpPr>
        <p:spPr>
          <a:xfrm>
            <a:off x="282506" y="4080994"/>
            <a:ext cx="11823192" cy="3175655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A4AF76-67E1-B76A-E52F-F3282F19742F}"/>
              </a:ext>
            </a:extLst>
          </p:cNvPr>
          <p:cNvSpPr/>
          <p:nvPr/>
        </p:nvSpPr>
        <p:spPr>
          <a:xfrm>
            <a:off x="282506" y="2823358"/>
            <a:ext cx="11823192" cy="986849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Introduction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4B9D0D-27F9-1075-E61D-A9ED3501C41F}"/>
              </a:ext>
            </a:extLst>
          </p:cNvPr>
          <p:cNvSpPr txBox="1"/>
          <p:nvPr/>
        </p:nvSpPr>
        <p:spPr>
          <a:xfrm>
            <a:off x="8590924" y="1869982"/>
            <a:ext cx="18961709" cy="658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82" dirty="0">
                <a:solidFill>
                  <a:schemeClr val="bg1"/>
                </a:solidFill>
              </a:rPr>
              <a:t>Sierra Schmidt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Aisling Macaraeg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Dan Floyd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Hannah Trautmann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Kathryn Ramsey </a:t>
            </a:r>
            <a:r>
              <a:rPr lang="en-US" sz="3682" baseline="30000" dirty="0">
                <a:solidFill>
                  <a:schemeClr val="bg1"/>
                </a:solidFill>
              </a:rPr>
              <a:t>1,2</a:t>
            </a:r>
          </a:p>
        </p:txBody>
      </p:sp>
      <p:pic>
        <p:nvPicPr>
          <p:cNvPr id="1028" name="Picture 4" descr="Researchers predict Tularemia outbreaks as climate changes">
            <a:extLst>
              <a:ext uri="{FF2B5EF4-FFF2-40B4-BE49-F238E27FC236}">
                <a16:creationId xmlns:a16="http://schemas.microsoft.com/office/drawing/2014/main" id="{F011C52F-917C-0FA4-10C2-55E4BE2E36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094" y="4729343"/>
            <a:ext cx="3318537" cy="2215640"/>
          </a:xfrm>
          <a:prstGeom prst="roundRect">
            <a:avLst>
              <a:gd name="adj" fmla="val 36156"/>
            </a:avLst>
          </a:prstGeom>
          <a:noFill/>
          <a:ln>
            <a:solidFill>
              <a:schemeClr val="bg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B32A3BA-2257-BE6D-675F-4702A3AE47E4}"/>
              </a:ext>
            </a:extLst>
          </p:cNvPr>
          <p:cNvSpPr/>
          <p:nvPr/>
        </p:nvSpPr>
        <p:spPr>
          <a:xfrm>
            <a:off x="1647009" y="16546014"/>
            <a:ext cx="9285387" cy="84678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bS21-2 Regulates its Own Expression</a:t>
            </a:r>
          </a:p>
        </p:txBody>
      </p:sp>
      <p:sp>
        <p:nvSpPr>
          <p:cNvPr id="1032" name="Rectangle 1031">
            <a:extLst>
              <a:ext uri="{FF2B5EF4-FFF2-40B4-BE49-F238E27FC236}">
                <a16:creationId xmlns:a16="http://schemas.microsoft.com/office/drawing/2014/main" id="{DA60FBE5-E8FE-80CF-06F9-ACE2B4DD7AA5}"/>
              </a:ext>
            </a:extLst>
          </p:cNvPr>
          <p:cNvSpPr/>
          <p:nvPr/>
        </p:nvSpPr>
        <p:spPr>
          <a:xfrm>
            <a:off x="1318205" y="7538569"/>
            <a:ext cx="9307286" cy="11881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bS21: a small subunit ribosomal protein involved in translation initiation</a:t>
            </a:r>
          </a:p>
        </p:txBody>
      </p:sp>
      <p:sp>
        <p:nvSpPr>
          <p:cNvPr id="1034" name="Rectangle 1033">
            <a:extLst>
              <a:ext uri="{FF2B5EF4-FFF2-40B4-BE49-F238E27FC236}">
                <a16:creationId xmlns:a16="http://schemas.microsoft.com/office/drawing/2014/main" id="{FF504A06-C87C-2056-4A6B-D2E559701730}"/>
              </a:ext>
            </a:extLst>
          </p:cNvPr>
          <p:cNvSpPr/>
          <p:nvPr/>
        </p:nvSpPr>
        <p:spPr>
          <a:xfrm>
            <a:off x="661690" y="8888782"/>
            <a:ext cx="3313940" cy="2908801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D05868D6-35CF-5D21-7410-21450C298839}"/>
              </a:ext>
            </a:extLst>
          </p:cNvPr>
          <p:cNvSpPr/>
          <p:nvPr/>
        </p:nvSpPr>
        <p:spPr>
          <a:xfrm>
            <a:off x="12437441" y="2823354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Results – Transcriptional Regulation</a:t>
            </a:r>
          </a:p>
        </p:txBody>
      </p:sp>
      <p:sp>
        <p:nvSpPr>
          <p:cNvPr id="1044" name="Rectangle 1043">
            <a:extLst>
              <a:ext uri="{FF2B5EF4-FFF2-40B4-BE49-F238E27FC236}">
                <a16:creationId xmlns:a16="http://schemas.microsoft.com/office/drawing/2014/main" id="{D142D874-36DE-DF4F-546E-77A949FBE6CA}"/>
              </a:ext>
            </a:extLst>
          </p:cNvPr>
          <p:cNvSpPr/>
          <p:nvPr/>
        </p:nvSpPr>
        <p:spPr>
          <a:xfrm>
            <a:off x="24496775" y="2846464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+mj-lt"/>
              </a:rPr>
              <a:t>Models – Transcriptional Regulation</a:t>
            </a:r>
          </a:p>
        </p:txBody>
      </p:sp>
      <p:sp>
        <p:nvSpPr>
          <p:cNvPr id="1046" name="Rectangle 1045">
            <a:extLst>
              <a:ext uri="{FF2B5EF4-FFF2-40B4-BE49-F238E27FC236}">
                <a16:creationId xmlns:a16="http://schemas.microsoft.com/office/drawing/2014/main" id="{63B038AC-3ED3-712D-7222-7BC103504441}"/>
              </a:ext>
            </a:extLst>
          </p:cNvPr>
          <p:cNvSpPr/>
          <p:nvPr/>
        </p:nvSpPr>
        <p:spPr>
          <a:xfrm>
            <a:off x="1540458" y="3955825"/>
            <a:ext cx="9307285" cy="10094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 err="1">
                <a:latin typeface="+mj-lt"/>
              </a:rPr>
              <a:t>Francisella</a:t>
            </a:r>
            <a:r>
              <a:rPr lang="en-US" sz="4500" b="1" i="1" dirty="0">
                <a:latin typeface="+mj-lt"/>
              </a:rPr>
              <a:t> </a:t>
            </a:r>
            <a:r>
              <a:rPr lang="en-US" sz="4500" b="1" i="1" dirty="0" err="1">
                <a:latin typeface="+mj-lt"/>
              </a:rPr>
              <a:t>tularensis</a:t>
            </a:r>
            <a:endParaRPr lang="en-US" sz="4500" b="1" i="1" dirty="0">
              <a:latin typeface="+mj-lt"/>
            </a:endParaRPr>
          </a:p>
        </p:txBody>
      </p:sp>
      <p:sp>
        <p:nvSpPr>
          <p:cNvPr id="1047" name="Rectangle 1046">
            <a:extLst>
              <a:ext uri="{FF2B5EF4-FFF2-40B4-BE49-F238E27FC236}">
                <a16:creationId xmlns:a16="http://schemas.microsoft.com/office/drawing/2014/main" id="{768E2FE3-F96C-29F8-B6DC-F1E6B68479A4}"/>
              </a:ext>
            </a:extLst>
          </p:cNvPr>
          <p:cNvSpPr/>
          <p:nvPr/>
        </p:nvSpPr>
        <p:spPr>
          <a:xfrm>
            <a:off x="3989602" y="11184303"/>
            <a:ext cx="1518200" cy="69664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+mj-lt"/>
              </a:rPr>
              <a:t>Location of bS21 in the small subunit of the </a:t>
            </a:r>
            <a:r>
              <a:rPr lang="en-US" sz="1200" i="1" dirty="0">
                <a:latin typeface="+mj-lt"/>
              </a:rPr>
              <a:t>E. coli </a:t>
            </a:r>
            <a:r>
              <a:rPr lang="en-US" sz="1200" dirty="0">
                <a:latin typeface="+mj-lt"/>
              </a:rPr>
              <a:t>ribosome</a:t>
            </a:r>
          </a:p>
        </p:txBody>
      </p:sp>
      <p:graphicFrame>
        <p:nvGraphicFramePr>
          <p:cNvPr id="1084" name="Table 44">
            <a:extLst>
              <a:ext uri="{FF2B5EF4-FFF2-40B4-BE49-F238E27FC236}">
                <a16:creationId xmlns:a16="http://schemas.microsoft.com/office/drawing/2014/main" id="{5A8A9DF8-486A-7036-4443-A5729165B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1351182"/>
              </p:ext>
            </p:extLst>
          </p:nvPr>
        </p:nvGraphicFramePr>
        <p:xfrm>
          <a:off x="5858857" y="23176990"/>
          <a:ext cx="4937136" cy="732906"/>
        </p:xfrm>
        <a:graphic>
          <a:graphicData uri="http://schemas.openxmlformats.org/drawingml/2006/table">
            <a:tbl>
              <a:tblPr firstRow="1" bandRow="1"/>
              <a:tblGrid>
                <a:gridCol w="2468568">
                  <a:extLst>
                    <a:ext uri="{9D8B030D-6E8A-4147-A177-3AD203B41FA5}">
                      <a16:colId xmlns:a16="http://schemas.microsoft.com/office/drawing/2014/main" val="2576813708"/>
                    </a:ext>
                  </a:extLst>
                </a:gridCol>
                <a:gridCol w="2468568">
                  <a:extLst>
                    <a:ext uri="{9D8B030D-6E8A-4147-A177-3AD203B41FA5}">
                      <a16:colId xmlns:a16="http://schemas.microsoft.com/office/drawing/2014/main" val="3437279959"/>
                    </a:ext>
                  </a:extLst>
                </a:gridCol>
              </a:tblGrid>
              <a:tr h="732906">
                <a:tc>
                  <a:txBody>
                    <a:bodyPr/>
                    <a:lstStyle/>
                    <a:p>
                      <a:pPr algn="ctr"/>
                      <a:r>
                        <a:rPr lang="en-US" sz="22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2200" b="1" u="sng" dirty="0">
                          <a:latin typeface="Quattrocento Sans" panose="020B0604020202020204" charset="0"/>
                        </a:rPr>
                        <a:t>with</a:t>
                      </a:r>
                      <a:r>
                        <a:rPr lang="en-US" sz="22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2200" b="0" dirty="0">
                          <a:latin typeface="Quattrocento Sans" panose="020B0604020202020204" charset="0"/>
                        </a:rPr>
                        <a:t>bS21-2 (WT)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2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2200" b="1" u="sng" dirty="0">
                          <a:latin typeface="Quattrocento Sans" panose="020B0604020202020204" charset="0"/>
                        </a:rPr>
                        <a:t>without</a:t>
                      </a:r>
                      <a:r>
                        <a:rPr lang="en-US" sz="22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200" b="0" dirty="0">
                          <a:latin typeface="Quattrocento Sans" panose="020B0604020202020204" charset="0"/>
                        </a:rPr>
                        <a:t>bS21-2 (∆</a:t>
                      </a:r>
                      <a:r>
                        <a:rPr lang="en-US" sz="2200" b="0" i="1" dirty="0">
                          <a:latin typeface="Quattrocento Sans" panose="020B0604020202020204" charset="0"/>
                        </a:rPr>
                        <a:t>rpsU2</a:t>
                      </a:r>
                      <a:r>
                        <a:rPr lang="en-US" sz="2200" b="0" dirty="0">
                          <a:latin typeface="Quattrocento Sans" panose="020B0604020202020204" charset="0"/>
                        </a:rPr>
                        <a:t>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168174"/>
                  </a:ext>
                </a:extLst>
              </a:tr>
            </a:tbl>
          </a:graphicData>
        </a:graphic>
      </p:graphicFrame>
      <p:grpSp>
        <p:nvGrpSpPr>
          <p:cNvPr id="1159" name="Group 1158">
            <a:extLst>
              <a:ext uri="{FF2B5EF4-FFF2-40B4-BE49-F238E27FC236}">
                <a16:creationId xmlns:a16="http://schemas.microsoft.com/office/drawing/2014/main" id="{D52C9279-72D0-289E-2C20-1FD08155050A}"/>
              </a:ext>
            </a:extLst>
          </p:cNvPr>
          <p:cNvGrpSpPr/>
          <p:nvPr/>
        </p:nvGrpSpPr>
        <p:grpSpPr>
          <a:xfrm>
            <a:off x="1233401" y="23947171"/>
            <a:ext cx="9250912" cy="3050209"/>
            <a:chOff x="13803033" y="8783810"/>
            <a:chExt cx="8525183" cy="2708891"/>
          </a:xfrm>
        </p:grpSpPr>
        <p:grpSp>
          <p:nvGrpSpPr>
            <p:cNvPr id="1134" name="Group 1133">
              <a:extLst>
                <a:ext uri="{FF2B5EF4-FFF2-40B4-BE49-F238E27FC236}">
                  <a16:creationId xmlns:a16="http://schemas.microsoft.com/office/drawing/2014/main" id="{4A3A8272-AB67-A05F-0A73-F80F115602AA}"/>
                </a:ext>
              </a:extLst>
            </p:cNvPr>
            <p:cNvGrpSpPr/>
            <p:nvPr/>
          </p:nvGrpSpPr>
          <p:grpSpPr>
            <a:xfrm>
              <a:off x="13803035" y="10285591"/>
              <a:ext cx="4048504" cy="1207110"/>
              <a:chOff x="13803035" y="10285591"/>
              <a:chExt cx="4048504" cy="1207110"/>
            </a:xfrm>
          </p:grpSpPr>
          <p:sp>
            <p:nvSpPr>
              <p:cNvPr id="1118" name="Google Shape;159;p18">
                <a:extLst>
                  <a:ext uri="{FF2B5EF4-FFF2-40B4-BE49-F238E27FC236}">
                    <a16:creationId xmlns:a16="http://schemas.microsoft.com/office/drawing/2014/main" id="{4BD27DA0-73A5-02F8-900A-7BE0BF7D2D1F}"/>
                  </a:ext>
                </a:extLst>
              </p:cNvPr>
              <p:cNvSpPr/>
              <p:nvPr/>
            </p:nvSpPr>
            <p:spPr>
              <a:xfrm>
                <a:off x="13803035" y="10285591"/>
                <a:ext cx="1349450" cy="50914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" sz="1909" i="1" dirty="0"/>
                  <a:t>rpsU2</a:t>
                </a:r>
                <a:r>
                  <a:rPr lang="en" sz="1909" dirty="0"/>
                  <a:t> promoter</a:t>
                </a:r>
                <a:endParaRPr sz="1909" dirty="0"/>
              </a:p>
            </p:txBody>
          </p:sp>
          <p:sp>
            <p:nvSpPr>
              <p:cNvPr id="1119" name="Google Shape;160;p18">
                <a:extLst>
                  <a:ext uri="{FF2B5EF4-FFF2-40B4-BE49-F238E27FC236}">
                    <a16:creationId xmlns:a16="http://schemas.microsoft.com/office/drawing/2014/main" id="{A85E3B6C-0417-6052-ABCF-F27AF5A2ED7A}"/>
                  </a:ext>
                </a:extLst>
              </p:cNvPr>
              <p:cNvSpPr/>
              <p:nvPr/>
            </p:nvSpPr>
            <p:spPr>
              <a:xfrm>
                <a:off x="15152541" y="10285591"/>
                <a:ext cx="1349450" cy="50914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1909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tul4</a:t>
                </a:r>
                <a:r>
                  <a:rPr lang="en" sz="1909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en" sz="190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5′ UTR</a:t>
                </a:r>
                <a:endParaRPr sz="1909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20" name="Google Shape;161;p18">
                <a:extLst>
                  <a:ext uri="{FF2B5EF4-FFF2-40B4-BE49-F238E27FC236}">
                    <a16:creationId xmlns:a16="http://schemas.microsoft.com/office/drawing/2014/main" id="{A42D5C2D-6229-49CB-F671-1A19F558E38E}"/>
                  </a:ext>
                </a:extLst>
              </p:cNvPr>
              <p:cNvSpPr/>
              <p:nvPr/>
            </p:nvSpPr>
            <p:spPr>
              <a:xfrm>
                <a:off x="16502047" y="10285591"/>
                <a:ext cx="1349450" cy="50914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/>
                <a:r>
                  <a:rPr lang="en" sz="1909" i="1" dirty="0"/>
                  <a:t>lacZ</a:t>
                </a:r>
                <a:endParaRPr sz="1909" i="1" dirty="0"/>
              </a:p>
            </p:txBody>
          </p:sp>
          <p:sp>
            <p:nvSpPr>
              <p:cNvPr id="1121" name="Google Shape;163;p18">
                <a:extLst>
                  <a:ext uri="{FF2B5EF4-FFF2-40B4-BE49-F238E27FC236}">
                    <a16:creationId xmlns:a16="http://schemas.microsoft.com/office/drawing/2014/main" id="{4EE16DEB-9796-43B7-A01C-48CFFAF33939}"/>
                  </a:ext>
                </a:extLst>
              </p:cNvPr>
              <p:cNvSpPr/>
              <p:nvPr/>
            </p:nvSpPr>
            <p:spPr>
              <a:xfrm>
                <a:off x="13803077" y="10983554"/>
                <a:ext cx="1349450" cy="509147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-US" sz="1909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tul4</a:t>
                </a:r>
                <a:r>
                  <a:rPr lang="en" sz="1909" i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 </a:t>
                </a:r>
                <a:r>
                  <a:rPr lang="en" sz="190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promoter</a:t>
                </a:r>
                <a:endParaRPr sz="1909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22" name="Google Shape;164;p18">
                <a:extLst>
                  <a:ext uri="{FF2B5EF4-FFF2-40B4-BE49-F238E27FC236}">
                    <a16:creationId xmlns:a16="http://schemas.microsoft.com/office/drawing/2014/main" id="{605E4D03-E0A1-583C-F46A-7FC39509DE32}"/>
                  </a:ext>
                </a:extLst>
              </p:cNvPr>
              <p:cNvSpPr/>
              <p:nvPr/>
            </p:nvSpPr>
            <p:spPr>
              <a:xfrm>
                <a:off x="15152583" y="10983554"/>
                <a:ext cx="1349450" cy="509147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r>
                  <a:rPr lang="en" sz="1909" i="1" dirty="0"/>
                  <a:t>rpsU2</a:t>
                </a:r>
                <a:r>
                  <a:rPr lang="en" sz="1909" dirty="0"/>
                  <a:t> </a:t>
                </a:r>
              </a:p>
              <a:p>
                <a:pPr algn="ctr">
                  <a:lnSpc>
                    <a:spcPct val="80000"/>
                  </a:lnSpc>
                </a:pPr>
                <a:r>
                  <a:rPr lang="en" sz="1909" dirty="0"/>
                  <a:t>5′ UTR</a:t>
                </a:r>
                <a:endParaRPr sz="1909" dirty="0"/>
              </a:p>
            </p:txBody>
          </p:sp>
          <p:sp>
            <p:nvSpPr>
              <p:cNvPr id="1123" name="Google Shape;165;p18">
                <a:extLst>
                  <a:ext uri="{FF2B5EF4-FFF2-40B4-BE49-F238E27FC236}">
                    <a16:creationId xmlns:a16="http://schemas.microsoft.com/office/drawing/2014/main" id="{15E0A353-05FE-ADE8-AF3B-071D71962435}"/>
                  </a:ext>
                </a:extLst>
              </p:cNvPr>
              <p:cNvSpPr/>
              <p:nvPr/>
            </p:nvSpPr>
            <p:spPr>
              <a:xfrm>
                <a:off x="16502089" y="10983554"/>
                <a:ext cx="1349450" cy="509147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/>
                <a:r>
                  <a:rPr lang="en" sz="1909" i="1" dirty="0"/>
                  <a:t>lacZ</a:t>
                </a:r>
                <a:r>
                  <a:rPr lang="en" sz="1909" dirty="0"/>
                  <a:t> </a:t>
                </a:r>
                <a:endParaRPr sz="1909" dirty="0"/>
              </a:p>
            </p:txBody>
          </p:sp>
        </p:grpSp>
        <p:grpSp>
          <p:nvGrpSpPr>
            <p:cNvPr id="1158" name="Group 1157">
              <a:extLst>
                <a:ext uri="{FF2B5EF4-FFF2-40B4-BE49-F238E27FC236}">
                  <a16:creationId xmlns:a16="http://schemas.microsoft.com/office/drawing/2014/main" id="{2131CA01-19AB-4570-A590-51E2D048F566}"/>
                </a:ext>
              </a:extLst>
            </p:cNvPr>
            <p:cNvGrpSpPr/>
            <p:nvPr/>
          </p:nvGrpSpPr>
          <p:grpSpPr>
            <a:xfrm>
              <a:off x="13803033" y="8783810"/>
              <a:ext cx="8525183" cy="2703977"/>
              <a:chOff x="13803033" y="8783810"/>
              <a:chExt cx="8525183" cy="2703977"/>
            </a:xfrm>
          </p:grpSpPr>
          <p:grpSp>
            <p:nvGrpSpPr>
              <p:cNvPr id="1132" name="Group 1131">
                <a:extLst>
                  <a:ext uri="{FF2B5EF4-FFF2-40B4-BE49-F238E27FC236}">
                    <a16:creationId xmlns:a16="http://schemas.microsoft.com/office/drawing/2014/main" id="{65A181FE-1C75-F784-6D87-C417E4B3AAB4}"/>
                  </a:ext>
                </a:extLst>
              </p:cNvPr>
              <p:cNvGrpSpPr/>
              <p:nvPr/>
            </p:nvGrpSpPr>
            <p:grpSpPr>
              <a:xfrm>
                <a:off x="13803033" y="8783810"/>
                <a:ext cx="8225628" cy="509150"/>
                <a:chOff x="15367646" y="10325479"/>
                <a:chExt cx="12064255" cy="746753"/>
              </a:xfrm>
            </p:grpSpPr>
            <p:sp>
              <p:nvSpPr>
                <p:cNvPr id="1115" name="Google Shape;155;p18">
                  <a:extLst>
                    <a:ext uri="{FF2B5EF4-FFF2-40B4-BE49-F238E27FC236}">
                      <a16:creationId xmlns:a16="http://schemas.microsoft.com/office/drawing/2014/main" id="{4304DFFC-88C8-E6C5-2443-0B4023312F25}"/>
                    </a:ext>
                  </a:extLst>
                </p:cNvPr>
                <p:cNvSpPr/>
                <p:nvPr/>
              </p:nvSpPr>
              <p:spPr>
                <a:xfrm>
                  <a:off x="15367646" y="10325479"/>
                  <a:ext cx="1979193" cy="74674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2335" tIns="62335" rIns="62335" bIns="62335" anchor="ctr" anchorCtr="0">
                  <a:noAutofit/>
                </a:bodyPr>
                <a:lstStyle/>
                <a:p>
                  <a:pPr algn="ctr">
                    <a:lnSpc>
                      <a:spcPct val="80000"/>
                    </a:lnSpc>
                  </a:pPr>
                  <a:r>
                    <a:rPr lang="en" sz="1909" i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tul4 </a:t>
                  </a:r>
                  <a:r>
                    <a:rPr lang="en" sz="1909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promoter</a:t>
                  </a:r>
                  <a:endParaRPr sz="190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1116" name="Google Shape;156;p18">
                  <a:extLst>
                    <a:ext uri="{FF2B5EF4-FFF2-40B4-BE49-F238E27FC236}">
                      <a16:creationId xmlns:a16="http://schemas.microsoft.com/office/drawing/2014/main" id="{8C2C5F95-5A8F-F9A2-27CE-B2ED22112280}"/>
                    </a:ext>
                  </a:extLst>
                </p:cNvPr>
                <p:cNvSpPr/>
                <p:nvPr/>
              </p:nvSpPr>
              <p:spPr>
                <a:xfrm>
                  <a:off x="17346922" y="10325483"/>
                  <a:ext cx="1979193" cy="746749"/>
                </a:xfrm>
                <a:prstGeom prst="rect">
                  <a:avLst/>
                </a:prstGeom>
                <a:solidFill>
                  <a:schemeClr val="accent6">
                    <a:lumMod val="40000"/>
                    <a:lumOff val="60000"/>
                  </a:schemeClr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2335" tIns="62335" rIns="62335" bIns="62335" anchor="ctr" anchorCtr="0">
                  <a:noAutofit/>
                </a:bodyPr>
                <a:lstStyle/>
                <a:p>
                  <a:pPr algn="ctr">
                    <a:lnSpc>
                      <a:spcPct val="80000"/>
                    </a:lnSpc>
                  </a:pPr>
                  <a:r>
                    <a:rPr lang="en-US" sz="1909" i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tul4</a:t>
                  </a:r>
                  <a:r>
                    <a:rPr lang="en" sz="1909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 </a:t>
                  </a:r>
                </a:p>
                <a:p>
                  <a:pPr algn="ctr">
                    <a:lnSpc>
                      <a:spcPct val="80000"/>
                    </a:lnSpc>
                  </a:pPr>
                  <a:r>
                    <a:rPr lang="en" sz="1909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</a:rPr>
                    <a:t>5′ UTR</a:t>
                  </a:r>
                  <a:endParaRPr sz="1909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endParaRPr>
                </a:p>
              </p:txBody>
            </p:sp>
            <p:sp>
              <p:nvSpPr>
                <p:cNvPr id="1117" name="Google Shape;157;p18">
                  <a:extLst>
                    <a:ext uri="{FF2B5EF4-FFF2-40B4-BE49-F238E27FC236}">
                      <a16:creationId xmlns:a16="http://schemas.microsoft.com/office/drawing/2014/main" id="{C7F37753-C0C8-2EDD-EDFD-E0602A1927BB}"/>
                    </a:ext>
                  </a:extLst>
                </p:cNvPr>
                <p:cNvSpPr/>
                <p:nvPr/>
              </p:nvSpPr>
              <p:spPr>
                <a:xfrm>
                  <a:off x="19326198" y="10325483"/>
                  <a:ext cx="1979193" cy="746749"/>
                </a:xfrm>
                <a:prstGeom prst="rect">
                  <a:avLst/>
                </a:prstGeom>
                <a:solidFill>
                  <a:schemeClr val="bg1">
                    <a:lumMod val="85000"/>
                  </a:schemeClr>
                </a:solidFill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62335" tIns="62335" rIns="62335" bIns="62335" anchor="ctr" anchorCtr="0">
                  <a:noAutofit/>
                </a:bodyPr>
                <a:lstStyle/>
                <a:p>
                  <a:pPr algn="ctr"/>
                  <a:r>
                    <a:rPr lang="en" sz="1909" i="1" dirty="0"/>
                    <a:t>lacZ</a:t>
                  </a:r>
                  <a:r>
                    <a:rPr lang="en" sz="1909" dirty="0"/>
                    <a:t> </a:t>
                  </a:r>
                  <a:endParaRPr sz="1909" dirty="0"/>
                </a:p>
              </p:txBody>
            </p:sp>
            <p:grpSp>
              <p:nvGrpSpPr>
                <p:cNvPr id="1145" name="Group 1144">
                  <a:extLst>
                    <a:ext uri="{FF2B5EF4-FFF2-40B4-BE49-F238E27FC236}">
                      <a16:creationId xmlns:a16="http://schemas.microsoft.com/office/drawing/2014/main" id="{CC31D009-28BD-8A1D-85AD-EEFCE0DE04C7}"/>
                    </a:ext>
                  </a:extLst>
                </p:cNvPr>
                <p:cNvGrpSpPr/>
                <p:nvPr/>
              </p:nvGrpSpPr>
              <p:grpSpPr>
                <a:xfrm>
                  <a:off x="26213497" y="10430316"/>
                  <a:ext cx="1218404" cy="419160"/>
                  <a:chOff x="39957836" y="8943252"/>
                  <a:chExt cx="1218404" cy="419160"/>
                </a:xfrm>
              </p:grpSpPr>
              <p:pic>
                <p:nvPicPr>
                  <p:cNvPr id="1135" name="Picture 6" descr="Plus - PNG image with transparent background | Free Png Images">
                    <a:extLst>
                      <a:ext uri="{FF2B5EF4-FFF2-40B4-BE49-F238E27FC236}">
                        <a16:creationId xmlns:a16="http://schemas.microsoft.com/office/drawing/2014/main" id="{C1B5BB5C-9451-9350-A22A-54BF44459D4C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biLevel thresh="2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9957836" y="8943252"/>
                    <a:ext cx="411678" cy="4116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136" name="Picture 6" descr="Plus - PNG image with transparent background | Free Png Images">
                    <a:extLst>
                      <a:ext uri="{FF2B5EF4-FFF2-40B4-BE49-F238E27FC236}">
                        <a16:creationId xmlns:a16="http://schemas.microsoft.com/office/drawing/2014/main" id="{CF3F39D7-FC58-CEFB-8814-05F83FCD226B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biLevel thresh="2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0361199" y="8950734"/>
                    <a:ext cx="411678" cy="4116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137" name="Picture 6" descr="Plus - PNG image with transparent background | Free Png Images">
                    <a:extLst>
                      <a:ext uri="{FF2B5EF4-FFF2-40B4-BE49-F238E27FC236}">
                        <a16:creationId xmlns:a16="http://schemas.microsoft.com/office/drawing/2014/main" id="{2B0CF827-8BA0-793B-4DD8-B94A153F424E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biLevel thresh="2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0764562" y="8946993"/>
                    <a:ext cx="411678" cy="4116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  <p:grpSp>
              <p:nvGrpSpPr>
                <p:cNvPr id="1146" name="Group 1145">
                  <a:extLst>
                    <a:ext uri="{FF2B5EF4-FFF2-40B4-BE49-F238E27FC236}">
                      <a16:creationId xmlns:a16="http://schemas.microsoft.com/office/drawing/2014/main" id="{01FB8336-4961-171F-A41A-3CA8921D3B75}"/>
                    </a:ext>
                  </a:extLst>
                </p:cNvPr>
                <p:cNvGrpSpPr/>
                <p:nvPr/>
              </p:nvGrpSpPr>
              <p:grpSpPr>
                <a:xfrm>
                  <a:off x="22580589" y="10421427"/>
                  <a:ext cx="1218404" cy="419160"/>
                  <a:chOff x="39957836" y="8943252"/>
                  <a:chExt cx="1218404" cy="419160"/>
                </a:xfrm>
              </p:grpSpPr>
              <p:pic>
                <p:nvPicPr>
                  <p:cNvPr id="1147" name="Picture 6" descr="Plus - PNG image with transparent background | Free Png Images">
                    <a:extLst>
                      <a:ext uri="{FF2B5EF4-FFF2-40B4-BE49-F238E27FC236}">
                        <a16:creationId xmlns:a16="http://schemas.microsoft.com/office/drawing/2014/main" id="{88437025-5014-6059-37B1-3285AEF817C5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biLevel thresh="2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39957836" y="8943252"/>
                    <a:ext cx="411678" cy="4116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148" name="Picture 6" descr="Plus - PNG image with transparent background | Free Png Images">
                    <a:extLst>
                      <a:ext uri="{FF2B5EF4-FFF2-40B4-BE49-F238E27FC236}">
                        <a16:creationId xmlns:a16="http://schemas.microsoft.com/office/drawing/2014/main" id="{C29CE003-D53F-52E7-AC3D-ED9B9AC4036C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biLevel thresh="2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0361199" y="8950734"/>
                    <a:ext cx="411678" cy="4116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pic>
                <p:nvPicPr>
                  <p:cNvPr id="1149" name="Picture 6" descr="Plus - PNG image with transparent background | Free Png Images">
                    <a:extLst>
                      <a:ext uri="{FF2B5EF4-FFF2-40B4-BE49-F238E27FC236}">
                        <a16:creationId xmlns:a16="http://schemas.microsoft.com/office/drawing/2014/main" id="{854F5958-4667-99BB-A206-98AE8C91B9F4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biLevel thresh="2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40764562" y="8946993"/>
                    <a:ext cx="411678" cy="4116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</p:grpSp>
          </p:grpSp>
          <p:grpSp>
            <p:nvGrpSpPr>
              <p:cNvPr id="1156" name="Group 1155">
                <a:extLst>
                  <a:ext uri="{FF2B5EF4-FFF2-40B4-BE49-F238E27FC236}">
                    <a16:creationId xmlns:a16="http://schemas.microsoft.com/office/drawing/2014/main" id="{5A2F06D9-BADE-F2E0-95F7-B9EEE72123BD}"/>
                  </a:ext>
                </a:extLst>
              </p:cNvPr>
              <p:cNvGrpSpPr/>
              <p:nvPr/>
            </p:nvGrpSpPr>
            <p:grpSpPr>
              <a:xfrm>
                <a:off x="13803035" y="9557857"/>
                <a:ext cx="8525181" cy="1929930"/>
                <a:chOff x="13803035" y="9557857"/>
                <a:chExt cx="8525181" cy="1929930"/>
              </a:xfrm>
            </p:grpSpPr>
            <p:grpSp>
              <p:nvGrpSpPr>
                <p:cNvPr id="1127" name="Group 1126">
                  <a:extLst>
                    <a:ext uri="{FF2B5EF4-FFF2-40B4-BE49-F238E27FC236}">
                      <a16:creationId xmlns:a16="http://schemas.microsoft.com/office/drawing/2014/main" id="{79FCC7E5-81F4-7C60-FA06-A261AC1B4E12}"/>
                    </a:ext>
                  </a:extLst>
                </p:cNvPr>
                <p:cNvGrpSpPr/>
                <p:nvPr/>
              </p:nvGrpSpPr>
              <p:grpSpPr>
                <a:xfrm>
                  <a:off x="13803035" y="9557857"/>
                  <a:ext cx="8525181" cy="509147"/>
                  <a:chOff x="15367728" y="9217610"/>
                  <a:chExt cx="12503599" cy="746749"/>
                </a:xfrm>
              </p:grpSpPr>
              <p:sp>
                <p:nvSpPr>
                  <p:cNvPr id="1112" name="Google Shape;151;p18">
                    <a:extLst>
                      <a:ext uri="{FF2B5EF4-FFF2-40B4-BE49-F238E27FC236}">
                        <a16:creationId xmlns:a16="http://schemas.microsoft.com/office/drawing/2014/main" id="{31478F6C-6DC2-ACA9-02CE-9D3C137A874D}"/>
                      </a:ext>
                    </a:extLst>
                  </p:cNvPr>
                  <p:cNvSpPr/>
                  <p:nvPr/>
                </p:nvSpPr>
                <p:spPr>
                  <a:xfrm>
                    <a:off x="15367728" y="9217610"/>
                    <a:ext cx="1979193" cy="746749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62335" tIns="62335" rIns="62335" bIns="62335" anchor="ctr" anchorCtr="0">
                    <a:noAutofit/>
                  </a:bodyPr>
                  <a:lstStyle/>
                  <a:p>
                    <a:pPr algn="ctr">
                      <a:lnSpc>
                        <a:spcPct val="80000"/>
                      </a:lnSpc>
                    </a:pPr>
                    <a:r>
                      <a:rPr lang="en" sz="1909" i="1" dirty="0"/>
                      <a:t>rpsU2</a:t>
                    </a:r>
                    <a:r>
                      <a:rPr lang="en" sz="1909" dirty="0"/>
                      <a:t> promoter</a:t>
                    </a:r>
                    <a:endParaRPr sz="1909" dirty="0"/>
                  </a:p>
                </p:txBody>
              </p:sp>
              <p:sp>
                <p:nvSpPr>
                  <p:cNvPr id="1113" name="Google Shape;152;p18">
                    <a:extLst>
                      <a:ext uri="{FF2B5EF4-FFF2-40B4-BE49-F238E27FC236}">
                        <a16:creationId xmlns:a16="http://schemas.microsoft.com/office/drawing/2014/main" id="{3A81A90E-5456-0840-82E7-FA8BE7425C99}"/>
                      </a:ext>
                    </a:extLst>
                  </p:cNvPr>
                  <p:cNvSpPr/>
                  <p:nvPr/>
                </p:nvSpPr>
                <p:spPr>
                  <a:xfrm>
                    <a:off x="17347006" y="9217610"/>
                    <a:ext cx="1979193" cy="746749"/>
                  </a:xfrm>
                  <a:prstGeom prst="rect">
                    <a:avLst/>
                  </a:prstGeom>
                  <a:solidFill>
                    <a:schemeClr val="accent1">
                      <a:lumMod val="40000"/>
                      <a:lumOff val="60000"/>
                    </a:schemeClr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62335" tIns="62335" rIns="62335" bIns="62335" anchor="ctr" anchorCtr="0">
                    <a:noAutofit/>
                  </a:bodyPr>
                  <a:lstStyle/>
                  <a:p>
                    <a:pPr algn="ctr">
                      <a:lnSpc>
                        <a:spcPct val="80000"/>
                      </a:lnSpc>
                    </a:pPr>
                    <a:r>
                      <a:rPr lang="en" sz="1909" i="1" dirty="0"/>
                      <a:t>rpsU2</a:t>
                    </a:r>
                    <a:r>
                      <a:rPr lang="en" sz="1909" dirty="0"/>
                      <a:t> </a:t>
                    </a:r>
                  </a:p>
                  <a:p>
                    <a:pPr algn="ctr">
                      <a:lnSpc>
                        <a:spcPct val="80000"/>
                      </a:lnSpc>
                    </a:pPr>
                    <a:r>
                      <a:rPr lang="en" sz="1909" dirty="0"/>
                      <a:t>5′ UTR</a:t>
                    </a:r>
                    <a:endParaRPr sz="1909" dirty="0"/>
                  </a:p>
                </p:txBody>
              </p:sp>
              <p:sp>
                <p:nvSpPr>
                  <p:cNvPr id="1114" name="Google Shape;153;p18">
                    <a:extLst>
                      <a:ext uri="{FF2B5EF4-FFF2-40B4-BE49-F238E27FC236}">
                        <a16:creationId xmlns:a16="http://schemas.microsoft.com/office/drawing/2014/main" id="{55382F05-58F5-06D2-E6A0-A52A7EABA373}"/>
                      </a:ext>
                    </a:extLst>
                  </p:cNvPr>
                  <p:cNvSpPr/>
                  <p:nvPr/>
                </p:nvSpPr>
                <p:spPr>
                  <a:xfrm>
                    <a:off x="19326281" y="9217610"/>
                    <a:ext cx="1979193" cy="746749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9525" cap="flat" cmpd="sng">
                    <a:solidFill>
                      <a:schemeClr val="dk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62335" tIns="62335" rIns="62335" bIns="62335" anchor="ctr" anchorCtr="0">
                    <a:noAutofit/>
                  </a:bodyPr>
                  <a:lstStyle/>
                  <a:p>
                    <a:pPr algn="ctr"/>
                    <a:r>
                      <a:rPr lang="en" sz="1909" i="1" dirty="0"/>
                      <a:t>lacZ</a:t>
                    </a:r>
                    <a:endParaRPr sz="1909" i="1" dirty="0"/>
                  </a:p>
                </p:txBody>
              </p:sp>
              <p:pic>
                <p:nvPicPr>
                  <p:cNvPr id="1138" name="Picture 6" descr="Plus - PNG image with transparent background | Free Png Images">
                    <a:extLst>
                      <a:ext uri="{FF2B5EF4-FFF2-40B4-BE49-F238E27FC236}">
                        <a16:creationId xmlns:a16="http://schemas.microsoft.com/office/drawing/2014/main" id="{D9712F55-DB69-8009-6FAB-07911ABF774D}"/>
                      </a:ext>
                    </a:extLst>
                  </p:cNvPr>
                  <p:cNvPicPr>
                    <a:picLocks noChangeAspect="1" noChangeArrowheads="1"/>
                  </p:cNvPicPr>
                  <p:nvPr/>
                </p:nvPicPr>
                <p:blipFill>
                  <a:blip r:embed="rId5">
                    <a:biLevel thresh="25000"/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p:blipFill>
                <p:spPr bwMode="auto">
                  <a:xfrm>
                    <a:off x="22953516" y="9353966"/>
                    <a:ext cx="411678" cy="411678"/>
                  </a:xfrm>
                  <a:prstGeom prst="rect">
                    <a:avLst/>
                  </a:prstGeom>
                  <a:noFill/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</p:pic>
              <p:grpSp>
                <p:nvGrpSpPr>
                  <p:cNvPr id="1139" name="Group 1138">
                    <a:extLst>
                      <a:ext uri="{FF2B5EF4-FFF2-40B4-BE49-F238E27FC236}">
                        <a16:creationId xmlns:a16="http://schemas.microsoft.com/office/drawing/2014/main" id="{483D6208-C1A3-621F-B630-B16944B7A172}"/>
                      </a:ext>
                    </a:extLst>
                  </p:cNvPr>
                  <p:cNvGrpSpPr/>
                  <p:nvPr/>
                </p:nvGrpSpPr>
                <p:grpSpPr>
                  <a:xfrm>
                    <a:off x="25757532" y="9353966"/>
                    <a:ext cx="2113795" cy="411678"/>
                    <a:chOff x="8208515" y="2259185"/>
                    <a:chExt cx="2113795" cy="411678"/>
                  </a:xfrm>
                </p:grpSpPr>
                <p:pic>
                  <p:nvPicPr>
                    <p:cNvPr id="1140" name="Picture 6" descr="Plus - PNG image with transparent background | Free Png Images">
                      <a:extLst>
                        <a:ext uri="{FF2B5EF4-FFF2-40B4-BE49-F238E27FC236}">
                          <a16:creationId xmlns:a16="http://schemas.microsoft.com/office/drawing/2014/main" id="{3CC53479-8B85-FC68-9B18-1C299D510729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208515" y="2259185"/>
                      <a:ext cx="411678" cy="41167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1141" name="Picture 6" descr="Plus - PNG image with transparent background | Free Png Images">
                      <a:extLst>
                        <a:ext uri="{FF2B5EF4-FFF2-40B4-BE49-F238E27FC236}">
                          <a16:creationId xmlns:a16="http://schemas.microsoft.com/office/drawing/2014/main" id="{61920DBB-3026-2A6C-90F8-D21B9366E2EC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910632" y="2259185"/>
                      <a:ext cx="411678" cy="41167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1142" name="Picture 6" descr="Plus - PNG image with transparent background | Free Png Images">
                      <a:extLst>
                        <a:ext uri="{FF2B5EF4-FFF2-40B4-BE49-F238E27FC236}">
                          <a16:creationId xmlns:a16="http://schemas.microsoft.com/office/drawing/2014/main" id="{683F1C56-D54A-68A1-FD30-D6583F467B57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485102" y="2259185"/>
                      <a:ext cx="411678" cy="41167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1143" name="Picture 6" descr="Plus - PNG image with transparent background | Free Png Images">
                      <a:extLst>
                        <a:ext uri="{FF2B5EF4-FFF2-40B4-BE49-F238E27FC236}">
                          <a16:creationId xmlns:a16="http://schemas.microsoft.com/office/drawing/2014/main" id="{F501218E-CF7A-F137-22B2-088BDA84276A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9059573" y="2259185"/>
                      <a:ext cx="411678" cy="41167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  <p:pic>
                  <p:nvPicPr>
                    <p:cNvPr id="1144" name="Picture 6" descr="Plus - PNG image with transparent background | Free Png Images">
                      <a:extLst>
                        <a:ext uri="{FF2B5EF4-FFF2-40B4-BE49-F238E27FC236}">
                          <a16:creationId xmlns:a16="http://schemas.microsoft.com/office/drawing/2014/main" id="{0CAA5351-299D-1560-2335-54804DAB14EF}"/>
                        </a:ext>
                      </a:extLst>
                    </p:cNvPr>
                    <p:cNvPicPr>
                      <a:picLocks noChangeAspect="1" noChangeArrowheads="1"/>
                    </p:cNvPicPr>
                    <p:nvPr/>
                  </p:nvPicPr>
                  <p:blipFill>
                    <a:blip r:embed="rId5">
                      <a:biLevel thresh="25000"/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p:blipFill>
                  <p:spPr bwMode="auto">
                    <a:xfrm>
                      <a:off x="8634044" y="2259185"/>
                      <a:ext cx="411678" cy="411678"/>
                    </a:xfrm>
                    <a:prstGeom prst="rect">
                      <a:avLst/>
                    </a:prstGeom>
                    <a:noFill/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</p:pic>
              </p:grpSp>
            </p:grpSp>
            <p:grpSp>
              <p:nvGrpSpPr>
                <p:cNvPr id="1152" name="Group 1151">
                  <a:extLst>
                    <a:ext uri="{FF2B5EF4-FFF2-40B4-BE49-F238E27FC236}">
                      <a16:creationId xmlns:a16="http://schemas.microsoft.com/office/drawing/2014/main" id="{0B5065BC-E2C0-8CF7-F4E8-ECCD47AC18A0}"/>
                    </a:ext>
                  </a:extLst>
                </p:cNvPr>
                <p:cNvGrpSpPr/>
                <p:nvPr/>
              </p:nvGrpSpPr>
              <p:grpSpPr>
                <a:xfrm>
                  <a:off x="18980823" y="10319824"/>
                  <a:ext cx="2705769" cy="1167963"/>
                  <a:chOff x="18980823" y="10319824"/>
                  <a:chExt cx="2705769" cy="1167963"/>
                </a:xfrm>
              </p:grpSpPr>
              <p:sp>
                <p:nvSpPr>
                  <p:cNvPr id="1128" name="TextBox 1127">
                    <a:extLst>
                      <a:ext uri="{FF2B5EF4-FFF2-40B4-BE49-F238E27FC236}">
                        <a16:creationId xmlns:a16="http://schemas.microsoft.com/office/drawing/2014/main" id="{C0A646C4-0F9F-3E36-AEDF-11F0823AF7A0}"/>
                      </a:ext>
                    </a:extLst>
                  </p:cNvPr>
                  <p:cNvSpPr txBox="1"/>
                  <p:nvPr/>
                </p:nvSpPr>
                <p:spPr>
                  <a:xfrm>
                    <a:off x="18980823" y="10319824"/>
                    <a:ext cx="188220" cy="470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454" b="1" dirty="0">
                        <a:solidFill>
                          <a:schemeClr val="bg1"/>
                        </a:solidFill>
                        <a:latin typeface="Quattrocento Sans" panose="020B0604020202020204" charset="0"/>
                      </a:rPr>
                      <a:t>?</a:t>
                    </a:r>
                  </a:p>
                </p:txBody>
              </p:sp>
              <p:sp>
                <p:nvSpPr>
                  <p:cNvPr id="1129" name="TextBox 1128">
                    <a:extLst>
                      <a:ext uri="{FF2B5EF4-FFF2-40B4-BE49-F238E27FC236}">
                        <a16:creationId xmlns:a16="http://schemas.microsoft.com/office/drawing/2014/main" id="{5978A9D5-5661-3FD9-43B9-F7A2C5002A4B}"/>
                      </a:ext>
                    </a:extLst>
                  </p:cNvPr>
                  <p:cNvSpPr txBox="1"/>
                  <p:nvPr/>
                </p:nvSpPr>
                <p:spPr>
                  <a:xfrm>
                    <a:off x="18980823" y="11017787"/>
                    <a:ext cx="188220" cy="470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454" b="1" dirty="0">
                        <a:solidFill>
                          <a:schemeClr val="bg1"/>
                        </a:solidFill>
                        <a:latin typeface="Quattrocento Sans" panose="020B0604020202020204" charset="0"/>
                      </a:rPr>
                      <a:t>?</a:t>
                    </a:r>
                  </a:p>
                </p:txBody>
              </p:sp>
              <p:sp>
                <p:nvSpPr>
                  <p:cNvPr id="1130" name="TextBox 1129">
                    <a:extLst>
                      <a:ext uri="{FF2B5EF4-FFF2-40B4-BE49-F238E27FC236}">
                        <a16:creationId xmlns:a16="http://schemas.microsoft.com/office/drawing/2014/main" id="{E87A98A0-9CAE-DABF-F9BE-32218B6D103C}"/>
                      </a:ext>
                    </a:extLst>
                  </p:cNvPr>
                  <p:cNvSpPr txBox="1"/>
                  <p:nvPr/>
                </p:nvSpPr>
                <p:spPr>
                  <a:xfrm>
                    <a:off x="21498372" y="11017785"/>
                    <a:ext cx="188220" cy="470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454" b="1" dirty="0">
                        <a:solidFill>
                          <a:schemeClr val="bg1"/>
                        </a:solidFill>
                        <a:latin typeface="Quattrocento Sans" panose="020B0604020202020204" charset="0"/>
                      </a:rPr>
                      <a:t>?</a:t>
                    </a:r>
                  </a:p>
                </p:txBody>
              </p:sp>
              <p:sp>
                <p:nvSpPr>
                  <p:cNvPr id="1131" name="TextBox 1130">
                    <a:extLst>
                      <a:ext uri="{FF2B5EF4-FFF2-40B4-BE49-F238E27FC236}">
                        <a16:creationId xmlns:a16="http://schemas.microsoft.com/office/drawing/2014/main" id="{C8A83840-40D6-E41E-E736-38EB2A338F72}"/>
                      </a:ext>
                    </a:extLst>
                  </p:cNvPr>
                  <p:cNvSpPr txBox="1"/>
                  <p:nvPr/>
                </p:nvSpPr>
                <p:spPr>
                  <a:xfrm>
                    <a:off x="21498372" y="10319824"/>
                    <a:ext cx="188220" cy="47000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en-US" sz="2454" b="1" dirty="0">
                        <a:solidFill>
                          <a:schemeClr val="bg1"/>
                        </a:solidFill>
                        <a:latin typeface="Quattrocento Sans" panose="020B0604020202020204" charset="0"/>
                      </a:rPr>
                      <a:t>?</a:t>
                    </a:r>
                  </a:p>
                </p:txBody>
              </p:sp>
            </p:grpSp>
          </p:grpSp>
        </p:grpSp>
      </p:grpSp>
      <p:sp>
        <p:nvSpPr>
          <p:cNvPr id="1151" name="Rectangle 1150">
            <a:extLst>
              <a:ext uri="{FF2B5EF4-FFF2-40B4-BE49-F238E27FC236}">
                <a16:creationId xmlns:a16="http://schemas.microsoft.com/office/drawing/2014/main" id="{89E5B84F-EFDC-89BC-6D2D-437E32A58ADA}"/>
              </a:ext>
            </a:extLst>
          </p:cNvPr>
          <p:cNvSpPr/>
          <p:nvPr/>
        </p:nvSpPr>
        <p:spPr>
          <a:xfrm>
            <a:off x="1636059" y="22175520"/>
            <a:ext cx="9307285" cy="93267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Constructs and Predictions</a:t>
            </a:r>
          </a:p>
        </p:txBody>
      </p:sp>
      <p:sp>
        <p:nvSpPr>
          <p:cNvPr id="1153" name="Rectangle 1152">
            <a:extLst>
              <a:ext uri="{FF2B5EF4-FFF2-40B4-BE49-F238E27FC236}">
                <a16:creationId xmlns:a16="http://schemas.microsoft.com/office/drawing/2014/main" id="{B2E5E6D3-3124-3204-4876-B7A2A3DE0D15}"/>
              </a:ext>
            </a:extLst>
          </p:cNvPr>
          <p:cNvSpPr/>
          <p:nvPr/>
        </p:nvSpPr>
        <p:spPr>
          <a:xfrm>
            <a:off x="4552356" y="4612894"/>
            <a:ext cx="4511704" cy="2646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Gram-negative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Intracellular pathogen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Causes tularemia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Potential bioweapon</a:t>
            </a:r>
          </a:p>
        </p:txBody>
      </p:sp>
      <p:sp>
        <p:nvSpPr>
          <p:cNvPr id="1154" name="Rectangle 1153">
            <a:extLst>
              <a:ext uri="{FF2B5EF4-FFF2-40B4-BE49-F238E27FC236}">
                <a16:creationId xmlns:a16="http://schemas.microsoft.com/office/drawing/2014/main" id="{F582AB6A-7AF3-39E4-8D54-C4E8E97685CE}"/>
              </a:ext>
            </a:extLst>
          </p:cNvPr>
          <p:cNvSpPr/>
          <p:nvPr/>
        </p:nvSpPr>
        <p:spPr>
          <a:xfrm>
            <a:off x="12602876" y="4098155"/>
            <a:ext cx="11491718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rpsU2 </a:t>
            </a:r>
            <a:r>
              <a:rPr lang="en-US" sz="4500" b="1" dirty="0">
                <a:latin typeface="+mj-lt"/>
              </a:rPr>
              <a:t>5′UTR is Sufficient for Regulation by bS21</a:t>
            </a:r>
            <a:endParaRPr lang="en-US" sz="4500" b="1" i="1" dirty="0">
              <a:latin typeface="+mj-l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165DCE-D564-E412-F1AD-EAAB273B15D4}"/>
              </a:ext>
            </a:extLst>
          </p:cNvPr>
          <p:cNvSpPr/>
          <p:nvPr/>
        </p:nvSpPr>
        <p:spPr>
          <a:xfrm>
            <a:off x="24470302" y="19873104"/>
            <a:ext cx="5769770" cy="5121798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691" rIns="124691" rtlCol="0" anchor="t" anchorCtr="0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The 5′UTR of the </a:t>
            </a:r>
            <a:r>
              <a:rPr lang="en-US" sz="3273" b="1" i="1" dirty="0">
                <a:latin typeface="+mj-lt"/>
              </a:rPr>
              <a:t>rpsU2</a:t>
            </a:r>
            <a:r>
              <a:rPr lang="en-US" sz="3273" b="1" dirty="0">
                <a:latin typeface="+mj-lt"/>
              </a:rPr>
              <a:t> gene is sufficient to permit regulation by bS21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Negative autoregulation of bS21-2 on its own transcript is unique among the three homologs 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The regulation at the transcription level does not correlate to translational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endParaRPr lang="en-US" sz="3273" b="1" dirty="0">
              <a:latin typeface="+mj-lt"/>
            </a:endParaRPr>
          </a:p>
          <a:p>
            <a:pPr algn="just"/>
            <a:r>
              <a:rPr lang="en-US" sz="3273" b="1" dirty="0">
                <a:latin typeface="+mj-lt"/>
              </a:rPr>
              <a:t>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690CDE-CBED-5F42-1ED2-04B625F9BE79}"/>
              </a:ext>
            </a:extLst>
          </p:cNvPr>
          <p:cNvSpPr/>
          <p:nvPr/>
        </p:nvSpPr>
        <p:spPr>
          <a:xfrm>
            <a:off x="4675874" y="8887918"/>
            <a:ext cx="7340435" cy="307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lvl="1">
              <a:tabLst>
                <a:tab pos="306307" algn="l"/>
              </a:tabLst>
            </a:pPr>
            <a:r>
              <a:rPr lang="en-US" sz="3273" dirty="0"/>
              <a:t>Three homologs in </a:t>
            </a:r>
            <a:r>
              <a:rPr lang="en-US" sz="3273" i="1" dirty="0"/>
              <a:t>F. </a:t>
            </a:r>
            <a:r>
              <a:rPr lang="en-US" sz="3273" i="1" dirty="0" err="1"/>
              <a:t>tularensis</a:t>
            </a:r>
            <a:endParaRPr lang="en-US" sz="3273" dirty="0"/>
          </a:p>
          <a:p>
            <a:pPr marL="779294" lvl="2" indent="-467576">
              <a:buFont typeface="Arial" panose="020B0604020202020204" pitchFamily="34" charset="0"/>
              <a:buChar char="•"/>
              <a:tabLst>
                <a:tab pos="306307" algn="l"/>
              </a:tabLst>
            </a:pPr>
            <a:r>
              <a:rPr lang="en-US" sz="3273" dirty="0"/>
              <a:t>Leads to ribosome heterogeneity	</a:t>
            </a:r>
          </a:p>
          <a:p>
            <a:pPr marL="0" lvl="1">
              <a:tabLst>
                <a:tab pos="306307" algn="l"/>
              </a:tabLst>
            </a:pPr>
            <a:r>
              <a:rPr lang="en-US" sz="3273" dirty="0"/>
              <a:t>Loss of bS21-2 </a:t>
            </a:r>
          </a:p>
          <a:p>
            <a:pPr marL="779294" lvl="2" indent="-467576">
              <a:buFont typeface="Arial" panose="020B0604020202020204" pitchFamily="34" charset="0"/>
              <a:buChar char="•"/>
              <a:tabLst>
                <a:tab pos="306307" algn="l"/>
              </a:tabLst>
            </a:pPr>
            <a:r>
              <a:rPr lang="en-US" sz="3273" dirty="0"/>
              <a:t>Influences virulence factors and intramacrophage growth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1AAB3C8-D509-F827-6273-833D31182DEB}"/>
              </a:ext>
            </a:extLst>
          </p:cNvPr>
          <p:cNvSpPr/>
          <p:nvPr/>
        </p:nvSpPr>
        <p:spPr>
          <a:xfrm>
            <a:off x="26080597" y="4025254"/>
            <a:ext cx="9307285" cy="10094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MODEL 1: Attenuation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0B3EE0-4D3A-1F44-B787-D60DD797F63D}"/>
              </a:ext>
            </a:extLst>
          </p:cNvPr>
          <p:cNvSpPr/>
          <p:nvPr/>
        </p:nvSpPr>
        <p:spPr>
          <a:xfrm>
            <a:off x="282505" y="13545781"/>
            <a:ext cx="11823192" cy="2813048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7036" numCol="1" spcCol="0" rtlCol="0" anchor="t" anchorCtr="0"/>
          <a:lstStyle/>
          <a:p>
            <a:pPr algn="ctr"/>
            <a:r>
              <a:rPr lang="en-US" sz="4500" b="1" dirty="0">
                <a:latin typeface="+mj-lt"/>
              </a:rPr>
              <a:t>Understand the regulation of </a:t>
            </a:r>
          </a:p>
          <a:p>
            <a:pPr algn="ctr">
              <a:spcAft>
                <a:spcPts val="409"/>
              </a:spcAft>
            </a:pPr>
            <a:r>
              <a:rPr lang="en-US" sz="4500" b="1" dirty="0">
                <a:latin typeface="+mj-lt"/>
              </a:rPr>
              <a:t>the bS21 homologs</a:t>
            </a:r>
          </a:p>
          <a:p>
            <a:pPr marL="623436" indent="-623436">
              <a:buAutoNum type="alphaUcPeriod"/>
            </a:pPr>
            <a:r>
              <a:rPr lang="en-US" sz="3273" b="1" dirty="0">
                <a:latin typeface="+mj-lt"/>
              </a:rPr>
              <a:t>How does bS21-2 affect its own production? </a:t>
            </a:r>
          </a:p>
          <a:p>
            <a:pPr marL="623436" indent="-623436">
              <a:buAutoNum type="alphaUcPeriod"/>
            </a:pPr>
            <a:r>
              <a:rPr lang="en-US" sz="3273" b="1" dirty="0">
                <a:latin typeface="+mj-lt"/>
              </a:rPr>
              <a:t>How do bS21-1 and bS21-3 affect bS21-2 production?</a:t>
            </a:r>
            <a:endParaRPr lang="en-US" sz="5454" b="1" dirty="0">
              <a:latin typeface="+mj-lt"/>
            </a:endParaRPr>
          </a:p>
        </p:txBody>
      </p:sp>
      <p:sp>
        <p:nvSpPr>
          <p:cNvPr id="1124" name="Rectangle 1123">
            <a:extLst>
              <a:ext uri="{FF2B5EF4-FFF2-40B4-BE49-F238E27FC236}">
                <a16:creationId xmlns:a16="http://schemas.microsoft.com/office/drawing/2014/main" id="{0EB5BF89-23EA-3908-46AB-B75B625F7DA4}"/>
              </a:ext>
            </a:extLst>
          </p:cNvPr>
          <p:cNvSpPr/>
          <p:nvPr/>
        </p:nvSpPr>
        <p:spPr>
          <a:xfrm>
            <a:off x="282505" y="12319960"/>
            <a:ext cx="11823192" cy="971588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Study Goals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7B7EB8-59AD-28C8-0838-F806E1E520BB}"/>
              </a:ext>
            </a:extLst>
          </p:cNvPr>
          <p:cNvSpPr txBox="1"/>
          <p:nvPr/>
        </p:nvSpPr>
        <p:spPr>
          <a:xfrm>
            <a:off x="29805383" y="1780630"/>
            <a:ext cx="5814477" cy="679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909" baseline="30000" dirty="0">
                <a:solidFill>
                  <a:schemeClr val="bg1"/>
                </a:solidFill>
              </a:rPr>
              <a:t>1</a:t>
            </a:r>
            <a:r>
              <a:rPr lang="en-US" sz="1909" dirty="0">
                <a:solidFill>
                  <a:schemeClr val="bg1"/>
                </a:solidFill>
              </a:rPr>
              <a:t>Department of Cell and Molecular Biology</a:t>
            </a:r>
          </a:p>
          <a:p>
            <a:pPr algn="r"/>
            <a:r>
              <a:rPr lang="en-US" sz="1909" baseline="30000" dirty="0">
                <a:solidFill>
                  <a:schemeClr val="bg1"/>
                </a:solidFill>
              </a:rPr>
              <a:t>2</a:t>
            </a:r>
            <a:r>
              <a:rPr lang="en-US" sz="1909" dirty="0">
                <a:solidFill>
                  <a:schemeClr val="bg1"/>
                </a:solidFill>
              </a:rPr>
              <a:t>Department of Biomedical and Pharmaceutical Sciences</a:t>
            </a:r>
          </a:p>
        </p:txBody>
      </p:sp>
      <p:pic>
        <p:nvPicPr>
          <p:cNvPr id="1026" name="Picture 2" descr="University of Rhode Island - Wikipedia">
            <a:extLst>
              <a:ext uri="{FF2B5EF4-FFF2-40B4-BE49-F238E27FC236}">
                <a16:creationId xmlns:a16="http://schemas.microsoft.com/office/drawing/2014/main" id="{46474080-6E5E-81DB-80B2-EA4EB9926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19" y="385894"/>
            <a:ext cx="2141590" cy="214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A picture containing text&#10;&#10;Description automatically generated">
            <a:extLst>
              <a:ext uri="{FF2B5EF4-FFF2-40B4-BE49-F238E27FC236}">
                <a16:creationId xmlns:a16="http://schemas.microsoft.com/office/drawing/2014/main" id="{49F63782-41A0-BA66-20F9-A211EC32D45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5" t="26642" r="20507" b="14845"/>
          <a:stretch/>
        </p:blipFill>
        <p:spPr>
          <a:xfrm>
            <a:off x="2347034" y="1115659"/>
            <a:ext cx="1860446" cy="1323787"/>
          </a:xfrm>
          <a:prstGeom prst="rect">
            <a:avLst/>
          </a:prstGeom>
        </p:spPr>
      </p:pic>
      <p:sp>
        <p:nvSpPr>
          <p:cNvPr id="1125" name="Rectangle 1124">
            <a:extLst>
              <a:ext uri="{FF2B5EF4-FFF2-40B4-BE49-F238E27FC236}">
                <a16:creationId xmlns:a16="http://schemas.microsoft.com/office/drawing/2014/main" id="{BA9E0A10-8827-77F0-5DC6-59C5DA086DBB}"/>
              </a:ext>
            </a:extLst>
          </p:cNvPr>
          <p:cNvSpPr/>
          <p:nvPr/>
        </p:nvSpPr>
        <p:spPr>
          <a:xfrm>
            <a:off x="24479353" y="18665822"/>
            <a:ext cx="5760720" cy="1005840"/>
          </a:xfrm>
          <a:prstGeom prst="rect">
            <a:avLst/>
          </a:prstGeom>
          <a:solidFill>
            <a:srgbClr val="2B3A4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24691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Conclusions</a:t>
            </a:r>
          </a:p>
        </p:txBody>
      </p:sp>
      <p:sp>
        <p:nvSpPr>
          <p:cNvPr id="1065" name="Rectangle 1064">
            <a:extLst>
              <a:ext uri="{FF2B5EF4-FFF2-40B4-BE49-F238E27FC236}">
                <a16:creationId xmlns:a16="http://schemas.microsoft.com/office/drawing/2014/main" id="{BC065289-B4B1-7CB3-4AD8-ED200E2CBBD0}"/>
              </a:ext>
            </a:extLst>
          </p:cNvPr>
          <p:cNvSpPr/>
          <p:nvPr/>
        </p:nvSpPr>
        <p:spPr>
          <a:xfrm>
            <a:off x="24946924" y="4618415"/>
            <a:ext cx="4635453" cy="10288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73" b="1" dirty="0">
                <a:latin typeface="+mj-lt"/>
              </a:rPr>
              <a:t>+ r-protein</a:t>
            </a:r>
          </a:p>
        </p:txBody>
      </p:sp>
      <p:sp>
        <p:nvSpPr>
          <p:cNvPr id="1066" name="Rectangle 1065">
            <a:extLst>
              <a:ext uri="{FF2B5EF4-FFF2-40B4-BE49-F238E27FC236}">
                <a16:creationId xmlns:a16="http://schemas.microsoft.com/office/drawing/2014/main" id="{1A632F79-B64B-1555-937C-AB60A511851F}"/>
              </a:ext>
            </a:extLst>
          </p:cNvPr>
          <p:cNvSpPr/>
          <p:nvPr/>
        </p:nvSpPr>
        <p:spPr>
          <a:xfrm>
            <a:off x="31489788" y="4631926"/>
            <a:ext cx="3495913" cy="10288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73" b="1" dirty="0">
                <a:latin typeface="+mj-lt"/>
              </a:rPr>
              <a:t>- r-protein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B0CF1BA-923C-6BFF-1C2A-769756D18C49}"/>
              </a:ext>
            </a:extLst>
          </p:cNvPr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0003" y="9058159"/>
            <a:ext cx="3325816" cy="2707905"/>
          </a:xfrm>
          <a:prstGeom prst="rect">
            <a:avLst/>
          </a:prstGeom>
        </p:spPr>
      </p:pic>
      <p:grpSp>
        <p:nvGrpSpPr>
          <p:cNvPr id="1052" name="Group 1051">
            <a:extLst>
              <a:ext uri="{FF2B5EF4-FFF2-40B4-BE49-F238E27FC236}">
                <a16:creationId xmlns:a16="http://schemas.microsoft.com/office/drawing/2014/main" id="{FE93CB1F-EC55-1D5B-A428-1BF722487F86}"/>
              </a:ext>
            </a:extLst>
          </p:cNvPr>
          <p:cNvGrpSpPr/>
          <p:nvPr/>
        </p:nvGrpSpPr>
        <p:grpSpPr>
          <a:xfrm>
            <a:off x="20360162" y="5493073"/>
            <a:ext cx="3406878" cy="717634"/>
            <a:chOff x="1560510" y="1473200"/>
            <a:chExt cx="4996755" cy="1052530"/>
          </a:xfrm>
        </p:grpSpPr>
        <p:grpSp>
          <p:nvGrpSpPr>
            <p:cNvPr id="1054" name="Group 1053">
              <a:extLst>
                <a:ext uri="{FF2B5EF4-FFF2-40B4-BE49-F238E27FC236}">
                  <a16:creationId xmlns:a16="http://schemas.microsoft.com/office/drawing/2014/main" id="{F4483010-27DF-9C3C-C502-A14EAE07FD5D}"/>
                </a:ext>
              </a:extLst>
            </p:cNvPr>
            <p:cNvGrpSpPr/>
            <p:nvPr/>
          </p:nvGrpSpPr>
          <p:grpSpPr>
            <a:xfrm>
              <a:off x="1560512" y="1473200"/>
              <a:ext cx="4996753" cy="366720"/>
              <a:chOff x="584967" y="666450"/>
              <a:chExt cx="6221781" cy="746750"/>
            </a:xfrm>
          </p:grpSpPr>
          <p:sp>
            <p:nvSpPr>
              <p:cNvPr id="1253" name="Google Shape;151;p18">
                <a:extLst>
                  <a:ext uri="{FF2B5EF4-FFF2-40B4-BE49-F238E27FC236}">
                    <a16:creationId xmlns:a16="http://schemas.microsoft.com/office/drawing/2014/main" id="{DCEDD6D6-F470-02F3-641C-161AD7809366}"/>
                  </a:ext>
                </a:extLst>
              </p:cNvPr>
              <p:cNvSpPr/>
              <p:nvPr/>
            </p:nvSpPr>
            <p:spPr>
              <a:xfrm>
                <a:off x="584967" y="666450"/>
                <a:ext cx="2087394" cy="746750"/>
              </a:xfrm>
              <a:prstGeom prst="rect">
                <a:avLst/>
              </a:prstGeom>
              <a:solidFill>
                <a:srgbClr val="4472C4">
                  <a:lumMod val="40000"/>
                  <a:lumOff val="60000"/>
                </a:srgb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rpsU2</a:t>
                </a:r>
                <a:r>
                  <a:rPr lang="en" sz="1200" kern="0" dirty="0">
                    <a:solidFill>
                      <a:prstClr val="black"/>
                    </a:solidFill>
                  </a:rPr>
                  <a:t> promoter</a:t>
                </a:r>
                <a:endParaRPr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4" name="Google Shape;153;p18">
                <a:extLst>
                  <a:ext uri="{FF2B5EF4-FFF2-40B4-BE49-F238E27FC236}">
                    <a16:creationId xmlns:a16="http://schemas.microsoft.com/office/drawing/2014/main" id="{FC9BD197-9DDF-C300-E391-F4F598D1BD93}"/>
                  </a:ext>
                </a:extLst>
              </p:cNvPr>
              <p:cNvSpPr/>
              <p:nvPr/>
            </p:nvSpPr>
            <p:spPr>
              <a:xfrm>
                <a:off x="4543519" y="666450"/>
                <a:ext cx="1094287" cy="746750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lacZ</a:t>
                </a:r>
                <a:endParaRPr sz="1200" i="1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5" name="Google Shape;153;p18">
                <a:extLst>
                  <a:ext uri="{FF2B5EF4-FFF2-40B4-BE49-F238E27FC236}">
                    <a16:creationId xmlns:a16="http://schemas.microsoft.com/office/drawing/2014/main" id="{C389F5AC-022B-0206-5AF5-F77FD50C86AE}"/>
                  </a:ext>
                </a:extLst>
              </p:cNvPr>
              <p:cNvSpPr/>
              <p:nvPr/>
            </p:nvSpPr>
            <p:spPr>
              <a:xfrm>
                <a:off x="5637807" y="666450"/>
                <a:ext cx="1168941" cy="74675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/>
                <a:r>
                  <a:rPr lang="en" sz="1200" dirty="0"/>
                  <a:t>+ </a:t>
                </a:r>
                <a:r>
                  <a:rPr lang="en" sz="1200" i="1" dirty="0"/>
                  <a:t>rpsU2</a:t>
                </a:r>
                <a:endParaRPr sz="1200" dirty="0"/>
              </a:p>
            </p:txBody>
          </p:sp>
          <p:sp>
            <p:nvSpPr>
              <p:cNvPr id="1256" name="Google Shape;152;p18">
                <a:extLst>
                  <a:ext uri="{FF2B5EF4-FFF2-40B4-BE49-F238E27FC236}">
                    <a16:creationId xmlns:a16="http://schemas.microsoft.com/office/drawing/2014/main" id="{AB2120F4-5EA0-7790-4B12-18DD4B51C25C}"/>
                  </a:ext>
                </a:extLst>
              </p:cNvPr>
              <p:cNvSpPr/>
              <p:nvPr/>
            </p:nvSpPr>
            <p:spPr>
              <a:xfrm>
                <a:off x="2564244" y="666451"/>
                <a:ext cx="1979193" cy="746749"/>
              </a:xfrm>
              <a:prstGeom prst="rect">
                <a:avLst/>
              </a:prstGeom>
              <a:solidFill>
                <a:srgbClr val="4472C4">
                  <a:lumMod val="40000"/>
                  <a:lumOff val="60000"/>
                </a:srgb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rpsU2</a:t>
                </a:r>
                <a:r>
                  <a:rPr lang="en" sz="1200" kern="0" dirty="0">
                    <a:solidFill>
                      <a:prstClr val="black"/>
                    </a:solidFill>
                  </a:rPr>
                  <a:t>  5′ UTR</a:t>
                </a:r>
                <a:endParaRPr sz="1200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55" name="Group 1054">
              <a:extLst>
                <a:ext uri="{FF2B5EF4-FFF2-40B4-BE49-F238E27FC236}">
                  <a16:creationId xmlns:a16="http://schemas.microsoft.com/office/drawing/2014/main" id="{9085BF59-C5DD-343B-BB57-7234B01CE2FB}"/>
                </a:ext>
              </a:extLst>
            </p:cNvPr>
            <p:cNvGrpSpPr/>
            <p:nvPr/>
          </p:nvGrpSpPr>
          <p:grpSpPr>
            <a:xfrm>
              <a:off x="1560510" y="2159970"/>
              <a:ext cx="4995223" cy="365760"/>
              <a:chOff x="584965" y="666450"/>
              <a:chExt cx="6222875" cy="746750"/>
            </a:xfrm>
          </p:grpSpPr>
          <p:sp>
            <p:nvSpPr>
              <p:cNvPr id="1249" name="Google Shape;151;p18">
                <a:extLst>
                  <a:ext uri="{FF2B5EF4-FFF2-40B4-BE49-F238E27FC236}">
                    <a16:creationId xmlns:a16="http://schemas.microsoft.com/office/drawing/2014/main" id="{27D42325-F6BE-308F-6C86-7C355B718CE8}"/>
                  </a:ext>
                </a:extLst>
              </p:cNvPr>
              <p:cNvSpPr/>
              <p:nvPr/>
            </p:nvSpPr>
            <p:spPr>
              <a:xfrm>
                <a:off x="584965" y="666450"/>
                <a:ext cx="2088401" cy="746750"/>
              </a:xfrm>
              <a:prstGeom prst="rect">
                <a:avLst/>
              </a:prstGeom>
              <a:solidFill>
                <a:srgbClr val="4472C4">
                  <a:lumMod val="40000"/>
                  <a:lumOff val="60000"/>
                </a:srgb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rpsU2</a:t>
                </a:r>
                <a:r>
                  <a:rPr lang="en" sz="1200" kern="0" dirty="0">
                    <a:solidFill>
                      <a:prstClr val="black"/>
                    </a:solidFill>
                  </a:rPr>
                  <a:t> promoter</a:t>
                </a:r>
                <a:endParaRPr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0" name="Google Shape;152;p18">
                <a:extLst>
                  <a:ext uri="{FF2B5EF4-FFF2-40B4-BE49-F238E27FC236}">
                    <a16:creationId xmlns:a16="http://schemas.microsoft.com/office/drawing/2014/main" id="{E1757FD0-4914-5475-6E1A-AF7334852C8F}"/>
                  </a:ext>
                </a:extLst>
              </p:cNvPr>
              <p:cNvSpPr/>
              <p:nvPr/>
            </p:nvSpPr>
            <p:spPr>
              <a:xfrm>
                <a:off x="2564244" y="666451"/>
                <a:ext cx="1979193" cy="746749"/>
              </a:xfrm>
              <a:prstGeom prst="rect">
                <a:avLst/>
              </a:prstGeom>
              <a:solidFill>
                <a:srgbClr val="4472C4">
                  <a:lumMod val="40000"/>
                  <a:lumOff val="60000"/>
                </a:srgb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rpsU2</a:t>
                </a:r>
                <a:r>
                  <a:rPr lang="en" sz="1200" kern="0" dirty="0">
                    <a:solidFill>
                      <a:prstClr val="black"/>
                    </a:solidFill>
                  </a:rPr>
                  <a:t>  5′ UTR</a:t>
                </a:r>
                <a:endParaRPr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1" name="Google Shape;153;p18">
                <a:extLst>
                  <a:ext uri="{FF2B5EF4-FFF2-40B4-BE49-F238E27FC236}">
                    <a16:creationId xmlns:a16="http://schemas.microsoft.com/office/drawing/2014/main" id="{77969F53-11FD-F98E-3017-E62513120668}"/>
                  </a:ext>
                </a:extLst>
              </p:cNvPr>
              <p:cNvSpPr/>
              <p:nvPr/>
            </p:nvSpPr>
            <p:spPr>
              <a:xfrm>
                <a:off x="4543519" y="666450"/>
                <a:ext cx="1094815" cy="746750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lacZ</a:t>
                </a:r>
                <a:endParaRPr sz="1200" i="1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2" name="Google Shape;153;p18">
                <a:extLst>
                  <a:ext uri="{FF2B5EF4-FFF2-40B4-BE49-F238E27FC236}">
                    <a16:creationId xmlns:a16="http://schemas.microsoft.com/office/drawing/2014/main" id="{DC8C193B-F0C2-3B02-A109-14CFA5138471}"/>
                  </a:ext>
                </a:extLst>
              </p:cNvPr>
              <p:cNvSpPr/>
              <p:nvPr/>
            </p:nvSpPr>
            <p:spPr>
              <a:xfrm>
                <a:off x="5638336" y="666450"/>
                <a:ext cx="1169504" cy="746750"/>
              </a:xfrm>
              <a:prstGeom prst="rect">
                <a:avLst/>
              </a:prstGeom>
              <a:solidFill>
                <a:schemeClr val="tx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/>
                <a:r>
                  <a:rPr lang="en" sz="1200" dirty="0">
                    <a:solidFill>
                      <a:schemeClr val="bg1"/>
                    </a:solidFill>
                  </a:rPr>
                  <a:t>- </a:t>
                </a:r>
                <a:r>
                  <a:rPr lang="en" sz="1200" i="1" dirty="0">
                    <a:solidFill>
                      <a:schemeClr val="bg1"/>
                    </a:solidFill>
                  </a:rPr>
                  <a:t>rpsU2</a:t>
                </a:r>
                <a:endParaRPr sz="1200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259" name="Group 1258">
            <a:extLst>
              <a:ext uri="{FF2B5EF4-FFF2-40B4-BE49-F238E27FC236}">
                <a16:creationId xmlns:a16="http://schemas.microsoft.com/office/drawing/2014/main" id="{9CEE40B2-C9AF-8BDC-8999-1D97E04A4608}"/>
              </a:ext>
            </a:extLst>
          </p:cNvPr>
          <p:cNvGrpSpPr/>
          <p:nvPr/>
        </p:nvGrpSpPr>
        <p:grpSpPr>
          <a:xfrm>
            <a:off x="20341506" y="6478531"/>
            <a:ext cx="3405832" cy="716976"/>
            <a:chOff x="1560512" y="2845755"/>
            <a:chExt cx="4995220" cy="1051566"/>
          </a:xfrm>
        </p:grpSpPr>
        <p:grpSp>
          <p:nvGrpSpPr>
            <p:cNvPr id="1261" name="Group 1260">
              <a:extLst>
                <a:ext uri="{FF2B5EF4-FFF2-40B4-BE49-F238E27FC236}">
                  <a16:creationId xmlns:a16="http://schemas.microsoft.com/office/drawing/2014/main" id="{D45E5D1D-BCAB-499D-ABED-FB3023B9057A}"/>
                </a:ext>
              </a:extLst>
            </p:cNvPr>
            <p:cNvGrpSpPr/>
            <p:nvPr/>
          </p:nvGrpSpPr>
          <p:grpSpPr>
            <a:xfrm>
              <a:off x="1560512" y="3531561"/>
              <a:ext cx="4995217" cy="365760"/>
              <a:chOff x="585037" y="5444799"/>
              <a:chExt cx="6222812" cy="746749"/>
            </a:xfrm>
          </p:grpSpPr>
          <p:sp>
            <p:nvSpPr>
              <p:cNvPr id="1267" name="Google Shape;163;p18">
                <a:extLst>
                  <a:ext uri="{FF2B5EF4-FFF2-40B4-BE49-F238E27FC236}">
                    <a16:creationId xmlns:a16="http://schemas.microsoft.com/office/drawing/2014/main" id="{96D6D0D8-DF5C-0541-D62F-4428506F39F7}"/>
                  </a:ext>
                </a:extLst>
              </p:cNvPr>
              <p:cNvSpPr/>
              <p:nvPr/>
            </p:nvSpPr>
            <p:spPr>
              <a:xfrm>
                <a:off x="585037" y="5444799"/>
                <a:ext cx="1979193" cy="746749"/>
              </a:xfrm>
              <a:prstGeom prst="rect">
                <a:avLst/>
              </a:prstGeom>
              <a:solidFill>
                <a:srgbClr val="70AD47">
                  <a:lumMod val="40000"/>
                  <a:lumOff val="60000"/>
                </a:srgb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tul 4  </a:t>
                </a:r>
                <a:r>
                  <a:rPr lang="en" sz="12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promoter</a:t>
                </a:r>
                <a:endParaRPr sz="1200" kern="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1268" name="Google Shape;164;p18">
                <a:extLst>
                  <a:ext uri="{FF2B5EF4-FFF2-40B4-BE49-F238E27FC236}">
                    <a16:creationId xmlns:a16="http://schemas.microsoft.com/office/drawing/2014/main" id="{87D25D76-AB5C-6ADD-B390-E629766E256F}"/>
                  </a:ext>
                </a:extLst>
              </p:cNvPr>
              <p:cNvSpPr/>
              <p:nvPr/>
            </p:nvSpPr>
            <p:spPr>
              <a:xfrm>
                <a:off x="2564312" y="5444799"/>
                <a:ext cx="1979193" cy="746749"/>
              </a:xfrm>
              <a:prstGeom prst="rect">
                <a:avLst/>
              </a:prstGeom>
              <a:solidFill>
                <a:srgbClr val="4472C4">
                  <a:lumMod val="40000"/>
                  <a:lumOff val="60000"/>
                </a:srgb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rpsU2</a:t>
                </a:r>
                <a:r>
                  <a:rPr lang="en" sz="1200" kern="0" dirty="0">
                    <a:solidFill>
                      <a:prstClr val="black"/>
                    </a:solidFill>
                  </a:rPr>
                  <a:t>  5′ UTR</a:t>
                </a:r>
                <a:endParaRPr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9" name="Google Shape;165;p18">
                <a:extLst>
                  <a:ext uri="{FF2B5EF4-FFF2-40B4-BE49-F238E27FC236}">
                    <a16:creationId xmlns:a16="http://schemas.microsoft.com/office/drawing/2014/main" id="{38A0823A-6EAC-B916-99EE-DD213B7DA257}"/>
                  </a:ext>
                </a:extLst>
              </p:cNvPr>
              <p:cNvSpPr/>
              <p:nvPr/>
            </p:nvSpPr>
            <p:spPr>
              <a:xfrm>
                <a:off x="4543591" y="5444799"/>
                <a:ext cx="1094769" cy="746749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lacZ</a:t>
                </a:r>
                <a:r>
                  <a:rPr lang="en" sz="1200" kern="0" dirty="0">
                    <a:solidFill>
                      <a:prstClr val="black"/>
                    </a:solidFill>
                  </a:rPr>
                  <a:t> </a:t>
                </a:r>
                <a:endParaRPr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0" name="Google Shape;153;p18">
                <a:extLst>
                  <a:ext uri="{FF2B5EF4-FFF2-40B4-BE49-F238E27FC236}">
                    <a16:creationId xmlns:a16="http://schemas.microsoft.com/office/drawing/2014/main" id="{A5027836-1755-356F-F754-02F075C6FD4E}"/>
                  </a:ext>
                </a:extLst>
              </p:cNvPr>
              <p:cNvSpPr/>
              <p:nvPr/>
            </p:nvSpPr>
            <p:spPr>
              <a:xfrm>
                <a:off x="5638355" y="5444799"/>
                <a:ext cx="1169494" cy="746749"/>
              </a:xfrm>
              <a:prstGeom prst="rect">
                <a:avLst/>
              </a:prstGeom>
              <a:solidFill>
                <a:schemeClr val="tx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/>
                <a:r>
                  <a:rPr lang="en" sz="1200" dirty="0">
                    <a:solidFill>
                      <a:schemeClr val="bg1"/>
                    </a:solidFill>
                  </a:rPr>
                  <a:t>- </a:t>
                </a:r>
                <a:r>
                  <a:rPr lang="en" sz="1200" i="1" dirty="0">
                    <a:solidFill>
                      <a:schemeClr val="bg1"/>
                    </a:solidFill>
                  </a:rPr>
                  <a:t>rpsU2</a:t>
                </a:r>
                <a:endParaRPr sz="1200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262" name="Group 1261">
              <a:extLst>
                <a:ext uri="{FF2B5EF4-FFF2-40B4-BE49-F238E27FC236}">
                  <a16:creationId xmlns:a16="http://schemas.microsoft.com/office/drawing/2014/main" id="{89D44D25-2A20-1F9E-F52F-121CE20374CD}"/>
                </a:ext>
              </a:extLst>
            </p:cNvPr>
            <p:cNvGrpSpPr/>
            <p:nvPr/>
          </p:nvGrpSpPr>
          <p:grpSpPr>
            <a:xfrm>
              <a:off x="1560512" y="2845755"/>
              <a:ext cx="4995220" cy="365761"/>
              <a:chOff x="585037" y="5444799"/>
              <a:chExt cx="6222817" cy="746750"/>
            </a:xfrm>
          </p:grpSpPr>
          <p:sp>
            <p:nvSpPr>
              <p:cNvPr id="1263" name="Google Shape;163;p18">
                <a:extLst>
                  <a:ext uri="{FF2B5EF4-FFF2-40B4-BE49-F238E27FC236}">
                    <a16:creationId xmlns:a16="http://schemas.microsoft.com/office/drawing/2014/main" id="{15687F6B-0FF8-E59A-DE99-52C35BB61855}"/>
                  </a:ext>
                </a:extLst>
              </p:cNvPr>
              <p:cNvSpPr/>
              <p:nvPr/>
            </p:nvSpPr>
            <p:spPr>
              <a:xfrm>
                <a:off x="585037" y="5444799"/>
                <a:ext cx="1979193" cy="746749"/>
              </a:xfrm>
              <a:prstGeom prst="rect">
                <a:avLst/>
              </a:prstGeom>
              <a:solidFill>
                <a:srgbClr val="70AD47">
                  <a:lumMod val="40000"/>
                  <a:lumOff val="60000"/>
                </a:srgb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tul 4  </a:t>
                </a:r>
                <a:r>
                  <a:rPr lang="en" sz="12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</a:rPr>
                  <a:t>promoter</a:t>
                </a:r>
                <a:endParaRPr sz="1200" kern="0" dirty="0">
                  <a:solidFill>
                    <a:prstClr val="black">
                      <a:lumMod val="75000"/>
                      <a:lumOff val="25000"/>
                    </a:prstClr>
                  </a:solidFill>
                </a:endParaRPr>
              </a:p>
            </p:txBody>
          </p:sp>
          <p:sp>
            <p:nvSpPr>
              <p:cNvPr id="1264" name="Google Shape;164;p18">
                <a:extLst>
                  <a:ext uri="{FF2B5EF4-FFF2-40B4-BE49-F238E27FC236}">
                    <a16:creationId xmlns:a16="http://schemas.microsoft.com/office/drawing/2014/main" id="{D1D6A2EA-4648-C524-CD75-64A4DA954135}"/>
                  </a:ext>
                </a:extLst>
              </p:cNvPr>
              <p:cNvSpPr/>
              <p:nvPr/>
            </p:nvSpPr>
            <p:spPr>
              <a:xfrm>
                <a:off x="2564312" y="5444799"/>
                <a:ext cx="1979193" cy="746749"/>
              </a:xfrm>
              <a:prstGeom prst="rect">
                <a:avLst/>
              </a:prstGeom>
              <a:solidFill>
                <a:srgbClr val="4472C4">
                  <a:lumMod val="40000"/>
                  <a:lumOff val="60000"/>
                </a:srgb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rpsU2</a:t>
                </a:r>
                <a:r>
                  <a:rPr lang="en" sz="1200" kern="0" dirty="0">
                    <a:solidFill>
                      <a:prstClr val="black"/>
                    </a:solidFill>
                  </a:rPr>
                  <a:t>  5′ UTR</a:t>
                </a:r>
                <a:endParaRPr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5" name="Google Shape;165;p18">
                <a:extLst>
                  <a:ext uri="{FF2B5EF4-FFF2-40B4-BE49-F238E27FC236}">
                    <a16:creationId xmlns:a16="http://schemas.microsoft.com/office/drawing/2014/main" id="{813CFCB5-2248-DEE8-8384-F8D35130C548}"/>
                  </a:ext>
                </a:extLst>
              </p:cNvPr>
              <p:cNvSpPr/>
              <p:nvPr/>
            </p:nvSpPr>
            <p:spPr>
              <a:xfrm>
                <a:off x="4543589" y="5444799"/>
                <a:ext cx="1094769" cy="746750"/>
              </a:xfrm>
              <a:prstGeom prst="rect">
                <a:avLst/>
              </a:prstGeom>
              <a:solidFill>
                <a:sysClr val="window" lastClr="FFFFFF">
                  <a:lumMod val="85000"/>
                </a:sysClr>
              </a:solidFill>
              <a:ln w="9525" cap="flat" cmpd="sng">
                <a:solidFill>
                  <a:sysClr val="windowText" lastClr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>
                  <a:defRPr/>
                </a:pPr>
                <a:r>
                  <a:rPr lang="en" sz="1200" i="1" kern="0" dirty="0">
                    <a:solidFill>
                      <a:prstClr val="black"/>
                    </a:solidFill>
                  </a:rPr>
                  <a:t>lacZ</a:t>
                </a:r>
                <a:r>
                  <a:rPr lang="en" sz="1200" kern="0" dirty="0">
                    <a:solidFill>
                      <a:prstClr val="black"/>
                    </a:solidFill>
                  </a:rPr>
                  <a:t> </a:t>
                </a:r>
                <a:endParaRPr sz="12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66" name="Google Shape;153;p18">
                <a:extLst>
                  <a:ext uri="{FF2B5EF4-FFF2-40B4-BE49-F238E27FC236}">
                    <a16:creationId xmlns:a16="http://schemas.microsoft.com/office/drawing/2014/main" id="{506B6008-48F6-2704-5E6D-60AE9FE3048D}"/>
                  </a:ext>
                </a:extLst>
              </p:cNvPr>
              <p:cNvSpPr/>
              <p:nvPr/>
            </p:nvSpPr>
            <p:spPr>
              <a:xfrm>
                <a:off x="5638360" y="5444799"/>
                <a:ext cx="1169494" cy="746750"/>
              </a:xfrm>
              <a:prstGeom prst="rect">
                <a:avLst/>
              </a:prstGeom>
              <a:solidFill>
                <a:schemeClr val="bg1"/>
              </a:solidFill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2335" tIns="62335" rIns="62335" bIns="62335" anchor="ctr" anchorCtr="0">
                <a:noAutofit/>
              </a:bodyPr>
              <a:lstStyle/>
              <a:p>
                <a:pPr algn="ctr"/>
                <a:r>
                  <a:rPr lang="en" sz="1200" dirty="0"/>
                  <a:t>+ </a:t>
                </a:r>
                <a:r>
                  <a:rPr lang="en" sz="1200" i="1" dirty="0"/>
                  <a:t>rpsU2</a:t>
                </a:r>
                <a:endParaRPr sz="1200" dirty="0"/>
              </a:p>
            </p:txBody>
          </p:sp>
        </p:grpSp>
      </p:grpSp>
      <p:pic>
        <p:nvPicPr>
          <p:cNvPr id="1098" name="Picture 1097" descr="A picture containing computer, indoor, night sky&#10;&#10;Description automatically generated">
            <a:extLst>
              <a:ext uri="{FF2B5EF4-FFF2-40B4-BE49-F238E27FC236}">
                <a16:creationId xmlns:a16="http://schemas.microsoft.com/office/drawing/2014/main" id="{01D78287-B55B-5592-B16D-E3E528F0BF47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" t="69099" r="72556" b="14000"/>
          <a:stretch/>
        </p:blipFill>
        <p:spPr>
          <a:xfrm>
            <a:off x="25186760" y="5302205"/>
            <a:ext cx="4483064" cy="2312385"/>
          </a:xfrm>
          <a:prstGeom prst="rect">
            <a:avLst/>
          </a:prstGeom>
        </p:spPr>
      </p:pic>
      <p:graphicFrame>
        <p:nvGraphicFramePr>
          <p:cNvPr id="12" name="Google Shape;206;p16">
            <a:extLst>
              <a:ext uri="{FF2B5EF4-FFF2-40B4-BE49-F238E27FC236}">
                <a16:creationId xmlns:a16="http://schemas.microsoft.com/office/drawing/2014/main" id="{1B2479AE-E92A-749E-709B-CC244851D0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8345666"/>
              </p:ext>
            </p:extLst>
          </p:nvPr>
        </p:nvGraphicFramePr>
        <p:xfrm>
          <a:off x="15224125" y="14821773"/>
          <a:ext cx="8026167" cy="3538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33" name="Rectangle 1132">
            <a:extLst>
              <a:ext uri="{FF2B5EF4-FFF2-40B4-BE49-F238E27FC236}">
                <a16:creationId xmlns:a16="http://schemas.microsoft.com/office/drawing/2014/main" id="{DDF5B109-7101-5E78-3E08-3DD8040FBE1B}"/>
              </a:ext>
            </a:extLst>
          </p:cNvPr>
          <p:cNvSpPr/>
          <p:nvPr/>
        </p:nvSpPr>
        <p:spPr>
          <a:xfrm>
            <a:off x="546413" y="17374757"/>
            <a:ext cx="11332285" cy="4543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946064D-BDD5-CC49-ABC6-2E0DFD549B7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5117" y="17389135"/>
            <a:ext cx="11823192" cy="4538286"/>
          </a:xfrm>
          <a:prstGeom prst="rect">
            <a:avLst/>
          </a:prstGeom>
        </p:spPr>
      </p:pic>
      <p:sp>
        <p:nvSpPr>
          <p:cNvPr id="1157" name="Rectangle 1156">
            <a:extLst>
              <a:ext uri="{FF2B5EF4-FFF2-40B4-BE49-F238E27FC236}">
                <a16:creationId xmlns:a16="http://schemas.microsoft.com/office/drawing/2014/main" id="{0DB8FB95-87C9-D6EC-A33A-6225F987B2D5}"/>
              </a:ext>
            </a:extLst>
          </p:cNvPr>
          <p:cNvSpPr/>
          <p:nvPr/>
        </p:nvSpPr>
        <p:spPr>
          <a:xfrm>
            <a:off x="24493220" y="13326097"/>
            <a:ext cx="11823192" cy="5138283"/>
          </a:xfrm>
          <a:prstGeom prst="rect">
            <a:avLst/>
          </a:prstGeom>
          <a:solidFill>
            <a:srgbClr val="EFB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CDCC67D-2FDF-EB9B-3F84-9B0C06C258F9}"/>
              </a:ext>
            </a:extLst>
          </p:cNvPr>
          <p:cNvSpPr/>
          <p:nvPr/>
        </p:nvSpPr>
        <p:spPr>
          <a:xfrm>
            <a:off x="25772230" y="13093733"/>
            <a:ext cx="9307286" cy="17184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MODEL 2:</a:t>
            </a:r>
          </a:p>
          <a:p>
            <a:pPr algn="ctr"/>
            <a:r>
              <a:rPr lang="en-US" sz="4500" b="1" dirty="0">
                <a:latin typeface="+mj-lt"/>
              </a:rPr>
              <a:t>Post-Transcriptional Control</a:t>
            </a:r>
          </a:p>
        </p:txBody>
      </p:sp>
      <p:pic>
        <p:nvPicPr>
          <p:cNvPr id="13" name="Picture 12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E0B5166E-57DC-194C-B0D9-DDCD175AA11C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582" r="52766" b="15469"/>
          <a:stretch/>
        </p:blipFill>
        <p:spPr>
          <a:xfrm>
            <a:off x="25696006" y="15695958"/>
            <a:ext cx="4377554" cy="2696255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F8A0E02A-A481-52DA-C9A8-4638AEDEE9D4}"/>
              </a:ext>
            </a:extLst>
          </p:cNvPr>
          <p:cNvSpPr/>
          <p:nvPr/>
        </p:nvSpPr>
        <p:spPr>
          <a:xfrm>
            <a:off x="25255963" y="14615843"/>
            <a:ext cx="4635453" cy="10288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73" b="1" dirty="0">
                <a:latin typeface="+mj-lt"/>
              </a:rPr>
              <a:t>+ r-protein</a:t>
            </a:r>
          </a:p>
        </p:txBody>
      </p:sp>
      <p:sp>
        <p:nvSpPr>
          <p:cNvPr id="1150" name="Rectangle 1149">
            <a:extLst>
              <a:ext uri="{FF2B5EF4-FFF2-40B4-BE49-F238E27FC236}">
                <a16:creationId xmlns:a16="http://schemas.microsoft.com/office/drawing/2014/main" id="{C80041F5-57F8-2AA1-EF0C-1C4CBB15D7DE}"/>
              </a:ext>
            </a:extLst>
          </p:cNvPr>
          <p:cNvSpPr/>
          <p:nvPr/>
        </p:nvSpPr>
        <p:spPr>
          <a:xfrm>
            <a:off x="31697855" y="14637294"/>
            <a:ext cx="3495913" cy="102880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73" b="1" dirty="0">
                <a:latin typeface="+mj-lt"/>
              </a:rPr>
              <a:t>- r-protein</a:t>
            </a:r>
          </a:p>
        </p:txBody>
      </p:sp>
      <p:sp>
        <p:nvSpPr>
          <p:cNvPr id="1160" name="Rectangle 1159">
            <a:extLst>
              <a:ext uri="{FF2B5EF4-FFF2-40B4-BE49-F238E27FC236}">
                <a16:creationId xmlns:a16="http://schemas.microsoft.com/office/drawing/2014/main" id="{32AABA6A-95BF-82AA-FF96-3B43A616D63F}"/>
              </a:ext>
            </a:extLst>
          </p:cNvPr>
          <p:cNvSpPr/>
          <p:nvPr/>
        </p:nvSpPr>
        <p:spPr>
          <a:xfrm>
            <a:off x="378107" y="2823354"/>
            <a:ext cx="11823192" cy="1005840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Introduction</a:t>
            </a:r>
          </a:p>
        </p:txBody>
      </p:sp>
      <p:sp>
        <p:nvSpPr>
          <p:cNvPr id="1161" name="Rectangle 1160">
            <a:extLst>
              <a:ext uri="{FF2B5EF4-FFF2-40B4-BE49-F238E27FC236}">
                <a16:creationId xmlns:a16="http://schemas.microsoft.com/office/drawing/2014/main" id="{64CF2B29-1291-3B8C-DB22-39121A3FE18F}"/>
              </a:ext>
            </a:extLst>
          </p:cNvPr>
          <p:cNvSpPr/>
          <p:nvPr/>
        </p:nvSpPr>
        <p:spPr>
          <a:xfrm>
            <a:off x="12374442" y="18665822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Results – Translational Regulation</a:t>
            </a:r>
          </a:p>
        </p:txBody>
      </p:sp>
      <p:pic>
        <p:nvPicPr>
          <p:cNvPr id="1162" name="Picture 2" descr="Francisella tularensis - Wikipedia">
            <a:extLst>
              <a:ext uri="{FF2B5EF4-FFF2-40B4-BE49-F238E27FC236}">
                <a16:creationId xmlns:a16="http://schemas.microsoft.com/office/drawing/2014/main" id="{3009EFC6-C3B9-66FB-D1A7-1BBD835EB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1238" y="4580097"/>
            <a:ext cx="2403034" cy="251709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63" name="Google Shape;245;p36">
            <a:extLst>
              <a:ext uri="{FF2B5EF4-FFF2-40B4-BE49-F238E27FC236}">
                <a16:creationId xmlns:a16="http://schemas.microsoft.com/office/drawing/2014/main" id="{47A42BAF-143F-D956-E51F-5AFF4871E7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80458243"/>
              </p:ext>
            </p:extLst>
          </p:nvPr>
        </p:nvGraphicFramePr>
        <p:xfrm>
          <a:off x="13167196" y="5518333"/>
          <a:ext cx="10401296" cy="58550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sp>
        <p:nvSpPr>
          <p:cNvPr id="1172" name="Google Shape;207;p16">
            <a:extLst>
              <a:ext uri="{FF2B5EF4-FFF2-40B4-BE49-F238E27FC236}">
                <a16:creationId xmlns:a16="http://schemas.microsoft.com/office/drawing/2014/main" id="{DA224A76-4D93-EBF9-FA71-57177F86D3A8}"/>
              </a:ext>
            </a:extLst>
          </p:cNvPr>
          <p:cNvSpPr/>
          <p:nvPr/>
        </p:nvSpPr>
        <p:spPr>
          <a:xfrm>
            <a:off x="13799362" y="10744200"/>
            <a:ext cx="9887678" cy="693623"/>
          </a:xfrm>
          <a:prstGeom prst="rect">
            <a:avLst/>
          </a:prstGeom>
          <a:solidFill>
            <a:srgbClr val="F9F8FD"/>
          </a:solidFill>
          <a:ln w="38100" cap="flat" cmpd="sng">
            <a:solidFill>
              <a:srgbClr val="F9F8FD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62335" tIns="31159" rIns="62335" bIns="31159" anchor="ctr" anchorCtr="0">
            <a:noAutofit/>
          </a:bodyPr>
          <a:lstStyle/>
          <a:p>
            <a:pPr algn="ctr"/>
            <a:endParaRPr sz="955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6" name="Picture 15" descr="A picture containing computer, indoor, night sky&#10;&#10;Description automatically generated">
            <a:extLst>
              <a:ext uri="{FF2B5EF4-FFF2-40B4-BE49-F238E27FC236}">
                <a16:creationId xmlns:a16="http://schemas.microsoft.com/office/drawing/2014/main" id="{5CF5A845-2179-B325-E136-9D042976AA6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0" t="69099" r="44855" b="17679"/>
          <a:stretch/>
        </p:blipFill>
        <p:spPr>
          <a:xfrm>
            <a:off x="31107029" y="5341777"/>
            <a:ext cx="4635453" cy="1809023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E19758F-5D1B-31FF-AF15-92F649B61A43}"/>
              </a:ext>
            </a:extLst>
          </p:cNvPr>
          <p:cNvSpPr/>
          <p:nvPr/>
        </p:nvSpPr>
        <p:spPr>
          <a:xfrm>
            <a:off x="24479352" y="8318246"/>
            <a:ext cx="5760720" cy="4858928"/>
          </a:xfrm>
          <a:prstGeom prst="rect">
            <a:avLst/>
          </a:prstGeom>
          <a:solidFill>
            <a:srgbClr val="EFB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155" name="Rectangle 1154">
            <a:extLst>
              <a:ext uri="{FF2B5EF4-FFF2-40B4-BE49-F238E27FC236}">
                <a16:creationId xmlns:a16="http://schemas.microsoft.com/office/drawing/2014/main" id="{51AFEC17-C6E2-FD73-4BD0-497D23CFA0CE}"/>
              </a:ext>
            </a:extLst>
          </p:cNvPr>
          <p:cNvSpPr/>
          <p:nvPr/>
        </p:nvSpPr>
        <p:spPr>
          <a:xfrm>
            <a:off x="30534211" y="8318246"/>
            <a:ext cx="5760720" cy="4880116"/>
          </a:xfrm>
          <a:prstGeom prst="rect">
            <a:avLst/>
          </a:prstGeom>
          <a:solidFill>
            <a:srgbClr val="EFB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pic>
        <p:nvPicPr>
          <p:cNvPr id="1164" name="Picture 2">
            <a:extLst>
              <a:ext uri="{FF2B5EF4-FFF2-40B4-BE49-F238E27FC236}">
                <a16:creationId xmlns:a16="http://schemas.microsoft.com/office/drawing/2014/main" id="{146D8FD1-310E-282C-CE98-DF87A72C5A8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45" r="54048" b="45740"/>
          <a:stretch/>
        </p:blipFill>
        <p:spPr bwMode="auto">
          <a:xfrm>
            <a:off x="24851226" y="9026344"/>
            <a:ext cx="3457803" cy="2298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5" name="Picture 2">
            <a:extLst>
              <a:ext uri="{FF2B5EF4-FFF2-40B4-BE49-F238E27FC236}">
                <a16:creationId xmlns:a16="http://schemas.microsoft.com/office/drawing/2014/main" id="{5312052F-F8ED-9023-6B4B-2953C8D263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24" t="63462" b="5521"/>
          <a:stretch/>
        </p:blipFill>
        <p:spPr bwMode="auto">
          <a:xfrm>
            <a:off x="30034889" y="11241909"/>
            <a:ext cx="3730473" cy="1692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66" name="Picture 2">
            <a:extLst>
              <a:ext uri="{FF2B5EF4-FFF2-40B4-BE49-F238E27FC236}">
                <a16:creationId xmlns:a16="http://schemas.microsoft.com/office/drawing/2014/main" id="{B5D4C6BE-A8C0-8A12-EAD3-86D5C3A75B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80" r="54048" b="5521"/>
          <a:stretch/>
        </p:blipFill>
        <p:spPr bwMode="auto">
          <a:xfrm>
            <a:off x="26990796" y="11183019"/>
            <a:ext cx="3457803" cy="1757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83" name="Arrow: Bent 1182">
            <a:extLst>
              <a:ext uri="{FF2B5EF4-FFF2-40B4-BE49-F238E27FC236}">
                <a16:creationId xmlns:a16="http://schemas.microsoft.com/office/drawing/2014/main" id="{C00D8F33-35BA-B382-1636-AAD9ED9579CF}"/>
              </a:ext>
            </a:extLst>
          </p:cNvPr>
          <p:cNvSpPr/>
          <p:nvPr/>
        </p:nvSpPr>
        <p:spPr>
          <a:xfrm flipV="1">
            <a:off x="25580629" y="10818646"/>
            <a:ext cx="1800677" cy="1696120"/>
          </a:xfrm>
          <a:prstGeom prst="bentArrow">
            <a:avLst>
              <a:gd name="adj1" fmla="val 8206"/>
              <a:gd name="adj2" fmla="val 15116"/>
              <a:gd name="adj3" fmla="val 29334"/>
              <a:gd name="adj4" fmla="val 3639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48" name="Rectangle 1247">
            <a:extLst>
              <a:ext uri="{FF2B5EF4-FFF2-40B4-BE49-F238E27FC236}">
                <a16:creationId xmlns:a16="http://schemas.microsoft.com/office/drawing/2014/main" id="{03AA887B-8B6C-1C80-E121-5B6083AF4F99}"/>
              </a:ext>
            </a:extLst>
          </p:cNvPr>
          <p:cNvSpPr/>
          <p:nvPr/>
        </p:nvSpPr>
        <p:spPr>
          <a:xfrm>
            <a:off x="26940983" y="10880299"/>
            <a:ext cx="1079053" cy="544121"/>
          </a:xfrm>
          <a:prstGeom prst="rect">
            <a:avLst/>
          </a:prstGeom>
          <a:solidFill>
            <a:srgbClr val="EFB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257" name="Rectangle 1256">
            <a:extLst>
              <a:ext uri="{FF2B5EF4-FFF2-40B4-BE49-F238E27FC236}">
                <a16:creationId xmlns:a16="http://schemas.microsoft.com/office/drawing/2014/main" id="{CB808E04-1086-01B5-6772-7619DA78134D}"/>
              </a:ext>
            </a:extLst>
          </p:cNvPr>
          <p:cNvSpPr/>
          <p:nvPr/>
        </p:nvSpPr>
        <p:spPr>
          <a:xfrm>
            <a:off x="25109377" y="8147344"/>
            <a:ext cx="4500670" cy="10094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+mj-lt"/>
              </a:rPr>
              <a:t>Rho Independent</a:t>
            </a:r>
          </a:p>
        </p:txBody>
      </p:sp>
      <p:pic>
        <p:nvPicPr>
          <p:cNvPr id="1258" name="Picture 2">
            <a:extLst>
              <a:ext uri="{FF2B5EF4-FFF2-40B4-BE49-F238E27FC236}">
                <a16:creationId xmlns:a16="http://schemas.microsoft.com/office/drawing/2014/main" id="{08D80A11-4DEC-3446-30F1-1A7B8ED798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24" t="12146" b="46730"/>
          <a:stretch/>
        </p:blipFill>
        <p:spPr bwMode="auto">
          <a:xfrm>
            <a:off x="32392466" y="9026344"/>
            <a:ext cx="3730473" cy="2244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60" name="Arrow: Bent 1259">
            <a:extLst>
              <a:ext uri="{FF2B5EF4-FFF2-40B4-BE49-F238E27FC236}">
                <a16:creationId xmlns:a16="http://schemas.microsoft.com/office/drawing/2014/main" id="{6C0BA961-0102-6E40-B02A-D9293430A41E}"/>
              </a:ext>
            </a:extLst>
          </p:cNvPr>
          <p:cNvSpPr/>
          <p:nvPr/>
        </p:nvSpPr>
        <p:spPr>
          <a:xfrm flipH="1" flipV="1">
            <a:off x="33503086" y="10774222"/>
            <a:ext cx="1800677" cy="1696120"/>
          </a:xfrm>
          <a:prstGeom prst="bentArrow">
            <a:avLst>
              <a:gd name="adj1" fmla="val 8206"/>
              <a:gd name="adj2" fmla="val 15116"/>
              <a:gd name="adj3" fmla="val 29334"/>
              <a:gd name="adj4" fmla="val 36397"/>
            </a:avLst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71" name="Rectangle 1270">
            <a:extLst>
              <a:ext uri="{FF2B5EF4-FFF2-40B4-BE49-F238E27FC236}">
                <a16:creationId xmlns:a16="http://schemas.microsoft.com/office/drawing/2014/main" id="{5E72324A-F659-CFE5-3FA9-C6C0D178E3F5}"/>
              </a:ext>
            </a:extLst>
          </p:cNvPr>
          <p:cNvSpPr/>
          <p:nvPr/>
        </p:nvSpPr>
        <p:spPr>
          <a:xfrm>
            <a:off x="34550494" y="10872723"/>
            <a:ext cx="1363816" cy="544121"/>
          </a:xfrm>
          <a:prstGeom prst="rect">
            <a:avLst/>
          </a:prstGeom>
          <a:solidFill>
            <a:srgbClr val="EFB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272" name="Rectangle 1271">
            <a:extLst>
              <a:ext uri="{FF2B5EF4-FFF2-40B4-BE49-F238E27FC236}">
                <a16:creationId xmlns:a16="http://schemas.microsoft.com/office/drawing/2014/main" id="{FC266FA0-80BE-5CA0-83BD-681A0DA64469}"/>
              </a:ext>
            </a:extLst>
          </p:cNvPr>
          <p:cNvSpPr/>
          <p:nvPr/>
        </p:nvSpPr>
        <p:spPr>
          <a:xfrm>
            <a:off x="31174420" y="8169323"/>
            <a:ext cx="4500670" cy="10094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>
                <a:latin typeface="+mj-lt"/>
              </a:rPr>
              <a:t>Rho Dependent</a:t>
            </a:r>
          </a:p>
        </p:txBody>
      </p:sp>
      <p:pic>
        <p:nvPicPr>
          <p:cNvPr id="1027" name="Picture 1026" descr="Graphical user interface&#10;&#10;Description automatically generated with low confidence">
            <a:extLst>
              <a:ext uri="{FF2B5EF4-FFF2-40B4-BE49-F238E27FC236}">
                <a16:creationId xmlns:a16="http://schemas.microsoft.com/office/drawing/2014/main" id="{69CA349C-D8F8-DCBF-FDF9-787799195EFF}"/>
              </a:ext>
            </a:extLst>
          </p:cNvPr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787" t="47582" r="8982" b="15469"/>
          <a:stretch/>
        </p:blipFill>
        <p:spPr>
          <a:xfrm>
            <a:off x="31704214" y="15695958"/>
            <a:ext cx="3728495" cy="2696255"/>
          </a:xfrm>
          <a:prstGeom prst="rect">
            <a:avLst/>
          </a:prstGeom>
        </p:spPr>
      </p:pic>
      <p:sp>
        <p:nvSpPr>
          <p:cNvPr id="1029" name="Rectangle 1028">
            <a:extLst>
              <a:ext uri="{FF2B5EF4-FFF2-40B4-BE49-F238E27FC236}">
                <a16:creationId xmlns:a16="http://schemas.microsoft.com/office/drawing/2014/main" id="{BE3F0C5A-1F5B-10E9-2C6C-4377C2B39FC1}"/>
              </a:ext>
            </a:extLst>
          </p:cNvPr>
          <p:cNvSpPr/>
          <p:nvPr/>
        </p:nvSpPr>
        <p:spPr>
          <a:xfrm>
            <a:off x="19985052" y="6891722"/>
            <a:ext cx="221362" cy="215448"/>
          </a:xfrm>
          <a:prstGeom prst="rect">
            <a:avLst/>
          </a:prstGeom>
          <a:pattFill prst="dkHorz">
            <a:fgClr>
              <a:schemeClr val="accent1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30" name="Rectangle 1029">
            <a:extLst>
              <a:ext uri="{FF2B5EF4-FFF2-40B4-BE49-F238E27FC236}">
                <a16:creationId xmlns:a16="http://schemas.microsoft.com/office/drawing/2014/main" id="{19CDAFBD-D074-E917-3937-F7935E58FC13}"/>
              </a:ext>
            </a:extLst>
          </p:cNvPr>
          <p:cNvSpPr/>
          <p:nvPr/>
        </p:nvSpPr>
        <p:spPr>
          <a:xfrm>
            <a:off x="19985052" y="6524267"/>
            <a:ext cx="221362" cy="21544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033" name="Rectangle 1032">
            <a:extLst>
              <a:ext uri="{FF2B5EF4-FFF2-40B4-BE49-F238E27FC236}">
                <a16:creationId xmlns:a16="http://schemas.microsoft.com/office/drawing/2014/main" id="{B50FB2E4-2EA6-1545-5723-D47F9F22A083}"/>
              </a:ext>
            </a:extLst>
          </p:cNvPr>
          <p:cNvSpPr/>
          <p:nvPr/>
        </p:nvSpPr>
        <p:spPr>
          <a:xfrm>
            <a:off x="19985052" y="5960083"/>
            <a:ext cx="221362" cy="215413"/>
          </a:xfrm>
          <a:prstGeom prst="rect">
            <a:avLst/>
          </a:prstGeom>
          <a:pattFill prst="dkVert">
            <a:fgClr>
              <a:schemeClr val="tx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35" name="Rectangle 1034">
            <a:extLst>
              <a:ext uri="{FF2B5EF4-FFF2-40B4-BE49-F238E27FC236}">
                <a16:creationId xmlns:a16="http://schemas.microsoft.com/office/drawing/2014/main" id="{CD8C3110-8321-EAE1-DB3C-D8D7D324AA1E}"/>
              </a:ext>
            </a:extLst>
          </p:cNvPr>
          <p:cNvSpPr/>
          <p:nvPr/>
        </p:nvSpPr>
        <p:spPr>
          <a:xfrm>
            <a:off x="19985052" y="5580067"/>
            <a:ext cx="221362" cy="215448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036" name="Rectangle 1035">
            <a:extLst>
              <a:ext uri="{FF2B5EF4-FFF2-40B4-BE49-F238E27FC236}">
                <a16:creationId xmlns:a16="http://schemas.microsoft.com/office/drawing/2014/main" id="{5E47ED38-023A-2E74-67D4-AAFBE408AA4F}"/>
              </a:ext>
            </a:extLst>
          </p:cNvPr>
          <p:cNvSpPr/>
          <p:nvPr/>
        </p:nvSpPr>
        <p:spPr>
          <a:xfrm>
            <a:off x="12426509" y="12292217"/>
            <a:ext cx="11491718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bS21-1 and bS21-2 do not Auto-Regulate </a:t>
            </a:r>
          </a:p>
        </p:txBody>
      </p:sp>
      <p:graphicFrame>
        <p:nvGraphicFramePr>
          <p:cNvPr id="1038" name="Chart 1037">
            <a:extLst>
              <a:ext uri="{FF2B5EF4-FFF2-40B4-BE49-F238E27FC236}">
                <a16:creationId xmlns:a16="http://schemas.microsoft.com/office/drawing/2014/main" id="{6116DBFA-9D37-BD1E-57E8-6C75492C92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8433543"/>
              </p:ext>
            </p:extLst>
          </p:nvPr>
        </p:nvGraphicFramePr>
        <p:xfrm>
          <a:off x="12783765" y="13240460"/>
          <a:ext cx="5437940" cy="5047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1037" name="Chart 1036">
            <a:extLst>
              <a:ext uri="{FF2B5EF4-FFF2-40B4-BE49-F238E27FC236}">
                <a16:creationId xmlns:a16="http://schemas.microsoft.com/office/drawing/2014/main" id="{9D20394A-5D29-F119-DC2F-FF51737E57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01452865"/>
              </p:ext>
            </p:extLst>
          </p:nvPr>
        </p:nvGraphicFramePr>
        <p:xfrm>
          <a:off x="12868440" y="13326097"/>
          <a:ext cx="5268591" cy="47561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1039" name="Chart 1038">
            <a:extLst>
              <a:ext uri="{FF2B5EF4-FFF2-40B4-BE49-F238E27FC236}">
                <a16:creationId xmlns:a16="http://schemas.microsoft.com/office/drawing/2014/main" id="{AD018711-A0E6-D627-D137-10AB5495D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6474865"/>
              </p:ext>
            </p:extLst>
          </p:nvPr>
        </p:nvGraphicFramePr>
        <p:xfrm>
          <a:off x="18373674" y="13240460"/>
          <a:ext cx="5437940" cy="5047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graphicFrame>
        <p:nvGraphicFramePr>
          <p:cNvPr id="1040" name="Chart 1039">
            <a:extLst>
              <a:ext uri="{FF2B5EF4-FFF2-40B4-BE49-F238E27FC236}">
                <a16:creationId xmlns:a16="http://schemas.microsoft.com/office/drawing/2014/main" id="{D408A662-27F1-DC82-E02E-0A57B08482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4790654"/>
              </p:ext>
            </p:extLst>
          </p:nvPr>
        </p:nvGraphicFramePr>
        <p:xfrm>
          <a:off x="18460534" y="13363624"/>
          <a:ext cx="5437940" cy="47291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9"/>
          </a:graphicData>
        </a:graphic>
      </p:graphicFrame>
      <p:sp>
        <p:nvSpPr>
          <p:cNvPr id="1041" name="Rectangle 1040">
            <a:extLst>
              <a:ext uri="{FF2B5EF4-FFF2-40B4-BE49-F238E27FC236}">
                <a16:creationId xmlns:a16="http://schemas.microsoft.com/office/drawing/2014/main" id="{4ED62DEB-0AAA-EB46-2593-AFADCC0B3485}"/>
              </a:ext>
            </a:extLst>
          </p:cNvPr>
          <p:cNvSpPr/>
          <p:nvPr/>
        </p:nvSpPr>
        <p:spPr>
          <a:xfrm>
            <a:off x="30425873" y="18665822"/>
            <a:ext cx="5760720" cy="1005840"/>
          </a:xfrm>
          <a:prstGeom prst="rect">
            <a:avLst/>
          </a:prstGeom>
          <a:solidFill>
            <a:srgbClr val="2B3A4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24691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Pending</a:t>
            </a:r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A9A5656E-C34D-087E-404B-C22F8E741A85}"/>
              </a:ext>
            </a:extLst>
          </p:cNvPr>
          <p:cNvSpPr/>
          <p:nvPr/>
        </p:nvSpPr>
        <p:spPr>
          <a:xfrm>
            <a:off x="30416823" y="19903939"/>
            <a:ext cx="5769770" cy="5121798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691" rIns="124691" rtlCol="0" anchor="t" anchorCtr="0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Determine method of transcriptional regulation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Determine if it is post-transcriptional </a:t>
            </a:r>
            <a:r>
              <a:rPr lang="en-US" sz="3273" b="1" dirty="0" err="1">
                <a:latin typeface="+mj-lt"/>
              </a:rPr>
              <a:t>controla</a:t>
            </a:r>
            <a:r>
              <a:rPr lang="en-US" sz="3273" b="1" dirty="0">
                <a:latin typeface="+mj-lt"/>
              </a:rPr>
              <a:t> via RNA stability assay 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If attenuation, determine whether Rho-independent or -dependent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endParaRPr lang="en-US" sz="3273" b="1" dirty="0">
              <a:latin typeface="+mj-lt"/>
            </a:endParaRPr>
          </a:p>
          <a:p>
            <a:pPr algn="just"/>
            <a:r>
              <a:rPr lang="en-US" sz="3273" b="1" dirty="0">
                <a:latin typeface="+mj-lt"/>
              </a:rPr>
              <a:t> </a:t>
            </a:r>
          </a:p>
        </p:txBody>
      </p:sp>
      <p:sp>
        <p:nvSpPr>
          <p:cNvPr id="1045" name="Rectangle 1044">
            <a:extLst>
              <a:ext uri="{FF2B5EF4-FFF2-40B4-BE49-F238E27FC236}">
                <a16:creationId xmlns:a16="http://schemas.microsoft.com/office/drawing/2014/main" id="{61695AF5-D371-365C-E309-BB4A19D0C288}"/>
              </a:ext>
            </a:extLst>
          </p:cNvPr>
          <p:cNvSpPr/>
          <p:nvPr/>
        </p:nvSpPr>
        <p:spPr>
          <a:xfrm>
            <a:off x="12389640" y="19891544"/>
            <a:ext cx="11823192" cy="7292198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048" name="Rectangle 1047">
            <a:extLst>
              <a:ext uri="{FF2B5EF4-FFF2-40B4-BE49-F238E27FC236}">
                <a16:creationId xmlns:a16="http://schemas.microsoft.com/office/drawing/2014/main" id="{E39B7E7A-3F6C-3C08-4DDE-49ADE4E00B25}"/>
              </a:ext>
            </a:extLst>
          </p:cNvPr>
          <p:cNvSpPr/>
          <p:nvPr/>
        </p:nvSpPr>
        <p:spPr>
          <a:xfrm>
            <a:off x="12540179" y="19724219"/>
            <a:ext cx="11491718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rpsU2 </a:t>
            </a:r>
            <a:r>
              <a:rPr lang="en-US" sz="4500" b="1" dirty="0">
                <a:latin typeface="+mj-lt"/>
              </a:rPr>
              <a:t>5′UTR is Sufficient for Regulation by bS21</a:t>
            </a:r>
            <a:endParaRPr lang="en-US" sz="4500" b="1" i="1" dirty="0">
              <a:latin typeface="+mj-lt"/>
            </a:endParaRPr>
          </a:p>
        </p:txBody>
      </p:sp>
      <p:graphicFrame>
        <p:nvGraphicFramePr>
          <p:cNvPr id="1049" name="Chart 1048">
            <a:extLst>
              <a:ext uri="{FF2B5EF4-FFF2-40B4-BE49-F238E27FC236}">
                <a16:creationId xmlns:a16="http://schemas.microsoft.com/office/drawing/2014/main" id="{DFA1B115-E0CA-EDBF-8302-39534A0DD0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3559760"/>
              </p:ext>
            </p:extLst>
          </p:nvPr>
        </p:nvGraphicFramePr>
        <p:xfrm>
          <a:off x="12713339" y="20795626"/>
          <a:ext cx="11134717" cy="59617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graphicFrame>
        <p:nvGraphicFramePr>
          <p:cNvPr id="1050" name="Chart 1049">
            <a:extLst>
              <a:ext uri="{FF2B5EF4-FFF2-40B4-BE49-F238E27FC236}">
                <a16:creationId xmlns:a16="http://schemas.microsoft.com/office/drawing/2014/main" id="{96A800FB-2BDB-12DA-0E52-FF75DE9FF2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244354"/>
              </p:ext>
            </p:extLst>
          </p:nvPr>
        </p:nvGraphicFramePr>
        <p:xfrm>
          <a:off x="12904596" y="20907733"/>
          <a:ext cx="10663896" cy="58496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1"/>
          </a:graphicData>
        </a:graphic>
      </p:graphicFrame>
    </p:spTree>
    <p:extLst>
      <p:ext uri="{BB962C8B-B14F-4D97-AF65-F5344CB8AC3E}">
        <p14:creationId xmlns:p14="http://schemas.microsoft.com/office/powerpoint/2010/main" val="266444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3146</TotalTime>
  <Words>753</Words>
  <Application>Microsoft Office PowerPoint</Application>
  <PresentationFormat>Custom</PresentationFormat>
  <Paragraphs>112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Quattrocento Sans</vt:lpstr>
      <vt:lpstr>Office Theme</vt:lpstr>
      <vt:lpstr>Investigating the Regulation of bS21 Homologs in Francisella tularensis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Examining the Mechanism of the Self-Regulation of rpsU2 in Francisella tularensis </dc:title>
  <dc:creator>Sierra Schmidt</dc:creator>
  <cp:lastModifiedBy>Sierra Schmidt</cp:lastModifiedBy>
  <cp:revision>64</cp:revision>
  <dcterms:created xsi:type="dcterms:W3CDTF">2022-08-16T19:25:56Z</dcterms:created>
  <dcterms:modified xsi:type="dcterms:W3CDTF">2023-04-19T00:58:43Z</dcterms:modified>
</cp:coreProperties>
</file>