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sldIdLst>
    <p:sldId id="256" r:id="rId2"/>
  </p:sldIdLst>
  <p:sldSz cx="36576000" cy="27432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7983"/>
    <a:srgbClr val="696969"/>
    <a:srgbClr val="FAFAFA"/>
    <a:srgbClr val="2B3A40"/>
    <a:srgbClr val="556575"/>
    <a:srgbClr val="1A2226"/>
    <a:srgbClr val="EFBC9D"/>
    <a:srgbClr val="FCA26E"/>
    <a:srgbClr val="193946"/>
    <a:srgbClr val="F575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844" autoAdjust="0"/>
    <p:restoredTop sz="95226" autoAdjust="0"/>
  </p:normalViewPr>
  <p:slideViewPr>
    <p:cSldViewPr snapToGrid="0">
      <p:cViewPr>
        <p:scale>
          <a:sx n="10" d="100"/>
          <a:sy n="10" d="100"/>
        </p:scale>
        <p:origin x="3278" y="10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13_SS_qRT-PCR_calcs_3.9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rpsU1.rpsU3%20Regulation\qRT-PCR\230320_SS_qRT-PCR_calcs_3.9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21_KRLVS148_KRLVS149_KRLVS150_KRLVS151_B-gal_worksheet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09_SS_qRT-PCR_calcs_8.4_2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RNA%20Work\qRT-PCR\220812_SS_qRT-PCR_calcs_8.2KMR_edits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G:\Shared%20drives\KRamsey%20Lab\Sierra\Data\B-gal%20of%20rpsU2%20regulatory%20elements\230314_KRLVS111_KRLVS112_KRLVS148_KRLVS149_B-gal_worksheet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297108806018087"/>
          <c:y val="7.6075300508394506E-2"/>
          <c:w val="0.88702891193981914"/>
          <c:h val="0.80440419692769982"/>
        </c:manualLayout>
      </c:layout>
      <c:barChart>
        <c:barDir val="col"/>
        <c:grouping val="clustered"/>
        <c:varyColors val="0"/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1.5104006545862364E-2"/>
              <c:y val="8.1619295412569029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numFmt formatCode="#,##0.00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1322-45CE-8CB9-2AAE7789A02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4.7891650789558926E-2</c:v>
                  </c:pt>
                  <c:pt idx="1">
                    <c:v>0.22880071393329426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5.030063104611382E-2</c:v>
                  </c:pt>
                  <c:pt idx="1">
                    <c:v>0.28192828480883869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∆rpsU1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 formatCode="0.000">
                  <c:v>1</c:v>
                </c:pt>
                <c:pt idx="1">
                  <c:v>1.2141604025781765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22-45CE-8CB9-2AAE7789A0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rpsU1 </a:t>
                </a:r>
                <a:r>
                  <a:rPr lang="en-US" sz="1800" dirty="0"/>
                  <a:t>5' UTR Abundance</a:t>
                </a:r>
              </a:p>
            </c:rich>
          </c:tx>
          <c:layout>
            <c:manualLayout>
              <c:xMode val="edge"/>
              <c:yMode val="edge"/>
              <c:x val="1.2860082304526749E-2"/>
              <c:y val="0.1547650293713285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6223001780594319E-2"/>
          <c:y val="7.148008525961283E-2"/>
          <c:w val="0.90860259143184485"/>
          <c:h val="0.84629919570864454"/>
        </c:manualLayout>
      </c:layout>
      <c:barChart>
        <c:barDir val="col"/>
        <c:grouping val="cluster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65"/>
          <c:min val="0"/>
        </c:scaling>
        <c:delete val="1"/>
        <c:axPos val="l"/>
        <c:numFmt formatCode="0" sourceLinked="0"/>
        <c:majorTickMark val="out"/>
        <c:minorTickMark val="none"/>
        <c:tickLblPos val="nextTo"/>
        <c:crossAx val="1907564000"/>
        <c:crosses val="autoZero"/>
        <c:crossBetween val="between"/>
        <c:majorUnit val="10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5452671416014152"/>
          <c:y val="5.5094366450711169E-2"/>
          <c:w val="0.81978341062976057"/>
          <c:h val="0.82127980985025306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bg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Analysis!$U$4:$U$5</c:f>
                <c:numCache>
                  <c:formatCode>General</c:formatCode>
                  <c:ptCount val="2"/>
                  <c:pt idx="0">
                    <c:v>0.19389168837394022</c:v>
                  </c:pt>
                  <c:pt idx="1">
                    <c:v>0.22863964788993812</c:v>
                  </c:pt>
                </c:numCache>
              </c:numRef>
            </c:plus>
            <c:minus>
              <c:numRef>
                <c:f>Analysis!$V$4:$V$5</c:f>
                <c:numCache>
                  <c:formatCode>General</c:formatCode>
                  <c:ptCount val="2"/>
                  <c:pt idx="0">
                    <c:v>0.24052808484610111</c:v>
                  </c:pt>
                  <c:pt idx="1">
                    <c:v>0.36023696221194279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Analysis!$S$4:$S$5</c:f>
              <c:strCache>
                <c:ptCount val="2"/>
                <c:pt idx="0">
                  <c:v>LVS</c:v>
                </c:pt>
                <c:pt idx="1">
                  <c:v>∆rpsU3</c:v>
                </c:pt>
              </c:strCache>
            </c:strRef>
          </c:cat>
          <c:val>
            <c:numRef>
              <c:f>Analysis!$T$4:$T$5</c:f>
              <c:numCache>
                <c:formatCode>0.00</c:formatCode>
                <c:ptCount val="2"/>
                <c:pt idx="0">
                  <c:v>1</c:v>
                </c:pt>
                <c:pt idx="1">
                  <c:v>0.62588247048524503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E5-4124-AAD3-F4852AC541DB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151571456"/>
        <c:axId val="1151570048"/>
      </c:barChart>
      <c:catAx>
        <c:axId val="11515714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1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0048"/>
        <c:crosses val="autoZero"/>
        <c:auto val="1"/>
        <c:lblAlgn val="ctr"/>
        <c:lblOffset val="100"/>
        <c:noMultiLvlLbl val="0"/>
      </c:catAx>
      <c:valAx>
        <c:axId val="1151570048"/>
        <c:scaling>
          <c:orientation val="minMax"/>
          <c:max val="2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Relative </a:t>
                </a:r>
                <a:r>
                  <a:rPr lang="en-US" sz="1800" i="1" dirty="0"/>
                  <a:t>rpsU3</a:t>
                </a:r>
                <a:r>
                  <a:rPr lang="en-US" sz="1800" dirty="0"/>
                  <a:t> 5' UTR Abundance</a:t>
                </a:r>
              </a:p>
            </c:rich>
          </c:tx>
          <c:layout>
            <c:manualLayout>
              <c:xMode val="edge"/>
              <c:yMode val="edge"/>
              <c:x val="1.2165450121654502E-2"/>
              <c:y val="8.819806178073894E-2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151571456"/>
        <c:crosses val="autoZero"/>
        <c:crossBetween val="between"/>
        <c:majorUnit val="1"/>
        <c:minorUnit val="0.1"/>
      </c:valAx>
      <c:spPr>
        <a:noFill/>
        <a:ln w="25400"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59775301634597"/>
          <c:y val="4.8871157171012508E-2"/>
          <c:w val="0.85147163850810248"/>
          <c:h val="0.76675967774668607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BD3-4D6F-B8B4-5344963F432A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BD3-4D6F-B8B4-5344963F432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27.971741266733737</c:v>
                  </c:pt>
                  <c:pt idx="1">
                    <c:v>20.53748180413286</c:v>
                  </c:pt>
                  <c:pt idx="2">
                    <c:v>3.0267275507198113</c:v>
                  </c:pt>
                  <c:pt idx="3">
                    <c:v>2.1988892963848299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PrpsU2 rpsU2 5' UTR</c:v>
                </c:pt>
                <c:pt idx="1">
                  <c:v>ΔrpsU2 PrpsU2 rpsU2 5' UTR</c:v>
                </c:pt>
                <c:pt idx="2">
                  <c:v>Ptul4 rpsU2 5' UTR</c:v>
                </c:pt>
                <c:pt idx="3">
                  <c:v>ΔrpsU2 Ptul4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590.36965971003406</c:v>
                </c:pt>
                <c:pt idx="1">
                  <c:v>815.9107477606309</c:v>
                </c:pt>
                <c:pt idx="2">
                  <c:v>282.88835999580522</c:v>
                </c:pt>
                <c:pt idx="3">
                  <c:v>400.7047083482442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BD3-4D6F-B8B4-5344963F432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dirty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dirty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1.1121638845690168E-3"/>
              <c:y val="0.25607860602870414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1050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0479688992850795E-2"/>
          <c:y val="4.0799322138701147E-2"/>
          <c:w val="0.91434601009601835"/>
          <c:h val="0.84508774971157175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E1E5-47B8-8D6A-90C7D2784F61}"/>
              </c:ext>
            </c:extLst>
          </c:dPt>
          <c:dPt>
            <c:idx val="1"/>
            <c:invertIfNegative val="0"/>
            <c:bubble3D val="0"/>
            <c:spPr>
              <a:solidFill>
                <a:srgbClr val="00B05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E1E5-47B8-8D6A-90C7D2784F61}"/>
              </c:ext>
            </c:extLst>
          </c:dPt>
          <c:dPt>
            <c:idx val="2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E1E5-47B8-8D6A-90C7D2784F61}"/>
              </c:ext>
            </c:extLst>
          </c:dPt>
          <c:dPt>
            <c:idx val="3"/>
            <c:invertIfNegative val="0"/>
            <c:bubble3D val="0"/>
            <c:spPr>
              <a:solidFill>
                <a:srgbClr val="7030A0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E1E5-47B8-8D6A-90C7D2784F6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Analysis!$Y$72:$Y$75</c:f>
                <c:numCache>
                  <c:formatCode>General</c:formatCode>
                  <c:ptCount val="4"/>
                  <c:pt idx="0">
                    <c:v>0.179828815125194</c:v>
                  </c:pt>
                  <c:pt idx="1">
                    <c:v>1.5782999704398435</c:v>
                  </c:pt>
                  <c:pt idx="2">
                    <c:v>0.28378458224219627</c:v>
                  </c:pt>
                  <c:pt idx="3">
                    <c:v>1.3199570128495703</c:v>
                  </c:pt>
                </c:numCache>
              </c:numRef>
            </c:plus>
            <c:minus>
              <c:numRef>
                <c:f>Analysis!$Z$72:$Z$75</c:f>
                <c:numCache>
                  <c:formatCode>General</c:formatCode>
                  <c:ptCount val="4"/>
                  <c:pt idx="0">
                    <c:v>0.21925766040249717</c:v>
                  </c:pt>
                  <c:pt idx="1">
                    <c:v>1.9019452162644406</c:v>
                  </c:pt>
                  <c:pt idx="2">
                    <c:v>0.39622797164939172</c:v>
                  </c:pt>
                  <c:pt idx="3">
                    <c:v>1.9120392966364639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Analysis!$U$72:$W$75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rpsU2</c:v>
                  </c:pt>
                  <c:pt idx="3">
                    <c:v>rpsU2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Analysis!$X$72:$X$75</c:f>
              <c:numCache>
                <c:formatCode>0.0</c:formatCode>
                <c:ptCount val="4"/>
                <c:pt idx="0">
                  <c:v>1</c:v>
                </c:pt>
                <c:pt idx="1">
                  <c:v>9.2750940028800919</c:v>
                </c:pt>
                <c:pt idx="2">
                  <c:v>1</c:v>
                </c:pt>
                <c:pt idx="3">
                  <c:v>4.2625995533884984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1E5-47B8-8D6A-90C7D2784F6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907564000"/>
        <c:axId val="1836319360"/>
      </c:barChart>
      <c:catAx>
        <c:axId val="19075640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836319360"/>
        <c:crossesAt val="0"/>
        <c:auto val="1"/>
        <c:lblAlgn val="ctr"/>
        <c:lblOffset val="100"/>
        <c:noMultiLvlLbl val="0"/>
      </c:catAx>
      <c:valAx>
        <c:axId val="1836319360"/>
        <c:scaling>
          <c:orientation val="minMax"/>
          <c:max val="12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</a:t>
                </a:r>
                <a:r>
                  <a:rPr lang="en-US" sz="1800" dirty="0">
                    <a:solidFill>
                      <a:schemeClr val="tx1"/>
                    </a:solidFill>
                  </a:rPr>
                  <a:t> Transcript Abundance</a:t>
                </a:r>
              </a:p>
            </c:rich>
          </c:tx>
          <c:layout>
            <c:manualLayout>
              <c:xMode val="edge"/>
              <c:yMode val="edge"/>
              <c:x val="0"/>
              <c:y val="0.2992352696539114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907564000"/>
        <c:crosses val="autoZero"/>
        <c:crossBetween val="between"/>
        <c:minorUnit val="2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9525" cap="flat" cmpd="sng" algn="ctr">
      <a:noFill/>
      <a:round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9928446688782739E-2"/>
          <c:y val="4.7100861494200598E-2"/>
          <c:w val="0.90694496137878322"/>
          <c:h val="0.80793447692851572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07D-4F92-8E6E-D47F794AAE85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07D-4F92-8E6E-D47F794AAE85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07D-4F92-8E6E-D47F794AAE85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007D-4F92-8E6E-D47F794AAE8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6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'Analysis 149 Normalization'!$V$48:$V$51</c:f>
                <c:numCache>
                  <c:formatCode>General</c:formatCode>
                  <c:ptCount val="4"/>
                  <c:pt idx="0">
                    <c:v>4.143602507454025E-2</c:v>
                  </c:pt>
                  <c:pt idx="1">
                    <c:v>0.19938852273237107</c:v>
                  </c:pt>
                  <c:pt idx="2">
                    <c:v>5.8093146552486319E-2</c:v>
                  </c:pt>
                  <c:pt idx="3">
                    <c:v>4.668223740362154E-2</c:v>
                  </c:pt>
                </c:numCache>
              </c:numRef>
            </c:plus>
            <c:minus>
              <c:numRef>
                <c:f>'Analysis 149 Normalization'!$W$48:$W$51</c:f>
                <c:numCache>
                  <c:formatCode>General</c:formatCode>
                  <c:ptCount val="4"/>
                  <c:pt idx="0">
                    <c:v>0.19938852273237107</c:v>
                  </c:pt>
                  <c:pt idx="1">
                    <c:v>0.20519571355347477</c:v>
                  </c:pt>
                  <c:pt idx="2">
                    <c:v>6.1676105593517105E-2</c:v>
                  </c:pt>
                  <c:pt idx="3">
                    <c:v>4.8700207633491921E-2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multiLvlStrRef>
              <c:f>'Analysis 149 Normalization'!$R$48:$T$51</c:f>
              <c:multiLvlStrCache>
                <c:ptCount val="4"/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rpsU2</c:v>
                  </c:pt>
                  <c:pt idx="1">
                    <c:v>rpsU2</c:v>
                  </c:pt>
                  <c:pt idx="2">
                    <c:v>tul4</c:v>
                  </c:pt>
                  <c:pt idx="3">
                    <c:v>tul4</c:v>
                  </c:pt>
                </c:lvl>
                <c:lvl>
                  <c:pt idx="0">
                    <c:v>+</c:v>
                  </c:pt>
                  <c:pt idx="1">
                    <c:v>-</c:v>
                  </c:pt>
                  <c:pt idx="2">
                    <c:v>+</c:v>
                  </c:pt>
                  <c:pt idx="3">
                    <c:v>-</c:v>
                  </c:pt>
                </c:lvl>
              </c:multiLvlStrCache>
            </c:multiLvlStrRef>
          </c:cat>
          <c:val>
            <c:numRef>
              <c:f>'Analysis 149 Normalization'!$U$48:$U$51</c:f>
              <c:numCache>
                <c:formatCode>0.0</c:formatCode>
                <c:ptCount val="4"/>
                <c:pt idx="0">
                  <c:v>1</c:v>
                </c:pt>
                <c:pt idx="1">
                  <c:v>7.0453462709988353</c:v>
                </c:pt>
                <c:pt idx="2">
                  <c:v>1</c:v>
                </c:pt>
                <c:pt idx="3">
                  <c:v>1.1265947439166926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07D-4F92-8E6E-D47F794AAE85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46586815"/>
        <c:axId val="146633279"/>
      </c:barChart>
      <c:catAx>
        <c:axId val="146586815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633279"/>
        <c:crossesAt val="0"/>
        <c:auto val="1"/>
        <c:lblAlgn val="ctr"/>
        <c:lblOffset val="100"/>
        <c:noMultiLvlLbl val="0"/>
      </c:catAx>
      <c:valAx>
        <c:axId val="146633279"/>
        <c:scaling>
          <c:orientation val="minMax"/>
          <c:max val="8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/>
                    </a:solidFill>
                    <a:latin typeface="Helvetica" panose="020B0604020202020204" pitchFamily="34" charset="0"/>
                    <a:ea typeface="+mn-ea"/>
                    <a:cs typeface="Helvetica" panose="020B0604020202020204" pitchFamily="34" charset="0"/>
                  </a:defRPr>
                </a:pPr>
                <a:r>
                  <a:rPr lang="en-US" sz="1800" dirty="0">
                    <a:solidFill>
                      <a:schemeClr val="tx1"/>
                    </a:solidFill>
                  </a:rPr>
                  <a:t>Relative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lacZ </a:t>
                </a:r>
                <a:r>
                  <a:rPr lang="en-US" sz="1800" i="0" dirty="0">
                    <a:solidFill>
                      <a:schemeClr val="tx1"/>
                    </a:solidFill>
                  </a:rPr>
                  <a:t>Transcript</a:t>
                </a:r>
                <a:r>
                  <a:rPr lang="en-US" sz="1800" dirty="0">
                    <a:solidFill>
                      <a:schemeClr val="tx1"/>
                    </a:solidFill>
                  </a:rPr>
                  <a:t> Abundance</a:t>
                </a:r>
              </a:p>
            </c:rich>
          </c:tx>
          <c:layout>
            <c:manualLayout>
              <c:xMode val="edge"/>
              <c:yMode val="edge"/>
              <c:x val="0"/>
              <c:y val="0.2200111027444596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/>
                  </a:solidFill>
                  <a:latin typeface="Helvetica" panose="020B0604020202020204" pitchFamily="34" charset="0"/>
                  <a:ea typeface="+mn-ea"/>
                  <a:cs typeface="Helvetica" panose="020B0604020202020204" pitchFamily="34" charset="0"/>
                </a:defRPr>
              </a:pPr>
              <a:endParaRPr lang="en-US"/>
            </a:p>
          </c:txPr>
        </c:title>
        <c:numFmt formatCode="0" sourceLinked="0"/>
        <c:majorTickMark val="out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Helvetica" panose="020B0604020202020204" pitchFamily="34" charset="0"/>
                <a:ea typeface="+mn-ea"/>
                <a:cs typeface="Helvetica" panose="020B0604020202020204" pitchFamily="34" charset="0"/>
              </a:defRPr>
            </a:pPr>
            <a:endParaRPr lang="en-US"/>
          </a:p>
        </c:txPr>
        <c:crossAx val="146586815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>
          <a:latin typeface="Helvetica" panose="020B0604020202020204" pitchFamily="34" charset="0"/>
          <a:cs typeface="Helvetica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91883686429995"/>
          <c:y val="3.995657296870149E-2"/>
          <c:w val="0.85504448761397256"/>
          <c:h val="0.78577063577738271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solidFill>
                <a:schemeClr val="tx1"/>
              </a:solidFill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B156-40C0-B85F-6F76140930CD}"/>
              </c:ext>
            </c:extLst>
          </c:dPt>
          <c:dPt>
            <c:idx val="1"/>
            <c:invertIfNegative val="0"/>
            <c:bubble3D val="0"/>
            <c:spPr>
              <a:solidFill>
                <a:schemeClr val="tx1"/>
              </a:solidFill>
              <a:ln>
                <a:solidFill>
                  <a:schemeClr val="tx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B156-40C0-B85F-6F76140930C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errBars>
            <c:errBarType val="both"/>
            <c:errValType val="cust"/>
            <c:noEndCap val="0"/>
            <c:plus>
              <c:numRef>
                <c:f>'Data for Chart'!$C$3:$C$6</c:f>
                <c:numCache>
                  <c:formatCode>General</c:formatCode>
                  <c:ptCount val="4"/>
                  <c:pt idx="0">
                    <c:v>67.096220788182379</c:v>
                  </c:pt>
                  <c:pt idx="1">
                    <c:v>138.25392157637589</c:v>
                  </c:pt>
                  <c:pt idx="2">
                    <c:v>25.611364934174716</c:v>
                  </c:pt>
                  <c:pt idx="3">
                    <c:v>5.1762183362382945</c:v>
                  </c:pt>
                </c:numCache>
              </c:numRef>
            </c:plus>
            <c:minus>
              <c:numRef>
                <c:f>'Data for Chart'!$C$3:$C$6</c:f>
                <c:numCache>
                  <c:formatCode>General</c:formatCode>
                  <c:ptCount val="4"/>
                  <c:pt idx="0">
                    <c:v>67.096220788182379</c:v>
                  </c:pt>
                  <c:pt idx="1">
                    <c:v>138.25392157637589</c:v>
                  </c:pt>
                  <c:pt idx="2">
                    <c:v>25.611364934174716</c:v>
                  </c:pt>
                  <c:pt idx="3">
                    <c:v>5.1762183362382945</c:v>
                  </c:pt>
                </c:numCache>
              </c:numRef>
            </c:minus>
            <c:spPr>
              <a:noFill/>
              <a:ln w="9525" cap="flat" cmpd="sng" algn="ctr">
                <a:solidFill>
                  <a:schemeClr val="tx1">
                    <a:lumMod val="65000"/>
                    <a:lumOff val="35000"/>
                  </a:schemeClr>
                </a:solidFill>
                <a:round/>
              </a:ln>
              <a:effectLst/>
            </c:spPr>
          </c:errBars>
          <c:cat>
            <c:strRef>
              <c:f>'Data for Chart'!$A$3:$A$6</c:f>
              <c:strCache>
                <c:ptCount val="4"/>
                <c:pt idx="0">
                  <c:v>Ptul4 tul4 5' UTR</c:v>
                </c:pt>
                <c:pt idx="1">
                  <c:v>ΔrpsU2 Ptul4 tul4 5' UTR</c:v>
                </c:pt>
                <c:pt idx="2">
                  <c:v>PrpsU2 rpsU2 5' UTR</c:v>
                </c:pt>
                <c:pt idx="3">
                  <c:v>ΔrpsU2 PrpsU2 rpsU2 5' UTR</c:v>
                </c:pt>
              </c:strCache>
            </c:strRef>
          </c:cat>
          <c:val>
            <c:numRef>
              <c:f>'Data for Chart'!$B$3:$B$6</c:f>
              <c:numCache>
                <c:formatCode>0.0</c:formatCode>
                <c:ptCount val="4"/>
                <c:pt idx="0">
                  <c:v>3693.0350588801089</c:v>
                </c:pt>
                <c:pt idx="1">
                  <c:v>3611.2778911409728</c:v>
                </c:pt>
                <c:pt idx="2">
                  <c:v>541.8292634216665</c:v>
                </c:pt>
                <c:pt idx="3">
                  <c:v>739.94610760079104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156-40C0-B85F-6F76140930C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1015585008"/>
        <c:axId val="1015585392"/>
      </c:barChart>
      <c:catAx>
        <c:axId val="10155850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392"/>
        <c:crosses val="autoZero"/>
        <c:auto val="1"/>
        <c:lblAlgn val="ctr"/>
        <c:lblOffset val="100"/>
        <c:noMultiLvlLbl val="0"/>
      </c:catAx>
      <c:valAx>
        <c:axId val="1015585392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1800" b="0"/>
                  <a:t>Beta-galactosidase Activity </a:t>
                </a:r>
              </a:p>
              <a:p>
                <a:pPr>
                  <a:defRPr sz="1800"/>
                </a:pPr>
                <a:r>
                  <a:rPr lang="en-US" sz="1800" b="0"/>
                  <a:t>(Miller Units)</a:t>
                </a:r>
              </a:p>
            </c:rich>
          </c:tx>
          <c:layout>
            <c:manualLayout>
              <c:xMode val="edge"/>
              <c:yMode val="edge"/>
              <c:x val="4.6849379245724994E-3"/>
              <c:y val="0.16691400474504003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0" sourceLinked="0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0155850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15C0D-8F69-4C5A-BE2D-D5C5F3BDF804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459997-A26A-45B7-A6A9-E738B817FF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701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1pPr>
    <a:lvl2pPr marL="3477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2pPr>
    <a:lvl3pPr marL="695458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3pPr>
    <a:lvl4pPr marL="1043187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4pPr>
    <a:lvl5pPr marL="1390915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5pPr>
    <a:lvl6pPr marL="173864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6pPr>
    <a:lvl7pPr marL="2086373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7pPr>
    <a:lvl8pPr marL="243410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8pPr>
    <a:lvl9pPr marL="2781830" algn="l" defTabSz="695458" rtl="0" eaLnBrk="1" latinLnBrk="0" hangingPunct="1">
      <a:defRPr sz="913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Know that transcriptional repressors interacts on polycistronic </a:t>
            </a:r>
            <a:r>
              <a:rPr lang="en-US" dirty="0" err="1"/>
              <a:t>opersons</a:t>
            </a:r>
            <a:r>
              <a:rPr lang="en-US" dirty="0"/>
              <a:t> at a specific target site; this happens near or at the transcriptional initiation site (demonstrated in the promoter)</a:t>
            </a:r>
          </a:p>
          <a:p>
            <a:endParaRPr lang="en-US" dirty="0"/>
          </a:p>
          <a:p>
            <a:r>
              <a:rPr lang="en-US" dirty="0"/>
              <a:t>There is a possibility for some to have multiple binding sites for </a:t>
            </a:r>
            <a:r>
              <a:rPr lang="en-US" dirty="0" err="1"/>
              <a:t>egulation</a:t>
            </a:r>
            <a:endParaRPr lang="en-US" dirty="0"/>
          </a:p>
          <a:p>
            <a:endParaRPr lang="en-US" dirty="0"/>
          </a:p>
          <a:p>
            <a:r>
              <a:rPr lang="en-US" dirty="0"/>
              <a:t>Many of the regulatory r-</a:t>
            </a:r>
            <a:r>
              <a:rPr lang="en-US" dirty="0" err="1"/>
              <a:t>prtoeins</a:t>
            </a:r>
            <a:r>
              <a:rPr lang="en-US" dirty="0"/>
              <a:t> bind near the initiation sites of ribosomes so its speculated that the regulation may come from a similar structure recognition between </a:t>
            </a:r>
            <a:r>
              <a:rPr lang="en-US" dirty="0" err="1"/>
              <a:t>rrnas</a:t>
            </a:r>
            <a:r>
              <a:rPr lang="en-US" dirty="0"/>
              <a:t> and </a:t>
            </a:r>
            <a:r>
              <a:rPr lang="en-US" dirty="0" err="1"/>
              <a:t>mrnas</a:t>
            </a:r>
            <a:r>
              <a:rPr lang="en-US" dirty="0"/>
              <a:t> </a:t>
            </a:r>
            <a:r>
              <a:rPr lang="en-US" dirty="0" err="1"/>
              <a:t>tha</a:t>
            </a:r>
            <a:r>
              <a:rPr lang="en-US" dirty="0"/>
              <a:t> they regulate (with higher binding affinity in the </a:t>
            </a:r>
            <a:r>
              <a:rPr lang="en-US" dirty="0" err="1"/>
              <a:t>rrnas</a:t>
            </a:r>
            <a:r>
              <a:rPr lang="en-US" dirty="0"/>
              <a:t>) (this indicates an ability to control translation as well, rather than transcription but obviously I’m looking at just transcriptional control)</a:t>
            </a:r>
          </a:p>
          <a:p>
            <a:endParaRPr lang="en-US" dirty="0"/>
          </a:p>
          <a:p>
            <a:r>
              <a:rPr lang="en-US" dirty="0"/>
              <a:t>Models: binding of r-protein to mRNA recruits nucleases, inhibition by r-protein terminations the transcription of the cistrons downstream (first interacts with first cistron) (this termination of translation would occur prior to the translational start site of the </a:t>
            </a:r>
            <a:r>
              <a:rPr lang="en-US"/>
              <a:t>first gene)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7459997-A26A-45B7-A6A9-E738B817FF6D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1237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743200" y="4489452"/>
            <a:ext cx="31089600" cy="9550400"/>
          </a:xfrm>
        </p:spPr>
        <p:txBody>
          <a:bodyPr anchor="b"/>
          <a:lstStyle>
            <a:lvl1pPr algn="ctr"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0" y="14408152"/>
            <a:ext cx="27432000" cy="6623048"/>
          </a:xfrm>
        </p:spPr>
        <p:txBody>
          <a:bodyPr/>
          <a:lstStyle>
            <a:lvl1pPr marL="0" indent="0" algn="ctr">
              <a:buNone/>
              <a:defRPr sz="9600"/>
            </a:lvl1pPr>
            <a:lvl2pPr marL="1828800" indent="0" algn="ctr">
              <a:buNone/>
              <a:defRPr sz="8000"/>
            </a:lvl2pPr>
            <a:lvl3pPr marL="3657600" indent="0" algn="ctr">
              <a:buNone/>
              <a:defRPr sz="7200"/>
            </a:lvl3pPr>
            <a:lvl4pPr marL="5486400" indent="0" algn="ctr">
              <a:buNone/>
              <a:defRPr sz="6400"/>
            </a:lvl4pPr>
            <a:lvl5pPr marL="7315200" indent="0" algn="ctr">
              <a:buNone/>
              <a:defRPr sz="6400"/>
            </a:lvl5pPr>
            <a:lvl6pPr marL="9144000" indent="0" algn="ctr">
              <a:buNone/>
              <a:defRPr sz="6400"/>
            </a:lvl6pPr>
            <a:lvl7pPr marL="10972800" indent="0" algn="ctr">
              <a:buNone/>
              <a:defRPr sz="6400"/>
            </a:lvl7pPr>
            <a:lvl8pPr marL="12801600" indent="0" algn="ctr">
              <a:buNone/>
              <a:defRPr sz="6400"/>
            </a:lvl8pPr>
            <a:lvl9pPr marL="14630400" indent="0" algn="ctr">
              <a:buNone/>
              <a:defRPr sz="6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9318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1578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6174702" y="1460500"/>
            <a:ext cx="7886700" cy="2324735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14602" y="1460500"/>
            <a:ext cx="23202900" cy="2324735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2896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02039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5552" y="6838958"/>
            <a:ext cx="31546800" cy="11410948"/>
          </a:xfrm>
        </p:spPr>
        <p:txBody>
          <a:bodyPr anchor="b"/>
          <a:lstStyle>
            <a:lvl1pPr>
              <a:defRPr sz="2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95552" y="18357858"/>
            <a:ext cx="31546800" cy="6000748"/>
          </a:xfrm>
        </p:spPr>
        <p:txBody>
          <a:bodyPr/>
          <a:lstStyle>
            <a:lvl1pPr marL="0" indent="0">
              <a:buNone/>
              <a:defRPr sz="9600">
                <a:solidFill>
                  <a:schemeClr val="tx1"/>
                </a:solidFill>
              </a:defRPr>
            </a:lvl1pPr>
            <a:lvl2pPr marL="1828800" indent="0">
              <a:buNone/>
              <a:defRPr sz="8000">
                <a:solidFill>
                  <a:schemeClr val="tx1">
                    <a:tint val="75000"/>
                  </a:schemeClr>
                </a:solidFill>
              </a:defRPr>
            </a:lvl2pPr>
            <a:lvl3pPr marL="3657600" indent="0">
              <a:buNone/>
              <a:defRPr sz="7200">
                <a:solidFill>
                  <a:schemeClr val="tx1">
                    <a:tint val="75000"/>
                  </a:schemeClr>
                </a:solidFill>
              </a:defRPr>
            </a:lvl3pPr>
            <a:lvl4pPr marL="5486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4pPr>
            <a:lvl5pPr marL="73152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5pPr>
            <a:lvl6pPr marL="91440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6pPr>
            <a:lvl7pPr marL="109728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7pPr>
            <a:lvl8pPr marL="128016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8pPr>
            <a:lvl9pPr marL="14630400" indent="0">
              <a:buNone/>
              <a:defRPr sz="6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7874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14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516600" y="7302500"/>
            <a:ext cx="15544800" cy="17405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06984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460506"/>
            <a:ext cx="31546800" cy="530225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9368" y="6724652"/>
            <a:ext cx="15473360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19368" y="10020300"/>
            <a:ext cx="15473360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8516602" y="6724652"/>
            <a:ext cx="15549564" cy="3295648"/>
          </a:xfrm>
        </p:spPr>
        <p:txBody>
          <a:bodyPr anchor="b"/>
          <a:lstStyle>
            <a:lvl1pPr marL="0" indent="0">
              <a:buNone/>
              <a:defRPr sz="9600" b="1"/>
            </a:lvl1pPr>
            <a:lvl2pPr marL="1828800" indent="0">
              <a:buNone/>
              <a:defRPr sz="8000" b="1"/>
            </a:lvl2pPr>
            <a:lvl3pPr marL="3657600" indent="0">
              <a:buNone/>
              <a:defRPr sz="7200" b="1"/>
            </a:lvl3pPr>
            <a:lvl4pPr marL="5486400" indent="0">
              <a:buNone/>
              <a:defRPr sz="6400" b="1"/>
            </a:lvl4pPr>
            <a:lvl5pPr marL="7315200" indent="0">
              <a:buNone/>
              <a:defRPr sz="6400" b="1"/>
            </a:lvl5pPr>
            <a:lvl6pPr marL="9144000" indent="0">
              <a:buNone/>
              <a:defRPr sz="6400" b="1"/>
            </a:lvl6pPr>
            <a:lvl7pPr marL="10972800" indent="0">
              <a:buNone/>
              <a:defRPr sz="6400" b="1"/>
            </a:lvl7pPr>
            <a:lvl8pPr marL="12801600" indent="0">
              <a:buNone/>
              <a:defRPr sz="6400" b="1"/>
            </a:lvl8pPr>
            <a:lvl9pPr marL="14630400" indent="0">
              <a:buNone/>
              <a:defRPr sz="6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8516602" y="10020300"/>
            <a:ext cx="15549564" cy="1473835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738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794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0421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549564" y="3949706"/>
            <a:ext cx="18516600" cy="19494500"/>
          </a:xfrm>
        </p:spPr>
        <p:txBody>
          <a:bodyPr/>
          <a:lstStyle>
            <a:lvl1pPr>
              <a:defRPr sz="12800"/>
            </a:lvl1pPr>
            <a:lvl2pPr>
              <a:defRPr sz="11200"/>
            </a:lvl2pPr>
            <a:lvl3pPr>
              <a:defRPr sz="9600"/>
            </a:lvl3pPr>
            <a:lvl4pPr>
              <a:defRPr sz="8000"/>
            </a:lvl4pPr>
            <a:lvl5pPr>
              <a:defRPr sz="8000"/>
            </a:lvl5pPr>
            <a:lvl6pPr>
              <a:defRPr sz="8000"/>
            </a:lvl6pPr>
            <a:lvl7pPr>
              <a:defRPr sz="8000"/>
            </a:lvl7pPr>
            <a:lvl8pPr>
              <a:defRPr sz="8000"/>
            </a:lvl8pPr>
            <a:lvl9pPr>
              <a:defRPr sz="8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191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9364" y="1828800"/>
            <a:ext cx="11796712" cy="6400800"/>
          </a:xfrm>
        </p:spPr>
        <p:txBody>
          <a:bodyPr anchor="b"/>
          <a:lstStyle>
            <a:lvl1pPr>
              <a:defRPr sz="1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549564" y="3949706"/>
            <a:ext cx="18516600" cy="19494500"/>
          </a:xfrm>
        </p:spPr>
        <p:txBody>
          <a:bodyPr anchor="t"/>
          <a:lstStyle>
            <a:lvl1pPr marL="0" indent="0">
              <a:buNone/>
              <a:defRPr sz="12800"/>
            </a:lvl1pPr>
            <a:lvl2pPr marL="1828800" indent="0">
              <a:buNone/>
              <a:defRPr sz="11200"/>
            </a:lvl2pPr>
            <a:lvl3pPr marL="3657600" indent="0">
              <a:buNone/>
              <a:defRPr sz="9600"/>
            </a:lvl3pPr>
            <a:lvl4pPr marL="5486400" indent="0">
              <a:buNone/>
              <a:defRPr sz="8000"/>
            </a:lvl4pPr>
            <a:lvl5pPr marL="7315200" indent="0">
              <a:buNone/>
              <a:defRPr sz="8000"/>
            </a:lvl5pPr>
            <a:lvl6pPr marL="9144000" indent="0">
              <a:buNone/>
              <a:defRPr sz="8000"/>
            </a:lvl6pPr>
            <a:lvl7pPr marL="10972800" indent="0">
              <a:buNone/>
              <a:defRPr sz="8000"/>
            </a:lvl7pPr>
            <a:lvl8pPr marL="12801600" indent="0">
              <a:buNone/>
              <a:defRPr sz="8000"/>
            </a:lvl8pPr>
            <a:lvl9pPr marL="14630400" indent="0">
              <a:buNone/>
              <a:defRPr sz="8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19364" y="8229600"/>
            <a:ext cx="11796712" cy="15246352"/>
          </a:xfrm>
        </p:spPr>
        <p:txBody>
          <a:bodyPr/>
          <a:lstStyle>
            <a:lvl1pPr marL="0" indent="0">
              <a:buNone/>
              <a:defRPr sz="6400"/>
            </a:lvl1pPr>
            <a:lvl2pPr marL="1828800" indent="0">
              <a:buNone/>
              <a:defRPr sz="5600"/>
            </a:lvl2pPr>
            <a:lvl3pPr marL="3657600" indent="0">
              <a:buNone/>
              <a:defRPr sz="4800"/>
            </a:lvl3pPr>
            <a:lvl4pPr marL="5486400" indent="0">
              <a:buNone/>
              <a:defRPr sz="4000"/>
            </a:lvl4pPr>
            <a:lvl5pPr marL="7315200" indent="0">
              <a:buNone/>
              <a:defRPr sz="4000"/>
            </a:lvl5pPr>
            <a:lvl6pPr marL="9144000" indent="0">
              <a:buNone/>
              <a:defRPr sz="4000"/>
            </a:lvl6pPr>
            <a:lvl7pPr marL="10972800" indent="0">
              <a:buNone/>
              <a:defRPr sz="4000"/>
            </a:lvl7pPr>
            <a:lvl8pPr marL="12801600" indent="0">
              <a:buNone/>
              <a:defRPr sz="4000"/>
            </a:lvl8pPr>
            <a:lvl9pPr marL="14630400" indent="0">
              <a:buNone/>
              <a:defRPr sz="4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014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14600" y="1460506"/>
            <a:ext cx="31546800" cy="530225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14600" y="7302500"/>
            <a:ext cx="31546800" cy="174053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5146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4E3DE7-B92A-46B8-86E8-6E87BED97EAF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115800" y="25425406"/>
            <a:ext cx="123444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5831800" y="25425406"/>
            <a:ext cx="8229600" cy="14605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E31D6-0594-44B6-9296-2726BE537DC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831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3657600" rtl="0" eaLnBrk="1" latinLnBrk="0" hangingPunct="1">
        <a:lnSpc>
          <a:spcPct val="90000"/>
        </a:lnSpc>
        <a:spcBef>
          <a:spcPct val="0"/>
        </a:spcBef>
        <a:buNone/>
        <a:defRPr sz="17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914400" indent="-914400" algn="l" defTabSz="3657600" rtl="0" eaLnBrk="1" latinLnBrk="0" hangingPunct="1">
        <a:lnSpc>
          <a:spcPct val="90000"/>
        </a:lnSpc>
        <a:spcBef>
          <a:spcPts val="4000"/>
        </a:spcBef>
        <a:buFont typeface="Arial" panose="020B0604020202020204" pitchFamily="34" charset="0"/>
        <a:buChar char="•"/>
        <a:defRPr sz="11200" kern="1200">
          <a:solidFill>
            <a:schemeClr val="tx1"/>
          </a:solidFill>
          <a:latin typeface="+mn-lt"/>
          <a:ea typeface="+mn-ea"/>
          <a:cs typeface="+mn-cs"/>
        </a:defRPr>
      </a:lvl1pPr>
      <a:lvl2pPr marL="2743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96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8000" kern="1200">
          <a:solidFill>
            <a:schemeClr val="tx1"/>
          </a:solidFill>
          <a:latin typeface="+mn-lt"/>
          <a:ea typeface="+mn-ea"/>
          <a:cs typeface="+mn-cs"/>
        </a:defRPr>
      </a:lvl3pPr>
      <a:lvl4pPr marL="6400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82296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100584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0" indent="-914400" algn="l" defTabSz="36576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828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657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3pPr>
      <a:lvl4pPr marL="5486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4pPr>
      <a:lvl5pPr marL="73152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6pPr>
      <a:lvl7pPr marL="109728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7pPr>
      <a:lvl8pPr marL="128016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8pPr>
      <a:lvl9pPr marL="14630400" algn="l" defTabSz="3657600" rtl="0" eaLnBrk="1" latinLnBrk="0" hangingPunct="1">
        <a:defRPr sz="72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13" Type="http://schemas.openxmlformats.org/officeDocument/2006/relationships/chart" Target="../charts/chart3.xml"/><Relationship Id="rId18" Type="http://schemas.openxmlformats.org/officeDocument/2006/relationships/chart" Target="../charts/chart7.xml"/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12" Type="http://schemas.openxmlformats.org/officeDocument/2006/relationships/chart" Target="../charts/chart2.xml"/><Relationship Id="rId1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6" Type="http://schemas.openxmlformats.org/officeDocument/2006/relationships/chart" Target="../charts/chart6.xml"/><Relationship Id="rId20" Type="http://schemas.openxmlformats.org/officeDocument/2006/relationships/chart" Target="../charts/chart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8.tiff"/><Relationship Id="rId5" Type="http://schemas.openxmlformats.org/officeDocument/2006/relationships/image" Target="../media/image3.tiff"/><Relationship Id="rId15" Type="http://schemas.openxmlformats.org/officeDocument/2006/relationships/chart" Target="../charts/chart5.xml"/><Relationship Id="rId10" Type="http://schemas.openxmlformats.org/officeDocument/2006/relationships/image" Target="../media/image7.tiff"/><Relationship Id="rId19" Type="http://schemas.openxmlformats.org/officeDocument/2006/relationships/chart" Target="../charts/chart8.xml"/><Relationship Id="rId4" Type="http://schemas.openxmlformats.org/officeDocument/2006/relationships/image" Target="../media/image2.png"/><Relationship Id="rId9" Type="http://schemas.openxmlformats.org/officeDocument/2006/relationships/image" Target="../media/image6.jpeg"/><Relationship Id="rId14" Type="http://schemas.openxmlformats.org/officeDocument/2006/relationships/chart" Target="../charts/char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4" name="Rectangle 1163">
            <a:extLst>
              <a:ext uri="{FF2B5EF4-FFF2-40B4-BE49-F238E27FC236}">
                <a16:creationId xmlns:a16="http://schemas.microsoft.com/office/drawing/2014/main" id="{6AB9B4FE-27B0-3428-732E-92639F81D8A8}"/>
              </a:ext>
            </a:extLst>
          </p:cNvPr>
          <p:cNvSpPr/>
          <p:nvPr/>
        </p:nvSpPr>
        <p:spPr>
          <a:xfrm>
            <a:off x="12440521" y="15718112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260C8C8-44D3-7C29-E3D3-AEDDF8BA3BDA}"/>
              </a:ext>
            </a:extLst>
          </p:cNvPr>
          <p:cNvSpPr/>
          <p:nvPr/>
        </p:nvSpPr>
        <p:spPr>
          <a:xfrm>
            <a:off x="12442234" y="4080994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157" name="Rectangle 1156">
            <a:extLst>
              <a:ext uri="{FF2B5EF4-FFF2-40B4-BE49-F238E27FC236}">
                <a16:creationId xmlns:a16="http://schemas.microsoft.com/office/drawing/2014/main" id="{0DB8FB95-87C9-D6EC-A33A-6225F987B2D5}"/>
              </a:ext>
            </a:extLst>
          </p:cNvPr>
          <p:cNvSpPr/>
          <p:nvPr/>
        </p:nvSpPr>
        <p:spPr>
          <a:xfrm>
            <a:off x="24475195" y="10528137"/>
            <a:ext cx="11823192" cy="9135040"/>
          </a:xfrm>
          <a:prstGeom prst="rect">
            <a:avLst/>
          </a:prstGeom>
          <a:solidFill>
            <a:srgbClr val="EFBC9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3D6778C-8A44-181E-5AEC-2CC487B96FC1}"/>
              </a:ext>
            </a:extLst>
          </p:cNvPr>
          <p:cNvSpPr/>
          <p:nvPr/>
        </p:nvSpPr>
        <p:spPr>
          <a:xfrm>
            <a:off x="24473178" y="4092428"/>
            <a:ext cx="11823192" cy="521540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EF95F5F-AA9D-99D0-4E04-B37B6DAEEBEE}"/>
              </a:ext>
            </a:extLst>
          </p:cNvPr>
          <p:cNvSpPr/>
          <p:nvPr/>
        </p:nvSpPr>
        <p:spPr>
          <a:xfrm>
            <a:off x="263653" y="16182751"/>
            <a:ext cx="11823192" cy="5425520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7EFB00A-DF61-C647-05BA-64B033CD36B9}"/>
              </a:ext>
            </a:extLst>
          </p:cNvPr>
          <p:cNvSpPr/>
          <p:nvPr/>
        </p:nvSpPr>
        <p:spPr>
          <a:xfrm>
            <a:off x="263653" y="21768474"/>
            <a:ext cx="11823192" cy="5415283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A2BFCE-5FBA-87D7-BACD-52D055882E14}"/>
              </a:ext>
            </a:extLst>
          </p:cNvPr>
          <p:cNvSpPr/>
          <p:nvPr/>
        </p:nvSpPr>
        <p:spPr>
          <a:xfrm>
            <a:off x="282507" y="7189538"/>
            <a:ext cx="8308418" cy="4792028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99E99B8-C744-C0BA-B72B-FF21FB1CB17C}"/>
              </a:ext>
            </a:extLst>
          </p:cNvPr>
          <p:cNvSpPr/>
          <p:nvPr/>
        </p:nvSpPr>
        <p:spPr>
          <a:xfrm>
            <a:off x="282506" y="248258"/>
            <a:ext cx="36037461" cy="2286000"/>
          </a:xfrm>
          <a:prstGeom prst="rect">
            <a:avLst/>
          </a:prstGeom>
          <a:solidFill>
            <a:srgbClr val="F575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3756897-E629-2A48-FC1A-64A8CD4508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663376" y="368810"/>
            <a:ext cx="31465584" cy="1706942"/>
          </a:xfrm>
        </p:spPr>
        <p:txBody>
          <a:bodyPr anchor="ctr" anchorCtr="0">
            <a:noAutofit/>
          </a:bodyPr>
          <a:lstStyle/>
          <a:p>
            <a:pPr>
              <a:lnSpc>
                <a:spcPct val="70000"/>
              </a:lnSpc>
            </a:pPr>
            <a:r>
              <a:rPr lang="en-US" sz="7841" b="1" dirty="0">
                <a:solidFill>
                  <a:schemeClr val="bg1"/>
                </a:solidFill>
              </a:rPr>
              <a:t>Investigating the Regulation of bS21 Homologs in </a:t>
            </a:r>
            <a:r>
              <a:rPr lang="en-US" sz="7841" b="1" i="1" dirty="0">
                <a:solidFill>
                  <a:schemeClr val="bg1"/>
                </a:solidFill>
              </a:rPr>
              <a:t>Francisella tularensis </a:t>
            </a:r>
            <a:endParaRPr lang="en-US" sz="7841" b="1" dirty="0"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0DC7592-F125-16D7-B543-F2810E7F20F8}"/>
              </a:ext>
            </a:extLst>
          </p:cNvPr>
          <p:cNvSpPr/>
          <p:nvPr/>
        </p:nvSpPr>
        <p:spPr>
          <a:xfrm>
            <a:off x="24479352" y="25712132"/>
            <a:ext cx="11799635" cy="1471610"/>
          </a:xfrm>
          <a:prstGeom prst="rect">
            <a:avLst/>
          </a:prstGeom>
          <a:solidFill>
            <a:srgbClr val="19394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62345" rtlCol="0" anchor="t" anchorCtr="0"/>
          <a:lstStyle/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References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Burgos, H. L., O'Connor, K., Sanchez-Vazquez, P.,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 L. (2017). Roles of Transcriptional and Translational Control Mechanisms in Regulation of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J. </a:t>
            </a:r>
            <a:r>
              <a:rPr lang="en-US" sz="1200" i="1" dirty="0" err="1">
                <a:solidFill>
                  <a:schemeClr val="bg1"/>
                </a:solidFill>
                <a:latin typeface="+mj-lt"/>
              </a:rPr>
              <a:t>Bacteriol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. Res.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199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(21), e00407-17.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Lindahl, L., Archer, R., &amp;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 (1983). Transcription of the S10 ribosomal protein operon is regulated by an attenuator in the leader.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Cell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33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(1), 241–248.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</a:rPr>
              <a:t>Nomura, M., </a:t>
            </a:r>
            <a:r>
              <a:rPr lang="en-US" sz="1200" dirty="0" err="1">
                <a:solidFill>
                  <a:schemeClr val="bg1"/>
                </a:solidFill>
                <a:latin typeface="+mj-lt"/>
              </a:rPr>
              <a:t>Gourse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R., &amp; Baughman, G. (1984). Regulation of the synthesis of ribosomes and ribosomal components.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Annu. Rev. </a:t>
            </a:r>
            <a:r>
              <a:rPr lang="en-US" sz="1200" i="1" dirty="0" err="1">
                <a:solidFill>
                  <a:schemeClr val="bg1"/>
                </a:solidFill>
                <a:latin typeface="+mj-lt"/>
              </a:rPr>
              <a:t>Biochem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.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53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75–117. </a:t>
            </a:r>
          </a:p>
          <a:p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Trautmann, H. S., Ramsey, K. M., (2022). A ribosomal protein homolog governs gene expression and virulence in a bacterial pathogen. 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J. </a:t>
            </a:r>
            <a:r>
              <a:rPr lang="en-US" sz="1200" i="1" dirty="0" err="1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Bacteriol</a:t>
            </a:r>
            <a:r>
              <a:rPr lang="en-US" sz="1200" i="1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. Res.,</a:t>
            </a:r>
            <a:r>
              <a:rPr lang="en-US" sz="1200" dirty="0">
                <a:solidFill>
                  <a:schemeClr val="bg1"/>
                </a:solidFill>
                <a:latin typeface="+mj-lt"/>
                <a:cs typeface="Helvetica" panose="020B0604020202020204" pitchFamily="34" charset="0"/>
              </a:rPr>
              <a:t> In Press.</a:t>
            </a:r>
            <a:endParaRPr lang="en-US" sz="1200" dirty="0">
              <a:solidFill>
                <a:schemeClr val="bg1"/>
              </a:solidFill>
              <a:latin typeface="+mj-lt"/>
            </a:endParaRPr>
          </a:p>
          <a:p>
            <a:r>
              <a:rPr lang="en-US" sz="1200" dirty="0" err="1">
                <a:solidFill>
                  <a:schemeClr val="bg1"/>
                </a:solidFill>
                <a:latin typeface="+mj-lt"/>
              </a:rPr>
              <a:t>Zengel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J. M., &amp; Lindahl, L. (1994). Diverse mechanisms for regulating ribosomal protein synthesis in 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Escherichia coli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. </a:t>
            </a:r>
            <a:r>
              <a:rPr lang="en-US" sz="1200" i="1" dirty="0">
                <a:solidFill>
                  <a:schemeClr val="bg1"/>
                </a:solidFill>
                <a:latin typeface="+mj-lt"/>
              </a:rPr>
              <a:t>Prog Nucleic Acid Res Mol Biol47</a:t>
            </a:r>
            <a:r>
              <a:rPr lang="en-US" sz="1200" dirty="0">
                <a:solidFill>
                  <a:schemeClr val="bg1"/>
                </a:solidFill>
                <a:latin typeface="+mj-lt"/>
              </a:rPr>
              <a:t>, 331–370. </a:t>
            </a:r>
          </a:p>
          <a:p>
            <a:endParaRPr lang="en-US" sz="12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F7973C-B34F-1C96-C974-CD77C9DAC220}"/>
              </a:ext>
            </a:extLst>
          </p:cNvPr>
          <p:cNvSpPr/>
          <p:nvPr/>
        </p:nvSpPr>
        <p:spPr>
          <a:xfrm>
            <a:off x="282506" y="4080994"/>
            <a:ext cx="8308418" cy="2983679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CA4AF76-67E1-B76A-E52F-F3282F19742F}"/>
              </a:ext>
            </a:extLst>
          </p:cNvPr>
          <p:cNvSpPr/>
          <p:nvPr/>
        </p:nvSpPr>
        <p:spPr>
          <a:xfrm>
            <a:off x="282506" y="2823358"/>
            <a:ext cx="11823192" cy="986849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4B9D0D-27F9-1075-E61D-A9ED3501C41F}"/>
              </a:ext>
            </a:extLst>
          </p:cNvPr>
          <p:cNvSpPr txBox="1"/>
          <p:nvPr/>
        </p:nvSpPr>
        <p:spPr>
          <a:xfrm>
            <a:off x="8590924" y="1869982"/>
            <a:ext cx="18961709" cy="6589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82" dirty="0">
                <a:solidFill>
                  <a:schemeClr val="bg1"/>
                </a:solidFill>
              </a:rPr>
              <a:t>Sierra Schmidt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Aisling Macaraeg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Dan Floyd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Hannah Trautmann</a:t>
            </a:r>
            <a:r>
              <a:rPr lang="en-US" sz="3682" baseline="30000" dirty="0">
                <a:solidFill>
                  <a:schemeClr val="bg1"/>
                </a:solidFill>
              </a:rPr>
              <a:t>1</a:t>
            </a:r>
            <a:r>
              <a:rPr lang="en-US" sz="3682" dirty="0">
                <a:solidFill>
                  <a:schemeClr val="bg1"/>
                </a:solidFill>
              </a:rPr>
              <a:t>, Kathryn Ramsey </a:t>
            </a:r>
            <a:r>
              <a:rPr lang="en-US" sz="3682" baseline="30000" dirty="0">
                <a:solidFill>
                  <a:schemeClr val="bg1"/>
                </a:solidFill>
              </a:rPr>
              <a:t>1,2</a:t>
            </a:r>
          </a:p>
        </p:txBody>
      </p:sp>
      <p:sp>
        <p:nvSpPr>
          <p:cNvPr id="1031" name="Rectangle 1030">
            <a:extLst>
              <a:ext uri="{FF2B5EF4-FFF2-40B4-BE49-F238E27FC236}">
                <a16:creationId xmlns:a16="http://schemas.microsoft.com/office/drawing/2014/main" id="{4B32A3BA-2257-BE6D-675F-4702A3AE47E4}"/>
              </a:ext>
            </a:extLst>
          </p:cNvPr>
          <p:cNvSpPr/>
          <p:nvPr/>
        </p:nvSpPr>
        <p:spPr>
          <a:xfrm>
            <a:off x="353041" y="16118753"/>
            <a:ext cx="11978082" cy="7743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 homologs repress bS21-2 transcript</a:t>
            </a:r>
          </a:p>
        </p:txBody>
      </p:sp>
      <p:sp>
        <p:nvSpPr>
          <p:cNvPr id="1032" name="Rectangle 1031">
            <a:extLst>
              <a:ext uri="{FF2B5EF4-FFF2-40B4-BE49-F238E27FC236}">
                <a16:creationId xmlns:a16="http://schemas.microsoft.com/office/drawing/2014/main" id="{DA60FBE5-E8FE-80CF-06F9-ACE2B4DD7AA5}"/>
              </a:ext>
            </a:extLst>
          </p:cNvPr>
          <p:cNvSpPr/>
          <p:nvPr/>
        </p:nvSpPr>
        <p:spPr>
          <a:xfrm>
            <a:off x="365519" y="7325376"/>
            <a:ext cx="7488232" cy="17279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bS21: small subunit ribosomal protein involved in translation initiation</a:t>
            </a:r>
          </a:p>
        </p:txBody>
      </p:sp>
      <p:sp>
        <p:nvSpPr>
          <p:cNvPr id="1034" name="Rectangle 1033">
            <a:extLst>
              <a:ext uri="{FF2B5EF4-FFF2-40B4-BE49-F238E27FC236}">
                <a16:creationId xmlns:a16="http://schemas.microsoft.com/office/drawing/2014/main" id="{FF504A06-C87C-2056-4A6B-D2E559701730}"/>
              </a:ext>
            </a:extLst>
          </p:cNvPr>
          <p:cNvSpPr/>
          <p:nvPr/>
        </p:nvSpPr>
        <p:spPr>
          <a:xfrm>
            <a:off x="5591266" y="8719552"/>
            <a:ext cx="2643057" cy="2360112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sp>
        <p:nvSpPr>
          <p:cNvPr id="1043" name="Rectangle 1042">
            <a:extLst>
              <a:ext uri="{FF2B5EF4-FFF2-40B4-BE49-F238E27FC236}">
                <a16:creationId xmlns:a16="http://schemas.microsoft.com/office/drawing/2014/main" id="{D05868D6-35CF-5D21-7410-21450C298839}"/>
              </a:ext>
            </a:extLst>
          </p:cNvPr>
          <p:cNvSpPr/>
          <p:nvPr/>
        </p:nvSpPr>
        <p:spPr>
          <a:xfrm>
            <a:off x="12437441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bS21-2</a:t>
            </a:r>
          </a:p>
        </p:txBody>
      </p:sp>
      <p:sp>
        <p:nvSpPr>
          <p:cNvPr id="1044" name="Rectangle 1043">
            <a:extLst>
              <a:ext uri="{FF2B5EF4-FFF2-40B4-BE49-F238E27FC236}">
                <a16:creationId xmlns:a16="http://schemas.microsoft.com/office/drawing/2014/main" id="{D142D874-36DE-DF4F-546E-77A949FBE6CA}"/>
              </a:ext>
            </a:extLst>
          </p:cNvPr>
          <p:cNvSpPr/>
          <p:nvPr/>
        </p:nvSpPr>
        <p:spPr>
          <a:xfrm>
            <a:off x="24464845" y="9391380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>
                <a:latin typeface="+mj-lt"/>
              </a:rPr>
              <a:t>Models for R-Protein Regulation</a:t>
            </a:r>
          </a:p>
        </p:txBody>
      </p:sp>
      <p:sp>
        <p:nvSpPr>
          <p:cNvPr id="1046" name="Rectangle 1045">
            <a:extLst>
              <a:ext uri="{FF2B5EF4-FFF2-40B4-BE49-F238E27FC236}">
                <a16:creationId xmlns:a16="http://schemas.microsoft.com/office/drawing/2014/main" id="{63B038AC-3ED3-712D-7222-7BC103504441}"/>
              </a:ext>
            </a:extLst>
          </p:cNvPr>
          <p:cNvSpPr/>
          <p:nvPr/>
        </p:nvSpPr>
        <p:spPr>
          <a:xfrm>
            <a:off x="591107" y="3956129"/>
            <a:ext cx="9307285" cy="10094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 err="1">
                <a:latin typeface="+mj-lt"/>
              </a:rPr>
              <a:t>Francisella</a:t>
            </a:r>
            <a:r>
              <a:rPr lang="en-US" sz="4500" b="1" i="1" dirty="0">
                <a:latin typeface="+mj-lt"/>
              </a:rPr>
              <a:t> </a:t>
            </a:r>
            <a:r>
              <a:rPr lang="en-US" sz="4500" b="1" i="1" dirty="0" err="1">
                <a:latin typeface="+mj-lt"/>
              </a:rPr>
              <a:t>tularensis</a:t>
            </a:r>
            <a:endParaRPr lang="en-US" sz="4500" b="1" i="1" dirty="0">
              <a:latin typeface="+mj-lt"/>
            </a:endParaRPr>
          </a:p>
        </p:txBody>
      </p:sp>
      <p:sp>
        <p:nvSpPr>
          <p:cNvPr id="1047" name="Rectangle 1046">
            <a:extLst>
              <a:ext uri="{FF2B5EF4-FFF2-40B4-BE49-F238E27FC236}">
                <a16:creationId xmlns:a16="http://schemas.microsoft.com/office/drawing/2014/main" id="{768E2FE3-F96C-29F8-B6DC-F1E6B68479A4}"/>
              </a:ext>
            </a:extLst>
          </p:cNvPr>
          <p:cNvSpPr/>
          <p:nvPr/>
        </p:nvSpPr>
        <p:spPr>
          <a:xfrm>
            <a:off x="5553351" y="10952937"/>
            <a:ext cx="2713640" cy="76033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200" dirty="0">
                <a:latin typeface="+mj-lt"/>
              </a:rPr>
              <a:t>Location of bS21 in the small subunit of the </a:t>
            </a:r>
            <a:r>
              <a:rPr lang="en-US" sz="1200" i="1" dirty="0">
                <a:latin typeface="+mj-lt"/>
              </a:rPr>
              <a:t>E. coli </a:t>
            </a:r>
            <a:r>
              <a:rPr lang="en-US" sz="1200" dirty="0">
                <a:latin typeface="+mj-lt"/>
              </a:rPr>
              <a:t>ribosome</a:t>
            </a:r>
          </a:p>
        </p:txBody>
      </p:sp>
      <p:graphicFrame>
        <p:nvGraphicFramePr>
          <p:cNvPr id="1084" name="Table 44">
            <a:extLst>
              <a:ext uri="{FF2B5EF4-FFF2-40B4-BE49-F238E27FC236}">
                <a16:creationId xmlns:a16="http://schemas.microsoft.com/office/drawing/2014/main" id="{5A8A9DF8-486A-7036-4443-A5729165BFE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762411"/>
              </p:ext>
            </p:extLst>
          </p:nvPr>
        </p:nvGraphicFramePr>
        <p:xfrm>
          <a:off x="4396953" y="23252481"/>
          <a:ext cx="3686192" cy="732906"/>
        </p:xfrm>
        <a:graphic>
          <a:graphicData uri="http://schemas.openxmlformats.org/drawingml/2006/table">
            <a:tbl>
              <a:tblPr firstRow="1" bandRow="1"/>
              <a:tblGrid>
                <a:gridCol w="1843096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1843096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19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34" name="Group 1133">
            <a:extLst>
              <a:ext uri="{FF2B5EF4-FFF2-40B4-BE49-F238E27FC236}">
                <a16:creationId xmlns:a16="http://schemas.microsoft.com/office/drawing/2014/main" id="{4A3A8272-AB67-A05F-0A73-F80F115602AA}"/>
              </a:ext>
            </a:extLst>
          </p:cNvPr>
          <p:cNvGrpSpPr/>
          <p:nvPr/>
        </p:nvGrpSpPr>
        <p:grpSpPr>
          <a:xfrm>
            <a:off x="365521" y="25669695"/>
            <a:ext cx="4072285" cy="1361978"/>
            <a:chOff x="13803035" y="10285591"/>
            <a:chExt cx="3752816" cy="1209573"/>
          </a:xfrm>
        </p:grpSpPr>
        <p:sp>
          <p:nvSpPr>
            <p:cNvPr id="1118" name="Google Shape;159;p18">
              <a:extLst>
                <a:ext uri="{FF2B5EF4-FFF2-40B4-BE49-F238E27FC236}">
                  <a16:creationId xmlns:a16="http://schemas.microsoft.com/office/drawing/2014/main" id="{4BD27DA0-73A5-02F8-900A-7BE0BF7D2D1F}"/>
                </a:ext>
              </a:extLst>
            </p:cNvPr>
            <p:cNvSpPr/>
            <p:nvPr/>
          </p:nvSpPr>
          <p:spPr>
            <a:xfrm>
              <a:off x="13803035" y="10285591"/>
              <a:ext cx="1263999" cy="5116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promoter</a:t>
              </a:r>
              <a:endParaRPr dirty="0"/>
            </a:p>
          </p:txBody>
        </p:sp>
        <p:sp>
          <p:nvSpPr>
            <p:cNvPr id="1119" name="Google Shape;160;p18">
              <a:extLst>
                <a:ext uri="{FF2B5EF4-FFF2-40B4-BE49-F238E27FC236}">
                  <a16:creationId xmlns:a16="http://schemas.microsoft.com/office/drawing/2014/main" id="{A85E3B6C-0417-6052-ABCF-F27AF5A2ED7A}"/>
                </a:ext>
              </a:extLst>
            </p:cNvPr>
            <p:cNvSpPr/>
            <p:nvPr/>
          </p:nvSpPr>
          <p:spPr>
            <a:xfrm>
              <a:off x="15047443" y="10285591"/>
              <a:ext cx="1263999" cy="5116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5′ UTR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0" name="Google Shape;161;p18">
              <a:extLst>
                <a:ext uri="{FF2B5EF4-FFF2-40B4-BE49-F238E27FC236}">
                  <a16:creationId xmlns:a16="http://schemas.microsoft.com/office/drawing/2014/main" id="{A42D5C2D-6229-49CB-F671-1A19F558E38E}"/>
                </a:ext>
              </a:extLst>
            </p:cNvPr>
            <p:cNvSpPr/>
            <p:nvPr/>
          </p:nvSpPr>
          <p:spPr>
            <a:xfrm>
              <a:off x="16291852" y="10285591"/>
              <a:ext cx="1263999" cy="51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endParaRPr i="1" dirty="0"/>
            </a:p>
          </p:txBody>
        </p:sp>
        <p:sp>
          <p:nvSpPr>
            <p:cNvPr id="1121" name="Google Shape;163;p18">
              <a:extLst>
                <a:ext uri="{FF2B5EF4-FFF2-40B4-BE49-F238E27FC236}">
                  <a16:creationId xmlns:a16="http://schemas.microsoft.com/office/drawing/2014/main" id="{4EE16DEB-9796-43B7-A01C-48CFFAF33939}"/>
                </a:ext>
              </a:extLst>
            </p:cNvPr>
            <p:cNvSpPr/>
            <p:nvPr/>
          </p:nvSpPr>
          <p:spPr>
            <a:xfrm>
              <a:off x="13803077" y="10983554"/>
              <a:ext cx="1263999" cy="51161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promoter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22" name="Google Shape;164;p18">
              <a:extLst>
                <a:ext uri="{FF2B5EF4-FFF2-40B4-BE49-F238E27FC236}">
                  <a16:creationId xmlns:a16="http://schemas.microsoft.com/office/drawing/2014/main" id="{605E4D03-E0A1-583C-F46A-7FC39509DE32}"/>
                </a:ext>
              </a:extLst>
            </p:cNvPr>
            <p:cNvSpPr/>
            <p:nvPr/>
          </p:nvSpPr>
          <p:spPr>
            <a:xfrm>
              <a:off x="15054750" y="10983554"/>
              <a:ext cx="1263999" cy="511610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/>
                <a:t>5′ UTR</a:t>
              </a:r>
              <a:endParaRPr dirty="0"/>
            </a:p>
          </p:txBody>
        </p:sp>
        <p:sp>
          <p:nvSpPr>
            <p:cNvPr id="1123" name="Google Shape;165;p18">
              <a:extLst>
                <a:ext uri="{FF2B5EF4-FFF2-40B4-BE49-F238E27FC236}">
                  <a16:creationId xmlns:a16="http://schemas.microsoft.com/office/drawing/2014/main" id="{15E0A353-05FE-ADE8-AF3B-071D71962435}"/>
                </a:ext>
              </a:extLst>
            </p:cNvPr>
            <p:cNvSpPr/>
            <p:nvPr/>
          </p:nvSpPr>
          <p:spPr>
            <a:xfrm>
              <a:off x="16290847" y="10983554"/>
              <a:ext cx="1263999" cy="51161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r>
                <a:rPr lang="en" dirty="0"/>
                <a:t> </a:t>
              </a:r>
              <a:endParaRPr dirty="0"/>
            </a:p>
          </p:txBody>
        </p:sp>
      </p:grpSp>
      <p:grpSp>
        <p:nvGrpSpPr>
          <p:cNvPr id="1132" name="Group 1131">
            <a:extLst>
              <a:ext uri="{FF2B5EF4-FFF2-40B4-BE49-F238E27FC236}">
                <a16:creationId xmlns:a16="http://schemas.microsoft.com/office/drawing/2014/main" id="{65A181FE-1C75-F784-6D87-C417E4B3AAB4}"/>
              </a:ext>
            </a:extLst>
          </p:cNvPr>
          <p:cNvGrpSpPr/>
          <p:nvPr/>
        </p:nvGrpSpPr>
        <p:grpSpPr>
          <a:xfrm>
            <a:off x="330440" y="23975024"/>
            <a:ext cx="7401042" cy="576079"/>
            <a:chOff x="15320232" y="10320706"/>
            <a:chExt cx="10003303" cy="750370"/>
          </a:xfrm>
        </p:grpSpPr>
        <p:sp>
          <p:nvSpPr>
            <p:cNvPr id="1115" name="Google Shape;155;p18">
              <a:extLst>
                <a:ext uri="{FF2B5EF4-FFF2-40B4-BE49-F238E27FC236}">
                  <a16:creationId xmlns:a16="http://schemas.microsoft.com/office/drawing/2014/main" id="{4304DFFC-88C8-E6C5-2443-0B4023312F25}"/>
                </a:ext>
              </a:extLst>
            </p:cNvPr>
            <p:cNvSpPr/>
            <p:nvPr/>
          </p:nvSpPr>
          <p:spPr>
            <a:xfrm>
              <a:off x="15320232" y="10322519"/>
              <a:ext cx="1853865" cy="74675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 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promoter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6" name="Google Shape;156;p18">
              <a:extLst>
                <a:ext uri="{FF2B5EF4-FFF2-40B4-BE49-F238E27FC236}">
                  <a16:creationId xmlns:a16="http://schemas.microsoft.com/office/drawing/2014/main" id="{8C2C5F95-5A8F-F9A2-27CE-B2ED22112280}"/>
                </a:ext>
              </a:extLst>
            </p:cNvPr>
            <p:cNvSpPr/>
            <p:nvPr/>
          </p:nvSpPr>
          <p:spPr>
            <a:xfrm>
              <a:off x="17168335" y="10320715"/>
              <a:ext cx="1853865" cy="75036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-US" i="1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tul4</a:t>
              </a: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5′ UTR</a:t>
              </a:r>
              <a:endParaRPr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1117" name="Google Shape;157;p18">
              <a:extLst>
                <a:ext uri="{FF2B5EF4-FFF2-40B4-BE49-F238E27FC236}">
                  <a16:creationId xmlns:a16="http://schemas.microsoft.com/office/drawing/2014/main" id="{C7F37753-C0C8-2EDD-EDFD-E0602A1927BB}"/>
                </a:ext>
              </a:extLst>
            </p:cNvPr>
            <p:cNvSpPr/>
            <p:nvPr/>
          </p:nvSpPr>
          <p:spPr>
            <a:xfrm>
              <a:off x="19016439" y="10320706"/>
              <a:ext cx="1853865" cy="75036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r>
                <a:rPr lang="en" dirty="0"/>
                <a:t> </a:t>
              </a:r>
              <a:endParaRPr dirty="0"/>
            </a:p>
          </p:txBody>
        </p:sp>
        <p:grpSp>
          <p:nvGrpSpPr>
            <p:cNvPr id="1145" name="Group 1144">
              <a:extLst>
                <a:ext uri="{FF2B5EF4-FFF2-40B4-BE49-F238E27FC236}">
                  <a16:creationId xmlns:a16="http://schemas.microsoft.com/office/drawing/2014/main" id="{CC31D009-28BD-8A1D-85AD-EEFCE0DE04C7}"/>
                </a:ext>
              </a:extLst>
            </p:cNvPr>
            <p:cNvGrpSpPr/>
            <p:nvPr/>
          </p:nvGrpSpPr>
          <p:grpSpPr>
            <a:xfrm>
              <a:off x="24105131" y="10501053"/>
              <a:ext cx="1218404" cy="419160"/>
              <a:chOff x="37849470" y="9013989"/>
              <a:chExt cx="1218404" cy="419160"/>
            </a:xfrm>
          </p:grpSpPr>
          <p:pic>
            <p:nvPicPr>
              <p:cNvPr id="1135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1B5BB5C-9451-9350-A22A-54BF44459D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849470" y="9013989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6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F3F39D7-FC58-CEFB-8814-05F83FCD226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252833" y="9021471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37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2B0CF827-8BA0-793B-4DD8-B94A153F424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656196" y="901773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1146" name="Group 1145">
              <a:extLst>
                <a:ext uri="{FF2B5EF4-FFF2-40B4-BE49-F238E27FC236}">
                  <a16:creationId xmlns:a16="http://schemas.microsoft.com/office/drawing/2014/main" id="{01FB8336-4961-171F-A41A-3CA8921D3B75}"/>
                </a:ext>
              </a:extLst>
            </p:cNvPr>
            <p:cNvGrpSpPr/>
            <p:nvPr/>
          </p:nvGrpSpPr>
          <p:grpSpPr>
            <a:xfrm>
              <a:off x="21497088" y="10504795"/>
              <a:ext cx="1218404" cy="419160"/>
              <a:chOff x="38874335" y="9026620"/>
              <a:chExt cx="1218404" cy="419160"/>
            </a:xfrm>
          </p:grpSpPr>
          <p:pic>
            <p:nvPicPr>
              <p:cNvPr id="1147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88437025-5014-6059-37B1-3285AEF817C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8874335" y="902662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8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C29CE003-D53F-52E7-AC3D-ED9B9AC4036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277698" y="9034102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9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854F5958-4667-99BB-A206-98AE8C91B9F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9681061" y="9030361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127" name="Group 1126">
            <a:extLst>
              <a:ext uri="{FF2B5EF4-FFF2-40B4-BE49-F238E27FC236}">
                <a16:creationId xmlns:a16="http://schemas.microsoft.com/office/drawing/2014/main" id="{79FCC7E5-81F4-7C60-FA06-A261AC1B4E12}"/>
              </a:ext>
            </a:extLst>
          </p:cNvPr>
          <p:cNvGrpSpPr/>
          <p:nvPr/>
        </p:nvGrpSpPr>
        <p:grpSpPr>
          <a:xfrm>
            <a:off x="348952" y="24824201"/>
            <a:ext cx="7714691" cy="576076"/>
            <a:chOff x="15345331" y="9183646"/>
            <a:chExt cx="10427232" cy="750365"/>
          </a:xfrm>
        </p:grpSpPr>
        <p:sp>
          <p:nvSpPr>
            <p:cNvPr id="1112" name="Google Shape;151;p18">
              <a:extLst>
                <a:ext uri="{FF2B5EF4-FFF2-40B4-BE49-F238E27FC236}">
                  <a16:creationId xmlns:a16="http://schemas.microsoft.com/office/drawing/2014/main" id="{31478F6C-6DC2-ACA9-02CE-9D3C137A874D}"/>
                </a:ext>
              </a:extLst>
            </p:cNvPr>
            <p:cNvSpPr/>
            <p:nvPr/>
          </p:nvSpPr>
          <p:spPr>
            <a:xfrm>
              <a:off x="15345331" y="9183646"/>
              <a:ext cx="1853865" cy="750361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promoter</a:t>
              </a:r>
              <a:endParaRPr dirty="0"/>
            </a:p>
          </p:txBody>
        </p:sp>
        <p:sp>
          <p:nvSpPr>
            <p:cNvPr id="1113" name="Google Shape;152;p18">
              <a:extLst>
                <a:ext uri="{FF2B5EF4-FFF2-40B4-BE49-F238E27FC236}">
                  <a16:creationId xmlns:a16="http://schemas.microsoft.com/office/drawing/2014/main" id="{3A81A90E-5456-0840-82E7-FA8BE7425C99}"/>
                </a:ext>
              </a:extLst>
            </p:cNvPr>
            <p:cNvSpPr/>
            <p:nvPr/>
          </p:nvSpPr>
          <p:spPr>
            <a:xfrm>
              <a:off x="17180925" y="9183649"/>
              <a:ext cx="1853865" cy="750362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>
                <a:lnSpc>
                  <a:spcPct val="80000"/>
                </a:lnSpc>
              </a:pPr>
              <a:r>
                <a:rPr lang="en" i="1" dirty="0"/>
                <a:t>rpsU2</a:t>
              </a:r>
              <a:r>
                <a:rPr lang="en" dirty="0"/>
                <a:t> </a:t>
              </a:r>
            </a:p>
            <a:p>
              <a:pPr algn="ctr">
                <a:lnSpc>
                  <a:spcPct val="80000"/>
                </a:lnSpc>
              </a:pPr>
              <a:r>
                <a:rPr lang="en" dirty="0"/>
                <a:t>5′ UTR</a:t>
              </a:r>
              <a:endParaRPr dirty="0"/>
            </a:p>
          </p:txBody>
        </p:sp>
        <p:sp>
          <p:nvSpPr>
            <p:cNvPr id="1114" name="Google Shape;153;p18">
              <a:extLst>
                <a:ext uri="{FF2B5EF4-FFF2-40B4-BE49-F238E27FC236}">
                  <a16:creationId xmlns:a16="http://schemas.microsoft.com/office/drawing/2014/main" id="{55382F05-58F5-06D2-E6A0-A52A7EABA373}"/>
                </a:ext>
              </a:extLst>
            </p:cNvPr>
            <p:cNvSpPr/>
            <p:nvPr/>
          </p:nvSpPr>
          <p:spPr>
            <a:xfrm>
              <a:off x="19016518" y="9183649"/>
              <a:ext cx="1853865" cy="750362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62335" tIns="62335" rIns="62335" bIns="62335" anchor="ctr" anchorCtr="0">
              <a:noAutofit/>
            </a:bodyPr>
            <a:lstStyle/>
            <a:p>
              <a:pPr algn="ctr"/>
              <a:r>
                <a:rPr lang="en" i="1" dirty="0"/>
                <a:t>lacZ</a:t>
              </a:r>
              <a:endParaRPr i="1" dirty="0"/>
            </a:p>
          </p:txBody>
        </p:sp>
        <p:pic>
          <p:nvPicPr>
            <p:cNvPr id="1138" name="Picture 6" descr="Plus - PNG image with transparent background | Free Png Images">
              <a:extLst>
                <a:ext uri="{FF2B5EF4-FFF2-40B4-BE49-F238E27FC236}">
                  <a16:creationId xmlns:a16="http://schemas.microsoft.com/office/drawing/2014/main" id="{D9712F55-DB69-8009-6FAB-07911ABF774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0531" y="9349370"/>
              <a:ext cx="411678" cy="4116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139" name="Group 1138">
              <a:extLst>
                <a:ext uri="{FF2B5EF4-FFF2-40B4-BE49-F238E27FC236}">
                  <a16:creationId xmlns:a16="http://schemas.microsoft.com/office/drawing/2014/main" id="{483D6208-C1A3-621F-B630-B16944B7A172}"/>
                </a:ext>
              </a:extLst>
            </p:cNvPr>
            <p:cNvGrpSpPr/>
            <p:nvPr/>
          </p:nvGrpSpPr>
          <p:grpSpPr>
            <a:xfrm>
              <a:off x="23658768" y="9349371"/>
              <a:ext cx="2113795" cy="411678"/>
              <a:chOff x="6109751" y="2254590"/>
              <a:chExt cx="2113795" cy="411678"/>
            </a:xfrm>
          </p:grpSpPr>
          <p:pic>
            <p:nvPicPr>
              <p:cNvPr id="1140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3CC53479-8B85-FC68-9B18-1C299D51072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109751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1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61920DBB-3026-2A6C-90F8-D21B9366E2E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811868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2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683F1C56-D54A-68A1-FD30-D6583F467B5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86337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3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F501218E-CF7A-F137-22B2-088BDA84276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960810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44" name="Picture 6" descr="Plus - PNG image with transparent background | Free Png Images">
                <a:extLst>
                  <a:ext uri="{FF2B5EF4-FFF2-40B4-BE49-F238E27FC236}">
                    <a16:creationId xmlns:a16="http://schemas.microsoft.com/office/drawing/2014/main" id="{0CAA5351-299D-1560-2335-54804DAB14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biLevel thresh="25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535280" y="2254590"/>
                <a:ext cx="411678" cy="41167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1152" name="Group 1151">
            <a:extLst>
              <a:ext uri="{FF2B5EF4-FFF2-40B4-BE49-F238E27FC236}">
                <a16:creationId xmlns:a16="http://schemas.microsoft.com/office/drawing/2014/main" id="{0B5065BC-E2C0-8CF7-F4E8-ECCD47AC18A0}"/>
              </a:ext>
            </a:extLst>
          </p:cNvPr>
          <p:cNvGrpSpPr/>
          <p:nvPr/>
        </p:nvGrpSpPr>
        <p:grpSpPr>
          <a:xfrm>
            <a:off x="5244749" y="25693121"/>
            <a:ext cx="2894383" cy="1357803"/>
            <a:chOff x="18299490" y="10306395"/>
            <a:chExt cx="2667320" cy="1205866"/>
          </a:xfrm>
        </p:grpSpPr>
        <p:sp>
          <p:nvSpPr>
            <p:cNvPr id="1128" name="TextBox 1127">
              <a:extLst>
                <a:ext uri="{FF2B5EF4-FFF2-40B4-BE49-F238E27FC236}">
                  <a16:creationId xmlns:a16="http://schemas.microsoft.com/office/drawing/2014/main" id="{C0A646C4-0F9F-3E36-AEDF-11F0823AF7A0}"/>
                </a:ext>
              </a:extLst>
            </p:cNvPr>
            <p:cNvSpPr txBox="1"/>
            <p:nvPr/>
          </p:nvSpPr>
          <p:spPr>
            <a:xfrm>
              <a:off x="18309191" y="10306395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29" name="TextBox 1128">
              <a:extLst>
                <a:ext uri="{FF2B5EF4-FFF2-40B4-BE49-F238E27FC236}">
                  <a16:creationId xmlns:a16="http://schemas.microsoft.com/office/drawing/2014/main" id="{5978A9D5-5661-3FD9-43B9-F7A2C5002A4B}"/>
                </a:ext>
              </a:extLst>
            </p:cNvPr>
            <p:cNvSpPr txBox="1"/>
            <p:nvPr/>
          </p:nvSpPr>
          <p:spPr>
            <a:xfrm>
              <a:off x="18299490" y="11042261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30" name="TextBox 1129">
              <a:extLst>
                <a:ext uri="{FF2B5EF4-FFF2-40B4-BE49-F238E27FC236}">
                  <a16:creationId xmlns:a16="http://schemas.microsoft.com/office/drawing/2014/main" id="{E87A98A0-9CAE-DABF-F9BE-32218B6D103C}"/>
                </a:ext>
              </a:extLst>
            </p:cNvPr>
            <p:cNvSpPr txBox="1"/>
            <p:nvPr/>
          </p:nvSpPr>
          <p:spPr>
            <a:xfrm>
              <a:off x="20100262" y="11042897"/>
              <a:ext cx="866548" cy="41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31" name="TextBox 1130">
              <a:extLst>
                <a:ext uri="{FF2B5EF4-FFF2-40B4-BE49-F238E27FC236}">
                  <a16:creationId xmlns:a16="http://schemas.microsoft.com/office/drawing/2014/main" id="{C8A83840-40D6-E41E-E736-38EB2A338F72}"/>
                </a:ext>
              </a:extLst>
            </p:cNvPr>
            <p:cNvSpPr txBox="1"/>
            <p:nvPr/>
          </p:nvSpPr>
          <p:spPr>
            <a:xfrm>
              <a:off x="20102884" y="10386787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</p:grpSp>
      <p:sp>
        <p:nvSpPr>
          <p:cNvPr id="1151" name="Rectangle 1150">
            <a:extLst>
              <a:ext uri="{FF2B5EF4-FFF2-40B4-BE49-F238E27FC236}">
                <a16:creationId xmlns:a16="http://schemas.microsoft.com/office/drawing/2014/main" id="{89E5B84F-EFDC-89BC-6D2D-437E32A58ADA}"/>
              </a:ext>
            </a:extLst>
          </p:cNvPr>
          <p:cNvSpPr/>
          <p:nvPr/>
        </p:nvSpPr>
        <p:spPr>
          <a:xfrm>
            <a:off x="540534" y="21724633"/>
            <a:ext cx="11312145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Translational Fusion Constructs and Predictions</a:t>
            </a:r>
          </a:p>
        </p:txBody>
      </p:sp>
      <p:sp>
        <p:nvSpPr>
          <p:cNvPr id="1153" name="Rectangle 1152">
            <a:extLst>
              <a:ext uri="{FF2B5EF4-FFF2-40B4-BE49-F238E27FC236}">
                <a16:creationId xmlns:a16="http://schemas.microsoft.com/office/drawing/2014/main" id="{B2E5E6D3-3124-3204-4876-B7A2A3DE0D15}"/>
              </a:ext>
            </a:extLst>
          </p:cNvPr>
          <p:cNvSpPr/>
          <p:nvPr/>
        </p:nvSpPr>
        <p:spPr>
          <a:xfrm>
            <a:off x="3603005" y="4613198"/>
            <a:ext cx="4511704" cy="26463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Gram-negative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Intracellular pathogen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Causes tularemia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000" b="1" dirty="0">
                <a:latin typeface="+mj-lt"/>
              </a:rPr>
              <a:t>Potential bioweapon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C165DCE-D564-E412-F1AD-EAAB273B15D4}"/>
              </a:ext>
            </a:extLst>
          </p:cNvPr>
          <p:cNvSpPr/>
          <p:nvPr/>
        </p:nvSpPr>
        <p:spPr>
          <a:xfrm>
            <a:off x="24479352" y="21021094"/>
            <a:ext cx="5769770" cy="4617081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The 5′ UTR of the </a:t>
            </a:r>
            <a:r>
              <a:rPr lang="en-US" sz="3273" b="1" i="1" dirty="0">
                <a:latin typeface="+mj-lt"/>
              </a:rPr>
              <a:t>rpsU2</a:t>
            </a:r>
            <a:r>
              <a:rPr lang="en-US" sz="3273" b="1" dirty="0">
                <a:latin typeface="+mj-lt"/>
              </a:rPr>
              <a:t> gene is sufficient to permit regulation by bS21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bS21-2 transcript is uniquely repressed by all three homologs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Regulation of transcript is not equivalent to the regulation at the protein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5690CDE-CBED-5F42-1ED2-04B625F9BE79}"/>
              </a:ext>
            </a:extLst>
          </p:cNvPr>
          <p:cNvSpPr/>
          <p:nvPr/>
        </p:nvSpPr>
        <p:spPr>
          <a:xfrm>
            <a:off x="316955" y="9073423"/>
            <a:ext cx="5594861" cy="30751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lvl="1">
              <a:tabLst>
                <a:tab pos="306307" algn="l"/>
              </a:tabLst>
            </a:pPr>
            <a:r>
              <a:rPr lang="en-US" sz="3000" dirty="0"/>
              <a:t>Three homologs in </a:t>
            </a:r>
            <a:r>
              <a:rPr lang="en-US" sz="3000" i="1" dirty="0"/>
              <a:t>F. </a:t>
            </a:r>
            <a:r>
              <a:rPr lang="en-US" sz="3000" i="1" dirty="0" err="1"/>
              <a:t>tularensis</a:t>
            </a:r>
            <a:endParaRPr lang="en-US" sz="3000" dirty="0"/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000" dirty="0"/>
              <a:t>Leads to ribosome heterogeneity	</a:t>
            </a:r>
          </a:p>
          <a:p>
            <a:pPr marL="0" lvl="1">
              <a:tabLst>
                <a:tab pos="306307" algn="l"/>
              </a:tabLst>
            </a:pPr>
            <a:r>
              <a:rPr lang="en-US" sz="3000" dirty="0"/>
              <a:t>Loss of bS21-2 </a:t>
            </a:r>
          </a:p>
          <a:p>
            <a:pPr marL="779294" lvl="2" indent="-467576">
              <a:buFont typeface="Arial" panose="020B0604020202020204" pitchFamily="34" charset="0"/>
              <a:buChar char="•"/>
              <a:tabLst>
                <a:tab pos="306307" algn="l"/>
              </a:tabLst>
            </a:pPr>
            <a:r>
              <a:rPr lang="en-US" sz="3000" dirty="0"/>
              <a:t>Influences virulence factors and intramacrophage growth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10B3EE0-4D3A-1F44-B787-D60DD797F63D}"/>
              </a:ext>
            </a:extLst>
          </p:cNvPr>
          <p:cNvSpPr/>
          <p:nvPr/>
        </p:nvSpPr>
        <p:spPr>
          <a:xfrm>
            <a:off x="282505" y="13325939"/>
            <a:ext cx="11823192" cy="2708987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Ins="187036" numCol="1" spcCol="0" rtlCol="0" anchor="t" anchorCtr="0"/>
          <a:lstStyle/>
          <a:p>
            <a:pPr algn="ctr"/>
            <a:r>
              <a:rPr lang="en-US" sz="4500" b="1" dirty="0">
                <a:latin typeface="+mj-lt"/>
              </a:rPr>
              <a:t>Understand the regulation of the bS21 homologs</a:t>
            </a:r>
            <a:endParaRPr lang="en-US" sz="3600" b="1" dirty="0">
              <a:latin typeface="+mj-lt"/>
            </a:endParaRPr>
          </a:p>
          <a:p>
            <a:pPr marL="623436" indent="-623436">
              <a:buFont typeface="+mj-lt"/>
              <a:buAutoNum type="romanUcPeriod"/>
            </a:pPr>
            <a:r>
              <a:rPr lang="en-US" sz="3000" b="1" dirty="0">
                <a:latin typeface="+mj-lt"/>
              </a:rPr>
              <a:t>Transcript Abundance</a:t>
            </a:r>
          </a:p>
          <a:p>
            <a:pPr marL="1080636" lvl="1" indent="-623436">
              <a:buFont typeface="+mj-lt"/>
              <a:buAutoNum type="alphaLcParenR"/>
            </a:pPr>
            <a:r>
              <a:rPr lang="en-US" sz="3000" b="1" dirty="0">
                <a:latin typeface="+mj-lt"/>
              </a:rPr>
              <a:t>How do bS21-1, bS21-2, and bS21-3 affect their own production? </a:t>
            </a:r>
          </a:p>
          <a:p>
            <a:pPr marL="623436" indent="-623436">
              <a:buFont typeface="+mj-lt"/>
              <a:buAutoNum type="romanUcPeriod"/>
            </a:pPr>
            <a:r>
              <a:rPr lang="en-US" sz="3000" b="1" dirty="0">
                <a:latin typeface="+mj-lt"/>
              </a:rPr>
              <a:t>Protein Abundance </a:t>
            </a:r>
          </a:p>
          <a:p>
            <a:pPr marL="1080636" lvl="1" indent="-623436">
              <a:buFont typeface="+mj-lt"/>
              <a:buAutoNum type="alphaLcParenR"/>
            </a:pPr>
            <a:r>
              <a:rPr lang="en-US" sz="3000" b="1" dirty="0">
                <a:latin typeface="+mj-lt"/>
              </a:rPr>
              <a:t>How does bS21-2 affect its own production?</a:t>
            </a:r>
          </a:p>
        </p:txBody>
      </p:sp>
      <p:sp>
        <p:nvSpPr>
          <p:cNvPr id="1124" name="Rectangle 1123">
            <a:extLst>
              <a:ext uri="{FF2B5EF4-FFF2-40B4-BE49-F238E27FC236}">
                <a16:creationId xmlns:a16="http://schemas.microsoft.com/office/drawing/2014/main" id="{0EB5BF89-23EA-3908-46AB-B75B625F7DA4}"/>
              </a:ext>
            </a:extLst>
          </p:cNvPr>
          <p:cNvSpPr/>
          <p:nvPr/>
        </p:nvSpPr>
        <p:spPr>
          <a:xfrm>
            <a:off x="282505" y="12170612"/>
            <a:ext cx="11823192" cy="971588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Study Goals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77B7EB8-59AD-28C8-0838-F806E1E520BB}"/>
              </a:ext>
            </a:extLst>
          </p:cNvPr>
          <p:cNvSpPr txBox="1"/>
          <p:nvPr/>
        </p:nvSpPr>
        <p:spPr>
          <a:xfrm>
            <a:off x="29805383" y="1780630"/>
            <a:ext cx="5814477" cy="6799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1</a:t>
            </a:r>
            <a:r>
              <a:rPr lang="en-US" sz="1909" dirty="0">
                <a:solidFill>
                  <a:schemeClr val="bg1"/>
                </a:solidFill>
              </a:rPr>
              <a:t>Department of Cell and Molecular Biology</a:t>
            </a:r>
          </a:p>
          <a:p>
            <a:pPr algn="r"/>
            <a:r>
              <a:rPr lang="en-US" sz="1909" baseline="30000" dirty="0">
                <a:solidFill>
                  <a:schemeClr val="bg1"/>
                </a:solidFill>
              </a:rPr>
              <a:t>2</a:t>
            </a:r>
            <a:r>
              <a:rPr lang="en-US" sz="1909" dirty="0">
                <a:solidFill>
                  <a:schemeClr val="bg1"/>
                </a:solidFill>
              </a:rPr>
              <a:t>Department of Biomedical and Pharmaceutical Sciences</a:t>
            </a:r>
          </a:p>
        </p:txBody>
      </p:sp>
      <p:pic>
        <p:nvPicPr>
          <p:cNvPr id="1026" name="Picture 2" descr="University of Rhode Island - Wikipedia">
            <a:extLst>
              <a:ext uri="{FF2B5EF4-FFF2-40B4-BE49-F238E27FC236}">
                <a16:creationId xmlns:a16="http://schemas.microsoft.com/office/drawing/2014/main" id="{46474080-6E5E-81DB-80B2-EA4EB99262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519" y="385894"/>
            <a:ext cx="2141590" cy="21415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8" descr="A picture containing text&#10;&#10;Description automatically generated">
            <a:extLst>
              <a:ext uri="{FF2B5EF4-FFF2-40B4-BE49-F238E27FC236}">
                <a16:creationId xmlns:a16="http://schemas.microsoft.com/office/drawing/2014/main" id="{49F63782-41A0-BA66-20F9-A211EC32D45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45" t="26642" r="20507" b="14845"/>
          <a:stretch/>
        </p:blipFill>
        <p:spPr>
          <a:xfrm>
            <a:off x="2347034" y="1115659"/>
            <a:ext cx="1860446" cy="1323787"/>
          </a:xfrm>
          <a:prstGeom prst="rect">
            <a:avLst/>
          </a:prstGeom>
        </p:spPr>
      </p:pic>
      <p:sp>
        <p:nvSpPr>
          <p:cNvPr id="1125" name="Rectangle 1124">
            <a:extLst>
              <a:ext uri="{FF2B5EF4-FFF2-40B4-BE49-F238E27FC236}">
                <a16:creationId xmlns:a16="http://schemas.microsoft.com/office/drawing/2014/main" id="{BA9E0A10-8827-77F0-5DC6-59C5DA086DBB}"/>
              </a:ext>
            </a:extLst>
          </p:cNvPr>
          <p:cNvSpPr/>
          <p:nvPr/>
        </p:nvSpPr>
        <p:spPr>
          <a:xfrm>
            <a:off x="24479352" y="19891544"/>
            <a:ext cx="5760720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Conclusions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B0CF1BA-923C-6BFF-1C2A-769756D18C4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88474" y="8828067"/>
            <a:ext cx="2534432" cy="2063554"/>
          </a:xfrm>
          <a:prstGeom prst="rect">
            <a:avLst/>
          </a:prstGeom>
        </p:spPr>
      </p:pic>
      <p:graphicFrame>
        <p:nvGraphicFramePr>
          <p:cNvPr id="12" name="Google Shape;206;p16">
            <a:extLst>
              <a:ext uri="{FF2B5EF4-FFF2-40B4-BE49-F238E27FC236}">
                <a16:creationId xmlns:a16="http://schemas.microsoft.com/office/drawing/2014/main" id="{1B2479AE-E92A-749E-709B-CC244851D09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8345666"/>
              </p:ext>
            </p:extLst>
          </p:nvPr>
        </p:nvGraphicFramePr>
        <p:xfrm>
          <a:off x="15224125" y="14821773"/>
          <a:ext cx="8026167" cy="353832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133" name="Rectangle 1132">
            <a:extLst>
              <a:ext uri="{FF2B5EF4-FFF2-40B4-BE49-F238E27FC236}">
                <a16:creationId xmlns:a16="http://schemas.microsoft.com/office/drawing/2014/main" id="{DDF5B109-7101-5E78-3E08-3DD8040FBE1B}"/>
              </a:ext>
            </a:extLst>
          </p:cNvPr>
          <p:cNvSpPr/>
          <p:nvPr/>
        </p:nvSpPr>
        <p:spPr>
          <a:xfrm>
            <a:off x="540534" y="16945833"/>
            <a:ext cx="11332285" cy="45436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0946064D-BDD5-CC49-ABC6-2E0DFD549B7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402" y="16893074"/>
            <a:ext cx="11823192" cy="4538286"/>
          </a:xfrm>
          <a:prstGeom prst="rect">
            <a:avLst/>
          </a:prstGeom>
        </p:spPr>
      </p:pic>
      <p:sp>
        <p:nvSpPr>
          <p:cNvPr id="1160" name="Rectangle 1159">
            <a:extLst>
              <a:ext uri="{FF2B5EF4-FFF2-40B4-BE49-F238E27FC236}">
                <a16:creationId xmlns:a16="http://schemas.microsoft.com/office/drawing/2014/main" id="{32AABA6A-95BF-82AA-FF96-3B43A616D63F}"/>
              </a:ext>
            </a:extLst>
          </p:cNvPr>
          <p:cNvSpPr/>
          <p:nvPr/>
        </p:nvSpPr>
        <p:spPr>
          <a:xfrm>
            <a:off x="378107" y="2823354"/>
            <a:ext cx="11823192" cy="1005840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Introduction</a:t>
            </a:r>
          </a:p>
        </p:txBody>
      </p:sp>
      <p:pic>
        <p:nvPicPr>
          <p:cNvPr id="1162" name="Picture 2" descr="Francisella tularensis - Wikipedia">
            <a:extLst>
              <a:ext uri="{FF2B5EF4-FFF2-40B4-BE49-F238E27FC236}">
                <a16:creationId xmlns:a16="http://schemas.microsoft.com/office/drawing/2014/main" id="{3009EFC6-C3B9-66FB-D1A7-1BBD835EB0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107" y="4279608"/>
            <a:ext cx="2403034" cy="2517090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E05AADA3-7FFD-7674-8C66-5B92C3C1E425}"/>
              </a:ext>
            </a:extLst>
          </p:cNvPr>
          <p:cNvGrpSpPr/>
          <p:nvPr/>
        </p:nvGrpSpPr>
        <p:grpSpPr>
          <a:xfrm>
            <a:off x="24925357" y="10454180"/>
            <a:ext cx="10795558" cy="9143313"/>
            <a:chOff x="24943369" y="9219045"/>
            <a:chExt cx="10795558" cy="914331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E1AAB3C8-D509-F827-6273-833D31182DEB}"/>
                </a:ext>
              </a:extLst>
            </p:cNvPr>
            <p:cNvSpPr/>
            <p:nvPr/>
          </p:nvSpPr>
          <p:spPr>
            <a:xfrm>
              <a:off x="26077042" y="9219045"/>
              <a:ext cx="9307285" cy="100940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latin typeface="+mj-lt"/>
                </a:rPr>
                <a:t>MODEL 1: Attenuation</a:t>
              </a:r>
            </a:p>
          </p:txBody>
        </p:sp>
        <p:sp>
          <p:nvSpPr>
            <p:cNvPr id="1065" name="Rectangle 1064">
              <a:extLst>
                <a:ext uri="{FF2B5EF4-FFF2-40B4-BE49-F238E27FC236}">
                  <a16:creationId xmlns:a16="http://schemas.microsoft.com/office/drawing/2014/main" id="{BC065289-B4B1-7CB3-4AD8-ED200E2CBBD0}"/>
                </a:ext>
              </a:extLst>
            </p:cNvPr>
            <p:cNvSpPr/>
            <p:nvPr/>
          </p:nvSpPr>
          <p:spPr>
            <a:xfrm>
              <a:off x="24943369" y="9812206"/>
              <a:ext cx="463545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+ r-protein</a:t>
              </a:r>
            </a:p>
          </p:txBody>
        </p:sp>
        <p:sp>
          <p:nvSpPr>
            <p:cNvPr id="1066" name="Rectangle 1065">
              <a:extLst>
                <a:ext uri="{FF2B5EF4-FFF2-40B4-BE49-F238E27FC236}">
                  <a16:creationId xmlns:a16="http://schemas.microsoft.com/office/drawing/2014/main" id="{1A632F79-B64B-1555-937C-AB60A511851F}"/>
                </a:ext>
              </a:extLst>
            </p:cNvPr>
            <p:cNvSpPr/>
            <p:nvPr/>
          </p:nvSpPr>
          <p:spPr>
            <a:xfrm>
              <a:off x="31486233" y="9825717"/>
              <a:ext cx="349591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- r-protein</a:t>
              </a:r>
            </a:p>
          </p:txBody>
        </p:sp>
        <p:pic>
          <p:nvPicPr>
            <p:cNvPr id="1098" name="Picture 1097" descr="A picture containing computer, indoor, night sky&#10;&#10;Description automatically generated">
              <a:extLst>
                <a:ext uri="{FF2B5EF4-FFF2-40B4-BE49-F238E27FC236}">
                  <a16:creationId xmlns:a16="http://schemas.microsoft.com/office/drawing/2014/main" id="{01D78287-B55B-5592-B16D-E3E528F0BF4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47" t="69099" r="72556" b="14000"/>
            <a:stretch/>
          </p:blipFill>
          <p:spPr>
            <a:xfrm>
              <a:off x="25183205" y="10495996"/>
              <a:ext cx="4483064" cy="2312385"/>
            </a:xfrm>
            <a:prstGeom prst="rect">
              <a:avLst/>
            </a:prstGeom>
          </p:spPr>
        </p:pic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CDCC67D-2FDF-EB9B-3F84-9B0C06C258F9}"/>
                </a:ext>
              </a:extLst>
            </p:cNvPr>
            <p:cNvSpPr/>
            <p:nvPr/>
          </p:nvSpPr>
          <p:spPr>
            <a:xfrm>
              <a:off x="25772230" y="13093733"/>
              <a:ext cx="9307286" cy="171846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500" b="1" dirty="0">
                  <a:latin typeface="+mj-lt"/>
                </a:rPr>
                <a:t>MODEL 2:</a:t>
              </a:r>
            </a:p>
            <a:p>
              <a:pPr algn="ctr"/>
              <a:r>
                <a:rPr lang="en-US" sz="4500" b="1" dirty="0">
                  <a:latin typeface="+mj-lt"/>
                </a:rPr>
                <a:t>Post-Transcriptional Control</a:t>
              </a:r>
            </a:p>
          </p:txBody>
        </p:sp>
        <p:pic>
          <p:nvPicPr>
            <p:cNvPr id="13" name="Picture 12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E0B5166E-57DC-194C-B0D9-DDCD175AA1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7582" r="52766" b="15469"/>
            <a:stretch/>
          </p:blipFill>
          <p:spPr>
            <a:xfrm>
              <a:off x="25235877" y="15666103"/>
              <a:ext cx="4377554" cy="2696255"/>
            </a:xfrm>
            <a:prstGeom prst="rect">
              <a:avLst/>
            </a:prstGeom>
          </p:spPr>
        </p:pic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F8A0E02A-A481-52DA-C9A8-4638AEDEE9D4}"/>
                </a:ext>
              </a:extLst>
            </p:cNvPr>
            <p:cNvSpPr/>
            <p:nvPr/>
          </p:nvSpPr>
          <p:spPr>
            <a:xfrm>
              <a:off x="25106928" y="14644855"/>
              <a:ext cx="463545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+ r-protein</a:t>
              </a:r>
            </a:p>
          </p:txBody>
        </p:sp>
        <p:sp>
          <p:nvSpPr>
            <p:cNvPr id="1150" name="Rectangle 1149">
              <a:extLst>
                <a:ext uri="{FF2B5EF4-FFF2-40B4-BE49-F238E27FC236}">
                  <a16:creationId xmlns:a16="http://schemas.microsoft.com/office/drawing/2014/main" id="{C80041F5-57F8-2AA1-EF0C-1C4CBB15D7DE}"/>
                </a:ext>
              </a:extLst>
            </p:cNvPr>
            <p:cNvSpPr/>
            <p:nvPr/>
          </p:nvSpPr>
          <p:spPr>
            <a:xfrm>
              <a:off x="31486232" y="14637294"/>
              <a:ext cx="3495913" cy="102880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3273" b="1" dirty="0">
                  <a:latin typeface="+mj-lt"/>
                </a:rPr>
                <a:t>- r-protein</a:t>
              </a:r>
            </a:p>
          </p:txBody>
        </p:sp>
        <p:pic>
          <p:nvPicPr>
            <p:cNvPr id="16" name="Picture 15" descr="A picture containing computer, indoor, night sky&#10;&#10;Description automatically generated">
              <a:extLst>
                <a:ext uri="{FF2B5EF4-FFF2-40B4-BE49-F238E27FC236}">
                  <a16:creationId xmlns:a16="http://schemas.microsoft.com/office/drawing/2014/main" id="{5CF5A845-2179-B325-E136-9D042976AA6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70" t="69099" r="44855" b="17679"/>
            <a:stretch/>
          </p:blipFill>
          <p:spPr>
            <a:xfrm>
              <a:off x="31103474" y="10535568"/>
              <a:ext cx="4635453" cy="1809023"/>
            </a:xfrm>
            <a:prstGeom prst="rect">
              <a:avLst/>
            </a:prstGeom>
          </p:spPr>
        </p:pic>
        <p:pic>
          <p:nvPicPr>
            <p:cNvPr id="1027" name="Picture 1026" descr="Graphical user interface&#10;&#10;Description automatically generated with low confidence">
              <a:extLst>
                <a:ext uri="{FF2B5EF4-FFF2-40B4-BE49-F238E27FC236}">
                  <a16:creationId xmlns:a16="http://schemas.microsoft.com/office/drawing/2014/main" id="{69CA349C-D8F8-DCBF-FDF9-787799195E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0787" t="47582" r="8982" b="15469"/>
            <a:stretch/>
          </p:blipFill>
          <p:spPr>
            <a:xfrm>
              <a:off x="31655832" y="15639399"/>
              <a:ext cx="3728495" cy="2696255"/>
            </a:xfrm>
            <a:prstGeom prst="rect">
              <a:avLst/>
            </a:prstGeom>
          </p:spPr>
        </p:pic>
      </p:grpSp>
      <p:sp>
        <p:nvSpPr>
          <p:cNvPr id="1036" name="Rectangle 1035">
            <a:extLst>
              <a:ext uri="{FF2B5EF4-FFF2-40B4-BE49-F238E27FC236}">
                <a16:creationId xmlns:a16="http://schemas.microsoft.com/office/drawing/2014/main" id="{5E47ED38-023A-2E74-67D4-AAFBE408AA4F}"/>
              </a:ext>
            </a:extLst>
          </p:cNvPr>
          <p:cNvSpPr/>
          <p:nvPr/>
        </p:nvSpPr>
        <p:spPr>
          <a:xfrm>
            <a:off x="24638915" y="3943478"/>
            <a:ext cx="11491718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dirty="0">
                <a:latin typeface="+mj-lt"/>
              </a:rPr>
              <a:t>bS21-1 and bS21-3 do not auto-regulate </a:t>
            </a:r>
          </a:p>
        </p:txBody>
      </p:sp>
      <p:graphicFrame>
        <p:nvGraphicFramePr>
          <p:cNvPr id="1038" name="Chart 1037">
            <a:extLst>
              <a:ext uri="{FF2B5EF4-FFF2-40B4-BE49-F238E27FC236}">
                <a16:creationId xmlns:a16="http://schemas.microsoft.com/office/drawing/2014/main" id="{6116DBFA-9D37-BD1E-57E8-6C75492C927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61894228"/>
              </p:ext>
            </p:extLst>
          </p:nvPr>
        </p:nvGraphicFramePr>
        <p:xfrm>
          <a:off x="24848825" y="4887359"/>
          <a:ext cx="5437940" cy="416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2"/>
          </a:graphicData>
        </a:graphic>
      </p:graphicFrame>
      <p:graphicFrame>
        <p:nvGraphicFramePr>
          <p:cNvPr id="1037" name="Chart 1036">
            <a:extLst>
              <a:ext uri="{FF2B5EF4-FFF2-40B4-BE49-F238E27FC236}">
                <a16:creationId xmlns:a16="http://schemas.microsoft.com/office/drawing/2014/main" id="{9D20394A-5D29-F119-DC2F-FF51737E573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23828537"/>
              </p:ext>
            </p:extLst>
          </p:nvPr>
        </p:nvGraphicFramePr>
        <p:xfrm>
          <a:off x="24933500" y="4873909"/>
          <a:ext cx="5268591" cy="4184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3"/>
          </a:graphicData>
        </a:graphic>
      </p:graphicFrame>
      <p:graphicFrame>
        <p:nvGraphicFramePr>
          <p:cNvPr id="1039" name="Chart 1038">
            <a:extLst>
              <a:ext uri="{FF2B5EF4-FFF2-40B4-BE49-F238E27FC236}">
                <a16:creationId xmlns:a16="http://schemas.microsoft.com/office/drawing/2014/main" id="{AD018711-A0E6-D627-D137-10AB5495DEC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6193858"/>
              </p:ext>
            </p:extLst>
          </p:nvPr>
        </p:nvGraphicFramePr>
        <p:xfrm>
          <a:off x="30438734" y="4887359"/>
          <a:ext cx="5437940" cy="41619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4"/>
          </a:graphicData>
        </a:graphic>
      </p:graphicFrame>
      <p:graphicFrame>
        <p:nvGraphicFramePr>
          <p:cNvPr id="1040" name="Chart 1039">
            <a:extLst>
              <a:ext uri="{FF2B5EF4-FFF2-40B4-BE49-F238E27FC236}">
                <a16:creationId xmlns:a16="http://schemas.microsoft.com/office/drawing/2014/main" id="{D408A662-27F1-DC82-E02E-0A57B084829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55860537"/>
              </p:ext>
            </p:extLst>
          </p:nvPr>
        </p:nvGraphicFramePr>
        <p:xfrm>
          <a:off x="30525594" y="4887358"/>
          <a:ext cx="5437940" cy="41619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041" name="Rectangle 1040">
            <a:extLst>
              <a:ext uri="{FF2B5EF4-FFF2-40B4-BE49-F238E27FC236}">
                <a16:creationId xmlns:a16="http://schemas.microsoft.com/office/drawing/2014/main" id="{4ED62DEB-0AAA-EB46-2593-AFADCC0B3485}"/>
              </a:ext>
            </a:extLst>
          </p:cNvPr>
          <p:cNvSpPr/>
          <p:nvPr/>
        </p:nvSpPr>
        <p:spPr>
          <a:xfrm>
            <a:off x="30420969" y="19891544"/>
            <a:ext cx="5867068" cy="1005840"/>
          </a:xfrm>
          <a:prstGeom prst="rect">
            <a:avLst/>
          </a:prstGeom>
          <a:solidFill>
            <a:srgbClr val="2B3A40"/>
          </a:solidFill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rIns="124691" bIns="0" rtlCol="0" anchor="ctr" anchorCtr="0"/>
          <a:lstStyle/>
          <a:p>
            <a:pPr algn="ctr"/>
            <a:r>
              <a:rPr lang="en-US" sz="6000" b="1" dirty="0">
                <a:latin typeface="+mj-lt"/>
              </a:rPr>
              <a:t>Future Directions</a:t>
            </a:r>
          </a:p>
        </p:txBody>
      </p:sp>
      <p:sp>
        <p:nvSpPr>
          <p:cNvPr id="1042" name="Rectangle 1041">
            <a:extLst>
              <a:ext uri="{FF2B5EF4-FFF2-40B4-BE49-F238E27FC236}">
                <a16:creationId xmlns:a16="http://schemas.microsoft.com/office/drawing/2014/main" id="{A9A5656E-C34D-087E-404B-C22F8E741A85}"/>
              </a:ext>
            </a:extLst>
          </p:cNvPr>
          <p:cNvSpPr/>
          <p:nvPr/>
        </p:nvSpPr>
        <p:spPr>
          <a:xfrm>
            <a:off x="30411919" y="21021094"/>
            <a:ext cx="5867068" cy="4617081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4691" rIns="124691" rtlCol="0" anchor="t" anchorCtr="0"/>
          <a:lstStyle/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Determine if transcript abundance is due to changes in stability or termination during transcription</a:t>
            </a:r>
          </a:p>
          <a:p>
            <a:pPr marL="467576" indent="-467576">
              <a:buFont typeface="Arial" panose="020B0604020202020204" pitchFamily="34" charset="0"/>
              <a:buChar char="•"/>
            </a:pPr>
            <a:r>
              <a:rPr lang="en-US" sz="3273" b="1" dirty="0">
                <a:latin typeface="+mj-lt"/>
              </a:rPr>
              <a:t>Assess how the 5′ UTR  structure of the </a:t>
            </a:r>
            <a:r>
              <a:rPr lang="en-US" sz="3273" b="1" i="1" dirty="0">
                <a:latin typeface="+mj-lt"/>
              </a:rPr>
              <a:t>rpsU2 </a:t>
            </a:r>
            <a:r>
              <a:rPr lang="en-US" sz="3273" b="1" dirty="0">
                <a:latin typeface="+mj-lt"/>
              </a:rPr>
              <a:t>transcript impacts translation</a:t>
            </a:r>
          </a:p>
          <a:p>
            <a:pPr algn="just"/>
            <a:r>
              <a:rPr lang="en-US" sz="3273" b="1" dirty="0">
                <a:latin typeface="+mj-lt"/>
              </a:rPr>
              <a:t> </a:t>
            </a:r>
          </a:p>
        </p:txBody>
      </p:sp>
      <p:sp>
        <p:nvSpPr>
          <p:cNvPr id="1045" name="Rectangle 1044">
            <a:extLst>
              <a:ext uri="{FF2B5EF4-FFF2-40B4-BE49-F238E27FC236}">
                <a16:creationId xmlns:a16="http://schemas.microsoft.com/office/drawing/2014/main" id="{61695AF5-D371-365C-E309-BB4A19D0C288}"/>
              </a:ext>
            </a:extLst>
          </p:cNvPr>
          <p:cNvSpPr/>
          <p:nvPr/>
        </p:nvSpPr>
        <p:spPr>
          <a:xfrm>
            <a:off x="12437441" y="21530953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048" name="Rectangle 1047">
            <a:extLst>
              <a:ext uri="{FF2B5EF4-FFF2-40B4-BE49-F238E27FC236}">
                <a16:creationId xmlns:a16="http://schemas.microsoft.com/office/drawing/2014/main" id="{E39B7E7A-3F6C-3C08-4DDE-49ADE4E00B25}"/>
              </a:ext>
            </a:extLst>
          </p:cNvPr>
          <p:cNvSpPr/>
          <p:nvPr/>
        </p:nvSpPr>
        <p:spPr>
          <a:xfrm>
            <a:off x="12555377" y="21381833"/>
            <a:ext cx="11491718" cy="99962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graphicFrame>
        <p:nvGraphicFramePr>
          <p:cNvPr id="1050" name="Chart 1049">
            <a:extLst>
              <a:ext uri="{FF2B5EF4-FFF2-40B4-BE49-F238E27FC236}">
                <a16:creationId xmlns:a16="http://schemas.microsoft.com/office/drawing/2014/main" id="{96A800FB-2BDB-12DA-0E52-FF75DE9FF2E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8820835"/>
              </p:ext>
            </p:extLst>
          </p:nvPr>
        </p:nvGraphicFramePr>
        <p:xfrm>
          <a:off x="12881560" y="22311899"/>
          <a:ext cx="10928333" cy="45381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6"/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CD9A36FA-B798-9BC9-E661-BF7CE2569337}"/>
              </a:ext>
            </a:extLst>
          </p:cNvPr>
          <p:cNvSpPr/>
          <p:nvPr/>
        </p:nvSpPr>
        <p:spPr>
          <a:xfrm>
            <a:off x="24464845" y="2823354"/>
            <a:ext cx="11823192" cy="1009405"/>
          </a:xfrm>
          <a:prstGeom prst="rect">
            <a:avLst/>
          </a:prstGeom>
          <a:solidFill>
            <a:srgbClr val="5565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0" b="1" dirty="0">
                <a:latin typeface="+mj-lt"/>
              </a:rPr>
              <a:t>bS21-1 and bS21-3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25D4F42-8676-E836-1D9E-2ED3802F6F8B}"/>
              </a:ext>
            </a:extLst>
          </p:cNvPr>
          <p:cNvSpPr txBox="1"/>
          <p:nvPr/>
        </p:nvSpPr>
        <p:spPr>
          <a:xfrm>
            <a:off x="26598548" y="8589578"/>
            <a:ext cx="3049709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WT				  </a:t>
            </a:r>
            <a:r>
              <a:rPr lang="el-G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2000" i="1" dirty="0"/>
              <a:t>rpsU1</a:t>
            </a:r>
          </a:p>
        </p:txBody>
      </p:sp>
      <p:sp>
        <p:nvSpPr>
          <p:cNvPr id="1126" name="TextBox 1125">
            <a:extLst>
              <a:ext uri="{FF2B5EF4-FFF2-40B4-BE49-F238E27FC236}">
                <a16:creationId xmlns:a16="http://schemas.microsoft.com/office/drawing/2014/main" id="{E4C964CB-58B1-6AD4-C780-F43D2017611F}"/>
              </a:ext>
            </a:extLst>
          </p:cNvPr>
          <p:cNvSpPr txBox="1"/>
          <p:nvPr/>
        </p:nvSpPr>
        <p:spPr>
          <a:xfrm>
            <a:off x="32232600" y="8589578"/>
            <a:ext cx="3133715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WT				   </a:t>
            </a:r>
            <a:r>
              <a:rPr lang="el-GR" sz="2000" dirty="0">
                <a:latin typeface="Calibri Light" panose="020F0302020204030204" pitchFamily="34" charset="0"/>
                <a:cs typeface="Calibri Light" panose="020F0302020204030204" pitchFamily="34" charset="0"/>
              </a:rPr>
              <a:t>Δ</a:t>
            </a:r>
            <a:r>
              <a:rPr lang="en-US" sz="2000" i="1" dirty="0"/>
              <a:t>rpsU3</a:t>
            </a:r>
          </a:p>
        </p:txBody>
      </p:sp>
      <p:sp>
        <p:nvSpPr>
          <p:cNvPr id="1155" name="Rectangle 1154">
            <a:extLst>
              <a:ext uri="{FF2B5EF4-FFF2-40B4-BE49-F238E27FC236}">
                <a16:creationId xmlns:a16="http://schemas.microsoft.com/office/drawing/2014/main" id="{B1298709-9BE0-E81D-65EF-543F29BE4245}"/>
              </a:ext>
            </a:extLst>
          </p:cNvPr>
          <p:cNvSpPr/>
          <p:nvPr/>
        </p:nvSpPr>
        <p:spPr>
          <a:xfrm>
            <a:off x="12437441" y="9893835"/>
            <a:ext cx="11823192" cy="5669280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166" name="Rectangle 1165">
            <a:extLst>
              <a:ext uri="{FF2B5EF4-FFF2-40B4-BE49-F238E27FC236}">
                <a16:creationId xmlns:a16="http://schemas.microsoft.com/office/drawing/2014/main" id="{9EF3E08E-B9B4-A2C1-1FBD-0DFBCC4CF4E4}"/>
              </a:ext>
            </a:extLst>
          </p:cNvPr>
          <p:cNvSpPr/>
          <p:nvPr/>
        </p:nvSpPr>
        <p:spPr>
          <a:xfrm>
            <a:off x="8713745" y="4078122"/>
            <a:ext cx="3469434" cy="7903444"/>
          </a:xfrm>
          <a:prstGeom prst="rect">
            <a:avLst/>
          </a:prstGeom>
          <a:solidFill>
            <a:srgbClr val="FCA26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 dirty="0"/>
          </a:p>
        </p:txBody>
      </p:sp>
      <p:pic>
        <p:nvPicPr>
          <p:cNvPr id="1165" name="Google Shape;81;p4" descr="Chart, scatter chart&#10;&#10;Description automatically generated">
            <a:extLst>
              <a:ext uri="{FF2B5EF4-FFF2-40B4-BE49-F238E27FC236}">
                <a16:creationId xmlns:a16="http://schemas.microsoft.com/office/drawing/2014/main" id="{DAADF06E-F1FA-DB46-D1E2-B53C6D5A09F7}"/>
              </a:ext>
            </a:extLst>
          </p:cNvPr>
          <p:cNvPicPr preferRelativeResize="0">
            <a:picLocks noChangeAspect="1"/>
          </p:cNvPicPr>
          <p:nvPr/>
        </p:nvPicPr>
        <p:blipFill rotWithShape="1">
          <a:blip r:embed="rId17">
            <a:alphaModFix/>
          </a:blip>
          <a:srcRect l="3316" r="6760"/>
          <a:stretch/>
        </p:blipFill>
        <p:spPr>
          <a:xfrm>
            <a:off x="8808094" y="4158208"/>
            <a:ext cx="3277385" cy="4825557"/>
          </a:xfrm>
          <a:prstGeom prst="rect">
            <a:avLst/>
          </a:prstGeom>
          <a:noFill/>
          <a:ln>
            <a:noFill/>
          </a:ln>
        </p:spPr>
      </p:pic>
      <p:sp>
        <p:nvSpPr>
          <p:cNvPr id="1167" name="Rectangle 1166">
            <a:extLst>
              <a:ext uri="{FF2B5EF4-FFF2-40B4-BE49-F238E27FC236}">
                <a16:creationId xmlns:a16="http://schemas.microsoft.com/office/drawing/2014/main" id="{A46236EE-1DD4-5F1F-DD1E-EBC04AEA44F7}"/>
              </a:ext>
            </a:extLst>
          </p:cNvPr>
          <p:cNvSpPr/>
          <p:nvPr/>
        </p:nvSpPr>
        <p:spPr>
          <a:xfrm>
            <a:off x="8773167" y="8940432"/>
            <a:ext cx="3372162" cy="28614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3000" b="1" dirty="0">
                <a:latin typeface="+mj-lt"/>
              </a:rPr>
              <a:t>Disconnect between transcript and protein abundance in cells lacking  </a:t>
            </a:r>
          </a:p>
          <a:p>
            <a:r>
              <a:rPr lang="en-US" sz="3000" b="1" dirty="0">
                <a:latin typeface="+mj-lt"/>
              </a:rPr>
              <a:t>bS21-2</a:t>
            </a:r>
          </a:p>
        </p:txBody>
      </p:sp>
      <p:graphicFrame>
        <p:nvGraphicFramePr>
          <p:cNvPr id="1173" name="Table 44">
            <a:extLst>
              <a:ext uri="{FF2B5EF4-FFF2-40B4-BE49-F238E27FC236}">
                <a16:creationId xmlns:a16="http://schemas.microsoft.com/office/drawing/2014/main" id="{2CBBE53B-9331-8D01-BA17-F8FE7B97FDC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1947621"/>
              </p:ext>
            </p:extLst>
          </p:nvPr>
        </p:nvGraphicFramePr>
        <p:xfrm>
          <a:off x="8274402" y="23270242"/>
          <a:ext cx="3686192" cy="732906"/>
        </p:xfrm>
        <a:graphic>
          <a:graphicData uri="http://schemas.openxmlformats.org/drawingml/2006/table">
            <a:tbl>
              <a:tblPr firstRow="1" bandRow="1"/>
              <a:tblGrid>
                <a:gridCol w="1843096">
                  <a:extLst>
                    <a:ext uri="{9D8B030D-6E8A-4147-A177-3AD203B41FA5}">
                      <a16:colId xmlns:a16="http://schemas.microsoft.com/office/drawing/2014/main" val="2576813708"/>
                    </a:ext>
                  </a:extLst>
                </a:gridCol>
                <a:gridCol w="1843096">
                  <a:extLst>
                    <a:ext uri="{9D8B030D-6E8A-4147-A177-3AD203B41FA5}">
                      <a16:colId xmlns:a16="http://schemas.microsoft.com/office/drawing/2014/main" val="3437279959"/>
                    </a:ext>
                  </a:extLst>
                </a:gridCol>
              </a:tblGrid>
              <a:tr h="732906">
                <a:tc>
                  <a:txBody>
                    <a:bodyPr/>
                    <a:lstStyle/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algn="ctr"/>
                      <a:r>
                        <a:rPr lang="en-US" sz="1900" b="0" dirty="0">
                          <a:latin typeface="Quattrocento Sans" panose="020B0604020202020204" charset="0"/>
                        </a:rPr>
                        <a:t>bS21-2 (WT)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Cells </a:t>
                      </a:r>
                      <a:r>
                        <a:rPr lang="en-US" sz="1900" b="1" u="sng" dirty="0">
                          <a:latin typeface="Quattrocento Sans" panose="020B0604020202020204" charset="0"/>
                        </a:rPr>
                        <a:t>without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900" b="0" dirty="0">
                          <a:latin typeface="Quattrocento Sans" panose="020B0604020202020204" charset="0"/>
                        </a:rPr>
                        <a:t>bS21-2 (∆</a:t>
                      </a:r>
                      <a:r>
                        <a:rPr lang="en-US" sz="1900" b="0" i="1" dirty="0">
                          <a:latin typeface="Quattrocento Sans" panose="020B0604020202020204" charset="0"/>
                        </a:rPr>
                        <a:t>rpsU2</a:t>
                      </a:r>
                      <a:r>
                        <a:rPr lang="en-US" sz="1900" b="0" dirty="0">
                          <a:latin typeface="Quattrocento Sans" panose="020B0604020202020204" charset="0"/>
                        </a:rPr>
                        <a:t>)</a:t>
                      </a:r>
                    </a:p>
                  </a:txBody>
                  <a:tcPr marL="62345" marR="62345" marT="31173" marB="31173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7168174"/>
                  </a:ext>
                </a:extLst>
              </a:tr>
            </a:tbl>
          </a:graphicData>
        </a:graphic>
      </p:graphicFrame>
      <p:grpSp>
        <p:nvGrpSpPr>
          <p:cNvPr id="1175" name="Group 1174">
            <a:extLst>
              <a:ext uri="{FF2B5EF4-FFF2-40B4-BE49-F238E27FC236}">
                <a16:creationId xmlns:a16="http://schemas.microsoft.com/office/drawing/2014/main" id="{2B00BD47-22BA-2EFF-2CC6-CBBBBD146EEF}"/>
              </a:ext>
            </a:extLst>
          </p:cNvPr>
          <p:cNvGrpSpPr/>
          <p:nvPr/>
        </p:nvGrpSpPr>
        <p:grpSpPr>
          <a:xfrm>
            <a:off x="9020424" y="25769035"/>
            <a:ext cx="2894383" cy="1357803"/>
            <a:chOff x="18299490" y="10306395"/>
            <a:chExt cx="2667320" cy="1205866"/>
          </a:xfrm>
        </p:grpSpPr>
        <p:sp>
          <p:nvSpPr>
            <p:cNvPr id="1176" name="TextBox 1175">
              <a:extLst>
                <a:ext uri="{FF2B5EF4-FFF2-40B4-BE49-F238E27FC236}">
                  <a16:creationId xmlns:a16="http://schemas.microsoft.com/office/drawing/2014/main" id="{BFBA081E-1218-5E41-A667-ED08223490E7}"/>
                </a:ext>
              </a:extLst>
            </p:cNvPr>
            <p:cNvSpPr txBox="1"/>
            <p:nvPr/>
          </p:nvSpPr>
          <p:spPr>
            <a:xfrm>
              <a:off x="18309191" y="10306395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7" name="TextBox 1176">
              <a:extLst>
                <a:ext uri="{FF2B5EF4-FFF2-40B4-BE49-F238E27FC236}">
                  <a16:creationId xmlns:a16="http://schemas.microsoft.com/office/drawing/2014/main" id="{DAAA810E-1EBB-5CB1-A3ED-C78793D84E22}"/>
                </a:ext>
              </a:extLst>
            </p:cNvPr>
            <p:cNvSpPr txBox="1"/>
            <p:nvPr/>
          </p:nvSpPr>
          <p:spPr>
            <a:xfrm>
              <a:off x="18299490" y="11042261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8" name="TextBox 1177">
              <a:extLst>
                <a:ext uri="{FF2B5EF4-FFF2-40B4-BE49-F238E27FC236}">
                  <a16:creationId xmlns:a16="http://schemas.microsoft.com/office/drawing/2014/main" id="{2451266D-BD80-D266-E0D3-17DD3A3D0F64}"/>
                </a:ext>
              </a:extLst>
            </p:cNvPr>
            <p:cNvSpPr txBox="1"/>
            <p:nvPr/>
          </p:nvSpPr>
          <p:spPr>
            <a:xfrm>
              <a:off x="20100262" y="11042897"/>
              <a:ext cx="866548" cy="4174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  <p:sp>
          <p:nvSpPr>
            <p:cNvPr id="1179" name="TextBox 1178">
              <a:extLst>
                <a:ext uri="{FF2B5EF4-FFF2-40B4-BE49-F238E27FC236}">
                  <a16:creationId xmlns:a16="http://schemas.microsoft.com/office/drawing/2014/main" id="{16E2DBDD-FA4A-DBB0-3D12-B27A1CF72F6A}"/>
                </a:ext>
              </a:extLst>
            </p:cNvPr>
            <p:cNvSpPr txBox="1"/>
            <p:nvPr/>
          </p:nvSpPr>
          <p:spPr>
            <a:xfrm>
              <a:off x="20102884" y="10386787"/>
              <a:ext cx="188220" cy="4700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454" b="1" dirty="0">
                  <a:solidFill>
                    <a:schemeClr val="bg1"/>
                  </a:solidFill>
                  <a:latin typeface="Quattrocento Sans" panose="020B0604020202020204" charset="0"/>
                </a:rPr>
                <a:t>?</a:t>
              </a:r>
            </a:p>
          </p:txBody>
        </p:sp>
      </p:grpSp>
      <p:pic>
        <p:nvPicPr>
          <p:cNvPr id="1180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114AB253-C056-5CF5-BE16-A8E9D82A4C7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2507" y="24150558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1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8DB7FC94-F664-0F04-463A-AB795DCE13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0939" y="24156302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2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1B97BA41-E74D-C073-5DE4-9F1D19A23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99371" y="24153430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83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AA779E2A-B825-0F75-E180-652546D31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2921" y="24153431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4B381836-CDF5-D9A4-70DA-5A08D27373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1353" y="24159175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E17B4C8C-724E-D9E6-9146-07B81F303C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69785" y="24156303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1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68F2B8B7-CAF2-7A91-6401-5847EC149B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48647" y="24957761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3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CC0AE570-B422-9DDD-6BD7-3577CB3CB2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7079" y="24963505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48" name="Picture 6" descr="Plus - PNG image with transparent background | Free Png Images">
            <a:extLst>
              <a:ext uri="{FF2B5EF4-FFF2-40B4-BE49-F238E27FC236}">
                <a16:creationId xmlns:a16="http://schemas.microsoft.com/office/drawing/2014/main" id="{5CE14810-EF53-B08C-088B-97F24CA96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90614" y="24964732"/>
            <a:ext cx="304584" cy="316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57" name="Rectangle 1256">
            <a:extLst>
              <a:ext uri="{FF2B5EF4-FFF2-40B4-BE49-F238E27FC236}">
                <a16:creationId xmlns:a16="http://schemas.microsoft.com/office/drawing/2014/main" id="{2FAB8343-27F5-254E-6F70-E1D5179FEA85}"/>
              </a:ext>
            </a:extLst>
          </p:cNvPr>
          <p:cNvSpPr/>
          <p:nvPr/>
        </p:nvSpPr>
        <p:spPr>
          <a:xfrm>
            <a:off x="11299371" y="24646682"/>
            <a:ext cx="553308" cy="1113817"/>
          </a:xfrm>
          <a:prstGeom prst="rect">
            <a:avLst/>
          </a:prstGeom>
          <a:solidFill>
            <a:srgbClr val="7979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33"/>
          </a:p>
        </p:txBody>
      </p:sp>
      <p:sp>
        <p:nvSpPr>
          <p:cNvPr id="1258" name="Rectangle 1257">
            <a:extLst>
              <a:ext uri="{FF2B5EF4-FFF2-40B4-BE49-F238E27FC236}">
                <a16:creationId xmlns:a16="http://schemas.microsoft.com/office/drawing/2014/main" id="{88E8C353-8160-ED69-D00A-AA3A1DA87D3B}"/>
              </a:ext>
            </a:extLst>
          </p:cNvPr>
          <p:cNvSpPr/>
          <p:nvPr/>
        </p:nvSpPr>
        <p:spPr>
          <a:xfrm>
            <a:off x="4693263" y="22440268"/>
            <a:ext cx="3093572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+mj-lt"/>
              </a:rPr>
              <a:t>Transcript Abundance</a:t>
            </a:r>
          </a:p>
        </p:txBody>
      </p:sp>
      <p:sp>
        <p:nvSpPr>
          <p:cNvPr id="1260" name="Rectangle 1259">
            <a:extLst>
              <a:ext uri="{FF2B5EF4-FFF2-40B4-BE49-F238E27FC236}">
                <a16:creationId xmlns:a16="http://schemas.microsoft.com/office/drawing/2014/main" id="{DF644CF9-E733-DBBE-D3C3-7E55C99087E1}"/>
              </a:ext>
            </a:extLst>
          </p:cNvPr>
          <p:cNvSpPr/>
          <p:nvPr/>
        </p:nvSpPr>
        <p:spPr>
          <a:xfrm>
            <a:off x="8549400" y="22472601"/>
            <a:ext cx="3093572" cy="757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000" b="1" dirty="0">
                <a:latin typeface="+mj-lt"/>
              </a:rPr>
              <a:t>Protein  Abundance</a:t>
            </a:r>
          </a:p>
        </p:txBody>
      </p:sp>
      <p:graphicFrame>
        <p:nvGraphicFramePr>
          <p:cNvPr id="1163" name="Google Shape;245;p36">
            <a:extLst>
              <a:ext uri="{FF2B5EF4-FFF2-40B4-BE49-F238E27FC236}">
                <a16:creationId xmlns:a16="http://schemas.microsoft.com/office/drawing/2014/main" id="{47A42BAF-143F-D956-E51F-5AFF4871E7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77303579"/>
              </p:ext>
            </p:extLst>
          </p:nvPr>
        </p:nvGraphicFramePr>
        <p:xfrm>
          <a:off x="12850855" y="10551525"/>
          <a:ext cx="10927080" cy="42702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8"/>
          </a:graphicData>
        </a:graphic>
      </p:graphicFrame>
      <p:sp>
        <p:nvSpPr>
          <p:cNvPr id="1154" name="Rectangle 1153">
            <a:extLst>
              <a:ext uri="{FF2B5EF4-FFF2-40B4-BE49-F238E27FC236}">
                <a16:creationId xmlns:a16="http://schemas.microsoft.com/office/drawing/2014/main" id="{F582AB6A-7AF3-39E4-8D54-C4E8E97685CE}"/>
              </a:ext>
            </a:extLst>
          </p:cNvPr>
          <p:cNvSpPr/>
          <p:nvPr/>
        </p:nvSpPr>
        <p:spPr>
          <a:xfrm>
            <a:off x="12603178" y="9875541"/>
            <a:ext cx="11491718" cy="602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rpsU2 </a:t>
            </a:r>
            <a:r>
              <a:rPr lang="en-US" sz="4500" b="1" dirty="0">
                <a:latin typeface="+mj-lt"/>
              </a:rPr>
              <a:t>5′UTR is sufficient for regulation by bS21</a:t>
            </a:r>
            <a:endParaRPr lang="en-US" sz="4500" b="1" i="1" dirty="0">
              <a:latin typeface="+mj-lt"/>
            </a:endParaRPr>
          </a:p>
        </p:txBody>
      </p:sp>
      <p:grpSp>
        <p:nvGrpSpPr>
          <p:cNvPr id="1276" name="Google Shape;205;p16">
            <a:extLst>
              <a:ext uri="{FF2B5EF4-FFF2-40B4-BE49-F238E27FC236}">
                <a16:creationId xmlns:a16="http://schemas.microsoft.com/office/drawing/2014/main" id="{00445849-C774-2C65-CD85-37AE91EC33B2}"/>
              </a:ext>
            </a:extLst>
          </p:cNvPr>
          <p:cNvGrpSpPr/>
          <p:nvPr/>
        </p:nvGrpSpPr>
        <p:grpSpPr>
          <a:xfrm>
            <a:off x="12826058" y="4807811"/>
            <a:ext cx="10923883" cy="4768694"/>
            <a:chOff x="1575492" y="932954"/>
            <a:chExt cx="9041015" cy="5586290"/>
          </a:xfrm>
        </p:grpSpPr>
        <p:graphicFrame>
          <p:nvGraphicFramePr>
            <p:cNvPr id="1277" name="Google Shape;206;p16">
              <a:extLst>
                <a:ext uri="{FF2B5EF4-FFF2-40B4-BE49-F238E27FC236}">
                  <a16:creationId xmlns:a16="http://schemas.microsoft.com/office/drawing/2014/main" id="{CFF0378A-AC9B-4EA6-A805-AD18835455C0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834556116"/>
                </p:ext>
              </p:extLst>
            </p:nvPr>
          </p:nvGraphicFramePr>
          <p:xfrm>
            <a:off x="1575492" y="932954"/>
            <a:ext cx="9041015" cy="499695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9"/>
            </a:graphicData>
          </a:graphic>
        </p:graphicFrame>
        <p:sp>
          <p:nvSpPr>
            <p:cNvPr id="1278" name="Google Shape;207;p16">
              <a:extLst>
                <a:ext uri="{FF2B5EF4-FFF2-40B4-BE49-F238E27FC236}">
                  <a16:creationId xmlns:a16="http://schemas.microsoft.com/office/drawing/2014/main" id="{EBA37113-87CF-4CE3-B2CD-E19A9B8FB246}"/>
                </a:ext>
              </a:extLst>
            </p:cNvPr>
            <p:cNvSpPr/>
            <p:nvPr/>
          </p:nvSpPr>
          <p:spPr>
            <a:xfrm>
              <a:off x="2171492" y="5213840"/>
              <a:ext cx="8444268" cy="1305404"/>
            </a:xfrm>
            <a:prstGeom prst="rect">
              <a:avLst/>
            </a:prstGeom>
            <a:solidFill>
              <a:srgbClr val="F9F8FD"/>
            </a:solidFill>
            <a:ln w="38100" cap="flat" cmpd="sng">
              <a:noFill/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endParaRPr sz="1400" b="0" i="0" u="none" strike="noStrike" cap="none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aphicFrame>
        <p:nvGraphicFramePr>
          <p:cNvPr id="1056" name="Google Shape;213;p16">
            <a:extLst>
              <a:ext uri="{FF2B5EF4-FFF2-40B4-BE49-F238E27FC236}">
                <a16:creationId xmlns:a16="http://schemas.microsoft.com/office/drawing/2014/main" id="{C51894B4-4D11-37F5-736F-802C75B3980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8303236"/>
              </p:ext>
            </p:extLst>
          </p:nvPr>
        </p:nvGraphicFramePr>
        <p:xfrm>
          <a:off x="13394211" y="8479195"/>
          <a:ext cx="9855867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0771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64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308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1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7" name="Google Shape;207;p16">
            <a:extLst>
              <a:ext uri="{FF2B5EF4-FFF2-40B4-BE49-F238E27FC236}">
                <a16:creationId xmlns:a16="http://schemas.microsoft.com/office/drawing/2014/main" id="{642A6BB4-F8E0-9ED8-6C11-A76D2E703036}"/>
              </a:ext>
            </a:extLst>
          </p:cNvPr>
          <p:cNvSpPr/>
          <p:nvPr/>
        </p:nvSpPr>
        <p:spPr>
          <a:xfrm>
            <a:off x="12826959" y="8616678"/>
            <a:ext cx="815374" cy="968873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279" name="Google Shape;209;p16">
            <a:extLst>
              <a:ext uri="{FF2B5EF4-FFF2-40B4-BE49-F238E27FC236}">
                <a16:creationId xmlns:a16="http://schemas.microsoft.com/office/drawing/2014/main" id="{90B5EE4D-CBDF-3DD6-2909-ADEA528E30E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11563475"/>
              </p:ext>
            </p:extLst>
          </p:nvPr>
        </p:nvGraphicFramePr>
        <p:xfrm>
          <a:off x="13166088" y="8479195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58" name="Rectangle 1057">
            <a:extLst>
              <a:ext uri="{FF2B5EF4-FFF2-40B4-BE49-F238E27FC236}">
                <a16:creationId xmlns:a16="http://schemas.microsoft.com/office/drawing/2014/main" id="{3C23A6AE-3881-370E-7305-463E2A2E8E3A}"/>
              </a:ext>
            </a:extLst>
          </p:cNvPr>
          <p:cNvSpPr/>
          <p:nvPr/>
        </p:nvSpPr>
        <p:spPr>
          <a:xfrm>
            <a:off x="12458968" y="3867536"/>
            <a:ext cx="11784049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tul4 </a:t>
            </a:r>
            <a:r>
              <a:rPr lang="en-US" sz="4500" b="1" dirty="0">
                <a:latin typeface="+mj-lt"/>
              </a:rPr>
              <a:t>transcript abundance not regulated by bS21-2</a:t>
            </a:r>
            <a:endParaRPr lang="en-US" sz="4500" b="1" i="1" dirty="0">
              <a:latin typeface="+mj-lt"/>
            </a:endParaRPr>
          </a:p>
        </p:txBody>
      </p:sp>
      <p:sp>
        <p:nvSpPr>
          <p:cNvPr id="1059" name="Google Shape;207;p16">
            <a:extLst>
              <a:ext uri="{FF2B5EF4-FFF2-40B4-BE49-F238E27FC236}">
                <a16:creationId xmlns:a16="http://schemas.microsoft.com/office/drawing/2014/main" id="{0EA2A888-E3F4-FBFC-2005-4B343829A125}"/>
              </a:ext>
            </a:extLst>
          </p:cNvPr>
          <p:cNvSpPr/>
          <p:nvPr/>
        </p:nvSpPr>
        <p:spPr>
          <a:xfrm>
            <a:off x="13607691" y="14347801"/>
            <a:ext cx="10170244" cy="1116504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0" name="Google Shape;207;p16">
            <a:extLst>
              <a:ext uri="{FF2B5EF4-FFF2-40B4-BE49-F238E27FC236}">
                <a16:creationId xmlns:a16="http://schemas.microsoft.com/office/drawing/2014/main" id="{BEAE2045-E446-1D81-5BDB-15F9C758EBB8}"/>
              </a:ext>
            </a:extLst>
          </p:cNvPr>
          <p:cNvSpPr/>
          <p:nvPr/>
        </p:nvSpPr>
        <p:spPr>
          <a:xfrm>
            <a:off x="12850855" y="14546417"/>
            <a:ext cx="1101745" cy="917888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1" name="Google Shape;213;p16">
            <a:extLst>
              <a:ext uri="{FF2B5EF4-FFF2-40B4-BE49-F238E27FC236}">
                <a16:creationId xmlns:a16="http://schemas.microsoft.com/office/drawing/2014/main" id="{69D40E41-20B1-DB2E-C4CA-BA45801442E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10561724"/>
              </p:ext>
            </p:extLst>
          </p:nvPr>
        </p:nvGraphicFramePr>
        <p:xfrm>
          <a:off x="13429906" y="14370263"/>
          <a:ext cx="9945828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3105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7670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32166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4721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2" name="Google Shape;209;p16">
            <a:extLst>
              <a:ext uri="{FF2B5EF4-FFF2-40B4-BE49-F238E27FC236}">
                <a16:creationId xmlns:a16="http://schemas.microsoft.com/office/drawing/2014/main" id="{AF80C3C0-3CAB-F4A9-2AB0-54AE544D44D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49709949"/>
              </p:ext>
            </p:extLst>
          </p:nvPr>
        </p:nvGraphicFramePr>
        <p:xfrm>
          <a:off x="13291743" y="14370263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1067" name="Google Shape;207;p16">
            <a:extLst>
              <a:ext uri="{FF2B5EF4-FFF2-40B4-BE49-F238E27FC236}">
                <a16:creationId xmlns:a16="http://schemas.microsoft.com/office/drawing/2014/main" id="{6683D363-D231-9F8A-618C-FCB982BDBA75}"/>
              </a:ext>
            </a:extLst>
          </p:cNvPr>
          <p:cNvSpPr/>
          <p:nvPr/>
        </p:nvSpPr>
        <p:spPr>
          <a:xfrm>
            <a:off x="14029434" y="26127210"/>
            <a:ext cx="9805441" cy="999628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8" name="Google Shape;207;p16">
            <a:extLst>
              <a:ext uri="{FF2B5EF4-FFF2-40B4-BE49-F238E27FC236}">
                <a16:creationId xmlns:a16="http://schemas.microsoft.com/office/drawing/2014/main" id="{085C70C6-AF3F-C7D4-1CF2-D7EB8FC3E3B7}"/>
              </a:ext>
            </a:extLst>
          </p:cNvPr>
          <p:cNvSpPr/>
          <p:nvPr/>
        </p:nvSpPr>
        <p:spPr>
          <a:xfrm>
            <a:off x="12881559" y="26208950"/>
            <a:ext cx="2342566" cy="917888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63" name="Google Shape;213;p16">
            <a:extLst>
              <a:ext uri="{FF2B5EF4-FFF2-40B4-BE49-F238E27FC236}">
                <a16:creationId xmlns:a16="http://schemas.microsoft.com/office/drawing/2014/main" id="{11184E18-2E8B-EA06-55BC-9B18EECC76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63278385"/>
              </p:ext>
            </p:extLst>
          </p:nvPr>
        </p:nvGraphicFramePr>
        <p:xfrm>
          <a:off x="14029433" y="26004898"/>
          <a:ext cx="9697191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5222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849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64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59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64" name="Google Shape;209;p16">
            <a:extLst>
              <a:ext uri="{FF2B5EF4-FFF2-40B4-BE49-F238E27FC236}">
                <a16:creationId xmlns:a16="http://schemas.microsoft.com/office/drawing/2014/main" id="{C6CE448B-70A3-E563-D011-A5AD4E8FAF4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11535557"/>
              </p:ext>
            </p:extLst>
          </p:nvPr>
        </p:nvGraphicFramePr>
        <p:xfrm>
          <a:off x="13642634" y="26004898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70" name="Chart 1069">
            <a:extLst>
              <a:ext uri="{FF2B5EF4-FFF2-40B4-BE49-F238E27FC236}">
                <a16:creationId xmlns:a16="http://schemas.microsoft.com/office/drawing/2014/main" id="{F12C46C8-2AC9-758C-246A-E64B9D0DFCA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11061511"/>
              </p:ext>
            </p:extLst>
          </p:nvPr>
        </p:nvGraphicFramePr>
        <p:xfrm>
          <a:off x="12882813" y="16445743"/>
          <a:ext cx="10927080" cy="46720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0"/>
          </a:graphicData>
        </a:graphic>
      </p:graphicFrame>
      <p:sp>
        <p:nvSpPr>
          <p:cNvPr id="1071" name="Rectangle 1070">
            <a:extLst>
              <a:ext uri="{FF2B5EF4-FFF2-40B4-BE49-F238E27FC236}">
                <a16:creationId xmlns:a16="http://schemas.microsoft.com/office/drawing/2014/main" id="{39185455-96B2-F11C-A89A-5ED0F1DE9FA5}"/>
              </a:ext>
            </a:extLst>
          </p:cNvPr>
          <p:cNvSpPr/>
          <p:nvPr/>
        </p:nvSpPr>
        <p:spPr>
          <a:xfrm>
            <a:off x="12458968" y="15574551"/>
            <a:ext cx="11784049" cy="10714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500" b="1" i="1" dirty="0">
                <a:latin typeface="+mj-lt"/>
              </a:rPr>
              <a:t>tul4 </a:t>
            </a:r>
            <a:r>
              <a:rPr lang="en-US" sz="4500" b="1" dirty="0">
                <a:latin typeface="+mj-lt"/>
              </a:rPr>
              <a:t>protein abundance not regulated by bS21-2</a:t>
            </a:r>
            <a:endParaRPr lang="en-US" sz="4500" b="1" i="1" dirty="0">
              <a:latin typeface="+mj-lt"/>
            </a:endParaRPr>
          </a:p>
        </p:txBody>
      </p:sp>
      <p:sp>
        <p:nvSpPr>
          <p:cNvPr id="1074" name="Google Shape;207;p16">
            <a:extLst>
              <a:ext uri="{FF2B5EF4-FFF2-40B4-BE49-F238E27FC236}">
                <a16:creationId xmlns:a16="http://schemas.microsoft.com/office/drawing/2014/main" id="{8D57BD69-0103-C2B4-ED41-523FF203E019}"/>
              </a:ext>
            </a:extLst>
          </p:cNvPr>
          <p:cNvSpPr/>
          <p:nvPr/>
        </p:nvSpPr>
        <p:spPr>
          <a:xfrm>
            <a:off x="14004452" y="20406137"/>
            <a:ext cx="9805441" cy="917888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5" name="Google Shape;207;p16">
            <a:extLst>
              <a:ext uri="{FF2B5EF4-FFF2-40B4-BE49-F238E27FC236}">
                <a16:creationId xmlns:a16="http://schemas.microsoft.com/office/drawing/2014/main" id="{04DEE20E-4418-4CDE-97DC-CEDD5A0548C7}"/>
              </a:ext>
            </a:extLst>
          </p:cNvPr>
          <p:cNvSpPr/>
          <p:nvPr/>
        </p:nvSpPr>
        <p:spPr>
          <a:xfrm>
            <a:off x="12882944" y="20453162"/>
            <a:ext cx="1573355" cy="867515"/>
          </a:xfrm>
          <a:prstGeom prst="rect">
            <a:avLst/>
          </a:prstGeom>
          <a:solidFill>
            <a:srgbClr val="F9F8FD"/>
          </a:solidFill>
          <a:ln w="381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1072" name="Google Shape;213;p16">
            <a:extLst>
              <a:ext uri="{FF2B5EF4-FFF2-40B4-BE49-F238E27FC236}">
                <a16:creationId xmlns:a16="http://schemas.microsoft.com/office/drawing/2014/main" id="{6090DF61-5468-B4D6-1DB5-9363991249A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5116986"/>
              </p:ext>
            </p:extLst>
          </p:nvPr>
        </p:nvGraphicFramePr>
        <p:xfrm>
          <a:off x="13851467" y="20259893"/>
          <a:ext cx="9524268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29736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50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5421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459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 dirty="0"/>
                        <a:t>+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+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1" u="none" strike="noStrike" cap="none"/>
                        <a:t>-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rpsU2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rpsU2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/>
                        <a:t>tul4</a:t>
                      </a:r>
                      <a:endParaRPr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1" u="none" strike="noStrike" cap="none" dirty="0"/>
                        <a:t>tul4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073" name="Google Shape;209;p16">
            <a:extLst>
              <a:ext uri="{FF2B5EF4-FFF2-40B4-BE49-F238E27FC236}">
                <a16:creationId xmlns:a16="http://schemas.microsoft.com/office/drawing/2014/main" id="{5B5C5A53-8DD2-477F-7282-1634E05ECE9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9719281"/>
              </p:ext>
            </p:extLst>
          </p:nvPr>
        </p:nvGraphicFramePr>
        <p:xfrm>
          <a:off x="13623343" y="20259893"/>
          <a:ext cx="1147875" cy="1097310"/>
        </p:xfrm>
        <a:graphic>
          <a:graphicData uri="http://schemas.openxmlformats.org/drawingml/2006/table">
            <a:tbl>
              <a:tblPr firstRow="1" bandRow="1">
                <a:noFill/>
              </a:tblPr>
              <a:tblGrid>
                <a:gridCol w="1147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573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bS21-2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7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i="0" u="none" strike="noStrike" cap="none" dirty="0"/>
                        <a:t>Promoter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7425">
                <a:tc>
                  <a:txBody>
                    <a:bodyPr/>
                    <a:lstStyle/>
                    <a:p>
                      <a:pPr marL="0" marR="0" lvl="0" indent="0" algn="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800"/>
                        <a:buFont typeface="Arial"/>
                        <a:buNone/>
                      </a:pPr>
                      <a:r>
                        <a:rPr lang="en-US" sz="1800" i="0" u="none" strike="noStrike" cap="none" dirty="0"/>
                        <a:t>5′ UTR</a:t>
                      </a:r>
                      <a:endParaRPr dirty="0"/>
                    </a:p>
                  </a:txBody>
                  <a:tcPr marL="91450" marR="91450" marT="45725" marB="45725">
                    <a:lnL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>
                          <a:alpha val="0"/>
                        </a:srgbClr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4447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3324</TotalTime>
  <Words>815</Words>
  <Application>Microsoft Office PowerPoint</Application>
  <PresentationFormat>Custom</PresentationFormat>
  <Paragraphs>170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Helvetica</vt:lpstr>
      <vt:lpstr>Quattrocento Sans</vt:lpstr>
      <vt:lpstr>Office Theme</vt:lpstr>
      <vt:lpstr>Investigating the Regulation of bS21 Homologs in Francisella tularensis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Examining the Mechanism of the Self-Regulation of rpsU2 in Francisella tularensis </dc:title>
  <dc:creator>Sierra Schmidt</dc:creator>
  <cp:lastModifiedBy>Sierra Schmidt</cp:lastModifiedBy>
  <cp:revision>72</cp:revision>
  <dcterms:created xsi:type="dcterms:W3CDTF">2022-08-16T19:25:56Z</dcterms:created>
  <dcterms:modified xsi:type="dcterms:W3CDTF">2023-04-19T17:26:33Z</dcterms:modified>
</cp:coreProperties>
</file>