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36576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2A1"/>
    <a:srgbClr val="FAAB8D"/>
    <a:srgbClr val="FAE3E9"/>
    <a:srgbClr val="014E62"/>
    <a:srgbClr val="03293E"/>
    <a:srgbClr val="797983"/>
    <a:srgbClr val="696969"/>
    <a:srgbClr val="FAFAFA"/>
    <a:srgbClr val="2B3A40"/>
    <a:srgbClr val="556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44" autoAdjust="0"/>
    <p:restoredTop sz="95226" autoAdjust="0"/>
  </p:normalViewPr>
  <p:slideViewPr>
    <p:cSldViewPr snapToGrid="0">
      <p:cViewPr>
        <p:scale>
          <a:sx n="40" d="100"/>
          <a:sy n="40" d="100"/>
        </p:scale>
        <p:origin x="-379" y="-3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2%20Regulation\qRT-PCR\Regulatory%20Elements\221110_SS_qRT-PCR_calcs_150_151_lacZ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21_KRLVS148_KRLVS149_KRLVS150_KRLVS151_B-gal_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14_KRLVS111_KRLVS112_KRLVS148_KRLVS149_B-gal_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13_SS_qRT-PCR_calcs_3.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20_SS_qRT-PCR_calcs_3.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09017025835978"/>
          <c:y val="3.9565804082930395E-2"/>
          <c:w val="0.85948814825766062"/>
          <c:h val="0.84629922433216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Analysis!$T$7</c:f>
              <c:strCache>
                <c:ptCount val="1"/>
                <c:pt idx="0">
                  <c:v>lacZ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BC-4E8E-BEB3-11E3DD57AD7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BC-4E8E-BEB3-11E3DD57AD71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ABC-4E8E-BEB3-11E3DD57AD71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ABC-4E8E-BEB3-11E3DD57AD7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ABC-4E8E-BEB3-11E3DD57AD71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ABC-4E8E-BEB3-11E3DD57AD71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500000000000000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Analysis!$U$8:$U$13</c:f>
                <c:numCache>
                  <c:formatCode>General</c:formatCode>
                  <c:ptCount val="6"/>
                  <c:pt idx="0">
                    <c:v>5.8093146552486319E-2</c:v>
                  </c:pt>
                  <c:pt idx="1">
                    <c:v>4.668223740362154E-2</c:v>
                  </c:pt>
                  <c:pt idx="2">
                    <c:v>0.20362079228504637</c:v>
                  </c:pt>
                  <c:pt idx="3">
                    <c:v>2.1025517688379596</c:v>
                  </c:pt>
                  <c:pt idx="4">
                    <c:v>0.28587964757875839</c:v>
                  </c:pt>
                  <c:pt idx="5">
                    <c:v>1.220099566825934</c:v>
                  </c:pt>
                </c:numCache>
              </c:numRef>
            </c:plus>
            <c:minus>
              <c:numRef>
                <c:f>Analysis!$V$8:$V$13</c:f>
                <c:numCache>
                  <c:formatCode>General</c:formatCode>
                  <c:ptCount val="6"/>
                  <c:pt idx="0">
                    <c:v>6.1676105593517105E-2</c:v>
                  </c:pt>
                  <c:pt idx="1">
                    <c:v>4.8700207633491921E-2</c:v>
                  </c:pt>
                  <c:pt idx="2">
                    <c:v>0.25568321009948813</c:v>
                  </c:pt>
                  <c:pt idx="3">
                    <c:v>2.7102240997674869</c:v>
                  </c:pt>
                  <c:pt idx="4">
                    <c:v>0.40032418430517613</c:v>
                  </c:pt>
                  <c:pt idx="5">
                    <c:v>1.732544927360621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Analysis!$S$8:$S$13</c:f>
              <c:strCache>
                <c:ptCount val="6"/>
                <c:pt idx="0">
                  <c:v>tul4tul4</c:v>
                </c:pt>
                <c:pt idx="1">
                  <c:v>d2 tul4tul4</c:v>
                </c:pt>
                <c:pt idx="2">
                  <c:v>rpsu2rpsu2</c:v>
                </c:pt>
                <c:pt idx="3">
                  <c:v>d2 rpsu2rpsu2</c:v>
                </c:pt>
                <c:pt idx="4">
                  <c:v>tul4rpsu2</c:v>
                </c:pt>
                <c:pt idx="5">
                  <c:v>d2tul4rpsu2</c:v>
                </c:pt>
              </c:strCache>
            </c:strRef>
          </c:cat>
          <c:val>
            <c:numRef>
              <c:f>Analysis!$T$8:$T$13</c:f>
              <c:numCache>
                <c:formatCode>0.000</c:formatCode>
                <c:ptCount val="6"/>
                <c:pt idx="0">
                  <c:v>1</c:v>
                </c:pt>
                <c:pt idx="1">
                  <c:v>1.1265947439166926</c:v>
                </c:pt>
                <c:pt idx="2">
                  <c:v>1</c:v>
                </c:pt>
                <c:pt idx="3">
                  <c:v>9.3773999322906647</c:v>
                </c:pt>
                <c:pt idx="4">
                  <c:v>1</c:v>
                </c:pt>
                <c:pt idx="5">
                  <c:v>4.1250784535809437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ABC-4E8E-BEB3-11E3DD57AD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1836319360"/>
        <c:crosses val="autoZero"/>
        <c:auto val="1"/>
        <c:lblAlgn val="ctr"/>
        <c:lblOffset val="100"/>
        <c:noMultiLvlLbl val="0"/>
      </c:catAx>
      <c:valAx>
        <c:axId val="1836319360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Helvetica" panose="020B0500000000000000" pitchFamily="34" charset="0"/>
                    <a:ea typeface="+mn-ea"/>
                    <a:cs typeface="+mn-cs"/>
                  </a:defRPr>
                </a:pPr>
                <a:r>
                  <a:rPr lang="en-US" sz="1800"/>
                  <a:t>Relative lacZ Transcript Abundance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Helvetica" panose="020B0500000000000000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500000000000000" pitchFamily="34" charset="0"/>
                <a:ea typeface="+mn-ea"/>
                <a:cs typeface="+mn-cs"/>
              </a:defRPr>
            </a:pPr>
            <a:endParaRPr lang="en-US"/>
          </a:p>
        </c:txPr>
        <c:crossAx val="19075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Helvetica" panose="020B0500000000000000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1199060195373"/>
          <c:y val="4.8871157171012508E-2"/>
          <c:w val="0.8433574119934133"/>
          <c:h val="0.731994113408843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3-4D6F-B8B4-5344963F43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3-4D6F-B8B4-5344963F43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PrpsU2 rpsU2 5' UTR</c:v>
                </c:pt>
                <c:pt idx="1">
                  <c:v>ΔrpsU2 PrpsU2 rpsU2 5' UTR</c:v>
                </c:pt>
                <c:pt idx="2">
                  <c:v>Ptul4 rpsU2 5' UTR</c:v>
                </c:pt>
                <c:pt idx="3">
                  <c:v>ΔrpsU2 Ptul4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590.36965971003406</c:v>
                </c:pt>
                <c:pt idx="1">
                  <c:v>815.9107477606309</c:v>
                </c:pt>
                <c:pt idx="2">
                  <c:v>282.88835999580522</c:v>
                </c:pt>
                <c:pt idx="3">
                  <c:v>400.7047083482442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3-4D6F-B8B4-5344963F4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dirty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1121418975500506E-3"/>
              <c:y val="0.12053978433241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23590442139231"/>
          <c:y val="3.995657296870149E-2"/>
          <c:w val="0.82799699027397633"/>
          <c:h val="0.79949573765389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6-40C0-B85F-6F76140930C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6-40C0-B85F-6F7614093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Ptul4 tul4 5' UTR</c:v>
                </c:pt>
                <c:pt idx="1">
                  <c:v>ΔrpsU2 Ptul4 tul4 5' UTR</c:v>
                </c:pt>
                <c:pt idx="2">
                  <c:v>PrpsU2 rpsU2 5' UTR</c:v>
                </c:pt>
                <c:pt idx="3">
                  <c:v>ΔrpsU2 PrpsU2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3693.0350588801089</c:v>
                </c:pt>
                <c:pt idx="1">
                  <c:v>3611.2778911409728</c:v>
                </c:pt>
                <c:pt idx="2">
                  <c:v>541.8292634216665</c:v>
                </c:pt>
                <c:pt idx="3">
                  <c:v>739.94610760079104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6-40C0-B85F-6F7614093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b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0094466039846286E-2"/>
              <c:y val="0.10378265926986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22-45CE-8CB9-2AAE7789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4.7891650789558926E-2</c:v>
                  </c:pt>
                  <c:pt idx="1">
                    <c:v>0.22880071393329426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5.030063104611382E-2</c:v>
                  </c:pt>
                  <c:pt idx="1">
                    <c:v>0.28192828480883869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∆rpsU1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 formatCode="0.000">
                  <c:v>1</c:v>
                </c:pt>
                <c:pt idx="1">
                  <c:v>1.2141604025781765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2-45CE-8CB9-2AAE7789A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rpsU1 </a:t>
                </a:r>
                <a:r>
                  <a:rPr lang="en-US" sz="1800" dirty="0"/>
                  <a:t>5' UTR Abundance</a:t>
                </a:r>
              </a:p>
            </c:rich>
          </c:tx>
          <c:layout>
            <c:manualLayout>
              <c:xMode val="edge"/>
              <c:yMode val="edge"/>
              <c:x val="1.286017457039273E-2"/>
              <c:y val="9.10261098165740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2671416014152"/>
          <c:y val="5.5094366450711169E-2"/>
          <c:w val="0.81978341062976057"/>
          <c:h val="0.765724140251699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0.19389168837394022</c:v>
                  </c:pt>
                  <c:pt idx="1">
                    <c:v>0.22863964788993812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0.24052808484610111</c:v>
                  </c:pt>
                  <c:pt idx="1">
                    <c:v>0.36023696221194279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∆rpsU3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>
                  <c:v>1</c:v>
                </c:pt>
                <c:pt idx="1">
                  <c:v>0.62588247048524503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5-4124-AAD3-F4852AC54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rpsU3</a:t>
                </a:r>
                <a:r>
                  <a:rPr lang="en-US" sz="1800" dirty="0"/>
                  <a:t> 5' UTR Abundance</a:t>
                </a:r>
              </a:p>
            </c:rich>
          </c:tx>
          <c:layout>
            <c:manualLayout>
              <c:xMode val="edge"/>
              <c:yMode val="edge"/>
              <c:x val="1.2165450121654502E-2"/>
              <c:y val="8.8198061780738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  <c:min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1pPr>
    <a:lvl2pPr marL="3477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2pPr>
    <a:lvl3pPr marL="695458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3pPr>
    <a:lvl4pPr marL="1043187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4pPr>
    <a:lvl5pPr marL="1390915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5pPr>
    <a:lvl6pPr marL="173864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6pPr>
    <a:lvl7pPr marL="208637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7pPr>
    <a:lvl8pPr marL="243410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8pPr>
    <a:lvl9pPr marL="27818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13" Type="http://schemas.openxmlformats.org/officeDocument/2006/relationships/chart" Target="../charts/chart5.xml"/><Relationship Id="rId3" Type="http://schemas.openxmlformats.org/officeDocument/2006/relationships/image" Target="../media/image1.emf"/><Relationship Id="rId7" Type="http://schemas.openxmlformats.org/officeDocument/2006/relationships/image" Target="../media/image2.png"/><Relationship Id="rId12" Type="http://schemas.openxmlformats.org/officeDocument/2006/relationships/chart" Target="../charts/chart4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11" Type="http://schemas.openxmlformats.org/officeDocument/2006/relationships/image" Target="../media/image6.tiff"/><Relationship Id="rId5" Type="http://schemas.openxmlformats.org/officeDocument/2006/relationships/chart" Target="../charts/chart2.xml"/><Relationship Id="rId15" Type="http://schemas.openxmlformats.org/officeDocument/2006/relationships/image" Target="../media/image8.png"/><Relationship Id="rId10" Type="http://schemas.openxmlformats.org/officeDocument/2006/relationships/image" Target="../media/image5.tiff"/><Relationship Id="rId4" Type="http://schemas.openxmlformats.org/officeDocument/2006/relationships/chart" Target="../charts/chart1.xml"/><Relationship Id="rId9" Type="http://schemas.openxmlformats.org/officeDocument/2006/relationships/image" Target="../media/image4.jpe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1F664F2-9EF1-1388-C1BE-65C0D2C5BFBF}"/>
              </a:ext>
            </a:extLst>
          </p:cNvPr>
          <p:cNvSpPr/>
          <p:nvPr/>
        </p:nvSpPr>
        <p:spPr>
          <a:xfrm>
            <a:off x="12417080" y="7155472"/>
            <a:ext cx="11823192" cy="6414923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259" name="Rectangle 1258">
            <a:extLst>
              <a:ext uri="{FF2B5EF4-FFF2-40B4-BE49-F238E27FC236}">
                <a16:creationId xmlns:a16="http://schemas.microsoft.com/office/drawing/2014/main" id="{09EDD63B-07C2-8B2C-B2D9-F3F559CD5D0A}"/>
              </a:ext>
            </a:extLst>
          </p:cNvPr>
          <p:cNvSpPr/>
          <p:nvPr/>
        </p:nvSpPr>
        <p:spPr>
          <a:xfrm>
            <a:off x="12645706" y="8090592"/>
            <a:ext cx="11332285" cy="4543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1" name="Picture 1260">
            <a:extLst>
              <a:ext uri="{FF2B5EF4-FFF2-40B4-BE49-F238E27FC236}">
                <a16:creationId xmlns:a16="http://schemas.microsoft.com/office/drawing/2014/main" id="{F192078B-3AC7-4CD3-667A-FCDA0AA7EB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62"/>
          <a:stretch/>
        </p:blipFill>
        <p:spPr>
          <a:xfrm>
            <a:off x="12746807" y="8053568"/>
            <a:ext cx="11130082" cy="45382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05BD068-F187-A64E-CCC8-8A94850A4F61}"/>
              </a:ext>
            </a:extLst>
          </p:cNvPr>
          <p:cNvSpPr/>
          <p:nvPr/>
        </p:nvSpPr>
        <p:spPr>
          <a:xfrm>
            <a:off x="12417080" y="13689604"/>
            <a:ext cx="11823192" cy="5692625"/>
          </a:xfrm>
          <a:prstGeom prst="rect">
            <a:avLst/>
          </a:prstGeom>
          <a:solidFill>
            <a:srgbClr val="797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155" name="Rectangle 1154">
            <a:extLst>
              <a:ext uri="{FF2B5EF4-FFF2-40B4-BE49-F238E27FC236}">
                <a16:creationId xmlns:a16="http://schemas.microsoft.com/office/drawing/2014/main" id="{B1298709-9BE0-E81D-65EF-543F29BE4245}"/>
              </a:ext>
            </a:extLst>
          </p:cNvPr>
          <p:cNvSpPr/>
          <p:nvPr/>
        </p:nvSpPr>
        <p:spPr>
          <a:xfrm>
            <a:off x="12417829" y="20715378"/>
            <a:ext cx="11823192" cy="6468363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CAC3007-1707-EB4F-8576-614AE386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5485515"/>
              </p:ext>
            </p:extLst>
          </p:nvPr>
        </p:nvGraphicFramePr>
        <p:xfrm>
          <a:off x="12687902" y="21479125"/>
          <a:ext cx="11320513" cy="3981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60" name="Rectangle 1159">
            <a:extLst>
              <a:ext uri="{FF2B5EF4-FFF2-40B4-BE49-F238E27FC236}">
                <a16:creationId xmlns:a16="http://schemas.microsoft.com/office/drawing/2014/main" id="{32AABA6A-95BF-82AA-FF96-3B43A616D63F}"/>
              </a:ext>
            </a:extLst>
          </p:cNvPr>
          <p:cNvSpPr/>
          <p:nvPr/>
        </p:nvSpPr>
        <p:spPr>
          <a:xfrm>
            <a:off x="282506" y="2823354"/>
            <a:ext cx="11918793" cy="100584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Introduction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1695AF5-D371-365C-E309-BB4A19D0C288}"/>
              </a:ext>
            </a:extLst>
          </p:cNvPr>
          <p:cNvSpPr/>
          <p:nvPr/>
        </p:nvSpPr>
        <p:spPr>
          <a:xfrm>
            <a:off x="24482976" y="9905648"/>
            <a:ext cx="11804435" cy="5271808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50" name="Chart 1049">
            <a:extLst>
              <a:ext uri="{FF2B5EF4-FFF2-40B4-BE49-F238E27FC236}">
                <a16:creationId xmlns:a16="http://schemas.microsoft.com/office/drawing/2014/main" id="{96A800FB-2BDB-12DA-0E52-FF75DE9FF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784191"/>
              </p:ext>
            </p:extLst>
          </p:nvPr>
        </p:nvGraphicFramePr>
        <p:xfrm>
          <a:off x="24678786" y="10516190"/>
          <a:ext cx="9390888" cy="44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67" name="Google Shape;207;p16">
            <a:extLst>
              <a:ext uri="{FF2B5EF4-FFF2-40B4-BE49-F238E27FC236}">
                <a16:creationId xmlns:a16="http://schemas.microsoft.com/office/drawing/2014/main" id="{6683D363-D231-9F8A-618C-FCB982BDBA75}"/>
              </a:ext>
            </a:extLst>
          </p:cNvPr>
          <p:cNvSpPr/>
          <p:nvPr/>
        </p:nvSpPr>
        <p:spPr>
          <a:xfrm>
            <a:off x="25789771" y="14020731"/>
            <a:ext cx="8279903" cy="1020326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207;p16">
            <a:extLst>
              <a:ext uri="{FF2B5EF4-FFF2-40B4-BE49-F238E27FC236}">
                <a16:creationId xmlns:a16="http://schemas.microsoft.com/office/drawing/2014/main" id="{085C70C6-AF3F-C7D4-1CF2-D7EB8FC3E3B7}"/>
              </a:ext>
            </a:extLst>
          </p:cNvPr>
          <p:cNvSpPr/>
          <p:nvPr/>
        </p:nvSpPr>
        <p:spPr>
          <a:xfrm>
            <a:off x="24678785" y="14148488"/>
            <a:ext cx="2342566" cy="917888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3" name="Google Shape;213;p16">
            <a:extLst>
              <a:ext uri="{FF2B5EF4-FFF2-40B4-BE49-F238E27FC236}">
                <a16:creationId xmlns:a16="http://schemas.microsoft.com/office/drawing/2014/main" id="{11184E18-2E8B-EA06-55BC-9B18EECC7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283256"/>
              </p:ext>
            </p:extLst>
          </p:nvPr>
        </p:nvGraphicFramePr>
        <p:xfrm>
          <a:off x="25789770" y="13943747"/>
          <a:ext cx="809410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/>
                        <a:t>rpsU2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4" name="Google Shape;209;p16">
            <a:extLst>
              <a:ext uri="{FF2B5EF4-FFF2-40B4-BE49-F238E27FC236}">
                <a16:creationId xmlns:a16="http://schemas.microsoft.com/office/drawing/2014/main" id="{C6CE448B-70A3-E563-D011-A5AD4E8FA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94873"/>
              </p:ext>
            </p:extLst>
          </p:nvPr>
        </p:nvGraphicFramePr>
        <p:xfrm>
          <a:off x="25402971" y="13943747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4" name="Rectangle 1163">
            <a:extLst>
              <a:ext uri="{FF2B5EF4-FFF2-40B4-BE49-F238E27FC236}">
                <a16:creationId xmlns:a16="http://schemas.microsoft.com/office/drawing/2014/main" id="{6AB9B4FE-27B0-3428-732E-92639F81D8A8}"/>
              </a:ext>
            </a:extLst>
          </p:cNvPr>
          <p:cNvSpPr/>
          <p:nvPr/>
        </p:nvSpPr>
        <p:spPr>
          <a:xfrm>
            <a:off x="24477688" y="4078099"/>
            <a:ext cx="11818517" cy="5753789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70" name="Chart 1069">
            <a:extLst>
              <a:ext uri="{FF2B5EF4-FFF2-40B4-BE49-F238E27FC236}">
                <a16:creationId xmlns:a16="http://schemas.microsoft.com/office/drawing/2014/main" id="{F12C46C8-2AC9-758C-246A-E64B9D0DF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202509"/>
              </p:ext>
            </p:extLst>
          </p:nvPr>
        </p:nvGraphicFramePr>
        <p:xfrm>
          <a:off x="24712948" y="4817917"/>
          <a:ext cx="9390888" cy="454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74" name="Google Shape;207;p16">
            <a:extLst>
              <a:ext uri="{FF2B5EF4-FFF2-40B4-BE49-F238E27FC236}">
                <a16:creationId xmlns:a16="http://schemas.microsoft.com/office/drawing/2014/main" id="{8D57BD69-0103-C2B4-ED41-523FF203E019}"/>
              </a:ext>
            </a:extLst>
          </p:cNvPr>
          <p:cNvSpPr/>
          <p:nvPr/>
        </p:nvSpPr>
        <p:spPr>
          <a:xfrm>
            <a:off x="25834589" y="8750558"/>
            <a:ext cx="8269248" cy="9456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207;p16">
            <a:extLst>
              <a:ext uri="{FF2B5EF4-FFF2-40B4-BE49-F238E27FC236}">
                <a16:creationId xmlns:a16="http://schemas.microsoft.com/office/drawing/2014/main" id="{04DEE20E-4418-4CDE-97DC-CEDD5A0548C7}"/>
              </a:ext>
            </a:extLst>
          </p:cNvPr>
          <p:cNvSpPr/>
          <p:nvPr/>
        </p:nvSpPr>
        <p:spPr>
          <a:xfrm>
            <a:off x="24712947" y="8828684"/>
            <a:ext cx="1573355" cy="867515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72" name="Google Shape;213;p16">
            <a:extLst>
              <a:ext uri="{FF2B5EF4-FFF2-40B4-BE49-F238E27FC236}">
                <a16:creationId xmlns:a16="http://schemas.microsoft.com/office/drawing/2014/main" id="{6090DF61-5468-B4D6-1DB5-936399124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7935391"/>
              </p:ext>
            </p:extLst>
          </p:nvPr>
        </p:nvGraphicFramePr>
        <p:xfrm>
          <a:off x="25834589" y="8614499"/>
          <a:ext cx="7934133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7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3" name="Google Shape;209;p16">
            <a:extLst>
              <a:ext uri="{FF2B5EF4-FFF2-40B4-BE49-F238E27FC236}">
                <a16:creationId xmlns:a16="http://schemas.microsoft.com/office/drawing/2014/main" id="{5B5C5A53-8DD2-477F-7282-1634E05EC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7510960"/>
              </p:ext>
            </p:extLst>
          </p:nvPr>
        </p:nvGraphicFramePr>
        <p:xfrm>
          <a:off x="25453478" y="8632068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9" name="Google Shape;207;p16">
            <a:extLst>
              <a:ext uri="{FF2B5EF4-FFF2-40B4-BE49-F238E27FC236}">
                <a16:creationId xmlns:a16="http://schemas.microsoft.com/office/drawing/2014/main" id="{0EA2A888-E3F4-FBFC-2005-4B343829A125}"/>
              </a:ext>
            </a:extLst>
          </p:cNvPr>
          <p:cNvSpPr/>
          <p:nvPr/>
        </p:nvSpPr>
        <p:spPr>
          <a:xfrm>
            <a:off x="13724368" y="25012315"/>
            <a:ext cx="10261992" cy="1082606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207;p16">
            <a:extLst>
              <a:ext uri="{FF2B5EF4-FFF2-40B4-BE49-F238E27FC236}">
                <a16:creationId xmlns:a16="http://schemas.microsoft.com/office/drawing/2014/main" id="{BEAE2045-E446-1D81-5BDB-15F9C758EBB8}"/>
              </a:ext>
            </a:extLst>
          </p:cNvPr>
          <p:cNvSpPr/>
          <p:nvPr/>
        </p:nvSpPr>
        <p:spPr>
          <a:xfrm>
            <a:off x="12687975" y="25209078"/>
            <a:ext cx="1158877" cy="8858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1" name="Google Shape;213;p16">
            <a:extLst>
              <a:ext uri="{FF2B5EF4-FFF2-40B4-BE49-F238E27FC236}">
                <a16:creationId xmlns:a16="http://schemas.microsoft.com/office/drawing/2014/main" id="{69D40E41-20B1-DB2E-C4CA-BA4580144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95841"/>
              </p:ext>
            </p:extLst>
          </p:nvPr>
        </p:nvGraphicFramePr>
        <p:xfrm>
          <a:off x="16855058" y="24991271"/>
          <a:ext cx="6775310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9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0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2" name="Google Shape;209;p16">
            <a:extLst>
              <a:ext uri="{FF2B5EF4-FFF2-40B4-BE49-F238E27FC236}">
                <a16:creationId xmlns:a16="http://schemas.microsoft.com/office/drawing/2014/main" id="{AF80C3C0-3CAB-F4A9-2AB0-54AE544D4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244134"/>
              </p:ext>
            </p:extLst>
          </p:nvPr>
        </p:nvGraphicFramePr>
        <p:xfrm>
          <a:off x="13401444" y="24993064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7" name="Rectangle 1156">
            <a:extLst>
              <a:ext uri="{FF2B5EF4-FFF2-40B4-BE49-F238E27FC236}">
                <a16:creationId xmlns:a16="http://schemas.microsoft.com/office/drawing/2014/main" id="{0DB8FB95-87C9-D6EC-A33A-6225F987B2D5}"/>
              </a:ext>
            </a:extLst>
          </p:cNvPr>
          <p:cNvSpPr/>
          <p:nvPr/>
        </p:nvSpPr>
        <p:spPr>
          <a:xfrm>
            <a:off x="288588" y="18028297"/>
            <a:ext cx="11912711" cy="9171936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4482976" y="16401372"/>
            <a:ext cx="11815485" cy="3951764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282506" y="6949938"/>
            <a:ext cx="8308418" cy="4706247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282506" y="248258"/>
            <a:ext cx="36037461" cy="2286000"/>
          </a:xfrm>
          <a:prstGeom prst="rect">
            <a:avLst/>
          </a:prstGeom>
          <a:solidFill>
            <a:srgbClr val="032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376" y="368810"/>
            <a:ext cx="31465584" cy="1706942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7841" b="1" dirty="0">
                <a:solidFill>
                  <a:schemeClr val="bg1"/>
                </a:solidFill>
              </a:rPr>
              <a:t>Investigating the Regulation of bS21 Homologs in </a:t>
            </a:r>
            <a:r>
              <a:rPr lang="en-US" sz="7841" b="1" i="1" dirty="0">
                <a:solidFill>
                  <a:schemeClr val="bg1"/>
                </a:solidFill>
              </a:rPr>
              <a:t>Francisella tularensis </a:t>
            </a:r>
            <a:endParaRPr lang="en-US" sz="7841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24476150" y="26026238"/>
            <a:ext cx="11811261" cy="1182899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References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Trautmann, H. S., Ramsey, K. M., (2022). A ribosomal protein homolog governs gene expression and virulence in a bacterial pathogen. </a:t>
            </a:r>
            <a:r>
              <a:rPr lang="en-US" sz="12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J. </a:t>
            </a:r>
            <a:r>
              <a:rPr lang="en-US" sz="1200" i="1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Bacteriol</a:t>
            </a:r>
            <a:r>
              <a:rPr lang="en-US" sz="12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. Res.,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In Press.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282506" y="4080995"/>
            <a:ext cx="8308418" cy="2751188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8590924" y="1869982"/>
            <a:ext cx="18961709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82" dirty="0">
                <a:solidFill>
                  <a:schemeClr val="bg1"/>
                </a:solidFill>
              </a:rPr>
              <a:t>Sierra Schmidt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Aisling Macaraeg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Dan Floyd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Hannah Trautmann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Kathryn Ramsey </a:t>
            </a:r>
            <a:r>
              <a:rPr lang="en-US" sz="3682" baseline="30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423036" y="7036315"/>
            <a:ext cx="8167888" cy="17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bS21: small subunit ribosomal protein involved in translation initiation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2425870" y="19527388"/>
            <a:ext cx="11823192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bS21-2 Transcriptional Control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74861" y="16928230"/>
            <a:ext cx="11908318" cy="92033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+mj-lt"/>
              </a:rPr>
              <a:t>Models for R-Protein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591107" y="3956129"/>
            <a:ext cx="9307285" cy="10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 err="1">
                <a:latin typeface="+mj-lt"/>
              </a:rPr>
              <a:t>Francisella</a:t>
            </a:r>
            <a:r>
              <a:rPr lang="en-US" sz="4500" b="1" i="1" dirty="0">
                <a:latin typeface="+mj-lt"/>
              </a:rPr>
              <a:t> </a:t>
            </a:r>
            <a:r>
              <a:rPr lang="en-US" sz="4500" b="1" i="1" dirty="0" err="1">
                <a:latin typeface="+mj-lt"/>
              </a:rPr>
              <a:t>tularensis</a:t>
            </a:r>
            <a:endParaRPr lang="en-US" sz="45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6070583" y="10900398"/>
            <a:ext cx="2361572" cy="76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>
                <a:latin typeface="+mj-lt"/>
              </a:rPr>
              <a:t>Figure 1. Location of bS21 in the small subunit of the </a:t>
            </a:r>
            <a:r>
              <a:rPr lang="en-US" sz="1600" b="1" i="1" dirty="0">
                <a:latin typeface="+mj-lt"/>
              </a:rPr>
              <a:t>E. coli </a:t>
            </a:r>
            <a:r>
              <a:rPr lang="en-US" sz="1600" b="1" dirty="0">
                <a:latin typeface="+mj-lt"/>
              </a:rPr>
              <a:t>ribosome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3603005" y="4344743"/>
            <a:ext cx="4511704" cy="264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Gram-negative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Intracellular pathogen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Causes tularemia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Potential bioweapon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24479352" y="21603722"/>
            <a:ext cx="6045616" cy="4276885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24691" rtlCol="0" anchor="t" anchorCtr="0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The 5′ UTR of the </a:t>
            </a:r>
            <a:r>
              <a:rPr lang="en-US" sz="3273" b="1" i="1" dirty="0">
                <a:latin typeface="+mj-lt"/>
              </a:rPr>
              <a:t>rpsU2</a:t>
            </a:r>
            <a:r>
              <a:rPr lang="en-US" sz="3273" b="1" dirty="0">
                <a:latin typeface="+mj-lt"/>
              </a:rPr>
              <a:t> gene is sufficient to permit regulation by bS21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bS21-2 transcript abundance is repressed by all three bS21 homologs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Transcript regulation is not equivalent to protein regulation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334020" y="8825346"/>
            <a:ext cx="5594861" cy="307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306307" algn="l"/>
              </a:tabLst>
            </a:pPr>
            <a:r>
              <a:rPr lang="en-US" sz="3000" dirty="0"/>
              <a:t>Three homologs in </a:t>
            </a:r>
            <a:r>
              <a:rPr lang="en-US" sz="3000" i="1" dirty="0"/>
              <a:t>F. </a:t>
            </a:r>
            <a:r>
              <a:rPr lang="en-US" sz="3000" i="1" dirty="0" err="1"/>
              <a:t>tularensis</a:t>
            </a:r>
            <a:endParaRPr lang="en-US" sz="3000" dirty="0"/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Leads to ribosome heterogeneity</a:t>
            </a:r>
          </a:p>
          <a:p>
            <a:pPr marL="0" lvl="1">
              <a:tabLst>
                <a:tab pos="306307" algn="l"/>
              </a:tabLst>
            </a:pPr>
            <a:r>
              <a:rPr lang="en-US" sz="3000" dirty="0"/>
              <a:t>Loss of bS21-2 </a:t>
            </a:r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Influences virulence factors and intramacrophage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29805383" y="1780630"/>
            <a:ext cx="5814477" cy="679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909" baseline="30000" dirty="0">
                <a:solidFill>
                  <a:schemeClr val="bg1"/>
                </a:solidFill>
              </a:rPr>
              <a:t>1</a:t>
            </a:r>
            <a:r>
              <a:rPr lang="en-US" sz="1909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1909" baseline="30000" dirty="0">
                <a:solidFill>
                  <a:schemeClr val="bg1"/>
                </a:solidFill>
              </a:rPr>
              <a:t>2</a:t>
            </a:r>
            <a:r>
              <a:rPr lang="en-US" sz="1909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" y="385894"/>
            <a:ext cx="2141590" cy="21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2507109" y="942822"/>
            <a:ext cx="2105906" cy="1498442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24482976" y="20488518"/>
            <a:ext cx="6041992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Conclusions</a:t>
            </a:r>
          </a:p>
        </p:txBody>
      </p:sp>
      <p:pic>
        <p:nvPicPr>
          <p:cNvPr id="1162" name="Picture 2" descr="Francisella tularensis - Wikipedia">
            <a:extLst>
              <a:ext uri="{FF2B5EF4-FFF2-40B4-BE49-F238E27FC236}">
                <a16:creationId xmlns:a16="http://schemas.microsoft.com/office/drawing/2014/main" id="{3009EFC6-C3B9-66FB-D1A7-1BBD835E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3" y="4164333"/>
            <a:ext cx="2403034" cy="2517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5AADA3-7FFD-7674-8C66-5B92C3C1E425}"/>
              </a:ext>
            </a:extLst>
          </p:cNvPr>
          <p:cNvGrpSpPr/>
          <p:nvPr/>
        </p:nvGrpSpPr>
        <p:grpSpPr>
          <a:xfrm>
            <a:off x="1271423" y="17991236"/>
            <a:ext cx="10326977" cy="9137858"/>
            <a:chOff x="25465691" y="9219045"/>
            <a:chExt cx="10326977" cy="913785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AAB3C8-D509-F827-6273-833D31182DEB}"/>
                </a:ext>
              </a:extLst>
            </p:cNvPr>
            <p:cNvSpPr/>
            <p:nvPr/>
          </p:nvSpPr>
          <p:spPr>
            <a:xfrm>
              <a:off x="26077042" y="9219045"/>
              <a:ext cx="9307285" cy="1009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1: Attenuation</a:t>
              </a:r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BC065289-B4B1-7CB3-4AD8-ED200E2CBBD0}"/>
                </a:ext>
              </a:extLst>
            </p:cNvPr>
            <p:cNvSpPr/>
            <p:nvPr/>
          </p:nvSpPr>
          <p:spPr>
            <a:xfrm>
              <a:off x="31086906" y="9966701"/>
              <a:ext cx="4635453" cy="10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Excess r-protein</a:t>
              </a:r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1A632F79-B64B-1555-937C-AB60A511851F}"/>
                </a:ext>
              </a:extLst>
            </p:cNvPr>
            <p:cNvSpPr/>
            <p:nvPr/>
          </p:nvSpPr>
          <p:spPr>
            <a:xfrm>
              <a:off x="25619504" y="9972502"/>
              <a:ext cx="4269651" cy="1009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Stoichiometric r-protein</a:t>
              </a:r>
            </a:p>
          </p:txBody>
        </p:sp>
        <p:pic>
          <p:nvPicPr>
            <p:cNvPr id="1098" name="Picture 1097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01D78287-B55B-5592-B16D-E3E528F0B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" t="69099" r="72556" b="14000"/>
            <a:stretch/>
          </p:blipFill>
          <p:spPr>
            <a:xfrm>
              <a:off x="31145568" y="10792164"/>
              <a:ext cx="4483064" cy="231238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DCC67D-2FDF-EB9B-3F84-9B0C06C258F9}"/>
                </a:ext>
              </a:extLst>
            </p:cNvPr>
            <p:cNvSpPr/>
            <p:nvPr/>
          </p:nvSpPr>
          <p:spPr>
            <a:xfrm>
              <a:off x="25772230" y="13093733"/>
              <a:ext cx="9307286" cy="1718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2:</a:t>
              </a:r>
            </a:p>
            <a:p>
              <a:pPr algn="ctr"/>
              <a:r>
                <a:rPr lang="en-US" sz="4500" b="1" dirty="0">
                  <a:latin typeface="+mj-lt"/>
                </a:rPr>
                <a:t>Post-Transcriptional Control</a:t>
              </a:r>
            </a:p>
          </p:txBody>
        </p:sp>
        <p:pic>
          <p:nvPicPr>
            <p:cNvPr id="13" name="Picture 1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0B5166E-57DC-194C-B0D9-DDCD175AA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82" r="52766" b="15469"/>
            <a:stretch/>
          </p:blipFill>
          <p:spPr>
            <a:xfrm>
              <a:off x="31415114" y="15660648"/>
              <a:ext cx="4377554" cy="2696255"/>
            </a:xfrm>
            <a:prstGeom prst="rect">
              <a:avLst/>
            </a:prstGeom>
          </p:spPr>
        </p:pic>
        <p:pic>
          <p:nvPicPr>
            <p:cNvPr id="16" name="Picture 15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5CF5A845-2179-B325-E136-9D042976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0" t="69099" r="44855" b="17679"/>
            <a:stretch/>
          </p:blipFill>
          <p:spPr>
            <a:xfrm>
              <a:off x="25465691" y="10721644"/>
              <a:ext cx="4635453" cy="1809023"/>
            </a:xfrm>
            <a:prstGeom prst="rect">
              <a:avLst/>
            </a:prstGeom>
          </p:spPr>
        </p:pic>
        <p:pic>
          <p:nvPicPr>
            <p:cNvPr id="1027" name="Picture 102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69CA349C-D8F8-DCBF-FDF9-787799195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7" t="47582" r="8982" b="15469"/>
            <a:stretch/>
          </p:blipFill>
          <p:spPr>
            <a:xfrm>
              <a:off x="25772230" y="15562290"/>
              <a:ext cx="3728495" cy="2696255"/>
            </a:xfrm>
            <a:prstGeom prst="rect">
              <a:avLst/>
            </a:prstGeom>
          </p:spPr>
        </p:pic>
      </p:grp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E47ED38-023A-2E74-67D4-AAFBE408AA4F}"/>
              </a:ext>
            </a:extLst>
          </p:cNvPr>
          <p:cNvSpPr/>
          <p:nvPr/>
        </p:nvSpPr>
        <p:spPr>
          <a:xfrm>
            <a:off x="24750459" y="16243922"/>
            <a:ext cx="11491718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bS21-1 and bS21-3 do not auto-regulate </a:t>
            </a:r>
          </a:p>
        </p:txBody>
      </p:sp>
      <p:graphicFrame>
        <p:nvGraphicFramePr>
          <p:cNvPr id="1037" name="Chart 1036">
            <a:extLst>
              <a:ext uri="{FF2B5EF4-FFF2-40B4-BE49-F238E27FC236}">
                <a16:creationId xmlns:a16="http://schemas.microsoft.com/office/drawing/2014/main" id="{9D20394A-5D29-F119-DC2F-FF51737E5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974183"/>
              </p:ext>
            </p:extLst>
          </p:nvPr>
        </p:nvGraphicFramePr>
        <p:xfrm>
          <a:off x="24646892" y="17211352"/>
          <a:ext cx="4576202" cy="297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1040" name="Chart 1039">
            <a:extLst>
              <a:ext uri="{FF2B5EF4-FFF2-40B4-BE49-F238E27FC236}">
                <a16:creationId xmlns:a16="http://schemas.microsoft.com/office/drawing/2014/main" id="{D408A662-27F1-DC82-E02E-0A57B0848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943019"/>
              </p:ext>
            </p:extLst>
          </p:nvPr>
        </p:nvGraphicFramePr>
        <p:xfrm>
          <a:off x="29475948" y="17214115"/>
          <a:ext cx="4581144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ED62DEB-0AAA-EB46-2593-AFADCC0B3485}"/>
              </a:ext>
            </a:extLst>
          </p:cNvPr>
          <p:cNvSpPr/>
          <p:nvPr/>
        </p:nvSpPr>
        <p:spPr>
          <a:xfrm>
            <a:off x="30691015" y="20465911"/>
            <a:ext cx="5596396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Future Directions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9A5656E-C34D-087E-404B-C22F8E741A85}"/>
              </a:ext>
            </a:extLst>
          </p:cNvPr>
          <p:cNvSpPr/>
          <p:nvPr/>
        </p:nvSpPr>
        <p:spPr>
          <a:xfrm>
            <a:off x="30691016" y="21603722"/>
            <a:ext cx="5599234" cy="4276885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24691" rtlCol="0" anchor="t" anchorCtr="0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Determine if transcript abundance is due to changes in stability or termination during transcription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Assess how the 5′ UTR  structure of the </a:t>
            </a:r>
            <a:r>
              <a:rPr lang="en-US" sz="3273" b="1" i="1" dirty="0">
                <a:latin typeface="+mj-lt"/>
              </a:rPr>
              <a:t>rpsU2 </a:t>
            </a:r>
            <a:r>
              <a:rPr lang="en-US" sz="3273" b="1" dirty="0">
                <a:latin typeface="+mj-lt"/>
              </a:rPr>
              <a:t>transcript impacts translation</a:t>
            </a:r>
          </a:p>
          <a:p>
            <a:pPr algn="just"/>
            <a:r>
              <a:rPr lang="en-US" sz="3273" b="1" dirty="0">
                <a:latin typeface="+mj-lt"/>
              </a:rPr>
              <a:t>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E39B7E7A-3F6C-3C08-4DDE-49ADE4E00B25}"/>
              </a:ext>
            </a:extLst>
          </p:cNvPr>
          <p:cNvSpPr/>
          <p:nvPr/>
        </p:nvSpPr>
        <p:spPr>
          <a:xfrm>
            <a:off x="24646892" y="9685971"/>
            <a:ext cx="11491718" cy="99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5′UTR is sufficient for regulated by bS21</a:t>
            </a:r>
            <a:endParaRPr lang="en-US" sz="4500" b="1" i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A36FA-B798-9BC9-E661-BF7CE2569337}"/>
              </a:ext>
            </a:extLst>
          </p:cNvPr>
          <p:cNvSpPr/>
          <p:nvPr/>
        </p:nvSpPr>
        <p:spPr>
          <a:xfrm>
            <a:off x="24488722" y="15275518"/>
            <a:ext cx="11808058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bS21-1 and bS21-3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D4F42-8676-E836-1D9E-2ED3802F6F8B}"/>
              </a:ext>
            </a:extLst>
          </p:cNvPr>
          <p:cNvSpPr txBox="1"/>
          <p:nvPr/>
        </p:nvSpPr>
        <p:spPr>
          <a:xfrm>
            <a:off x="26356119" y="19699224"/>
            <a:ext cx="26867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		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rpsU1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4C964CB-58B1-6AD4-C780-F43D2017611F}"/>
              </a:ext>
            </a:extLst>
          </p:cNvPr>
          <p:cNvSpPr txBox="1"/>
          <p:nvPr/>
        </p:nvSpPr>
        <p:spPr>
          <a:xfrm>
            <a:off x="30860356" y="19721511"/>
            <a:ext cx="31337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      		    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rpsU3</a:t>
            </a: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9EF3E08E-B9B4-A2C1-1FBD-0DFBCC4CF4E4}"/>
              </a:ext>
            </a:extLst>
          </p:cNvPr>
          <p:cNvSpPr/>
          <p:nvPr/>
        </p:nvSpPr>
        <p:spPr>
          <a:xfrm>
            <a:off x="8713745" y="4078122"/>
            <a:ext cx="3469434" cy="7592386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2496830" y="20771407"/>
            <a:ext cx="11491718" cy="60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5′UTR is sufficient for regulation by bS21</a:t>
            </a:r>
            <a:endParaRPr lang="en-US" sz="4500" b="1" i="1" dirty="0">
              <a:latin typeface="+mj-lt"/>
            </a:endParaRPr>
          </a:p>
        </p:txBody>
      </p:sp>
      <p:graphicFrame>
        <p:nvGraphicFramePr>
          <p:cNvPr id="1056" name="Google Shape;213;p16">
            <a:extLst>
              <a:ext uri="{FF2B5EF4-FFF2-40B4-BE49-F238E27FC236}">
                <a16:creationId xmlns:a16="http://schemas.microsoft.com/office/drawing/2014/main" id="{C51894B4-4D11-37F5-736F-802C75B39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001485"/>
              </p:ext>
            </p:extLst>
          </p:nvPr>
        </p:nvGraphicFramePr>
        <p:xfrm>
          <a:off x="13846852" y="24991271"/>
          <a:ext cx="3399228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910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71" name="Rectangle 1070">
            <a:extLst>
              <a:ext uri="{FF2B5EF4-FFF2-40B4-BE49-F238E27FC236}">
                <a16:creationId xmlns:a16="http://schemas.microsoft.com/office/drawing/2014/main" id="{39185455-96B2-F11C-A89A-5ED0F1DE9FA5}"/>
              </a:ext>
            </a:extLst>
          </p:cNvPr>
          <p:cNvSpPr/>
          <p:nvPr/>
        </p:nvSpPr>
        <p:spPr>
          <a:xfrm>
            <a:off x="24432983" y="3924997"/>
            <a:ext cx="11784049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Evidence of regulated bS21-2 translation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00420-F4A8-733B-80AE-7F18F096DD68}"/>
              </a:ext>
            </a:extLst>
          </p:cNvPr>
          <p:cNvSpPr/>
          <p:nvPr/>
        </p:nvSpPr>
        <p:spPr>
          <a:xfrm>
            <a:off x="12433450" y="7181423"/>
            <a:ext cx="11721978" cy="821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 homologs repress bS21-2 transcript, </a:t>
            </a:r>
            <a:r>
              <a:rPr lang="en-US" sz="4500" b="1" i="1" dirty="0">
                <a:latin typeface="+mj-lt"/>
              </a:rPr>
              <a:t>rpsU2</a:t>
            </a:r>
            <a:endParaRPr lang="en-US" sz="4500" b="1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39F899-C97F-43DA-E908-EAE61B44B34D}"/>
              </a:ext>
            </a:extLst>
          </p:cNvPr>
          <p:cNvSpPr/>
          <p:nvPr/>
        </p:nvSpPr>
        <p:spPr>
          <a:xfrm>
            <a:off x="12425870" y="4078123"/>
            <a:ext cx="11823192" cy="295814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7036" numCol="1" spcCol="0" rtlCol="0" anchor="t" anchorCtr="0"/>
          <a:lstStyle/>
          <a:p>
            <a:pPr algn="ctr"/>
            <a:r>
              <a:rPr lang="en-US" sz="4500" b="1" dirty="0">
                <a:latin typeface="+mj-lt"/>
              </a:rPr>
              <a:t>Understand the regulation of the bS21 homologs</a:t>
            </a:r>
            <a:endParaRPr lang="en-US" sz="3600" b="1" dirty="0">
              <a:latin typeface="+mj-lt"/>
            </a:endParaRP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Transcript Abundance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How do bS21-1, bS21-2, and bS21-3 affect their own production? </a:t>
            </a: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Protein Abundance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What affects the translation of the bS21 coding transcript?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3A5359CD-7A6D-94D5-893C-DE23BE68858A}"/>
              </a:ext>
            </a:extLst>
          </p:cNvPr>
          <p:cNvSpPr/>
          <p:nvPr/>
        </p:nvSpPr>
        <p:spPr>
          <a:xfrm>
            <a:off x="12430542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Study Goals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90EEB-1795-D9D5-C26C-12C0346A6DD5}"/>
              </a:ext>
            </a:extLst>
          </p:cNvPr>
          <p:cNvSpPr/>
          <p:nvPr/>
        </p:nvSpPr>
        <p:spPr>
          <a:xfrm>
            <a:off x="288588" y="11828554"/>
            <a:ext cx="11908319" cy="4919370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120" name="Rectangle 1119">
            <a:extLst>
              <a:ext uri="{FF2B5EF4-FFF2-40B4-BE49-F238E27FC236}">
                <a16:creationId xmlns:a16="http://schemas.microsoft.com/office/drawing/2014/main" id="{D27A524E-42AD-1B02-7947-93DE88E7CBC5}"/>
              </a:ext>
            </a:extLst>
          </p:cNvPr>
          <p:cNvSpPr/>
          <p:nvPr/>
        </p:nvSpPr>
        <p:spPr>
          <a:xfrm>
            <a:off x="9717644" y="5221561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bS21-1</a:t>
            </a:r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12238008-6A2E-3B7C-4A06-C95D8899E7C3}"/>
              </a:ext>
            </a:extLst>
          </p:cNvPr>
          <p:cNvSpPr/>
          <p:nvPr/>
        </p:nvSpPr>
        <p:spPr>
          <a:xfrm>
            <a:off x="9714941" y="7387685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bS21-2</a:t>
            </a: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B8ABE38B-8511-7987-F017-A721D9132ECB}"/>
              </a:ext>
            </a:extLst>
          </p:cNvPr>
          <p:cNvSpPr/>
          <p:nvPr/>
        </p:nvSpPr>
        <p:spPr>
          <a:xfrm>
            <a:off x="9741528" y="9553809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 algn="ctr">
              <a:tabLst>
                <a:tab pos="306307" algn="l"/>
              </a:tabLst>
            </a:pPr>
            <a:r>
              <a:rPr lang="en-US" sz="3000" dirty="0"/>
              <a:t>bS21-3</a:t>
            </a:r>
          </a:p>
        </p:txBody>
      </p:sp>
      <p:pic>
        <p:nvPicPr>
          <p:cNvPr id="1128" name="Picture 1127">
            <a:extLst>
              <a:ext uri="{FF2B5EF4-FFF2-40B4-BE49-F238E27FC236}">
                <a16:creationId xmlns:a16="http://schemas.microsoft.com/office/drawing/2014/main" id="{7F722B91-5C7C-D735-CF7D-15DF62D8F51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5685" r="16667" b="5908"/>
          <a:stretch/>
        </p:blipFill>
        <p:spPr>
          <a:xfrm>
            <a:off x="6174176" y="8252698"/>
            <a:ext cx="2013871" cy="2684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6314495-D3B9-1ECC-DEE7-C5FC9CA63731}"/>
              </a:ext>
            </a:extLst>
          </p:cNvPr>
          <p:cNvSpPr/>
          <p:nvPr/>
        </p:nvSpPr>
        <p:spPr>
          <a:xfrm>
            <a:off x="24482976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bS21-2 Translational Control</a:t>
            </a:r>
          </a:p>
        </p:txBody>
      </p: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19A09724-16C3-D116-F991-F6F0713EC3CF}"/>
              </a:ext>
            </a:extLst>
          </p:cNvPr>
          <p:cNvSpPr/>
          <p:nvPr/>
        </p:nvSpPr>
        <p:spPr>
          <a:xfrm>
            <a:off x="4462615" y="15627236"/>
            <a:ext cx="7695685" cy="1054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2. Cells lacking bS21-2 have changes in protein abundance that are not due to changes in transcript abundance.</a:t>
            </a:r>
            <a:r>
              <a:rPr lang="en-US" sz="1600" dirty="0">
                <a:latin typeface="+mj-lt"/>
              </a:rPr>
              <a:t> Each data point represents a gene and the axes represent log2 fold-change in either transcript (x-axis) or protein (y-axis) abundance, comparing wild-type cells and cells lacking bS21-2 (Trautmann &amp; Ramsey, 2022).</a:t>
            </a: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AF475FFC-9D06-47DC-AE01-6DF6131A0F9E}"/>
              </a:ext>
            </a:extLst>
          </p:cNvPr>
          <p:cNvSpPr/>
          <p:nvPr/>
        </p:nvSpPr>
        <p:spPr>
          <a:xfrm>
            <a:off x="12433451" y="12645566"/>
            <a:ext cx="11806822" cy="954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dirty="0">
                <a:latin typeface="+mj-lt"/>
              </a:rPr>
              <a:t>F</a:t>
            </a:r>
            <a:r>
              <a:rPr lang="en-US" sz="1600" b="1" dirty="0">
                <a:latin typeface="+mj-lt"/>
              </a:rPr>
              <a:t>igure 3. bS21-2 transcript abundance is controlled by all three bS21 homologs.</a:t>
            </a:r>
            <a:r>
              <a:rPr lang="en-US" sz="1600" dirty="0">
                <a:latin typeface="+mj-lt"/>
              </a:rPr>
              <a:t> RNA-Seq of wild-type (LVS) cells or cells lacking bS21-2 (∆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) and either empty vector (pF) or vector producing indicated bS21 homolog. Y-axis is truncated at 10,000 for clarity. Note that reads corresponding to plasmid-encoded 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 map to the native operon. A subset of data are published (Trautmann &amp; Ramsey, 2022).</a:t>
            </a:r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A120CC17-1155-965E-7AD9-CFBA62C64AED}"/>
              </a:ext>
            </a:extLst>
          </p:cNvPr>
          <p:cNvSpPr/>
          <p:nvPr/>
        </p:nvSpPr>
        <p:spPr>
          <a:xfrm>
            <a:off x="12645706" y="26107832"/>
            <a:ext cx="10660951" cy="1075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dirty="0">
                <a:latin typeface="+mj-lt"/>
              </a:rPr>
              <a:t>Figure 4. </a:t>
            </a:r>
            <a:r>
              <a:rPr lang="en-US" sz="1600" b="1" dirty="0">
                <a:latin typeface="+mj-lt"/>
              </a:rPr>
              <a:t>The leader sequence of rpsU2 is sufficient for autoregulation by bS21-2. </a:t>
            </a:r>
            <a:r>
              <a:rPr lang="en-US" sz="1600" dirty="0">
                <a:latin typeface="+mj-lt"/>
              </a:rPr>
              <a:t>The indicated translational fusions, in cells with or without bS21-2, were assessed by qPCR for relative abundance of </a:t>
            </a:r>
            <a:r>
              <a:rPr lang="en-US" sz="1600" i="1" dirty="0">
                <a:latin typeface="+mj-lt"/>
              </a:rPr>
              <a:t>lacZ</a:t>
            </a:r>
            <a:r>
              <a:rPr lang="en-US" sz="1600" dirty="0">
                <a:latin typeface="+mj-lt"/>
              </a:rPr>
              <a:t>. Results from reporter fusions containing the promoter and 5′ UTR of either </a:t>
            </a:r>
            <a:r>
              <a:rPr lang="en-US" sz="1600" i="1" dirty="0">
                <a:latin typeface="+mj-lt"/>
              </a:rPr>
              <a:t>tul4</a:t>
            </a:r>
            <a:r>
              <a:rPr lang="en-US" sz="1600" dirty="0">
                <a:latin typeface="+mj-lt"/>
              </a:rPr>
              <a:t> only or </a:t>
            </a:r>
            <a:r>
              <a:rPr lang="en-US" sz="1600" i="1" dirty="0">
                <a:latin typeface="+mj-lt"/>
              </a:rPr>
              <a:t>rpsU2</a:t>
            </a:r>
            <a:r>
              <a:rPr lang="en-US" sz="1600" dirty="0">
                <a:latin typeface="+mj-lt"/>
              </a:rPr>
              <a:t> only reveal that the fusions recapitulate regulation of the native genes. Error bars are 1 SD, * p&lt;0.05 by t-test.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70659-43C7-62BD-DFDE-A93637FE8418}"/>
              </a:ext>
            </a:extLst>
          </p:cNvPr>
          <p:cNvSpPr/>
          <p:nvPr/>
        </p:nvSpPr>
        <p:spPr>
          <a:xfrm>
            <a:off x="34028739" y="17106750"/>
            <a:ext cx="218010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7. bS21-1 and bS21-3 do not significantly influence the abundance of their transcripts. </a:t>
            </a:r>
            <a:r>
              <a:rPr lang="en-US" sz="1600" dirty="0">
                <a:latin typeface="+mj-lt"/>
              </a:rPr>
              <a:t>The relative transcript abundance of the 5′ UTR of either </a:t>
            </a:r>
            <a:r>
              <a:rPr lang="en-US" sz="1600" i="1" dirty="0">
                <a:latin typeface="+mj-lt"/>
              </a:rPr>
              <a:t>rpsU1</a:t>
            </a:r>
            <a:r>
              <a:rPr lang="en-US" sz="1600" dirty="0">
                <a:latin typeface="+mj-lt"/>
              </a:rPr>
              <a:t> or </a:t>
            </a:r>
            <a:r>
              <a:rPr lang="en-US" sz="1600" i="1" dirty="0">
                <a:latin typeface="+mj-lt"/>
              </a:rPr>
              <a:t>rpsU3</a:t>
            </a:r>
            <a:r>
              <a:rPr lang="en-US" sz="1600" dirty="0">
                <a:latin typeface="+mj-lt"/>
              </a:rPr>
              <a:t> in wild-type cells or cells lacking </a:t>
            </a:r>
            <a:r>
              <a:rPr lang="en-US" sz="1600" i="1" dirty="0">
                <a:latin typeface="+mj-lt"/>
              </a:rPr>
              <a:t>rpsU1</a:t>
            </a:r>
            <a:r>
              <a:rPr lang="en-US" sz="1600" dirty="0">
                <a:latin typeface="+mj-lt"/>
              </a:rPr>
              <a:t> or </a:t>
            </a:r>
            <a:r>
              <a:rPr lang="en-US" sz="1600" i="1" dirty="0">
                <a:latin typeface="+mj-lt"/>
              </a:rPr>
              <a:t>rpsU3</a:t>
            </a:r>
            <a:r>
              <a:rPr lang="en-US" sz="1600" dirty="0">
                <a:latin typeface="+mj-lt"/>
              </a:rPr>
              <a:t>, respectively. Error bars are 1 SD.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91ACBC-9F87-9FB6-5007-D96F9F4434EE}"/>
              </a:ext>
            </a:extLst>
          </p:cNvPr>
          <p:cNvSpPr/>
          <p:nvPr/>
        </p:nvSpPr>
        <p:spPr>
          <a:xfrm>
            <a:off x="34191989" y="4794121"/>
            <a:ext cx="2025043" cy="4214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5. The protein abundance of bS21-2 is not correlated with changes in its transcript abundance.</a:t>
            </a:r>
            <a:r>
              <a:rPr lang="en-US" sz="1600" dirty="0">
                <a:latin typeface="+mj-lt"/>
              </a:rPr>
              <a:t>       β-</a:t>
            </a:r>
            <a:r>
              <a:rPr lang="en-US" sz="1600" dirty="0" err="1">
                <a:latin typeface="+mj-lt"/>
              </a:rPr>
              <a:t>galactosaidase</a:t>
            </a:r>
            <a:r>
              <a:rPr lang="en-US" sz="1600" dirty="0">
                <a:latin typeface="+mj-lt"/>
              </a:rPr>
              <a:t> activity, in Miller Units  (y-axis), of indicated translational fusions in cells with or without bS21-2. Error bars are 1 SD, * p&lt;0.05 by t-test.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ED69B4D0-6D06-27F0-6D28-5DEA061B2A0C}"/>
              </a:ext>
            </a:extLst>
          </p:cNvPr>
          <p:cNvSpPr/>
          <p:nvPr/>
        </p:nvSpPr>
        <p:spPr>
          <a:xfrm>
            <a:off x="34109145" y="10522569"/>
            <a:ext cx="2149900" cy="3525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1600" b="1" dirty="0">
                <a:latin typeface="+mj-lt"/>
              </a:rPr>
              <a:t>Figure 6. The 5′ UTR is sufficient to prevent increased translation of the </a:t>
            </a:r>
            <a:r>
              <a:rPr lang="en-US" sz="1600" b="1" i="1" dirty="0">
                <a:latin typeface="+mj-lt"/>
              </a:rPr>
              <a:t>rpsU2</a:t>
            </a:r>
            <a:r>
              <a:rPr lang="en-US" sz="1600" b="1" dirty="0">
                <a:latin typeface="+mj-lt"/>
              </a:rPr>
              <a:t> transcript.</a:t>
            </a:r>
            <a:r>
              <a:rPr lang="en-US" sz="1600" dirty="0">
                <a:latin typeface="+mj-lt"/>
              </a:rPr>
              <a:t> β-galactosidase activity of indicated translational fusions in cells with or without bS21-2. Error bars are 1 SD, * p&lt;0.05 by t-test. </a:t>
            </a:r>
          </a:p>
        </p:txBody>
      </p:sp>
      <p:graphicFrame>
        <p:nvGraphicFramePr>
          <p:cNvPr id="1127" name="Table 44">
            <a:extLst>
              <a:ext uri="{FF2B5EF4-FFF2-40B4-BE49-F238E27FC236}">
                <a16:creationId xmlns:a16="http://schemas.microsoft.com/office/drawing/2014/main" id="{D51F39C7-42B4-428D-5EF9-FE67AD6D3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347902"/>
              </p:ext>
            </p:extLst>
          </p:nvPr>
        </p:nvGraphicFramePr>
        <p:xfrm>
          <a:off x="16606367" y="15450082"/>
          <a:ext cx="3686192" cy="732906"/>
        </p:xfrm>
        <a:graphic>
          <a:graphicData uri="http://schemas.openxmlformats.org/drawingml/2006/table">
            <a:tbl>
              <a:tblPr firstRow="1" bandRow="1"/>
              <a:tblGrid>
                <a:gridCol w="1843096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1843096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732906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19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129" name="Group 1128">
            <a:extLst>
              <a:ext uri="{FF2B5EF4-FFF2-40B4-BE49-F238E27FC236}">
                <a16:creationId xmlns:a16="http://schemas.microsoft.com/office/drawing/2014/main" id="{3FF11EDD-2859-4275-E035-FEFA28FDA8C7}"/>
              </a:ext>
            </a:extLst>
          </p:cNvPr>
          <p:cNvGrpSpPr/>
          <p:nvPr/>
        </p:nvGrpSpPr>
        <p:grpSpPr>
          <a:xfrm>
            <a:off x="12518948" y="17868167"/>
            <a:ext cx="4072285" cy="1361978"/>
            <a:chOff x="13803035" y="10285591"/>
            <a:chExt cx="3752816" cy="1209573"/>
          </a:xfrm>
        </p:grpSpPr>
        <p:sp>
          <p:nvSpPr>
            <p:cNvPr id="1139" name="Google Shape;159;p18">
              <a:extLst>
                <a:ext uri="{FF2B5EF4-FFF2-40B4-BE49-F238E27FC236}">
                  <a16:creationId xmlns:a16="http://schemas.microsoft.com/office/drawing/2014/main" id="{6A98FFD5-F69E-2B04-FE37-36F9C1B4AB8C}"/>
                </a:ext>
              </a:extLst>
            </p:cNvPr>
            <p:cNvSpPr/>
            <p:nvPr/>
          </p:nvSpPr>
          <p:spPr>
            <a:xfrm>
              <a:off x="13803035" y="10285591"/>
              <a:ext cx="1263999" cy="5116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promoter</a:t>
              </a:r>
              <a:endParaRPr dirty="0"/>
            </a:p>
          </p:txBody>
        </p:sp>
        <p:sp>
          <p:nvSpPr>
            <p:cNvPr id="1140" name="Google Shape;160;p18">
              <a:extLst>
                <a:ext uri="{FF2B5EF4-FFF2-40B4-BE49-F238E27FC236}">
                  <a16:creationId xmlns:a16="http://schemas.microsoft.com/office/drawing/2014/main" id="{D5D49AB5-161E-F3E0-1957-3CB6BE69D314}"/>
                </a:ext>
              </a:extLst>
            </p:cNvPr>
            <p:cNvSpPr/>
            <p:nvPr/>
          </p:nvSpPr>
          <p:spPr>
            <a:xfrm>
              <a:off x="15047443" y="10285591"/>
              <a:ext cx="1263999" cy="51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1" name="Google Shape;161;p18">
              <a:extLst>
                <a:ext uri="{FF2B5EF4-FFF2-40B4-BE49-F238E27FC236}">
                  <a16:creationId xmlns:a16="http://schemas.microsoft.com/office/drawing/2014/main" id="{3D4E1CF3-5710-7644-9420-8D8FCB78FCA1}"/>
                </a:ext>
              </a:extLst>
            </p:cNvPr>
            <p:cNvSpPr/>
            <p:nvPr/>
          </p:nvSpPr>
          <p:spPr>
            <a:xfrm>
              <a:off x="16291852" y="10285591"/>
              <a:ext cx="1263999" cy="51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endParaRPr i="1" dirty="0"/>
            </a:p>
          </p:txBody>
        </p:sp>
        <p:sp>
          <p:nvSpPr>
            <p:cNvPr id="1142" name="Google Shape;163;p18">
              <a:extLst>
                <a:ext uri="{FF2B5EF4-FFF2-40B4-BE49-F238E27FC236}">
                  <a16:creationId xmlns:a16="http://schemas.microsoft.com/office/drawing/2014/main" id="{6B2D228E-F016-E3FD-C66D-93A02B18884A}"/>
                </a:ext>
              </a:extLst>
            </p:cNvPr>
            <p:cNvSpPr/>
            <p:nvPr/>
          </p:nvSpPr>
          <p:spPr>
            <a:xfrm>
              <a:off x="13803077" y="10983554"/>
              <a:ext cx="1263999" cy="51161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3" name="Google Shape;164;p18">
              <a:extLst>
                <a:ext uri="{FF2B5EF4-FFF2-40B4-BE49-F238E27FC236}">
                  <a16:creationId xmlns:a16="http://schemas.microsoft.com/office/drawing/2014/main" id="{51A5D9FB-5FFA-A09B-42EA-2F2E48AB14C1}"/>
                </a:ext>
              </a:extLst>
            </p:cNvPr>
            <p:cNvSpPr/>
            <p:nvPr/>
          </p:nvSpPr>
          <p:spPr>
            <a:xfrm>
              <a:off x="15054750" y="10983554"/>
              <a:ext cx="1263999" cy="51161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/>
                <a:t>5′ UTR</a:t>
              </a:r>
              <a:endParaRPr dirty="0"/>
            </a:p>
          </p:txBody>
        </p:sp>
        <p:sp>
          <p:nvSpPr>
            <p:cNvPr id="1144" name="Google Shape;165;p18">
              <a:extLst>
                <a:ext uri="{FF2B5EF4-FFF2-40B4-BE49-F238E27FC236}">
                  <a16:creationId xmlns:a16="http://schemas.microsoft.com/office/drawing/2014/main" id="{9D4C1F77-3233-7717-D149-102272C76C37}"/>
                </a:ext>
              </a:extLst>
            </p:cNvPr>
            <p:cNvSpPr/>
            <p:nvPr/>
          </p:nvSpPr>
          <p:spPr>
            <a:xfrm>
              <a:off x="16290847" y="10983554"/>
              <a:ext cx="1263999" cy="51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r>
                <a:rPr lang="en" dirty="0"/>
                <a:t> </a:t>
              </a:r>
              <a:endParaRPr dirty="0"/>
            </a:p>
          </p:txBody>
        </p:sp>
      </p:grpSp>
      <p:grpSp>
        <p:nvGrpSpPr>
          <p:cNvPr id="1145" name="Group 1144">
            <a:extLst>
              <a:ext uri="{FF2B5EF4-FFF2-40B4-BE49-F238E27FC236}">
                <a16:creationId xmlns:a16="http://schemas.microsoft.com/office/drawing/2014/main" id="{4F37BC62-5BDB-6FD9-B044-D9F723891DD5}"/>
              </a:ext>
            </a:extLst>
          </p:cNvPr>
          <p:cNvGrpSpPr/>
          <p:nvPr/>
        </p:nvGrpSpPr>
        <p:grpSpPr>
          <a:xfrm>
            <a:off x="12483867" y="16173496"/>
            <a:ext cx="7401042" cy="576079"/>
            <a:chOff x="15320232" y="10320706"/>
            <a:chExt cx="10003303" cy="750370"/>
          </a:xfrm>
        </p:grpSpPr>
        <p:sp>
          <p:nvSpPr>
            <p:cNvPr id="1146" name="Google Shape;155;p18">
              <a:extLst>
                <a:ext uri="{FF2B5EF4-FFF2-40B4-BE49-F238E27FC236}">
                  <a16:creationId xmlns:a16="http://schemas.microsoft.com/office/drawing/2014/main" id="{DCE1225B-66BC-9F59-870C-2F29359BE229}"/>
                </a:ext>
              </a:extLst>
            </p:cNvPr>
            <p:cNvSpPr/>
            <p:nvPr/>
          </p:nvSpPr>
          <p:spPr>
            <a:xfrm>
              <a:off x="15320232" y="10322519"/>
              <a:ext cx="1853865" cy="74675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 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promoter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7" name="Google Shape;156;p18">
              <a:extLst>
                <a:ext uri="{FF2B5EF4-FFF2-40B4-BE49-F238E27FC236}">
                  <a16:creationId xmlns:a16="http://schemas.microsoft.com/office/drawing/2014/main" id="{760F40A8-C425-B9D2-6D41-56BF85EE0BED}"/>
                </a:ext>
              </a:extLst>
            </p:cNvPr>
            <p:cNvSpPr/>
            <p:nvPr/>
          </p:nvSpPr>
          <p:spPr>
            <a:xfrm>
              <a:off x="17168335" y="10320715"/>
              <a:ext cx="1853865" cy="75036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i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tul4</a:t>
              </a: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5′ UTR</a:t>
              </a:r>
              <a:endParaRPr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48" name="Google Shape;157;p18">
              <a:extLst>
                <a:ext uri="{FF2B5EF4-FFF2-40B4-BE49-F238E27FC236}">
                  <a16:creationId xmlns:a16="http://schemas.microsoft.com/office/drawing/2014/main" id="{539D5594-7818-F80D-57C1-6B693D39CEC7}"/>
                </a:ext>
              </a:extLst>
            </p:cNvPr>
            <p:cNvSpPr/>
            <p:nvPr/>
          </p:nvSpPr>
          <p:spPr>
            <a:xfrm>
              <a:off x="19016439" y="10320706"/>
              <a:ext cx="1853865" cy="75036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r>
                <a:rPr lang="en" dirty="0"/>
                <a:t> </a:t>
              </a:r>
              <a:endParaRPr dirty="0"/>
            </a:p>
          </p:txBody>
        </p:sp>
        <p:grpSp>
          <p:nvGrpSpPr>
            <p:cNvPr id="1149" name="Group 1148">
              <a:extLst>
                <a:ext uri="{FF2B5EF4-FFF2-40B4-BE49-F238E27FC236}">
                  <a16:creationId xmlns:a16="http://schemas.microsoft.com/office/drawing/2014/main" id="{CEF553F9-38F2-9A5D-3CBD-D25BE8D598AA}"/>
                </a:ext>
              </a:extLst>
            </p:cNvPr>
            <p:cNvGrpSpPr/>
            <p:nvPr/>
          </p:nvGrpSpPr>
          <p:grpSpPr>
            <a:xfrm>
              <a:off x="24105131" y="10501053"/>
              <a:ext cx="1218404" cy="419160"/>
              <a:chOff x="37849470" y="9013989"/>
              <a:chExt cx="1218404" cy="419160"/>
            </a:xfrm>
          </p:grpSpPr>
          <p:pic>
            <p:nvPicPr>
              <p:cNvPr id="116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DEDDCE1E-8F3A-4EE6-926E-1A18482981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9470" y="9013989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C2461E12-8814-6F56-F55D-1098839E28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52833" y="902147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BDB74BF1-5ADE-B90A-8455-7B229652D0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656196" y="901773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51" name="Group 1150">
              <a:extLst>
                <a:ext uri="{FF2B5EF4-FFF2-40B4-BE49-F238E27FC236}">
                  <a16:creationId xmlns:a16="http://schemas.microsoft.com/office/drawing/2014/main" id="{6A913EE9-3AC4-D630-FEFF-99432EF719B7}"/>
                </a:ext>
              </a:extLst>
            </p:cNvPr>
            <p:cNvGrpSpPr/>
            <p:nvPr/>
          </p:nvGrpSpPr>
          <p:grpSpPr>
            <a:xfrm>
              <a:off x="21497088" y="10504795"/>
              <a:ext cx="1218404" cy="419160"/>
              <a:chOff x="38874335" y="9026620"/>
              <a:chExt cx="1218404" cy="419160"/>
            </a:xfrm>
          </p:grpSpPr>
          <p:pic>
            <p:nvPicPr>
              <p:cNvPr id="1152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6C36350E-150B-4674-C1E1-33CD09CD47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74335" y="902662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7E49C0E4-F5A5-2F49-7340-2ABDBCD11F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77698" y="9034102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3830A4D4-C459-1A63-6C6B-B66F5D6539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81061" y="9030361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72" name="Group 1171">
            <a:extLst>
              <a:ext uri="{FF2B5EF4-FFF2-40B4-BE49-F238E27FC236}">
                <a16:creationId xmlns:a16="http://schemas.microsoft.com/office/drawing/2014/main" id="{B02A461C-7EFD-242E-BC43-35659505255C}"/>
              </a:ext>
            </a:extLst>
          </p:cNvPr>
          <p:cNvGrpSpPr/>
          <p:nvPr/>
        </p:nvGrpSpPr>
        <p:grpSpPr>
          <a:xfrm>
            <a:off x="12502379" y="17022673"/>
            <a:ext cx="7714691" cy="576076"/>
            <a:chOff x="15345331" y="9183646"/>
            <a:chExt cx="10427232" cy="750365"/>
          </a:xfrm>
        </p:grpSpPr>
        <p:sp>
          <p:nvSpPr>
            <p:cNvPr id="1173" name="Google Shape;151;p18">
              <a:extLst>
                <a:ext uri="{FF2B5EF4-FFF2-40B4-BE49-F238E27FC236}">
                  <a16:creationId xmlns:a16="http://schemas.microsoft.com/office/drawing/2014/main" id="{E6BA9796-A5B0-E538-E6BA-9D9A1EE7CA7E}"/>
                </a:ext>
              </a:extLst>
            </p:cNvPr>
            <p:cNvSpPr/>
            <p:nvPr/>
          </p:nvSpPr>
          <p:spPr>
            <a:xfrm>
              <a:off x="15345331" y="9183646"/>
              <a:ext cx="1853865" cy="75036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promoter</a:t>
              </a:r>
              <a:endParaRPr dirty="0"/>
            </a:p>
          </p:txBody>
        </p:sp>
        <p:sp>
          <p:nvSpPr>
            <p:cNvPr id="1174" name="Google Shape;152;p18">
              <a:extLst>
                <a:ext uri="{FF2B5EF4-FFF2-40B4-BE49-F238E27FC236}">
                  <a16:creationId xmlns:a16="http://schemas.microsoft.com/office/drawing/2014/main" id="{205E25BC-F7F7-185F-8162-A7FF6B41948C}"/>
                </a:ext>
              </a:extLst>
            </p:cNvPr>
            <p:cNvSpPr/>
            <p:nvPr/>
          </p:nvSpPr>
          <p:spPr>
            <a:xfrm>
              <a:off x="17180925" y="9183649"/>
              <a:ext cx="1853865" cy="7503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" i="1" dirty="0"/>
                <a:t>rpsU2</a:t>
              </a:r>
              <a:r>
                <a:rPr lang="en" dirty="0"/>
                <a:t> </a:t>
              </a:r>
            </a:p>
            <a:p>
              <a:pPr algn="ctr">
                <a:lnSpc>
                  <a:spcPct val="80000"/>
                </a:lnSpc>
              </a:pPr>
              <a:r>
                <a:rPr lang="en" dirty="0"/>
                <a:t>5′ UTR</a:t>
              </a:r>
              <a:endParaRPr dirty="0"/>
            </a:p>
          </p:txBody>
        </p:sp>
        <p:sp>
          <p:nvSpPr>
            <p:cNvPr id="1175" name="Google Shape;153;p18">
              <a:extLst>
                <a:ext uri="{FF2B5EF4-FFF2-40B4-BE49-F238E27FC236}">
                  <a16:creationId xmlns:a16="http://schemas.microsoft.com/office/drawing/2014/main" id="{3355C589-90EC-CAB6-F9BC-655D31FDCBD3}"/>
                </a:ext>
              </a:extLst>
            </p:cNvPr>
            <p:cNvSpPr/>
            <p:nvPr/>
          </p:nvSpPr>
          <p:spPr>
            <a:xfrm>
              <a:off x="19016518" y="9183649"/>
              <a:ext cx="1853865" cy="7503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2335" tIns="62335" rIns="62335" bIns="62335" anchor="ctr" anchorCtr="0">
              <a:noAutofit/>
            </a:bodyPr>
            <a:lstStyle/>
            <a:p>
              <a:pPr algn="ctr"/>
              <a:r>
                <a:rPr lang="en" i="1" dirty="0"/>
                <a:t>lacZ</a:t>
              </a:r>
              <a:endParaRPr i="1" dirty="0"/>
            </a:p>
          </p:txBody>
        </p:sp>
        <p:pic>
          <p:nvPicPr>
            <p:cNvPr id="1176" name="Picture 6" descr="Plus - PNG image with transparent background | Free Png Images">
              <a:extLst>
                <a:ext uri="{FF2B5EF4-FFF2-40B4-BE49-F238E27FC236}">
                  <a16:creationId xmlns:a16="http://schemas.microsoft.com/office/drawing/2014/main" id="{AF499576-6448-1C84-952C-54CF047334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0531" y="9349370"/>
              <a:ext cx="411678" cy="411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77" name="Group 1176">
              <a:extLst>
                <a:ext uri="{FF2B5EF4-FFF2-40B4-BE49-F238E27FC236}">
                  <a16:creationId xmlns:a16="http://schemas.microsoft.com/office/drawing/2014/main" id="{BEB1E0CC-03C5-A533-4CFB-981B34690EBA}"/>
                </a:ext>
              </a:extLst>
            </p:cNvPr>
            <p:cNvGrpSpPr/>
            <p:nvPr/>
          </p:nvGrpSpPr>
          <p:grpSpPr>
            <a:xfrm>
              <a:off x="23658768" y="9349371"/>
              <a:ext cx="2113795" cy="411678"/>
              <a:chOff x="6109751" y="2254590"/>
              <a:chExt cx="2113795" cy="411678"/>
            </a:xfrm>
          </p:grpSpPr>
          <p:pic>
            <p:nvPicPr>
              <p:cNvPr id="1178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EF86FFCD-ABC9-EE6F-7C81-5F9A063EE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751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9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AAF8E849-1714-3BDB-C73D-70340FC0BF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11868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0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9605B180-23B2-55EC-B228-92A32BDDB5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86337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1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8053FA84-1A39-FA46-ECE8-10BB339D8C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60810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83" name="Picture 6" descr="Plus - PNG image with transparent background | Free Png Images">
                <a:extLst>
                  <a:ext uri="{FF2B5EF4-FFF2-40B4-BE49-F238E27FC236}">
                    <a16:creationId xmlns:a16="http://schemas.microsoft.com/office/drawing/2014/main" id="{F8D18B22-ED39-4DD4-44CB-E500EC92D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5280" y="2254590"/>
                <a:ext cx="411678" cy="4116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8C1F8704-BF05-AEF7-8590-38A677BF8A75}"/>
              </a:ext>
            </a:extLst>
          </p:cNvPr>
          <p:cNvGrpSpPr/>
          <p:nvPr/>
        </p:nvGrpSpPr>
        <p:grpSpPr>
          <a:xfrm>
            <a:off x="17398176" y="17891593"/>
            <a:ext cx="2894383" cy="1357803"/>
            <a:chOff x="18299490" y="10306395"/>
            <a:chExt cx="2667320" cy="1205866"/>
          </a:xfrm>
        </p:grpSpPr>
        <p:sp>
          <p:nvSpPr>
            <p:cNvPr id="1025" name="TextBox 1024">
              <a:extLst>
                <a:ext uri="{FF2B5EF4-FFF2-40B4-BE49-F238E27FC236}">
                  <a16:creationId xmlns:a16="http://schemas.microsoft.com/office/drawing/2014/main" id="{8EDABFE3-D51B-77BA-63A4-59CD45B9499A}"/>
                </a:ext>
              </a:extLst>
            </p:cNvPr>
            <p:cNvSpPr txBox="1"/>
            <p:nvPr/>
          </p:nvSpPr>
          <p:spPr>
            <a:xfrm>
              <a:off x="18309191" y="10306395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28" name="TextBox 1027">
              <a:extLst>
                <a:ext uri="{FF2B5EF4-FFF2-40B4-BE49-F238E27FC236}">
                  <a16:creationId xmlns:a16="http://schemas.microsoft.com/office/drawing/2014/main" id="{CC40F685-5621-8D0A-C035-22F776AC4BC1}"/>
                </a:ext>
              </a:extLst>
            </p:cNvPr>
            <p:cNvSpPr txBox="1"/>
            <p:nvPr/>
          </p:nvSpPr>
          <p:spPr>
            <a:xfrm>
              <a:off x="18299490" y="11042261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29" name="TextBox 1028">
              <a:extLst>
                <a:ext uri="{FF2B5EF4-FFF2-40B4-BE49-F238E27FC236}">
                  <a16:creationId xmlns:a16="http://schemas.microsoft.com/office/drawing/2014/main" id="{108C4A56-4AFE-385F-2656-69445EE28044}"/>
                </a:ext>
              </a:extLst>
            </p:cNvPr>
            <p:cNvSpPr txBox="1"/>
            <p:nvPr/>
          </p:nvSpPr>
          <p:spPr>
            <a:xfrm>
              <a:off x="20100262" y="11042897"/>
              <a:ext cx="866548" cy="41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0" name="TextBox 1029">
              <a:extLst>
                <a:ext uri="{FF2B5EF4-FFF2-40B4-BE49-F238E27FC236}">
                  <a16:creationId xmlns:a16="http://schemas.microsoft.com/office/drawing/2014/main" id="{13333C0E-5804-8316-F3A7-DAD9F5DFCF96}"/>
                </a:ext>
              </a:extLst>
            </p:cNvPr>
            <p:cNvSpPr txBox="1"/>
            <p:nvPr/>
          </p:nvSpPr>
          <p:spPr>
            <a:xfrm>
              <a:off x="20102884" y="10386787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</p:grp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064B89EB-CD6B-C41B-76FB-26B36F5B8A91}"/>
              </a:ext>
            </a:extLst>
          </p:cNvPr>
          <p:cNvSpPr/>
          <p:nvPr/>
        </p:nvSpPr>
        <p:spPr>
          <a:xfrm>
            <a:off x="12687902" y="13770453"/>
            <a:ext cx="11312145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Translational Fusion Constructs and Predictions</a:t>
            </a:r>
          </a:p>
        </p:txBody>
      </p:sp>
      <p:graphicFrame>
        <p:nvGraphicFramePr>
          <p:cNvPr id="1033" name="Table 44">
            <a:extLst>
              <a:ext uri="{FF2B5EF4-FFF2-40B4-BE49-F238E27FC236}">
                <a16:creationId xmlns:a16="http://schemas.microsoft.com/office/drawing/2014/main" id="{EFA04C8C-5A04-F302-7F0B-089A0B001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709627"/>
              </p:ext>
            </p:extLst>
          </p:nvPr>
        </p:nvGraphicFramePr>
        <p:xfrm>
          <a:off x="20427829" y="15468714"/>
          <a:ext cx="3686192" cy="732906"/>
        </p:xfrm>
        <a:graphic>
          <a:graphicData uri="http://schemas.openxmlformats.org/drawingml/2006/table">
            <a:tbl>
              <a:tblPr firstRow="1" bandRow="1"/>
              <a:tblGrid>
                <a:gridCol w="1843096">
                  <a:extLst>
                    <a:ext uri="{9D8B030D-6E8A-4147-A177-3AD203B41FA5}">
                      <a16:colId xmlns:a16="http://schemas.microsoft.com/office/drawing/2014/main" val="2576813708"/>
                    </a:ext>
                  </a:extLst>
                </a:gridCol>
                <a:gridCol w="1843096">
                  <a:extLst>
                    <a:ext uri="{9D8B030D-6E8A-4147-A177-3AD203B41FA5}">
                      <a16:colId xmlns:a16="http://schemas.microsoft.com/office/drawing/2014/main" val="3437279959"/>
                    </a:ext>
                  </a:extLst>
                </a:gridCol>
              </a:tblGrid>
              <a:tr h="732906">
                <a:tc>
                  <a:txBody>
                    <a:bodyPr/>
                    <a:lstStyle/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900" b="0" dirty="0">
                          <a:latin typeface="Quattrocento Sans" panose="020B0604020202020204" charset="0"/>
                        </a:rPr>
                        <a:t>bS21-2 (WT)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Cells </a:t>
                      </a:r>
                      <a:r>
                        <a:rPr lang="en-US" sz="1900" b="1" u="sng" dirty="0">
                          <a:latin typeface="Quattrocento Sans" panose="020B0604020202020204" charset="0"/>
                        </a:rPr>
                        <a:t>without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900" b="0" dirty="0">
                          <a:latin typeface="Quattrocento Sans" panose="020B0604020202020204" charset="0"/>
                        </a:rPr>
                        <a:t>bS21-2 (∆</a:t>
                      </a:r>
                      <a:r>
                        <a:rPr lang="en-US" sz="1900" b="0" i="1" dirty="0">
                          <a:latin typeface="Quattrocento Sans" panose="020B0604020202020204" charset="0"/>
                        </a:rPr>
                        <a:t>rpsU2</a:t>
                      </a:r>
                      <a:r>
                        <a:rPr lang="en-US" sz="1900" b="0" dirty="0">
                          <a:latin typeface="Quattrocento Sans" panose="020B0604020202020204" charset="0"/>
                        </a:rPr>
                        <a:t>)</a:t>
                      </a:r>
                    </a:p>
                  </a:txBody>
                  <a:tcPr marL="62345" marR="62345" marT="31173" marB="31173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7168174"/>
                  </a:ext>
                </a:extLst>
              </a:tr>
            </a:tbl>
          </a:graphicData>
        </a:graphic>
      </p:graphicFrame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99F48193-2FF5-D467-D0D6-015D1B092696}"/>
              </a:ext>
            </a:extLst>
          </p:cNvPr>
          <p:cNvGrpSpPr/>
          <p:nvPr/>
        </p:nvGrpSpPr>
        <p:grpSpPr>
          <a:xfrm>
            <a:off x="21173851" y="17967507"/>
            <a:ext cx="2894383" cy="1357803"/>
            <a:chOff x="18299490" y="10306395"/>
            <a:chExt cx="2667320" cy="1205866"/>
          </a:xfrm>
        </p:grpSpPr>
        <p:sp>
          <p:nvSpPr>
            <p:cNvPr id="1035" name="TextBox 1034">
              <a:extLst>
                <a:ext uri="{FF2B5EF4-FFF2-40B4-BE49-F238E27FC236}">
                  <a16:creationId xmlns:a16="http://schemas.microsoft.com/office/drawing/2014/main" id="{4409C534-4F0D-4B32-3131-5684449F493D}"/>
                </a:ext>
              </a:extLst>
            </p:cNvPr>
            <p:cNvSpPr txBox="1"/>
            <p:nvPr/>
          </p:nvSpPr>
          <p:spPr>
            <a:xfrm>
              <a:off x="18309191" y="10306395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8" name="TextBox 1037">
              <a:extLst>
                <a:ext uri="{FF2B5EF4-FFF2-40B4-BE49-F238E27FC236}">
                  <a16:creationId xmlns:a16="http://schemas.microsoft.com/office/drawing/2014/main" id="{43FD3C47-B5C9-09DC-94D7-D2156176B0BD}"/>
                </a:ext>
              </a:extLst>
            </p:cNvPr>
            <p:cNvSpPr txBox="1"/>
            <p:nvPr/>
          </p:nvSpPr>
          <p:spPr>
            <a:xfrm>
              <a:off x="18299490" y="11042261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39" name="TextBox 1038">
              <a:extLst>
                <a:ext uri="{FF2B5EF4-FFF2-40B4-BE49-F238E27FC236}">
                  <a16:creationId xmlns:a16="http://schemas.microsoft.com/office/drawing/2014/main" id="{41627EFB-9EFC-E37E-76BF-AA3FAF50288F}"/>
                </a:ext>
              </a:extLst>
            </p:cNvPr>
            <p:cNvSpPr txBox="1"/>
            <p:nvPr/>
          </p:nvSpPr>
          <p:spPr>
            <a:xfrm>
              <a:off x="20100262" y="11042897"/>
              <a:ext cx="866548" cy="417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  <p:sp>
          <p:nvSpPr>
            <p:cNvPr id="1049" name="TextBox 1048">
              <a:extLst>
                <a:ext uri="{FF2B5EF4-FFF2-40B4-BE49-F238E27FC236}">
                  <a16:creationId xmlns:a16="http://schemas.microsoft.com/office/drawing/2014/main" id="{6E419EAE-6BFF-2785-FBA9-3C1297DB6CA3}"/>
                </a:ext>
              </a:extLst>
            </p:cNvPr>
            <p:cNvSpPr txBox="1"/>
            <p:nvPr/>
          </p:nvSpPr>
          <p:spPr>
            <a:xfrm>
              <a:off x="20102884" y="10386787"/>
              <a:ext cx="188220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54" b="1" dirty="0">
                  <a:solidFill>
                    <a:schemeClr val="bg1"/>
                  </a:solidFill>
                  <a:latin typeface="Quattrocento Sans" panose="020B0604020202020204" charset="0"/>
                </a:rPr>
                <a:t>?</a:t>
              </a:r>
            </a:p>
          </p:txBody>
        </p:sp>
      </p:grpSp>
      <p:pic>
        <p:nvPicPr>
          <p:cNvPr id="1051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D10607D9-D102-6D1B-62B1-CFE6848C6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5934" y="16349030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84AC15FA-E6DC-E29F-8C46-DD57A7DE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366" y="1635477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933808B3-D7B0-A75B-9B89-813D80306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2798" y="16351902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09563AA-5536-0BA2-02CA-7946B3CD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348" y="16351903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8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ED52A1E9-1BD6-9019-9B3A-9F88C7091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780" y="16357647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9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8C92CEF4-A56D-8EF7-11C3-631E6AD2C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212" y="16354775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0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5CE2CFA-94F9-1508-4C4D-BD608B486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724" y="17082955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A45E63D4-D4E7-6371-478A-DCC186E24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041" y="17163204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4" name="Rectangle 1253">
            <a:extLst>
              <a:ext uri="{FF2B5EF4-FFF2-40B4-BE49-F238E27FC236}">
                <a16:creationId xmlns:a16="http://schemas.microsoft.com/office/drawing/2014/main" id="{7A434C5C-59C8-0225-B91B-58FB009998BB}"/>
              </a:ext>
            </a:extLst>
          </p:cNvPr>
          <p:cNvSpPr/>
          <p:nvPr/>
        </p:nvSpPr>
        <p:spPr>
          <a:xfrm>
            <a:off x="16846690" y="14638740"/>
            <a:ext cx="3093572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Transcript Abundance</a:t>
            </a:r>
          </a:p>
        </p:txBody>
      </p: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59510B8F-915F-83A0-2390-F17A0345727D}"/>
              </a:ext>
            </a:extLst>
          </p:cNvPr>
          <p:cNvSpPr/>
          <p:nvPr/>
        </p:nvSpPr>
        <p:spPr>
          <a:xfrm>
            <a:off x="20702827" y="14671073"/>
            <a:ext cx="3093572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Protein  Abundance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64F20B7-0E99-9287-CDD8-A1C16133D530}"/>
              </a:ext>
            </a:extLst>
          </p:cNvPr>
          <p:cNvSpPr/>
          <p:nvPr/>
        </p:nvSpPr>
        <p:spPr>
          <a:xfrm>
            <a:off x="6892638" y="23281462"/>
            <a:ext cx="4635453" cy="1028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73" b="1" dirty="0">
                <a:latin typeface="+mj-lt"/>
              </a:rPr>
              <a:t>Excess r-protein</a:t>
            </a: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1CFBF4AD-DFB0-FB3B-5D06-B7FE026F296F}"/>
              </a:ext>
            </a:extLst>
          </p:cNvPr>
          <p:cNvSpPr/>
          <p:nvPr/>
        </p:nvSpPr>
        <p:spPr>
          <a:xfrm>
            <a:off x="1425236" y="23287263"/>
            <a:ext cx="4269651" cy="10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73" b="1" dirty="0">
                <a:latin typeface="+mj-lt"/>
              </a:rPr>
              <a:t>Stoichiometric r-protein</a:t>
            </a:r>
          </a:p>
        </p:txBody>
      </p:sp>
      <p:pic>
        <p:nvPicPr>
          <p:cNvPr id="1131" name="Picture 113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EDD89F5-0E52-6AC6-8978-C16BFECA8C0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7" t="15266" r="36797" b="3005"/>
          <a:stretch/>
        </p:blipFill>
        <p:spPr>
          <a:xfrm>
            <a:off x="379726" y="11870552"/>
            <a:ext cx="4082889" cy="4793271"/>
          </a:xfrm>
          <a:prstGeom prst="rect">
            <a:avLst/>
          </a:prstGeom>
        </p:spPr>
      </p:pic>
      <p:pic>
        <p:nvPicPr>
          <p:cNvPr id="1134" name="Picture 1133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5CED3245-DA36-0D34-8438-BD5756B211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-1223" r="76321" b="68036"/>
          <a:stretch/>
        </p:blipFill>
        <p:spPr>
          <a:xfrm>
            <a:off x="9478059" y="5596724"/>
            <a:ext cx="1858204" cy="1834135"/>
          </a:xfrm>
          <a:prstGeom prst="rect">
            <a:avLst/>
          </a:prstGeom>
        </p:spPr>
      </p:pic>
      <p:pic>
        <p:nvPicPr>
          <p:cNvPr id="1137" name="Picture 1136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BF57CA34-C01E-4F01-C6E0-A615E268386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31515" r="76394" b="35298"/>
          <a:stretch/>
        </p:blipFill>
        <p:spPr>
          <a:xfrm>
            <a:off x="9478059" y="7782376"/>
            <a:ext cx="1852799" cy="1828800"/>
          </a:xfrm>
          <a:prstGeom prst="rect">
            <a:avLst/>
          </a:prstGeom>
        </p:spPr>
      </p:pic>
      <p:pic>
        <p:nvPicPr>
          <p:cNvPr id="1158" name="Picture 1157" descr="A picture containing candy&#10;&#10;Description automatically generated with medium confidence">
            <a:extLst>
              <a:ext uri="{FF2B5EF4-FFF2-40B4-BE49-F238E27FC236}">
                <a16:creationId xmlns:a16="http://schemas.microsoft.com/office/drawing/2014/main" id="{9A755C41-11A4-F1EB-C66A-07BFC10FFCE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t="65104" r="76587" b="1709"/>
          <a:stretch/>
        </p:blipFill>
        <p:spPr>
          <a:xfrm>
            <a:off x="9504646" y="9962692"/>
            <a:ext cx="1852799" cy="1828800"/>
          </a:xfrm>
          <a:prstGeom prst="rect">
            <a:avLst/>
          </a:prstGeom>
        </p:spPr>
      </p:pic>
      <p:sp>
        <p:nvSpPr>
          <p:cNvPr id="1257" name="Rectangle 1256">
            <a:extLst>
              <a:ext uri="{FF2B5EF4-FFF2-40B4-BE49-F238E27FC236}">
                <a16:creationId xmlns:a16="http://schemas.microsoft.com/office/drawing/2014/main" id="{89B573A9-7D0C-B94D-532E-C972FCDD7BCB}"/>
              </a:ext>
            </a:extLst>
          </p:cNvPr>
          <p:cNvSpPr/>
          <p:nvPr/>
        </p:nvSpPr>
        <p:spPr>
          <a:xfrm>
            <a:off x="8701695" y="3874118"/>
            <a:ext cx="3456605" cy="159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Ribosomal Heterogeneity</a:t>
            </a:r>
          </a:p>
        </p:txBody>
      </p:sp>
      <p:sp>
        <p:nvSpPr>
          <p:cNvPr id="1258" name="Rectangle 1257">
            <a:extLst>
              <a:ext uri="{FF2B5EF4-FFF2-40B4-BE49-F238E27FC236}">
                <a16:creationId xmlns:a16="http://schemas.microsoft.com/office/drawing/2014/main" id="{76019B5D-A725-7FFE-6BCC-DCFC336257FF}"/>
              </a:ext>
            </a:extLst>
          </p:cNvPr>
          <p:cNvSpPr/>
          <p:nvPr/>
        </p:nvSpPr>
        <p:spPr>
          <a:xfrm>
            <a:off x="4530306" y="11670508"/>
            <a:ext cx="7666601" cy="3045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500" b="1" dirty="0">
                <a:latin typeface="+mj-lt"/>
              </a:rPr>
              <a:t>Discordant changes in protein abundance, but not transcript abundance, in cells lacking  bS21-2</a:t>
            </a:r>
          </a:p>
        </p:txBody>
      </p:sp>
      <p:sp>
        <p:nvSpPr>
          <p:cNvPr id="1260" name="Oval 1259">
            <a:extLst>
              <a:ext uri="{FF2B5EF4-FFF2-40B4-BE49-F238E27FC236}">
                <a16:creationId xmlns:a16="http://schemas.microsoft.com/office/drawing/2014/main" id="{FA448EA2-B5BB-5B12-0330-B06B5905BE0A}"/>
              </a:ext>
            </a:extLst>
          </p:cNvPr>
          <p:cNvSpPr/>
          <p:nvPr/>
        </p:nvSpPr>
        <p:spPr>
          <a:xfrm>
            <a:off x="3633952" y="14699064"/>
            <a:ext cx="356174" cy="356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8" name="Straight Arrow Connector 1267">
            <a:extLst>
              <a:ext uri="{FF2B5EF4-FFF2-40B4-BE49-F238E27FC236}">
                <a16:creationId xmlns:a16="http://schemas.microsoft.com/office/drawing/2014/main" id="{7507907B-4C95-9797-FE5F-58399FDA4B08}"/>
              </a:ext>
            </a:extLst>
          </p:cNvPr>
          <p:cNvCxnSpPr/>
          <p:nvPr/>
        </p:nvCxnSpPr>
        <p:spPr>
          <a:xfrm flipH="1">
            <a:off x="4087823" y="14877151"/>
            <a:ext cx="10503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E0223D-3C0B-A773-2D58-B95D44C95EEC}"/>
              </a:ext>
            </a:extLst>
          </p:cNvPr>
          <p:cNvGrpSpPr/>
          <p:nvPr/>
        </p:nvGrpSpPr>
        <p:grpSpPr>
          <a:xfrm>
            <a:off x="18137028" y="21433534"/>
            <a:ext cx="1642330" cy="470000"/>
            <a:chOff x="18144968" y="21506430"/>
            <a:chExt cx="1642330" cy="470000"/>
          </a:xfrm>
        </p:grpSpPr>
        <p:sp>
          <p:nvSpPr>
            <p:cNvPr id="1262" name="TextBox 1261">
              <a:extLst>
                <a:ext uri="{FF2B5EF4-FFF2-40B4-BE49-F238E27FC236}">
                  <a16:creationId xmlns:a16="http://schemas.microsoft.com/office/drawing/2014/main" id="{12CA3EB2-3815-1C9D-CC0A-84304FE16379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7F0CF5-D481-62B7-B9A9-94E8FF4D1471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0" name="Group 1129">
            <a:extLst>
              <a:ext uri="{FF2B5EF4-FFF2-40B4-BE49-F238E27FC236}">
                <a16:creationId xmlns:a16="http://schemas.microsoft.com/office/drawing/2014/main" id="{630CD2D3-5142-4B4A-D56D-9BD1B2F0B489}"/>
              </a:ext>
            </a:extLst>
          </p:cNvPr>
          <p:cNvGrpSpPr/>
          <p:nvPr/>
        </p:nvGrpSpPr>
        <p:grpSpPr>
          <a:xfrm>
            <a:off x="21268032" y="21471552"/>
            <a:ext cx="1642330" cy="470000"/>
            <a:chOff x="18144968" y="21506430"/>
            <a:chExt cx="1642330" cy="470000"/>
          </a:xfrm>
        </p:grpSpPr>
        <p:sp>
          <p:nvSpPr>
            <p:cNvPr id="1133" name="TextBox 1132">
              <a:extLst>
                <a:ext uri="{FF2B5EF4-FFF2-40B4-BE49-F238E27FC236}">
                  <a16:creationId xmlns:a16="http://schemas.microsoft.com/office/drawing/2014/main" id="{C6C6FB6E-36DF-2A84-9DAF-1A6ED73BFA35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150" name="Straight Connector 1149">
              <a:extLst>
                <a:ext uri="{FF2B5EF4-FFF2-40B4-BE49-F238E27FC236}">
                  <a16:creationId xmlns:a16="http://schemas.microsoft.com/office/drawing/2014/main" id="{FFE2A7EA-2902-587B-678B-4041365B84D6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9" name="Group 1158">
            <a:extLst>
              <a:ext uri="{FF2B5EF4-FFF2-40B4-BE49-F238E27FC236}">
                <a16:creationId xmlns:a16="http://schemas.microsoft.com/office/drawing/2014/main" id="{049965B2-3A83-269F-174B-2DFB2114EB66}"/>
              </a:ext>
            </a:extLst>
          </p:cNvPr>
          <p:cNvGrpSpPr/>
          <p:nvPr/>
        </p:nvGrpSpPr>
        <p:grpSpPr>
          <a:xfrm>
            <a:off x="27292305" y="10518040"/>
            <a:ext cx="1642330" cy="470000"/>
            <a:chOff x="18144968" y="21506430"/>
            <a:chExt cx="1642330" cy="470000"/>
          </a:xfrm>
        </p:grpSpPr>
        <p:sp>
          <p:nvSpPr>
            <p:cNvPr id="1163" name="TextBox 1162">
              <a:extLst>
                <a:ext uri="{FF2B5EF4-FFF2-40B4-BE49-F238E27FC236}">
                  <a16:creationId xmlns:a16="http://schemas.microsoft.com/office/drawing/2014/main" id="{A6CCD8B3-D9DD-730E-79BD-D7E941787845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165" name="Straight Connector 1164">
              <a:extLst>
                <a:ext uri="{FF2B5EF4-FFF2-40B4-BE49-F238E27FC236}">
                  <a16:creationId xmlns:a16="http://schemas.microsoft.com/office/drawing/2014/main" id="{EECB9871-18D9-AFB4-6EE0-AC84A320D62F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3" name="Group 1252">
            <a:extLst>
              <a:ext uri="{FF2B5EF4-FFF2-40B4-BE49-F238E27FC236}">
                <a16:creationId xmlns:a16="http://schemas.microsoft.com/office/drawing/2014/main" id="{2578ED9D-A0AE-5B92-E7A4-43E0F7607D51}"/>
              </a:ext>
            </a:extLst>
          </p:cNvPr>
          <p:cNvGrpSpPr/>
          <p:nvPr/>
        </p:nvGrpSpPr>
        <p:grpSpPr>
          <a:xfrm>
            <a:off x="31330665" y="10518040"/>
            <a:ext cx="1642330" cy="470000"/>
            <a:chOff x="18144968" y="21506430"/>
            <a:chExt cx="1642330" cy="470000"/>
          </a:xfrm>
        </p:grpSpPr>
        <p:sp>
          <p:nvSpPr>
            <p:cNvPr id="1256" name="TextBox 1255">
              <a:extLst>
                <a:ext uri="{FF2B5EF4-FFF2-40B4-BE49-F238E27FC236}">
                  <a16:creationId xmlns:a16="http://schemas.microsoft.com/office/drawing/2014/main" id="{9C3B5ED9-5AB9-7FB4-8E90-3679D46BFBE1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267" name="Straight Connector 1266">
              <a:extLst>
                <a:ext uri="{FF2B5EF4-FFF2-40B4-BE49-F238E27FC236}">
                  <a16:creationId xmlns:a16="http://schemas.microsoft.com/office/drawing/2014/main" id="{192893B7-D8B4-4FEE-E33B-BD7DE3554EC7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9" name="Group 1268">
            <a:extLst>
              <a:ext uri="{FF2B5EF4-FFF2-40B4-BE49-F238E27FC236}">
                <a16:creationId xmlns:a16="http://schemas.microsoft.com/office/drawing/2014/main" id="{208740DA-9782-E64E-591B-175355CD5417}"/>
              </a:ext>
            </a:extLst>
          </p:cNvPr>
          <p:cNvGrpSpPr/>
          <p:nvPr/>
        </p:nvGrpSpPr>
        <p:grpSpPr>
          <a:xfrm>
            <a:off x="31080498" y="6861027"/>
            <a:ext cx="1642330" cy="470000"/>
            <a:chOff x="18144968" y="21506430"/>
            <a:chExt cx="1642330" cy="470000"/>
          </a:xfrm>
        </p:grpSpPr>
        <p:sp>
          <p:nvSpPr>
            <p:cNvPr id="1270" name="TextBox 1269">
              <a:extLst>
                <a:ext uri="{FF2B5EF4-FFF2-40B4-BE49-F238E27FC236}">
                  <a16:creationId xmlns:a16="http://schemas.microsoft.com/office/drawing/2014/main" id="{545432FE-3012-16B8-1F8D-7D952E394699}"/>
                </a:ext>
              </a:extLst>
            </p:cNvPr>
            <p:cNvSpPr txBox="1"/>
            <p:nvPr/>
          </p:nvSpPr>
          <p:spPr>
            <a:xfrm>
              <a:off x="18864011" y="21506430"/>
              <a:ext cx="204243" cy="47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54" b="1" dirty="0">
                  <a:latin typeface="Quattrocento Sans" panose="020B0604020202020204" charset="0"/>
                </a:rPr>
                <a:t>*</a:t>
              </a:r>
            </a:p>
          </p:txBody>
        </p:sp>
        <p:cxnSp>
          <p:nvCxnSpPr>
            <p:cNvPr id="1271" name="Straight Connector 1270">
              <a:extLst>
                <a:ext uri="{FF2B5EF4-FFF2-40B4-BE49-F238E27FC236}">
                  <a16:creationId xmlns:a16="http://schemas.microsoft.com/office/drawing/2014/main" id="{4CE532E3-8EA8-01E1-2C19-05056B060A7D}"/>
                </a:ext>
              </a:extLst>
            </p:cNvPr>
            <p:cNvCxnSpPr/>
            <p:nvPr/>
          </p:nvCxnSpPr>
          <p:spPr>
            <a:xfrm>
              <a:off x="18144968" y="21779448"/>
              <a:ext cx="164233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136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4138</TotalTime>
  <Words>1006</Words>
  <Application>Microsoft Office PowerPoint</Application>
  <PresentationFormat>Custom</PresentationFormat>
  <Paragraphs>168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Helvetica</vt:lpstr>
      <vt:lpstr>Quattrocento Sans</vt:lpstr>
      <vt:lpstr>Office Theme</vt:lpstr>
      <vt:lpstr>Investigating the Regulation of bS21 Homologs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</dc:title>
  <dc:creator>Sierra Schmidt</dc:creator>
  <cp:lastModifiedBy>Sierra Schmidt</cp:lastModifiedBy>
  <cp:revision>102</cp:revision>
  <dcterms:created xsi:type="dcterms:W3CDTF">2022-08-16T19:25:56Z</dcterms:created>
  <dcterms:modified xsi:type="dcterms:W3CDTF">2023-06-07T13:59:48Z</dcterms:modified>
</cp:coreProperties>
</file>