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7" r:id="rId2"/>
  </p:sldIdLst>
  <p:sldSz cx="36576000" cy="2743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92A1"/>
    <a:srgbClr val="FAAB8D"/>
    <a:srgbClr val="FAE3E9"/>
    <a:srgbClr val="014E62"/>
    <a:srgbClr val="03293E"/>
    <a:srgbClr val="797983"/>
    <a:srgbClr val="696969"/>
    <a:srgbClr val="FAFAFA"/>
    <a:srgbClr val="2B3A40"/>
    <a:srgbClr val="556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844" autoAdjust="0"/>
    <p:restoredTop sz="95226" autoAdjust="0"/>
  </p:normalViewPr>
  <p:slideViewPr>
    <p:cSldViewPr snapToGrid="0">
      <p:cViewPr>
        <p:scale>
          <a:sx n="10" d="100"/>
          <a:sy n="10" d="100"/>
        </p:scale>
        <p:origin x="3278" y="10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KRamsey%20Lab\Sierra\Data\B-gal%20of%20rpsU2%20regulatory%20elements\230321_KRLVS148_KRLVS149_KRLVS150_KRLVS151_B-gal_work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KRamsey%20Lab\Sierra\Data\B-gal%20of%20rpsU2%20regulatory%20elements\230314_KRLVS111_KRLVS112_KRLVS148_KRLVS149_B-gal_workshe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KRamsey%20Lab\Sierra\Data\RNA%20Work\qRT-PCR\220809_SS_qRT-PCR_calcs_8.4_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KRamsey%20Lab\Sierra\Data\RNA%20Work\rpsU1.rpsU3%20Regulation\qRT-PCR\230313_SS_qRT-PCR_calcs_3.9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KRamsey%20Lab\Sierra\Data\RNA%20Work\rpsU1.rpsU3%20Regulation\qRT-PCR\230320_SS_qRT-PCR_calcs_3.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G:\Shared%20drives\KRamsey%20Lab\Sierra\Data\RNA%20Work\qRT-PCR\220812_SS_qRT-PCR_calcs_8.2KMR_edi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71199060195373"/>
          <c:y val="4.8871157171012508E-2"/>
          <c:w val="0.8433574119934133"/>
          <c:h val="0.731994113408843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D3-4D6F-B8B4-5344963F432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D3-4D6F-B8B4-5344963F43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'Data for Chart'!$C$3:$C$6</c:f>
                <c:numCache>
                  <c:formatCode>General</c:formatCode>
                  <c:ptCount val="4"/>
                  <c:pt idx="0">
                    <c:v>27.971741266733737</c:v>
                  </c:pt>
                  <c:pt idx="1">
                    <c:v>20.53748180413286</c:v>
                  </c:pt>
                  <c:pt idx="2">
                    <c:v>3.0267275507198113</c:v>
                  </c:pt>
                  <c:pt idx="3">
                    <c:v>2.1988892963848299</c:v>
                  </c:pt>
                </c:numCache>
              </c:numRef>
            </c:plus>
            <c:minus>
              <c:numRef>
                <c:f>'Data for Chart'!$C$3:$C$6</c:f>
                <c:numCache>
                  <c:formatCode>General</c:formatCode>
                  <c:ptCount val="4"/>
                  <c:pt idx="0">
                    <c:v>27.971741266733737</c:v>
                  </c:pt>
                  <c:pt idx="1">
                    <c:v>20.53748180413286</c:v>
                  </c:pt>
                  <c:pt idx="2">
                    <c:v>3.0267275507198113</c:v>
                  </c:pt>
                  <c:pt idx="3">
                    <c:v>2.1988892963848299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'Data for Chart'!$A$3:$A$6</c:f>
              <c:strCache>
                <c:ptCount val="4"/>
                <c:pt idx="0">
                  <c:v>PrpsU2 rpsU2 5' UTR</c:v>
                </c:pt>
                <c:pt idx="1">
                  <c:v>ΔrpsU2 PrpsU2 rpsU2 5' UTR</c:v>
                </c:pt>
                <c:pt idx="2">
                  <c:v>Ptul4 rpsU2 5' UTR</c:v>
                </c:pt>
                <c:pt idx="3">
                  <c:v>ΔrpsU2 Ptul4 rpsU2 5' UTR</c:v>
                </c:pt>
              </c:strCache>
            </c:strRef>
          </c:cat>
          <c:val>
            <c:numRef>
              <c:f>'Data for Chart'!$B$3:$B$6</c:f>
              <c:numCache>
                <c:formatCode>0.0</c:formatCode>
                <c:ptCount val="4"/>
                <c:pt idx="0">
                  <c:v>590.36965971003406</c:v>
                </c:pt>
                <c:pt idx="1">
                  <c:v>815.9107477606309</c:v>
                </c:pt>
                <c:pt idx="2">
                  <c:v>282.88835999580522</c:v>
                </c:pt>
                <c:pt idx="3">
                  <c:v>400.7047083482442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D3-4D6F-B8B4-5344963F43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15585008"/>
        <c:axId val="1015585392"/>
      </c:barChart>
      <c:catAx>
        <c:axId val="101558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585392"/>
        <c:crosses val="autoZero"/>
        <c:auto val="1"/>
        <c:lblAlgn val="ctr"/>
        <c:lblOffset val="100"/>
        <c:noMultiLvlLbl val="0"/>
      </c:catAx>
      <c:valAx>
        <c:axId val="10155853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Beta-galactosidase Activity </a:t>
                </a:r>
              </a:p>
              <a:p>
                <a:pPr>
                  <a:defRPr sz="1800"/>
                </a:pPr>
                <a:r>
                  <a:rPr lang="en-US" sz="1800" dirty="0"/>
                  <a:t>(Miller Units)</a:t>
                </a:r>
              </a:p>
            </c:rich>
          </c:tx>
          <c:layout>
            <c:manualLayout>
              <c:xMode val="edge"/>
              <c:yMode val="edge"/>
              <c:x val="1.1121418975500506E-3"/>
              <c:y val="0.120539784332412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58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05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23590442139231"/>
          <c:y val="3.995657296870149E-2"/>
          <c:w val="0.82799699027397633"/>
          <c:h val="0.7994957376538939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56-40C0-B85F-6F76140930CD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56-40C0-B85F-6F76140930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'Data for Chart'!$C$3:$C$6</c:f>
                <c:numCache>
                  <c:formatCode>General</c:formatCode>
                  <c:ptCount val="4"/>
                  <c:pt idx="0">
                    <c:v>67.096220788182379</c:v>
                  </c:pt>
                  <c:pt idx="1">
                    <c:v>138.25392157637589</c:v>
                  </c:pt>
                  <c:pt idx="2">
                    <c:v>25.611364934174716</c:v>
                  </c:pt>
                  <c:pt idx="3">
                    <c:v>5.1762183362382945</c:v>
                  </c:pt>
                </c:numCache>
              </c:numRef>
            </c:plus>
            <c:minus>
              <c:numRef>
                <c:f>'Data for Chart'!$C$3:$C$6</c:f>
                <c:numCache>
                  <c:formatCode>General</c:formatCode>
                  <c:ptCount val="4"/>
                  <c:pt idx="0">
                    <c:v>67.096220788182379</c:v>
                  </c:pt>
                  <c:pt idx="1">
                    <c:v>138.25392157637589</c:v>
                  </c:pt>
                  <c:pt idx="2">
                    <c:v>25.611364934174716</c:v>
                  </c:pt>
                  <c:pt idx="3">
                    <c:v>5.1762183362382945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'Data for Chart'!$A$3:$A$6</c:f>
              <c:strCache>
                <c:ptCount val="4"/>
                <c:pt idx="0">
                  <c:v>Ptul4 tul4 5' UTR</c:v>
                </c:pt>
                <c:pt idx="1">
                  <c:v>ΔrpsU2 Ptul4 tul4 5' UTR</c:v>
                </c:pt>
                <c:pt idx="2">
                  <c:v>PrpsU2 rpsU2 5' UTR</c:v>
                </c:pt>
                <c:pt idx="3">
                  <c:v>ΔrpsU2 PrpsU2 rpsU2 5' UTR</c:v>
                </c:pt>
              </c:strCache>
            </c:strRef>
          </c:cat>
          <c:val>
            <c:numRef>
              <c:f>'Data for Chart'!$B$3:$B$6</c:f>
              <c:numCache>
                <c:formatCode>0.0</c:formatCode>
                <c:ptCount val="4"/>
                <c:pt idx="0">
                  <c:v>3693.0350588801089</c:v>
                </c:pt>
                <c:pt idx="1">
                  <c:v>3611.2778911409728</c:v>
                </c:pt>
                <c:pt idx="2">
                  <c:v>541.8292634216665</c:v>
                </c:pt>
                <c:pt idx="3">
                  <c:v>739.94610760079104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56-40C0-B85F-6F76140930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15585008"/>
        <c:axId val="1015585392"/>
      </c:barChart>
      <c:catAx>
        <c:axId val="101558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585392"/>
        <c:crosses val="autoZero"/>
        <c:auto val="1"/>
        <c:lblAlgn val="ctr"/>
        <c:lblOffset val="100"/>
        <c:noMultiLvlLbl val="0"/>
      </c:catAx>
      <c:valAx>
        <c:axId val="101558539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0"/>
                  <a:t>Beta-galactosidase Activity </a:t>
                </a:r>
              </a:p>
              <a:p>
                <a:pPr>
                  <a:defRPr sz="1800"/>
                </a:pPr>
                <a:r>
                  <a:rPr lang="en-US" sz="1800" b="0"/>
                  <a:t>(Miller Units)</a:t>
                </a:r>
              </a:p>
            </c:rich>
          </c:tx>
          <c:layout>
            <c:manualLayout>
              <c:xMode val="edge"/>
              <c:yMode val="edge"/>
              <c:x val="1.0094466039846286E-2"/>
              <c:y val="0.103782659269864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58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79688992850795E-2"/>
          <c:y val="4.0799322138701147E-2"/>
          <c:w val="0.91434601009601835"/>
          <c:h val="0.8450877497115717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E5-47B8-8D6A-90C7D2784F6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E5-47B8-8D6A-90C7D2784F61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1E5-47B8-8D6A-90C7D2784F61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1E5-47B8-8D6A-90C7D2784F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Analysis!$Y$72:$Y$75</c:f>
                <c:numCache>
                  <c:formatCode>General</c:formatCode>
                  <c:ptCount val="4"/>
                  <c:pt idx="0">
                    <c:v>0.179828815125194</c:v>
                  </c:pt>
                  <c:pt idx="1">
                    <c:v>1.5782999704398435</c:v>
                  </c:pt>
                  <c:pt idx="2">
                    <c:v>0.28378458224219627</c:v>
                  </c:pt>
                  <c:pt idx="3">
                    <c:v>1.3199570128495703</c:v>
                  </c:pt>
                </c:numCache>
              </c:numRef>
            </c:plus>
            <c:minus>
              <c:numRef>
                <c:f>Analysis!$Z$72:$Z$75</c:f>
                <c:numCache>
                  <c:formatCode>General</c:formatCode>
                  <c:ptCount val="4"/>
                  <c:pt idx="0">
                    <c:v>0.21925766040249717</c:v>
                  </c:pt>
                  <c:pt idx="1">
                    <c:v>1.9019452162644406</c:v>
                  </c:pt>
                  <c:pt idx="2">
                    <c:v>0.39622797164939172</c:v>
                  </c:pt>
                  <c:pt idx="3">
                    <c:v>1.9120392966364639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Analysis!$U$72:$W$75</c:f>
              <c:multiLvlStrCache>
                <c:ptCount val="4"/>
                <c:lvl>
                  <c:pt idx="0">
                    <c:v>rpsU2</c:v>
                  </c:pt>
                  <c:pt idx="1">
                    <c:v>rpsU2</c:v>
                  </c:pt>
                  <c:pt idx="2">
                    <c:v>tul4</c:v>
                  </c:pt>
                  <c:pt idx="3">
                    <c:v>tul4</c:v>
                  </c:pt>
                </c:lvl>
                <c:lvl>
                  <c:pt idx="0">
                    <c:v>rpsU2</c:v>
                  </c:pt>
                  <c:pt idx="1">
                    <c:v>rpsU2</c:v>
                  </c:pt>
                  <c:pt idx="2">
                    <c:v>rpsU2</c:v>
                  </c:pt>
                  <c:pt idx="3">
                    <c:v>rpsU2</c:v>
                  </c:pt>
                </c:lvl>
                <c:lvl>
                  <c:pt idx="0">
                    <c:v>+</c:v>
                  </c:pt>
                  <c:pt idx="1">
                    <c:v>-</c:v>
                  </c:pt>
                  <c:pt idx="2">
                    <c:v>+</c:v>
                  </c:pt>
                  <c:pt idx="3">
                    <c:v>-</c:v>
                  </c:pt>
                </c:lvl>
              </c:multiLvlStrCache>
            </c:multiLvlStrRef>
          </c:cat>
          <c:val>
            <c:numRef>
              <c:f>Analysis!$X$72:$X$75</c:f>
              <c:numCache>
                <c:formatCode>0.0</c:formatCode>
                <c:ptCount val="4"/>
                <c:pt idx="0">
                  <c:v>1</c:v>
                </c:pt>
                <c:pt idx="1">
                  <c:v>9.2750940028800919</c:v>
                </c:pt>
                <c:pt idx="2">
                  <c:v>1</c:v>
                </c:pt>
                <c:pt idx="3">
                  <c:v>4.2625995533884984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1E5-47B8-8D6A-90C7D2784F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07564000"/>
        <c:axId val="1836319360"/>
      </c:barChart>
      <c:catAx>
        <c:axId val="1907564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836319360"/>
        <c:crossesAt val="0"/>
        <c:auto val="1"/>
        <c:lblAlgn val="ctr"/>
        <c:lblOffset val="100"/>
        <c:noMultiLvlLbl val="0"/>
      </c:catAx>
      <c:valAx>
        <c:axId val="1836319360"/>
        <c:scaling>
          <c:orientation val="minMax"/>
          <c:max val="12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r>
                  <a:rPr lang="en-US" sz="1800" dirty="0">
                    <a:solidFill>
                      <a:schemeClr val="tx1"/>
                    </a:solidFill>
                  </a:rPr>
                  <a:t>Relative </a:t>
                </a:r>
                <a:r>
                  <a:rPr lang="en-US" sz="1800" i="1" dirty="0">
                    <a:solidFill>
                      <a:schemeClr val="tx1"/>
                    </a:solidFill>
                  </a:rPr>
                  <a:t>lacZ</a:t>
                </a:r>
                <a:r>
                  <a:rPr lang="en-US" sz="1800" dirty="0">
                    <a:solidFill>
                      <a:schemeClr val="tx1"/>
                    </a:solidFill>
                  </a:rPr>
                  <a:t> Transcript Abundance</a:t>
                </a:r>
              </a:p>
            </c:rich>
          </c:tx>
          <c:layout>
            <c:manualLayout>
              <c:xMode val="edge"/>
              <c:yMode val="edge"/>
              <c:x val="0"/>
              <c:y val="0.299235269653911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907564000"/>
        <c:crosses val="autoZero"/>
        <c:crossBetween val="between"/>
        <c:min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numFmt formatCode="#,##0.0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322-45CE-8CB9-2AAE7789A0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Analysis!$U$4:$U$5</c:f>
                <c:numCache>
                  <c:formatCode>General</c:formatCode>
                  <c:ptCount val="2"/>
                  <c:pt idx="0">
                    <c:v>4.7891650789558926E-2</c:v>
                  </c:pt>
                  <c:pt idx="1">
                    <c:v>0.22880071393329426</c:v>
                  </c:pt>
                </c:numCache>
              </c:numRef>
            </c:plus>
            <c:minus>
              <c:numRef>
                <c:f>Analysis!$V$4:$V$5</c:f>
                <c:numCache>
                  <c:formatCode>General</c:formatCode>
                  <c:ptCount val="2"/>
                  <c:pt idx="0">
                    <c:v>5.030063104611382E-2</c:v>
                  </c:pt>
                  <c:pt idx="1">
                    <c:v>0.28192828480883869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Analysis!$S$4:$S$5</c:f>
              <c:strCache>
                <c:ptCount val="2"/>
                <c:pt idx="0">
                  <c:v>LVS</c:v>
                </c:pt>
                <c:pt idx="1">
                  <c:v>∆rpsU1</c:v>
                </c:pt>
              </c:strCache>
            </c:strRef>
          </c:cat>
          <c:val>
            <c:numRef>
              <c:f>Analysis!$T$4:$T$5</c:f>
              <c:numCache>
                <c:formatCode>0.00</c:formatCode>
                <c:ptCount val="2"/>
                <c:pt idx="0" formatCode="0.000">
                  <c:v>1</c:v>
                </c:pt>
                <c:pt idx="1">
                  <c:v>1.2141604025781765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22-45CE-8CB9-2AAE7789A0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51571456"/>
        <c:axId val="1151570048"/>
      </c:barChart>
      <c:catAx>
        <c:axId val="115157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570048"/>
        <c:crosses val="autoZero"/>
        <c:auto val="1"/>
        <c:lblAlgn val="ctr"/>
        <c:lblOffset val="100"/>
        <c:noMultiLvlLbl val="0"/>
      </c:catAx>
      <c:valAx>
        <c:axId val="1151570048"/>
        <c:scaling>
          <c:orientation val="minMax"/>
          <c:max val="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Relative </a:t>
                </a:r>
                <a:r>
                  <a:rPr lang="en-US" sz="1800" i="1" dirty="0"/>
                  <a:t>rpsU1 </a:t>
                </a:r>
                <a:r>
                  <a:rPr lang="en-US" sz="1800" dirty="0"/>
                  <a:t>5' UTR Abundance</a:t>
                </a:r>
              </a:p>
            </c:rich>
          </c:tx>
          <c:layout>
            <c:manualLayout>
              <c:xMode val="edge"/>
              <c:yMode val="edge"/>
              <c:x val="1.286017457039273E-2"/>
              <c:y val="9.102610981657403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571456"/>
        <c:crosses val="autoZero"/>
        <c:crossBetween val="between"/>
        <c:majorUnit val="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452671416014152"/>
          <c:y val="5.5094366450711169E-2"/>
          <c:w val="0.81978341062976057"/>
          <c:h val="0.7657241402516993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bg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Analysis!$U$4:$U$5</c:f>
                <c:numCache>
                  <c:formatCode>General</c:formatCode>
                  <c:ptCount val="2"/>
                  <c:pt idx="0">
                    <c:v>0.19389168837394022</c:v>
                  </c:pt>
                  <c:pt idx="1">
                    <c:v>0.22863964788993812</c:v>
                  </c:pt>
                </c:numCache>
              </c:numRef>
            </c:plus>
            <c:minus>
              <c:numRef>
                <c:f>Analysis!$V$4:$V$5</c:f>
                <c:numCache>
                  <c:formatCode>General</c:formatCode>
                  <c:ptCount val="2"/>
                  <c:pt idx="0">
                    <c:v>0.24052808484610111</c:v>
                  </c:pt>
                  <c:pt idx="1">
                    <c:v>0.36023696221194279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Analysis!$S$4:$S$5</c:f>
              <c:strCache>
                <c:ptCount val="2"/>
                <c:pt idx="0">
                  <c:v>LVS</c:v>
                </c:pt>
                <c:pt idx="1">
                  <c:v>∆rpsU3</c:v>
                </c:pt>
              </c:strCache>
            </c:strRef>
          </c:cat>
          <c:val>
            <c:numRef>
              <c:f>Analysis!$T$4:$T$5</c:f>
              <c:numCache>
                <c:formatCode>0.00</c:formatCode>
                <c:ptCount val="2"/>
                <c:pt idx="0">
                  <c:v>1</c:v>
                </c:pt>
                <c:pt idx="1">
                  <c:v>0.62588247048524503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E5-4124-AAD3-F4852AC541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51571456"/>
        <c:axId val="1151570048"/>
      </c:barChart>
      <c:catAx>
        <c:axId val="115157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570048"/>
        <c:crosses val="autoZero"/>
        <c:auto val="1"/>
        <c:lblAlgn val="ctr"/>
        <c:lblOffset val="100"/>
        <c:noMultiLvlLbl val="0"/>
      </c:catAx>
      <c:valAx>
        <c:axId val="1151570048"/>
        <c:scaling>
          <c:orientation val="minMax"/>
          <c:max val="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Relative </a:t>
                </a:r>
                <a:r>
                  <a:rPr lang="en-US" sz="1800" i="1" dirty="0"/>
                  <a:t>rpsU3</a:t>
                </a:r>
                <a:r>
                  <a:rPr lang="en-US" sz="1800" dirty="0"/>
                  <a:t> 5' UTR Abundance</a:t>
                </a:r>
              </a:p>
            </c:rich>
          </c:tx>
          <c:layout>
            <c:manualLayout>
              <c:xMode val="edge"/>
              <c:yMode val="edge"/>
              <c:x val="1.2165450121654502E-2"/>
              <c:y val="8.81980617807389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1571456"/>
        <c:crosses val="autoZero"/>
        <c:crossBetween val="between"/>
        <c:majorUnit val="1"/>
        <c:minorUnit val="0.1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928446688782739E-2"/>
          <c:y val="4.7100861494200598E-2"/>
          <c:w val="0.90694496137878322"/>
          <c:h val="0.8079344769285157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07D-4F92-8E6E-D47F794AAE85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07D-4F92-8E6E-D47F794AAE8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07D-4F92-8E6E-D47F794AAE8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07D-4F92-8E6E-D47F794AAE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'Analysis 149 Normalization'!$V$48:$V$51</c:f>
                <c:numCache>
                  <c:formatCode>General</c:formatCode>
                  <c:ptCount val="4"/>
                  <c:pt idx="0">
                    <c:v>4.143602507454025E-2</c:v>
                  </c:pt>
                  <c:pt idx="1">
                    <c:v>0.19938852273237107</c:v>
                  </c:pt>
                  <c:pt idx="2">
                    <c:v>5.8093146552486319E-2</c:v>
                  </c:pt>
                  <c:pt idx="3">
                    <c:v>4.668223740362154E-2</c:v>
                  </c:pt>
                </c:numCache>
              </c:numRef>
            </c:plus>
            <c:minus>
              <c:numRef>
                <c:f>'Analysis 149 Normalization'!$W$48:$W$51</c:f>
                <c:numCache>
                  <c:formatCode>General</c:formatCode>
                  <c:ptCount val="4"/>
                  <c:pt idx="0">
                    <c:v>0.19938852273237107</c:v>
                  </c:pt>
                  <c:pt idx="1">
                    <c:v>0.20519571355347477</c:v>
                  </c:pt>
                  <c:pt idx="2">
                    <c:v>6.1676105593517105E-2</c:v>
                  </c:pt>
                  <c:pt idx="3">
                    <c:v>4.8700207633491921E-2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'Analysis 149 Normalization'!$R$48:$T$51</c:f>
              <c:multiLvlStrCache>
                <c:ptCount val="4"/>
                <c:lvl>
                  <c:pt idx="0">
                    <c:v>rpsU2</c:v>
                  </c:pt>
                  <c:pt idx="1">
                    <c:v>rpsU2</c:v>
                  </c:pt>
                  <c:pt idx="2">
                    <c:v>tul4</c:v>
                  </c:pt>
                  <c:pt idx="3">
                    <c:v>tul4</c:v>
                  </c:pt>
                </c:lvl>
                <c:lvl>
                  <c:pt idx="0">
                    <c:v>rpsU2</c:v>
                  </c:pt>
                  <c:pt idx="1">
                    <c:v>rpsU2</c:v>
                  </c:pt>
                  <c:pt idx="2">
                    <c:v>tul4</c:v>
                  </c:pt>
                  <c:pt idx="3">
                    <c:v>tul4</c:v>
                  </c:pt>
                </c:lvl>
                <c:lvl>
                  <c:pt idx="0">
                    <c:v>+</c:v>
                  </c:pt>
                  <c:pt idx="1">
                    <c:v>-</c:v>
                  </c:pt>
                  <c:pt idx="2">
                    <c:v>+</c:v>
                  </c:pt>
                  <c:pt idx="3">
                    <c:v>-</c:v>
                  </c:pt>
                </c:lvl>
              </c:multiLvlStrCache>
            </c:multiLvlStrRef>
          </c:cat>
          <c:val>
            <c:numRef>
              <c:f>'Analysis 149 Normalization'!$U$48:$U$51</c:f>
              <c:numCache>
                <c:formatCode>0.0</c:formatCode>
                <c:ptCount val="4"/>
                <c:pt idx="0">
                  <c:v>1</c:v>
                </c:pt>
                <c:pt idx="1">
                  <c:v>7.0453462709988353</c:v>
                </c:pt>
                <c:pt idx="2">
                  <c:v>1</c:v>
                </c:pt>
                <c:pt idx="3">
                  <c:v>1.1265947439166926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07D-4F92-8E6E-D47F794AAE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586815"/>
        <c:axId val="146633279"/>
      </c:barChart>
      <c:catAx>
        <c:axId val="14658681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46633279"/>
        <c:crossesAt val="0"/>
        <c:auto val="1"/>
        <c:lblAlgn val="ctr"/>
        <c:lblOffset val="100"/>
        <c:noMultiLvlLbl val="0"/>
      </c:catAx>
      <c:valAx>
        <c:axId val="146633279"/>
        <c:scaling>
          <c:orientation val="minMax"/>
          <c:max val="8"/>
          <c:min val="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r>
                  <a:rPr lang="en-US" sz="1800" dirty="0">
                    <a:solidFill>
                      <a:schemeClr val="tx1"/>
                    </a:solidFill>
                  </a:rPr>
                  <a:t>Relative </a:t>
                </a:r>
                <a:r>
                  <a:rPr lang="en-US" sz="1800" i="1" dirty="0">
                    <a:solidFill>
                      <a:schemeClr val="tx1"/>
                    </a:solidFill>
                  </a:rPr>
                  <a:t>lacZ </a:t>
                </a:r>
                <a:r>
                  <a:rPr lang="en-US" sz="1800" i="0" dirty="0">
                    <a:solidFill>
                      <a:schemeClr val="tx1"/>
                    </a:solidFill>
                  </a:rPr>
                  <a:t>Transcript</a:t>
                </a:r>
                <a:r>
                  <a:rPr lang="en-US" sz="1800" dirty="0">
                    <a:solidFill>
                      <a:schemeClr val="tx1"/>
                    </a:solidFill>
                  </a:rPr>
                  <a:t> Abundance</a:t>
                </a:r>
              </a:p>
            </c:rich>
          </c:tx>
          <c:layout>
            <c:manualLayout>
              <c:xMode val="edge"/>
              <c:yMode val="edge"/>
              <c:x val="0"/>
              <c:y val="0.2200111027444596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Helvetica" panose="020B0604020202020204" pitchFamily="34" charset="0"/>
                  <a:ea typeface="+mn-ea"/>
                  <a:cs typeface="Helvetica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146586815"/>
        <c:crosses val="autoZero"/>
        <c:crossBetween val="between"/>
        <c:majorUnit val="1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15C0D-8F69-4C5A-BE2D-D5C5F3BDF804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59997-A26A-45B7-A6A9-E738B817F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70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95458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1pPr>
    <a:lvl2pPr marL="347730" algn="l" defTabSz="695458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2pPr>
    <a:lvl3pPr marL="695458" algn="l" defTabSz="695458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3pPr>
    <a:lvl4pPr marL="1043187" algn="l" defTabSz="695458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4pPr>
    <a:lvl5pPr marL="1390915" algn="l" defTabSz="695458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5pPr>
    <a:lvl6pPr marL="1738643" algn="l" defTabSz="695458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6pPr>
    <a:lvl7pPr marL="2086373" algn="l" defTabSz="695458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7pPr>
    <a:lvl8pPr marL="2434100" algn="l" defTabSz="695458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8pPr>
    <a:lvl9pPr marL="2781830" algn="l" defTabSz="695458" rtl="0" eaLnBrk="1" latinLnBrk="0" hangingPunct="1">
      <a:defRPr sz="9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Know that transcriptional repressors interacts on polycistronic </a:t>
            </a:r>
            <a:r>
              <a:rPr lang="en-US" dirty="0" err="1"/>
              <a:t>opersons</a:t>
            </a:r>
            <a:r>
              <a:rPr lang="en-US" dirty="0"/>
              <a:t> at a specific target site; this happens near or at the transcriptional initiation site (demonstrated in the promoter)</a:t>
            </a:r>
          </a:p>
          <a:p>
            <a:endParaRPr lang="en-US" dirty="0"/>
          </a:p>
          <a:p>
            <a:r>
              <a:rPr lang="en-US" dirty="0"/>
              <a:t>There is a possibility for some to have multiple binding sites for </a:t>
            </a:r>
            <a:r>
              <a:rPr lang="en-US" dirty="0" err="1"/>
              <a:t>egulation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Many of the regulatory r-</a:t>
            </a:r>
            <a:r>
              <a:rPr lang="en-US" dirty="0" err="1"/>
              <a:t>prtoeins</a:t>
            </a:r>
            <a:r>
              <a:rPr lang="en-US" dirty="0"/>
              <a:t> bind near the initiation sites of ribosomes so its speculated that the regulation may come from a similar structure recognition between </a:t>
            </a:r>
            <a:r>
              <a:rPr lang="en-US" dirty="0" err="1"/>
              <a:t>rrnas</a:t>
            </a:r>
            <a:r>
              <a:rPr lang="en-US" dirty="0"/>
              <a:t> and </a:t>
            </a:r>
            <a:r>
              <a:rPr lang="en-US" dirty="0" err="1"/>
              <a:t>mrnas</a:t>
            </a:r>
            <a:r>
              <a:rPr lang="en-US" dirty="0"/>
              <a:t> </a:t>
            </a:r>
            <a:r>
              <a:rPr lang="en-US" dirty="0" err="1"/>
              <a:t>tha</a:t>
            </a:r>
            <a:r>
              <a:rPr lang="en-US" dirty="0"/>
              <a:t> they regulate (with higher binding affinity in the </a:t>
            </a:r>
            <a:r>
              <a:rPr lang="en-US" dirty="0" err="1"/>
              <a:t>rrnas</a:t>
            </a:r>
            <a:r>
              <a:rPr lang="en-US" dirty="0"/>
              <a:t>) (this indicates an ability to control translation as well, rather than transcription but obviously I’m looking at just transcriptional control)</a:t>
            </a:r>
          </a:p>
          <a:p>
            <a:endParaRPr lang="en-US" dirty="0"/>
          </a:p>
          <a:p>
            <a:r>
              <a:rPr lang="en-US" dirty="0"/>
              <a:t>Models: binding of r-protein to mRNA recruits nucleases, inhibition by r-protein terminations the transcription of the cistrons downstream (first interacts with first cistron) (this termination of translation would occur prior to the translational start site of the </a:t>
            </a:r>
            <a:r>
              <a:rPr lang="en-US"/>
              <a:t>first gene)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459997-A26A-45B7-A6A9-E738B817FF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36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489452"/>
            <a:ext cx="31089600" cy="9550400"/>
          </a:xfrm>
        </p:spPr>
        <p:txBody>
          <a:bodyPr anchor="b"/>
          <a:lstStyle>
            <a:lvl1pPr algn="ctr">
              <a:defRPr sz="2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4408152"/>
            <a:ext cx="27432000" cy="6623048"/>
          </a:xfrm>
        </p:spPr>
        <p:txBody>
          <a:bodyPr/>
          <a:lstStyle>
            <a:lvl1pPr marL="0" indent="0" algn="ctr">
              <a:buNone/>
              <a:defRPr sz="9600"/>
            </a:lvl1pPr>
            <a:lvl2pPr marL="1828800" indent="0" algn="ctr">
              <a:buNone/>
              <a:defRPr sz="8000"/>
            </a:lvl2pPr>
            <a:lvl3pPr marL="3657600" indent="0" algn="ctr">
              <a:buNone/>
              <a:defRPr sz="7200"/>
            </a:lvl3pPr>
            <a:lvl4pPr marL="5486400" indent="0" algn="ctr">
              <a:buNone/>
              <a:defRPr sz="6400"/>
            </a:lvl4pPr>
            <a:lvl5pPr marL="7315200" indent="0" algn="ctr">
              <a:buNone/>
              <a:defRPr sz="6400"/>
            </a:lvl5pPr>
            <a:lvl6pPr marL="9144000" indent="0" algn="ctr">
              <a:buNone/>
              <a:defRPr sz="6400"/>
            </a:lvl6pPr>
            <a:lvl7pPr marL="10972800" indent="0" algn="ctr">
              <a:buNone/>
              <a:defRPr sz="6400"/>
            </a:lvl7pPr>
            <a:lvl8pPr marL="12801600" indent="0" algn="ctr">
              <a:buNone/>
              <a:defRPr sz="6400"/>
            </a:lvl8pPr>
            <a:lvl9pPr marL="14630400" indent="0" algn="ctr">
              <a:buNone/>
              <a:defRPr sz="6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18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7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2" y="1460500"/>
            <a:ext cx="7886700" cy="232473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2" y="1460500"/>
            <a:ext cx="23202900" cy="232473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89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0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2" y="6838958"/>
            <a:ext cx="31546800" cy="11410948"/>
          </a:xfrm>
        </p:spPr>
        <p:txBody>
          <a:bodyPr anchor="b"/>
          <a:lstStyle>
            <a:lvl1pPr>
              <a:defRPr sz="2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2" y="18357858"/>
            <a:ext cx="31546800" cy="6000748"/>
          </a:xfrm>
        </p:spPr>
        <p:txBody>
          <a:bodyPr/>
          <a:lstStyle>
            <a:lvl1pPr marL="0" indent="0">
              <a:buNone/>
              <a:defRPr sz="9600">
                <a:solidFill>
                  <a:schemeClr val="tx1"/>
                </a:solidFill>
              </a:defRPr>
            </a:lvl1pPr>
            <a:lvl2pPr marL="182880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8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7302500"/>
            <a:ext cx="15544800" cy="17405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0" y="7302500"/>
            <a:ext cx="15544800" cy="17405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98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460506"/>
            <a:ext cx="31546800" cy="53022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8" y="6724652"/>
            <a:ext cx="15473360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8" y="10020300"/>
            <a:ext cx="15473360" cy="14738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2" y="6724652"/>
            <a:ext cx="15549564" cy="32956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2" y="10020300"/>
            <a:ext cx="15549564" cy="14738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3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94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42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828800"/>
            <a:ext cx="11796712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4" y="3949706"/>
            <a:ext cx="18516600" cy="19494500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229600"/>
            <a:ext cx="11796712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9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828800"/>
            <a:ext cx="11796712" cy="6400800"/>
          </a:xfrm>
        </p:spPr>
        <p:txBody>
          <a:bodyPr anchor="b"/>
          <a:lstStyle>
            <a:lvl1pPr>
              <a:defRPr sz="1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4" y="3949706"/>
            <a:ext cx="18516600" cy="19494500"/>
          </a:xfrm>
        </p:spPr>
        <p:txBody>
          <a:bodyPr anchor="t"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8229600"/>
            <a:ext cx="11796712" cy="15246352"/>
          </a:xfrm>
        </p:spPr>
        <p:txBody>
          <a:bodyPr/>
          <a:lstStyle>
            <a:lvl1pPr marL="0" indent="0">
              <a:buNone/>
              <a:defRPr sz="6400"/>
            </a:lvl1pPr>
            <a:lvl2pPr marL="1828800" indent="0">
              <a:buNone/>
              <a:defRPr sz="5600"/>
            </a:lvl2pPr>
            <a:lvl3pPr marL="3657600" indent="0">
              <a:buNone/>
              <a:defRPr sz="4800"/>
            </a:lvl3pPr>
            <a:lvl4pPr marL="5486400" indent="0">
              <a:buNone/>
              <a:defRPr sz="4000"/>
            </a:lvl4pPr>
            <a:lvl5pPr marL="7315200" indent="0">
              <a:buNone/>
              <a:defRPr sz="4000"/>
            </a:lvl5pPr>
            <a:lvl6pPr marL="9144000" indent="0">
              <a:buNone/>
              <a:defRPr sz="4000"/>
            </a:lvl6pPr>
            <a:lvl7pPr marL="10972800" indent="0">
              <a:buNone/>
              <a:defRPr sz="4000"/>
            </a:lvl7pPr>
            <a:lvl8pPr marL="12801600" indent="0">
              <a:buNone/>
              <a:defRPr sz="4000"/>
            </a:lvl8pPr>
            <a:lvl9pPr marL="14630400" indent="0">
              <a:buNone/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E3DE7-B92A-46B8-86E8-6E87BED97EA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1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460506"/>
            <a:ext cx="31546800" cy="5302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7302500"/>
            <a:ext cx="31546800" cy="17405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25425406"/>
            <a:ext cx="82296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E3DE7-B92A-46B8-86E8-6E87BED97EAF}" type="datetimeFigureOut">
              <a:rPr lang="en-US" smtClean="0"/>
              <a:t>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25425406"/>
            <a:ext cx="123444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25425406"/>
            <a:ext cx="8229600" cy="1460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31D6-0594-44B6-9296-2726BE537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657600" rtl="0" eaLnBrk="1" latinLnBrk="0" hangingPunct="1">
        <a:lnSpc>
          <a:spcPct val="90000"/>
        </a:lnSpc>
        <a:spcBef>
          <a:spcPct val="0"/>
        </a:spcBef>
        <a:buNone/>
        <a:defRPr sz="17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0" indent="-914400" algn="l" defTabSz="3657600" rtl="0" eaLnBrk="1" latinLnBrk="0" hangingPunct="1">
        <a:lnSpc>
          <a:spcPct val="90000"/>
        </a:lnSpc>
        <a:spcBef>
          <a:spcPts val="4000"/>
        </a:spcBef>
        <a:buFont typeface="Arial" panose="020B0604020202020204" pitchFamily="34" charset="0"/>
        <a:buChar char="•"/>
        <a:defRPr sz="112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36576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36576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6.jpg"/><Relationship Id="rId18" Type="http://schemas.openxmlformats.org/officeDocument/2006/relationships/image" Target="../media/image10.png"/><Relationship Id="rId3" Type="http://schemas.openxmlformats.org/officeDocument/2006/relationships/chart" Target="../charts/chart1.xml"/><Relationship Id="rId7" Type="http://schemas.openxmlformats.org/officeDocument/2006/relationships/image" Target="../media/image2.tiff"/><Relationship Id="rId12" Type="http://schemas.openxmlformats.org/officeDocument/2006/relationships/chart" Target="../charts/chart5.xml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chart" Target="../charts/chart4.xml"/><Relationship Id="rId5" Type="http://schemas.openxmlformats.org/officeDocument/2006/relationships/chart" Target="../charts/chart3.xml"/><Relationship Id="rId15" Type="http://schemas.openxmlformats.org/officeDocument/2006/relationships/chart" Target="../charts/chart6.xml"/><Relationship Id="rId10" Type="http://schemas.openxmlformats.org/officeDocument/2006/relationships/image" Target="../media/image5.tiff"/><Relationship Id="rId19" Type="http://schemas.openxmlformats.org/officeDocument/2006/relationships/image" Target="../media/image11.emf"/><Relationship Id="rId4" Type="http://schemas.openxmlformats.org/officeDocument/2006/relationships/chart" Target="../charts/chart2.xml"/><Relationship Id="rId9" Type="http://schemas.openxmlformats.org/officeDocument/2006/relationships/image" Target="../media/image4.tiff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Rectangle 1159">
            <a:extLst>
              <a:ext uri="{FF2B5EF4-FFF2-40B4-BE49-F238E27FC236}">
                <a16:creationId xmlns:a16="http://schemas.microsoft.com/office/drawing/2014/main" id="{32AABA6A-95BF-82AA-FF96-3B43A616D63F}"/>
              </a:ext>
            </a:extLst>
          </p:cNvPr>
          <p:cNvSpPr/>
          <p:nvPr/>
        </p:nvSpPr>
        <p:spPr>
          <a:xfrm>
            <a:off x="282506" y="2823354"/>
            <a:ext cx="11918793" cy="1005840"/>
          </a:xfrm>
          <a:prstGeom prst="rect">
            <a:avLst/>
          </a:prstGeom>
          <a:solidFill>
            <a:srgbClr val="014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+mj-lt"/>
              </a:rPr>
              <a:t>Introduction</a:t>
            </a:r>
          </a:p>
        </p:txBody>
      </p:sp>
      <p:sp>
        <p:nvSpPr>
          <p:cNvPr id="1045" name="Rectangle 1044">
            <a:extLst>
              <a:ext uri="{FF2B5EF4-FFF2-40B4-BE49-F238E27FC236}">
                <a16:creationId xmlns:a16="http://schemas.microsoft.com/office/drawing/2014/main" id="{61695AF5-D371-365C-E309-BB4A19D0C288}"/>
              </a:ext>
            </a:extLst>
          </p:cNvPr>
          <p:cNvSpPr/>
          <p:nvPr/>
        </p:nvSpPr>
        <p:spPr>
          <a:xfrm>
            <a:off x="24470552" y="9798001"/>
            <a:ext cx="11848041" cy="5271808"/>
          </a:xfrm>
          <a:prstGeom prst="rect">
            <a:avLst/>
          </a:prstGeom>
          <a:solidFill>
            <a:srgbClr val="FAA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/>
          </a:p>
        </p:txBody>
      </p:sp>
      <p:graphicFrame>
        <p:nvGraphicFramePr>
          <p:cNvPr id="1050" name="Chart 1049">
            <a:extLst>
              <a:ext uri="{FF2B5EF4-FFF2-40B4-BE49-F238E27FC236}">
                <a16:creationId xmlns:a16="http://schemas.microsoft.com/office/drawing/2014/main" id="{96A800FB-2BDB-12DA-0E52-FF75DE9FF2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324527"/>
              </p:ext>
            </p:extLst>
          </p:nvPr>
        </p:nvGraphicFramePr>
        <p:xfrm>
          <a:off x="24951561" y="10446918"/>
          <a:ext cx="9390888" cy="4403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67" name="Google Shape;207;p16">
            <a:extLst>
              <a:ext uri="{FF2B5EF4-FFF2-40B4-BE49-F238E27FC236}">
                <a16:creationId xmlns:a16="http://schemas.microsoft.com/office/drawing/2014/main" id="{6683D363-D231-9F8A-618C-FCB982BDBA75}"/>
              </a:ext>
            </a:extLst>
          </p:cNvPr>
          <p:cNvSpPr/>
          <p:nvPr/>
        </p:nvSpPr>
        <p:spPr>
          <a:xfrm>
            <a:off x="26062546" y="13951459"/>
            <a:ext cx="8279903" cy="1020326"/>
          </a:xfrm>
          <a:prstGeom prst="rect">
            <a:avLst/>
          </a:prstGeom>
          <a:solidFill>
            <a:schemeClr val="bg1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207;p16">
            <a:extLst>
              <a:ext uri="{FF2B5EF4-FFF2-40B4-BE49-F238E27FC236}">
                <a16:creationId xmlns:a16="http://schemas.microsoft.com/office/drawing/2014/main" id="{085C70C6-AF3F-C7D4-1CF2-D7EB8FC3E3B7}"/>
              </a:ext>
            </a:extLst>
          </p:cNvPr>
          <p:cNvSpPr/>
          <p:nvPr/>
        </p:nvSpPr>
        <p:spPr>
          <a:xfrm>
            <a:off x="24951560" y="14079216"/>
            <a:ext cx="2342566" cy="917888"/>
          </a:xfrm>
          <a:prstGeom prst="rect">
            <a:avLst/>
          </a:prstGeom>
          <a:solidFill>
            <a:schemeClr val="bg1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63" name="Google Shape;213;p16">
            <a:extLst>
              <a:ext uri="{FF2B5EF4-FFF2-40B4-BE49-F238E27FC236}">
                <a16:creationId xmlns:a16="http://schemas.microsoft.com/office/drawing/2014/main" id="{11184E18-2E8B-EA06-55BC-9B18EECC76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8928023"/>
              </p:ext>
            </p:extLst>
          </p:nvPr>
        </p:nvGraphicFramePr>
        <p:xfrm>
          <a:off x="26062545" y="13874475"/>
          <a:ext cx="8094105" cy="10973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05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7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63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75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/>
                        <a:t>+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-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+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-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/>
                        <a:t>rpsU2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 dirty="0"/>
                        <a:t>tul4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/>
                        <a:t>tul4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64" name="Google Shape;209;p16">
            <a:extLst>
              <a:ext uri="{FF2B5EF4-FFF2-40B4-BE49-F238E27FC236}">
                <a16:creationId xmlns:a16="http://schemas.microsoft.com/office/drawing/2014/main" id="{C6CE448B-70A3-E563-D011-A5AD4E8FAF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3085502"/>
              </p:ext>
            </p:extLst>
          </p:nvPr>
        </p:nvGraphicFramePr>
        <p:xfrm>
          <a:off x="25675746" y="13874475"/>
          <a:ext cx="1147875" cy="10973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4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3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/>
                        <a:t>bS21-2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0" u="none" strike="noStrike" cap="none" dirty="0"/>
                        <a:t>Promoter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4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0" u="none" strike="noStrike" cap="none" dirty="0"/>
                        <a:t>5′ UTR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64" name="Rectangle 1163">
            <a:extLst>
              <a:ext uri="{FF2B5EF4-FFF2-40B4-BE49-F238E27FC236}">
                <a16:creationId xmlns:a16="http://schemas.microsoft.com/office/drawing/2014/main" id="{6AB9B4FE-27B0-3428-732E-92639F81D8A8}"/>
              </a:ext>
            </a:extLst>
          </p:cNvPr>
          <p:cNvSpPr/>
          <p:nvPr/>
        </p:nvSpPr>
        <p:spPr>
          <a:xfrm>
            <a:off x="24490543" y="4078122"/>
            <a:ext cx="11848041" cy="5626508"/>
          </a:xfrm>
          <a:prstGeom prst="rect">
            <a:avLst/>
          </a:prstGeom>
          <a:solidFill>
            <a:srgbClr val="FAA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/>
          </a:p>
        </p:txBody>
      </p:sp>
      <p:graphicFrame>
        <p:nvGraphicFramePr>
          <p:cNvPr id="1070" name="Chart 1069">
            <a:extLst>
              <a:ext uri="{FF2B5EF4-FFF2-40B4-BE49-F238E27FC236}">
                <a16:creationId xmlns:a16="http://schemas.microsoft.com/office/drawing/2014/main" id="{F12C46C8-2AC9-758C-246A-E64B9D0DFC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8075247"/>
              </p:ext>
            </p:extLst>
          </p:nvPr>
        </p:nvGraphicFramePr>
        <p:xfrm>
          <a:off x="24914551" y="4722637"/>
          <a:ext cx="9390888" cy="4544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74" name="Google Shape;207;p16">
            <a:extLst>
              <a:ext uri="{FF2B5EF4-FFF2-40B4-BE49-F238E27FC236}">
                <a16:creationId xmlns:a16="http://schemas.microsoft.com/office/drawing/2014/main" id="{8D57BD69-0103-C2B4-ED41-523FF203E019}"/>
              </a:ext>
            </a:extLst>
          </p:cNvPr>
          <p:cNvSpPr/>
          <p:nvPr/>
        </p:nvSpPr>
        <p:spPr>
          <a:xfrm>
            <a:off x="26036192" y="8655278"/>
            <a:ext cx="8269248" cy="945641"/>
          </a:xfrm>
          <a:prstGeom prst="rect">
            <a:avLst/>
          </a:prstGeom>
          <a:solidFill>
            <a:schemeClr val="bg1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5" name="Google Shape;207;p16">
            <a:extLst>
              <a:ext uri="{FF2B5EF4-FFF2-40B4-BE49-F238E27FC236}">
                <a16:creationId xmlns:a16="http://schemas.microsoft.com/office/drawing/2014/main" id="{04DEE20E-4418-4CDE-97DC-CEDD5A0548C7}"/>
              </a:ext>
            </a:extLst>
          </p:cNvPr>
          <p:cNvSpPr/>
          <p:nvPr/>
        </p:nvSpPr>
        <p:spPr>
          <a:xfrm>
            <a:off x="24914682" y="8730057"/>
            <a:ext cx="1573355" cy="867515"/>
          </a:xfrm>
          <a:prstGeom prst="rect">
            <a:avLst/>
          </a:prstGeom>
          <a:solidFill>
            <a:schemeClr val="bg1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72" name="Google Shape;213;p16">
            <a:extLst>
              <a:ext uri="{FF2B5EF4-FFF2-40B4-BE49-F238E27FC236}">
                <a16:creationId xmlns:a16="http://schemas.microsoft.com/office/drawing/2014/main" id="{6090DF61-5468-B4D6-1DB5-9363991249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4540926"/>
              </p:ext>
            </p:extLst>
          </p:nvPr>
        </p:nvGraphicFramePr>
        <p:xfrm>
          <a:off x="26036192" y="8519219"/>
          <a:ext cx="7934133" cy="10973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477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6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1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+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-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/>
                        <a:t>+</a:t>
                      </a:r>
                      <a:endParaRPr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-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 dirty="0"/>
                        <a:t>tul4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/>
                        <a:t>tul4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tul4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tul4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73" name="Google Shape;209;p16">
            <a:extLst>
              <a:ext uri="{FF2B5EF4-FFF2-40B4-BE49-F238E27FC236}">
                <a16:creationId xmlns:a16="http://schemas.microsoft.com/office/drawing/2014/main" id="{5B5C5A53-8DD2-477F-7282-1634E05ECE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4479783"/>
              </p:ext>
            </p:extLst>
          </p:nvPr>
        </p:nvGraphicFramePr>
        <p:xfrm>
          <a:off x="25655081" y="8536788"/>
          <a:ext cx="1147875" cy="10973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4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3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/>
                        <a:t>bS21-2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0" u="none" strike="noStrike" cap="none" dirty="0"/>
                        <a:t>Promoter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4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0" u="none" strike="noStrike" cap="none" dirty="0"/>
                        <a:t>5′ UTR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55" name="Rectangle 1154">
            <a:extLst>
              <a:ext uri="{FF2B5EF4-FFF2-40B4-BE49-F238E27FC236}">
                <a16:creationId xmlns:a16="http://schemas.microsoft.com/office/drawing/2014/main" id="{B1298709-9BE0-E81D-65EF-543F29BE4245}"/>
              </a:ext>
            </a:extLst>
          </p:cNvPr>
          <p:cNvSpPr/>
          <p:nvPr/>
        </p:nvSpPr>
        <p:spPr>
          <a:xfrm>
            <a:off x="12417829" y="21766027"/>
            <a:ext cx="11823192" cy="5428020"/>
          </a:xfrm>
          <a:prstGeom prst="rect">
            <a:avLst/>
          </a:prstGeom>
          <a:solidFill>
            <a:srgbClr val="FAA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/>
          </a:p>
        </p:txBody>
      </p:sp>
      <p:graphicFrame>
        <p:nvGraphicFramePr>
          <p:cNvPr id="1163" name="Google Shape;245;p36">
            <a:extLst>
              <a:ext uri="{FF2B5EF4-FFF2-40B4-BE49-F238E27FC236}">
                <a16:creationId xmlns:a16="http://schemas.microsoft.com/office/drawing/2014/main" id="{47A42BAF-143F-D956-E51F-5AFF4871E7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2704444"/>
              </p:ext>
            </p:extLst>
          </p:nvPr>
        </p:nvGraphicFramePr>
        <p:xfrm>
          <a:off x="12679607" y="22426245"/>
          <a:ext cx="9391742" cy="4024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59" name="Google Shape;207;p16">
            <a:extLst>
              <a:ext uri="{FF2B5EF4-FFF2-40B4-BE49-F238E27FC236}">
                <a16:creationId xmlns:a16="http://schemas.microsoft.com/office/drawing/2014/main" id="{0EA2A888-E3F4-FBFC-2005-4B343829A125}"/>
              </a:ext>
            </a:extLst>
          </p:cNvPr>
          <p:cNvSpPr/>
          <p:nvPr/>
        </p:nvSpPr>
        <p:spPr>
          <a:xfrm>
            <a:off x="13493574" y="25997927"/>
            <a:ext cx="8577775" cy="1065264"/>
          </a:xfrm>
          <a:prstGeom prst="rect">
            <a:avLst/>
          </a:prstGeom>
          <a:solidFill>
            <a:schemeClr val="bg1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207;p16">
            <a:extLst>
              <a:ext uri="{FF2B5EF4-FFF2-40B4-BE49-F238E27FC236}">
                <a16:creationId xmlns:a16="http://schemas.microsoft.com/office/drawing/2014/main" id="{BEAE2045-E446-1D81-5BDB-15F9C758EBB8}"/>
              </a:ext>
            </a:extLst>
          </p:cNvPr>
          <p:cNvSpPr/>
          <p:nvPr/>
        </p:nvSpPr>
        <p:spPr>
          <a:xfrm>
            <a:off x="12679607" y="26177348"/>
            <a:ext cx="1158877" cy="885841"/>
          </a:xfrm>
          <a:prstGeom prst="rect">
            <a:avLst/>
          </a:prstGeom>
          <a:solidFill>
            <a:schemeClr val="bg1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61" name="Google Shape;213;p16">
            <a:extLst>
              <a:ext uri="{FF2B5EF4-FFF2-40B4-BE49-F238E27FC236}">
                <a16:creationId xmlns:a16="http://schemas.microsoft.com/office/drawing/2014/main" id="{69D40E41-20B1-DB2E-C4CA-BA45801442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6551587"/>
              </p:ext>
            </p:extLst>
          </p:nvPr>
        </p:nvGraphicFramePr>
        <p:xfrm>
          <a:off x="13315790" y="26001194"/>
          <a:ext cx="8154322" cy="10973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545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8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7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117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/>
                        <a:t>+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-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+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-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17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 dirty="0"/>
                        <a:t>tul4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/>
                        <a:t>tul4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171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62" name="Google Shape;209;p16">
            <a:extLst>
              <a:ext uri="{FF2B5EF4-FFF2-40B4-BE49-F238E27FC236}">
                <a16:creationId xmlns:a16="http://schemas.microsoft.com/office/drawing/2014/main" id="{AF80C3C0-3CAB-F4A9-2AB0-54AE544D44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4700793"/>
              </p:ext>
            </p:extLst>
          </p:nvPr>
        </p:nvGraphicFramePr>
        <p:xfrm>
          <a:off x="13177626" y="26001195"/>
          <a:ext cx="1147875" cy="10973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4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3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/>
                        <a:t>bS21-2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0" u="none" strike="noStrike" cap="none" dirty="0"/>
                        <a:t>Promoter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4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0" u="none" strike="noStrike" cap="none" dirty="0"/>
                        <a:t>5′ UTR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F260C8C8-44D3-7C29-E3D3-AEDDF8BA3BDA}"/>
              </a:ext>
            </a:extLst>
          </p:cNvPr>
          <p:cNvSpPr/>
          <p:nvPr/>
        </p:nvSpPr>
        <p:spPr>
          <a:xfrm>
            <a:off x="12419517" y="16265232"/>
            <a:ext cx="11823192" cy="5367971"/>
          </a:xfrm>
          <a:prstGeom prst="rect">
            <a:avLst/>
          </a:prstGeom>
          <a:solidFill>
            <a:srgbClr val="FAA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/>
          </a:p>
        </p:txBody>
      </p:sp>
      <p:sp>
        <p:nvSpPr>
          <p:cNvPr id="1157" name="Rectangle 1156">
            <a:extLst>
              <a:ext uri="{FF2B5EF4-FFF2-40B4-BE49-F238E27FC236}">
                <a16:creationId xmlns:a16="http://schemas.microsoft.com/office/drawing/2014/main" id="{0DB8FB95-87C9-D6EC-A33A-6225F987B2D5}"/>
              </a:ext>
            </a:extLst>
          </p:cNvPr>
          <p:cNvSpPr/>
          <p:nvPr/>
        </p:nvSpPr>
        <p:spPr>
          <a:xfrm>
            <a:off x="288588" y="18028297"/>
            <a:ext cx="11912711" cy="9171936"/>
          </a:xfrm>
          <a:prstGeom prst="rect">
            <a:avLst/>
          </a:prstGeom>
          <a:solidFill>
            <a:srgbClr val="539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D6778C-8A44-181E-5AEC-2CC487B96FC1}"/>
              </a:ext>
            </a:extLst>
          </p:cNvPr>
          <p:cNvSpPr/>
          <p:nvPr/>
        </p:nvSpPr>
        <p:spPr>
          <a:xfrm>
            <a:off x="24510006" y="16265233"/>
            <a:ext cx="11815485" cy="3951764"/>
          </a:xfrm>
          <a:prstGeom prst="rect">
            <a:avLst/>
          </a:prstGeom>
          <a:solidFill>
            <a:srgbClr val="FAAB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A2BFCE-5FBA-87D7-BACD-52D055882E14}"/>
              </a:ext>
            </a:extLst>
          </p:cNvPr>
          <p:cNvSpPr/>
          <p:nvPr/>
        </p:nvSpPr>
        <p:spPr>
          <a:xfrm>
            <a:off x="282507" y="7189538"/>
            <a:ext cx="8308418" cy="4792028"/>
          </a:xfrm>
          <a:prstGeom prst="rect">
            <a:avLst/>
          </a:prstGeom>
          <a:solidFill>
            <a:srgbClr val="539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9E99B8-C744-C0BA-B72B-FF21FB1CB17C}"/>
              </a:ext>
            </a:extLst>
          </p:cNvPr>
          <p:cNvSpPr/>
          <p:nvPr/>
        </p:nvSpPr>
        <p:spPr>
          <a:xfrm>
            <a:off x="282506" y="248258"/>
            <a:ext cx="36037461" cy="2286000"/>
          </a:xfrm>
          <a:prstGeom prst="rect">
            <a:avLst/>
          </a:prstGeom>
          <a:solidFill>
            <a:srgbClr val="032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756897-E629-2A48-FC1A-64A8CD450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63376" y="368810"/>
            <a:ext cx="31465584" cy="1706942"/>
          </a:xfrm>
        </p:spPr>
        <p:txBody>
          <a:bodyPr anchor="ctr" anchorCtr="0">
            <a:noAutofit/>
          </a:bodyPr>
          <a:lstStyle/>
          <a:p>
            <a:pPr>
              <a:lnSpc>
                <a:spcPct val="70000"/>
              </a:lnSpc>
            </a:pPr>
            <a:r>
              <a:rPr lang="en-US" sz="7841" b="1" dirty="0">
                <a:solidFill>
                  <a:schemeClr val="bg1"/>
                </a:solidFill>
              </a:rPr>
              <a:t>Investigating the Regulation of bS21 Homologs in </a:t>
            </a:r>
            <a:r>
              <a:rPr lang="en-US" sz="7841" b="1" i="1" dirty="0">
                <a:solidFill>
                  <a:schemeClr val="bg1"/>
                </a:solidFill>
              </a:rPr>
              <a:t>Francisella tularensis </a:t>
            </a:r>
            <a:endParaRPr lang="en-US" sz="7841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DC7592-F125-16D7-B543-F2810E7F20F8}"/>
              </a:ext>
            </a:extLst>
          </p:cNvPr>
          <p:cNvSpPr/>
          <p:nvPr/>
        </p:nvSpPr>
        <p:spPr>
          <a:xfrm>
            <a:off x="24460564" y="25737528"/>
            <a:ext cx="11799636" cy="1471610"/>
          </a:xfrm>
          <a:prstGeom prst="rect">
            <a:avLst/>
          </a:prstGeom>
          <a:solidFill>
            <a:srgbClr val="193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2345" rtlCol="0" anchor="t" anchorCtr="0"/>
          <a:lstStyle/>
          <a:p>
            <a:r>
              <a:rPr lang="en-US" sz="1200" dirty="0">
                <a:solidFill>
                  <a:schemeClr val="bg1"/>
                </a:solidFill>
                <a:latin typeface="+mj-lt"/>
              </a:rPr>
              <a:t>References</a:t>
            </a:r>
          </a:p>
          <a:p>
            <a:r>
              <a:rPr lang="en-US" sz="1200" dirty="0">
                <a:solidFill>
                  <a:schemeClr val="bg1"/>
                </a:solidFill>
                <a:latin typeface="+mj-lt"/>
              </a:rPr>
              <a:t>Burgos, H. L., O'Connor, K., Sanchez-Vazquez, P., &amp; </a:t>
            </a:r>
            <a:r>
              <a:rPr lang="en-US" sz="1200" dirty="0" err="1">
                <a:solidFill>
                  <a:schemeClr val="bg1"/>
                </a:solidFill>
                <a:latin typeface="+mj-lt"/>
              </a:rPr>
              <a:t>Gourse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, R. L. (2017). Roles of Transcriptional and Translational Control Mechanisms in Regulation of Ribosomal Protein Synthesis in </a:t>
            </a:r>
            <a:r>
              <a:rPr lang="en-US" sz="1200" i="1" dirty="0">
                <a:solidFill>
                  <a:schemeClr val="bg1"/>
                </a:solidFill>
                <a:latin typeface="+mj-lt"/>
              </a:rPr>
              <a:t>Escherichia coli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. </a:t>
            </a:r>
            <a:r>
              <a:rPr lang="en-US" sz="1200" i="1" dirty="0">
                <a:solidFill>
                  <a:schemeClr val="bg1"/>
                </a:solidFill>
                <a:latin typeface="+mj-lt"/>
              </a:rPr>
              <a:t>J. </a:t>
            </a:r>
            <a:r>
              <a:rPr lang="en-US" sz="1200" i="1" dirty="0" err="1">
                <a:solidFill>
                  <a:schemeClr val="bg1"/>
                </a:solidFill>
                <a:latin typeface="+mj-lt"/>
              </a:rPr>
              <a:t>Bacteriol</a:t>
            </a:r>
            <a:r>
              <a:rPr lang="en-US" sz="1200" i="1" dirty="0">
                <a:solidFill>
                  <a:schemeClr val="bg1"/>
                </a:solidFill>
                <a:latin typeface="+mj-lt"/>
              </a:rPr>
              <a:t>. Res.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, </a:t>
            </a:r>
            <a:r>
              <a:rPr lang="en-US" sz="1200" i="1" dirty="0">
                <a:solidFill>
                  <a:schemeClr val="bg1"/>
                </a:solidFill>
                <a:latin typeface="+mj-lt"/>
              </a:rPr>
              <a:t>199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(21), e00407-17. </a:t>
            </a:r>
          </a:p>
          <a:p>
            <a:r>
              <a:rPr lang="en-US" sz="1200" dirty="0">
                <a:solidFill>
                  <a:schemeClr val="bg1"/>
                </a:solidFill>
                <a:latin typeface="+mj-lt"/>
              </a:rPr>
              <a:t>Lindahl, L., Archer, R., &amp; </a:t>
            </a:r>
            <a:r>
              <a:rPr lang="en-US" sz="1200" dirty="0" err="1">
                <a:solidFill>
                  <a:schemeClr val="bg1"/>
                </a:solidFill>
                <a:latin typeface="+mj-lt"/>
              </a:rPr>
              <a:t>Zengel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, J. M. (1983). Transcription of the S10 ribosomal protein operon is regulated by an attenuator in the leader. </a:t>
            </a:r>
            <a:r>
              <a:rPr lang="en-US" sz="1200" i="1" dirty="0">
                <a:solidFill>
                  <a:schemeClr val="bg1"/>
                </a:solidFill>
                <a:latin typeface="+mj-lt"/>
              </a:rPr>
              <a:t>Cell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, </a:t>
            </a:r>
            <a:r>
              <a:rPr lang="en-US" sz="1200" i="1" dirty="0">
                <a:solidFill>
                  <a:schemeClr val="bg1"/>
                </a:solidFill>
                <a:latin typeface="+mj-lt"/>
              </a:rPr>
              <a:t>33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(1), 241–248. </a:t>
            </a:r>
          </a:p>
          <a:p>
            <a:r>
              <a:rPr lang="en-US" sz="1200" dirty="0">
                <a:solidFill>
                  <a:schemeClr val="bg1"/>
                </a:solidFill>
                <a:latin typeface="+mj-lt"/>
              </a:rPr>
              <a:t>Nomura, M., </a:t>
            </a:r>
            <a:r>
              <a:rPr lang="en-US" sz="1200" dirty="0" err="1">
                <a:solidFill>
                  <a:schemeClr val="bg1"/>
                </a:solidFill>
                <a:latin typeface="+mj-lt"/>
              </a:rPr>
              <a:t>Gourse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, R., &amp; Baughman, G. (1984). Regulation of the synthesis of ribosomes and ribosomal components. </a:t>
            </a:r>
            <a:r>
              <a:rPr lang="en-US" sz="1200" i="1" dirty="0">
                <a:solidFill>
                  <a:schemeClr val="bg1"/>
                </a:solidFill>
                <a:latin typeface="+mj-lt"/>
              </a:rPr>
              <a:t>Annu. Rev. </a:t>
            </a:r>
            <a:r>
              <a:rPr lang="en-US" sz="1200" i="1" dirty="0" err="1">
                <a:solidFill>
                  <a:schemeClr val="bg1"/>
                </a:solidFill>
                <a:latin typeface="+mj-lt"/>
              </a:rPr>
              <a:t>Biochem</a:t>
            </a:r>
            <a:r>
              <a:rPr lang="en-US" sz="1200" i="1" dirty="0">
                <a:solidFill>
                  <a:schemeClr val="bg1"/>
                </a:solidFill>
                <a:latin typeface="+mj-lt"/>
              </a:rPr>
              <a:t>.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, </a:t>
            </a:r>
            <a:r>
              <a:rPr lang="en-US" sz="1200" i="1" dirty="0">
                <a:solidFill>
                  <a:schemeClr val="bg1"/>
                </a:solidFill>
                <a:latin typeface="+mj-lt"/>
              </a:rPr>
              <a:t>53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, 75–117. </a:t>
            </a:r>
          </a:p>
          <a:p>
            <a:r>
              <a:rPr lang="en-US" sz="1200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Trautmann, H. S., Ramsey, K. M., (2022). A ribosomal protein homolog governs gene expression and virulence in a bacterial pathogen. </a:t>
            </a:r>
            <a:r>
              <a:rPr lang="en-US" sz="1200" i="1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J. </a:t>
            </a:r>
            <a:r>
              <a:rPr lang="en-US" sz="1200" i="1" dirty="0" err="1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Bacteriol</a:t>
            </a:r>
            <a:r>
              <a:rPr lang="en-US" sz="1200" i="1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. Res.,</a:t>
            </a:r>
            <a:r>
              <a:rPr lang="en-US" sz="1200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 In Press.</a:t>
            </a:r>
            <a:endParaRPr lang="en-US" sz="1200" dirty="0">
              <a:solidFill>
                <a:schemeClr val="bg1"/>
              </a:solidFill>
              <a:latin typeface="+mj-lt"/>
            </a:endParaRPr>
          </a:p>
          <a:p>
            <a:r>
              <a:rPr lang="en-US" sz="1200" dirty="0" err="1">
                <a:solidFill>
                  <a:schemeClr val="bg1"/>
                </a:solidFill>
                <a:latin typeface="+mj-lt"/>
              </a:rPr>
              <a:t>Zengel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, J. M., &amp; Lindahl, L. (1994). Diverse mechanisms for regulating ribosomal protein synthesis in </a:t>
            </a:r>
            <a:r>
              <a:rPr lang="en-US" sz="1200" i="1" dirty="0">
                <a:solidFill>
                  <a:schemeClr val="bg1"/>
                </a:solidFill>
                <a:latin typeface="+mj-lt"/>
              </a:rPr>
              <a:t>Escherichia coli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. </a:t>
            </a:r>
            <a:r>
              <a:rPr lang="en-US" sz="1200" i="1" dirty="0">
                <a:solidFill>
                  <a:schemeClr val="bg1"/>
                </a:solidFill>
                <a:latin typeface="+mj-lt"/>
              </a:rPr>
              <a:t>Prog Nucleic Acid Res Mol Biol47</a:t>
            </a:r>
            <a:r>
              <a:rPr lang="en-US" sz="1200" dirty="0">
                <a:solidFill>
                  <a:schemeClr val="bg1"/>
                </a:solidFill>
                <a:latin typeface="+mj-lt"/>
              </a:rPr>
              <a:t>, 331–370. </a:t>
            </a:r>
          </a:p>
          <a:p>
            <a:endParaRPr lang="en-US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F7973C-B34F-1C96-C974-CD77C9DAC220}"/>
              </a:ext>
            </a:extLst>
          </p:cNvPr>
          <p:cNvSpPr/>
          <p:nvPr/>
        </p:nvSpPr>
        <p:spPr>
          <a:xfrm>
            <a:off x="282506" y="4080994"/>
            <a:ext cx="8308418" cy="2983679"/>
          </a:xfrm>
          <a:prstGeom prst="rect">
            <a:avLst/>
          </a:prstGeom>
          <a:solidFill>
            <a:srgbClr val="539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C4B9D0D-27F9-1075-E61D-A9ED3501C41F}"/>
              </a:ext>
            </a:extLst>
          </p:cNvPr>
          <p:cNvSpPr txBox="1"/>
          <p:nvPr/>
        </p:nvSpPr>
        <p:spPr>
          <a:xfrm>
            <a:off x="8590924" y="1869982"/>
            <a:ext cx="18961709" cy="658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82" dirty="0">
                <a:solidFill>
                  <a:schemeClr val="bg1"/>
                </a:solidFill>
              </a:rPr>
              <a:t>Sierra Schmidt</a:t>
            </a:r>
            <a:r>
              <a:rPr lang="en-US" sz="3682" baseline="30000" dirty="0">
                <a:solidFill>
                  <a:schemeClr val="bg1"/>
                </a:solidFill>
              </a:rPr>
              <a:t>1</a:t>
            </a:r>
            <a:r>
              <a:rPr lang="en-US" sz="3682" dirty="0">
                <a:solidFill>
                  <a:schemeClr val="bg1"/>
                </a:solidFill>
              </a:rPr>
              <a:t>, Aisling Macaraeg</a:t>
            </a:r>
            <a:r>
              <a:rPr lang="en-US" sz="3682" baseline="30000" dirty="0">
                <a:solidFill>
                  <a:schemeClr val="bg1"/>
                </a:solidFill>
              </a:rPr>
              <a:t>1</a:t>
            </a:r>
            <a:r>
              <a:rPr lang="en-US" sz="3682" dirty="0">
                <a:solidFill>
                  <a:schemeClr val="bg1"/>
                </a:solidFill>
              </a:rPr>
              <a:t>, Dan Floyd</a:t>
            </a:r>
            <a:r>
              <a:rPr lang="en-US" sz="3682" baseline="30000" dirty="0">
                <a:solidFill>
                  <a:schemeClr val="bg1"/>
                </a:solidFill>
              </a:rPr>
              <a:t>1</a:t>
            </a:r>
            <a:r>
              <a:rPr lang="en-US" sz="3682" dirty="0">
                <a:solidFill>
                  <a:schemeClr val="bg1"/>
                </a:solidFill>
              </a:rPr>
              <a:t>, Hannah Trautmann</a:t>
            </a:r>
            <a:r>
              <a:rPr lang="en-US" sz="3682" baseline="30000" dirty="0">
                <a:solidFill>
                  <a:schemeClr val="bg1"/>
                </a:solidFill>
              </a:rPr>
              <a:t>1</a:t>
            </a:r>
            <a:r>
              <a:rPr lang="en-US" sz="3682" dirty="0">
                <a:solidFill>
                  <a:schemeClr val="bg1"/>
                </a:solidFill>
              </a:rPr>
              <a:t>, Kathryn Ramsey </a:t>
            </a:r>
            <a:r>
              <a:rPr lang="en-US" sz="3682" baseline="30000" dirty="0">
                <a:solidFill>
                  <a:schemeClr val="bg1"/>
                </a:solidFill>
              </a:rPr>
              <a:t>1,2</a:t>
            </a:r>
          </a:p>
        </p:txBody>
      </p:sp>
      <p:sp>
        <p:nvSpPr>
          <p:cNvPr id="1032" name="Rectangle 1031">
            <a:extLst>
              <a:ext uri="{FF2B5EF4-FFF2-40B4-BE49-F238E27FC236}">
                <a16:creationId xmlns:a16="http://schemas.microsoft.com/office/drawing/2014/main" id="{DA60FBE5-E8FE-80CF-06F9-ACE2B4DD7AA5}"/>
              </a:ext>
            </a:extLst>
          </p:cNvPr>
          <p:cNvSpPr/>
          <p:nvPr/>
        </p:nvSpPr>
        <p:spPr>
          <a:xfrm>
            <a:off x="365519" y="7325376"/>
            <a:ext cx="8167888" cy="1727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latin typeface="+mj-lt"/>
              </a:rPr>
              <a:t>bS21: small subunit ribosomal protein involved in translation initiation</a:t>
            </a:r>
          </a:p>
        </p:txBody>
      </p:sp>
      <p:sp>
        <p:nvSpPr>
          <p:cNvPr id="1043" name="Rectangle 1042">
            <a:extLst>
              <a:ext uri="{FF2B5EF4-FFF2-40B4-BE49-F238E27FC236}">
                <a16:creationId xmlns:a16="http://schemas.microsoft.com/office/drawing/2014/main" id="{D05868D6-35CF-5D21-7410-21450C298839}"/>
              </a:ext>
            </a:extLst>
          </p:cNvPr>
          <p:cNvSpPr/>
          <p:nvPr/>
        </p:nvSpPr>
        <p:spPr>
          <a:xfrm>
            <a:off x="12425870" y="15165082"/>
            <a:ext cx="11823192" cy="1009405"/>
          </a:xfrm>
          <a:prstGeom prst="rect">
            <a:avLst/>
          </a:prstGeom>
          <a:solidFill>
            <a:srgbClr val="014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+mj-lt"/>
              </a:rPr>
              <a:t>bS21-2 Transcriptional Control</a:t>
            </a:r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D142D874-36DE-DF4F-546E-77A949FBE6CA}"/>
              </a:ext>
            </a:extLst>
          </p:cNvPr>
          <p:cNvSpPr/>
          <p:nvPr/>
        </p:nvSpPr>
        <p:spPr>
          <a:xfrm>
            <a:off x="287316" y="16927945"/>
            <a:ext cx="11908318" cy="920330"/>
          </a:xfrm>
          <a:prstGeom prst="rect">
            <a:avLst/>
          </a:prstGeom>
          <a:solidFill>
            <a:srgbClr val="014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+mj-lt"/>
              </a:rPr>
              <a:t>Models for R-Protein Regulation</a:t>
            </a:r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63B038AC-3ED3-712D-7222-7BC103504441}"/>
              </a:ext>
            </a:extLst>
          </p:cNvPr>
          <p:cNvSpPr/>
          <p:nvPr/>
        </p:nvSpPr>
        <p:spPr>
          <a:xfrm>
            <a:off x="591107" y="3956129"/>
            <a:ext cx="9307285" cy="10094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i="1" dirty="0" err="1">
                <a:latin typeface="+mj-lt"/>
              </a:rPr>
              <a:t>Francisella</a:t>
            </a:r>
            <a:r>
              <a:rPr lang="en-US" sz="4500" b="1" i="1" dirty="0">
                <a:latin typeface="+mj-lt"/>
              </a:rPr>
              <a:t> </a:t>
            </a:r>
            <a:r>
              <a:rPr lang="en-US" sz="4500" b="1" i="1" dirty="0" err="1">
                <a:latin typeface="+mj-lt"/>
              </a:rPr>
              <a:t>tularensis</a:t>
            </a:r>
            <a:endParaRPr lang="en-US" sz="4500" b="1" i="1" dirty="0">
              <a:latin typeface="+mj-lt"/>
            </a:endParaRPr>
          </a:p>
        </p:txBody>
      </p:sp>
      <p:sp>
        <p:nvSpPr>
          <p:cNvPr id="1047" name="Rectangle 1046">
            <a:extLst>
              <a:ext uri="{FF2B5EF4-FFF2-40B4-BE49-F238E27FC236}">
                <a16:creationId xmlns:a16="http://schemas.microsoft.com/office/drawing/2014/main" id="{768E2FE3-F96C-29F8-B6DC-F1E6B68479A4}"/>
              </a:ext>
            </a:extLst>
          </p:cNvPr>
          <p:cNvSpPr/>
          <p:nvPr/>
        </p:nvSpPr>
        <p:spPr>
          <a:xfrm>
            <a:off x="6100557" y="11256510"/>
            <a:ext cx="2361572" cy="760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latin typeface="+mj-lt"/>
              </a:rPr>
              <a:t>Figure 1. Location of bS21 in the small subunit of the </a:t>
            </a:r>
            <a:r>
              <a:rPr lang="en-US" sz="1200" i="1" dirty="0">
                <a:latin typeface="+mj-lt"/>
              </a:rPr>
              <a:t>E. coli </a:t>
            </a:r>
            <a:r>
              <a:rPr lang="en-US" sz="1200" dirty="0">
                <a:latin typeface="+mj-lt"/>
              </a:rPr>
              <a:t>ribosome</a:t>
            </a:r>
          </a:p>
        </p:txBody>
      </p:sp>
      <p:sp>
        <p:nvSpPr>
          <p:cNvPr id="1153" name="Rectangle 1152">
            <a:extLst>
              <a:ext uri="{FF2B5EF4-FFF2-40B4-BE49-F238E27FC236}">
                <a16:creationId xmlns:a16="http://schemas.microsoft.com/office/drawing/2014/main" id="{B2E5E6D3-3124-3204-4876-B7A2A3DE0D15}"/>
              </a:ext>
            </a:extLst>
          </p:cNvPr>
          <p:cNvSpPr/>
          <p:nvPr/>
        </p:nvSpPr>
        <p:spPr>
          <a:xfrm>
            <a:off x="3603005" y="4613198"/>
            <a:ext cx="4511704" cy="2646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67576" indent="-467576">
              <a:buFont typeface="Arial" panose="020B0604020202020204" pitchFamily="34" charset="0"/>
              <a:buChar char="•"/>
            </a:pPr>
            <a:r>
              <a:rPr lang="en-US" sz="3000" b="1" dirty="0">
                <a:latin typeface="+mj-lt"/>
              </a:rPr>
              <a:t>Gram-negative</a:t>
            </a:r>
          </a:p>
          <a:p>
            <a:pPr marL="467576" indent="-467576">
              <a:buFont typeface="Arial" panose="020B0604020202020204" pitchFamily="34" charset="0"/>
              <a:buChar char="•"/>
            </a:pPr>
            <a:r>
              <a:rPr lang="en-US" sz="3000" b="1" dirty="0">
                <a:latin typeface="+mj-lt"/>
              </a:rPr>
              <a:t>Intracellular pathogen</a:t>
            </a:r>
          </a:p>
          <a:p>
            <a:pPr marL="467576" indent="-467576">
              <a:buFont typeface="Arial" panose="020B0604020202020204" pitchFamily="34" charset="0"/>
              <a:buChar char="•"/>
            </a:pPr>
            <a:r>
              <a:rPr lang="en-US" sz="3000" b="1" dirty="0">
                <a:latin typeface="+mj-lt"/>
              </a:rPr>
              <a:t>Causes tularemia</a:t>
            </a:r>
          </a:p>
          <a:p>
            <a:pPr marL="467576" indent="-467576">
              <a:buFont typeface="Arial" panose="020B0604020202020204" pitchFamily="34" charset="0"/>
              <a:buChar char="•"/>
            </a:pPr>
            <a:r>
              <a:rPr lang="en-US" sz="3000" b="1" dirty="0">
                <a:latin typeface="+mj-lt"/>
              </a:rPr>
              <a:t>Potential bioweapon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165DCE-D564-E412-F1AD-EAAB273B15D4}"/>
              </a:ext>
            </a:extLst>
          </p:cNvPr>
          <p:cNvSpPr/>
          <p:nvPr/>
        </p:nvSpPr>
        <p:spPr>
          <a:xfrm>
            <a:off x="24479352" y="21603722"/>
            <a:ext cx="6045616" cy="4034453"/>
          </a:xfrm>
          <a:prstGeom prst="rect">
            <a:avLst/>
          </a:prstGeom>
          <a:solidFill>
            <a:srgbClr val="556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691" rIns="124691" rtlCol="0" anchor="t" anchorCtr="0"/>
          <a:lstStyle/>
          <a:p>
            <a:pPr marL="467576" indent="-467576">
              <a:buFont typeface="Arial" panose="020B0604020202020204" pitchFamily="34" charset="0"/>
              <a:buChar char="•"/>
            </a:pPr>
            <a:r>
              <a:rPr lang="en-US" sz="3273" b="1" dirty="0">
                <a:latin typeface="+mj-lt"/>
              </a:rPr>
              <a:t>The 5′ UTR of the </a:t>
            </a:r>
            <a:r>
              <a:rPr lang="en-US" sz="3273" b="1" i="1" dirty="0">
                <a:latin typeface="+mj-lt"/>
              </a:rPr>
              <a:t>rpsU2</a:t>
            </a:r>
            <a:r>
              <a:rPr lang="en-US" sz="3273" b="1" dirty="0">
                <a:latin typeface="+mj-lt"/>
              </a:rPr>
              <a:t> gene is sufficient to permit regulation by bS21</a:t>
            </a:r>
          </a:p>
          <a:p>
            <a:pPr marL="467576" indent="-467576">
              <a:buFont typeface="Arial" panose="020B0604020202020204" pitchFamily="34" charset="0"/>
              <a:buChar char="•"/>
            </a:pPr>
            <a:r>
              <a:rPr lang="en-US" sz="3273" b="1" dirty="0">
                <a:latin typeface="+mj-lt"/>
              </a:rPr>
              <a:t>bS21-2 transcript is uniquely repressed by all three homologs</a:t>
            </a:r>
          </a:p>
          <a:p>
            <a:pPr marL="467576" indent="-467576">
              <a:buFont typeface="Arial" panose="020B0604020202020204" pitchFamily="34" charset="0"/>
              <a:buChar char="•"/>
            </a:pPr>
            <a:r>
              <a:rPr lang="en-US" sz="3273" b="1" dirty="0">
                <a:latin typeface="+mj-lt"/>
              </a:rPr>
              <a:t>Regulation of transcript is not equivalent to the regulation at the protein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690CDE-CBED-5F42-1ED2-04B625F9BE79}"/>
              </a:ext>
            </a:extLst>
          </p:cNvPr>
          <p:cNvSpPr/>
          <p:nvPr/>
        </p:nvSpPr>
        <p:spPr>
          <a:xfrm>
            <a:off x="316955" y="9073423"/>
            <a:ext cx="5594861" cy="3075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>
              <a:tabLst>
                <a:tab pos="306307" algn="l"/>
              </a:tabLst>
            </a:pPr>
            <a:r>
              <a:rPr lang="en-US" sz="3000" dirty="0"/>
              <a:t>Three homologs in </a:t>
            </a:r>
            <a:r>
              <a:rPr lang="en-US" sz="3000" i="1" dirty="0"/>
              <a:t>F. </a:t>
            </a:r>
            <a:r>
              <a:rPr lang="en-US" sz="3000" i="1" dirty="0" err="1"/>
              <a:t>tularensis</a:t>
            </a:r>
            <a:endParaRPr lang="en-US" sz="3000" dirty="0"/>
          </a:p>
          <a:p>
            <a:pPr marL="779294" lvl="2" indent="-467576">
              <a:buFont typeface="Arial" panose="020B0604020202020204" pitchFamily="34" charset="0"/>
              <a:buChar char="•"/>
              <a:tabLst>
                <a:tab pos="306307" algn="l"/>
              </a:tabLst>
            </a:pPr>
            <a:r>
              <a:rPr lang="en-US" sz="3000" dirty="0"/>
              <a:t>Leads to ribosome heterogeneity</a:t>
            </a:r>
          </a:p>
          <a:p>
            <a:pPr marL="0" lvl="1">
              <a:tabLst>
                <a:tab pos="306307" algn="l"/>
              </a:tabLst>
            </a:pPr>
            <a:r>
              <a:rPr lang="en-US" sz="3000" dirty="0"/>
              <a:t>Loss of bS21-2 </a:t>
            </a:r>
          </a:p>
          <a:p>
            <a:pPr marL="779294" lvl="2" indent="-467576">
              <a:buFont typeface="Arial" panose="020B0604020202020204" pitchFamily="34" charset="0"/>
              <a:buChar char="•"/>
              <a:tabLst>
                <a:tab pos="306307" algn="l"/>
              </a:tabLst>
            </a:pPr>
            <a:r>
              <a:rPr lang="en-US" sz="3000" dirty="0"/>
              <a:t>Influences virulence factors and intramacrophage growth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7B7EB8-59AD-28C8-0838-F806E1E520BB}"/>
              </a:ext>
            </a:extLst>
          </p:cNvPr>
          <p:cNvSpPr txBox="1"/>
          <p:nvPr/>
        </p:nvSpPr>
        <p:spPr>
          <a:xfrm>
            <a:off x="29805383" y="1780630"/>
            <a:ext cx="5814477" cy="679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909" baseline="30000" dirty="0">
                <a:solidFill>
                  <a:schemeClr val="bg1"/>
                </a:solidFill>
              </a:rPr>
              <a:t>1</a:t>
            </a:r>
            <a:r>
              <a:rPr lang="en-US" sz="1909" dirty="0">
                <a:solidFill>
                  <a:schemeClr val="bg1"/>
                </a:solidFill>
              </a:rPr>
              <a:t>Department of Cell and Molecular Biology</a:t>
            </a:r>
          </a:p>
          <a:p>
            <a:pPr algn="r"/>
            <a:r>
              <a:rPr lang="en-US" sz="1909" baseline="30000" dirty="0">
                <a:solidFill>
                  <a:schemeClr val="bg1"/>
                </a:solidFill>
              </a:rPr>
              <a:t>2</a:t>
            </a:r>
            <a:r>
              <a:rPr lang="en-US" sz="1909" dirty="0">
                <a:solidFill>
                  <a:schemeClr val="bg1"/>
                </a:solidFill>
              </a:rPr>
              <a:t>Department of Biomedical and Pharmaceutical Sciences</a:t>
            </a:r>
          </a:p>
        </p:txBody>
      </p:sp>
      <p:pic>
        <p:nvPicPr>
          <p:cNvPr id="1026" name="Picture 2" descr="University of Rhode Island - Wikipedia">
            <a:extLst>
              <a:ext uri="{FF2B5EF4-FFF2-40B4-BE49-F238E27FC236}">
                <a16:creationId xmlns:a16="http://schemas.microsoft.com/office/drawing/2014/main" id="{46474080-6E5E-81DB-80B2-EA4EB9926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19" y="385894"/>
            <a:ext cx="2141590" cy="214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id="{49F63782-41A0-BA66-20F9-A211EC32D45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5" t="26642" r="20507" b="14845"/>
          <a:stretch/>
        </p:blipFill>
        <p:spPr>
          <a:xfrm>
            <a:off x="2507109" y="942822"/>
            <a:ext cx="2105906" cy="1498442"/>
          </a:xfrm>
          <a:prstGeom prst="rect">
            <a:avLst/>
          </a:prstGeom>
        </p:spPr>
      </p:pic>
      <p:sp>
        <p:nvSpPr>
          <p:cNvPr id="1125" name="Rectangle 1124">
            <a:extLst>
              <a:ext uri="{FF2B5EF4-FFF2-40B4-BE49-F238E27FC236}">
                <a16:creationId xmlns:a16="http://schemas.microsoft.com/office/drawing/2014/main" id="{BA9E0A10-8827-77F0-5DC6-59C5DA086DBB}"/>
              </a:ext>
            </a:extLst>
          </p:cNvPr>
          <p:cNvSpPr/>
          <p:nvPr/>
        </p:nvSpPr>
        <p:spPr>
          <a:xfrm>
            <a:off x="24479352" y="20488518"/>
            <a:ext cx="6045616" cy="1005840"/>
          </a:xfrm>
          <a:prstGeom prst="rect">
            <a:avLst/>
          </a:prstGeom>
          <a:solidFill>
            <a:srgbClr val="014E6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124691" bIns="0" rtlCol="0" anchor="ctr" anchorCtr="0"/>
          <a:lstStyle/>
          <a:p>
            <a:pPr algn="ctr"/>
            <a:r>
              <a:rPr lang="en-US" sz="6000" b="1" dirty="0">
                <a:latin typeface="+mj-lt"/>
              </a:rPr>
              <a:t>Conclusions</a:t>
            </a:r>
          </a:p>
        </p:txBody>
      </p:sp>
      <p:pic>
        <p:nvPicPr>
          <p:cNvPr id="1162" name="Picture 2" descr="Francisella tularensis - Wikipedia">
            <a:extLst>
              <a:ext uri="{FF2B5EF4-FFF2-40B4-BE49-F238E27FC236}">
                <a16:creationId xmlns:a16="http://schemas.microsoft.com/office/drawing/2014/main" id="{3009EFC6-C3B9-66FB-D1A7-1BBD835EB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07" y="4279608"/>
            <a:ext cx="2403034" cy="251709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05AADA3-7FFD-7674-8C66-5B92C3C1E425}"/>
              </a:ext>
            </a:extLst>
          </p:cNvPr>
          <p:cNvGrpSpPr/>
          <p:nvPr/>
        </p:nvGrpSpPr>
        <p:grpSpPr>
          <a:xfrm>
            <a:off x="749101" y="17991236"/>
            <a:ext cx="10795558" cy="9143313"/>
            <a:chOff x="24943369" y="9219045"/>
            <a:chExt cx="10795558" cy="914331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1AAB3C8-D509-F827-6273-833D31182DEB}"/>
                </a:ext>
              </a:extLst>
            </p:cNvPr>
            <p:cNvSpPr/>
            <p:nvPr/>
          </p:nvSpPr>
          <p:spPr>
            <a:xfrm>
              <a:off x="26077042" y="9219045"/>
              <a:ext cx="9307285" cy="10094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 dirty="0">
                  <a:latin typeface="+mj-lt"/>
                </a:rPr>
                <a:t>MODEL 1: Attenuation</a:t>
              </a:r>
            </a:p>
          </p:txBody>
        </p:sp>
        <p:sp>
          <p:nvSpPr>
            <p:cNvPr id="1065" name="Rectangle 1064">
              <a:extLst>
                <a:ext uri="{FF2B5EF4-FFF2-40B4-BE49-F238E27FC236}">
                  <a16:creationId xmlns:a16="http://schemas.microsoft.com/office/drawing/2014/main" id="{BC065289-B4B1-7CB3-4AD8-ED200E2CBBD0}"/>
                </a:ext>
              </a:extLst>
            </p:cNvPr>
            <p:cNvSpPr/>
            <p:nvPr/>
          </p:nvSpPr>
          <p:spPr>
            <a:xfrm>
              <a:off x="24943369" y="9812206"/>
              <a:ext cx="4635453" cy="10288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73" b="1" dirty="0">
                  <a:latin typeface="+mj-lt"/>
                </a:rPr>
                <a:t>+ r-protein</a:t>
              </a:r>
            </a:p>
          </p:txBody>
        </p:sp>
        <p:sp>
          <p:nvSpPr>
            <p:cNvPr id="1066" name="Rectangle 1065">
              <a:extLst>
                <a:ext uri="{FF2B5EF4-FFF2-40B4-BE49-F238E27FC236}">
                  <a16:creationId xmlns:a16="http://schemas.microsoft.com/office/drawing/2014/main" id="{1A632F79-B64B-1555-937C-AB60A511851F}"/>
                </a:ext>
              </a:extLst>
            </p:cNvPr>
            <p:cNvSpPr/>
            <p:nvPr/>
          </p:nvSpPr>
          <p:spPr>
            <a:xfrm>
              <a:off x="31486233" y="9825717"/>
              <a:ext cx="3495913" cy="10288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73" b="1" dirty="0">
                  <a:latin typeface="+mj-lt"/>
                </a:rPr>
                <a:t>- r-protein</a:t>
              </a:r>
            </a:p>
          </p:txBody>
        </p:sp>
        <p:pic>
          <p:nvPicPr>
            <p:cNvPr id="1098" name="Picture 1097" descr="A picture containing computer, indoor, night sky&#10;&#10;Description automatically generated">
              <a:extLst>
                <a:ext uri="{FF2B5EF4-FFF2-40B4-BE49-F238E27FC236}">
                  <a16:creationId xmlns:a16="http://schemas.microsoft.com/office/drawing/2014/main" id="{01D78287-B55B-5592-B16D-E3E528F0BF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7" t="69099" r="72556" b="14000"/>
            <a:stretch/>
          </p:blipFill>
          <p:spPr>
            <a:xfrm>
              <a:off x="25183205" y="10495996"/>
              <a:ext cx="4483064" cy="2312385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CDCC67D-2FDF-EB9B-3F84-9B0C06C258F9}"/>
                </a:ext>
              </a:extLst>
            </p:cNvPr>
            <p:cNvSpPr/>
            <p:nvPr/>
          </p:nvSpPr>
          <p:spPr>
            <a:xfrm>
              <a:off x="25772230" y="13093733"/>
              <a:ext cx="9307286" cy="17184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500" b="1" dirty="0">
                  <a:latin typeface="+mj-lt"/>
                </a:rPr>
                <a:t>MODEL 2:</a:t>
              </a:r>
            </a:p>
            <a:p>
              <a:pPr algn="ctr"/>
              <a:r>
                <a:rPr lang="en-US" sz="4500" b="1" dirty="0">
                  <a:latin typeface="+mj-lt"/>
                </a:rPr>
                <a:t>Post-Transcriptional Control</a:t>
              </a:r>
            </a:p>
          </p:txBody>
        </p:sp>
        <p:pic>
          <p:nvPicPr>
            <p:cNvPr id="13" name="Picture 12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E0B5166E-57DC-194C-B0D9-DDCD175AA1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582" r="52766" b="15469"/>
            <a:stretch/>
          </p:blipFill>
          <p:spPr>
            <a:xfrm>
              <a:off x="25235877" y="15666103"/>
              <a:ext cx="4377554" cy="2696255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8A0E02A-A481-52DA-C9A8-4638AEDEE9D4}"/>
                </a:ext>
              </a:extLst>
            </p:cNvPr>
            <p:cNvSpPr/>
            <p:nvPr/>
          </p:nvSpPr>
          <p:spPr>
            <a:xfrm>
              <a:off x="25106928" y="14644855"/>
              <a:ext cx="4635453" cy="10288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73" b="1" dirty="0">
                  <a:latin typeface="+mj-lt"/>
                </a:rPr>
                <a:t>+ r-protein</a:t>
              </a:r>
            </a:p>
          </p:txBody>
        </p:sp>
        <p:sp>
          <p:nvSpPr>
            <p:cNvPr id="1150" name="Rectangle 1149">
              <a:extLst>
                <a:ext uri="{FF2B5EF4-FFF2-40B4-BE49-F238E27FC236}">
                  <a16:creationId xmlns:a16="http://schemas.microsoft.com/office/drawing/2014/main" id="{C80041F5-57F8-2AA1-EF0C-1C4CBB15D7DE}"/>
                </a:ext>
              </a:extLst>
            </p:cNvPr>
            <p:cNvSpPr/>
            <p:nvPr/>
          </p:nvSpPr>
          <p:spPr>
            <a:xfrm>
              <a:off x="31486232" y="14637294"/>
              <a:ext cx="3495913" cy="10288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73" b="1" dirty="0">
                  <a:latin typeface="+mj-lt"/>
                </a:rPr>
                <a:t>- r-protein</a:t>
              </a:r>
            </a:p>
          </p:txBody>
        </p:sp>
        <p:pic>
          <p:nvPicPr>
            <p:cNvPr id="16" name="Picture 15" descr="A picture containing computer, indoor, night sky&#10;&#10;Description automatically generated">
              <a:extLst>
                <a:ext uri="{FF2B5EF4-FFF2-40B4-BE49-F238E27FC236}">
                  <a16:creationId xmlns:a16="http://schemas.microsoft.com/office/drawing/2014/main" id="{5CF5A845-2179-B325-E136-9D042976AA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70" t="69099" r="44855" b="17679"/>
            <a:stretch/>
          </p:blipFill>
          <p:spPr>
            <a:xfrm>
              <a:off x="31103474" y="10535568"/>
              <a:ext cx="4635453" cy="1809023"/>
            </a:xfrm>
            <a:prstGeom prst="rect">
              <a:avLst/>
            </a:prstGeom>
          </p:spPr>
        </p:pic>
        <p:pic>
          <p:nvPicPr>
            <p:cNvPr id="1027" name="Picture 1026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69CA349C-D8F8-DCBF-FDF9-787799195E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787" t="47582" r="8982" b="15469"/>
            <a:stretch/>
          </p:blipFill>
          <p:spPr>
            <a:xfrm>
              <a:off x="31655832" y="15639399"/>
              <a:ext cx="3728495" cy="2696255"/>
            </a:xfrm>
            <a:prstGeom prst="rect">
              <a:avLst/>
            </a:prstGeom>
          </p:spPr>
        </p:pic>
      </p:grpSp>
      <p:sp>
        <p:nvSpPr>
          <p:cNvPr id="1036" name="Rectangle 1035">
            <a:extLst>
              <a:ext uri="{FF2B5EF4-FFF2-40B4-BE49-F238E27FC236}">
                <a16:creationId xmlns:a16="http://schemas.microsoft.com/office/drawing/2014/main" id="{5E47ED38-023A-2E74-67D4-AAFBE408AA4F}"/>
              </a:ext>
            </a:extLst>
          </p:cNvPr>
          <p:cNvSpPr/>
          <p:nvPr/>
        </p:nvSpPr>
        <p:spPr>
          <a:xfrm>
            <a:off x="24752280" y="16136314"/>
            <a:ext cx="11491718" cy="1071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latin typeface="+mj-lt"/>
              </a:rPr>
              <a:t>bS21-1 and bS21-3 do not auto-regulate </a:t>
            </a:r>
          </a:p>
        </p:txBody>
      </p:sp>
      <p:graphicFrame>
        <p:nvGraphicFramePr>
          <p:cNvPr id="1037" name="Chart 1036">
            <a:extLst>
              <a:ext uri="{FF2B5EF4-FFF2-40B4-BE49-F238E27FC236}">
                <a16:creationId xmlns:a16="http://schemas.microsoft.com/office/drawing/2014/main" id="{9D20394A-5D29-F119-DC2F-FF51737E57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8888065"/>
              </p:ext>
            </p:extLst>
          </p:nvPr>
        </p:nvGraphicFramePr>
        <p:xfrm>
          <a:off x="24896612" y="17125334"/>
          <a:ext cx="4576202" cy="297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040" name="Chart 1039">
            <a:extLst>
              <a:ext uri="{FF2B5EF4-FFF2-40B4-BE49-F238E27FC236}">
                <a16:creationId xmlns:a16="http://schemas.microsoft.com/office/drawing/2014/main" id="{D408A662-27F1-DC82-E02E-0A57B08482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2528683"/>
              </p:ext>
            </p:extLst>
          </p:nvPr>
        </p:nvGraphicFramePr>
        <p:xfrm>
          <a:off x="29725668" y="17128097"/>
          <a:ext cx="4581144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041" name="Rectangle 1040">
            <a:extLst>
              <a:ext uri="{FF2B5EF4-FFF2-40B4-BE49-F238E27FC236}">
                <a16:creationId xmlns:a16="http://schemas.microsoft.com/office/drawing/2014/main" id="{4ED62DEB-0AAA-EB46-2593-AFADCC0B3485}"/>
              </a:ext>
            </a:extLst>
          </p:cNvPr>
          <p:cNvSpPr/>
          <p:nvPr/>
        </p:nvSpPr>
        <p:spPr>
          <a:xfrm>
            <a:off x="30691015" y="20465911"/>
            <a:ext cx="5596396" cy="1005840"/>
          </a:xfrm>
          <a:prstGeom prst="rect">
            <a:avLst/>
          </a:prstGeom>
          <a:solidFill>
            <a:srgbClr val="014E6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124691" bIns="0" rtlCol="0" anchor="ctr" anchorCtr="0"/>
          <a:lstStyle/>
          <a:p>
            <a:pPr algn="ctr"/>
            <a:r>
              <a:rPr lang="en-US" sz="6000" b="1" dirty="0">
                <a:latin typeface="+mj-lt"/>
              </a:rPr>
              <a:t>Future Directions</a:t>
            </a:r>
          </a:p>
        </p:txBody>
      </p:sp>
      <p:sp>
        <p:nvSpPr>
          <p:cNvPr id="1042" name="Rectangle 1041">
            <a:extLst>
              <a:ext uri="{FF2B5EF4-FFF2-40B4-BE49-F238E27FC236}">
                <a16:creationId xmlns:a16="http://schemas.microsoft.com/office/drawing/2014/main" id="{A9A5656E-C34D-087E-404B-C22F8E741A85}"/>
              </a:ext>
            </a:extLst>
          </p:cNvPr>
          <p:cNvSpPr/>
          <p:nvPr/>
        </p:nvSpPr>
        <p:spPr>
          <a:xfrm>
            <a:off x="30691016" y="21580572"/>
            <a:ext cx="5569184" cy="4034453"/>
          </a:xfrm>
          <a:prstGeom prst="rect">
            <a:avLst/>
          </a:prstGeom>
          <a:solidFill>
            <a:srgbClr val="5565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4691" rIns="124691" rtlCol="0" anchor="t" anchorCtr="0"/>
          <a:lstStyle/>
          <a:p>
            <a:pPr marL="467576" indent="-467576">
              <a:buFont typeface="Arial" panose="020B0604020202020204" pitchFamily="34" charset="0"/>
              <a:buChar char="•"/>
            </a:pPr>
            <a:r>
              <a:rPr lang="en-US" sz="3273" b="1" dirty="0">
                <a:latin typeface="+mj-lt"/>
              </a:rPr>
              <a:t>Determine if transcript abundance is due to changes in stability or termination during transcription</a:t>
            </a:r>
          </a:p>
          <a:p>
            <a:pPr marL="467576" indent="-467576">
              <a:buFont typeface="Arial" panose="020B0604020202020204" pitchFamily="34" charset="0"/>
              <a:buChar char="•"/>
            </a:pPr>
            <a:r>
              <a:rPr lang="en-US" sz="3273" b="1" dirty="0">
                <a:latin typeface="+mj-lt"/>
              </a:rPr>
              <a:t>Assess how the 5′ UTR  structure of the </a:t>
            </a:r>
            <a:r>
              <a:rPr lang="en-US" sz="3273" b="1" i="1" dirty="0">
                <a:latin typeface="+mj-lt"/>
              </a:rPr>
              <a:t>rpsU2 </a:t>
            </a:r>
            <a:r>
              <a:rPr lang="en-US" sz="3273" b="1" dirty="0">
                <a:latin typeface="+mj-lt"/>
              </a:rPr>
              <a:t>transcript impacts translation</a:t>
            </a:r>
          </a:p>
          <a:p>
            <a:pPr algn="just"/>
            <a:r>
              <a:rPr lang="en-US" sz="3273" b="1" dirty="0">
                <a:latin typeface="+mj-lt"/>
              </a:rPr>
              <a:t> </a:t>
            </a:r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E39B7E7A-3F6C-3C08-4DDE-49ADE4E00B25}"/>
              </a:ext>
            </a:extLst>
          </p:cNvPr>
          <p:cNvSpPr/>
          <p:nvPr/>
        </p:nvSpPr>
        <p:spPr>
          <a:xfrm>
            <a:off x="24648713" y="9551740"/>
            <a:ext cx="11491718" cy="999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i="1" dirty="0">
                <a:latin typeface="+mj-lt"/>
              </a:rPr>
              <a:t>rpsU2 </a:t>
            </a:r>
            <a:r>
              <a:rPr lang="en-US" sz="4500" b="1" dirty="0">
                <a:latin typeface="+mj-lt"/>
              </a:rPr>
              <a:t>5′UTR is sufficient for regulation by bS21</a:t>
            </a:r>
            <a:endParaRPr lang="en-US" sz="4500" b="1" i="1" dirty="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9A36FA-B798-9BC9-E661-BF7CE2569337}"/>
              </a:ext>
            </a:extLst>
          </p:cNvPr>
          <p:cNvSpPr/>
          <p:nvPr/>
        </p:nvSpPr>
        <p:spPr>
          <a:xfrm>
            <a:off x="24490543" y="15167910"/>
            <a:ext cx="11808058" cy="1009405"/>
          </a:xfrm>
          <a:prstGeom prst="rect">
            <a:avLst/>
          </a:prstGeom>
          <a:solidFill>
            <a:srgbClr val="014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+mj-lt"/>
              </a:rPr>
              <a:t>bS21-1 and bS21-3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5D4F42-8676-E836-1D9E-2ED3802F6F8B}"/>
              </a:ext>
            </a:extLst>
          </p:cNvPr>
          <p:cNvSpPr txBox="1"/>
          <p:nvPr/>
        </p:nvSpPr>
        <p:spPr>
          <a:xfrm>
            <a:off x="26597296" y="19491619"/>
            <a:ext cx="268673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WT			  </a:t>
            </a:r>
            <a:r>
              <a:rPr lang="el-G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Δ</a:t>
            </a:r>
            <a:r>
              <a:rPr lang="en-US" sz="2000" i="1" dirty="0"/>
              <a:t>rpsU1</a:t>
            </a:r>
          </a:p>
        </p:txBody>
      </p:sp>
      <p:sp>
        <p:nvSpPr>
          <p:cNvPr id="1126" name="TextBox 1125">
            <a:extLst>
              <a:ext uri="{FF2B5EF4-FFF2-40B4-BE49-F238E27FC236}">
                <a16:creationId xmlns:a16="http://schemas.microsoft.com/office/drawing/2014/main" id="{E4C964CB-58B1-6AD4-C780-F43D2017611F}"/>
              </a:ext>
            </a:extLst>
          </p:cNvPr>
          <p:cNvSpPr txBox="1"/>
          <p:nvPr/>
        </p:nvSpPr>
        <p:spPr>
          <a:xfrm>
            <a:off x="31110076" y="19635493"/>
            <a:ext cx="313371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WT	      		      </a:t>
            </a:r>
            <a:r>
              <a:rPr lang="el-G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Δ</a:t>
            </a:r>
            <a:r>
              <a:rPr lang="en-US" sz="2000" i="1" dirty="0"/>
              <a:t>rpsU3</a:t>
            </a:r>
          </a:p>
        </p:txBody>
      </p:sp>
      <p:sp>
        <p:nvSpPr>
          <p:cNvPr id="1166" name="Rectangle 1165">
            <a:extLst>
              <a:ext uri="{FF2B5EF4-FFF2-40B4-BE49-F238E27FC236}">
                <a16:creationId xmlns:a16="http://schemas.microsoft.com/office/drawing/2014/main" id="{9EF3E08E-B9B4-A2C1-1FBD-0DFBCC4CF4E4}"/>
              </a:ext>
            </a:extLst>
          </p:cNvPr>
          <p:cNvSpPr/>
          <p:nvPr/>
        </p:nvSpPr>
        <p:spPr>
          <a:xfrm>
            <a:off x="8713745" y="4078122"/>
            <a:ext cx="3469434" cy="7903444"/>
          </a:xfrm>
          <a:prstGeom prst="rect">
            <a:avLst/>
          </a:prstGeom>
          <a:solidFill>
            <a:srgbClr val="539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 dirty="0"/>
          </a:p>
        </p:txBody>
      </p:sp>
      <p:pic>
        <p:nvPicPr>
          <p:cNvPr id="1165" name="Google Shape;81;p4" descr="Chart, scatter chart&#10;&#10;Description automatically generated">
            <a:extLst>
              <a:ext uri="{FF2B5EF4-FFF2-40B4-BE49-F238E27FC236}">
                <a16:creationId xmlns:a16="http://schemas.microsoft.com/office/drawing/2014/main" id="{DAADF06E-F1FA-DB46-D1E2-B53C6D5A09F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3">
            <a:alphaModFix/>
          </a:blip>
          <a:srcRect l="3316" t="5754" r="6760"/>
          <a:stretch/>
        </p:blipFill>
        <p:spPr>
          <a:xfrm>
            <a:off x="8805664" y="4148423"/>
            <a:ext cx="3277385" cy="4547894"/>
          </a:xfrm>
          <a:prstGeom prst="rect">
            <a:avLst/>
          </a:prstGeom>
          <a:noFill/>
          <a:ln>
            <a:noFill/>
          </a:ln>
        </p:spPr>
      </p:pic>
      <p:sp>
        <p:nvSpPr>
          <p:cNvPr id="1167" name="Rectangle 1166">
            <a:extLst>
              <a:ext uri="{FF2B5EF4-FFF2-40B4-BE49-F238E27FC236}">
                <a16:creationId xmlns:a16="http://schemas.microsoft.com/office/drawing/2014/main" id="{A46236EE-1DD4-5F1F-DD1E-EBC04AEA44F7}"/>
              </a:ext>
            </a:extLst>
          </p:cNvPr>
          <p:cNvSpPr/>
          <p:nvPr/>
        </p:nvSpPr>
        <p:spPr>
          <a:xfrm>
            <a:off x="8756578" y="10263539"/>
            <a:ext cx="3372162" cy="19936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latin typeface="+mj-lt"/>
              </a:rPr>
              <a:t>Disconnect between transcript and protein abundance in cells lacking  </a:t>
            </a:r>
          </a:p>
          <a:p>
            <a:r>
              <a:rPr lang="en-US" sz="3000" b="1" dirty="0">
                <a:latin typeface="+mj-lt"/>
              </a:rPr>
              <a:t>bS21-2</a:t>
            </a:r>
          </a:p>
        </p:txBody>
      </p:sp>
      <p:pic>
        <p:nvPicPr>
          <p:cNvPr id="1182" name="Picture 6" descr="Plus - PNG image with transparent background | Free Png Images">
            <a:extLst>
              <a:ext uri="{FF2B5EF4-FFF2-40B4-BE49-F238E27FC236}">
                <a16:creationId xmlns:a16="http://schemas.microsoft.com/office/drawing/2014/main" id="{1B97BA41-E74D-C073-5DE4-9F1D19A23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9371" y="24153430"/>
            <a:ext cx="304584" cy="31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6" descr="Plus - PNG image with transparent background | Free Png Images">
            <a:extLst>
              <a:ext uri="{FF2B5EF4-FFF2-40B4-BE49-F238E27FC236}">
                <a16:creationId xmlns:a16="http://schemas.microsoft.com/office/drawing/2014/main" id="{CC0AE570-B422-9DDD-6BD7-3577CB3CB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7079" y="24963505"/>
            <a:ext cx="304584" cy="31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0" name="Rectangle 1259">
            <a:extLst>
              <a:ext uri="{FF2B5EF4-FFF2-40B4-BE49-F238E27FC236}">
                <a16:creationId xmlns:a16="http://schemas.microsoft.com/office/drawing/2014/main" id="{DF644CF9-E733-DBBE-D3C3-7E55C99087E1}"/>
              </a:ext>
            </a:extLst>
          </p:cNvPr>
          <p:cNvSpPr/>
          <p:nvPr/>
        </p:nvSpPr>
        <p:spPr>
          <a:xfrm>
            <a:off x="8549400" y="22472601"/>
            <a:ext cx="3093572" cy="757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+mj-lt"/>
              </a:rPr>
              <a:t>Protein  Abundance</a:t>
            </a:r>
          </a:p>
        </p:txBody>
      </p:sp>
      <p:sp>
        <p:nvSpPr>
          <p:cNvPr id="1154" name="Rectangle 1153">
            <a:extLst>
              <a:ext uri="{FF2B5EF4-FFF2-40B4-BE49-F238E27FC236}">
                <a16:creationId xmlns:a16="http://schemas.microsoft.com/office/drawing/2014/main" id="{F582AB6A-7AF3-39E4-8D54-C4E8E97685CE}"/>
              </a:ext>
            </a:extLst>
          </p:cNvPr>
          <p:cNvSpPr/>
          <p:nvPr/>
        </p:nvSpPr>
        <p:spPr>
          <a:xfrm>
            <a:off x="12496830" y="21766027"/>
            <a:ext cx="11491718" cy="602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i="1" dirty="0">
                <a:latin typeface="+mj-lt"/>
              </a:rPr>
              <a:t>rpsU2 </a:t>
            </a:r>
            <a:r>
              <a:rPr lang="en-US" sz="4500" b="1" dirty="0">
                <a:latin typeface="+mj-lt"/>
              </a:rPr>
              <a:t>5′UTR is sufficient for regulation by bS21</a:t>
            </a:r>
            <a:endParaRPr lang="en-US" sz="4500" b="1" i="1" dirty="0">
              <a:latin typeface="+mj-lt"/>
            </a:endParaRPr>
          </a:p>
        </p:txBody>
      </p:sp>
      <p:grpSp>
        <p:nvGrpSpPr>
          <p:cNvPr id="1276" name="Google Shape;205;p16">
            <a:extLst>
              <a:ext uri="{FF2B5EF4-FFF2-40B4-BE49-F238E27FC236}">
                <a16:creationId xmlns:a16="http://schemas.microsoft.com/office/drawing/2014/main" id="{00445849-C774-2C65-CD85-37AE91EC33B2}"/>
              </a:ext>
            </a:extLst>
          </p:cNvPr>
          <p:cNvGrpSpPr/>
          <p:nvPr/>
        </p:nvGrpSpPr>
        <p:grpSpPr>
          <a:xfrm>
            <a:off x="12680461" y="16937538"/>
            <a:ext cx="9390888" cy="4496868"/>
            <a:chOff x="1564959" y="1075192"/>
            <a:chExt cx="7772251" cy="5267858"/>
          </a:xfrm>
        </p:grpSpPr>
        <p:graphicFrame>
          <p:nvGraphicFramePr>
            <p:cNvPr id="1277" name="Google Shape;206;p16">
              <a:extLst>
                <a:ext uri="{FF2B5EF4-FFF2-40B4-BE49-F238E27FC236}">
                  <a16:creationId xmlns:a16="http://schemas.microsoft.com/office/drawing/2014/main" id="{CFF0378A-AC9B-4EA6-A805-AD18835455C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06612700"/>
                </p:ext>
              </p:extLst>
            </p:nvPr>
          </p:nvGraphicFramePr>
          <p:xfrm>
            <a:off x="1564959" y="1075192"/>
            <a:ext cx="7772251" cy="47131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sp>
          <p:nvSpPr>
            <p:cNvPr id="1278" name="Google Shape;207;p16">
              <a:extLst>
                <a:ext uri="{FF2B5EF4-FFF2-40B4-BE49-F238E27FC236}">
                  <a16:creationId xmlns:a16="http://schemas.microsoft.com/office/drawing/2014/main" id="{EBA37113-87CF-4CE3-B2CD-E19A9B8FB246}"/>
                </a:ext>
              </a:extLst>
            </p:cNvPr>
            <p:cNvSpPr/>
            <p:nvPr/>
          </p:nvSpPr>
          <p:spPr>
            <a:xfrm>
              <a:off x="2171492" y="5121682"/>
              <a:ext cx="7165718" cy="1221368"/>
            </a:xfrm>
            <a:prstGeom prst="rect">
              <a:avLst/>
            </a:prstGeom>
            <a:solidFill>
              <a:schemeClr val="bg1"/>
            </a:solidFill>
            <a:ln w="381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1056" name="Google Shape;213;p16">
            <a:extLst>
              <a:ext uri="{FF2B5EF4-FFF2-40B4-BE49-F238E27FC236}">
                <a16:creationId xmlns:a16="http://schemas.microsoft.com/office/drawing/2014/main" id="{C51894B4-4D11-37F5-736F-802C75B39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0537512"/>
              </p:ext>
            </p:extLst>
          </p:nvPr>
        </p:nvGraphicFramePr>
        <p:xfrm>
          <a:off x="13312502" y="20337095"/>
          <a:ext cx="8402242" cy="10973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623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4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7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/>
                        <a:t>+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-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/>
                        <a:t>+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/>
                        <a:t>-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/>
                        <a:t>rpsU2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 dirty="0"/>
                        <a:t>tul4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1" u="none" strike="noStrike" cap="none"/>
                        <a:t>tul4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rpsU2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/>
                        <a:t>tul4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1" u="none" strike="noStrike" cap="none" dirty="0"/>
                        <a:t>tul4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57" name="Google Shape;207;p16">
            <a:extLst>
              <a:ext uri="{FF2B5EF4-FFF2-40B4-BE49-F238E27FC236}">
                <a16:creationId xmlns:a16="http://schemas.microsoft.com/office/drawing/2014/main" id="{642A6BB4-F8E0-9ED8-6C11-A76D2E703036}"/>
              </a:ext>
            </a:extLst>
          </p:cNvPr>
          <p:cNvSpPr/>
          <p:nvPr/>
        </p:nvSpPr>
        <p:spPr>
          <a:xfrm>
            <a:off x="12680461" y="20496940"/>
            <a:ext cx="845500" cy="937465"/>
          </a:xfrm>
          <a:prstGeom prst="rect">
            <a:avLst/>
          </a:prstGeom>
          <a:solidFill>
            <a:schemeClr val="bg1"/>
          </a:solidFill>
          <a:ln w="381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79" name="Google Shape;209;p16">
            <a:extLst>
              <a:ext uri="{FF2B5EF4-FFF2-40B4-BE49-F238E27FC236}">
                <a16:creationId xmlns:a16="http://schemas.microsoft.com/office/drawing/2014/main" id="{90B5EE4D-CBDF-3DD6-2909-ADEA528E30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5749676"/>
              </p:ext>
            </p:extLst>
          </p:nvPr>
        </p:nvGraphicFramePr>
        <p:xfrm>
          <a:off x="13049716" y="20359457"/>
          <a:ext cx="1147875" cy="10973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4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3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 dirty="0"/>
                        <a:t>bS21-2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7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i="0" u="none" strike="noStrike" cap="none" dirty="0"/>
                        <a:t>Promoter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4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i="0" u="none" strike="noStrike" cap="none" dirty="0"/>
                        <a:t>5′ UTR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58" name="Rectangle 1057">
            <a:extLst>
              <a:ext uri="{FF2B5EF4-FFF2-40B4-BE49-F238E27FC236}">
                <a16:creationId xmlns:a16="http://schemas.microsoft.com/office/drawing/2014/main" id="{3C23A6AE-3881-370E-7305-463E2A2E8E3A}"/>
              </a:ext>
            </a:extLst>
          </p:cNvPr>
          <p:cNvSpPr/>
          <p:nvPr/>
        </p:nvSpPr>
        <p:spPr>
          <a:xfrm>
            <a:off x="12344473" y="16066019"/>
            <a:ext cx="11784049" cy="1071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i="1" dirty="0">
                <a:latin typeface="+mj-lt"/>
              </a:rPr>
              <a:t>tul4 </a:t>
            </a:r>
            <a:r>
              <a:rPr lang="en-US" sz="4500" b="1" dirty="0">
                <a:latin typeface="+mj-lt"/>
              </a:rPr>
              <a:t>transcript abundance not affected by bS21-2</a:t>
            </a:r>
            <a:endParaRPr lang="en-US" sz="4500" b="1" i="1" dirty="0">
              <a:latin typeface="+mj-lt"/>
            </a:endParaRPr>
          </a:p>
        </p:txBody>
      </p:sp>
      <p:sp>
        <p:nvSpPr>
          <p:cNvPr id="1071" name="Rectangle 1070">
            <a:extLst>
              <a:ext uri="{FF2B5EF4-FFF2-40B4-BE49-F238E27FC236}">
                <a16:creationId xmlns:a16="http://schemas.microsoft.com/office/drawing/2014/main" id="{39185455-96B2-F11C-A89A-5ED0F1DE9FA5}"/>
              </a:ext>
            </a:extLst>
          </p:cNvPr>
          <p:cNvSpPr/>
          <p:nvPr/>
        </p:nvSpPr>
        <p:spPr>
          <a:xfrm>
            <a:off x="24436124" y="3849288"/>
            <a:ext cx="11784049" cy="1071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i="1" dirty="0">
                <a:latin typeface="+mj-lt"/>
              </a:rPr>
              <a:t>tul4 </a:t>
            </a:r>
            <a:r>
              <a:rPr lang="en-US" sz="4500" b="1" dirty="0">
                <a:latin typeface="+mj-lt"/>
              </a:rPr>
              <a:t>protein abundance not affected by bS21-2</a:t>
            </a:r>
            <a:endParaRPr lang="en-US" sz="4500" b="1" i="1" dirty="0"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F664F2-9EF1-1388-C1BE-65C0D2C5BFBF}"/>
              </a:ext>
            </a:extLst>
          </p:cNvPr>
          <p:cNvSpPr/>
          <p:nvPr/>
        </p:nvSpPr>
        <p:spPr>
          <a:xfrm>
            <a:off x="12415735" y="6839444"/>
            <a:ext cx="11823192" cy="4597974"/>
          </a:xfrm>
          <a:prstGeom prst="rect">
            <a:avLst/>
          </a:prstGeom>
          <a:solidFill>
            <a:srgbClr val="539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500420-F4A8-733B-80AE-7F18F096DD68}"/>
              </a:ext>
            </a:extLst>
          </p:cNvPr>
          <p:cNvSpPr/>
          <p:nvPr/>
        </p:nvSpPr>
        <p:spPr>
          <a:xfrm>
            <a:off x="12322400" y="6744794"/>
            <a:ext cx="11978082" cy="774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latin typeface="+mj-lt"/>
              </a:rPr>
              <a:t>bS21 homologs repress bS21-2 transcript, </a:t>
            </a:r>
            <a:r>
              <a:rPr lang="en-US" sz="4500" b="1" i="1" dirty="0">
                <a:latin typeface="+mj-lt"/>
              </a:rPr>
              <a:t>rpsU2</a:t>
            </a:r>
            <a:endParaRPr lang="en-US" sz="4500" b="1" dirty="0">
              <a:latin typeface="+mj-l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D39F899-C97F-43DA-E908-EAE61B44B34D}"/>
              </a:ext>
            </a:extLst>
          </p:cNvPr>
          <p:cNvSpPr/>
          <p:nvPr/>
        </p:nvSpPr>
        <p:spPr>
          <a:xfrm>
            <a:off x="12425870" y="4078122"/>
            <a:ext cx="11823192" cy="2708987"/>
          </a:xfrm>
          <a:prstGeom prst="rect">
            <a:avLst/>
          </a:prstGeom>
          <a:solidFill>
            <a:srgbClr val="539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7036" numCol="1" spcCol="0" rtlCol="0" anchor="t" anchorCtr="0"/>
          <a:lstStyle/>
          <a:p>
            <a:pPr algn="ctr"/>
            <a:r>
              <a:rPr lang="en-US" sz="4500" b="1" dirty="0">
                <a:latin typeface="+mj-lt"/>
              </a:rPr>
              <a:t>Understand the regulation of the bS21 homologs</a:t>
            </a:r>
            <a:endParaRPr lang="en-US" sz="3600" b="1" dirty="0">
              <a:latin typeface="+mj-lt"/>
            </a:endParaRPr>
          </a:p>
          <a:p>
            <a:pPr marL="623436" indent="-623436">
              <a:buFont typeface="+mj-lt"/>
              <a:buAutoNum type="romanUcPeriod"/>
            </a:pPr>
            <a:r>
              <a:rPr lang="en-US" sz="3000" b="1" dirty="0">
                <a:latin typeface="+mj-lt"/>
              </a:rPr>
              <a:t>Transcript Abundance</a:t>
            </a:r>
          </a:p>
          <a:p>
            <a:pPr marL="1080636" lvl="1" indent="-623436">
              <a:buFont typeface="+mj-lt"/>
              <a:buAutoNum type="alphaLcParenR"/>
            </a:pPr>
            <a:r>
              <a:rPr lang="en-US" sz="3000" b="1" dirty="0">
                <a:latin typeface="+mj-lt"/>
              </a:rPr>
              <a:t>How do bS21-1, bS21-2, and bS21-3 affect their own production? </a:t>
            </a:r>
          </a:p>
          <a:p>
            <a:pPr marL="623436" indent="-623436">
              <a:buFont typeface="+mj-lt"/>
              <a:buAutoNum type="romanUcPeriod"/>
            </a:pPr>
            <a:r>
              <a:rPr lang="en-US" sz="3000" b="1" dirty="0">
                <a:latin typeface="+mj-lt"/>
              </a:rPr>
              <a:t>Protein Abundance </a:t>
            </a:r>
          </a:p>
          <a:p>
            <a:pPr marL="1080636" lvl="1" indent="-623436">
              <a:buFont typeface="+mj-lt"/>
              <a:buAutoNum type="alphaLcParenR"/>
            </a:pPr>
            <a:r>
              <a:rPr lang="en-US" sz="3000" b="1" dirty="0">
                <a:latin typeface="+mj-lt"/>
              </a:rPr>
              <a:t>What controls bS21-2?</a:t>
            </a:r>
          </a:p>
        </p:txBody>
      </p:sp>
      <p:sp>
        <p:nvSpPr>
          <p:cNvPr id="1156" name="Rectangle 1155">
            <a:extLst>
              <a:ext uri="{FF2B5EF4-FFF2-40B4-BE49-F238E27FC236}">
                <a16:creationId xmlns:a16="http://schemas.microsoft.com/office/drawing/2014/main" id="{3A5359CD-7A6D-94D5-893C-DE23BE68858A}"/>
              </a:ext>
            </a:extLst>
          </p:cNvPr>
          <p:cNvSpPr/>
          <p:nvPr/>
        </p:nvSpPr>
        <p:spPr>
          <a:xfrm>
            <a:off x="12425870" y="2831833"/>
            <a:ext cx="11823192" cy="971588"/>
          </a:xfrm>
          <a:prstGeom prst="rect">
            <a:avLst/>
          </a:prstGeom>
          <a:solidFill>
            <a:srgbClr val="014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 anchorCtr="0"/>
          <a:lstStyle/>
          <a:p>
            <a:pPr algn="ctr"/>
            <a:r>
              <a:rPr lang="en-US" sz="6000" b="1" dirty="0">
                <a:latin typeface="+mj-lt"/>
              </a:rPr>
              <a:t>Study Goals</a:t>
            </a:r>
          </a:p>
        </p:txBody>
      </p:sp>
      <p:sp>
        <p:nvSpPr>
          <p:cNvPr id="1158" name="Rectangle 1157">
            <a:extLst>
              <a:ext uri="{FF2B5EF4-FFF2-40B4-BE49-F238E27FC236}">
                <a16:creationId xmlns:a16="http://schemas.microsoft.com/office/drawing/2014/main" id="{7D98CC5B-2487-0EBB-29C4-0C1C94CC6BA5}"/>
              </a:ext>
            </a:extLst>
          </p:cNvPr>
          <p:cNvSpPr/>
          <p:nvPr/>
        </p:nvSpPr>
        <p:spPr>
          <a:xfrm>
            <a:off x="12607187" y="7526752"/>
            <a:ext cx="9654104" cy="37502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D90EEB-1795-D9D5-C26C-12C0346A6DD5}"/>
              </a:ext>
            </a:extLst>
          </p:cNvPr>
          <p:cNvSpPr/>
          <p:nvPr/>
        </p:nvSpPr>
        <p:spPr>
          <a:xfrm>
            <a:off x="288588" y="12097962"/>
            <a:ext cx="11908319" cy="4649961"/>
          </a:xfrm>
          <a:prstGeom prst="rect">
            <a:avLst/>
          </a:prstGeom>
          <a:solidFill>
            <a:srgbClr val="539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B7C3C72-3543-1DC8-BE37-820C293913B0}"/>
              </a:ext>
            </a:extLst>
          </p:cNvPr>
          <p:cNvSpPr/>
          <p:nvPr/>
        </p:nvSpPr>
        <p:spPr>
          <a:xfrm>
            <a:off x="328991" y="12087247"/>
            <a:ext cx="11867917" cy="1592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latin typeface="+mj-lt"/>
              </a:rPr>
              <a:t>bS21 leads to ribosomal heterogeneity in </a:t>
            </a:r>
            <a:r>
              <a:rPr lang="en-US" sz="4500" b="1" i="1" dirty="0">
                <a:latin typeface="+mj-lt"/>
              </a:rPr>
              <a:t>F. tularensis</a:t>
            </a:r>
            <a:endParaRPr lang="en-US" sz="4500" b="1" dirty="0">
              <a:latin typeface="+mj-lt"/>
            </a:endParaRPr>
          </a:p>
        </p:txBody>
      </p:sp>
      <p:pic>
        <p:nvPicPr>
          <p:cNvPr id="30" name="Picture 29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38E82B90-77F3-CD64-E823-828BAF152D95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" t="12182" r="2006" b="51764"/>
          <a:stretch/>
        </p:blipFill>
        <p:spPr>
          <a:xfrm>
            <a:off x="1783773" y="13859436"/>
            <a:ext cx="8751334" cy="2307770"/>
          </a:xfrm>
          <a:prstGeom prst="rect">
            <a:avLst/>
          </a:prstGeom>
        </p:spPr>
      </p:pic>
      <p:sp>
        <p:nvSpPr>
          <p:cNvPr id="1120" name="Rectangle 1119">
            <a:extLst>
              <a:ext uri="{FF2B5EF4-FFF2-40B4-BE49-F238E27FC236}">
                <a16:creationId xmlns:a16="http://schemas.microsoft.com/office/drawing/2014/main" id="{D27A524E-42AD-1B02-7947-93DE88E7CBC5}"/>
              </a:ext>
            </a:extLst>
          </p:cNvPr>
          <p:cNvSpPr/>
          <p:nvPr/>
        </p:nvSpPr>
        <p:spPr>
          <a:xfrm>
            <a:off x="2424868" y="15850177"/>
            <a:ext cx="1379034" cy="792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>
              <a:tabLst>
                <a:tab pos="306307" algn="l"/>
              </a:tabLst>
            </a:pPr>
            <a:r>
              <a:rPr lang="en-US" sz="3000" dirty="0"/>
              <a:t>bS21-1</a:t>
            </a:r>
          </a:p>
        </p:txBody>
      </p:sp>
      <p:sp>
        <p:nvSpPr>
          <p:cNvPr id="1121" name="Rectangle 1120">
            <a:extLst>
              <a:ext uri="{FF2B5EF4-FFF2-40B4-BE49-F238E27FC236}">
                <a16:creationId xmlns:a16="http://schemas.microsoft.com/office/drawing/2014/main" id="{12238008-6A2E-3B7C-4A06-C95D8899E7C3}"/>
              </a:ext>
            </a:extLst>
          </p:cNvPr>
          <p:cNvSpPr/>
          <p:nvPr/>
        </p:nvSpPr>
        <p:spPr>
          <a:xfrm>
            <a:off x="5600186" y="15856105"/>
            <a:ext cx="1379034" cy="792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>
              <a:tabLst>
                <a:tab pos="306307" algn="l"/>
              </a:tabLst>
            </a:pPr>
            <a:r>
              <a:rPr lang="en-US" sz="3000" dirty="0"/>
              <a:t>bS21-2</a:t>
            </a:r>
          </a:p>
        </p:txBody>
      </p:sp>
      <p:sp>
        <p:nvSpPr>
          <p:cNvPr id="1122" name="Rectangle 1121">
            <a:extLst>
              <a:ext uri="{FF2B5EF4-FFF2-40B4-BE49-F238E27FC236}">
                <a16:creationId xmlns:a16="http://schemas.microsoft.com/office/drawing/2014/main" id="{B8ABE38B-8511-7987-F017-A721D9132ECB}"/>
              </a:ext>
            </a:extLst>
          </p:cNvPr>
          <p:cNvSpPr/>
          <p:nvPr/>
        </p:nvSpPr>
        <p:spPr>
          <a:xfrm>
            <a:off x="8779202" y="15862163"/>
            <a:ext cx="1379034" cy="792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lvl="1">
              <a:tabLst>
                <a:tab pos="306307" algn="l"/>
              </a:tabLst>
            </a:pPr>
            <a:r>
              <a:rPr lang="en-US" sz="3000" dirty="0"/>
              <a:t>bS21-3</a:t>
            </a:r>
          </a:p>
        </p:txBody>
      </p:sp>
      <p:sp>
        <p:nvSpPr>
          <p:cNvPr id="1124" name="Rectangle 1123">
            <a:extLst>
              <a:ext uri="{FF2B5EF4-FFF2-40B4-BE49-F238E27FC236}">
                <a16:creationId xmlns:a16="http://schemas.microsoft.com/office/drawing/2014/main" id="{A0DBA5AD-D27E-CC2C-C82E-DC4EA1484FD8}"/>
              </a:ext>
            </a:extLst>
          </p:cNvPr>
          <p:cNvSpPr/>
          <p:nvPr/>
        </p:nvSpPr>
        <p:spPr>
          <a:xfrm>
            <a:off x="12428533" y="11535546"/>
            <a:ext cx="11823192" cy="3532454"/>
          </a:xfrm>
          <a:prstGeom prst="rect">
            <a:avLst/>
          </a:prstGeom>
          <a:solidFill>
            <a:srgbClr val="539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33"/>
          </a:p>
        </p:txBody>
      </p:sp>
      <p:pic>
        <p:nvPicPr>
          <p:cNvPr id="1128" name="Picture 1127">
            <a:extLst>
              <a:ext uri="{FF2B5EF4-FFF2-40B4-BE49-F238E27FC236}">
                <a16:creationId xmlns:a16="http://schemas.microsoft.com/office/drawing/2014/main" id="{7F722B91-5C7C-D735-CF7D-15DF62D8F51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0" t="5685" r="16667" b="5908"/>
          <a:stretch/>
        </p:blipFill>
        <p:spPr>
          <a:xfrm>
            <a:off x="6174177" y="8578078"/>
            <a:ext cx="2013871" cy="26840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30" name="Picture 1129">
            <a:extLst>
              <a:ext uri="{FF2B5EF4-FFF2-40B4-BE49-F238E27FC236}">
                <a16:creationId xmlns:a16="http://schemas.microsoft.com/office/drawing/2014/main" id="{90DCD7AB-D09E-ABC0-388D-9B3E255BAF5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502688" y="11832378"/>
            <a:ext cx="11668755" cy="3389670"/>
          </a:xfrm>
          <a:prstGeom prst="rect">
            <a:avLst/>
          </a:prstGeom>
        </p:spPr>
      </p:pic>
      <p:sp>
        <p:nvSpPr>
          <p:cNvPr id="1131" name="Rectangle 1130">
            <a:extLst>
              <a:ext uri="{FF2B5EF4-FFF2-40B4-BE49-F238E27FC236}">
                <a16:creationId xmlns:a16="http://schemas.microsoft.com/office/drawing/2014/main" id="{BB8B6000-5471-9BBC-1C36-75041FA5F99C}"/>
              </a:ext>
            </a:extLst>
          </p:cNvPr>
          <p:cNvSpPr/>
          <p:nvPr/>
        </p:nvSpPr>
        <p:spPr>
          <a:xfrm>
            <a:off x="12468929" y="11409845"/>
            <a:ext cx="11702514" cy="757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latin typeface="+mj-lt"/>
              </a:rPr>
              <a:t>Translational Fusion Constructs and Predictions</a:t>
            </a:r>
          </a:p>
        </p:txBody>
      </p:sp>
      <p:sp>
        <p:nvSpPr>
          <p:cNvPr id="1132" name="Rectangle 1131">
            <a:extLst>
              <a:ext uri="{FF2B5EF4-FFF2-40B4-BE49-F238E27FC236}">
                <a16:creationId xmlns:a16="http://schemas.microsoft.com/office/drawing/2014/main" id="{56314495-D3B9-1ECC-DEE7-C5FC9CA63731}"/>
              </a:ext>
            </a:extLst>
          </p:cNvPr>
          <p:cNvSpPr/>
          <p:nvPr/>
        </p:nvSpPr>
        <p:spPr>
          <a:xfrm>
            <a:off x="24482976" y="2831833"/>
            <a:ext cx="11823192" cy="971588"/>
          </a:xfrm>
          <a:prstGeom prst="rect">
            <a:avLst/>
          </a:prstGeom>
          <a:solidFill>
            <a:srgbClr val="014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 anchorCtr="0"/>
          <a:lstStyle/>
          <a:p>
            <a:pPr algn="ctr"/>
            <a:r>
              <a:rPr lang="en-US" sz="6000" b="1" dirty="0">
                <a:latin typeface="+mj-lt"/>
              </a:rPr>
              <a:t>bS21-2 Translational Control</a:t>
            </a:r>
          </a:p>
        </p:txBody>
      </p:sp>
      <p:grpSp>
        <p:nvGrpSpPr>
          <p:cNvPr id="1134" name="Group 1133">
            <a:extLst>
              <a:ext uri="{FF2B5EF4-FFF2-40B4-BE49-F238E27FC236}">
                <a16:creationId xmlns:a16="http://schemas.microsoft.com/office/drawing/2014/main" id="{4ADFCCC3-D602-B878-62E2-8707CFA3BCC3}"/>
              </a:ext>
            </a:extLst>
          </p:cNvPr>
          <p:cNvGrpSpPr/>
          <p:nvPr/>
        </p:nvGrpSpPr>
        <p:grpSpPr>
          <a:xfrm>
            <a:off x="11930255" y="7423407"/>
            <a:ext cx="10331036" cy="3832815"/>
            <a:chOff x="12085479" y="7253773"/>
            <a:chExt cx="10331036" cy="3832815"/>
          </a:xfrm>
        </p:grpSpPr>
        <p:pic>
          <p:nvPicPr>
            <p:cNvPr id="1159" name="Picture 1158">
              <a:extLst>
                <a:ext uri="{FF2B5EF4-FFF2-40B4-BE49-F238E27FC236}">
                  <a16:creationId xmlns:a16="http://schemas.microsoft.com/office/drawing/2014/main" id="{59F7FBDF-E920-EFF0-5D83-C06D0CF13C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r="2355" b="6778"/>
            <a:stretch/>
          </p:blipFill>
          <p:spPr>
            <a:xfrm>
              <a:off x="12085479" y="7253773"/>
              <a:ext cx="10331036" cy="3785906"/>
            </a:xfrm>
            <a:prstGeom prst="rect">
              <a:avLst/>
            </a:prstGeom>
          </p:spPr>
        </p:pic>
        <p:pic>
          <p:nvPicPr>
            <p:cNvPr id="1133" name="Picture 1132">
              <a:extLst>
                <a:ext uri="{FF2B5EF4-FFF2-40B4-BE49-F238E27FC236}">
                  <a16:creationId xmlns:a16="http://schemas.microsoft.com/office/drawing/2014/main" id="{8DB2FBF2-DAF0-5238-2899-BE59CF945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t="90273" r="3359"/>
            <a:stretch/>
          </p:blipFill>
          <p:spPr>
            <a:xfrm>
              <a:off x="12085479" y="10691575"/>
              <a:ext cx="10224841" cy="395013"/>
            </a:xfrm>
            <a:prstGeom prst="rect">
              <a:avLst/>
            </a:prstGeom>
          </p:spPr>
        </p:pic>
      </p:grpSp>
      <p:sp>
        <p:nvSpPr>
          <p:cNvPr id="1135" name="Rectangle 1134">
            <a:extLst>
              <a:ext uri="{FF2B5EF4-FFF2-40B4-BE49-F238E27FC236}">
                <a16:creationId xmlns:a16="http://schemas.microsoft.com/office/drawing/2014/main" id="{19A09724-16C3-D116-F991-F6F0713EC3CF}"/>
              </a:ext>
            </a:extLst>
          </p:cNvPr>
          <p:cNvSpPr/>
          <p:nvPr/>
        </p:nvSpPr>
        <p:spPr>
          <a:xfrm>
            <a:off x="8730832" y="8739706"/>
            <a:ext cx="3349788" cy="1437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latin typeface="+mj-lt"/>
              </a:rPr>
              <a:t>Figure 2. Each data point indicates a gene, mapped according to changes in transcript and protein abundance changes between wild-type and cells backing bS21-2. 161 genes had protein changes not explained by transcript changes. 1 gene had </a:t>
            </a:r>
            <a:r>
              <a:rPr lang="en-US" sz="1200" dirty="0" err="1">
                <a:latin typeface="+mj-lt"/>
              </a:rPr>
              <a:t>tracript</a:t>
            </a:r>
            <a:r>
              <a:rPr lang="en-US" sz="1200" dirty="0">
                <a:latin typeface="+mj-lt"/>
              </a:rPr>
              <a:t> but not protein changes. 23had concordant protein and transcript abundance changes. 60 genes have altered transcript abundance only.</a:t>
            </a:r>
          </a:p>
        </p:txBody>
      </p:sp>
      <p:sp>
        <p:nvSpPr>
          <p:cNvPr id="1136" name="Rectangle 1135">
            <a:extLst>
              <a:ext uri="{FF2B5EF4-FFF2-40B4-BE49-F238E27FC236}">
                <a16:creationId xmlns:a16="http://schemas.microsoft.com/office/drawing/2014/main" id="{AF475FFC-9D06-47DC-AE01-6DF6131A0F9E}"/>
              </a:ext>
            </a:extLst>
          </p:cNvPr>
          <p:cNvSpPr/>
          <p:nvPr/>
        </p:nvSpPr>
        <p:spPr>
          <a:xfrm>
            <a:off x="22332199" y="7539256"/>
            <a:ext cx="1839244" cy="3264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>
                <a:latin typeface="+mj-lt"/>
              </a:rPr>
              <a:t>Figure 3. </a:t>
            </a:r>
            <a:r>
              <a:rPr lang="en-US" sz="1200" dirty="0" err="1">
                <a:latin typeface="+mj-lt"/>
              </a:rPr>
              <a:t>RNASeq</a:t>
            </a:r>
            <a:r>
              <a:rPr lang="en-US" sz="1200" dirty="0">
                <a:latin typeface="+mj-lt"/>
              </a:rPr>
              <a:t> transcript reads mapped to the native </a:t>
            </a:r>
            <a:r>
              <a:rPr lang="en-US" sz="1200" i="1" dirty="0">
                <a:latin typeface="+mj-lt"/>
              </a:rPr>
              <a:t>rpsU2 </a:t>
            </a:r>
            <a:r>
              <a:rPr lang="en-US" sz="1200" dirty="0">
                <a:latin typeface="+mj-lt"/>
              </a:rPr>
              <a:t>operon. In strains with ectopic expression of </a:t>
            </a:r>
            <a:r>
              <a:rPr lang="en-US" sz="1200" i="1" dirty="0">
                <a:latin typeface="+mj-lt"/>
              </a:rPr>
              <a:t>rpsU2</a:t>
            </a:r>
            <a:r>
              <a:rPr lang="en-US" sz="1200" dirty="0">
                <a:latin typeface="+mj-lt"/>
              </a:rPr>
              <a:t>, plasmid transcript reads are also mapped to the native operon. </a:t>
            </a:r>
          </a:p>
        </p:txBody>
      </p:sp>
      <p:sp>
        <p:nvSpPr>
          <p:cNvPr id="1137" name="Rectangle 1136">
            <a:extLst>
              <a:ext uri="{FF2B5EF4-FFF2-40B4-BE49-F238E27FC236}">
                <a16:creationId xmlns:a16="http://schemas.microsoft.com/office/drawing/2014/main" id="{F24D2226-E634-4661-4EA7-E56FBA2EC31C}"/>
              </a:ext>
            </a:extLst>
          </p:cNvPr>
          <p:cNvSpPr/>
          <p:nvPr/>
        </p:nvSpPr>
        <p:spPr>
          <a:xfrm>
            <a:off x="22114236" y="16937538"/>
            <a:ext cx="1839244" cy="3264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>
                <a:latin typeface="+mj-lt"/>
              </a:rPr>
              <a:t>Figure 4.Relative transcript abundance reads of the </a:t>
            </a:r>
            <a:r>
              <a:rPr lang="en-US" sz="1200" i="1" dirty="0">
                <a:latin typeface="+mj-lt"/>
              </a:rPr>
              <a:t>lacZ </a:t>
            </a:r>
            <a:r>
              <a:rPr lang="en-US" sz="1200" dirty="0">
                <a:latin typeface="+mj-lt"/>
              </a:rPr>
              <a:t>gene, fused to the translational fusion constructs containing  like promoter and 5′ UTR of either </a:t>
            </a:r>
            <a:r>
              <a:rPr lang="en-US" sz="1200" i="1" dirty="0">
                <a:latin typeface="+mj-lt"/>
              </a:rPr>
              <a:t>rpsU2 </a:t>
            </a:r>
            <a:r>
              <a:rPr lang="en-US" sz="1200" dirty="0">
                <a:latin typeface="+mj-lt"/>
              </a:rPr>
              <a:t>or </a:t>
            </a:r>
            <a:r>
              <a:rPr lang="en-US" sz="1200" i="1" dirty="0">
                <a:latin typeface="+mj-lt"/>
              </a:rPr>
              <a:t>tul4. </a:t>
            </a:r>
            <a:endParaRPr lang="en-US" sz="1200" dirty="0">
              <a:latin typeface="+mj-lt"/>
            </a:endParaRPr>
          </a:p>
        </p:txBody>
      </p:sp>
      <p:sp>
        <p:nvSpPr>
          <p:cNvPr id="1138" name="Rectangle 1137">
            <a:extLst>
              <a:ext uri="{FF2B5EF4-FFF2-40B4-BE49-F238E27FC236}">
                <a16:creationId xmlns:a16="http://schemas.microsoft.com/office/drawing/2014/main" id="{A120CC17-1155-965E-7AD9-CFBA62C64AED}"/>
              </a:ext>
            </a:extLst>
          </p:cNvPr>
          <p:cNvSpPr/>
          <p:nvPr/>
        </p:nvSpPr>
        <p:spPr>
          <a:xfrm>
            <a:off x="22114236" y="22373891"/>
            <a:ext cx="1839244" cy="3264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>
                <a:latin typeface="+mj-lt"/>
              </a:rPr>
              <a:t>Figure 5.Relative transcript abundance reads of the </a:t>
            </a:r>
            <a:r>
              <a:rPr lang="en-US" sz="1200" i="1" dirty="0">
                <a:latin typeface="+mj-lt"/>
              </a:rPr>
              <a:t>lacZ </a:t>
            </a:r>
            <a:r>
              <a:rPr lang="en-US" sz="1200" dirty="0">
                <a:latin typeface="+mj-lt"/>
              </a:rPr>
              <a:t>gene, fused to the translational fusion constructs containing  the </a:t>
            </a:r>
            <a:r>
              <a:rPr lang="en-US" sz="1200" i="1" dirty="0">
                <a:latin typeface="+mj-lt"/>
              </a:rPr>
              <a:t>tul4</a:t>
            </a:r>
            <a:r>
              <a:rPr lang="en-US" sz="1200" dirty="0">
                <a:latin typeface="+mj-lt"/>
              </a:rPr>
              <a:t> promoter and 5′ UTR of </a:t>
            </a:r>
            <a:r>
              <a:rPr lang="en-US" sz="1200" i="1" dirty="0">
                <a:latin typeface="+mj-lt"/>
              </a:rPr>
              <a:t>rpsU2 </a:t>
            </a:r>
            <a:r>
              <a:rPr lang="en-US" sz="1200" dirty="0">
                <a:latin typeface="+mj-lt"/>
              </a:rPr>
              <a:t>compared to the construct containing both elements from the </a:t>
            </a:r>
            <a:r>
              <a:rPr lang="en-US" sz="1200" i="1" dirty="0">
                <a:latin typeface="+mj-lt"/>
              </a:rPr>
              <a:t>rpsU2 </a:t>
            </a:r>
            <a:r>
              <a:rPr lang="en-US" sz="1200" dirty="0">
                <a:latin typeface="+mj-lt"/>
              </a:rPr>
              <a:t>gene.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470659-43C7-62BD-DFDE-A93637FE8418}"/>
              </a:ext>
            </a:extLst>
          </p:cNvPr>
          <p:cNvSpPr/>
          <p:nvPr/>
        </p:nvSpPr>
        <p:spPr>
          <a:xfrm>
            <a:off x="34342449" y="17057964"/>
            <a:ext cx="1839244" cy="3264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>
                <a:latin typeface="+mj-lt"/>
              </a:rPr>
              <a:t>Figure 8.Relative transcript abundance reads of the 5′ UTR of either </a:t>
            </a:r>
            <a:r>
              <a:rPr lang="en-US" sz="1200" i="1" dirty="0">
                <a:latin typeface="+mj-lt"/>
              </a:rPr>
              <a:t>rpsU1 </a:t>
            </a:r>
            <a:r>
              <a:rPr lang="en-US" sz="1200" dirty="0">
                <a:latin typeface="+mj-lt"/>
              </a:rPr>
              <a:t>or </a:t>
            </a:r>
            <a:r>
              <a:rPr lang="en-US" sz="1200" i="1" dirty="0">
                <a:latin typeface="+mj-lt"/>
              </a:rPr>
              <a:t>rpsU3 </a:t>
            </a:r>
            <a:r>
              <a:rPr lang="en-US" sz="1200" dirty="0">
                <a:latin typeface="+mj-lt"/>
              </a:rPr>
              <a:t>in wild-type or strains lacking either </a:t>
            </a:r>
            <a:r>
              <a:rPr lang="en-US" sz="1200" i="1" dirty="0">
                <a:latin typeface="+mj-lt"/>
              </a:rPr>
              <a:t>rpsU1 </a:t>
            </a:r>
            <a:r>
              <a:rPr lang="en-US" sz="1200" dirty="0">
                <a:latin typeface="+mj-lt"/>
              </a:rPr>
              <a:t>or </a:t>
            </a:r>
            <a:r>
              <a:rPr lang="en-US" sz="1200" i="1" dirty="0">
                <a:latin typeface="+mj-lt"/>
              </a:rPr>
              <a:t>rpsU3. </a:t>
            </a:r>
            <a:endParaRPr lang="en-US" sz="1200" dirty="0">
              <a:latin typeface="+mj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591ACBC-9F87-9FB6-5007-D96F9F4434EE}"/>
              </a:ext>
            </a:extLst>
          </p:cNvPr>
          <p:cNvSpPr/>
          <p:nvPr/>
        </p:nvSpPr>
        <p:spPr>
          <a:xfrm>
            <a:off x="34371237" y="4686780"/>
            <a:ext cx="1839244" cy="3264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>
                <a:latin typeface="+mj-lt"/>
              </a:rPr>
              <a:t>Figure 6. </a:t>
            </a:r>
            <a:r>
              <a:rPr lang="el-GR" sz="1200" dirty="0">
                <a:latin typeface="+mj-lt"/>
              </a:rPr>
              <a:t>β</a:t>
            </a:r>
            <a:r>
              <a:rPr lang="en-US" sz="1200" dirty="0">
                <a:latin typeface="+mj-lt"/>
              </a:rPr>
              <a:t>-</a:t>
            </a:r>
            <a:r>
              <a:rPr lang="en-US" sz="1200" dirty="0" err="1">
                <a:latin typeface="+mj-lt"/>
              </a:rPr>
              <a:t>galactosaidase</a:t>
            </a:r>
            <a:r>
              <a:rPr lang="en-US" sz="1200" dirty="0">
                <a:latin typeface="+mj-lt"/>
              </a:rPr>
              <a:t> activity of translational fusion constructs containing  like promoter and 5′ UTR of either </a:t>
            </a:r>
            <a:r>
              <a:rPr lang="en-US" sz="1200" i="1" dirty="0">
                <a:latin typeface="+mj-lt"/>
              </a:rPr>
              <a:t>rpsU2 </a:t>
            </a:r>
            <a:r>
              <a:rPr lang="en-US" sz="1200" dirty="0">
                <a:latin typeface="+mj-lt"/>
              </a:rPr>
              <a:t>or </a:t>
            </a:r>
            <a:r>
              <a:rPr lang="en-US" sz="1200" i="1" dirty="0">
                <a:latin typeface="+mj-lt"/>
              </a:rPr>
              <a:t>tul4.</a:t>
            </a:r>
            <a:r>
              <a:rPr lang="en-US" sz="1200" dirty="0">
                <a:latin typeface="+mj-lt"/>
              </a:rPr>
              <a:t> </a:t>
            </a:r>
          </a:p>
        </p:txBody>
      </p:sp>
      <p:sp>
        <p:nvSpPr>
          <p:cNvPr id="1123" name="Rectangle 1122">
            <a:extLst>
              <a:ext uri="{FF2B5EF4-FFF2-40B4-BE49-F238E27FC236}">
                <a16:creationId xmlns:a16="http://schemas.microsoft.com/office/drawing/2014/main" id="{ED69B4D0-6D06-27F0-6D28-5DEA061B2A0C}"/>
              </a:ext>
            </a:extLst>
          </p:cNvPr>
          <p:cNvSpPr/>
          <p:nvPr/>
        </p:nvSpPr>
        <p:spPr>
          <a:xfrm>
            <a:off x="34369637" y="10396837"/>
            <a:ext cx="1839244" cy="3264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dirty="0">
                <a:latin typeface="+mj-lt"/>
              </a:rPr>
              <a:t>Figure 7.</a:t>
            </a:r>
            <a:r>
              <a:rPr lang="el-GR" sz="1200" dirty="0">
                <a:latin typeface="+mj-lt"/>
              </a:rPr>
              <a:t> β</a:t>
            </a:r>
            <a:r>
              <a:rPr lang="en-US" sz="1200" dirty="0">
                <a:latin typeface="+mj-lt"/>
              </a:rPr>
              <a:t>-</a:t>
            </a:r>
            <a:r>
              <a:rPr lang="en-US" sz="1200" dirty="0" err="1">
                <a:latin typeface="+mj-lt"/>
              </a:rPr>
              <a:t>galactosaidase</a:t>
            </a:r>
            <a:r>
              <a:rPr lang="en-US" sz="1200" dirty="0">
                <a:latin typeface="+mj-lt"/>
              </a:rPr>
              <a:t> activity of translational fusion constructs containing  the </a:t>
            </a:r>
            <a:r>
              <a:rPr lang="en-US" sz="1200" i="1" dirty="0">
                <a:latin typeface="+mj-lt"/>
              </a:rPr>
              <a:t>tul4</a:t>
            </a:r>
            <a:r>
              <a:rPr lang="en-US" sz="1200" dirty="0">
                <a:latin typeface="+mj-lt"/>
              </a:rPr>
              <a:t> promoter and 5′ UTR of </a:t>
            </a:r>
            <a:r>
              <a:rPr lang="en-US" sz="1200" i="1" dirty="0">
                <a:latin typeface="+mj-lt"/>
              </a:rPr>
              <a:t>rpsU2 </a:t>
            </a:r>
            <a:r>
              <a:rPr lang="en-US" sz="1200" dirty="0">
                <a:latin typeface="+mj-lt"/>
              </a:rPr>
              <a:t>compared to the construct containing both elements from the </a:t>
            </a:r>
            <a:r>
              <a:rPr lang="en-US" sz="1200" i="1" dirty="0">
                <a:latin typeface="+mj-lt"/>
              </a:rPr>
              <a:t>rpsU2 </a:t>
            </a:r>
            <a:r>
              <a:rPr lang="en-US" sz="1200" dirty="0">
                <a:latin typeface="+mj-lt"/>
              </a:rPr>
              <a:t>gene.</a:t>
            </a:r>
          </a:p>
        </p:txBody>
      </p:sp>
    </p:spTree>
    <p:extLst>
      <p:ext uri="{BB962C8B-B14F-4D97-AF65-F5344CB8AC3E}">
        <p14:creationId xmlns:p14="http://schemas.microsoft.com/office/powerpoint/2010/main" val="4021365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3723</TotalTime>
  <Words>1011</Words>
  <Application>Microsoft Office PowerPoint</Application>
  <PresentationFormat>Custom</PresentationFormat>
  <Paragraphs>147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Office Theme</vt:lpstr>
      <vt:lpstr>Investigating the Regulation of bS21 Homologs in Francisella tularensis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Examining the Mechanism of the Self-Regulation of rpsU2 in Francisella tularensis</dc:title>
  <dc:creator>Sierra Schmidt</dc:creator>
  <cp:lastModifiedBy>Sierra Schmidt</cp:lastModifiedBy>
  <cp:revision>89</cp:revision>
  <dcterms:created xsi:type="dcterms:W3CDTF">2022-08-16T19:25:56Z</dcterms:created>
  <dcterms:modified xsi:type="dcterms:W3CDTF">2023-06-03T17:37:14Z</dcterms:modified>
</cp:coreProperties>
</file>