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527" r:id="rId2"/>
    <p:sldId id="544"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Century Gothic" panose="020B0502020202020204" pitchFamily="34" charset="0"/>
      <p:regular r:id="rId11"/>
      <p:bold r:id="rId12"/>
      <p:italic r:id="rId13"/>
      <p:boldItalic r:id="rId14"/>
    </p:embeddedFont>
    <p:embeddedFont>
      <p:font typeface="Gill Sans" panose="020B0604020202020204" charset="0"/>
      <p:regular r:id="rId15"/>
      <p:bold r:id="rId16"/>
    </p:embeddedFont>
    <p:embeddedFont>
      <p:font typeface="Helvetica" panose="020B0500000000000000"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lRTI1npwRv8D0jZXdjAVcodAs1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C7650"/>
    <a:srgbClr val="C1BC9F"/>
    <a:srgbClr val="A6A5A3"/>
    <a:srgbClr val="A0996C"/>
    <a:srgbClr val="B2AC88"/>
    <a:srgbClr val="D6D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3D55C6-648D-4350-86C4-4CA5D463F887}">
  <a:tblStyle styleId="{7C3D55C6-648D-4350-86C4-4CA5D463F88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83" d="100"/>
          <a:sy n="83" d="100"/>
        </p:scale>
        <p:origin x="101"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17.fntdata"/><Relationship Id="rId63"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61" Type="http://customschemas.google.com/relationships/presentationmetadata" Target="metadata"/><Relationship Id="rId10" Type="http://schemas.openxmlformats.org/officeDocument/2006/relationships/font" Target="fonts/font6.fntdata"/><Relationship Id="rId19"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a:t>
            </a:r>
            <a:r>
              <a:rPr lang="en-US" sz="1200" kern="1200" dirty="0" err="1">
                <a:solidFill>
                  <a:schemeClr val="tx1"/>
                </a:solidFill>
                <a:effectLst/>
                <a:latin typeface="+mn-lt"/>
                <a:ea typeface="+mn-ea"/>
                <a:cs typeface="+mn-cs"/>
              </a:rPr>
              <a:t>francisella</a:t>
            </a:r>
            <a:r>
              <a:rPr lang="en-US" sz="1200" kern="1200" dirty="0">
                <a:solidFill>
                  <a:schemeClr val="tx1"/>
                </a:solidFill>
                <a:effectLst/>
                <a:latin typeface="+mn-lt"/>
                <a:ea typeface="+mn-ea"/>
                <a:cs typeface="+mn-cs"/>
              </a:rPr>
              <a:t>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a:t>
            </a:fld>
            <a:endParaRPr lang="en-US"/>
          </a:p>
        </p:txBody>
      </p:sp>
    </p:spTree>
    <p:extLst>
      <p:ext uri="{BB962C8B-B14F-4D97-AF65-F5344CB8AC3E}">
        <p14:creationId xmlns:p14="http://schemas.microsoft.com/office/powerpoint/2010/main" val="367324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all the stuff on the right is stuff we already knew, but this is what I’ve </a:t>
            </a:r>
            <a:r>
              <a:rPr lang="en-US" dirty="0" err="1"/>
              <a:t>talkeda</a:t>
            </a:r>
            <a:r>
              <a:rPr lang="en-US" dirty="0"/>
              <a:t> bout</a:t>
            </a:r>
          </a:p>
          <a:p>
            <a:endParaRPr lang="en-US" dirty="0"/>
          </a:p>
          <a:p>
            <a:r>
              <a:rPr lang="en-US" dirty="0"/>
              <a:t>Animate the bS21-1 and -3 with the </a:t>
            </a:r>
            <a:r>
              <a:rPr lang="en-US" dirty="0" err="1"/>
              <a:t>trext</a:t>
            </a:r>
            <a:r>
              <a:rPr lang="en-US" dirty="0"/>
              <a:t> of the mRNA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345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381000" y="1414156"/>
            <a:ext cx="11430000" cy="45908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cxnSp>
        <p:nvCxnSpPr>
          <p:cNvPr id="22" name="Google Shape;22;p27"/>
          <p:cNvCxnSpPr/>
          <p:nvPr/>
        </p:nvCxnSpPr>
        <p:spPr>
          <a:xfrm>
            <a:off x="381000" y="1301177"/>
            <a:ext cx="11430000" cy="0"/>
          </a:xfrm>
          <a:prstGeom prst="straightConnector1">
            <a:avLst/>
          </a:prstGeom>
          <a:noFill/>
          <a:ln w="31750" cap="flat" cmpd="sng">
            <a:solidFill>
              <a:srgbClr val="00B050"/>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ustom Layout" preserve="1">
  <p:cSld name="Custom Layout">
    <p:spTree>
      <p:nvGrpSpPr>
        <p:cNvPr id="1" name="Shape 29"/>
        <p:cNvGrpSpPr/>
        <p:nvPr/>
      </p:nvGrpSpPr>
      <p:grpSpPr>
        <a:xfrm>
          <a:off x="0" y="0"/>
          <a:ext cx="0" cy="0"/>
          <a:chOff x="0" y="0"/>
          <a:chExt cx="0" cy="0"/>
        </a:xfrm>
      </p:grpSpPr>
      <p:sp>
        <p:nvSpPr>
          <p:cNvPr id="4" name="Rectangle 3">
            <a:extLst>
              <a:ext uri="{FF2B5EF4-FFF2-40B4-BE49-F238E27FC236}">
                <a16:creationId xmlns:a16="http://schemas.microsoft.com/office/drawing/2014/main" id="{58CC5506-50FB-9164-1408-49E392C5BF1E}"/>
              </a:ext>
            </a:extLst>
          </p:cNvPr>
          <p:cNvSpPr/>
          <p:nvPr userDrawn="1"/>
        </p:nvSpPr>
        <p:spPr>
          <a:xfrm>
            <a:off x="0" y="0"/>
            <a:ext cx="12188952" cy="6857036"/>
          </a:xfrm>
          <a:prstGeom prst="rect">
            <a:avLst/>
          </a:prstGeom>
          <a:solidFill>
            <a:srgbClr val="C1B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Watercolor Fern Silhouette Print by Katie Gohsman — Gallery 1">
            <a:extLst>
              <a:ext uri="{FF2B5EF4-FFF2-40B4-BE49-F238E27FC236}">
                <a16:creationId xmlns:a16="http://schemas.microsoft.com/office/drawing/2014/main" id="{65488676-3240-4530-4743-A45D2EF6B9D5}"/>
              </a:ext>
            </a:extLst>
          </p:cNvPr>
          <p:cNvPicPr>
            <a:picLocks noChangeAspect="1" noChangeArrowheads="1"/>
          </p:cNvPicPr>
          <p:nvPr userDrawn="1"/>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b="4842"/>
          <a:stretch/>
        </p:blipFill>
        <p:spPr bwMode="auto">
          <a:xfrm rot="2931340">
            <a:off x="6111339" y="803001"/>
            <a:ext cx="5276850" cy="6525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DBED346-FCE0-5A77-0725-6AB92DCFDC8C}"/>
              </a:ext>
            </a:extLst>
          </p:cNvPr>
          <p:cNvSpPr/>
          <p:nvPr userDrawn="1"/>
        </p:nvSpPr>
        <p:spPr>
          <a:xfrm>
            <a:off x="5286735" y="5485358"/>
            <a:ext cx="1436967" cy="1029260"/>
          </a:xfrm>
          <a:prstGeom prst="rect">
            <a:avLst/>
          </a:prstGeom>
          <a:solidFill>
            <a:srgbClr val="C1B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12" descr="Fern silhouette Black and White Stock Photos &amp; Images - Alamy">
            <a:extLst>
              <a:ext uri="{FF2B5EF4-FFF2-40B4-BE49-F238E27FC236}">
                <a16:creationId xmlns:a16="http://schemas.microsoft.com/office/drawing/2014/main" id="{0DE3FEDE-78E1-4485-19FD-B8615E5AA4A2}"/>
              </a:ext>
            </a:extLst>
          </p:cNvPr>
          <p:cNvPicPr>
            <a:picLocks noChangeAspect="1" noChangeArrowheads="1"/>
          </p:cNvPicPr>
          <p:nvPr userDrawn="1"/>
        </p:nvPicPr>
        <p:blipFill rotWithShape="1">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b="8000"/>
          <a:stretch/>
        </p:blipFill>
        <p:spPr bwMode="auto">
          <a:xfrm rot="15296122">
            <a:off x="3205330" y="-2240279"/>
            <a:ext cx="6413500" cy="630936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ern Silhouette Vector Art, Icons, and Graphics for Free Download">
            <a:extLst>
              <a:ext uri="{FF2B5EF4-FFF2-40B4-BE49-F238E27FC236}">
                <a16:creationId xmlns:a16="http://schemas.microsoft.com/office/drawing/2014/main" id="{E7D83099-19E7-72D8-4CB0-3756067C2CD0}"/>
              </a:ext>
            </a:extLst>
          </p:cNvPr>
          <p:cNvPicPr>
            <a:picLocks noChangeAspect="1" noChangeArrowheads="1"/>
          </p:cNvPicPr>
          <p:nvPr userDrawn="1"/>
        </p:nvPicPr>
        <p:blipFill>
          <a:blip r:embed="rId4">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20088144">
            <a:off x="-1496479" y="636972"/>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32;p30"/>
          <p:cNvSpPr/>
          <p:nvPr/>
        </p:nvSpPr>
        <p:spPr>
          <a:xfrm>
            <a:off x="609600" y="685800"/>
            <a:ext cx="10972800" cy="5486400"/>
          </a:xfrm>
          <a:prstGeom prst="rect">
            <a:avLst/>
          </a:prstGeom>
          <a:solidFill>
            <a:srgbClr val="FFFFFF">
              <a:alpha val="85098"/>
            </a:srgbClr>
          </a:solidFill>
          <a:ln>
            <a:solidFill>
              <a:srgbClr val="00B05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3" name="Google Shape;33;p30"/>
          <p:cNvSpPr txBox="1">
            <a:spLocks noGrp="1"/>
          </p:cNvSpPr>
          <p:nvPr>
            <p:ph type="title"/>
          </p:nvPr>
        </p:nvSpPr>
        <p:spPr>
          <a:xfrm>
            <a:off x="1201838" y="2365667"/>
            <a:ext cx="9788324" cy="21266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30"/>
          <p:cNvSpPr/>
          <p:nvPr/>
        </p:nvSpPr>
        <p:spPr>
          <a:xfrm>
            <a:off x="1066800" y="1143000"/>
            <a:ext cx="10058400" cy="4572000"/>
          </a:xfrm>
          <a:prstGeom prst="rect">
            <a:avLst/>
          </a:prstGeom>
          <a:noFill/>
          <a:ln w="381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56667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3" name="Rectangle 2">
            <a:extLst>
              <a:ext uri="{FF2B5EF4-FFF2-40B4-BE49-F238E27FC236}">
                <a16:creationId xmlns:a16="http://schemas.microsoft.com/office/drawing/2014/main" id="{F3953556-F57F-7DC1-1C50-D79FC174EE8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Vector Monochrome Seamless Pattern with Small Scattered Leaves. Simple  Texture Stock Vector - Illustration of carpet, fall: 192327623">
            <a:extLst>
              <a:ext uri="{FF2B5EF4-FFF2-40B4-BE49-F238E27FC236}">
                <a16:creationId xmlns:a16="http://schemas.microsoft.com/office/drawing/2014/main" id="{C43A0C7F-293D-5691-D696-AB4F49E90EEB}"/>
              </a:ext>
            </a:extLst>
          </p:cNvPr>
          <p:cNvPicPr>
            <a:picLocks noChangeAspect="1" noChangeArrowheads="1"/>
          </p:cNvPicPr>
          <p:nvPr userDrawn="1"/>
        </p:nvPicPr>
        <p:blipFill rotWithShape="1">
          <a:blip r:embed="rId2">
            <a:clrChange>
              <a:clrFrom>
                <a:srgbClr val="FDF4EB"/>
              </a:clrFrom>
              <a:clrTo>
                <a:srgbClr val="FDF4EB">
                  <a:alpha val="0"/>
                </a:srgbClr>
              </a:clrTo>
            </a:clrChange>
            <a:lum bright="70000" contrast="-70000"/>
            <a:alphaModFix amt="20000"/>
            <a:extLst>
              <a:ext uri="{28A0092B-C50C-407E-A947-70E740481C1C}">
                <a14:useLocalDpi xmlns:a14="http://schemas.microsoft.com/office/drawing/2010/main" val="0"/>
              </a:ext>
            </a:extLst>
          </a:blip>
          <a:srcRect t="471" b="956"/>
          <a:stretch/>
        </p:blipFill>
        <p:spPr bwMode="auto">
          <a:xfrm>
            <a:off x="-6096" y="0"/>
            <a:ext cx="6858000" cy="6760027"/>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27;p29"/>
          <p:cNvSpPr txBox="1">
            <a:spLocks noGrp="1"/>
          </p:cNvSpPr>
          <p:nvPr>
            <p:ph type="title"/>
          </p:nvPr>
        </p:nvSpPr>
        <p:spPr>
          <a:xfrm>
            <a:off x="381000" y="432027"/>
            <a:ext cx="11430000" cy="5449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28" name="Google Shape;28;p29"/>
          <p:cNvCxnSpPr/>
          <p:nvPr/>
        </p:nvCxnSpPr>
        <p:spPr>
          <a:xfrm>
            <a:off x="381000" y="976988"/>
            <a:ext cx="11430000" cy="0"/>
          </a:xfrm>
          <a:prstGeom prst="straightConnector1">
            <a:avLst/>
          </a:prstGeom>
          <a:noFill/>
          <a:ln w="31750" cap="flat" cmpd="sng">
            <a:solidFill>
              <a:srgbClr val="00B050"/>
            </a:solidFill>
            <a:prstDash val="solid"/>
            <a:round/>
            <a:headEnd type="none" w="sm" len="sm"/>
            <a:tailEnd type="none" w="sm" len="sm"/>
          </a:ln>
        </p:spPr>
      </p:cxnSp>
      <p:pic>
        <p:nvPicPr>
          <p:cNvPr id="5" name="Picture 4" descr="Vector Monochrome Seamless Pattern with Small Scattered Leaves. Simple  Texture Stock Vector - Illustration of carpet, fall: 192327623">
            <a:extLst>
              <a:ext uri="{FF2B5EF4-FFF2-40B4-BE49-F238E27FC236}">
                <a16:creationId xmlns:a16="http://schemas.microsoft.com/office/drawing/2014/main" id="{860FACF6-48EF-E405-21DF-B9BCFC5C11B1}"/>
              </a:ext>
            </a:extLst>
          </p:cNvPr>
          <p:cNvPicPr>
            <a:picLocks noChangeAspect="1" noChangeArrowheads="1"/>
          </p:cNvPicPr>
          <p:nvPr userDrawn="1"/>
        </p:nvPicPr>
        <p:blipFill rotWithShape="1">
          <a:blip r:embed="rId2">
            <a:clrChange>
              <a:clrFrom>
                <a:srgbClr val="FDF4EB"/>
              </a:clrFrom>
              <a:clrTo>
                <a:srgbClr val="FDF4EB">
                  <a:alpha val="0"/>
                </a:srgbClr>
              </a:clrTo>
            </a:clrChange>
            <a:lum bright="70000" contrast="-70000"/>
            <a:alphaModFix amt="20000"/>
            <a:extLst>
              <a:ext uri="{28A0092B-C50C-407E-A947-70E740481C1C}">
                <a14:useLocalDpi xmlns:a14="http://schemas.microsoft.com/office/drawing/2010/main" val="0"/>
              </a:ext>
            </a:extLst>
          </a:blip>
          <a:srcRect t="-2" r="22178"/>
          <a:stretch/>
        </p:blipFill>
        <p:spPr bwMode="auto">
          <a:xfrm>
            <a:off x="6851904" y="0"/>
            <a:ext cx="5337048"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F8715352-BF86-C839-AAC8-6AA880DA2CDB}"/>
              </a:ext>
            </a:extLst>
          </p:cNvPr>
          <p:cNvCxnSpPr>
            <a:cxnSpLocks/>
          </p:cNvCxnSpPr>
          <p:nvPr userDrawn="1"/>
        </p:nvCxnSpPr>
        <p:spPr>
          <a:xfrm>
            <a:off x="-6096" y="109591"/>
            <a:ext cx="12192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ECD9DB-27CC-63EF-A585-FE0C1F45ABCF}"/>
              </a:ext>
            </a:extLst>
          </p:cNvPr>
          <p:cNvSpPr/>
          <p:nvPr userDrawn="1"/>
        </p:nvSpPr>
        <p:spPr>
          <a:xfrm>
            <a:off x="3048" y="-32343"/>
            <a:ext cx="12188952" cy="152818"/>
          </a:xfrm>
          <a:prstGeom prst="rect">
            <a:avLst/>
          </a:prstGeom>
          <a:solidFill>
            <a:srgbClr val="D6D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FA5D01B-A086-4B3C-1ECC-4A6C5A5A5D3E}"/>
              </a:ext>
            </a:extLst>
          </p:cNvPr>
          <p:cNvCxnSpPr>
            <a:cxnSpLocks/>
          </p:cNvCxnSpPr>
          <p:nvPr userDrawn="1"/>
        </p:nvCxnSpPr>
        <p:spPr>
          <a:xfrm>
            <a:off x="-6096" y="6594837"/>
            <a:ext cx="12192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0A301A4-913C-02CA-62CD-6494050037D2}"/>
              </a:ext>
            </a:extLst>
          </p:cNvPr>
          <p:cNvSpPr/>
          <p:nvPr userDrawn="1"/>
        </p:nvSpPr>
        <p:spPr>
          <a:xfrm>
            <a:off x="-4572" y="6594837"/>
            <a:ext cx="12196572" cy="263163"/>
          </a:xfrm>
          <a:prstGeom prst="rect">
            <a:avLst/>
          </a:prstGeom>
          <a:solidFill>
            <a:srgbClr val="D6D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body" idx="1"/>
          </p:nvPr>
        </p:nvSpPr>
        <p:spPr>
          <a:xfrm>
            <a:off x="380999" y="1670186"/>
            <a:ext cx="5451629" cy="43399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8" name="Google Shape;38;p31"/>
          <p:cNvSpPr txBox="1">
            <a:spLocks noGrp="1"/>
          </p:cNvSpPr>
          <p:nvPr>
            <p:ph type="body" idx="2"/>
          </p:nvPr>
        </p:nvSpPr>
        <p:spPr>
          <a:xfrm>
            <a:off x="6359374" y="1670188"/>
            <a:ext cx="5449824" cy="433999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cxnSp>
        <p:nvCxnSpPr>
          <p:cNvPr id="39" name="Google Shape;39;p31"/>
          <p:cNvCxnSpPr/>
          <p:nvPr/>
        </p:nvCxnSpPr>
        <p:spPr>
          <a:xfrm>
            <a:off x="381000" y="1456470"/>
            <a:ext cx="11430000" cy="0"/>
          </a:xfrm>
          <a:prstGeom prst="straightConnector1">
            <a:avLst/>
          </a:prstGeom>
          <a:noFill/>
          <a:ln w="31750" cap="flat" cmpd="sng">
            <a:solidFill>
              <a:srgbClr val="00B05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124287" y="319613"/>
            <a:ext cx="4593483" cy="272647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Helvetica Neue"/>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5043713" y="319613"/>
            <a:ext cx="7023999" cy="5616477"/>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4" name="Google Shape;44;p33"/>
          <p:cNvSpPr txBox="1">
            <a:spLocks noGrp="1"/>
          </p:cNvSpPr>
          <p:nvPr>
            <p:ph type="body" idx="2"/>
          </p:nvPr>
        </p:nvSpPr>
        <p:spPr>
          <a:xfrm>
            <a:off x="122373" y="3209619"/>
            <a:ext cx="4595397" cy="27264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cxnSp>
        <p:nvCxnSpPr>
          <p:cNvPr id="45" name="Google Shape;45;p33"/>
          <p:cNvCxnSpPr/>
          <p:nvPr/>
        </p:nvCxnSpPr>
        <p:spPr>
          <a:xfrm>
            <a:off x="811959" y="3138597"/>
            <a:ext cx="3269490" cy="0"/>
          </a:xfrm>
          <a:prstGeom prst="straightConnector1">
            <a:avLst/>
          </a:prstGeom>
          <a:noFill/>
          <a:ln w="31750" cap="flat" cmpd="sng">
            <a:solidFill>
              <a:srgbClr val="00B05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46"/>
        <p:cNvGrpSpPr/>
        <p:nvPr/>
      </p:nvGrpSpPr>
      <p:grpSpPr>
        <a:xfrm>
          <a:off x="0" y="0"/>
          <a:ext cx="0" cy="0"/>
          <a:chOff x="0" y="0"/>
          <a:chExt cx="0" cy="0"/>
        </a:xfrm>
      </p:grpSpPr>
      <p:sp>
        <p:nvSpPr>
          <p:cNvPr id="47" name="Google Shape;47;p34"/>
          <p:cNvSpPr/>
          <p:nvPr/>
        </p:nvSpPr>
        <p:spPr>
          <a:xfrm>
            <a:off x="0" y="230819"/>
            <a:ext cx="4904236" cy="5903651"/>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8" name="Google Shape;48;p34"/>
          <p:cNvSpPr txBox="1">
            <a:spLocks noGrp="1"/>
          </p:cNvSpPr>
          <p:nvPr>
            <p:ph type="title"/>
          </p:nvPr>
        </p:nvSpPr>
        <p:spPr>
          <a:xfrm>
            <a:off x="106533" y="798973"/>
            <a:ext cx="4611238" cy="518457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Helvetica Neue"/>
              <a:buNone/>
              <a:defRPr sz="2400">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34"/>
          <p:cNvSpPr txBox="1">
            <a:spLocks noGrp="1"/>
          </p:cNvSpPr>
          <p:nvPr>
            <p:ph type="body" idx="1"/>
          </p:nvPr>
        </p:nvSpPr>
        <p:spPr>
          <a:xfrm>
            <a:off x="5043714" y="798974"/>
            <a:ext cx="6958896" cy="518457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D"/>
        </a:solidFill>
        <a:effectLst/>
      </p:bgPr>
    </p:bg>
    <p:spTree>
      <p:nvGrpSpPr>
        <p:cNvPr id="1" name="Shape 9"/>
        <p:cNvGrpSpPr/>
        <p:nvPr/>
      </p:nvGrpSpPr>
      <p:grpSpPr>
        <a:xfrm>
          <a:off x="0" y="0"/>
          <a:ext cx="0" cy="0"/>
          <a:chOff x="0" y="0"/>
          <a:chExt cx="0" cy="0"/>
        </a:xfrm>
      </p:grpSpPr>
      <p:pic>
        <p:nvPicPr>
          <p:cNvPr id="16" name="Picture 4" descr="Vector Monochrome Seamless Pattern with Small Scattered Leaves. Simple  Texture Stock Vector - Illustration of carpet, fall: 192327623">
            <a:extLst>
              <a:ext uri="{FF2B5EF4-FFF2-40B4-BE49-F238E27FC236}">
                <a16:creationId xmlns:a16="http://schemas.microsoft.com/office/drawing/2014/main" id="{C9747010-EBD6-C2CB-B3D6-28F0B98DBC25}"/>
              </a:ext>
            </a:extLst>
          </p:cNvPr>
          <p:cNvPicPr>
            <a:picLocks noChangeAspect="1" noChangeArrowheads="1"/>
          </p:cNvPicPr>
          <p:nvPr userDrawn="1"/>
        </p:nvPicPr>
        <p:blipFill rotWithShape="1">
          <a:blip r:embed="rId9">
            <a:clrChange>
              <a:clrFrom>
                <a:srgbClr val="FDF4EB"/>
              </a:clrFrom>
              <a:clrTo>
                <a:srgbClr val="FDF4EB">
                  <a:alpha val="0"/>
                </a:srgbClr>
              </a:clrTo>
            </a:clrChange>
            <a:lum bright="70000" contrast="-70000"/>
            <a:alphaModFix amt="20000"/>
            <a:extLst>
              <a:ext uri="{28A0092B-C50C-407E-A947-70E740481C1C}">
                <a14:useLocalDpi xmlns:a14="http://schemas.microsoft.com/office/drawing/2010/main" val="0"/>
              </a:ext>
            </a:extLst>
          </a:blip>
          <a:srcRect t="6720" r="22178" b="7383"/>
          <a:stretch/>
        </p:blipFill>
        <p:spPr bwMode="auto">
          <a:xfrm>
            <a:off x="6851904" y="242411"/>
            <a:ext cx="5337048" cy="5890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ctor Monochrome Seamless Pattern with Small Scattered Leaves. Simple  Texture Stock Vector - Illustration of carpet, fall: 192327623">
            <a:extLst>
              <a:ext uri="{FF2B5EF4-FFF2-40B4-BE49-F238E27FC236}">
                <a16:creationId xmlns:a16="http://schemas.microsoft.com/office/drawing/2014/main" id="{0C6A4352-3539-5F76-66AC-304BE56C950A}"/>
              </a:ext>
            </a:extLst>
          </p:cNvPr>
          <p:cNvPicPr>
            <a:picLocks noChangeAspect="1" noChangeArrowheads="1"/>
          </p:cNvPicPr>
          <p:nvPr userDrawn="1"/>
        </p:nvPicPr>
        <p:blipFill rotWithShape="1">
          <a:blip r:embed="rId9">
            <a:clrChange>
              <a:clrFrom>
                <a:srgbClr val="FDF4EB"/>
              </a:clrFrom>
              <a:clrTo>
                <a:srgbClr val="FDF4EB">
                  <a:alpha val="0"/>
                </a:srgbClr>
              </a:clrTo>
            </a:clrChange>
            <a:lum bright="70000" contrast="-70000"/>
            <a:alphaModFix amt="20000"/>
            <a:extLst>
              <a:ext uri="{28A0092B-C50C-407E-A947-70E740481C1C}">
                <a14:useLocalDpi xmlns:a14="http://schemas.microsoft.com/office/drawing/2010/main" val="0"/>
              </a:ext>
            </a:extLst>
          </a:blip>
          <a:srcRect t="3837" b="10097"/>
          <a:stretch/>
        </p:blipFill>
        <p:spPr bwMode="auto">
          <a:xfrm>
            <a:off x="-6096" y="230819"/>
            <a:ext cx="6858000" cy="59023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1AA48330-3433-BA12-95B8-F7733E4E9403}"/>
              </a:ext>
            </a:extLst>
          </p:cNvPr>
          <p:cNvCxnSpPr>
            <a:cxnSpLocks/>
          </p:cNvCxnSpPr>
          <p:nvPr userDrawn="1"/>
        </p:nvCxnSpPr>
        <p:spPr>
          <a:xfrm>
            <a:off x="-3048" y="218447"/>
            <a:ext cx="12192000" cy="0"/>
          </a:xfrm>
          <a:prstGeom prst="line">
            <a:avLst/>
          </a:prstGeom>
          <a:ln w="76200">
            <a:solidFill>
              <a:srgbClr val="7C76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FB6BE4-D3BA-AFE0-CBB9-8CE71D11CF90}"/>
              </a:ext>
            </a:extLst>
          </p:cNvPr>
          <p:cNvCxnSpPr>
            <a:cxnSpLocks/>
          </p:cNvCxnSpPr>
          <p:nvPr userDrawn="1"/>
        </p:nvCxnSpPr>
        <p:spPr>
          <a:xfrm>
            <a:off x="0" y="6145546"/>
            <a:ext cx="12192000" cy="0"/>
          </a:xfrm>
          <a:prstGeom prst="line">
            <a:avLst/>
          </a:prstGeom>
          <a:ln w="76200">
            <a:solidFill>
              <a:srgbClr val="7C765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8BAC07C-DD36-3ECA-03D7-D9C8C98B13D7}"/>
              </a:ext>
            </a:extLst>
          </p:cNvPr>
          <p:cNvSpPr/>
          <p:nvPr userDrawn="1"/>
        </p:nvSpPr>
        <p:spPr>
          <a:xfrm>
            <a:off x="3048" y="-32344"/>
            <a:ext cx="12188952" cy="263163"/>
          </a:xfrm>
          <a:prstGeom prst="rect">
            <a:avLst/>
          </a:prstGeom>
          <a:solidFill>
            <a:srgbClr val="C1B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12;p25"/>
          <p:cNvSpPr txBox="1">
            <a:spLocks noGrp="1"/>
          </p:cNvSpPr>
          <p:nvPr>
            <p:ph type="title"/>
          </p:nvPr>
        </p:nvSpPr>
        <p:spPr>
          <a:xfrm>
            <a:off x="381000" y="464025"/>
            <a:ext cx="11430000" cy="7169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381000" y="1414156"/>
            <a:ext cx="11430000" cy="459085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dirty="0"/>
          </a:p>
        </p:txBody>
      </p:sp>
      <p:sp>
        <p:nvSpPr>
          <p:cNvPr id="14" name="Google Shape;14;p25"/>
          <p:cNvSpPr txBox="1"/>
          <p:nvPr/>
        </p:nvSpPr>
        <p:spPr>
          <a:xfrm>
            <a:off x="11626269" y="6314871"/>
            <a:ext cx="46511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Gill Sans"/>
                <a:ea typeface="Gill Sans"/>
                <a:cs typeface="Gill Sans"/>
                <a:sym typeface="Gill Sans"/>
              </a:rPr>
              <a:t>‹#›</a:t>
            </a:fld>
            <a:endParaRPr sz="1800" b="0" i="0" u="none" strike="noStrike" cap="none">
              <a:solidFill>
                <a:schemeClr val="dk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0D58779E-8686-C33E-8EE3-7D23933CAC58}"/>
              </a:ext>
            </a:extLst>
          </p:cNvPr>
          <p:cNvSpPr/>
          <p:nvPr userDrawn="1"/>
        </p:nvSpPr>
        <p:spPr>
          <a:xfrm>
            <a:off x="1524" y="6144768"/>
            <a:ext cx="12188952" cy="713232"/>
          </a:xfrm>
          <a:prstGeom prst="rect">
            <a:avLst/>
          </a:prstGeom>
          <a:solidFill>
            <a:srgbClr val="C1B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50" r:id="rId1"/>
    <p:sldLayoutId id="2147483658" r:id="rId2"/>
    <p:sldLayoutId id="2147483652" r:id="rId3"/>
    <p:sldLayoutId id="2147483654"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p:txBody>
          <a:bodyPr>
            <a:normAutofit fontScale="90000"/>
          </a:bodyPr>
          <a:lstStyle/>
          <a:p>
            <a:r>
              <a:rPr lang="en-US" dirty="0"/>
              <a:t>Despite reduced genome, multiple genes encode the same ribosomal protein, bS21</a:t>
            </a:r>
          </a:p>
        </p:txBody>
      </p:sp>
      <p:grpSp>
        <p:nvGrpSpPr>
          <p:cNvPr id="53" name="Group 52">
            <a:extLst>
              <a:ext uri="{FF2B5EF4-FFF2-40B4-BE49-F238E27FC236}">
                <a16:creationId xmlns:a16="http://schemas.microsoft.com/office/drawing/2014/main" id="{14F67009-7FCA-BADA-ECE5-BD3A70A9572B}"/>
              </a:ext>
            </a:extLst>
          </p:cNvPr>
          <p:cNvGrpSpPr/>
          <p:nvPr/>
        </p:nvGrpSpPr>
        <p:grpSpPr>
          <a:xfrm>
            <a:off x="1260726" y="1943356"/>
            <a:ext cx="2936568" cy="592491"/>
            <a:chOff x="1237866" y="1897151"/>
            <a:chExt cx="2936568" cy="592491"/>
          </a:xfrm>
        </p:grpSpPr>
        <p:grpSp>
          <p:nvGrpSpPr>
            <p:cNvPr id="20" name="Group 19">
              <a:extLst>
                <a:ext uri="{FF2B5EF4-FFF2-40B4-BE49-F238E27FC236}">
                  <a16:creationId xmlns:a16="http://schemas.microsoft.com/office/drawing/2014/main" id="{2E048DBC-AACB-408C-8C50-DDE4C175BC67}"/>
                </a:ext>
              </a:extLst>
            </p:cNvPr>
            <p:cNvGrpSpPr/>
            <p:nvPr/>
          </p:nvGrpSpPr>
          <p:grpSpPr>
            <a:xfrm>
              <a:off x="1237866" y="2071052"/>
              <a:ext cx="2936568" cy="409498"/>
              <a:chOff x="88488" y="5508064"/>
              <a:chExt cx="2433484" cy="302800"/>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3" name="Rectangle 22">
                <a:extLst>
                  <a:ext uri="{FF2B5EF4-FFF2-40B4-BE49-F238E27FC236}">
                    <a16:creationId xmlns:a16="http://schemas.microsoft.com/office/drawing/2014/main" id="{7D856861-AF5D-4CD7-A60D-617A009C7AD6}"/>
                  </a:ext>
                </a:extLst>
              </p:cNvPr>
              <p:cNvSpPr/>
              <p:nvPr/>
            </p:nvSpPr>
            <p:spPr>
              <a:xfrm>
                <a:off x="1597742" y="5574890"/>
                <a:ext cx="835395" cy="235974"/>
              </a:xfrm>
              <a:prstGeom prst="rect">
                <a:avLst/>
              </a:prstGeom>
              <a:solidFill>
                <a:srgbClr val="BBE1C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663398" y="5519341"/>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C8D88673-005C-44E0-9941-34265127BF1D}"/>
                </a:ext>
              </a:extLst>
            </p:cNvPr>
            <p:cNvGrpSpPr/>
            <p:nvPr/>
          </p:nvGrpSpPr>
          <p:grpSpPr>
            <a:xfrm>
              <a:off x="1307178" y="1897151"/>
              <a:ext cx="527368" cy="592491"/>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51" name="Group 50">
            <a:extLst>
              <a:ext uri="{FF2B5EF4-FFF2-40B4-BE49-F238E27FC236}">
                <a16:creationId xmlns:a16="http://schemas.microsoft.com/office/drawing/2014/main" id="{7399C474-7B82-153C-C62A-1C59B07DE9DC}"/>
              </a:ext>
            </a:extLst>
          </p:cNvPr>
          <p:cNvGrpSpPr/>
          <p:nvPr/>
        </p:nvGrpSpPr>
        <p:grpSpPr>
          <a:xfrm>
            <a:off x="1270386" y="3517697"/>
            <a:ext cx="6271992" cy="757425"/>
            <a:chOff x="1247526" y="3373925"/>
            <a:chExt cx="6271992" cy="757425"/>
          </a:xfrm>
        </p:grpSpPr>
        <p:grpSp>
          <p:nvGrpSpPr>
            <p:cNvPr id="3" name="Group 2">
              <a:extLst>
                <a:ext uri="{FF2B5EF4-FFF2-40B4-BE49-F238E27FC236}">
                  <a16:creationId xmlns:a16="http://schemas.microsoft.com/office/drawing/2014/main" id="{1B92F4DE-56FB-4C41-A4C7-C875F904ED82}"/>
                </a:ext>
              </a:extLst>
            </p:cNvPr>
            <p:cNvGrpSpPr/>
            <p:nvPr/>
          </p:nvGrpSpPr>
          <p:grpSpPr>
            <a:xfrm>
              <a:off x="1247526" y="3667618"/>
              <a:ext cx="6271992" cy="428803"/>
              <a:chOff x="375074" y="3675587"/>
              <a:chExt cx="7597803" cy="549128"/>
            </a:xfrm>
          </p:grpSpPr>
          <p:grpSp>
            <p:nvGrpSpPr>
              <p:cNvPr id="10" name="Group 9">
                <a:extLst>
                  <a:ext uri="{FF2B5EF4-FFF2-40B4-BE49-F238E27FC236}">
                    <a16:creationId xmlns:a16="http://schemas.microsoft.com/office/drawing/2014/main" id="{AECAF56C-1FF8-461B-A083-A9E4DBA1F9D0}"/>
                  </a:ext>
                </a:extLst>
              </p:cNvPr>
              <p:cNvGrpSpPr/>
              <p:nvPr/>
            </p:nvGrpSpPr>
            <p:grpSpPr>
              <a:xfrm>
                <a:off x="682215" y="3675587"/>
                <a:ext cx="6863619" cy="527506"/>
                <a:chOff x="2873471" y="5821692"/>
                <a:chExt cx="3972892" cy="280603"/>
              </a:xfrm>
            </p:grpSpPr>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886174" y="5854289"/>
                  <a:ext cx="608685" cy="235974"/>
                </a:xfrm>
                <a:prstGeom prst="rect">
                  <a:avLst/>
                </a:prstGeom>
                <a:solidFill>
                  <a:srgbClr val="DA262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AE96A1C4-9A3A-4524-9FFE-C7D1B7CA94B8}"/>
                    </a:ext>
                  </a:extLst>
                </p:cNvPr>
                <p:cNvSpPr txBox="1"/>
                <p:nvPr/>
              </p:nvSpPr>
              <p:spPr>
                <a:xfrm>
                  <a:off x="2873471" y="5833740"/>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1306351" y="3373925"/>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52" name="Group 51">
            <a:extLst>
              <a:ext uri="{FF2B5EF4-FFF2-40B4-BE49-F238E27FC236}">
                <a16:creationId xmlns:a16="http://schemas.microsoft.com/office/drawing/2014/main" id="{DE95086D-2FE4-E0D4-E99B-6F814971BA3E}"/>
              </a:ext>
            </a:extLst>
          </p:cNvPr>
          <p:cNvGrpSpPr/>
          <p:nvPr/>
        </p:nvGrpSpPr>
        <p:grpSpPr>
          <a:xfrm>
            <a:off x="1270385" y="5256971"/>
            <a:ext cx="1758050" cy="653844"/>
            <a:chOff x="1247525" y="5117244"/>
            <a:chExt cx="1758050" cy="653844"/>
          </a:xfrm>
        </p:grpSpPr>
        <p:grpSp>
          <p:nvGrpSpPr>
            <p:cNvPr id="4" name="Group 3">
              <a:extLst>
                <a:ext uri="{FF2B5EF4-FFF2-40B4-BE49-F238E27FC236}">
                  <a16:creationId xmlns:a16="http://schemas.microsoft.com/office/drawing/2014/main" id="{2A1F6859-2CA6-4D08-9BA8-65289EB3ECC2}"/>
                </a:ext>
              </a:extLst>
            </p:cNvPr>
            <p:cNvGrpSpPr/>
            <p:nvPr/>
          </p:nvGrpSpPr>
          <p:grpSpPr>
            <a:xfrm>
              <a:off x="1247525" y="5336103"/>
              <a:ext cx="1758050" cy="414612"/>
              <a:chOff x="7425086" y="5569807"/>
              <a:chExt cx="1084733" cy="241057"/>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35989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46030" y="5569807"/>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1306111" y="5117244"/>
              <a:ext cx="527368" cy="653844"/>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54" name="Content Placeholder 53">
            <a:extLst>
              <a:ext uri="{FF2B5EF4-FFF2-40B4-BE49-F238E27FC236}">
                <a16:creationId xmlns:a16="http://schemas.microsoft.com/office/drawing/2014/main" id="{9E0011AF-55C8-6ACC-9D11-2C26908CB88A}"/>
              </a:ext>
            </a:extLst>
          </p:cNvPr>
          <p:cNvSpPr>
            <a:spLocks noGrp="1"/>
          </p:cNvSpPr>
          <p:nvPr>
            <p:ph idx="1"/>
          </p:nvPr>
        </p:nvSpPr>
        <p:spPr>
          <a:xfrm>
            <a:off x="286905" y="1180950"/>
            <a:ext cx="12081161" cy="1026656"/>
          </a:xfrm>
        </p:spPr>
        <p:txBody>
          <a:bodyPr/>
          <a:lstStyle/>
          <a:p>
            <a:pPr marL="0" indent="0">
              <a:buNone/>
            </a:pPr>
            <a:r>
              <a:rPr lang="en-US" i="1" dirty="0"/>
              <a:t>F. </a:t>
            </a:r>
            <a:r>
              <a:rPr lang="en-US" i="1" dirty="0" err="1"/>
              <a:t>tularensis</a:t>
            </a:r>
            <a:r>
              <a:rPr lang="en-US" dirty="0"/>
              <a:t> LVS genome: 1.89 </a:t>
            </a:r>
            <a:r>
              <a:rPr lang="en-US" dirty="0" err="1"/>
              <a:t>Mbp</a:t>
            </a:r>
            <a:r>
              <a:rPr lang="en-US" dirty="0"/>
              <a:t>, ~2,000 genes</a:t>
            </a:r>
          </a:p>
        </p:txBody>
      </p:sp>
      <p:grpSp>
        <p:nvGrpSpPr>
          <p:cNvPr id="77" name="Group 76">
            <a:extLst>
              <a:ext uri="{FF2B5EF4-FFF2-40B4-BE49-F238E27FC236}">
                <a16:creationId xmlns:a16="http://schemas.microsoft.com/office/drawing/2014/main" id="{A4C72D80-E159-2EDA-778C-9CD4212FB687}"/>
              </a:ext>
            </a:extLst>
          </p:cNvPr>
          <p:cNvGrpSpPr/>
          <p:nvPr/>
        </p:nvGrpSpPr>
        <p:grpSpPr>
          <a:xfrm>
            <a:off x="9660433" y="2036886"/>
            <a:ext cx="1332985" cy="763306"/>
            <a:chOff x="7454272" y="2243942"/>
            <a:chExt cx="1059083" cy="606462"/>
          </a:xfrm>
        </p:grpSpPr>
        <p:pic>
          <p:nvPicPr>
            <p:cNvPr id="67" name="Picture 66" descr="A picture containing graphics, cartoon, clipart, illustration&#10;&#10;Description automatically generated">
              <a:extLst>
                <a:ext uri="{FF2B5EF4-FFF2-40B4-BE49-F238E27FC236}">
                  <a16:creationId xmlns:a16="http://schemas.microsoft.com/office/drawing/2014/main" id="{795D1C7A-9049-5DB2-7A5B-83EE4A8F2EBC}"/>
                </a:ext>
              </a:extLst>
            </p:cNvPr>
            <p:cNvPicPr>
              <a:picLocks noChangeAspect="1"/>
            </p:cNvPicPr>
            <p:nvPr/>
          </p:nvPicPr>
          <p:blipFill rotWithShape="1">
            <a:blip r:embed="rId3"/>
            <a:srcRect l="1155" t="42645" r="86244" b="42227"/>
            <a:stretch/>
          </p:blipFill>
          <p:spPr>
            <a:xfrm>
              <a:off x="7454272" y="2254803"/>
              <a:ext cx="979484" cy="595601"/>
            </a:xfrm>
            <a:prstGeom prst="rect">
              <a:avLst/>
            </a:prstGeom>
          </p:spPr>
        </p:pic>
        <p:sp>
          <p:nvSpPr>
            <p:cNvPr id="75" name="Rectangle 74">
              <a:extLst>
                <a:ext uri="{FF2B5EF4-FFF2-40B4-BE49-F238E27FC236}">
                  <a16:creationId xmlns:a16="http://schemas.microsoft.com/office/drawing/2014/main" id="{1EE9B3B2-D1CE-4F5C-2C76-158CAA5567AF}"/>
                </a:ext>
              </a:extLst>
            </p:cNvPr>
            <p:cNvSpPr/>
            <p:nvPr/>
          </p:nvSpPr>
          <p:spPr>
            <a:xfrm>
              <a:off x="8358750" y="2243942"/>
              <a:ext cx="154605" cy="135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A71F9818-CB19-0601-9F90-F51D5C2C6C74}"/>
              </a:ext>
            </a:extLst>
          </p:cNvPr>
          <p:cNvGrpSpPr/>
          <p:nvPr/>
        </p:nvGrpSpPr>
        <p:grpSpPr>
          <a:xfrm>
            <a:off x="9652142" y="5141693"/>
            <a:ext cx="1263831" cy="769122"/>
            <a:chOff x="8573912" y="2444633"/>
            <a:chExt cx="1004139" cy="611083"/>
          </a:xfrm>
        </p:grpSpPr>
        <p:pic>
          <p:nvPicPr>
            <p:cNvPr id="65" name="Picture 64" descr="A picture containing graphics, cartoon, clipart, illustration&#10;&#10;Description automatically generated">
              <a:extLst>
                <a:ext uri="{FF2B5EF4-FFF2-40B4-BE49-F238E27FC236}">
                  <a16:creationId xmlns:a16="http://schemas.microsoft.com/office/drawing/2014/main" id="{728764AD-A568-550D-A4B2-BFE4C1521E6E}"/>
                </a:ext>
              </a:extLst>
            </p:cNvPr>
            <p:cNvPicPr>
              <a:picLocks noChangeAspect="1"/>
            </p:cNvPicPr>
            <p:nvPr/>
          </p:nvPicPr>
          <p:blipFill rotWithShape="1">
            <a:blip r:embed="rId3"/>
            <a:srcRect l="24008" t="34684" r="63780" b="50188"/>
            <a:stretch/>
          </p:blipFill>
          <p:spPr>
            <a:xfrm>
              <a:off x="8628898" y="2460115"/>
              <a:ext cx="949153" cy="595601"/>
            </a:xfrm>
            <a:prstGeom prst="rect">
              <a:avLst/>
            </a:prstGeom>
          </p:spPr>
        </p:pic>
        <p:sp>
          <p:nvSpPr>
            <p:cNvPr id="76" name="Rectangle 75">
              <a:extLst>
                <a:ext uri="{FF2B5EF4-FFF2-40B4-BE49-F238E27FC236}">
                  <a16:creationId xmlns:a16="http://schemas.microsoft.com/office/drawing/2014/main" id="{2BED0BA1-C37E-6D88-3DC4-6CC2AC376D17}"/>
                </a:ext>
              </a:extLst>
            </p:cNvPr>
            <p:cNvSpPr/>
            <p:nvPr/>
          </p:nvSpPr>
          <p:spPr>
            <a:xfrm rot="19990196">
              <a:off x="8573912" y="2774540"/>
              <a:ext cx="125638" cy="2178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BE08781-089D-7BAE-1F2E-39DCD2FBED67}"/>
                </a:ext>
              </a:extLst>
            </p:cNvPr>
            <p:cNvSpPr/>
            <p:nvPr/>
          </p:nvSpPr>
          <p:spPr>
            <a:xfrm rot="16200000">
              <a:off x="8714980" y="2358552"/>
              <a:ext cx="45719" cy="2178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D13D597A-FED0-A283-E2DF-DA97157D56EA}"/>
              </a:ext>
            </a:extLst>
          </p:cNvPr>
          <p:cNvGrpSpPr/>
          <p:nvPr/>
        </p:nvGrpSpPr>
        <p:grpSpPr>
          <a:xfrm>
            <a:off x="9660251" y="3579991"/>
            <a:ext cx="1247612" cy="781903"/>
            <a:chOff x="8427344" y="3386353"/>
            <a:chExt cx="991253" cy="621238"/>
          </a:xfrm>
        </p:grpSpPr>
        <p:pic>
          <p:nvPicPr>
            <p:cNvPr id="66" name="Picture 65" descr="A picture containing graphics, cartoon, clipart, illustration&#10;&#10;Description automatically generated">
              <a:extLst>
                <a:ext uri="{FF2B5EF4-FFF2-40B4-BE49-F238E27FC236}">
                  <a16:creationId xmlns:a16="http://schemas.microsoft.com/office/drawing/2014/main" id="{796777EA-9604-C8EF-481D-E797078FA4B5}"/>
                </a:ext>
              </a:extLst>
            </p:cNvPr>
            <p:cNvPicPr>
              <a:picLocks noChangeAspect="1"/>
            </p:cNvPicPr>
            <p:nvPr/>
          </p:nvPicPr>
          <p:blipFill rotWithShape="1">
            <a:blip r:embed="rId3"/>
            <a:srcRect l="13145" t="36514" r="74933" b="48359"/>
            <a:stretch/>
          </p:blipFill>
          <p:spPr>
            <a:xfrm>
              <a:off x="8427344" y="3411991"/>
              <a:ext cx="926654" cy="595600"/>
            </a:xfrm>
            <a:prstGeom prst="rect">
              <a:avLst/>
            </a:prstGeom>
          </p:spPr>
        </p:pic>
        <p:sp>
          <p:nvSpPr>
            <p:cNvPr id="78" name="Rectangle 77">
              <a:extLst>
                <a:ext uri="{FF2B5EF4-FFF2-40B4-BE49-F238E27FC236}">
                  <a16:creationId xmlns:a16="http://schemas.microsoft.com/office/drawing/2014/main" id="{927EE2AD-E9BD-63BB-E778-44861DED48F6}"/>
                </a:ext>
              </a:extLst>
            </p:cNvPr>
            <p:cNvSpPr/>
            <p:nvPr/>
          </p:nvSpPr>
          <p:spPr>
            <a:xfrm>
              <a:off x="8427344" y="3386353"/>
              <a:ext cx="86487" cy="51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7EC8024-F975-7B60-BDFC-91C6B01F4C16}"/>
                </a:ext>
              </a:extLst>
            </p:cNvPr>
            <p:cNvSpPr/>
            <p:nvPr/>
          </p:nvSpPr>
          <p:spPr>
            <a:xfrm rot="20444980">
              <a:off x="9277476" y="3455630"/>
              <a:ext cx="141121" cy="296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11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font, diagram, graphics&#10;&#10;Description automatically generated">
            <a:extLst>
              <a:ext uri="{FF2B5EF4-FFF2-40B4-BE49-F238E27FC236}">
                <a16:creationId xmlns:a16="http://schemas.microsoft.com/office/drawing/2014/main" id="{13B4697F-D3C8-4C54-AD71-90FDC9DAA07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9937" y="1000679"/>
            <a:ext cx="8229600" cy="5473006"/>
          </a:xfrm>
          <a:prstGeom prst="rect">
            <a:avLst/>
          </a:prstGeom>
        </p:spPr>
      </p:pic>
      <p:pic>
        <p:nvPicPr>
          <p:cNvPr id="3" name="Picture 2" descr="A picture containing sketch, drawing, design&#10;&#10;Description automatically generated">
            <a:extLst>
              <a:ext uri="{FF2B5EF4-FFF2-40B4-BE49-F238E27FC236}">
                <a16:creationId xmlns:a16="http://schemas.microsoft.com/office/drawing/2014/main" id="{08D6505C-57A0-3A5C-F9A0-BDE82314B9B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9937" y="1000679"/>
            <a:ext cx="8229600" cy="5473006"/>
          </a:xfrm>
          <a:prstGeom prst="rect">
            <a:avLst/>
          </a:prstGeom>
        </p:spPr>
      </p:pic>
      <p:pic>
        <p:nvPicPr>
          <p:cNvPr id="24" name="Picture 23" descr="A picture containing drawing, sketch, cartoon, illustration&#10;&#10;Description automatically generated">
            <a:extLst>
              <a:ext uri="{FF2B5EF4-FFF2-40B4-BE49-F238E27FC236}">
                <a16:creationId xmlns:a16="http://schemas.microsoft.com/office/drawing/2014/main" id="{8AADABC9-6D0D-12E1-AE3F-510118280E3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9937" y="995298"/>
            <a:ext cx="8229600" cy="5473006"/>
          </a:xfrm>
          <a:prstGeom prst="rect">
            <a:avLst/>
          </a:prstGeom>
        </p:spPr>
      </p:pic>
      <p:pic>
        <p:nvPicPr>
          <p:cNvPr id="26" name="Picture 25" descr="A picture containing hat, illustration&#10;&#10;Description automatically generated">
            <a:extLst>
              <a:ext uri="{FF2B5EF4-FFF2-40B4-BE49-F238E27FC236}">
                <a16:creationId xmlns:a16="http://schemas.microsoft.com/office/drawing/2014/main" id="{F0AB6DC1-E31D-4296-679A-E3708D8A2A2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9937" y="994221"/>
            <a:ext cx="8229600" cy="5473006"/>
          </a:xfrm>
          <a:prstGeom prst="rect">
            <a:avLst/>
          </a:prstGeom>
        </p:spPr>
      </p:pic>
      <p:pic>
        <p:nvPicPr>
          <p:cNvPr id="28" name="Picture 27" descr="A picture containing text, font, graphics, design&#10;&#10;Description automatically generated">
            <a:extLst>
              <a:ext uri="{FF2B5EF4-FFF2-40B4-BE49-F238E27FC236}">
                <a16:creationId xmlns:a16="http://schemas.microsoft.com/office/drawing/2014/main" id="{AF5408F4-3EB6-CE59-6359-9A9135AF3B1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79937" y="998527"/>
            <a:ext cx="8229600" cy="5473006"/>
          </a:xfrm>
          <a:prstGeom prst="rect">
            <a:avLst/>
          </a:prstGeom>
        </p:spPr>
      </p:pic>
      <p:sp>
        <p:nvSpPr>
          <p:cNvPr id="4" name="Title 3">
            <a:extLst>
              <a:ext uri="{FF2B5EF4-FFF2-40B4-BE49-F238E27FC236}">
                <a16:creationId xmlns:a16="http://schemas.microsoft.com/office/drawing/2014/main" id="{3B86D241-86A0-46CE-205F-25F38F4B8F27}"/>
              </a:ext>
            </a:extLst>
          </p:cNvPr>
          <p:cNvSpPr>
            <a:spLocks noGrp="1"/>
          </p:cNvSpPr>
          <p:nvPr>
            <p:ph type="title"/>
          </p:nvPr>
        </p:nvSpPr>
        <p:spPr>
          <a:xfrm>
            <a:off x="379937" y="522515"/>
            <a:ext cx="11430000" cy="476012"/>
          </a:xfrm>
        </p:spPr>
        <p:txBody>
          <a:bodyPr>
            <a:normAutofit fontScale="90000"/>
          </a:bodyPr>
          <a:lstStyle/>
          <a:p>
            <a:r>
              <a:rPr lang="en-US" dirty="0"/>
              <a:t>Model for bS21-2 Regulatory Network</a:t>
            </a:r>
          </a:p>
        </p:txBody>
      </p:sp>
      <p:pic>
        <p:nvPicPr>
          <p:cNvPr id="7" name="Picture 6" descr="Red footprints on a white background&#10;&#10;Description automatically generated with low confidence">
            <a:extLst>
              <a:ext uri="{FF2B5EF4-FFF2-40B4-BE49-F238E27FC236}">
                <a16:creationId xmlns:a16="http://schemas.microsoft.com/office/drawing/2014/main" id="{4701F85B-3558-D1D9-7459-98FF41CCAB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81556" y="997451"/>
            <a:ext cx="8226363" cy="5470853"/>
          </a:xfrm>
          <a:prstGeom prst="rect">
            <a:avLst/>
          </a:prstGeom>
        </p:spPr>
      </p:pic>
      <p:pic>
        <p:nvPicPr>
          <p:cNvPr id="11" name="Picture 10" descr="A picture containing diagram, design&#10;&#10;Description automatically generated">
            <a:extLst>
              <a:ext uri="{FF2B5EF4-FFF2-40B4-BE49-F238E27FC236}">
                <a16:creationId xmlns:a16="http://schemas.microsoft.com/office/drawing/2014/main" id="{80BCBC40-FC70-C99E-B864-63E512B5AFB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79937" y="996375"/>
            <a:ext cx="8229600" cy="5473006"/>
          </a:xfrm>
          <a:prstGeom prst="rect">
            <a:avLst/>
          </a:prstGeom>
        </p:spPr>
      </p:pic>
      <p:pic>
        <p:nvPicPr>
          <p:cNvPr id="15" name="Picture 14" descr="A picture containing screenshot, diagram, design&#10;&#10;Description automatically generated">
            <a:extLst>
              <a:ext uri="{FF2B5EF4-FFF2-40B4-BE49-F238E27FC236}">
                <a16:creationId xmlns:a16="http://schemas.microsoft.com/office/drawing/2014/main" id="{ACE739D0-41C8-B804-DC65-E7A4D0B2FC7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79937" y="996375"/>
            <a:ext cx="8229600" cy="5473006"/>
          </a:xfrm>
          <a:prstGeom prst="rect">
            <a:avLst/>
          </a:prstGeom>
        </p:spPr>
      </p:pic>
      <p:sp>
        <p:nvSpPr>
          <p:cNvPr id="31" name="Content Placeholder 2">
            <a:extLst>
              <a:ext uri="{FF2B5EF4-FFF2-40B4-BE49-F238E27FC236}">
                <a16:creationId xmlns:a16="http://schemas.microsoft.com/office/drawing/2014/main" id="{9A0DFF33-73F3-AD2B-5B26-D9131E734255}"/>
              </a:ext>
            </a:extLst>
          </p:cNvPr>
          <p:cNvSpPr txBox="1">
            <a:spLocks/>
          </p:cNvSpPr>
          <p:nvPr/>
        </p:nvSpPr>
        <p:spPr>
          <a:xfrm>
            <a:off x="8492687" y="1197886"/>
            <a:ext cx="3543103" cy="4141035"/>
          </a:xfrm>
          <a:prstGeom prst="rect">
            <a:avLst/>
          </a:prstGeom>
        </p:spPr>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dirty="0">
                <a:latin typeface="Helvetica Neue" panose="020B0604020202020204" charset="0"/>
              </a:rPr>
              <a:t>bS21-2 controls translation initiation </a:t>
            </a:r>
          </a:p>
          <a:p>
            <a:pPr marL="285750" indent="-285750">
              <a:buFont typeface="Arial" panose="020B0604020202020204" pitchFamily="34" charset="0"/>
              <a:buChar char="•"/>
            </a:pPr>
            <a:r>
              <a:rPr lang="en-US" sz="1800" dirty="0" err="1">
                <a:latin typeface="Helvetica Neue" panose="020B0604020202020204" charset="0"/>
              </a:rPr>
              <a:t>RNASeq</a:t>
            </a:r>
            <a:r>
              <a:rPr lang="en-US" sz="1800" dirty="0">
                <a:latin typeface="Helvetica Neue" panose="020B0604020202020204" charset="0"/>
              </a:rPr>
              <a:t> data shows bS21-2 contributes to the abundance of its own transcript</a:t>
            </a:r>
          </a:p>
          <a:p>
            <a:pPr marL="740664" lvl="8" indent="-285750">
              <a:buFont typeface="Arial" panose="020B0604020202020204" pitchFamily="34" charset="0"/>
              <a:buChar char="•"/>
            </a:pPr>
            <a:r>
              <a:rPr lang="en-US" sz="1800" dirty="0">
                <a:latin typeface="Helvetica Neue" panose="020B0604020202020204" charset="0"/>
              </a:rPr>
              <a:t>bS21-1 and bS21-3 also regulate </a:t>
            </a:r>
            <a:r>
              <a:rPr lang="en-US" sz="1800" i="1" dirty="0">
                <a:latin typeface="Helvetica Neue" panose="020B0604020202020204" charset="0"/>
              </a:rPr>
              <a:t>rpsU2</a:t>
            </a:r>
            <a:r>
              <a:rPr lang="en-US" sz="1800" dirty="0">
                <a:latin typeface="Helvetica Neue" panose="020B0604020202020204" charset="0"/>
              </a:rPr>
              <a:t> transcript</a:t>
            </a:r>
          </a:p>
          <a:p>
            <a:pPr marL="740664" lvl="8" indent="-285750">
              <a:buFont typeface="Arial" panose="020B0604020202020204" pitchFamily="34" charset="0"/>
              <a:buChar char="•"/>
            </a:pPr>
            <a:r>
              <a:rPr lang="en-US" sz="1800" i="1" dirty="0">
                <a:latin typeface="Helvetica Neue" panose="020B0604020202020204" charset="0"/>
              </a:rPr>
              <a:t>lacZ </a:t>
            </a:r>
            <a:r>
              <a:rPr lang="en-US" sz="1800" dirty="0">
                <a:latin typeface="Helvetica Neue" panose="020B0604020202020204" charset="0"/>
              </a:rPr>
              <a:t>fusions recapitulate native locus data and identify the 5′ UTR as sufficient to cause regulation</a:t>
            </a:r>
          </a:p>
          <a:p>
            <a:pPr marL="740664" lvl="8" indent="-285750">
              <a:buFont typeface="Arial" panose="020B0604020202020204" pitchFamily="34" charset="0"/>
              <a:buChar char="•"/>
            </a:pPr>
            <a:r>
              <a:rPr lang="en-US" sz="1800" i="1" dirty="0">
                <a:latin typeface="Helvetica" panose="020B0500000000000000" pitchFamily="34" charset="0"/>
              </a:rPr>
              <a:t>rpsU2 </a:t>
            </a:r>
            <a:r>
              <a:rPr lang="en-US" sz="1800" dirty="0">
                <a:latin typeface="Helvetica" panose="020B0500000000000000" pitchFamily="34" charset="0"/>
              </a:rPr>
              <a:t>transcript shown to have half-life of 2.5 min, ~6-fold lower than in </a:t>
            </a:r>
            <a:r>
              <a:rPr lang="el-GR" sz="1800" dirty="0">
                <a:latin typeface="Calibri Light" panose="020F0302020204030204" pitchFamily="34" charset="0"/>
                <a:cs typeface="Calibri Light" panose="020F0302020204030204" pitchFamily="34" charset="0"/>
              </a:rPr>
              <a:t>Δ</a:t>
            </a:r>
            <a:r>
              <a:rPr lang="en-US" sz="1800" i="1" dirty="0">
                <a:latin typeface="Helvetica" panose="020B0500000000000000" pitchFamily="34" charset="0"/>
                <a:cs typeface="Calibri Light" panose="020F0302020204030204" pitchFamily="34" charset="0"/>
              </a:rPr>
              <a:t>rpsU2 </a:t>
            </a:r>
            <a:endParaRPr lang="en-US" sz="1800" i="1" dirty="0">
              <a:latin typeface="Helvetica" panose="020B0500000000000000" pitchFamily="34" charset="0"/>
            </a:endParaRPr>
          </a:p>
          <a:p>
            <a:pPr marL="285750" indent="-285750">
              <a:buFont typeface="Arial" panose="020B0604020202020204" pitchFamily="34" charset="0"/>
              <a:buChar char="•"/>
            </a:pPr>
            <a:r>
              <a:rPr lang="en-US" sz="1800" dirty="0">
                <a:latin typeface="Helvetica Neue" panose="020B0604020202020204" charset="0"/>
              </a:rPr>
              <a:t>bS21-1 and bS21-3 do not autoregulate </a:t>
            </a:r>
          </a:p>
          <a:p>
            <a:pPr marL="740664" lvl="1" indent="-285750">
              <a:buFont typeface="Arial" panose="020B0604020202020204" pitchFamily="34" charset="0"/>
              <a:buChar char="•"/>
            </a:pPr>
            <a:r>
              <a:rPr lang="en-US" sz="1800" dirty="0">
                <a:latin typeface="Helvetica Neue" panose="020B0604020202020204" charset="0"/>
              </a:rPr>
              <a:t>qPCR of 5′ UTR regions of these genes show no significant changes in delta strains</a:t>
            </a:r>
          </a:p>
          <a:p>
            <a:pPr marL="285750" indent="-285750">
              <a:buFont typeface="Arial" panose="020B0604020202020204" pitchFamily="34" charset="0"/>
              <a:buChar char="•"/>
            </a:pPr>
            <a:r>
              <a:rPr lang="en-US" sz="1800" dirty="0">
                <a:latin typeface="Helvetica Neue" panose="020B0604020202020204" charset="0"/>
              </a:rPr>
              <a:t>Regulation of bS21-1 and bS21-3 remains undefined </a:t>
            </a:r>
          </a:p>
          <a:p>
            <a:pPr marL="285750" indent="-285750">
              <a:buFont typeface="Arial" panose="020B0604020202020204" pitchFamily="34" charset="0"/>
              <a:buChar char="•"/>
            </a:pPr>
            <a:r>
              <a:rPr lang="en-US" sz="1800" dirty="0">
                <a:latin typeface="Helvetica Neue" panose="020B0604020202020204" charset="0"/>
              </a:rPr>
              <a:t>bS21-2 protein abundance is throttled by some other mechanism</a:t>
            </a:r>
          </a:p>
          <a:p>
            <a:pPr marL="740664" indent="-285750">
              <a:buFont typeface="Arial" panose="020B0604020202020204" pitchFamily="34" charset="0"/>
              <a:buChar char="•"/>
            </a:pPr>
            <a:r>
              <a:rPr lang="el-GR" sz="1800" dirty="0">
                <a:latin typeface="Helvetica Neue" panose="020B0604020202020204" charset="0"/>
              </a:rPr>
              <a:t>β</a:t>
            </a:r>
            <a:r>
              <a:rPr lang="en-US" sz="1800" dirty="0">
                <a:latin typeface="Helvetica" panose="020B0500000000000000" pitchFamily="34" charset="0"/>
              </a:rPr>
              <a:t>-</a:t>
            </a:r>
            <a:r>
              <a:rPr lang="en-US" sz="1800" dirty="0" err="1">
                <a:latin typeface="Helvetica" panose="020B0500000000000000" pitchFamily="34" charset="0"/>
              </a:rPr>
              <a:t>galactosaidase</a:t>
            </a:r>
            <a:r>
              <a:rPr lang="en-US" sz="1800" dirty="0">
                <a:latin typeface="Helvetica" panose="020B0500000000000000" pitchFamily="34" charset="0"/>
              </a:rPr>
              <a:t> activity only shows 1.3 fold increase of protein in cells lacking bS21-2</a:t>
            </a:r>
          </a:p>
        </p:txBody>
      </p:sp>
    </p:spTree>
    <p:extLst>
      <p:ext uri="{BB962C8B-B14F-4D97-AF65-F5344CB8AC3E}">
        <p14:creationId xmlns:p14="http://schemas.microsoft.com/office/powerpoint/2010/main" val="8478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Lst>
  </p:timing>
</p:sld>
</file>

<file path=ppt/theme/theme1.xml><?xml version="1.0" encoding="utf-8"?>
<a:theme xmlns:a="http://schemas.openxmlformats.org/drawingml/2006/main" name="Gallery">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380</Words>
  <Application>Microsoft Office PowerPoint</Application>
  <PresentationFormat>Widescreen</PresentationFormat>
  <Paragraphs>31</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Century Gothic</vt:lpstr>
      <vt:lpstr>Helvetica</vt:lpstr>
      <vt:lpstr>Calibri Light</vt:lpstr>
      <vt:lpstr>Gill Sans</vt:lpstr>
      <vt:lpstr>Helvetica Neue</vt:lpstr>
      <vt:lpstr>Calibri</vt:lpstr>
      <vt:lpstr>Arial</vt:lpstr>
      <vt:lpstr>Gallery</vt:lpstr>
      <vt:lpstr>Despite reduced genome, multiple genes encode the same ribosomal protein, bS21</vt:lpstr>
      <vt:lpstr>Model for bS21-2 Regulatory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Autogenous Regulation of bS21 Homologs In Francisella tularensis</dc:title>
  <dc:creator>Sierra Schmidt</dc:creator>
  <cp:lastModifiedBy>Sierra Schmidt</cp:lastModifiedBy>
  <cp:revision>30</cp:revision>
  <dcterms:created xsi:type="dcterms:W3CDTF">2022-06-22T14:34:01Z</dcterms:created>
  <dcterms:modified xsi:type="dcterms:W3CDTF">2023-06-29T16:59:41Z</dcterms:modified>
</cp:coreProperties>
</file>