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4" r:id="rId3"/>
    <p:sldId id="263" r:id="rId4"/>
  </p:sldIdLst>
  <p:sldSz cx="10972800" cy="8229600" type="B4JIS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7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RNA%20Work\rpsU2%20Regulation\qRT-PCR\230428_SS_qRT-PCR_calcs_Stability_Assa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RNA%20Work\rpsU2%20Regulation\qRT-PCR\230501_SS_qRT-PCR_calcs_Stability_Assa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rpsU2%20Regulation%20GFP%20Assays\230503_SS_pKR184_Int_WT_d2_GFP_Assa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'CT Line Graphs'!$B$16</c:f>
              <c:strCache>
                <c:ptCount val="1"/>
                <c:pt idx="0">
                  <c:v>KRLVS149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4.0973315835520557E-3"/>
                  <c:y val="-0.1179553076698746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errBars>
            <c:errDir val="y"/>
            <c:errBarType val="both"/>
            <c:errValType val="cust"/>
            <c:noEndCap val="0"/>
            <c:plus>
              <c:numRef>
                <c:f>'CT Line Graphs'!$C$18:$E$18</c:f>
                <c:numCache>
                  <c:formatCode>General</c:formatCode>
                  <c:ptCount val="3"/>
                  <c:pt idx="0">
                    <c:v>-0.89668055583935447</c:v>
                  </c:pt>
                  <c:pt idx="1">
                    <c:v>-0.21744524289778952</c:v>
                  </c:pt>
                  <c:pt idx="2">
                    <c:v>-0.31404282696507285</c:v>
                  </c:pt>
                </c:numCache>
              </c:numRef>
            </c:plus>
            <c:minus>
              <c:numRef>
                <c:f>'CT Line Graphs'!$C$18:$E$18</c:f>
                <c:numCache>
                  <c:formatCode>General</c:formatCode>
                  <c:ptCount val="3"/>
                  <c:pt idx="0">
                    <c:v>-0.89668055583935447</c:v>
                  </c:pt>
                  <c:pt idx="1">
                    <c:v>-0.21744524289778952</c:v>
                  </c:pt>
                  <c:pt idx="2">
                    <c:v>-0.31404282696507285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'CT Line Graphs'!$C$15:$E$15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4</c:v>
                </c:pt>
              </c:numCache>
            </c:numRef>
          </c:xVal>
          <c:yVal>
            <c:numRef>
              <c:f>'CT Line Graphs'!$C$16:$E$16</c:f>
              <c:numCache>
                <c:formatCode>General</c:formatCode>
                <c:ptCount val="3"/>
                <c:pt idx="0">
                  <c:v>-21.702569613545478</c:v>
                </c:pt>
                <c:pt idx="1">
                  <c:v>-21.890746664266214</c:v>
                </c:pt>
                <c:pt idx="2">
                  <c:v>-22.687425806142443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D83-47BD-9403-7D43F52C73B5}"/>
            </c:ext>
          </c:extLst>
        </c:ser>
        <c:ser>
          <c:idx val="1"/>
          <c:order val="1"/>
          <c:tx>
            <c:strRef>
              <c:f>'CT Line Graphs'!$B$17</c:f>
              <c:strCache>
                <c:ptCount val="1"/>
                <c:pt idx="0">
                  <c:v>KRLVS148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FF00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9.7331583552055995E-5"/>
                  <c:y val="-0.15639399241761445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errBars>
            <c:errDir val="y"/>
            <c:errBarType val="both"/>
            <c:errValType val="cust"/>
            <c:noEndCap val="0"/>
            <c:plus>
              <c:numRef>
                <c:f>'CT Line Graphs'!$C$19:$E$19</c:f>
                <c:numCache>
                  <c:formatCode>General</c:formatCode>
                  <c:ptCount val="3"/>
                  <c:pt idx="0">
                    <c:v>-0.47971686240383393</c:v>
                  </c:pt>
                  <c:pt idx="1">
                    <c:v>-0.66878543670481672</c:v>
                  </c:pt>
                  <c:pt idx="2">
                    <c:v>-0.57418396689596596</c:v>
                  </c:pt>
                </c:numCache>
              </c:numRef>
            </c:plus>
            <c:minus>
              <c:numRef>
                <c:f>'CT Line Graphs'!$C$19:$E$19</c:f>
                <c:numCache>
                  <c:formatCode>General</c:formatCode>
                  <c:ptCount val="3"/>
                  <c:pt idx="0">
                    <c:v>-0.47971686240383393</c:v>
                  </c:pt>
                  <c:pt idx="1">
                    <c:v>-0.66878543670481672</c:v>
                  </c:pt>
                  <c:pt idx="2">
                    <c:v>-0.57418396689596596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'CT Line Graphs'!$C$15:$E$15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4</c:v>
                </c:pt>
              </c:numCache>
            </c:numRef>
          </c:xVal>
          <c:yVal>
            <c:numRef>
              <c:f>'CT Line Graphs'!$C$17:$E$17</c:f>
              <c:numCache>
                <c:formatCode>General</c:formatCode>
                <c:ptCount val="3"/>
                <c:pt idx="0">
                  <c:v>-20.01738615687772</c:v>
                </c:pt>
                <c:pt idx="1">
                  <c:v>-20.871713420025742</c:v>
                </c:pt>
                <c:pt idx="2">
                  <c:v>-21.23831902777032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AD83-47BD-9403-7D43F52C73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5370072"/>
        <c:axId val="545371480"/>
      </c:scatterChart>
      <c:valAx>
        <c:axId val="545370072"/>
        <c:scaling>
          <c:orientation val="minMax"/>
          <c:max val="4"/>
          <c:min val="1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371480"/>
        <c:crosses val="autoZero"/>
        <c:crossBetween val="midCat"/>
        <c:majorUnit val="1"/>
      </c:valAx>
      <c:valAx>
        <c:axId val="545371480"/>
        <c:scaling>
          <c:orientation val="minMax"/>
          <c:max val="-2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370072"/>
        <c:crosses val="autoZero"/>
        <c:crossBetween val="midCat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'CT Line Graphs'!$B$13</c:f>
              <c:strCache>
                <c:ptCount val="1"/>
                <c:pt idx="0">
                  <c:v>KRLVS149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4.0971128608923886E-3"/>
                  <c:y val="-0.1263167104111986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'CT Line Graphs'!$C$12:$E$12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4</c:v>
                </c:pt>
              </c:numCache>
            </c:numRef>
          </c:xVal>
          <c:yVal>
            <c:numRef>
              <c:f>'CT Line Graphs'!$C$13:$E$13</c:f>
              <c:numCache>
                <c:formatCode>General</c:formatCode>
                <c:ptCount val="3"/>
                <c:pt idx="0">
                  <c:v>-10.897807285951234</c:v>
                </c:pt>
                <c:pt idx="1">
                  <c:v>-11.239990772431456</c:v>
                </c:pt>
                <c:pt idx="2">
                  <c:v>-11.404465625078588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338-4873-9DC7-7C409C80929D}"/>
            </c:ext>
          </c:extLst>
        </c:ser>
        <c:ser>
          <c:idx val="1"/>
          <c:order val="1"/>
          <c:tx>
            <c:strRef>
              <c:f>'CT Line Graphs'!$B$14</c:f>
              <c:strCache>
                <c:ptCount val="1"/>
                <c:pt idx="0">
                  <c:v>KRLVS148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FF00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1.3193350831146107E-3"/>
                  <c:y val="6.0479367162438027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'CT Line Graphs'!$C$12:$E$12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4</c:v>
                </c:pt>
              </c:numCache>
            </c:numRef>
          </c:xVal>
          <c:yVal>
            <c:numRef>
              <c:f>'CT Line Graphs'!$C$14:$E$14</c:f>
              <c:numCache>
                <c:formatCode>General</c:formatCode>
                <c:ptCount val="3"/>
                <c:pt idx="0">
                  <c:v>-11.347226337716499</c:v>
                </c:pt>
                <c:pt idx="1">
                  <c:v>-11.521685752784235</c:v>
                </c:pt>
                <c:pt idx="2">
                  <c:v>-11.602052985289388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A338-4873-9DC7-7C409C8092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2101592"/>
        <c:axId val="543155672"/>
      </c:scatterChart>
      <c:valAx>
        <c:axId val="542101592"/>
        <c:scaling>
          <c:orientation val="minMax"/>
          <c:max val="4"/>
          <c:min val="1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155672"/>
        <c:crosses val="autoZero"/>
        <c:crossBetween val="midCat"/>
        <c:majorUnit val="1"/>
      </c:valAx>
      <c:valAx>
        <c:axId val="543155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2101592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834488188976377"/>
          <c:y val="0.11732231797796928"/>
          <c:w val="0.79109947506561684"/>
          <c:h val="0.76326647653295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Analysis!$K$2</c:f>
              <c:strCache>
                <c:ptCount val="1"/>
                <c:pt idx="0">
                  <c:v>WT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Analysis!$M$2:$M$3</c:f>
                <c:numCache>
                  <c:formatCode>General</c:formatCode>
                  <c:ptCount val="2"/>
                  <c:pt idx="0">
                    <c:v>1.5082733834597961E-2</c:v>
                  </c:pt>
                  <c:pt idx="1">
                    <c:v>1.4442748271183537E-2</c:v>
                  </c:pt>
                </c:numCache>
              </c:numRef>
            </c:plus>
            <c:minus>
              <c:numRef>
                <c:f>Analysis!$M$2:$M$3</c:f>
                <c:numCache>
                  <c:formatCode>General</c:formatCode>
                  <c:ptCount val="2"/>
                  <c:pt idx="0">
                    <c:v>1.5082733834597961E-2</c:v>
                  </c:pt>
                  <c:pt idx="1">
                    <c:v>1.4442748271183537E-2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Analysis!$K$2:$K$3</c:f>
              <c:strCache>
                <c:ptCount val="2"/>
                <c:pt idx="0">
                  <c:v>WT</c:v>
                </c:pt>
                <c:pt idx="1">
                  <c:v>d2</c:v>
                </c:pt>
              </c:strCache>
            </c:strRef>
          </c:cat>
          <c:val>
            <c:numRef>
              <c:f>Analysis!$L$2:$L$3</c:f>
              <c:numCache>
                <c:formatCode>0.00</c:formatCode>
                <c:ptCount val="2"/>
                <c:pt idx="0">
                  <c:v>1</c:v>
                </c:pt>
                <c:pt idx="1">
                  <c:v>0.7598106825101808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B4-4A8D-A6BC-A57C29EA530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81563408"/>
        <c:axId val="581565968"/>
      </c:barChart>
      <c:catAx>
        <c:axId val="58156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5968"/>
        <c:crosses val="autoZero"/>
        <c:auto val="1"/>
        <c:lblAlgn val="ctr"/>
        <c:lblOffset val="100"/>
        <c:noMultiLvlLbl val="0"/>
      </c:catAx>
      <c:valAx>
        <c:axId val="5815659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Normalized Fluorescence Units</a:t>
                </a:r>
              </a:p>
            </c:rich>
          </c:tx>
          <c:layout>
            <c:manualLayout>
              <c:xMode val="edge"/>
              <c:yMode val="edge"/>
              <c:x val="5.5555555555555558E-3"/>
              <c:y val="0.1074318010078382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34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1346836"/>
            <a:ext cx="932688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22446"/>
            <a:ext cx="82296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55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888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52411" y="438150"/>
            <a:ext cx="2366010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1" y="438150"/>
            <a:ext cx="6960870" cy="69742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21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4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6" y="2051688"/>
            <a:ext cx="946404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6" y="5507358"/>
            <a:ext cx="946404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3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2190750"/>
            <a:ext cx="466344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4980" y="2190750"/>
            <a:ext cx="466344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075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438152"/>
            <a:ext cx="9464040" cy="15906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810" y="2017396"/>
            <a:ext cx="4642008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810" y="3006090"/>
            <a:ext cx="4642008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1" y="2017396"/>
            <a:ext cx="4664869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1" y="3006090"/>
            <a:ext cx="4664869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178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541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548640"/>
            <a:ext cx="353901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4869" y="1184912"/>
            <a:ext cx="555498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2468880"/>
            <a:ext cx="353901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74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548640"/>
            <a:ext cx="353901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64869" y="1184912"/>
            <a:ext cx="555498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2468880"/>
            <a:ext cx="353901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344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80" y="438152"/>
            <a:ext cx="946404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2190750"/>
            <a:ext cx="946404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" y="7627622"/>
            <a:ext cx="246888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4740" y="7627622"/>
            <a:ext cx="370332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9540" y="7627622"/>
            <a:ext cx="246888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298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1290AF-4717-3408-2EF9-73AAD006D213}"/>
              </a:ext>
            </a:extLst>
          </p:cNvPr>
          <p:cNvSpPr txBox="1"/>
          <p:nvPr/>
        </p:nvSpPr>
        <p:spPr>
          <a:xfrm>
            <a:off x="4332768" y="1597155"/>
            <a:ext cx="594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Is the </a:t>
            </a:r>
            <a:r>
              <a:rPr lang="en-US" sz="1600" i="1" dirty="0" err="1"/>
              <a:t>rpsO</a:t>
            </a:r>
            <a:r>
              <a:rPr lang="en-US" sz="1600" i="1" dirty="0"/>
              <a:t> </a:t>
            </a:r>
            <a:r>
              <a:rPr lang="en-US" sz="1600" dirty="0"/>
              <a:t>transcript a good positive control?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No positive or negative, but cDNA samples are diluted to the same concentration and plated in technical triplicate. 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</a:t>
            </a:r>
            <a:r>
              <a:rPr lang="en-US" sz="1600" i="1" dirty="0" err="1"/>
              <a:t>rpsO</a:t>
            </a:r>
            <a:r>
              <a:rPr lang="en-US" sz="1600" i="1" dirty="0"/>
              <a:t> </a:t>
            </a:r>
            <a:r>
              <a:rPr lang="en-US" sz="1600" dirty="0"/>
              <a:t>transcript shows a similar half-life in both WT and </a:t>
            </a:r>
            <a:r>
              <a:rPr lang="el-GR" sz="1600" dirty="0"/>
              <a:t>Δ</a:t>
            </a:r>
            <a:r>
              <a:rPr lang="en-US" sz="1600" i="1" dirty="0"/>
              <a:t>rpsU2</a:t>
            </a:r>
            <a:r>
              <a:rPr lang="en-US" sz="1600" dirty="0"/>
              <a:t>, so it seems like a pretty good positive control. </a:t>
            </a:r>
            <a:endParaRPr lang="en-US" sz="1600" i="1" dirty="0"/>
          </a:p>
        </p:txBody>
      </p:sp>
      <p:graphicFrame>
        <p:nvGraphicFramePr>
          <p:cNvPr id="8" name="Table 9">
            <a:extLst>
              <a:ext uri="{FF2B5EF4-FFF2-40B4-BE49-F238E27FC236}">
                <a16:creationId xmlns:a16="http://schemas.microsoft.com/office/drawing/2014/main" id="{CE8EFD06-3AB2-38AF-873C-B90E8807C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601185"/>
              </p:ext>
            </p:extLst>
          </p:nvPr>
        </p:nvGraphicFramePr>
        <p:xfrm>
          <a:off x="5029199" y="244573"/>
          <a:ext cx="3296094" cy="12120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8289">
                  <a:extLst>
                    <a:ext uri="{9D8B030D-6E8A-4147-A177-3AD203B41FA5}">
                      <a16:colId xmlns:a16="http://schemas.microsoft.com/office/drawing/2014/main" val="3715689009"/>
                    </a:ext>
                  </a:extLst>
                </a:gridCol>
                <a:gridCol w="1307805">
                  <a:extLst>
                    <a:ext uri="{9D8B030D-6E8A-4147-A177-3AD203B41FA5}">
                      <a16:colId xmlns:a16="http://schemas.microsoft.com/office/drawing/2014/main" val="285826447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Half-Lives (min)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495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KRLVS149 (WT)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37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KRLVS148 (</a:t>
                      </a:r>
                      <a:r>
                        <a:rPr kumimoji="0" lang="el-G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Δ</a:t>
                      </a:r>
                      <a:r>
                        <a:rPr kumimoji="0" lang="en-US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rpsU2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2.67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947885"/>
                  </a:ext>
                </a:extLst>
              </a:tr>
            </a:tbl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34BD717-F841-246F-7A97-97696BBFE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6588678"/>
              </p:ext>
            </p:extLst>
          </p:nvPr>
        </p:nvGraphicFramePr>
        <p:xfrm>
          <a:off x="0" y="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6088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1290AF-4717-3408-2EF9-73AAD006D213}"/>
              </a:ext>
            </a:extLst>
          </p:cNvPr>
          <p:cNvSpPr txBox="1"/>
          <p:nvPr/>
        </p:nvSpPr>
        <p:spPr>
          <a:xfrm>
            <a:off x="4572001" y="116959"/>
            <a:ext cx="64008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Is 23s rRNA</a:t>
            </a:r>
            <a:r>
              <a:rPr lang="en-US" sz="1600" i="1" dirty="0"/>
              <a:t> </a:t>
            </a:r>
            <a:r>
              <a:rPr lang="en-US" sz="1600" dirty="0"/>
              <a:t>transcript a good negative control?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No positive or negative, but cDNA samples are diluted to the same concentration and plated in technical triplicate. 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Who knows, the concentration was still way too high. </a:t>
            </a:r>
            <a:endParaRPr lang="en-US" sz="1600" i="1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A09AA05-44A8-B89E-F755-3FB17DE0ED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4211050"/>
              </p:ext>
            </p:extLst>
          </p:nvPr>
        </p:nvGraphicFramePr>
        <p:xfrm>
          <a:off x="0" y="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9358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1290AF-4717-3408-2EF9-73AAD006D213}"/>
              </a:ext>
            </a:extLst>
          </p:cNvPr>
          <p:cNvSpPr txBox="1"/>
          <p:nvPr/>
        </p:nvSpPr>
        <p:spPr>
          <a:xfrm>
            <a:off x="4540102" y="76699"/>
            <a:ext cx="59436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Does the GFP assay recapitulate results we have seen previously? (And is it different than the last time I did it?) 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LVS for background fluorescence, normalized to WT. 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I obtained the same results that I did last time, after confirming that there was no mix-up in the cloning. This indicates that tubes were not switched, and that the GFP assay indicates a ~20% lower level of GFP fused to the promoter of </a:t>
            </a:r>
            <a:r>
              <a:rPr lang="en-US" sz="1600" i="1" dirty="0"/>
              <a:t>tul4 </a:t>
            </a:r>
            <a:r>
              <a:rPr lang="en-US" sz="1600" dirty="0"/>
              <a:t>and the UTR of </a:t>
            </a:r>
            <a:r>
              <a:rPr lang="en-US" sz="1600" i="1" dirty="0"/>
              <a:t>rpsU2</a:t>
            </a:r>
            <a:r>
              <a:rPr lang="en-US" sz="1600" dirty="0"/>
              <a:t>. This may be due to the fact that the difference is not large, and the GFP assay may not be as quantitative. </a:t>
            </a:r>
            <a:endParaRPr lang="en-US" sz="1600" i="1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3077297-82EF-4014-BF37-85D561FB3E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5279003"/>
              </p:ext>
            </p:extLst>
          </p:nvPr>
        </p:nvGraphicFramePr>
        <p:xfrm>
          <a:off x="0" y="0"/>
          <a:ext cx="4423144" cy="2126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7370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259</TotalTime>
  <Words>241</Words>
  <Application>Microsoft Office PowerPoint</Application>
  <PresentationFormat>Custom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Sierra Schmidt</dc:creator>
  <cp:lastModifiedBy>Sierra Schmidt</cp:lastModifiedBy>
  <cp:revision>8</cp:revision>
  <dcterms:created xsi:type="dcterms:W3CDTF">2023-04-24T14:40:28Z</dcterms:created>
  <dcterms:modified xsi:type="dcterms:W3CDTF">2023-05-15T13:57:12Z</dcterms:modified>
</cp:coreProperties>
</file>