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</p:sldIdLst>
  <p:sldSz cx="109728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346836"/>
            <a:ext cx="932688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1" y="438150"/>
            <a:ext cx="236601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8150"/>
            <a:ext cx="696087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1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4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2051688"/>
            <a:ext cx="946404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5507358"/>
            <a:ext cx="946404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7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438152"/>
            <a:ext cx="946404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2017396"/>
            <a:ext cx="4642008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3006090"/>
            <a:ext cx="46420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1" y="2017396"/>
            <a:ext cx="4664869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1" y="3006090"/>
            <a:ext cx="4664869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7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1184912"/>
            <a:ext cx="555498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548640"/>
            <a:ext cx="353901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1184912"/>
            <a:ext cx="555498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09" y="2468880"/>
            <a:ext cx="353901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4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438152"/>
            <a:ext cx="946404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98EA-1393-490D-BCB9-510EBB73184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7627622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762762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2C82-B6AA-4248-9778-7BBFEB92A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2A2DFE-5E58-F3E6-85C2-96EFFF993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5" t="59083" b="20459"/>
          <a:stretch/>
        </p:blipFill>
        <p:spPr>
          <a:xfrm>
            <a:off x="2833636" y="92519"/>
            <a:ext cx="4619694" cy="949877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A45CB44-D161-2FC7-CBF6-75BE1F5FF1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5" t="59317" b="20341"/>
          <a:stretch/>
        </p:blipFill>
        <p:spPr>
          <a:xfrm>
            <a:off x="2833636" y="1097272"/>
            <a:ext cx="4619694" cy="949877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DC5234C-E1E4-7229-A802-4917E0486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5" t="59271" b="20365"/>
          <a:stretch/>
        </p:blipFill>
        <p:spPr>
          <a:xfrm>
            <a:off x="2833639" y="2102025"/>
            <a:ext cx="4619693" cy="949877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2FF635-1753-4A35-1AAC-DD64B0F500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5" t="59549" b="20225"/>
          <a:stretch/>
        </p:blipFill>
        <p:spPr>
          <a:xfrm>
            <a:off x="2833636" y="3106778"/>
            <a:ext cx="4619692" cy="949877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79E04870-71E9-CED2-4F35-1A8FEA259F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59341" b="20259"/>
          <a:stretch/>
        </p:blipFill>
        <p:spPr>
          <a:xfrm>
            <a:off x="2833636" y="4111531"/>
            <a:ext cx="4619692" cy="949877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F0802AE8-E97F-4380-5566-8BCE01DEBA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6" t="58972" b="20669"/>
          <a:stretch/>
        </p:blipFill>
        <p:spPr>
          <a:xfrm>
            <a:off x="2833639" y="5116284"/>
            <a:ext cx="4619691" cy="949877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0517ADE1-40F6-2069-3422-D574E53D07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5" t="60116" b="19510"/>
          <a:stretch/>
        </p:blipFill>
        <p:spPr>
          <a:xfrm>
            <a:off x="2833636" y="6121040"/>
            <a:ext cx="4619690" cy="9498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693365-8258-9F74-7973-91B07EB9C587}"/>
              </a:ext>
            </a:extLst>
          </p:cNvPr>
          <p:cNvSpPr txBox="1"/>
          <p:nvPr/>
        </p:nvSpPr>
        <p:spPr>
          <a:xfrm>
            <a:off x="2514600" y="92516"/>
            <a:ext cx="313804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056128-0AD4-9833-66CC-410F21307168}"/>
              </a:ext>
            </a:extLst>
          </p:cNvPr>
          <p:cNvSpPr txBox="1"/>
          <p:nvPr/>
        </p:nvSpPr>
        <p:spPr>
          <a:xfrm>
            <a:off x="2514600" y="6121034"/>
            <a:ext cx="320922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4FD41-8F78-6C0C-55C3-FCF838FA542F}"/>
              </a:ext>
            </a:extLst>
          </p:cNvPr>
          <p:cNvSpPr txBox="1"/>
          <p:nvPr/>
        </p:nvSpPr>
        <p:spPr>
          <a:xfrm>
            <a:off x="2514603" y="5118779"/>
            <a:ext cx="279179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F.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DAFFB0-89B7-FA2F-0677-9D77053382C1}"/>
              </a:ext>
            </a:extLst>
          </p:cNvPr>
          <p:cNvSpPr txBox="1"/>
          <p:nvPr/>
        </p:nvSpPr>
        <p:spPr>
          <a:xfrm>
            <a:off x="2514600" y="1092893"/>
            <a:ext cx="313804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B.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F8D1C4-C01C-BB14-5977-9D9C4C4C7DD7}"/>
              </a:ext>
            </a:extLst>
          </p:cNvPr>
          <p:cNvSpPr txBox="1"/>
          <p:nvPr/>
        </p:nvSpPr>
        <p:spPr>
          <a:xfrm>
            <a:off x="2514600" y="2104520"/>
            <a:ext cx="313804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5E10CE-1319-4C0B-2EAA-CBF038B5EDF0}"/>
              </a:ext>
            </a:extLst>
          </p:cNvPr>
          <p:cNvSpPr txBox="1"/>
          <p:nvPr/>
        </p:nvSpPr>
        <p:spPr>
          <a:xfrm>
            <a:off x="2514600" y="3101150"/>
            <a:ext cx="313804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19193E-6E0A-3AAE-5936-9760756D3789}"/>
              </a:ext>
            </a:extLst>
          </p:cNvPr>
          <p:cNvSpPr txBox="1"/>
          <p:nvPr/>
        </p:nvSpPr>
        <p:spPr>
          <a:xfrm>
            <a:off x="2514600" y="4116524"/>
            <a:ext cx="298480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290AF-4717-3408-2EF9-73AAD006D213}"/>
              </a:ext>
            </a:extLst>
          </p:cNvPr>
          <p:cNvSpPr txBox="1"/>
          <p:nvPr/>
        </p:nvSpPr>
        <p:spPr>
          <a:xfrm>
            <a:off x="2514600" y="7035906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highlight>
                  <a:srgbClr val="00FFFF"/>
                </a:highlight>
              </a:rPr>
              <a:t>Question:</a:t>
            </a:r>
            <a:r>
              <a:rPr lang="en-US" sz="1600" dirty="0"/>
              <a:t> Are the </a:t>
            </a:r>
            <a:r>
              <a:rPr lang="en-US" sz="1600" i="1" dirty="0" err="1"/>
              <a:t>secG</a:t>
            </a:r>
            <a:r>
              <a:rPr lang="en-US" sz="1600" i="1" dirty="0"/>
              <a:t> </a:t>
            </a:r>
            <a:r>
              <a:rPr lang="en-US" sz="1600" dirty="0"/>
              <a:t>and </a:t>
            </a:r>
            <a:r>
              <a:rPr lang="en-US" sz="1600" i="1" dirty="0" err="1"/>
              <a:t>rpsO</a:t>
            </a:r>
            <a:r>
              <a:rPr lang="en-US" sz="1600" i="1" dirty="0"/>
              <a:t> </a:t>
            </a:r>
            <a:r>
              <a:rPr lang="en-US" sz="1600" dirty="0"/>
              <a:t>qPCR primers decently efficient?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highlight>
                  <a:srgbClr val="00FF00"/>
                </a:highlight>
              </a:rPr>
              <a:t>Controls:</a:t>
            </a:r>
            <a:r>
              <a:rPr lang="en-US" sz="1600" dirty="0"/>
              <a:t> KROL63+64 </a:t>
            </a:r>
            <a:r>
              <a:rPr lang="en-US" sz="1600" i="1" dirty="0"/>
              <a:t>tul4 </a:t>
            </a:r>
            <a:r>
              <a:rPr lang="en-US" sz="1600" dirty="0"/>
              <a:t>primer set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highlight>
                  <a:srgbClr val="FF00FF"/>
                </a:highlight>
              </a:rPr>
              <a:t>Interpretation:</a:t>
            </a:r>
            <a:r>
              <a:rPr lang="en-US" sz="1600" dirty="0"/>
              <a:t> KROL642+643 is efficient and has the lowest </a:t>
            </a:r>
            <a:r>
              <a:rPr lang="en-US" sz="1600" i="1" dirty="0" err="1"/>
              <a:t>secG</a:t>
            </a:r>
            <a:r>
              <a:rPr lang="en-US" sz="1600" i="1" dirty="0"/>
              <a:t> </a:t>
            </a:r>
            <a:r>
              <a:rPr lang="en-US" sz="1600" dirty="0"/>
              <a:t>C</a:t>
            </a:r>
            <a:r>
              <a:rPr lang="en-US" sz="1600" baseline="-25000" dirty="0"/>
              <a:t>p</a:t>
            </a:r>
            <a:r>
              <a:rPr lang="en-US" sz="1600" baseline="30000" dirty="0"/>
              <a:t> </a:t>
            </a:r>
            <a:r>
              <a:rPr lang="en-US" sz="1600" dirty="0"/>
              <a:t>. KROL650+651</a:t>
            </a:r>
            <a:r>
              <a:rPr lang="en-US" sz="1600" baseline="-25000" dirty="0"/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2861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06241D-B67D-DE6B-D4AA-F2A1C7290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34498" r="-71" b="23677"/>
          <a:stretch/>
        </p:blipFill>
        <p:spPr>
          <a:xfrm>
            <a:off x="2620041" y="1174369"/>
            <a:ext cx="2722654" cy="1143000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26FCD2-BAB8-6F6F-A39F-559651D6D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0" t="33266" b="24909"/>
          <a:stretch/>
        </p:blipFill>
        <p:spPr>
          <a:xfrm>
            <a:off x="2620044" y="2374809"/>
            <a:ext cx="2720185" cy="114300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75D870-3B1E-BCBE-76F6-7E34F64CB9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0" t="33897" r="71" b="24278"/>
          <a:stretch/>
        </p:blipFill>
        <p:spPr>
          <a:xfrm>
            <a:off x="2617577" y="3575249"/>
            <a:ext cx="2720185" cy="114300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840A15-2B88-A7C5-0F85-6B0CF84911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9" t="33186" b="24990"/>
          <a:stretch/>
        </p:blipFill>
        <p:spPr>
          <a:xfrm>
            <a:off x="2617574" y="4775690"/>
            <a:ext cx="2722652" cy="1143000"/>
          </a:xfrm>
          <a:prstGeom prst="rect">
            <a:avLst/>
          </a:prstGeom>
        </p:spPr>
      </p:pic>
      <p:pic>
        <p:nvPicPr>
          <p:cNvPr id="11" name="Picture 10" descr="Graphical user interface, application, Excel&#10;&#10;Description automatically generated">
            <a:extLst>
              <a:ext uri="{FF2B5EF4-FFF2-40B4-BE49-F238E27FC236}">
                <a16:creationId xmlns:a16="http://schemas.microsoft.com/office/drawing/2014/main" id="{7B379D8D-7D97-7843-0E62-4866A3CF64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1" t="33624" b="24551"/>
          <a:stretch/>
        </p:blipFill>
        <p:spPr>
          <a:xfrm>
            <a:off x="5576059" y="1174369"/>
            <a:ext cx="2722653" cy="1143000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D49B95-80D8-1E37-992E-6D248F7251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34472" r="-71" b="23703"/>
          <a:stretch/>
        </p:blipFill>
        <p:spPr>
          <a:xfrm>
            <a:off x="5576057" y="2382023"/>
            <a:ext cx="2722655" cy="1143000"/>
          </a:xfrm>
          <a:prstGeom prst="rect">
            <a:avLst/>
          </a:prstGeom>
        </p:spPr>
      </p:pic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F46B28A-DB0C-3E36-43F7-F03552A75F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t="34207" b="24009"/>
          <a:stretch/>
        </p:blipFill>
        <p:spPr>
          <a:xfrm>
            <a:off x="5578525" y="3589677"/>
            <a:ext cx="2720187" cy="1143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D918FEA-F4EC-9CDA-0220-87B2F11187E9}"/>
              </a:ext>
            </a:extLst>
          </p:cNvPr>
          <p:cNvSpPr txBox="1"/>
          <p:nvPr/>
        </p:nvSpPr>
        <p:spPr>
          <a:xfrm>
            <a:off x="2376811" y="1142925"/>
            <a:ext cx="313804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4B80A9-DA17-606D-D253-D141B790F192}"/>
              </a:ext>
            </a:extLst>
          </p:cNvPr>
          <p:cNvSpPr txBox="1"/>
          <p:nvPr/>
        </p:nvSpPr>
        <p:spPr>
          <a:xfrm>
            <a:off x="2376811" y="2339509"/>
            <a:ext cx="313804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B.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245947-3FDB-5D19-A99D-F0729F55A4F5}"/>
              </a:ext>
            </a:extLst>
          </p:cNvPr>
          <p:cNvSpPr txBox="1"/>
          <p:nvPr/>
        </p:nvSpPr>
        <p:spPr>
          <a:xfrm>
            <a:off x="2376811" y="3536093"/>
            <a:ext cx="313804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4975D-E67D-CFED-316E-9F36A39AE567}"/>
              </a:ext>
            </a:extLst>
          </p:cNvPr>
          <p:cNvSpPr txBox="1"/>
          <p:nvPr/>
        </p:nvSpPr>
        <p:spPr>
          <a:xfrm>
            <a:off x="2376811" y="4732677"/>
            <a:ext cx="313804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6C9485-AA78-60BE-5913-FABE1AECCEAB}"/>
              </a:ext>
            </a:extLst>
          </p:cNvPr>
          <p:cNvSpPr txBox="1"/>
          <p:nvPr/>
        </p:nvSpPr>
        <p:spPr>
          <a:xfrm>
            <a:off x="5337759" y="3538586"/>
            <a:ext cx="320922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61DC3C-0F78-6EDA-A921-1FED495ACF63}"/>
              </a:ext>
            </a:extLst>
          </p:cNvPr>
          <p:cNvSpPr txBox="1"/>
          <p:nvPr/>
        </p:nvSpPr>
        <p:spPr>
          <a:xfrm>
            <a:off x="5337762" y="2342002"/>
            <a:ext cx="279179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F.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F88A7D-EBB1-D603-D9B1-6E18E1F8DA5E}"/>
              </a:ext>
            </a:extLst>
          </p:cNvPr>
          <p:cNvSpPr txBox="1"/>
          <p:nvPr/>
        </p:nvSpPr>
        <p:spPr>
          <a:xfrm>
            <a:off x="5360201" y="1145418"/>
            <a:ext cx="298480" cy="230832"/>
          </a:xfrm>
          <a:prstGeom prst="rect">
            <a:avLst/>
          </a:prstGeom>
          <a:noFill/>
        </p:spPr>
        <p:txBody>
          <a:bodyPr wrap="none" tIns="0" rtlCol="0">
            <a:spAutoFit/>
          </a:bodyPr>
          <a:lstStyle/>
          <a:p>
            <a:r>
              <a:rPr lang="en-US" sz="1200" dirty="0"/>
              <a:t>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0BA57-D485-13C2-369D-1E674343425D}"/>
              </a:ext>
            </a:extLst>
          </p:cNvPr>
          <p:cNvSpPr txBox="1"/>
          <p:nvPr/>
        </p:nvSpPr>
        <p:spPr>
          <a:xfrm>
            <a:off x="2514600" y="6940543"/>
            <a:ext cx="5943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highlight>
                  <a:srgbClr val="00FFFF"/>
                </a:highlight>
              </a:rPr>
              <a:t>Question:</a:t>
            </a:r>
            <a:r>
              <a:rPr lang="en-US" sz="1600" dirty="0"/>
              <a:t> Are the </a:t>
            </a:r>
            <a:r>
              <a:rPr lang="en-US" sz="1600" i="1" dirty="0" err="1"/>
              <a:t>secG</a:t>
            </a:r>
            <a:r>
              <a:rPr lang="en-US" sz="1600" i="1" dirty="0"/>
              <a:t> </a:t>
            </a:r>
            <a:r>
              <a:rPr lang="en-US" sz="1600" dirty="0"/>
              <a:t>and </a:t>
            </a:r>
            <a:r>
              <a:rPr lang="en-US" sz="1600" i="1" dirty="0" err="1"/>
              <a:t>rpsO</a:t>
            </a:r>
            <a:r>
              <a:rPr lang="en-US" sz="1600" i="1" dirty="0"/>
              <a:t> </a:t>
            </a:r>
            <a:r>
              <a:rPr lang="en-US" sz="1600" dirty="0"/>
              <a:t>qPCR primers amplifying a single product?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highlight>
                  <a:srgbClr val="00FF00"/>
                </a:highlight>
              </a:rPr>
              <a:t>Controls:</a:t>
            </a:r>
            <a:r>
              <a:rPr lang="en-US" sz="1600" dirty="0"/>
              <a:t> KROL63+64 </a:t>
            </a:r>
            <a:r>
              <a:rPr lang="en-US" sz="1600" i="1" dirty="0"/>
              <a:t>tul4 </a:t>
            </a:r>
            <a:r>
              <a:rPr lang="en-US" sz="1600" dirty="0"/>
              <a:t>primer set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highlight>
                  <a:srgbClr val="FF00FF"/>
                </a:highlight>
              </a:rPr>
              <a:t>Interpretation:</a:t>
            </a:r>
            <a:r>
              <a:rPr lang="en-US" sz="1600" dirty="0"/>
              <a:t> All of the primer sets are amplifying a single product.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3999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9FA7A-3868-6028-1A86-0B0FFDA00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1" t="9467" r="14162" b="12745"/>
          <a:stretch/>
        </p:blipFill>
        <p:spPr>
          <a:xfrm>
            <a:off x="8472" y="0"/>
            <a:ext cx="2348089" cy="2314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BE52FE-1D18-E312-97F6-D8B3ED84D8CD}"/>
              </a:ext>
            </a:extLst>
          </p:cNvPr>
          <p:cNvSpPr txBox="1"/>
          <p:nvPr/>
        </p:nvSpPr>
        <p:spPr>
          <a:xfrm>
            <a:off x="0" y="2314225"/>
            <a:ext cx="2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pKR168: Tn7 P</a:t>
            </a:r>
            <a:r>
              <a:rPr lang="en-US" sz="1600" i="1" dirty="0"/>
              <a:t>rpsU2 tul4 </a:t>
            </a:r>
            <a:r>
              <a:rPr lang="en-US" sz="1600" dirty="0"/>
              <a:t>UTR </a:t>
            </a:r>
            <a:r>
              <a:rPr lang="en-US" sz="1600" i="1" dirty="0"/>
              <a:t>lacZ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63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319571-73B5-6672-5D79-EFFB01672367}"/>
              </a:ext>
            </a:extLst>
          </p:cNvPr>
          <p:cNvSpPr txBox="1"/>
          <p:nvPr/>
        </p:nvSpPr>
        <p:spPr>
          <a:xfrm>
            <a:off x="2635466" y="441159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Ladder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0C181-CF23-7488-B4A3-348C50241964}"/>
              </a:ext>
            </a:extLst>
          </p:cNvPr>
          <p:cNvSpPr txBox="1"/>
          <p:nvPr/>
        </p:nvSpPr>
        <p:spPr>
          <a:xfrm>
            <a:off x="3678971" y="437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4F219-866C-B136-E49D-ADCE1F596CC2}"/>
              </a:ext>
            </a:extLst>
          </p:cNvPr>
          <p:cNvSpPr txBox="1"/>
          <p:nvPr/>
        </p:nvSpPr>
        <p:spPr>
          <a:xfrm>
            <a:off x="4131013" y="437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B623C-CF47-A9D2-0CD3-6626A2421BCA}"/>
              </a:ext>
            </a:extLst>
          </p:cNvPr>
          <p:cNvSpPr txBox="1"/>
          <p:nvPr/>
        </p:nvSpPr>
        <p:spPr>
          <a:xfrm>
            <a:off x="4583055" y="437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9F14A-4E8E-2261-D014-81948F3C4A63}"/>
              </a:ext>
            </a:extLst>
          </p:cNvPr>
          <p:cNvSpPr txBox="1"/>
          <p:nvPr/>
        </p:nvSpPr>
        <p:spPr>
          <a:xfrm>
            <a:off x="6886695" y="4379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0C1E5-8759-8BC9-A9C3-6BAF36B77134}"/>
              </a:ext>
            </a:extLst>
          </p:cNvPr>
          <p:cNvSpPr txBox="1"/>
          <p:nvPr/>
        </p:nvSpPr>
        <p:spPr>
          <a:xfrm>
            <a:off x="4099027" y="160982"/>
            <a:ext cx="231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Candidate Integrations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6FDD64-A82A-076E-570B-49972C75F236}"/>
              </a:ext>
            </a:extLst>
          </p:cNvPr>
          <p:cNvSpPr txBox="1"/>
          <p:nvPr/>
        </p:nvSpPr>
        <p:spPr>
          <a:xfrm>
            <a:off x="6434655" y="430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B01B2C-4AC8-C87A-8148-C4276B13E375}"/>
              </a:ext>
            </a:extLst>
          </p:cNvPr>
          <p:cNvSpPr txBox="1"/>
          <p:nvPr/>
        </p:nvSpPr>
        <p:spPr>
          <a:xfrm>
            <a:off x="5035097" y="430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9EAEB-4C12-F793-CD68-93948305FC1A}"/>
              </a:ext>
            </a:extLst>
          </p:cNvPr>
          <p:cNvSpPr txBox="1"/>
          <p:nvPr/>
        </p:nvSpPr>
        <p:spPr>
          <a:xfrm>
            <a:off x="5487139" y="430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0B4920-BDDE-C90C-6E28-58140CC82A1F}"/>
              </a:ext>
            </a:extLst>
          </p:cNvPr>
          <p:cNvSpPr txBox="1"/>
          <p:nvPr/>
        </p:nvSpPr>
        <p:spPr>
          <a:xfrm>
            <a:off x="5939181" y="430278"/>
            <a:ext cx="34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A07749-0C34-06B2-520A-D7EF2BB279BA}"/>
              </a:ext>
            </a:extLst>
          </p:cNvPr>
          <p:cNvSpPr txBox="1"/>
          <p:nvPr/>
        </p:nvSpPr>
        <p:spPr>
          <a:xfrm>
            <a:off x="7885084" y="441159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(-)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645A3C-443B-0C5D-2EAD-E1D504196333}"/>
              </a:ext>
            </a:extLst>
          </p:cNvPr>
          <p:cNvSpPr txBox="1"/>
          <p:nvPr/>
        </p:nvSpPr>
        <p:spPr>
          <a:xfrm>
            <a:off x="7146097" y="160986"/>
            <a:ext cx="74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LVS gDNA</a:t>
            </a:r>
          </a:p>
        </p:txBody>
      </p:sp>
      <p:pic>
        <p:nvPicPr>
          <p:cNvPr id="17" name="Picture 16" descr="A picture containing text, white&#10;&#10;Description automatically generated">
            <a:extLst>
              <a:ext uri="{FF2B5EF4-FFF2-40B4-BE49-F238E27FC236}">
                <a16:creationId xmlns:a16="http://schemas.microsoft.com/office/drawing/2014/main" id="{702265D4-A22F-4908-5B57-5CF4C7DE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5" r="14785"/>
          <a:stretch/>
        </p:blipFill>
        <p:spPr>
          <a:xfrm>
            <a:off x="2611113" y="794968"/>
            <a:ext cx="5750574" cy="5953439"/>
          </a:xfrm>
          <a:prstGeom prst="rect">
            <a:avLst/>
          </a:prstGeom>
        </p:spPr>
      </p:pic>
      <p:pic>
        <p:nvPicPr>
          <p:cNvPr id="19" name="Picture 18" descr="A picture containing text, white, dirty&#10;&#10;Description automatically generated">
            <a:extLst>
              <a:ext uri="{FF2B5EF4-FFF2-40B4-BE49-F238E27FC236}">
                <a16:creationId xmlns:a16="http://schemas.microsoft.com/office/drawing/2014/main" id="{7C6627AE-AB1D-5C04-52B2-82C3441F12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r="15258"/>
          <a:stretch/>
        </p:blipFill>
        <p:spPr>
          <a:xfrm>
            <a:off x="2635463" y="807316"/>
            <a:ext cx="5726224" cy="59778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5E9F19-404D-D834-26A8-54861CC4BBE5}"/>
              </a:ext>
            </a:extLst>
          </p:cNvPr>
          <p:cNvSpPr txBox="1"/>
          <p:nvPr/>
        </p:nvSpPr>
        <p:spPr>
          <a:xfrm>
            <a:off x="2514600" y="6942195"/>
            <a:ext cx="5943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highlight>
                  <a:srgbClr val="00FFFF"/>
                </a:highlight>
              </a:rPr>
              <a:t>Question:</a:t>
            </a:r>
            <a:r>
              <a:rPr lang="en-US" sz="1600" dirty="0"/>
              <a:t> Is pKR168 integrated into WT?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highlight>
                  <a:srgbClr val="00FF00"/>
                </a:highlight>
              </a:rPr>
              <a:t>Controls:</a:t>
            </a:r>
            <a:r>
              <a:rPr lang="en-US" sz="1600" dirty="0"/>
              <a:t> LVS and water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highlight>
                  <a:srgbClr val="FF00FF"/>
                </a:highlight>
              </a:rPr>
              <a:t>Interpretation:</a:t>
            </a:r>
            <a:r>
              <a:rPr lang="en-US" sz="1600" dirty="0"/>
              <a:t> Candidate 1, 2, 5, and 8 are potentially promising.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299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9FA7A-3868-6028-1A86-0B0FFDA00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1" t="9467" r="14162" b="12745"/>
          <a:stretch/>
        </p:blipFill>
        <p:spPr>
          <a:xfrm>
            <a:off x="8472" y="0"/>
            <a:ext cx="2348089" cy="2314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DA535-20ED-2248-83BC-E38E8DF7C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7" r="6797" b="4226"/>
          <a:stretch/>
        </p:blipFill>
        <p:spPr>
          <a:xfrm>
            <a:off x="4316592" y="0"/>
            <a:ext cx="2348088" cy="2314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A8F7F-08D9-CEAF-2A7E-9172BE528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" t="4706" r="5521" b="4706"/>
          <a:stretch/>
        </p:blipFill>
        <p:spPr>
          <a:xfrm>
            <a:off x="8624712" y="0"/>
            <a:ext cx="2348088" cy="2314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F7C25-0E5D-1EDB-BFB8-C4BAC57627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85" r="8285" b="4243"/>
          <a:stretch/>
        </p:blipFill>
        <p:spPr>
          <a:xfrm>
            <a:off x="-2" y="3941413"/>
            <a:ext cx="2348090" cy="2314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07E77-3BF6-273C-4C2B-9C590C2B3B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287" t="5707" r="10287" b="5707"/>
          <a:stretch/>
        </p:blipFill>
        <p:spPr>
          <a:xfrm>
            <a:off x="4321845" y="3941413"/>
            <a:ext cx="2348088" cy="2314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BE52FE-1D18-E312-97F6-D8B3ED84D8CD}"/>
              </a:ext>
            </a:extLst>
          </p:cNvPr>
          <p:cNvSpPr txBox="1"/>
          <p:nvPr/>
        </p:nvSpPr>
        <p:spPr>
          <a:xfrm>
            <a:off x="0" y="2314225"/>
            <a:ext cx="234808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pKR168: Tn7 P</a:t>
            </a:r>
            <a:r>
              <a:rPr lang="en-US" sz="1600" i="1" dirty="0"/>
              <a:t>rpsU2 tul4 </a:t>
            </a:r>
            <a:r>
              <a:rPr lang="en-US" sz="1600" dirty="0"/>
              <a:t>UTR </a:t>
            </a:r>
            <a:r>
              <a:rPr lang="en-US" sz="1600" i="1" dirty="0"/>
              <a:t>lacZ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To test whether the promoter of </a:t>
            </a:r>
            <a:r>
              <a:rPr lang="en-US" sz="1600" i="1" dirty="0"/>
              <a:t>rpsU2 </a:t>
            </a:r>
            <a:r>
              <a:rPr lang="en-US" sz="1600" dirty="0"/>
              <a:t>is sufficient for bS21-2 autoregulation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8A59D5-53AE-C3BB-7431-377338682D81}"/>
              </a:ext>
            </a:extLst>
          </p:cNvPr>
          <p:cNvSpPr txBox="1"/>
          <p:nvPr/>
        </p:nvSpPr>
        <p:spPr>
          <a:xfrm>
            <a:off x="4299651" y="2314222"/>
            <a:ext cx="2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pKR184: Tn7 P</a:t>
            </a:r>
            <a:r>
              <a:rPr lang="en-US" sz="1600" i="1" dirty="0"/>
              <a:t>tul4 rpsU2 </a:t>
            </a:r>
            <a:r>
              <a:rPr lang="en-US" sz="1600" dirty="0"/>
              <a:t>UTR </a:t>
            </a:r>
            <a:r>
              <a:rPr lang="en-US" sz="1600" i="1" dirty="0" err="1"/>
              <a:t>gfp</a:t>
            </a:r>
            <a:endParaRPr lang="en-US" sz="16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366EA-8F04-E2C6-5FC1-12E2D6CC411D}"/>
              </a:ext>
            </a:extLst>
          </p:cNvPr>
          <p:cNvSpPr txBox="1"/>
          <p:nvPr/>
        </p:nvSpPr>
        <p:spPr>
          <a:xfrm>
            <a:off x="8616243" y="2314225"/>
            <a:ext cx="2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pKR191: Tn7 P</a:t>
            </a:r>
            <a:r>
              <a:rPr lang="en-US" sz="1600" i="1" dirty="0"/>
              <a:t>tul4 rpsU2 </a:t>
            </a:r>
            <a:r>
              <a:rPr lang="en-US" sz="1600" dirty="0"/>
              <a:t>UTR-Mut.1 </a:t>
            </a:r>
            <a:r>
              <a:rPr lang="en-US" sz="1600" i="1" dirty="0" err="1"/>
              <a:t>gfp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3E70B-C694-814B-F764-C0CCE4D088E4}"/>
              </a:ext>
            </a:extLst>
          </p:cNvPr>
          <p:cNvSpPr txBox="1"/>
          <p:nvPr/>
        </p:nvSpPr>
        <p:spPr>
          <a:xfrm>
            <a:off x="-8471" y="6255636"/>
            <a:ext cx="2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pKR196: pF P</a:t>
            </a:r>
            <a:r>
              <a:rPr lang="en-US" sz="1600" i="1" dirty="0"/>
              <a:t>tul4 rpsU2 </a:t>
            </a:r>
            <a:r>
              <a:rPr lang="en-US" sz="1600" dirty="0"/>
              <a:t>UTR </a:t>
            </a:r>
            <a:r>
              <a:rPr lang="en-US" sz="1600" i="1" dirty="0" err="1"/>
              <a:t>gfp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874814-33FE-2408-E344-012611EEB05D}"/>
              </a:ext>
            </a:extLst>
          </p:cNvPr>
          <p:cNvSpPr txBox="1"/>
          <p:nvPr/>
        </p:nvSpPr>
        <p:spPr>
          <a:xfrm>
            <a:off x="4275980" y="6239396"/>
            <a:ext cx="2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pKR197: pF P</a:t>
            </a:r>
            <a:r>
              <a:rPr lang="en-US" sz="1600" i="1" dirty="0"/>
              <a:t>tul4 rpsU2 </a:t>
            </a:r>
            <a:r>
              <a:rPr lang="en-US" sz="1600" dirty="0"/>
              <a:t>UTR-Mut.1 </a:t>
            </a:r>
            <a:r>
              <a:rPr lang="en-US" sz="1600" i="1" dirty="0" err="1"/>
              <a:t>gfp</a:t>
            </a:r>
            <a:endParaRPr lang="en-US" sz="1600" dirty="0"/>
          </a:p>
        </p:txBody>
      </p:sp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FF60EA52-1105-DAFD-86C6-8DFF5860A6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4" t="7138" r="34853" b="7805"/>
          <a:stretch/>
        </p:blipFill>
        <p:spPr>
          <a:xfrm>
            <a:off x="9465770" y="5513529"/>
            <a:ext cx="1412744" cy="2653764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5726BC2E-E430-49A7-75C9-AC2375FF0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39" y="4695019"/>
            <a:ext cx="3107078" cy="176923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D8EE50-729A-E9B3-ED67-A99DCF1D6FB8}"/>
              </a:ext>
            </a:extLst>
          </p:cNvPr>
          <p:cNvCxnSpPr/>
          <p:nvPr/>
        </p:nvCxnSpPr>
        <p:spPr>
          <a:xfrm>
            <a:off x="8343307" y="6548023"/>
            <a:ext cx="8396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96162E8-6E20-7DEA-A81F-08E9F82D6103}"/>
              </a:ext>
            </a:extLst>
          </p:cNvPr>
          <p:cNvSpPr/>
          <p:nvPr/>
        </p:nvSpPr>
        <p:spPr>
          <a:xfrm>
            <a:off x="6808851" y="4311499"/>
            <a:ext cx="3951297" cy="385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200</TotalTime>
  <Words>192</Words>
  <Application>Microsoft Office PowerPoint</Application>
  <PresentationFormat>Custom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Sierra Schmidt</dc:creator>
  <cp:lastModifiedBy>Sierra Schmidt</cp:lastModifiedBy>
  <cp:revision>6</cp:revision>
  <dcterms:created xsi:type="dcterms:W3CDTF">2023-04-24T14:40:28Z</dcterms:created>
  <dcterms:modified xsi:type="dcterms:W3CDTF">2023-04-24T18:50:47Z</dcterms:modified>
</cp:coreProperties>
</file>