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1" r:id="rId20"/>
    <p:sldId id="282" r:id="rId21"/>
    <p:sldId id="275" r:id="rId22"/>
    <p:sldId id="280" r:id="rId23"/>
    <p:sldId id="277" r:id="rId24"/>
    <p:sldId id="278" r:id="rId25"/>
    <p:sldId id="279" r:id="rId26"/>
  </p:sldIdLst>
  <p:sldSz cx="12192000" cy="6858000"/>
  <p:notesSz cx="6858000" cy="9144000"/>
  <p:embeddedFontLst>
    <p:embeddedFont>
      <p:font typeface="Aparajita" panose="02020603050405020304" pitchFamily="18" charset="0"/>
      <p:regular r:id="rId28"/>
    </p:embeddedFont>
    <p:embeddedFont>
      <p:font typeface="Calibri" panose="020F0502020204030204" pitchFamily="34" charset="0"/>
      <p:regular r:id="rId29"/>
      <p:bold r:id="rId30"/>
      <p:italic r:id="rId31"/>
      <p:boldItalic r:id="rId32"/>
    </p:embeddedFont>
    <p:embeddedFont>
      <p:font typeface="Gill Sans" panose="020B0604020202020204" charset="0"/>
      <p:regular r:id="rId33"/>
      <p:bold r:id="rId34"/>
    </p:embeddedFont>
    <p:embeddedFont>
      <p:font typeface="Helvetica" panose="020B0604020202020204" pitchFamily="34" charset="0"/>
      <p:regular r:id="rId35"/>
      <p:bold r:id="rId36"/>
      <p:italic r:id="rId37"/>
      <p:boldItalic r:id="rId38"/>
    </p:embeddedFont>
    <p:embeddedFont>
      <p:font typeface="Helvetica Neue" panose="020B0604020202020204" charset="0"/>
      <p:regular r:id="rId39"/>
      <p:bold r:id="rId40"/>
      <p:italic r:id="rId41"/>
      <p:boldItalic r:id="rId42"/>
    </p:embeddedFont>
    <p:embeddedFont>
      <p:font typeface="Quattrocento Sans" panose="020B0502050000020003"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lRTI1npwRv8D0jZXdjAVcodAs1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3D55C6-648D-4350-86C4-4CA5D463F887}">
  <a:tblStyle styleId="{7C3D55C6-648D-4350-86C4-4CA5D463F887}"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G:\Shared%20drives\KRamsey%20Lab\Sierra\Data\RNA%20Work\qRT-PCR\220812_SS_qRT-PCR_calcs_8.2KMR_edi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Shared%20drives\KRamsey%20Lab\Sierra\Data\RNA%20Work\qRT-PCR\220809_SS_qRT-PCR_calcs_8.4_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03233707719765E-2"/>
          <c:y val="2.9437528275936476E-2"/>
          <c:w val="0.90694496137878322"/>
          <c:h val="0.8268805723481518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FA66-43F9-811D-6D524D211233}"/>
              </c:ext>
            </c:extLst>
          </c:dPt>
          <c:dPt>
            <c:idx val="1"/>
            <c:invertIfNegative val="0"/>
            <c:bubble3D val="0"/>
            <c:spPr>
              <a:solidFill>
                <a:schemeClr val="tx1"/>
              </a:solidFill>
              <a:ln>
                <a:noFill/>
              </a:ln>
              <a:effectLst/>
            </c:spPr>
            <c:extLst>
              <c:ext xmlns:c16="http://schemas.microsoft.com/office/drawing/2014/chart" uri="{C3380CC4-5D6E-409C-BE32-E72D297353CC}">
                <c16:uniqueId val="{00000003-FA66-43F9-811D-6D524D21123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FA66-43F9-811D-6D524D21123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FA66-43F9-811D-6D524D211233}"/>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'Analysis 149 Normalization'!$V$48:$V$51</c:f>
                <c:numCache>
                  <c:formatCode>General</c:formatCode>
                  <c:ptCount val="4"/>
                  <c:pt idx="0">
                    <c:v>4.143602507454025E-2</c:v>
                  </c:pt>
                  <c:pt idx="1">
                    <c:v>0.19938852273237107</c:v>
                  </c:pt>
                  <c:pt idx="2">
                    <c:v>5.8093146552486319E-2</c:v>
                  </c:pt>
                  <c:pt idx="3">
                    <c:v>4.668223740362154E-2</c:v>
                  </c:pt>
                </c:numCache>
              </c:numRef>
            </c:plus>
            <c:minus>
              <c:numRef>
                <c:f>'Analysis 149 Normalization'!$W$48:$W$51</c:f>
                <c:numCache>
                  <c:formatCode>General</c:formatCode>
                  <c:ptCount val="4"/>
                  <c:pt idx="0">
                    <c:v>0.19938852273237107</c:v>
                  </c:pt>
                  <c:pt idx="1">
                    <c:v>0.20519571355347477</c:v>
                  </c:pt>
                  <c:pt idx="2">
                    <c:v>6.1676105593517105E-2</c:v>
                  </c:pt>
                  <c:pt idx="3">
                    <c:v>4.8700207633491921E-2</c:v>
                  </c:pt>
                </c:numCache>
              </c:numRef>
            </c:minus>
            <c:spPr>
              <a:noFill/>
              <a:ln w="9525" cap="flat" cmpd="sng" algn="ctr">
                <a:solidFill>
                  <a:schemeClr val="tx1">
                    <a:lumMod val="65000"/>
                    <a:lumOff val="35000"/>
                  </a:schemeClr>
                </a:solidFill>
                <a:round/>
              </a:ln>
              <a:effectLst/>
            </c:spPr>
          </c:errBars>
          <c:cat>
            <c:multiLvlStrRef>
              <c:f>'Analysis 149 Normalization'!$R$48:$T$51</c:f>
              <c:multiLvlStrCache>
                <c:ptCount val="4"/>
                <c:lvl>
                  <c:pt idx="0">
                    <c:v>rpsU2</c:v>
                  </c:pt>
                  <c:pt idx="1">
                    <c:v>rpsU2</c:v>
                  </c:pt>
                  <c:pt idx="2">
                    <c:v>tul4</c:v>
                  </c:pt>
                  <c:pt idx="3">
                    <c:v>tul4</c:v>
                  </c:pt>
                </c:lvl>
                <c:lvl>
                  <c:pt idx="0">
                    <c:v>rpsU2</c:v>
                  </c:pt>
                  <c:pt idx="1">
                    <c:v>rpsU2</c:v>
                  </c:pt>
                  <c:pt idx="2">
                    <c:v>tul4</c:v>
                  </c:pt>
                  <c:pt idx="3">
                    <c:v>tul4</c:v>
                  </c:pt>
                </c:lvl>
                <c:lvl>
                  <c:pt idx="0">
                    <c:v>+</c:v>
                  </c:pt>
                  <c:pt idx="1">
                    <c:v>-</c:v>
                  </c:pt>
                  <c:pt idx="2">
                    <c:v>+</c:v>
                  </c:pt>
                  <c:pt idx="3">
                    <c:v>-</c:v>
                  </c:pt>
                </c:lvl>
              </c:multiLvlStrCache>
            </c:multiLvlStrRef>
          </c:cat>
          <c:val>
            <c:numRef>
              <c:f>'Analysis 149 Normalization'!$U$48:$U$51</c:f>
              <c:numCache>
                <c:formatCode>0.0</c:formatCode>
                <c:ptCount val="4"/>
                <c:pt idx="0">
                  <c:v>1</c:v>
                </c:pt>
                <c:pt idx="1">
                  <c:v>7.0453462709988353</c:v>
                </c:pt>
                <c:pt idx="2">
                  <c:v>1</c:v>
                </c:pt>
                <c:pt idx="3">
                  <c:v>1.1265947439166926</c:v>
                </c:pt>
              </c:numCache>
            </c:numRef>
          </c:val>
          <c:extLst>
            <c:ext xmlns:c16="http://schemas.microsoft.com/office/drawing/2014/chart" uri="{C3380CC4-5D6E-409C-BE32-E72D297353CC}">
              <c16:uniqueId val="{00000008-FA66-43F9-811D-6D524D211233}"/>
            </c:ext>
          </c:extLst>
        </c:ser>
        <c:dLbls>
          <c:dLblPos val="outEnd"/>
          <c:showLegendKey val="0"/>
          <c:showVal val="1"/>
          <c:showCatName val="0"/>
          <c:showSerName val="0"/>
          <c:showPercent val="0"/>
          <c:showBubbleSize val="0"/>
        </c:dLbls>
        <c:gapWidth val="219"/>
        <c:overlap val="-27"/>
        <c:axId val="146586815"/>
        <c:axId val="146633279"/>
      </c:barChart>
      <c:catAx>
        <c:axId val="14658681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46633279"/>
        <c:crossesAt val="0"/>
        <c:auto val="1"/>
        <c:lblAlgn val="ctr"/>
        <c:lblOffset val="100"/>
        <c:noMultiLvlLbl val="0"/>
      </c:catAx>
      <c:valAx>
        <c:axId val="146633279"/>
        <c:scaling>
          <c:orientation val="minMax"/>
          <c:max val="8"/>
          <c:min val="0"/>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US" sz="1800" dirty="0"/>
                  <a:t>Relative </a:t>
                </a:r>
                <a:r>
                  <a:rPr lang="en-US" sz="1800" i="1" dirty="0"/>
                  <a:t>lacZ</a:t>
                </a:r>
                <a:r>
                  <a:rPr lang="en-US" sz="1800" dirty="0"/>
                  <a:t> Abundance</a:t>
                </a:r>
              </a:p>
            </c:rich>
          </c:tx>
          <c:layout>
            <c:manualLayout>
              <c:xMode val="edge"/>
              <c:yMode val="edge"/>
              <c:x val="0"/>
              <c:y val="0.13342238343676505"/>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46586815"/>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43901906093896E-2"/>
          <c:y val="4.0799322138701147E-2"/>
          <c:w val="0.92248172593188238"/>
          <c:h val="0.801705994602312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4427-4573-8229-3F417CBDE414}"/>
              </c:ext>
            </c:extLst>
          </c:dPt>
          <c:dPt>
            <c:idx val="1"/>
            <c:invertIfNegative val="0"/>
            <c:bubble3D val="0"/>
            <c:spPr>
              <a:solidFill>
                <a:srgbClr val="00B050"/>
              </a:solidFill>
              <a:ln>
                <a:noFill/>
              </a:ln>
              <a:effectLst/>
            </c:spPr>
            <c:extLst>
              <c:ext xmlns:c16="http://schemas.microsoft.com/office/drawing/2014/chart" uri="{C3380CC4-5D6E-409C-BE32-E72D297353CC}">
                <c16:uniqueId val="{00000003-4427-4573-8229-3F417CBDE414}"/>
              </c:ext>
            </c:extLst>
          </c:dPt>
          <c:dPt>
            <c:idx val="2"/>
            <c:invertIfNegative val="0"/>
            <c:bubble3D val="0"/>
            <c:spPr>
              <a:solidFill>
                <a:srgbClr val="7030A0"/>
              </a:solidFill>
              <a:ln>
                <a:noFill/>
              </a:ln>
              <a:effectLst/>
            </c:spPr>
            <c:extLst>
              <c:ext xmlns:c16="http://schemas.microsoft.com/office/drawing/2014/chart" uri="{C3380CC4-5D6E-409C-BE32-E72D297353CC}">
                <c16:uniqueId val="{00000005-4427-4573-8229-3F417CBDE414}"/>
              </c:ext>
            </c:extLst>
          </c:dPt>
          <c:dPt>
            <c:idx val="3"/>
            <c:invertIfNegative val="0"/>
            <c:bubble3D val="0"/>
            <c:spPr>
              <a:solidFill>
                <a:srgbClr val="7030A0"/>
              </a:solidFill>
              <a:ln>
                <a:noFill/>
              </a:ln>
              <a:effectLst/>
            </c:spPr>
            <c:extLst>
              <c:ext xmlns:c16="http://schemas.microsoft.com/office/drawing/2014/chart" uri="{C3380CC4-5D6E-409C-BE32-E72D297353CC}">
                <c16:uniqueId val="{00000007-4427-4573-8229-3F417CBDE414}"/>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Analysis!$Y$72:$Y$75</c:f>
                <c:numCache>
                  <c:formatCode>General</c:formatCode>
                  <c:ptCount val="4"/>
                  <c:pt idx="0">
                    <c:v>0.179828815125194</c:v>
                  </c:pt>
                  <c:pt idx="1">
                    <c:v>1.5782999704398435</c:v>
                  </c:pt>
                  <c:pt idx="2">
                    <c:v>0.28378458224219627</c:v>
                  </c:pt>
                  <c:pt idx="3">
                    <c:v>1.3199570128495703</c:v>
                  </c:pt>
                </c:numCache>
              </c:numRef>
            </c:plus>
            <c:minus>
              <c:numRef>
                <c:f>Analysis!$Z$72:$Z$75</c:f>
                <c:numCache>
                  <c:formatCode>General</c:formatCode>
                  <c:ptCount val="4"/>
                  <c:pt idx="0">
                    <c:v>0.21925766040249717</c:v>
                  </c:pt>
                  <c:pt idx="1">
                    <c:v>1.9019452162644406</c:v>
                  </c:pt>
                  <c:pt idx="2">
                    <c:v>0.39622797164939172</c:v>
                  </c:pt>
                  <c:pt idx="3">
                    <c:v>1.9120392966364639</c:v>
                  </c:pt>
                </c:numCache>
              </c:numRef>
            </c:minus>
            <c:spPr>
              <a:noFill/>
              <a:ln w="9525" cap="flat" cmpd="sng" algn="ctr">
                <a:solidFill>
                  <a:schemeClr val="tx1">
                    <a:lumMod val="65000"/>
                    <a:lumOff val="35000"/>
                  </a:schemeClr>
                </a:solidFill>
                <a:round/>
              </a:ln>
              <a:effectLst/>
            </c:spPr>
          </c:errBars>
          <c:cat>
            <c:multiLvlStrRef>
              <c:f>Analysis!$U$72:$W$75</c:f>
              <c:multiLvlStrCache>
                <c:ptCount val="4"/>
                <c:lvl>
                  <c:pt idx="0">
                    <c:v>rpsU2</c:v>
                  </c:pt>
                  <c:pt idx="1">
                    <c:v>rpsU2</c:v>
                  </c:pt>
                  <c:pt idx="2">
                    <c:v>tul4</c:v>
                  </c:pt>
                  <c:pt idx="3">
                    <c:v>tul4</c:v>
                  </c:pt>
                </c:lvl>
                <c:lvl>
                  <c:pt idx="0">
                    <c:v>rpsU2</c:v>
                  </c:pt>
                  <c:pt idx="1">
                    <c:v>rpsU2</c:v>
                  </c:pt>
                  <c:pt idx="2">
                    <c:v>rpsU2</c:v>
                  </c:pt>
                  <c:pt idx="3">
                    <c:v>rpsU2</c:v>
                  </c:pt>
                </c:lvl>
                <c:lvl>
                  <c:pt idx="0">
                    <c:v>+</c:v>
                  </c:pt>
                  <c:pt idx="1">
                    <c:v>-</c:v>
                  </c:pt>
                  <c:pt idx="2">
                    <c:v>+</c:v>
                  </c:pt>
                  <c:pt idx="3">
                    <c:v>-</c:v>
                  </c:pt>
                </c:lvl>
              </c:multiLvlStrCache>
            </c:multiLvlStrRef>
          </c:cat>
          <c:val>
            <c:numRef>
              <c:f>Analysis!$X$72:$X$75</c:f>
              <c:numCache>
                <c:formatCode>0.0</c:formatCode>
                <c:ptCount val="4"/>
                <c:pt idx="0">
                  <c:v>1</c:v>
                </c:pt>
                <c:pt idx="1">
                  <c:v>9.2750940028800919</c:v>
                </c:pt>
                <c:pt idx="2">
                  <c:v>1</c:v>
                </c:pt>
                <c:pt idx="3">
                  <c:v>4.2625995533884984</c:v>
                </c:pt>
              </c:numCache>
            </c:numRef>
          </c:val>
          <c:extLst>
            <c:ext xmlns:c16="http://schemas.microsoft.com/office/drawing/2014/chart" uri="{C3380CC4-5D6E-409C-BE32-E72D297353CC}">
              <c16:uniqueId val="{00000008-4427-4573-8229-3F417CBDE414}"/>
            </c:ext>
          </c:extLst>
        </c:ser>
        <c:dLbls>
          <c:dLblPos val="outEnd"/>
          <c:showLegendKey val="0"/>
          <c:showVal val="1"/>
          <c:showCatName val="0"/>
          <c:showSerName val="0"/>
          <c:showPercent val="0"/>
          <c:showBubbleSize val="0"/>
        </c:dLbls>
        <c:gapWidth val="219"/>
        <c:overlap val="-27"/>
        <c:axId val="1907564000"/>
        <c:axId val="1836319360"/>
      </c:barChart>
      <c:catAx>
        <c:axId val="190756400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836319360"/>
        <c:crossesAt val="0"/>
        <c:auto val="1"/>
        <c:lblAlgn val="ctr"/>
        <c:lblOffset val="100"/>
        <c:noMultiLvlLbl val="0"/>
      </c:catAx>
      <c:valAx>
        <c:axId val="1836319360"/>
        <c:scaling>
          <c:orientation val="minMax"/>
          <c:max val="12"/>
          <c:min val="0"/>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US" sz="1800"/>
                  <a:t>Relative lacZ Abundance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907564000"/>
        <c:crosses val="autoZero"/>
        <c:crossBetween val="between"/>
        <c:min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Even though francisella has a reduced genome, it encodes three copies of the rpsU genes, which encode bS21, a protein in the small ribosomal subunit. Most bacteria have 0 or 1 of this gene. We originally, hypothesized, and have since shown, that these three proteins are produced and incorporated into ribosomes. This is a western blot of purified ribosomes from our wild-type strain as well as strains </a:t>
            </a:r>
            <a:r>
              <a:rPr lang="en-US" sz="1200" b="1">
                <a:solidFill>
                  <a:schemeClr val="dk1"/>
                </a:solidFill>
                <a:latin typeface="Calibri"/>
                <a:ea typeface="Calibri"/>
                <a:cs typeface="Calibri"/>
                <a:sym typeface="Calibri"/>
              </a:rPr>
              <a:t>ectopically expressing </a:t>
            </a:r>
            <a:r>
              <a:rPr lang="en-US" sz="1200">
                <a:solidFill>
                  <a:schemeClr val="dk1"/>
                </a:solidFill>
                <a:latin typeface="Calibri"/>
                <a:ea typeface="Calibri"/>
                <a:cs typeface="Calibri"/>
                <a:sym typeface="Calibri"/>
              </a:rPr>
              <a:t>each of the bS21 proteins, with a VSVG tag. This, along with some mass spec data we have of purified ribosomes, indicates that multiple classes of ribosomes are possible and occurring</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This protein is also interesting to us because it is located close to the mRNA exit channel in the ribosome, and early research has identified that it is involved in translation initiation, so it is in an ideal location to be regulating gene expression at the level of translation initiation.</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endParaRPr/>
          </a:p>
        </p:txBody>
      </p:sp>
      <p:sp>
        <p:nvSpPr>
          <p:cNvPr id="60" name="Google Shape;6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 want to thank everyone in the Ramsey lab for their support especially Kathryn. We have fantastic collaborators at URI and Duke whom I want to thank, and then our funding sources, and I will happily take any questions.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a:t>Notes:</a:t>
            </a:r>
            <a:endParaRPr/>
          </a:p>
          <a:p>
            <a:pPr marL="0" lvl="0" indent="0" algn="l" rtl="0">
              <a:lnSpc>
                <a:spcPct val="100000"/>
              </a:lnSpc>
              <a:spcBef>
                <a:spcPts val="0"/>
              </a:spcBef>
              <a:spcAft>
                <a:spcPts val="0"/>
              </a:spcAft>
              <a:buSzPts val="1400"/>
              <a:buNone/>
            </a:pPr>
            <a:r>
              <a:rPr lang="en-US" sz="1200"/>
              <a:t>Motility and biofilm – bacillus subtilis</a:t>
            </a:r>
            <a:endParaRPr/>
          </a:p>
          <a:p>
            <a:pPr marL="0" lvl="0" indent="0" algn="l" rtl="0">
              <a:lnSpc>
                <a:spcPct val="100000"/>
              </a:lnSpc>
              <a:spcBef>
                <a:spcPts val="0"/>
              </a:spcBef>
              <a:spcAft>
                <a:spcPts val="0"/>
              </a:spcAft>
              <a:buSzPts val="1400"/>
              <a:buNone/>
            </a:pPr>
            <a:r>
              <a:rPr lang="en-US" sz="1200"/>
              <a:t>Acid stress resistance – listeria monocytogenes</a:t>
            </a:r>
            <a:endParaRPr/>
          </a:p>
          <a:p>
            <a:pPr marL="0" lvl="0" indent="0" algn="l" rtl="0">
              <a:lnSpc>
                <a:spcPct val="100000"/>
              </a:lnSpc>
              <a:spcBef>
                <a:spcPts val="0"/>
              </a:spcBef>
              <a:spcAft>
                <a:spcPts val="0"/>
              </a:spcAft>
              <a:buSzPts val="1400"/>
              <a:buNone/>
            </a:pPr>
            <a:r>
              <a:rPr lang="en-US" sz="1200"/>
              <a:t>Antibiotic resistance – staph aureus</a:t>
            </a:r>
            <a:endParaRPr/>
          </a:p>
          <a:p>
            <a:pPr marL="0" lvl="0" indent="0" algn="l" rtl="0">
              <a:lnSpc>
                <a:spcPct val="100000"/>
              </a:lnSpc>
              <a:spcBef>
                <a:spcPts val="0"/>
              </a:spcBef>
              <a:spcAft>
                <a:spcPts val="0"/>
              </a:spcAft>
              <a:buSzPts val="1400"/>
              <a:buNone/>
            </a:pPr>
            <a:r>
              <a:rPr lang="en-US" sz="1200"/>
              <a:t>Virulence – burkholderia pseudomallei and francisella in this work</a:t>
            </a:r>
            <a:endParaRPr/>
          </a:p>
          <a:p>
            <a:pPr marL="0" lvl="0" indent="0" algn="l" rtl="0">
              <a:lnSpc>
                <a:spcPct val="100000"/>
              </a:lnSpc>
              <a:spcBef>
                <a:spcPts val="0"/>
              </a:spcBef>
              <a:spcAft>
                <a:spcPts val="0"/>
              </a:spcAft>
              <a:buSzPts val="1400"/>
              <a:buNone/>
            </a:pPr>
            <a:r>
              <a:rPr lang="en-US" sz="1200"/>
              <a:t>Phage paper – Mizuno et al. 2019, Chen 2022</a:t>
            </a:r>
            <a:endParaRPr/>
          </a:p>
          <a:p>
            <a:pPr marL="0" lvl="0" indent="0" algn="l" rtl="0">
              <a:lnSpc>
                <a:spcPct val="100000"/>
              </a:lnSpc>
              <a:spcBef>
                <a:spcPts val="0"/>
              </a:spcBef>
              <a:spcAft>
                <a:spcPts val="0"/>
              </a:spcAft>
              <a:buSzPts val="1400"/>
              <a:buNone/>
            </a:pPr>
            <a:r>
              <a:rPr lang="en-US" sz="1200"/>
              <a:t>Bacteriodetes – Jha et al 2020 – probably autoregulating its own expression because rpsU is one of the few genes with a strong SD</a:t>
            </a:r>
            <a:endParaRPr/>
          </a:p>
          <a:p>
            <a:pPr marL="0" lvl="0" indent="0" algn="l" rtl="0">
              <a:lnSpc>
                <a:spcPct val="100000"/>
              </a:lnSpc>
              <a:spcBef>
                <a:spcPts val="0"/>
              </a:spcBef>
              <a:spcAft>
                <a:spcPts val="0"/>
              </a:spcAft>
              <a:buSzPts val="1400"/>
              <a:buNone/>
            </a:pPr>
            <a:endParaRPr/>
          </a:p>
        </p:txBody>
      </p:sp>
      <p:sp>
        <p:nvSpPr>
          <p:cNvPr id="318" name="Google Shape;31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742950" marR="0" lvl="1" indent="-285750" algn="l" rtl="0">
              <a:lnSpc>
                <a:spcPct val="115000"/>
              </a:lnSpc>
              <a:spcBef>
                <a:spcPts val="0"/>
              </a:spcBef>
              <a:spcAft>
                <a:spcPts val="0"/>
              </a:spcAft>
              <a:buClr>
                <a:schemeClr val="dk1"/>
              </a:buClr>
              <a:buSzPts val="1100"/>
              <a:buFont typeface="Arial"/>
              <a:buChar char="○"/>
            </a:pPr>
            <a:r>
              <a:rPr lang="en-US" sz="1100" u="none" strike="noStrike">
                <a:latin typeface="Calibri"/>
                <a:ea typeface="Calibri"/>
                <a:cs typeface="Calibri"/>
                <a:sym typeface="Calibri"/>
              </a:rPr>
              <a:t>Another piece of preliminary data that was used is showing transcript abundance between LVS and delta rpsU2</a:t>
            </a:r>
            <a:endParaRPr sz="1200" u="none" strike="noStrike">
              <a:latin typeface="Times New Roman"/>
              <a:ea typeface="Times New Roman"/>
              <a:cs typeface="Times New Roman"/>
              <a:sym typeface="Times New Roman"/>
            </a:endParaRPr>
          </a:p>
          <a:p>
            <a:pPr marL="1143000" marR="0" lvl="2" indent="-228600" algn="l" rtl="0">
              <a:lnSpc>
                <a:spcPct val="115000"/>
              </a:lnSpc>
              <a:spcBef>
                <a:spcPts val="0"/>
              </a:spcBef>
              <a:spcAft>
                <a:spcPts val="0"/>
              </a:spcAft>
              <a:buClr>
                <a:schemeClr val="dk1"/>
              </a:buClr>
              <a:buSzPts val="1100"/>
              <a:buFont typeface="Arial"/>
              <a:buChar char="■"/>
            </a:pPr>
            <a:r>
              <a:rPr lang="en-US" sz="1100" u="none" strike="noStrike">
                <a:latin typeface="Calibri"/>
                <a:ea typeface="Calibri"/>
                <a:cs typeface="Calibri"/>
                <a:sym typeface="Calibri"/>
              </a:rPr>
              <a:t>As you can see, when there the rpsu2 gene is deleted there is a 25 fold increase in transcript abundance </a:t>
            </a:r>
            <a:endParaRPr sz="1200" u="none" strike="noStrike">
              <a:latin typeface="Times New Roman"/>
              <a:ea typeface="Times New Roman"/>
              <a:cs typeface="Times New Roman"/>
              <a:sym typeface="Times New Roman"/>
            </a:endParaRPr>
          </a:p>
          <a:p>
            <a:pPr marL="1143000" marR="0" lvl="2" indent="-228600" algn="l" rtl="0">
              <a:lnSpc>
                <a:spcPct val="115000"/>
              </a:lnSpc>
              <a:spcBef>
                <a:spcPts val="0"/>
              </a:spcBef>
              <a:spcAft>
                <a:spcPts val="0"/>
              </a:spcAft>
              <a:buClr>
                <a:schemeClr val="dk1"/>
              </a:buClr>
              <a:buSzPts val="1100"/>
              <a:buFont typeface="Arial"/>
              <a:buChar char="■"/>
            </a:pPr>
            <a:r>
              <a:rPr lang="en-US" sz="1100" u="none" strike="noStrike">
                <a:latin typeface="Calibri"/>
                <a:ea typeface="Calibri"/>
                <a:cs typeface="Calibri"/>
                <a:sym typeface="Calibri"/>
              </a:rPr>
              <a:t>This is clearly showing that when there is no protein present, there is an increase in transcript. The protein is suppressing itself. </a:t>
            </a:r>
            <a:endParaRPr sz="1200" u="none" strike="noStrike">
              <a:latin typeface="Times New Roman"/>
              <a:ea typeface="Times New Roman"/>
              <a:cs typeface="Times New Roman"/>
              <a:sym typeface="Times New Roman"/>
            </a:endParaRPr>
          </a:p>
          <a:p>
            <a:pPr marL="1600200" marR="0" lvl="3" indent="-228600" algn="l" rtl="0">
              <a:lnSpc>
                <a:spcPct val="115000"/>
              </a:lnSpc>
              <a:spcBef>
                <a:spcPts val="0"/>
              </a:spcBef>
              <a:spcAft>
                <a:spcPts val="0"/>
              </a:spcAft>
              <a:buClr>
                <a:schemeClr val="dk1"/>
              </a:buClr>
              <a:buSzPts val="1100"/>
              <a:buFont typeface="Arial"/>
              <a:buChar char="●"/>
            </a:pPr>
            <a:r>
              <a:rPr lang="en-US" sz="1100" u="none" strike="noStrike">
                <a:latin typeface="Calibri"/>
                <a:ea typeface="Calibri"/>
                <a:cs typeface="Calibri"/>
                <a:sym typeface="Calibri"/>
              </a:rPr>
              <a:t>What could be happening?</a:t>
            </a:r>
            <a:endParaRPr sz="1200" u="none" strike="noStrike">
              <a:latin typeface="Times New Roman"/>
              <a:ea typeface="Times New Roman"/>
              <a:cs typeface="Times New Roman"/>
              <a:sym typeface="Times New Roman"/>
            </a:endParaRPr>
          </a:p>
          <a:p>
            <a:pPr marL="1600200" marR="0" lvl="3" indent="-228600" algn="l" rtl="0">
              <a:lnSpc>
                <a:spcPct val="115000"/>
              </a:lnSpc>
              <a:spcBef>
                <a:spcPts val="0"/>
              </a:spcBef>
              <a:spcAft>
                <a:spcPts val="0"/>
              </a:spcAft>
              <a:buClr>
                <a:schemeClr val="dk1"/>
              </a:buClr>
              <a:buSzPts val="1100"/>
              <a:buFont typeface="Arial"/>
              <a:buChar char="●"/>
            </a:pPr>
            <a:r>
              <a:rPr lang="en-US" sz="1100" u="none" strike="noStrike">
                <a:latin typeface="Calibri"/>
                <a:ea typeface="Calibri"/>
                <a:cs typeface="Calibri"/>
                <a:sym typeface="Calibri"/>
              </a:rPr>
              <a:t>One option is that it is preventing its own transcription. </a:t>
            </a:r>
            <a:endParaRPr sz="1200" u="none" strike="noStrike">
              <a:latin typeface="Times New Roman"/>
              <a:ea typeface="Times New Roman"/>
              <a:cs typeface="Times New Roman"/>
              <a:sym typeface="Times New Roman"/>
            </a:endParaRPr>
          </a:p>
          <a:p>
            <a:pPr marL="2057400" marR="0" lvl="4" indent="-228600" algn="l" rtl="0">
              <a:lnSpc>
                <a:spcPct val="115000"/>
              </a:lnSpc>
              <a:spcBef>
                <a:spcPts val="0"/>
              </a:spcBef>
              <a:spcAft>
                <a:spcPts val="0"/>
              </a:spcAft>
              <a:buClr>
                <a:schemeClr val="dk1"/>
              </a:buClr>
              <a:buSzPts val="1100"/>
              <a:buFont typeface="Arial"/>
              <a:buChar char="○"/>
            </a:pPr>
            <a:r>
              <a:rPr lang="en-US" sz="1100" u="none" strike="noStrike">
                <a:latin typeface="Calibri"/>
                <a:ea typeface="Calibri"/>
                <a:cs typeface="Calibri"/>
                <a:sym typeface="Calibri"/>
              </a:rPr>
              <a:t>Binding to DNA for example</a:t>
            </a:r>
            <a:endParaRPr sz="1200" u="none" strike="noStrike">
              <a:latin typeface="Times New Roman"/>
              <a:ea typeface="Times New Roman"/>
              <a:cs typeface="Times New Roman"/>
              <a:sym typeface="Times New Roman"/>
            </a:endParaRPr>
          </a:p>
          <a:p>
            <a:pPr marL="1600200" marR="0" lvl="3" indent="-228600" algn="l" rtl="0">
              <a:lnSpc>
                <a:spcPct val="115000"/>
              </a:lnSpc>
              <a:spcBef>
                <a:spcPts val="0"/>
              </a:spcBef>
              <a:spcAft>
                <a:spcPts val="0"/>
              </a:spcAft>
              <a:buClr>
                <a:schemeClr val="dk1"/>
              </a:buClr>
              <a:buSzPts val="1100"/>
              <a:buFont typeface="Arial"/>
              <a:buChar char="●"/>
            </a:pPr>
            <a:r>
              <a:rPr lang="en-US" sz="1100" u="none" strike="noStrike">
                <a:latin typeface="Calibri"/>
                <a:ea typeface="Calibri"/>
                <a:cs typeface="Calibri"/>
                <a:sym typeface="Calibri"/>
              </a:rPr>
              <a:t>Another option is that it could be inhibiting translation leading to quick degradation</a:t>
            </a:r>
            <a:endParaRPr sz="1200" u="none" strike="noStrike">
              <a:latin typeface="Times New Roman"/>
              <a:ea typeface="Times New Roman"/>
              <a:cs typeface="Times New Roman"/>
              <a:sym typeface="Times New Roman"/>
            </a:endParaRPr>
          </a:p>
          <a:p>
            <a:pPr marL="2057400" marR="0" lvl="4" indent="-228600" algn="l" rtl="0">
              <a:lnSpc>
                <a:spcPct val="115000"/>
              </a:lnSpc>
              <a:spcBef>
                <a:spcPts val="0"/>
              </a:spcBef>
              <a:spcAft>
                <a:spcPts val="0"/>
              </a:spcAft>
              <a:buClr>
                <a:schemeClr val="dk1"/>
              </a:buClr>
              <a:buSzPts val="1100"/>
              <a:buFont typeface="Arial"/>
              <a:buChar char="○"/>
            </a:pPr>
            <a:r>
              <a:rPr lang="en-US" sz="1100" u="none" strike="noStrike">
                <a:latin typeface="Calibri"/>
                <a:ea typeface="Calibri"/>
                <a:cs typeface="Calibri"/>
                <a:sym typeface="Calibri"/>
              </a:rPr>
              <a:t>Which would be similar to the example that I showed you earlier</a:t>
            </a:r>
            <a:endParaRPr sz="1200" u="none" strike="noStrike">
              <a:latin typeface="Times New Roman"/>
              <a:ea typeface="Times New Roman"/>
              <a:cs typeface="Times New Roman"/>
              <a:sym typeface="Times New Roman"/>
            </a:endParaRPr>
          </a:p>
          <a:p>
            <a:pPr marL="742950" marR="0" lvl="1" indent="-285750" algn="l" rtl="0">
              <a:lnSpc>
                <a:spcPct val="115000"/>
              </a:lnSpc>
              <a:spcBef>
                <a:spcPts val="0"/>
              </a:spcBef>
              <a:spcAft>
                <a:spcPts val="0"/>
              </a:spcAft>
              <a:buClr>
                <a:schemeClr val="dk1"/>
              </a:buClr>
              <a:buSzPts val="1100"/>
              <a:buFont typeface="Arial"/>
              <a:buChar char="○"/>
            </a:pPr>
            <a:r>
              <a:rPr lang="en-US" sz="1100" u="none" strike="noStrike">
                <a:latin typeface="Calibri"/>
                <a:ea typeface="Calibri"/>
                <a:cs typeface="Calibri"/>
                <a:sym typeface="Calibri"/>
              </a:rPr>
              <a:t>With this idea that the protein bS21-2 is preventing its own transcription, we were interested to investigate which specific part of the sequence could the protein be influencing? Is this regulation occuring at the level of transcription or translation?</a:t>
            </a:r>
            <a:endParaRPr sz="1200" u="none" strike="noStrike">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Even though francisella has a reduced genome, it encodes three copies of the rpsU genes, which encode bS21, a protein in the small ribosomal subunit. Most bacteria have 0 or 1 of this gene. We originally, hypothesized, and have since shown, that these three proteins are produced and incorporated into ribosomes. This is a western blot of purified ribosomes from our wild-type strain as well as strains </a:t>
            </a:r>
            <a:r>
              <a:rPr lang="en-US" sz="1200" b="1">
                <a:solidFill>
                  <a:schemeClr val="dk1"/>
                </a:solidFill>
                <a:latin typeface="Calibri"/>
                <a:ea typeface="Calibri"/>
                <a:cs typeface="Calibri"/>
                <a:sym typeface="Calibri"/>
              </a:rPr>
              <a:t>ectopically expressing </a:t>
            </a:r>
            <a:r>
              <a:rPr lang="en-US" sz="1200">
                <a:solidFill>
                  <a:schemeClr val="dk1"/>
                </a:solidFill>
                <a:latin typeface="Calibri"/>
                <a:ea typeface="Calibri"/>
                <a:cs typeface="Calibri"/>
                <a:sym typeface="Calibri"/>
              </a:rPr>
              <a:t>each of the bS21 proteins, with a VSVG tag. This, along with some mass spec data we have of purified ribosomes, indicates that multiple classes of ribosomes are possible and occurring</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This protein is also interesting to us because it is located close to the mRNA exit channel in the ribosome, and early research has identified that it is involved in translation initiation, so it is in an ideal location to be regulating gene expression at the level of translation initiation.</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endParaRPr/>
          </a:p>
        </p:txBody>
      </p:sp>
      <p:sp>
        <p:nvSpPr>
          <p:cNvPr id="70" name="Google Shape;7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Comparison of cells lacking bS21-2 to wild-type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X-axis: RNA-Seq, dashed lines indicate 2-fold change</a:t>
            </a:r>
            <a:endParaRPr/>
          </a:p>
          <a:p>
            <a:pPr marL="0" lvl="0" indent="0" algn="l" rtl="0">
              <a:lnSpc>
                <a:spcPct val="100000"/>
              </a:lnSpc>
              <a:spcBef>
                <a:spcPts val="0"/>
              </a:spcBef>
              <a:spcAft>
                <a:spcPts val="0"/>
              </a:spcAft>
              <a:buSzPts val="1400"/>
              <a:buNone/>
            </a:pPr>
            <a:r>
              <a:rPr lang="en-US"/>
              <a:t>Y-axis: whole cell mass spec, dashed lines indicate 1.5-fold change</a:t>
            </a:r>
            <a:endParaRPr/>
          </a:p>
        </p:txBody>
      </p:sp>
      <p:sp>
        <p:nvSpPr>
          <p:cNvPr id="79" name="Google Shape;7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 will be showing you some RNA seq data, but to first orient you to where on the chromosome we are looking, we have thi FTL region, followed by the promoter for rpU2, the rpsU2 gene, as well as the ret of the genes of the operate, yqeY, dnaG, ropA.Now in the wildtype confirguation of this this operon, we see some peaks in the first part of the operon, rpsU2 and its promoter, followed by a decrease in the relative abundance of the following genes. ON this scale, it doesn’t seem too drastic, but there is that relationship. So, next, in order to look at the effects of bS21=2 on the operon, we took it out of the cells and we see this. There is high level of transcript abundance for the promoter of rpsU2, this empty region which is bS21-2, which of course we took out so we see no transcript abundance, followed by high levels of expression of the rest of the genes in the operon. Now this presents two possibilities: Some indirect effect by the loss of bS21-2 or bS21-2 itelf is unctioning as a negative regulation of its own transcription. To test this, bS21-2 was added back to the cell on a plasmid, as this would eptopically express the protein, were this negative regulation to be recovered, then we would expect the second possibility to be true, and, in fact, we do.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15"/>
        <p:cNvGrpSpPr/>
        <p:nvPr/>
      </p:nvGrpSpPr>
      <p:grpSpPr>
        <a:xfrm>
          <a:off x="0" y="0"/>
          <a:ext cx="0" cy="0"/>
          <a:chOff x="0" y="0"/>
          <a:chExt cx="0" cy="0"/>
        </a:xfrm>
      </p:grpSpPr>
      <p:pic>
        <p:nvPicPr>
          <p:cNvPr id="16" name="Google Shape;16;p26"/>
          <p:cNvPicPr preferRelativeResize="0"/>
          <p:nvPr/>
        </p:nvPicPr>
        <p:blipFill rotWithShape="1">
          <a:blip r:embed="rId2">
            <a:alphaModFix/>
          </a:blip>
          <a:srcRect/>
          <a:stretch/>
        </p:blipFill>
        <p:spPr>
          <a:xfrm>
            <a:off x="0" y="0"/>
            <a:ext cx="12192000" cy="5321808"/>
          </a:xfrm>
          <a:prstGeom prst="rect">
            <a:avLst/>
          </a:prstGeom>
          <a:noFill/>
          <a:ln>
            <a:noFill/>
          </a:ln>
        </p:spPr>
      </p:pic>
      <p:sp>
        <p:nvSpPr>
          <p:cNvPr id="17" name="Google Shape;17;p26"/>
          <p:cNvSpPr txBox="1">
            <a:spLocks noGrp="1"/>
          </p:cNvSpPr>
          <p:nvPr>
            <p:ph type="ctrTitle"/>
          </p:nvPr>
        </p:nvSpPr>
        <p:spPr>
          <a:xfrm>
            <a:off x="329821" y="1632250"/>
            <a:ext cx="11532358" cy="2541431"/>
          </a:xfrm>
          <a:prstGeom prst="rect">
            <a:avLst/>
          </a:prstGeom>
          <a:noFill/>
          <a:ln>
            <a:noFill/>
          </a:ln>
        </p:spPr>
        <p:txBody>
          <a:bodyPr spcFirstLastPara="1" wrap="square" lIns="91425" tIns="45700" rIns="91425" bIns="0" anchor="b" anchorCtr="0">
            <a:normAutofit/>
          </a:bodyPr>
          <a:lstStyle>
            <a:lvl1pPr lvl="0" algn="ctr">
              <a:lnSpc>
                <a:spcPct val="90000"/>
              </a:lnSpc>
              <a:spcBef>
                <a:spcPts val="0"/>
              </a:spcBef>
              <a:spcAft>
                <a:spcPts val="0"/>
              </a:spcAft>
              <a:buClr>
                <a:schemeClr val="dk1"/>
              </a:buClr>
              <a:buSzPts val="6600"/>
              <a:buFont typeface="Aparajita"/>
              <a:buNone/>
              <a:defRPr sz="6600">
                <a:latin typeface="Aparajita"/>
                <a:ea typeface="Aparajita"/>
                <a:cs typeface="Aparajita"/>
                <a:sym typeface="Aparajit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6"/>
          <p:cNvSpPr txBox="1">
            <a:spLocks noGrp="1"/>
          </p:cNvSpPr>
          <p:nvPr>
            <p:ph type="subTitle" idx="1"/>
          </p:nvPr>
        </p:nvSpPr>
        <p:spPr>
          <a:xfrm>
            <a:off x="1293051" y="5360004"/>
            <a:ext cx="9605898" cy="977621"/>
          </a:xfrm>
          <a:prstGeom prst="rect">
            <a:avLst/>
          </a:prstGeom>
          <a:noFill/>
          <a:ln>
            <a:noFill/>
          </a:ln>
        </p:spPr>
        <p:txBody>
          <a:bodyPr spcFirstLastPara="1" wrap="square" lIns="91425" tIns="91425" rIns="91425" bIns="91425" anchor="t" anchorCtr="0">
            <a:normAutofit/>
          </a:bodyPr>
          <a:lstStyle>
            <a:lvl1pPr lvl="0" algn="ctr">
              <a:lnSpc>
                <a:spcPct val="120000"/>
              </a:lnSpc>
              <a:spcBef>
                <a:spcPts val="1000"/>
              </a:spcBef>
              <a:spcAft>
                <a:spcPts val="0"/>
              </a:spcAft>
              <a:buSzPts val="1800"/>
              <a:buNone/>
              <a:defRPr sz="1800" b="0" cap="none">
                <a:solidFill>
                  <a:schemeClr val="dk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7"/>
          <p:cNvSpPr txBox="1">
            <a:spLocks noGrp="1"/>
          </p:cNvSpPr>
          <p:nvPr>
            <p:ph type="title"/>
          </p:nvPr>
        </p:nvSpPr>
        <p:spPr>
          <a:xfrm>
            <a:off x="381000" y="464025"/>
            <a:ext cx="11430000" cy="7169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7"/>
          <p:cNvSpPr txBox="1">
            <a:spLocks noGrp="1"/>
          </p:cNvSpPr>
          <p:nvPr>
            <p:ph type="body" idx="1"/>
          </p:nvPr>
        </p:nvSpPr>
        <p:spPr>
          <a:xfrm>
            <a:off x="381000" y="1414156"/>
            <a:ext cx="11430000" cy="45908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cxnSp>
        <p:nvCxnSpPr>
          <p:cNvPr id="22" name="Google Shape;22;p27"/>
          <p:cNvCxnSpPr/>
          <p:nvPr/>
        </p:nvCxnSpPr>
        <p:spPr>
          <a:xfrm>
            <a:off x="381000" y="1301177"/>
            <a:ext cx="11430000" cy="0"/>
          </a:xfrm>
          <a:prstGeom prst="straightConnector1">
            <a:avLst/>
          </a:prstGeom>
          <a:noFill/>
          <a:ln w="31750" cap="flat" cmpd="sng">
            <a:solidFill>
              <a:srgbClr val="8FA2D4"/>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
        <p:cNvGrpSpPr/>
        <p:nvPr/>
      </p:nvGrpSpPr>
      <p:grpSpPr>
        <a:xfrm>
          <a:off x="0" y="0"/>
          <a:ext cx="0" cy="0"/>
          <a:chOff x="0" y="0"/>
          <a:chExt cx="0" cy="0"/>
        </a:xfrm>
      </p:grpSpPr>
      <p:sp>
        <p:nvSpPr>
          <p:cNvPr id="24" name="Google Shape;24;p28"/>
          <p:cNvSpPr txBox="1">
            <a:spLocks noGrp="1"/>
          </p:cNvSpPr>
          <p:nvPr>
            <p:ph type="title"/>
          </p:nvPr>
        </p:nvSpPr>
        <p:spPr>
          <a:xfrm>
            <a:off x="381000" y="464025"/>
            <a:ext cx="11430000" cy="7169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body" idx="1"/>
          </p:nvPr>
        </p:nvSpPr>
        <p:spPr>
          <a:xfrm>
            <a:off x="381000" y="1414156"/>
            <a:ext cx="11430000" cy="45908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
        <p:cNvGrpSpPr/>
        <p:nvPr/>
      </p:nvGrpSpPr>
      <p:grpSpPr>
        <a:xfrm>
          <a:off x="0" y="0"/>
          <a:ext cx="0" cy="0"/>
          <a:chOff x="0" y="0"/>
          <a:chExt cx="0" cy="0"/>
        </a:xfrm>
      </p:grpSpPr>
      <p:sp>
        <p:nvSpPr>
          <p:cNvPr id="27" name="Google Shape;27;p29"/>
          <p:cNvSpPr txBox="1">
            <a:spLocks noGrp="1"/>
          </p:cNvSpPr>
          <p:nvPr>
            <p:ph type="title"/>
          </p:nvPr>
        </p:nvSpPr>
        <p:spPr>
          <a:xfrm>
            <a:off x="381000" y="432027"/>
            <a:ext cx="11430000" cy="78421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8" name="Google Shape;28;p29"/>
          <p:cNvCxnSpPr/>
          <p:nvPr/>
        </p:nvCxnSpPr>
        <p:spPr>
          <a:xfrm>
            <a:off x="381000" y="1240151"/>
            <a:ext cx="11430000" cy="0"/>
          </a:xfrm>
          <a:prstGeom prst="straightConnector1">
            <a:avLst/>
          </a:prstGeom>
          <a:noFill/>
          <a:ln w="31750" cap="flat" cmpd="sng">
            <a:solidFill>
              <a:srgbClr val="3B64AD"/>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29"/>
        <p:cNvGrpSpPr/>
        <p:nvPr/>
      </p:nvGrpSpPr>
      <p:grpSpPr>
        <a:xfrm>
          <a:off x="0" y="0"/>
          <a:ext cx="0" cy="0"/>
          <a:chOff x="0" y="0"/>
          <a:chExt cx="0" cy="0"/>
        </a:xfrm>
      </p:grpSpPr>
      <p:pic>
        <p:nvPicPr>
          <p:cNvPr id="30" name="Google Shape;30;p30"/>
          <p:cNvPicPr preferRelativeResize="0"/>
          <p:nvPr/>
        </p:nvPicPr>
        <p:blipFill rotWithShape="1">
          <a:blip r:embed="rId2">
            <a:alphaModFix/>
          </a:blip>
          <a:srcRect/>
          <a:stretch/>
        </p:blipFill>
        <p:spPr>
          <a:xfrm>
            <a:off x="0" y="0"/>
            <a:ext cx="12192000" cy="5321808"/>
          </a:xfrm>
          <a:prstGeom prst="rect">
            <a:avLst/>
          </a:prstGeom>
          <a:noFill/>
          <a:ln>
            <a:noFill/>
          </a:ln>
        </p:spPr>
      </p:pic>
      <p:pic>
        <p:nvPicPr>
          <p:cNvPr id="31" name="Google Shape;31;p30"/>
          <p:cNvPicPr preferRelativeResize="0"/>
          <p:nvPr/>
        </p:nvPicPr>
        <p:blipFill rotWithShape="1">
          <a:blip r:embed="rId2">
            <a:alphaModFix/>
          </a:blip>
          <a:srcRect b="60039"/>
          <a:stretch/>
        </p:blipFill>
        <p:spPr>
          <a:xfrm>
            <a:off x="0" y="4731333"/>
            <a:ext cx="12192000" cy="2126667"/>
          </a:xfrm>
          <a:prstGeom prst="rect">
            <a:avLst/>
          </a:prstGeom>
          <a:noFill/>
          <a:ln>
            <a:noFill/>
          </a:ln>
        </p:spPr>
      </p:pic>
      <p:sp>
        <p:nvSpPr>
          <p:cNvPr id="32" name="Google Shape;32;p30"/>
          <p:cNvSpPr/>
          <p:nvPr/>
        </p:nvSpPr>
        <p:spPr>
          <a:xfrm>
            <a:off x="609600" y="685800"/>
            <a:ext cx="10972800" cy="5486400"/>
          </a:xfrm>
          <a:prstGeom prst="rect">
            <a:avLst/>
          </a:pr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33" name="Google Shape;33;p30"/>
          <p:cNvSpPr txBox="1">
            <a:spLocks noGrp="1"/>
          </p:cNvSpPr>
          <p:nvPr>
            <p:ph type="title"/>
          </p:nvPr>
        </p:nvSpPr>
        <p:spPr>
          <a:xfrm>
            <a:off x="1201838" y="2365667"/>
            <a:ext cx="9788324" cy="212666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0"/>
          <p:cNvSpPr/>
          <p:nvPr/>
        </p:nvSpPr>
        <p:spPr>
          <a:xfrm>
            <a:off x="1066800" y="1143000"/>
            <a:ext cx="10058400" cy="4572000"/>
          </a:xfrm>
          <a:prstGeom prst="rect">
            <a:avLst/>
          </a:prstGeom>
          <a:noFill/>
          <a:ln w="38100" cap="flat" cmpd="sng">
            <a:solidFill>
              <a:srgbClr val="8FA2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31"/>
          <p:cNvSpPr txBox="1">
            <a:spLocks noGrp="1"/>
          </p:cNvSpPr>
          <p:nvPr>
            <p:ph type="title"/>
          </p:nvPr>
        </p:nvSpPr>
        <p:spPr>
          <a:xfrm>
            <a:off x="381000" y="432027"/>
            <a:ext cx="11430000" cy="78421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1"/>
          <p:cNvSpPr txBox="1">
            <a:spLocks noGrp="1"/>
          </p:cNvSpPr>
          <p:nvPr>
            <p:ph type="body" idx="1"/>
          </p:nvPr>
        </p:nvSpPr>
        <p:spPr>
          <a:xfrm>
            <a:off x="380999" y="1670186"/>
            <a:ext cx="5451629" cy="43399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8" name="Google Shape;38;p31"/>
          <p:cNvSpPr txBox="1">
            <a:spLocks noGrp="1"/>
          </p:cNvSpPr>
          <p:nvPr>
            <p:ph type="body" idx="2"/>
          </p:nvPr>
        </p:nvSpPr>
        <p:spPr>
          <a:xfrm>
            <a:off x="6359374" y="1670188"/>
            <a:ext cx="5449824" cy="433999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cxnSp>
        <p:nvCxnSpPr>
          <p:cNvPr id="39" name="Google Shape;39;p31"/>
          <p:cNvCxnSpPr/>
          <p:nvPr/>
        </p:nvCxnSpPr>
        <p:spPr>
          <a:xfrm>
            <a:off x="381000" y="1456470"/>
            <a:ext cx="11430000" cy="0"/>
          </a:xfrm>
          <a:prstGeom prst="straightConnector1">
            <a:avLst/>
          </a:prstGeom>
          <a:noFill/>
          <a:ln w="31750" cap="flat" cmpd="sng">
            <a:solidFill>
              <a:srgbClr val="3B64AD"/>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1"/>
        <p:cNvGrpSpPr/>
        <p:nvPr/>
      </p:nvGrpSpPr>
      <p:grpSpPr>
        <a:xfrm>
          <a:off x="0" y="0"/>
          <a:ext cx="0" cy="0"/>
          <a:chOff x="0" y="0"/>
          <a:chExt cx="0" cy="0"/>
        </a:xfrm>
      </p:grpSpPr>
      <p:sp>
        <p:nvSpPr>
          <p:cNvPr id="42" name="Google Shape;42;p33"/>
          <p:cNvSpPr txBox="1">
            <a:spLocks noGrp="1"/>
          </p:cNvSpPr>
          <p:nvPr>
            <p:ph type="title"/>
          </p:nvPr>
        </p:nvSpPr>
        <p:spPr>
          <a:xfrm>
            <a:off x="124287" y="319613"/>
            <a:ext cx="4593483" cy="272647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Helvetica Neue"/>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body" idx="1"/>
          </p:nvPr>
        </p:nvSpPr>
        <p:spPr>
          <a:xfrm>
            <a:off x="5043713" y="319613"/>
            <a:ext cx="7023999" cy="5616477"/>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4" name="Google Shape;44;p33"/>
          <p:cNvSpPr txBox="1">
            <a:spLocks noGrp="1"/>
          </p:cNvSpPr>
          <p:nvPr>
            <p:ph type="body" idx="2"/>
          </p:nvPr>
        </p:nvSpPr>
        <p:spPr>
          <a:xfrm>
            <a:off x="122373" y="3209619"/>
            <a:ext cx="4595397" cy="272647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cxnSp>
        <p:nvCxnSpPr>
          <p:cNvPr id="45" name="Google Shape;45;p33"/>
          <p:cNvCxnSpPr/>
          <p:nvPr/>
        </p:nvCxnSpPr>
        <p:spPr>
          <a:xfrm>
            <a:off x="811959" y="3138597"/>
            <a:ext cx="3269490" cy="0"/>
          </a:xfrm>
          <a:prstGeom prst="straightConnector1">
            <a:avLst/>
          </a:prstGeom>
          <a:noFill/>
          <a:ln w="31750" cap="flat" cmpd="sng">
            <a:solidFill>
              <a:srgbClr val="3B64AD"/>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46"/>
        <p:cNvGrpSpPr/>
        <p:nvPr/>
      </p:nvGrpSpPr>
      <p:grpSpPr>
        <a:xfrm>
          <a:off x="0" y="0"/>
          <a:ext cx="0" cy="0"/>
          <a:chOff x="0" y="0"/>
          <a:chExt cx="0" cy="0"/>
        </a:xfrm>
      </p:grpSpPr>
      <p:sp>
        <p:nvSpPr>
          <p:cNvPr id="47" name="Google Shape;47;p34"/>
          <p:cNvSpPr/>
          <p:nvPr/>
        </p:nvSpPr>
        <p:spPr>
          <a:xfrm>
            <a:off x="0" y="230819"/>
            <a:ext cx="4904236" cy="5903651"/>
          </a:xfrm>
          <a:prstGeom prst="rect">
            <a:avLst/>
          </a:prstGeom>
          <a:solidFill>
            <a:srgbClr val="E6E6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8" name="Google Shape;48;p34"/>
          <p:cNvSpPr txBox="1">
            <a:spLocks noGrp="1"/>
          </p:cNvSpPr>
          <p:nvPr>
            <p:ph type="title"/>
          </p:nvPr>
        </p:nvSpPr>
        <p:spPr>
          <a:xfrm>
            <a:off x="106533" y="798973"/>
            <a:ext cx="4611238" cy="518457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Helvetica Neue"/>
              <a:buNone/>
              <a:defRPr sz="2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4"/>
          <p:cNvSpPr txBox="1">
            <a:spLocks noGrp="1"/>
          </p:cNvSpPr>
          <p:nvPr>
            <p:ph type="body" idx="1"/>
          </p:nvPr>
        </p:nvSpPr>
        <p:spPr>
          <a:xfrm>
            <a:off x="5043714" y="798974"/>
            <a:ext cx="6958896" cy="518457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D"/>
        </a:solidFill>
        <a:effectLst/>
      </p:bgPr>
    </p:bg>
    <p:spTree>
      <p:nvGrpSpPr>
        <p:cNvPr id="1" name="Shape 9"/>
        <p:cNvGrpSpPr/>
        <p:nvPr/>
      </p:nvGrpSpPr>
      <p:grpSpPr>
        <a:xfrm>
          <a:off x="0" y="0"/>
          <a:ext cx="0" cy="0"/>
          <a:chOff x="0" y="0"/>
          <a:chExt cx="0" cy="0"/>
        </a:xfrm>
      </p:grpSpPr>
      <p:pic>
        <p:nvPicPr>
          <p:cNvPr id="10" name="Google Shape;10;p25"/>
          <p:cNvPicPr preferRelativeResize="0"/>
          <p:nvPr/>
        </p:nvPicPr>
        <p:blipFill rotWithShape="1">
          <a:blip r:embed="rId11">
            <a:alphaModFix/>
          </a:blip>
          <a:srcRect t="76672" b="6270"/>
          <a:stretch/>
        </p:blipFill>
        <p:spPr>
          <a:xfrm>
            <a:off x="0" y="6141075"/>
            <a:ext cx="12192000" cy="716925"/>
          </a:xfrm>
          <a:prstGeom prst="rect">
            <a:avLst/>
          </a:prstGeom>
          <a:noFill/>
          <a:ln>
            <a:noFill/>
          </a:ln>
        </p:spPr>
      </p:pic>
      <p:pic>
        <p:nvPicPr>
          <p:cNvPr id="11" name="Google Shape;11;p25"/>
          <p:cNvPicPr preferRelativeResize="0"/>
          <p:nvPr/>
        </p:nvPicPr>
        <p:blipFill rotWithShape="1">
          <a:blip r:embed="rId11">
            <a:alphaModFix/>
          </a:blip>
          <a:srcRect t="8092" b="86323"/>
          <a:stretch/>
        </p:blipFill>
        <p:spPr>
          <a:xfrm>
            <a:off x="0" y="-3954"/>
            <a:ext cx="12192000" cy="234773"/>
          </a:xfrm>
          <a:prstGeom prst="rect">
            <a:avLst/>
          </a:prstGeom>
          <a:noFill/>
          <a:ln>
            <a:noFill/>
          </a:ln>
        </p:spPr>
      </p:pic>
      <p:sp>
        <p:nvSpPr>
          <p:cNvPr id="12" name="Google Shape;12;p25"/>
          <p:cNvSpPr txBox="1">
            <a:spLocks noGrp="1"/>
          </p:cNvSpPr>
          <p:nvPr>
            <p:ph type="title"/>
          </p:nvPr>
        </p:nvSpPr>
        <p:spPr>
          <a:xfrm>
            <a:off x="381000" y="464025"/>
            <a:ext cx="11430000" cy="7169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Helvetica Neue"/>
              <a:buNone/>
              <a:defRPr sz="3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381000" y="1414156"/>
            <a:ext cx="11430000" cy="4590859"/>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Helvetica Neue"/>
                <a:ea typeface="Helvetica Neue"/>
                <a:cs typeface="Helvetica Neue"/>
                <a:sym typeface="Helvetica Neue"/>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4" name="Google Shape;14;p25"/>
          <p:cNvSpPr txBox="1"/>
          <p:nvPr/>
        </p:nvSpPr>
        <p:spPr>
          <a:xfrm>
            <a:off x="11626269" y="6314871"/>
            <a:ext cx="465117"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Gill Sans"/>
                <a:ea typeface="Gill Sans"/>
                <a:cs typeface="Gill Sans"/>
                <a:sym typeface="Gill Sans"/>
              </a:rPr>
              <a:t>‹#›</a:t>
            </a:fld>
            <a:endParaRPr sz="1800" b="0" i="0" u="none" strike="noStrike" cap="none">
              <a:solidFill>
                <a:schemeClr val="dk1"/>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p:nvPr/>
        </p:nvSpPr>
        <p:spPr>
          <a:xfrm>
            <a:off x="532556" y="1772239"/>
            <a:ext cx="11126888" cy="2498103"/>
          </a:xfrm>
          <a:prstGeom prst="rect">
            <a:avLst/>
          </a:prstGeom>
          <a:solidFill>
            <a:srgbClr val="FFFFFF">
              <a:alpha val="7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5" name="Google Shape;55;p1"/>
          <p:cNvSpPr txBox="1">
            <a:spLocks noGrp="1"/>
          </p:cNvSpPr>
          <p:nvPr>
            <p:ph type="ctrTitle"/>
          </p:nvPr>
        </p:nvSpPr>
        <p:spPr>
          <a:xfrm>
            <a:off x="532556" y="1772239"/>
            <a:ext cx="11126888" cy="2205872"/>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1"/>
              </a:buClr>
              <a:buSzPts val="4800"/>
              <a:buFont typeface="Helvetica Neue"/>
              <a:buNone/>
            </a:pPr>
            <a:r>
              <a:rPr lang="en-US" sz="4800" cap="none">
                <a:latin typeface="Helvetica Neue"/>
                <a:ea typeface="Helvetica Neue"/>
                <a:cs typeface="Helvetica Neue"/>
                <a:sym typeface="Helvetica Neue"/>
              </a:rPr>
              <a:t>Investigating the Autogenous Regulation of bS21 Homologs</a:t>
            </a:r>
            <a:br>
              <a:rPr lang="en-US" sz="4800" cap="none">
                <a:latin typeface="Helvetica Neue"/>
                <a:ea typeface="Helvetica Neue"/>
                <a:cs typeface="Helvetica Neue"/>
                <a:sym typeface="Helvetica Neue"/>
              </a:rPr>
            </a:br>
            <a:r>
              <a:rPr lang="en-US" sz="4800" cap="none">
                <a:latin typeface="Helvetica Neue"/>
                <a:ea typeface="Helvetica Neue"/>
                <a:cs typeface="Helvetica Neue"/>
                <a:sym typeface="Helvetica Neue"/>
              </a:rPr>
              <a:t>In </a:t>
            </a:r>
            <a:r>
              <a:rPr lang="en-US" sz="4800" i="1" cap="none">
                <a:latin typeface="Helvetica Neue"/>
                <a:ea typeface="Helvetica Neue"/>
                <a:cs typeface="Helvetica Neue"/>
                <a:sym typeface="Helvetica Neue"/>
              </a:rPr>
              <a:t>Francisella tularensis</a:t>
            </a:r>
            <a:endParaRPr sz="4800" i="1" cap="none">
              <a:latin typeface="Helvetica Neue"/>
              <a:ea typeface="Helvetica Neue"/>
              <a:cs typeface="Helvetica Neue"/>
              <a:sym typeface="Helvetica Neue"/>
            </a:endParaRPr>
          </a:p>
        </p:txBody>
      </p:sp>
      <p:sp>
        <p:nvSpPr>
          <p:cNvPr id="56" name="Google Shape;56;p1"/>
          <p:cNvSpPr txBox="1">
            <a:spLocks noGrp="1"/>
          </p:cNvSpPr>
          <p:nvPr>
            <p:ph type="subTitle" idx="1"/>
          </p:nvPr>
        </p:nvSpPr>
        <p:spPr>
          <a:xfrm>
            <a:off x="1293051" y="5360004"/>
            <a:ext cx="9605898" cy="977621"/>
          </a:xfrm>
          <a:prstGeom prst="rect">
            <a:avLst/>
          </a:prstGeom>
          <a:noFill/>
          <a:ln>
            <a:noFill/>
          </a:ln>
        </p:spPr>
        <p:txBody>
          <a:bodyPr spcFirstLastPara="1" wrap="square" lIns="91425" tIns="91425" rIns="91425" bIns="91425" anchor="t" anchorCtr="0">
            <a:normAutofit/>
          </a:bodyPr>
          <a:lstStyle/>
          <a:p>
            <a:pPr marL="0" lvl="0" indent="0" algn="ctr" rtl="0">
              <a:lnSpc>
                <a:spcPct val="120000"/>
              </a:lnSpc>
              <a:spcBef>
                <a:spcPts val="0"/>
              </a:spcBef>
              <a:spcAft>
                <a:spcPts val="0"/>
              </a:spcAft>
              <a:buSzPts val="2000"/>
              <a:buNone/>
            </a:pPr>
            <a:r>
              <a:rPr lang="en-US" sz="2000" cap="none"/>
              <a:t>KRamsey Lab | Sierra Schmidt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txBox="1">
            <a:spLocks noGrp="1"/>
          </p:cNvSpPr>
          <p:nvPr>
            <p:ph type="title"/>
          </p:nvPr>
        </p:nvSpPr>
        <p:spPr>
          <a:xfrm>
            <a:off x="1201838" y="2833476"/>
            <a:ext cx="9788324" cy="59552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Helvetica Neue"/>
              <a:buNone/>
            </a:pPr>
            <a:r>
              <a:rPr lang="en-US" sz="2800" cap="none"/>
              <a:t>1. How does bS21-2 affect its own expression? </a:t>
            </a:r>
            <a:br>
              <a:rPr lang="en-US" sz="2800" cap="none"/>
            </a:br>
            <a:endParaRPr sz="2800" cap="none"/>
          </a:p>
        </p:txBody>
      </p:sp>
      <p:sp>
        <p:nvSpPr>
          <p:cNvPr id="144" name="Google Shape;144;p10"/>
          <p:cNvSpPr txBox="1"/>
          <p:nvPr/>
        </p:nvSpPr>
        <p:spPr>
          <a:xfrm>
            <a:off x="3578507" y="1777287"/>
            <a:ext cx="5034987" cy="59552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200"/>
              <a:buFont typeface="Helvetica Neue"/>
              <a:buNone/>
            </a:pPr>
            <a:r>
              <a:rPr lang="en-US" sz="3200" b="0" i="0" u="none" strike="noStrike" cap="none">
                <a:solidFill>
                  <a:schemeClr val="dk1"/>
                </a:solidFill>
                <a:latin typeface="Helvetica Neue"/>
                <a:ea typeface="Helvetica Neue"/>
                <a:cs typeface="Helvetica Neue"/>
                <a:sym typeface="Helvetica Neue"/>
              </a:rPr>
              <a:t>Research Questions</a:t>
            </a:r>
            <a:endParaRPr sz="1400" b="0" i="0" u="none" strike="noStrike" cap="none">
              <a:solidFill>
                <a:srgbClr val="000000"/>
              </a:solidFill>
              <a:latin typeface="Arial"/>
              <a:ea typeface="Arial"/>
              <a:cs typeface="Arial"/>
              <a:sym typeface="Arial"/>
            </a:endParaRPr>
          </a:p>
        </p:txBody>
      </p:sp>
      <p:sp>
        <p:nvSpPr>
          <p:cNvPr id="145" name="Google Shape;145;p10"/>
          <p:cNvSpPr txBox="1"/>
          <p:nvPr/>
        </p:nvSpPr>
        <p:spPr>
          <a:xfrm>
            <a:off x="1201838" y="3429000"/>
            <a:ext cx="9788324" cy="99967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800"/>
              <a:buFont typeface="Helvetica Neue"/>
              <a:buNone/>
            </a:pPr>
            <a:r>
              <a:rPr lang="en-US" sz="2800" b="0" i="0" u="none" strike="noStrike" cap="none">
                <a:solidFill>
                  <a:schemeClr val="dk1"/>
                </a:solidFill>
                <a:latin typeface="Helvetica Neue"/>
                <a:ea typeface="Helvetica Neue"/>
                <a:cs typeface="Helvetica Neue"/>
                <a:sym typeface="Helvetica Neue"/>
              </a:rPr>
              <a:t>2. How do all three homologs affect their own and each other’s expression?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1"/>
          <p:cNvSpPr txBox="1">
            <a:spLocks noGrp="1"/>
          </p:cNvSpPr>
          <p:nvPr>
            <p:ph type="title"/>
          </p:nvPr>
        </p:nvSpPr>
        <p:spPr>
          <a:xfrm>
            <a:off x="1201838" y="2833476"/>
            <a:ext cx="9788324" cy="59552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Helvetica Neue"/>
              <a:buNone/>
            </a:pPr>
            <a:r>
              <a:rPr lang="en-US" sz="2800" cap="none"/>
              <a:t>1. </a:t>
            </a:r>
            <a:r>
              <a:rPr lang="en-US" sz="2800" b="1" cap="none"/>
              <a:t>How does bS21-2 affect its own expression? </a:t>
            </a:r>
            <a:br>
              <a:rPr lang="en-US" sz="2800" cap="none"/>
            </a:br>
            <a:endParaRPr sz="2800" cap="none"/>
          </a:p>
        </p:txBody>
      </p:sp>
      <p:sp>
        <p:nvSpPr>
          <p:cNvPr id="151" name="Google Shape;151;p11"/>
          <p:cNvSpPr txBox="1"/>
          <p:nvPr/>
        </p:nvSpPr>
        <p:spPr>
          <a:xfrm>
            <a:off x="3578507" y="1777287"/>
            <a:ext cx="5034987" cy="59552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200"/>
              <a:buFont typeface="Helvetica Neue"/>
              <a:buNone/>
            </a:pPr>
            <a:r>
              <a:rPr lang="en-US" sz="3200" b="0" i="0" u="none" strike="noStrike" cap="none">
                <a:solidFill>
                  <a:schemeClr val="dk1"/>
                </a:solidFill>
                <a:latin typeface="Helvetica Neue"/>
                <a:ea typeface="Helvetica Neue"/>
                <a:cs typeface="Helvetica Neue"/>
                <a:sym typeface="Helvetica Neue"/>
              </a:rPr>
              <a:t>Research Questions</a:t>
            </a:r>
            <a:endParaRPr sz="1400" b="0" i="0" u="none" strike="noStrike" cap="none">
              <a:solidFill>
                <a:srgbClr val="000000"/>
              </a:solidFill>
              <a:latin typeface="Arial"/>
              <a:ea typeface="Arial"/>
              <a:cs typeface="Arial"/>
              <a:sym typeface="Arial"/>
            </a:endParaRPr>
          </a:p>
        </p:txBody>
      </p:sp>
      <p:sp>
        <p:nvSpPr>
          <p:cNvPr id="152" name="Google Shape;152;p11"/>
          <p:cNvSpPr txBox="1"/>
          <p:nvPr/>
        </p:nvSpPr>
        <p:spPr>
          <a:xfrm>
            <a:off x="1201838" y="3429000"/>
            <a:ext cx="9788324" cy="99967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800"/>
              <a:buFont typeface="Helvetica Neue"/>
              <a:buNone/>
            </a:pPr>
            <a:r>
              <a:rPr lang="en-US" sz="2800" b="0" i="0" u="none" strike="noStrike" cap="none">
                <a:solidFill>
                  <a:schemeClr val="dk1"/>
                </a:solidFill>
                <a:latin typeface="Helvetica Neue"/>
                <a:ea typeface="Helvetica Neue"/>
                <a:cs typeface="Helvetica Neue"/>
                <a:sym typeface="Helvetica Neue"/>
              </a:rPr>
              <a:t>2. How do all three homologs affect their own and each other’s expression?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2"/>
          <p:cNvSpPr txBox="1">
            <a:spLocks noGrp="1"/>
          </p:cNvSpPr>
          <p:nvPr>
            <p:ph type="title"/>
          </p:nvPr>
        </p:nvSpPr>
        <p:spPr>
          <a:xfrm>
            <a:off x="381000" y="298999"/>
            <a:ext cx="11575648" cy="5581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Helvetica Neue"/>
              <a:buNone/>
            </a:pPr>
            <a:r>
              <a:rPr lang="en-US" cap="none"/>
              <a:t>What Element Does bS21-2 Need to Affect Transcript Abundance?</a:t>
            </a:r>
            <a:endParaRPr/>
          </a:p>
        </p:txBody>
      </p:sp>
      <p:grpSp>
        <p:nvGrpSpPr>
          <p:cNvPr id="158" name="Google Shape;158;p12"/>
          <p:cNvGrpSpPr/>
          <p:nvPr/>
        </p:nvGrpSpPr>
        <p:grpSpPr>
          <a:xfrm>
            <a:off x="765392" y="2758809"/>
            <a:ext cx="10661215" cy="1726963"/>
            <a:chOff x="547254" y="3277283"/>
            <a:chExt cx="10661215" cy="1726963"/>
          </a:xfrm>
        </p:grpSpPr>
        <p:sp>
          <p:nvSpPr>
            <p:cNvPr id="159" name="Google Shape;159;p12"/>
            <p:cNvSpPr/>
            <p:nvPr/>
          </p:nvSpPr>
          <p:spPr>
            <a:xfrm>
              <a:off x="3440518" y="3277283"/>
              <a:ext cx="652290" cy="1168863"/>
            </a:xfrm>
            <a:prstGeom prst="bentArrow">
              <a:avLst>
                <a:gd name="adj1" fmla="val 9306"/>
                <a:gd name="adj2" fmla="val 25000"/>
                <a:gd name="adj3" fmla="val 25000"/>
                <a:gd name="adj4" fmla="val 43750"/>
              </a:avLst>
            </a:prstGeom>
            <a:solidFill>
              <a:srgbClr val="B4C7E7"/>
            </a:solidFill>
            <a:ln w="15875" cap="flat" cmpd="sng">
              <a:solidFill>
                <a:srgbClr val="B4C7E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
          <p:nvSpPr>
            <p:cNvPr id="160" name="Google Shape;160;p12"/>
            <p:cNvSpPr/>
            <p:nvPr/>
          </p:nvSpPr>
          <p:spPr>
            <a:xfrm>
              <a:off x="3525625" y="4446146"/>
              <a:ext cx="2969442" cy="558100"/>
            </a:xfrm>
            <a:prstGeom prst="rect">
              <a:avLst/>
            </a:prstGeom>
            <a:solidFill>
              <a:srgbClr val="B4C7E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Helvetica Neue"/>
                <a:buNone/>
              </a:pPr>
              <a:r>
                <a:rPr lang="en-US" sz="3200" b="0" i="0" u="none" strike="noStrike" cap="none">
                  <a:solidFill>
                    <a:schemeClr val="dk1"/>
                  </a:solidFill>
                  <a:latin typeface="Helvetica Neue"/>
                  <a:ea typeface="Helvetica Neue"/>
                  <a:cs typeface="Helvetica Neue"/>
                  <a:sym typeface="Helvetica Neue"/>
                </a:rPr>
                <a:t>5′UTR</a:t>
              </a:r>
              <a:endParaRPr sz="3200" b="0" i="0" u="none" strike="noStrike" cap="none">
                <a:solidFill>
                  <a:schemeClr val="dk1"/>
                </a:solidFill>
                <a:latin typeface="Helvetica Neue"/>
                <a:ea typeface="Helvetica Neue"/>
                <a:cs typeface="Helvetica Neue"/>
                <a:sym typeface="Helvetica Neue"/>
              </a:endParaRPr>
            </a:p>
          </p:txBody>
        </p:sp>
        <p:sp>
          <p:nvSpPr>
            <p:cNvPr id="161" name="Google Shape;161;p12"/>
            <p:cNvSpPr/>
            <p:nvPr/>
          </p:nvSpPr>
          <p:spPr>
            <a:xfrm>
              <a:off x="6495067" y="4446146"/>
              <a:ext cx="4713402" cy="5581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Helvetica Neue"/>
                <a:buNone/>
              </a:pPr>
              <a:r>
                <a:rPr lang="en-US" sz="3200" b="0" i="1" u="none" strike="noStrike" cap="none">
                  <a:solidFill>
                    <a:schemeClr val="dk1"/>
                  </a:solidFill>
                  <a:latin typeface="Helvetica Neue"/>
                  <a:ea typeface="Helvetica Neue"/>
                  <a:cs typeface="Helvetica Neue"/>
                  <a:sym typeface="Helvetica Neue"/>
                </a:rPr>
                <a:t>rpsU2 </a:t>
              </a:r>
              <a:endParaRPr sz="3200" b="0" i="1" u="none" strike="noStrike" cap="none">
                <a:solidFill>
                  <a:schemeClr val="dk1"/>
                </a:solidFill>
                <a:latin typeface="Helvetica Neue"/>
                <a:ea typeface="Helvetica Neue"/>
                <a:cs typeface="Helvetica Neue"/>
                <a:sym typeface="Helvetica Neue"/>
              </a:endParaRPr>
            </a:p>
          </p:txBody>
        </p:sp>
        <p:sp>
          <p:nvSpPr>
            <p:cNvPr id="162" name="Google Shape;162;p12"/>
            <p:cNvSpPr/>
            <p:nvPr/>
          </p:nvSpPr>
          <p:spPr>
            <a:xfrm>
              <a:off x="547254" y="4446145"/>
              <a:ext cx="2978370" cy="558101"/>
            </a:xfrm>
            <a:prstGeom prst="rect">
              <a:avLst/>
            </a:prstGeom>
            <a:solidFill>
              <a:srgbClr val="B4C7E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Helvetica Neue"/>
                <a:buNone/>
              </a:pPr>
              <a:r>
                <a:rPr lang="en-US" sz="3200" b="0" i="0" u="none" strike="noStrike" cap="none">
                  <a:solidFill>
                    <a:schemeClr val="dk1"/>
                  </a:solidFill>
                  <a:latin typeface="Helvetica Neue"/>
                  <a:ea typeface="Helvetica Neue"/>
                  <a:cs typeface="Helvetica Neue"/>
                  <a:sym typeface="Helvetica Neue"/>
                </a:rPr>
                <a:t>Promoter</a:t>
              </a:r>
              <a:endParaRPr sz="3200" b="0" i="0" u="none" strike="noStrike" cap="none">
                <a:solidFill>
                  <a:schemeClr val="dk1"/>
                </a:solidFill>
                <a:latin typeface="Helvetica Neue"/>
                <a:ea typeface="Helvetica Neue"/>
                <a:cs typeface="Helvetica Neue"/>
                <a:sym typeface="Helvetica Neue"/>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395777" y="720496"/>
            <a:ext cx="11260604" cy="548797"/>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Helvetica Neue"/>
              <a:buNone/>
            </a:pPr>
            <a:r>
              <a:rPr lang="en-US" cap="none"/>
              <a:t>Testing 5′ UTR vs Promoter Contribution to Regulation by bS21-2</a:t>
            </a:r>
            <a:endParaRPr/>
          </a:p>
        </p:txBody>
      </p:sp>
      <p:sp>
        <p:nvSpPr>
          <p:cNvPr id="168" name="Google Shape;168;p13"/>
          <p:cNvSpPr/>
          <p:nvPr/>
        </p:nvSpPr>
        <p:spPr>
          <a:xfrm>
            <a:off x="395776" y="2415195"/>
            <a:ext cx="1675911" cy="548797"/>
          </a:xfrm>
          <a:prstGeom prst="rect">
            <a:avLst/>
          </a:prstGeom>
          <a:solidFill>
            <a:srgbClr val="C4E0B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rgbClr val="3F3F3F"/>
                </a:solidFill>
                <a:latin typeface="Helvetica Neue"/>
                <a:ea typeface="Helvetica Neue"/>
                <a:cs typeface="Helvetica Neue"/>
                <a:sym typeface="Helvetica Neue"/>
              </a:rPr>
              <a:t>tul4 </a:t>
            </a:r>
            <a:r>
              <a:rPr lang="en-US" sz="2000" b="0" i="0" u="none" strike="noStrike" cap="none">
                <a:solidFill>
                  <a:srgbClr val="3F3F3F"/>
                </a:solidFill>
                <a:latin typeface="Helvetica Neue"/>
                <a:ea typeface="Helvetica Neue"/>
                <a:cs typeface="Helvetica Neue"/>
                <a:sym typeface="Helvetica Neue"/>
              </a:rPr>
              <a:t>promoter</a:t>
            </a:r>
            <a:endParaRPr sz="2000" b="0" i="0" u="none" strike="noStrike" cap="none">
              <a:solidFill>
                <a:srgbClr val="3F3F3F"/>
              </a:solidFill>
              <a:latin typeface="Helvetica Neue"/>
              <a:ea typeface="Helvetica Neue"/>
              <a:cs typeface="Helvetica Neue"/>
              <a:sym typeface="Helvetica Neue"/>
            </a:endParaRPr>
          </a:p>
        </p:txBody>
      </p:sp>
      <p:sp>
        <p:nvSpPr>
          <p:cNvPr id="169" name="Google Shape;169;p13"/>
          <p:cNvSpPr/>
          <p:nvPr/>
        </p:nvSpPr>
        <p:spPr>
          <a:xfrm>
            <a:off x="2066155" y="2415195"/>
            <a:ext cx="1675911" cy="548797"/>
          </a:xfrm>
          <a:prstGeom prst="rect">
            <a:avLst/>
          </a:prstGeom>
          <a:solidFill>
            <a:srgbClr val="C4E0B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rgbClr val="3F3F3F"/>
                </a:solidFill>
                <a:latin typeface="Helvetica Neue"/>
                <a:ea typeface="Helvetica Neue"/>
                <a:cs typeface="Helvetica Neue"/>
                <a:sym typeface="Helvetica Neue"/>
              </a:rPr>
              <a:t>tul4</a:t>
            </a:r>
            <a:r>
              <a:rPr lang="en-US" sz="2000" b="0" i="0" u="none" strike="noStrike" cap="none">
                <a:solidFill>
                  <a:srgbClr val="3F3F3F"/>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3F3F3F"/>
                </a:solidFill>
                <a:latin typeface="Helvetica Neue"/>
                <a:ea typeface="Helvetica Neue"/>
                <a:cs typeface="Helvetica Neue"/>
                <a:sym typeface="Helvetica Neue"/>
              </a:rPr>
              <a:t>5′ UTR</a:t>
            </a:r>
            <a:endParaRPr sz="2000" b="0" i="0" u="none" strike="noStrike" cap="none">
              <a:solidFill>
                <a:srgbClr val="3F3F3F"/>
              </a:solidFill>
              <a:latin typeface="Helvetica Neue"/>
              <a:ea typeface="Helvetica Neue"/>
              <a:cs typeface="Helvetica Neue"/>
              <a:sym typeface="Helvetica Neue"/>
            </a:endParaRPr>
          </a:p>
        </p:txBody>
      </p:sp>
      <p:sp>
        <p:nvSpPr>
          <p:cNvPr id="170" name="Google Shape;170;p13"/>
          <p:cNvSpPr/>
          <p:nvPr/>
        </p:nvSpPr>
        <p:spPr>
          <a:xfrm>
            <a:off x="3725195" y="2415195"/>
            <a:ext cx="1675911" cy="548797"/>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lacZ</a:t>
            </a:r>
            <a:r>
              <a:rPr lang="en-US" sz="2000" b="0" i="0" u="none" strike="noStrike" cap="none">
                <a:solidFill>
                  <a:schemeClr val="dk1"/>
                </a:solidFill>
                <a:latin typeface="Helvetica Neue"/>
                <a:ea typeface="Helvetica Neue"/>
                <a:cs typeface="Helvetica Neue"/>
                <a:sym typeface="Helvetica Neue"/>
              </a:rPr>
              <a:t> </a:t>
            </a:r>
            <a:endParaRPr sz="2000" b="0" i="0" u="none" strike="noStrike" cap="none">
              <a:solidFill>
                <a:schemeClr val="dk1"/>
              </a:solidFill>
              <a:latin typeface="Helvetica Neue"/>
              <a:ea typeface="Helvetica Neue"/>
              <a:cs typeface="Helvetica Neue"/>
              <a:sym typeface="Helvetica Neue"/>
            </a:endParaRPr>
          </a:p>
        </p:txBody>
      </p:sp>
      <p:grpSp>
        <p:nvGrpSpPr>
          <p:cNvPr id="171" name="Google Shape;171;p13"/>
          <p:cNvGrpSpPr/>
          <p:nvPr/>
        </p:nvGrpSpPr>
        <p:grpSpPr>
          <a:xfrm>
            <a:off x="9835128" y="2493818"/>
            <a:ext cx="1218404" cy="419160"/>
            <a:chOff x="39957836" y="8943252"/>
            <a:chExt cx="1218404" cy="419160"/>
          </a:xfrm>
        </p:grpSpPr>
        <p:pic>
          <p:nvPicPr>
            <p:cNvPr id="172" name="Google Shape;172;p13" descr="Plus - PNG image with transparent background | Free Png Images"/>
            <p:cNvPicPr preferRelativeResize="0"/>
            <p:nvPr/>
          </p:nvPicPr>
          <p:blipFill rotWithShape="1">
            <a:blip r:embed="rId3">
              <a:alphaModFix/>
            </a:blip>
            <a:srcRect/>
            <a:stretch/>
          </p:blipFill>
          <p:spPr>
            <a:xfrm>
              <a:off x="39957836" y="8943252"/>
              <a:ext cx="411678" cy="411678"/>
            </a:xfrm>
            <a:prstGeom prst="rect">
              <a:avLst/>
            </a:prstGeom>
            <a:noFill/>
            <a:ln>
              <a:noFill/>
            </a:ln>
          </p:spPr>
        </p:pic>
        <p:pic>
          <p:nvPicPr>
            <p:cNvPr id="173" name="Google Shape;173;p13" descr="Plus - PNG image with transparent background | Free Png Images"/>
            <p:cNvPicPr preferRelativeResize="0"/>
            <p:nvPr/>
          </p:nvPicPr>
          <p:blipFill rotWithShape="1">
            <a:blip r:embed="rId3">
              <a:alphaModFix/>
            </a:blip>
            <a:srcRect/>
            <a:stretch/>
          </p:blipFill>
          <p:spPr>
            <a:xfrm>
              <a:off x="40361199" y="8950734"/>
              <a:ext cx="411678" cy="411678"/>
            </a:xfrm>
            <a:prstGeom prst="rect">
              <a:avLst/>
            </a:prstGeom>
            <a:noFill/>
            <a:ln>
              <a:noFill/>
            </a:ln>
          </p:spPr>
        </p:pic>
        <p:pic>
          <p:nvPicPr>
            <p:cNvPr id="174" name="Google Shape;174;p13" descr="Plus - PNG image with transparent background | Free Png Images"/>
            <p:cNvPicPr preferRelativeResize="0"/>
            <p:nvPr/>
          </p:nvPicPr>
          <p:blipFill rotWithShape="1">
            <a:blip r:embed="rId3">
              <a:alphaModFix/>
            </a:blip>
            <a:srcRect/>
            <a:stretch/>
          </p:blipFill>
          <p:spPr>
            <a:xfrm>
              <a:off x="40764562" y="8946993"/>
              <a:ext cx="411678" cy="411678"/>
            </a:xfrm>
            <a:prstGeom prst="rect">
              <a:avLst/>
            </a:prstGeom>
            <a:noFill/>
            <a:ln>
              <a:noFill/>
            </a:ln>
          </p:spPr>
        </p:pic>
      </p:grpSp>
      <p:grpSp>
        <p:nvGrpSpPr>
          <p:cNvPr id="175" name="Google Shape;175;p13"/>
          <p:cNvGrpSpPr/>
          <p:nvPr/>
        </p:nvGrpSpPr>
        <p:grpSpPr>
          <a:xfrm>
            <a:off x="6202220" y="2493818"/>
            <a:ext cx="1218404" cy="419160"/>
            <a:chOff x="39957836" y="8943252"/>
            <a:chExt cx="1218404" cy="419160"/>
          </a:xfrm>
        </p:grpSpPr>
        <p:pic>
          <p:nvPicPr>
            <p:cNvPr id="176" name="Google Shape;176;p13" descr="Plus - PNG image with transparent background | Free Png Images"/>
            <p:cNvPicPr preferRelativeResize="0"/>
            <p:nvPr/>
          </p:nvPicPr>
          <p:blipFill rotWithShape="1">
            <a:blip r:embed="rId3">
              <a:alphaModFix/>
            </a:blip>
            <a:srcRect/>
            <a:stretch/>
          </p:blipFill>
          <p:spPr>
            <a:xfrm>
              <a:off x="39957836" y="8943252"/>
              <a:ext cx="411678" cy="411678"/>
            </a:xfrm>
            <a:prstGeom prst="rect">
              <a:avLst/>
            </a:prstGeom>
            <a:noFill/>
            <a:ln>
              <a:noFill/>
            </a:ln>
          </p:spPr>
        </p:pic>
        <p:pic>
          <p:nvPicPr>
            <p:cNvPr id="177" name="Google Shape;177;p13" descr="Plus - PNG image with transparent background | Free Png Images"/>
            <p:cNvPicPr preferRelativeResize="0"/>
            <p:nvPr/>
          </p:nvPicPr>
          <p:blipFill rotWithShape="1">
            <a:blip r:embed="rId3">
              <a:alphaModFix/>
            </a:blip>
            <a:srcRect/>
            <a:stretch/>
          </p:blipFill>
          <p:spPr>
            <a:xfrm>
              <a:off x="40361199" y="8950734"/>
              <a:ext cx="411678" cy="411678"/>
            </a:xfrm>
            <a:prstGeom prst="rect">
              <a:avLst/>
            </a:prstGeom>
            <a:noFill/>
            <a:ln>
              <a:noFill/>
            </a:ln>
          </p:spPr>
        </p:pic>
        <p:pic>
          <p:nvPicPr>
            <p:cNvPr id="178" name="Google Shape;178;p13" descr="Plus - PNG image with transparent background | Free Png Images"/>
            <p:cNvPicPr preferRelativeResize="0"/>
            <p:nvPr/>
          </p:nvPicPr>
          <p:blipFill rotWithShape="1">
            <a:blip r:embed="rId3">
              <a:alphaModFix/>
            </a:blip>
            <a:srcRect/>
            <a:stretch/>
          </p:blipFill>
          <p:spPr>
            <a:xfrm>
              <a:off x="40764562" y="8946993"/>
              <a:ext cx="411678" cy="411678"/>
            </a:xfrm>
            <a:prstGeom prst="rect">
              <a:avLst/>
            </a:prstGeom>
            <a:noFill/>
            <a:ln>
              <a:noFill/>
            </a:ln>
          </p:spPr>
        </p:pic>
      </p:grpSp>
      <p:sp>
        <p:nvSpPr>
          <p:cNvPr id="179" name="Google Shape;179;p13"/>
          <p:cNvSpPr/>
          <p:nvPr/>
        </p:nvSpPr>
        <p:spPr>
          <a:xfrm>
            <a:off x="390182" y="5055775"/>
            <a:ext cx="1675911" cy="548797"/>
          </a:xfrm>
          <a:prstGeom prst="rect">
            <a:avLst/>
          </a:prstGeom>
          <a:solidFill>
            <a:srgbClr val="B3C6E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rpsU2</a:t>
            </a:r>
            <a:r>
              <a:rPr lang="en-US" sz="2000" b="0" i="0" u="none" strike="noStrike" cap="none">
                <a:solidFill>
                  <a:schemeClr val="dk1"/>
                </a:solidFill>
                <a:latin typeface="Helvetica Neue"/>
                <a:ea typeface="Helvetica Neue"/>
                <a:cs typeface="Helvetica Neue"/>
                <a:sym typeface="Helvetica Neue"/>
              </a:rPr>
              <a:t> promoter</a:t>
            </a:r>
            <a:endParaRPr sz="2000" b="0" i="0" u="none" strike="noStrike" cap="none">
              <a:solidFill>
                <a:schemeClr val="dk1"/>
              </a:solidFill>
              <a:latin typeface="Helvetica Neue"/>
              <a:ea typeface="Helvetica Neue"/>
              <a:cs typeface="Helvetica Neue"/>
              <a:sym typeface="Helvetica Neue"/>
            </a:endParaRPr>
          </a:p>
        </p:txBody>
      </p:sp>
      <p:sp>
        <p:nvSpPr>
          <p:cNvPr id="180" name="Google Shape;180;p13"/>
          <p:cNvSpPr/>
          <p:nvPr/>
        </p:nvSpPr>
        <p:spPr>
          <a:xfrm>
            <a:off x="2060560" y="5055775"/>
            <a:ext cx="1675911" cy="548797"/>
          </a:xfrm>
          <a:prstGeom prst="rect">
            <a:avLst/>
          </a:prstGeom>
          <a:solidFill>
            <a:srgbClr val="C4E0B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rgbClr val="3F3F3F"/>
                </a:solidFill>
                <a:latin typeface="Helvetica Neue"/>
                <a:ea typeface="Helvetica Neue"/>
                <a:cs typeface="Helvetica Neue"/>
                <a:sym typeface="Helvetica Neue"/>
              </a:rPr>
              <a:t>tul4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3F3F3F"/>
                </a:solidFill>
                <a:latin typeface="Helvetica Neue"/>
                <a:ea typeface="Helvetica Neue"/>
                <a:cs typeface="Helvetica Neue"/>
                <a:sym typeface="Helvetica Neue"/>
              </a:rPr>
              <a:t>5′ UTR</a:t>
            </a:r>
            <a:endParaRPr sz="2000" b="0" i="0" u="none" strike="noStrike" cap="none">
              <a:solidFill>
                <a:srgbClr val="3F3F3F"/>
              </a:solidFill>
              <a:latin typeface="Helvetica Neue"/>
              <a:ea typeface="Helvetica Neue"/>
              <a:cs typeface="Helvetica Neue"/>
              <a:sym typeface="Helvetica Neue"/>
            </a:endParaRPr>
          </a:p>
        </p:txBody>
      </p:sp>
      <p:sp>
        <p:nvSpPr>
          <p:cNvPr id="181" name="Google Shape;181;p13"/>
          <p:cNvSpPr/>
          <p:nvPr/>
        </p:nvSpPr>
        <p:spPr>
          <a:xfrm>
            <a:off x="3719600" y="5055775"/>
            <a:ext cx="1675911" cy="548797"/>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lacZ</a:t>
            </a:r>
            <a:endParaRPr sz="2000" b="0" i="1" u="none" strike="noStrike" cap="none">
              <a:solidFill>
                <a:schemeClr val="dk1"/>
              </a:solidFill>
              <a:latin typeface="Helvetica Neue"/>
              <a:ea typeface="Helvetica Neue"/>
              <a:cs typeface="Helvetica Neue"/>
              <a:sym typeface="Helvetica Neue"/>
            </a:endParaRPr>
          </a:p>
        </p:txBody>
      </p:sp>
      <p:sp>
        <p:nvSpPr>
          <p:cNvPr id="182" name="Google Shape;182;p13"/>
          <p:cNvSpPr/>
          <p:nvPr/>
        </p:nvSpPr>
        <p:spPr>
          <a:xfrm>
            <a:off x="390244" y="4163009"/>
            <a:ext cx="1675911" cy="548797"/>
          </a:xfrm>
          <a:prstGeom prst="rect">
            <a:avLst/>
          </a:prstGeom>
          <a:solidFill>
            <a:srgbClr val="C4E0B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rgbClr val="3F3F3F"/>
                </a:solidFill>
                <a:latin typeface="Helvetica Neue"/>
                <a:ea typeface="Helvetica Neue"/>
                <a:cs typeface="Helvetica Neue"/>
                <a:sym typeface="Helvetica Neue"/>
              </a:rPr>
              <a:t>tul4 </a:t>
            </a:r>
            <a:r>
              <a:rPr lang="en-US" sz="2000" b="0" i="0" u="none" strike="noStrike" cap="none">
                <a:solidFill>
                  <a:srgbClr val="3F3F3F"/>
                </a:solidFill>
                <a:latin typeface="Helvetica Neue"/>
                <a:ea typeface="Helvetica Neue"/>
                <a:cs typeface="Helvetica Neue"/>
                <a:sym typeface="Helvetica Neue"/>
              </a:rPr>
              <a:t>promoter</a:t>
            </a:r>
            <a:endParaRPr sz="2000" b="0" i="0" u="none" strike="noStrike" cap="none">
              <a:solidFill>
                <a:srgbClr val="3F3F3F"/>
              </a:solidFill>
              <a:latin typeface="Helvetica Neue"/>
              <a:ea typeface="Helvetica Neue"/>
              <a:cs typeface="Helvetica Neue"/>
              <a:sym typeface="Helvetica Neue"/>
            </a:endParaRPr>
          </a:p>
        </p:txBody>
      </p:sp>
      <p:sp>
        <p:nvSpPr>
          <p:cNvPr id="183" name="Google Shape;183;p13"/>
          <p:cNvSpPr/>
          <p:nvPr/>
        </p:nvSpPr>
        <p:spPr>
          <a:xfrm>
            <a:off x="2060622" y="4163009"/>
            <a:ext cx="1675911" cy="548797"/>
          </a:xfrm>
          <a:prstGeom prst="rect">
            <a:avLst/>
          </a:prstGeom>
          <a:solidFill>
            <a:srgbClr val="B3C6E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rpsU2</a:t>
            </a:r>
            <a:r>
              <a:rPr lang="en-US" sz="2000" b="0" i="0" u="none" strike="noStrike" cap="none">
                <a:solidFill>
                  <a:schemeClr val="dk1"/>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dk1"/>
                </a:solidFill>
                <a:latin typeface="Helvetica Neue"/>
                <a:ea typeface="Helvetica Neue"/>
                <a:cs typeface="Helvetica Neue"/>
                <a:sym typeface="Helvetica Neue"/>
              </a:rPr>
              <a:t>5′ UTR</a:t>
            </a:r>
            <a:endParaRPr sz="2000" b="0" i="0" u="none" strike="noStrike" cap="none">
              <a:solidFill>
                <a:schemeClr val="dk1"/>
              </a:solidFill>
              <a:latin typeface="Helvetica Neue"/>
              <a:ea typeface="Helvetica Neue"/>
              <a:cs typeface="Helvetica Neue"/>
              <a:sym typeface="Helvetica Neue"/>
            </a:endParaRPr>
          </a:p>
        </p:txBody>
      </p:sp>
      <p:sp>
        <p:nvSpPr>
          <p:cNvPr id="184" name="Google Shape;184;p13"/>
          <p:cNvSpPr/>
          <p:nvPr/>
        </p:nvSpPr>
        <p:spPr>
          <a:xfrm>
            <a:off x="3719662" y="4163009"/>
            <a:ext cx="1675911" cy="548797"/>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lacZ</a:t>
            </a:r>
            <a:r>
              <a:rPr lang="en-US" sz="2000" b="0" i="0" u="none" strike="noStrike" cap="none">
                <a:solidFill>
                  <a:schemeClr val="dk1"/>
                </a:solidFill>
                <a:latin typeface="Helvetica Neue"/>
                <a:ea typeface="Helvetica Neue"/>
                <a:cs typeface="Helvetica Neue"/>
                <a:sym typeface="Helvetica Neue"/>
              </a:rPr>
              <a:t> </a:t>
            </a:r>
            <a:endParaRPr sz="2000" b="0" i="0" u="none" strike="noStrike" cap="none">
              <a:solidFill>
                <a:schemeClr val="dk1"/>
              </a:solidFill>
              <a:latin typeface="Helvetica Neue"/>
              <a:ea typeface="Helvetica Neue"/>
              <a:cs typeface="Helvetica Neue"/>
              <a:sym typeface="Helvetica Neue"/>
            </a:endParaRPr>
          </a:p>
        </p:txBody>
      </p:sp>
      <p:sp>
        <p:nvSpPr>
          <p:cNvPr id="185" name="Google Shape;185;p13"/>
          <p:cNvSpPr/>
          <p:nvPr/>
        </p:nvSpPr>
        <p:spPr>
          <a:xfrm>
            <a:off x="395777" y="3294557"/>
            <a:ext cx="1675911" cy="548797"/>
          </a:xfrm>
          <a:prstGeom prst="rect">
            <a:avLst/>
          </a:prstGeom>
          <a:solidFill>
            <a:srgbClr val="B3C6E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rpsU2</a:t>
            </a:r>
            <a:r>
              <a:rPr lang="en-US" sz="2000" b="0" i="0" u="none" strike="noStrike" cap="none">
                <a:solidFill>
                  <a:schemeClr val="dk1"/>
                </a:solidFill>
                <a:latin typeface="Helvetica Neue"/>
                <a:ea typeface="Helvetica Neue"/>
                <a:cs typeface="Helvetica Neue"/>
                <a:sym typeface="Helvetica Neue"/>
              </a:rPr>
              <a:t> promoter</a:t>
            </a:r>
            <a:endParaRPr sz="2000" b="0" i="0" u="none" strike="noStrike" cap="none">
              <a:solidFill>
                <a:schemeClr val="dk1"/>
              </a:solidFill>
              <a:latin typeface="Helvetica Neue"/>
              <a:ea typeface="Helvetica Neue"/>
              <a:cs typeface="Helvetica Neue"/>
              <a:sym typeface="Helvetica Neue"/>
            </a:endParaRPr>
          </a:p>
        </p:txBody>
      </p:sp>
      <p:sp>
        <p:nvSpPr>
          <p:cNvPr id="186" name="Google Shape;186;p13"/>
          <p:cNvSpPr/>
          <p:nvPr/>
        </p:nvSpPr>
        <p:spPr>
          <a:xfrm>
            <a:off x="2066158" y="3294557"/>
            <a:ext cx="1675911" cy="548797"/>
          </a:xfrm>
          <a:prstGeom prst="rect">
            <a:avLst/>
          </a:prstGeom>
          <a:solidFill>
            <a:srgbClr val="B3C6E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rpsU2</a:t>
            </a:r>
            <a:r>
              <a:rPr lang="en-US" sz="2000" b="0" i="0" u="none" strike="noStrike" cap="none">
                <a:solidFill>
                  <a:schemeClr val="dk1"/>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dk1"/>
                </a:solidFill>
                <a:latin typeface="Helvetica Neue"/>
                <a:ea typeface="Helvetica Neue"/>
                <a:cs typeface="Helvetica Neue"/>
                <a:sym typeface="Helvetica Neue"/>
              </a:rPr>
              <a:t>5′ UTR</a:t>
            </a:r>
            <a:endParaRPr sz="2000" b="0" i="0" u="none" strike="noStrike" cap="none">
              <a:solidFill>
                <a:schemeClr val="dk1"/>
              </a:solidFill>
              <a:latin typeface="Helvetica Neue"/>
              <a:ea typeface="Helvetica Neue"/>
              <a:cs typeface="Helvetica Neue"/>
              <a:sym typeface="Helvetica Neue"/>
            </a:endParaRPr>
          </a:p>
        </p:txBody>
      </p:sp>
      <p:sp>
        <p:nvSpPr>
          <p:cNvPr id="187" name="Google Shape;187;p13"/>
          <p:cNvSpPr/>
          <p:nvPr/>
        </p:nvSpPr>
        <p:spPr>
          <a:xfrm>
            <a:off x="3725197" y="3294557"/>
            <a:ext cx="1675911" cy="548797"/>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lacZ</a:t>
            </a:r>
            <a:endParaRPr sz="2000" b="0" i="1" u="none" strike="noStrike" cap="none">
              <a:solidFill>
                <a:schemeClr val="dk1"/>
              </a:solidFill>
              <a:latin typeface="Helvetica Neue"/>
              <a:ea typeface="Helvetica Neue"/>
              <a:cs typeface="Helvetica Neue"/>
              <a:sym typeface="Helvetica Neue"/>
            </a:endParaRPr>
          </a:p>
        </p:txBody>
      </p:sp>
      <p:pic>
        <p:nvPicPr>
          <p:cNvPr id="188" name="Google Shape;188;p13" descr="Plus - PNG image with transparent background | Free Png Images"/>
          <p:cNvPicPr preferRelativeResize="0"/>
          <p:nvPr/>
        </p:nvPicPr>
        <p:blipFill rotWithShape="1">
          <a:blip r:embed="rId3">
            <a:alphaModFix/>
          </a:blip>
          <a:srcRect/>
          <a:stretch/>
        </p:blipFill>
        <p:spPr>
          <a:xfrm>
            <a:off x="6605583" y="3376495"/>
            <a:ext cx="411678" cy="411678"/>
          </a:xfrm>
          <a:prstGeom prst="rect">
            <a:avLst/>
          </a:prstGeom>
          <a:noFill/>
          <a:ln>
            <a:noFill/>
          </a:ln>
        </p:spPr>
      </p:pic>
      <p:grpSp>
        <p:nvGrpSpPr>
          <p:cNvPr id="189" name="Google Shape;189;p13"/>
          <p:cNvGrpSpPr/>
          <p:nvPr/>
        </p:nvGrpSpPr>
        <p:grpSpPr>
          <a:xfrm>
            <a:off x="9409599" y="3376495"/>
            <a:ext cx="2113795" cy="411678"/>
            <a:chOff x="8208515" y="2259185"/>
            <a:chExt cx="2113795" cy="411678"/>
          </a:xfrm>
        </p:grpSpPr>
        <p:pic>
          <p:nvPicPr>
            <p:cNvPr id="190" name="Google Shape;190;p13" descr="Plus - PNG image with transparent background | Free Png Images"/>
            <p:cNvPicPr preferRelativeResize="0"/>
            <p:nvPr/>
          </p:nvPicPr>
          <p:blipFill rotWithShape="1">
            <a:blip r:embed="rId3">
              <a:alphaModFix/>
            </a:blip>
            <a:srcRect/>
            <a:stretch/>
          </p:blipFill>
          <p:spPr>
            <a:xfrm>
              <a:off x="8208515" y="2259185"/>
              <a:ext cx="411678" cy="411678"/>
            </a:xfrm>
            <a:prstGeom prst="rect">
              <a:avLst/>
            </a:prstGeom>
            <a:noFill/>
            <a:ln>
              <a:noFill/>
            </a:ln>
          </p:spPr>
        </p:pic>
        <p:pic>
          <p:nvPicPr>
            <p:cNvPr id="191" name="Google Shape;191;p13" descr="Plus - PNG image with transparent background | Free Png Images"/>
            <p:cNvPicPr preferRelativeResize="0"/>
            <p:nvPr/>
          </p:nvPicPr>
          <p:blipFill rotWithShape="1">
            <a:blip r:embed="rId3">
              <a:alphaModFix/>
            </a:blip>
            <a:srcRect/>
            <a:stretch/>
          </p:blipFill>
          <p:spPr>
            <a:xfrm>
              <a:off x="9910632" y="2259185"/>
              <a:ext cx="411678" cy="411678"/>
            </a:xfrm>
            <a:prstGeom prst="rect">
              <a:avLst/>
            </a:prstGeom>
            <a:noFill/>
            <a:ln>
              <a:noFill/>
            </a:ln>
          </p:spPr>
        </p:pic>
        <p:pic>
          <p:nvPicPr>
            <p:cNvPr id="192" name="Google Shape;192;p13" descr="Plus - PNG image with transparent background | Free Png Images"/>
            <p:cNvPicPr preferRelativeResize="0"/>
            <p:nvPr/>
          </p:nvPicPr>
          <p:blipFill rotWithShape="1">
            <a:blip r:embed="rId3">
              <a:alphaModFix/>
            </a:blip>
            <a:srcRect/>
            <a:stretch/>
          </p:blipFill>
          <p:spPr>
            <a:xfrm>
              <a:off x="9485102" y="2259185"/>
              <a:ext cx="411678" cy="411678"/>
            </a:xfrm>
            <a:prstGeom prst="rect">
              <a:avLst/>
            </a:prstGeom>
            <a:noFill/>
            <a:ln>
              <a:noFill/>
            </a:ln>
          </p:spPr>
        </p:pic>
        <p:pic>
          <p:nvPicPr>
            <p:cNvPr id="193" name="Google Shape;193;p13" descr="Plus - PNG image with transparent background | Free Png Images"/>
            <p:cNvPicPr preferRelativeResize="0"/>
            <p:nvPr/>
          </p:nvPicPr>
          <p:blipFill rotWithShape="1">
            <a:blip r:embed="rId3">
              <a:alphaModFix/>
            </a:blip>
            <a:srcRect/>
            <a:stretch/>
          </p:blipFill>
          <p:spPr>
            <a:xfrm>
              <a:off x="9059573" y="2259185"/>
              <a:ext cx="411678" cy="411678"/>
            </a:xfrm>
            <a:prstGeom prst="rect">
              <a:avLst/>
            </a:prstGeom>
            <a:noFill/>
            <a:ln>
              <a:noFill/>
            </a:ln>
          </p:spPr>
        </p:pic>
        <p:pic>
          <p:nvPicPr>
            <p:cNvPr id="194" name="Google Shape;194;p13" descr="Plus - PNG image with transparent background | Free Png Images"/>
            <p:cNvPicPr preferRelativeResize="0"/>
            <p:nvPr/>
          </p:nvPicPr>
          <p:blipFill rotWithShape="1">
            <a:blip r:embed="rId3">
              <a:alphaModFix/>
            </a:blip>
            <a:srcRect/>
            <a:stretch/>
          </p:blipFill>
          <p:spPr>
            <a:xfrm>
              <a:off x="8634044" y="2259185"/>
              <a:ext cx="411678" cy="411678"/>
            </a:xfrm>
            <a:prstGeom prst="rect">
              <a:avLst/>
            </a:prstGeom>
            <a:noFill/>
            <a:ln>
              <a:noFill/>
            </a:ln>
          </p:spPr>
        </p:pic>
      </p:grpSp>
      <p:sp>
        <p:nvSpPr>
          <p:cNvPr id="195" name="Google Shape;195;p13"/>
          <p:cNvSpPr txBox="1"/>
          <p:nvPr/>
        </p:nvSpPr>
        <p:spPr>
          <a:xfrm>
            <a:off x="6651872" y="5045344"/>
            <a:ext cx="27605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Quattrocento Sans"/>
                <a:ea typeface="Quattrocento Sans"/>
                <a:cs typeface="Quattrocento Sans"/>
                <a:sym typeface="Quattrocento Sans"/>
              </a:rPr>
              <a:t>?</a:t>
            </a:r>
            <a:endParaRPr sz="1400" b="0" i="0" u="none" strike="noStrike" cap="none">
              <a:solidFill>
                <a:srgbClr val="000000"/>
              </a:solidFill>
              <a:latin typeface="Arial"/>
              <a:ea typeface="Arial"/>
              <a:cs typeface="Arial"/>
              <a:sym typeface="Arial"/>
            </a:endParaRPr>
          </a:p>
        </p:txBody>
      </p:sp>
      <p:sp>
        <p:nvSpPr>
          <p:cNvPr id="196" name="Google Shape;196;p13"/>
          <p:cNvSpPr txBox="1"/>
          <p:nvPr/>
        </p:nvSpPr>
        <p:spPr>
          <a:xfrm>
            <a:off x="6651872" y="4163009"/>
            <a:ext cx="27605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Quattrocento Sans"/>
                <a:ea typeface="Quattrocento Sans"/>
                <a:cs typeface="Quattrocento Sans"/>
                <a:sym typeface="Quattrocento Sans"/>
              </a:rPr>
              <a:t>?</a:t>
            </a:r>
            <a:endParaRPr sz="1400" b="0" i="0" u="none" strike="noStrike" cap="none">
              <a:solidFill>
                <a:srgbClr val="000000"/>
              </a:solidFill>
              <a:latin typeface="Arial"/>
              <a:ea typeface="Arial"/>
              <a:cs typeface="Arial"/>
              <a:sym typeface="Arial"/>
            </a:endParaRPr>
          </a:p>
        </p:txBody>
      </p:sp>
      <p:sp>
        <p:nvSpPr>
          <p:cNvPr id="197" name="Google Shape;197;p13"/>
          <p:cNvSpPr txBox="1"/>
          <p:nvPr/>
        </p:nvSpPr>
        <p:spPr>
          <a:xfrm>
            <a:off x="10344276" y="4163009"/>
            <a:ext cx="27605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Quattrocento Sans"/>
                <a:ea typeface="Quattrocento Sans"/>
                <a:cs typeface="Quattrocento Sans"/>
                <a:sym typeface="Quattrocento Sans"/>
              </a:rPr>
              <a:t>?</a:t>
            </a:r>
            <a:endParaRPr sz="1400" b="0" i="0" u="none" strike="noStrike" cap="none">
              <a:solidFill>
                <a:srgbClr val="000000"/>
              </a:solidFill>
              <a:latin typeface="Arial"/>
              <a:ea typeface="Arial"/>
              <a:cs typeface="Arial"/>
              <a:sym typeface="Arial"/>
            </a:endParaRPr>
          </a:p>
        </p:txBody>
      </p:sp>
      <p:sp>
        <p:nvSpPr>
          <p:cNvPr id="198" name="Google Shape;198;p13"/>
          <p:cNvSpPr txBox="1"/>
          <p:nvPr/>
        </p:nvSpPr>
        <p:spPr>
          <a:xfrm>
            <a:off x="10344276" y="5045344"/>
            <a:ext cx="27605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Quattrocento Sans"/>
                <a:ea typeface="Quattrocento Sans"/>
                <a:cs typeface="Quattrocento Sans"/>
                <a:sym typeface="Quattrocento Sans"/>
              </a:rPr>
              <a:t>?</a:t>
            </a:r>
            <a:endParaRPr sz="1400" b="0" i="0" u="none" strike="noStrike" cap="none">
              <a:solidFill>
                <a:srgbClr val="000000"/>
              </a:solidFill>
              <a:latin typeface="Arial"/>
              <a:ea typeface="Arial"/>
              <a:cs typeface="Arial"/>
              <a:sym typeface="Arial"/>
            </a:endParaRPr>
          </a:p>
        </p:txBody>
      </p:sp>
      <p:graphicFrame>
        <p:nvGraphicFramePr>
          <p:cNvPr id="199" name="Google Shape;199;p13"/>
          <p:cNvGraphicFramePr/>
          <p:nvPr/>
        </p:nvGraphicFramePr>
        <p:xfrm>
          <a:off x="5472112" y="1527826"/>
          <a:ext cx="3000000" cy="3000000"/>
        </p:xfrm>
        <a:graphic>
          <a:graphicData uri="http://schemas.openxmlformats.org/drawingml/2006/table">
            <a:tbl>
              <a:tblPr>
                <a:noFill/>
                <a:tableStyleId>{7C3D55C6-648D-4350-86C4-4CA5D463F887}</a:tableStyleId>
              </a:tblPr>
              <a:tblGrid>
                <a:gridCol w="3171825">
                  <a:extLst>
                    <a:ext uri="{9D8B030D-6E8A-4147-A177-3AD203B41FA5}">
                      <a16:colId xmlns:a16="http://schemas.microsoft.com/office/drawing/2014/main" val="20000"/>
                    </a:ext>
                  </a:extLst>
                </a:gridCol>
                <a:gridCol w="3171825">
                  <a:extLst>
                    <a:ext uri="{9D8B030D-6E8A-4147-A177-3AD203B41FA5}">
                      <a16:colId xmlns:a16="http://schemas.microsoft.com/office/drawing/2014/main" val="20001"/>
                    </a:ext>
                  </a:extLst>
                </a:gridCol>
              </a:tblGrid>
              <a:tr h="761000">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Quattrocento Sans"/>
                          <a:ea typeface="Quattrocento Sans"/>
                          <a:cs typeface="Quattrocento Sans"/>
                          <a:sym typeface="Quattrocento Sans"/>
                        </a:rPr>
                        <a:t>Cells </a:t>
                      </a:r>
                      <a:r>
                        <a:rPr lang="en-US" sz="2000" b="1" u="sng" strike="noStrike" cap="none">
                          <a:latin typeface="Quattrocento Sans"/>
                          <a:ea typeface="Quattrocento Sans"/>
                          <a:cs typeface="Quattrocento Sans"/>
                          <a:sym typeface="Quattrocento Sans"/>
                        </a:rPr>
                        <a:t>with</a:t>
                      </a:r>
                      <a:r>
                        <a:rPr lang="en-US" sz="2000" b="0" u="none" strike="noStrike" cap="none">
                          <a:latin typeface="Quattrocento Sans"/>
                          <a:ea typeface="Quattrocento Sans"/>
                          <a:cs typeface="Quattrocento Sans"/>
                          <a:sym typeface="Quattrocento Sans"/>
                        </a:rPr>
                        <a:t> </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Quattrocento Sans"/>
                          <a:ea typeface="Quattrocento Sans"/>
                          <a:cs typeface="Quattrocento Sans"/>
                          <a:sym typeface="Quattrocento Sans"/>
                        </a:rPr>
                        <a:t>bS21-2 (WT)</a:t>
                      </a:r>
                      <a:endParaRPr sz="1400" u="none" strike="noStrike" cap="none"/>
                    </a:p>
                  </a:txBody>
                  <a:tcPr marL="91450" marR="91450" marT="45725" marB="45725">
                    <a:solidFill>
                      <a:srgbClr val="ACB8CA"/>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Quattrocento Sans"/>
                          <a:ea typeface="Quattrocento Sans"/>
                          <a:cs typeface="Quattrocento Sans"/>
                          <a:sym typeface="Quattrocento Sans"/>
                        </a:rPr>
                        <a:t>Cells </a:t>
                      </a:r>
                      <a:r>
                        <a:rPr lang="en-US" sz="2000" b="1" u="sng" strike="noStrike" cap="none">
                          <a:latin typeface="Quattrocento Sans"/>
                          <a:ea typeface="Quattrocento Sans"/>
                          <a:cs typeface="Quattrocento Sans"/>
                          <a:sym typeface="Quattrocento Sans"/>
                        </a:rPr>
                        <a:t>without</a:t>
                      </a:r>
                      <a:r>
                        <a:rPr lang="en-US" sz="2000" b="0" u="none" strike="noStrike" cap="none">
                          <a:latin typeface="Quattrocento Sans"/>
                          <a:ea typeface="Quattrocento Sans"/>
                          <a:cs typeface="Quattrocento Sans"/>
                          <a:sym typeface="Quattrocento Sans"/>
                        </a:rPr>
                        <a:t> </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Quattrocento Sans"/>
                          <a:ea typeface="Quattrocento Sans"/>
                          <a:cs typeface="Quattrocento Sans"/>
                          <a:sym typeface="Quattrocento Sans"/>
                        </a:rPr>
                        <a:t>bS21-2 (∆</a:t>
                      </a:r>
                      <a:r>
                        <a:rPr lang="en-US" sz="2000" b="0" i="1" u="none" strike="noStrike" cap="none">
                          <a:latin typeface="Quattrocento Sans"/>
                          <a:ea typeface="Quattrocento Sans"/>
                          <a:cs typeface="Quattrocento Sans"/>
                          <a:sym typeface="Quattrocento Sans"/>
                        </a:rPr>
                        <a:t>rpsU2</a:t>
                      </a:r>
                      <a:r>
                        <a:rPr lang="en-US" sz="2000" b="0" u="none" strike="noStrike" cap="none">
                          <a:latin typeface="Quattrocento Sans"/>
                          <a:ea typeface="Quattrocento Sans"/>
                          <a:cs typeface="Quattrocento Sans"/>
                          <a:sym typeface="Quattrocento Sans"/>
                        </a:rPr>
                        <a:t>)</a:t>
                      </a:r>
                      <a:endParaRPr sz="1400" u="none" strike="noStrike" cap="none"/>
                    </a:p>
                  </a:txBody>
                  <a:tcPr marL="91450" marR="91450" marT="45725" marB="45725">
                    <a:solidFill>
                      <a:srgbClr val="ACB8CA"/>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16"/>
          <p:cNvGrpSpPr/>
          <p:nvPr/>
        </p:nvGrpSpPr>
        <p:grpSpPr>
          <a:xfrm>
            <a:off x="1575492" y="932954"/>
            <a:ext cx="9041015" cy="4799355"/>
            <a:chOff x="1575492" y="932954"/>
            <a:chExt cx="9041015" cy="4799355"/>
          </a:xfrm>
        </p:grpSpPr>
        <p:graphicFrame>
          <p:nvGraphicFramePr>
            <p:cNvPr id="206" name="Google Shape;206;p16"/>
            <p:cNvGraphicFramePr/>
            <p:nvPr/>
          </p:nvGraphicFramePr>
          <p:xfrm>
            <a:off x="1575492" y="932954"/>
            <a:ext cx="9041015" cy="4745643"/>
          </p:xfrm>
          <a:graphic>
            <a:graphicData uri="http://schemas.openxmlformats.org/drawingml/2006/chart">
              <c:chart xmlns:c="http://schemas.openxmlformats.org/drawingml/2006/chart" xmlns:r="http://schemas.openxmlformats.org/officeDocument/2006/relationships" r:id="rId3"/>
            </a:graphicData>
          </a:graphic>
        </p:graphicFrame>
        <p:sp>
          <p:nvSpPr>
            <p:cNvPr id="207" name="Google Shape;207;p16"/>
            <p:cNvSpPr/>
            <p:nvPr/>
          </p:nvSpPr>
          <p:spPr>
            <a:xfrm>
              <a:off x="2188724" y="5033913"/>
              <a:ext cx="8307421" cy="698396"/>
            </a:xfrm>
            <a:prstGeom prst="rect">
              <a:avLst/>
            </a:prstGeom>
            <a:solidFill>
              <a:srgbClr val="F9F8FD"/>
            </a:solidFill>
            <a:ln w="38100" cap="flat" cmpd="sng">
              <a:solidFill>
                <a:srgbClr val="F9F8F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208" name="Google Shape;208;p16"/>
          <p:cNvSpPr txBox="1">
            <a:spLocks noGrp="1"/>
          </p:cNvSpPr>
          <p:nvPr>
            <p:ph type="title"/>
          </p:nvPr>
        </p:nvSpPr>
        <p:spPr>
          <a:xfrm>
            <a:off x="381000" y="464025"/>
            <a:ext cx="11430000" cy="7169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Font typeface="Helvetica Neue"/>
              <a:buNone/>
            </a:pPr>
            <a:r>
              <a:rPr lang="en-US" sz="4000" i="1" cap="none"/>
              <a:t>rpsU2</a:t>
            </a:r>
            <a:r>
              <a:rPr lang="en-US" sz="4000" cap="none"/>
              <a:t> Promoter and 5′ UTR Lead to Regulation</a:t>
            </a:r>
            <a:endParaRPr/>
          </a:p>
        </p:txBody>
      </p:sp>
      <p:graphicFrame>
        <p:nvGraphicFramePr>
          <p:cNvPr id="209" name="Google Shape;209;p16"/>
          <p:cNvGraphicFramePr/>
          <p:nvPr/>
        </p:nvGraphicFramePr>
        <p:xfrm>
          <a:off x="1695855" y="5035477"/>
          <a:ext cx="3000000" cy="3000000"/>
        </p:xfrm>
        <a:graphic>
          <a:graphicData uri="http://schemas.openxmlformats.org/drawingml/2006/table">
            <a:tbl>
              <a:tblPr firstRow="1" bandRow="1">
                <a:noFill/>
                <a:tableStyleId>{7C3D55C6-648D-4350-86C4-4CA5D463F887}</a:tableStyleId>
              </a:tblPr>
              <a:tblGrid>
                <a:gridCol w="1147875">
                  <a:extLst>
                    <a:ext uri="{9D8B030D-6E8A-4147-A177-3AD203B41FA5}">
                      <a16:colId xmlns:a16="http://schemas.microsoft.com/office/drawing/2014/main" val="20000"/>
                    </a:ext>
                  </a:extLst>
                </a:gridCol>
              </a:tblGrid>
              <a:tr h="257325">
                <a:tc>
                  <a:txBody>
                    <a:bodyPr/>
                    <a:lstStyle/>
                    <a:p>
                      <a:pPr marL="0" marR="0" lvl="0" indent="0" algn="r" rtl="0">
                        <a:lnSpc>
                          <a:spcPct val="100000"/>
                        </a:lnSpc>
                        <a:spcBef>
                          <a:spcPts val="0"/>
                        </a:spcBef>
                        <a:spcAft>
                          <a:spcPts val="0"/>
                        </a:spcAft>
                        <a:buNone/>
                      </a:pPr>
                      <a:r>
                        <a:rPr lang="en-US" sz="1800" b="0" u="none" strike="noStrike" cap="none"/>
                        <a:t>bS21-2</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02725">
                <a:tc>
                  <a:txBody>
                    <a:bodyPr/>
                    <a:lstStyle/>
                    <a:p>
                      <a:pPr marL="0" marR="0" lvl="0" indent="0" algn="r" rtl="0">
                        <a:lnSpc>
                          <a:spcPct val="100000"/>
                        </a:lnSpc>
                        <a:spcBef>
                          <a:spcPts val="0"/>
                        </a:spcBef>
                        <a:spcAft>
                          <a:spcPts val="0"/>
                        </a:spcAft>
                        <a:buNone/>
                      </a:pPr>
                      <a:r>
                        <a:rPr lang="en-US" sz="1800" i="0" u="none" strike="noStrike" cap="none"/>
                        <a:t>Promoter</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77425">
                <a:tc>
                  <a:txBody>
                    <a:bodyPr/>
                    <a:lstStyle/>
                    <a:p>
                      <a:pPr marL="0" marR="0" lvl="0" indent="0" algn="r" rtl="0">
                        <a:lnSpc>
                          <a:spcPct val="100000"/>
                        </a:lnSpc>
                        <a:spcBef>
                          <a:spcPts val="0"/>
                        </a:spcBef>
                        <a:spcAft>
                          <a:spcPts val="0"/>
                        </a:spcAft>
                        <a:buClr>
                          <a:srgbClr val="000000"/>
                        </a:buClr>
                        <a:buSzPts val="1800"/>
                        <a:buFont typeface="Arial"/>
                        <a:buNone/>
                      </a:pPr>
                      <a:r>
                        <a:rPr lang="en-US" sz="1800" i="0" u="none" strike="noStrike" cap="none"/>
                        <a:t>5′ UTR</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cxnSp>
        <p:nvCxnSpPr>
          <p:cNvPr id="210" name="Google Shape;210;p16"/>
          <p:cNvCxnSpPr/>
          <p:nvPr/>
        </p:nvCxnSpPr>
        <p:spPr>
          <a:xfrm rot="10800000">
            <a:off x="3144066" y="1242429"/>
            <a:ext cx="2166152" cy="0"/>
          </a:xfrm>
          <a:prstGeom prst="straightConnector1">
            <a:avLst/>
          </a:prstGeom>
          <a:noFill/>
          <a:ln w="9525" cap="flat" cmpd="sng">
            <a:solidFill>
              <a:schemeClr val="dk1"/>
            </a:solidFill>
            <a:prstDash val="solid"/>
            <a:round/>
            <a:headEnd type="none" w="sm" len="sm"/>
            <a:tailEnd type="none" w="sm" len="sm"/>
          </a:ln>
        </p:spPr>
      </p:cxnSp>
      <p:sp>
        <p:nvSpPr>
          <p:cNvPr id="211" name="Google Shape;211;p16"/>
          <p:cNvSpPr txBox="1"/>
          <p:nvPr/>
        </p:nvSpPr>
        <p:spPr>
          <a:xfrm>
            <a:off x="4061526" y="932954"/>
            <a:ext cx="263139" cy="4169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Helvetica Neue"/>
              <a:buNone/>
            </a:pPr>
            <a:r>
              <a:rPr lang="en-US" sz="2000" b="1" i="0" u="none" strike="noStrike" cap="none">
                <a:solidFill>
                  <a:srgbClr val="000000"/>
                </a:solidFill>
                <a:latin typeface="Helvetica Neue"/>
                <a:ea typeface="Helvetica Neue"/>
                <a:cs typeface="Helvetica Neue"/>
                <a:sym typeface="Helvetica Neue"/>
              </a:rPr>
              <a:t>*</a:t>
            </a:r>
            <a:endParaRPr sz="1400" b="0" i="0" u="none" strike="noStrike" cap="none">
              <a:solidFill>
                <a:srgbClr val="000000"/>
              </a:solidFill>
              <a:latin typeface="Arial"/>
              <a:ea typeface="Arial"/>
              <a:cs typeface="Arial"/>
              <a:sym typeface="Arial"/>
            </a:endParaRPr>
          </a:p>
        </p:txBody>
      </p:sp>
      <p:sp>
        <p:nvSpPr>
          <p:cNvPr id="212" name="Google Shape;212;p16"/>
          <p:cNvSpPr txBox="1"/>
          <p:nvPr/>
        </p:nvSpPr>
        <p:spPr>
          <a:xfrm>
            <a:off x="10408055" y="5794243"/>
            <a:ext cx="178394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Helvetica Neue"/>
              <a:buNone/>
            </a:pPr>
            <a:r>
              <a:rPr lang="en-US" sz="1600" b="0" i="0" u="none" strike="noStrike" cap="none">
                <a:solidFill>
                  <a:srgbClr val="000000"/>
                </a:solidFill>
                <a:latin typeface="Helvetica Neue"/>
                <a:ea typeface="Helvetica Neue"/>
                <a:cs typeface="Helvetica Neue"/>
                <a:sym typeface="Helvetica Neue"/>
              </a:rPr>
              <a:t>* p-value &lt; 0.015</a:t>
            </a:r>
            <a:endParaRPr sz="1400" b="0" i="0" u="none" strike="noStrike" cap="none">
              <a:solidFill>
                <a:srgbClr val="000000"/>
              </a:solidFill>
              <a:latin typeface="Arial"/>
              <a:ea typeface="Arial"/>
              <a:cs typeface="Arial"/>
              <a:sym typeface="Arial"/>
            </a:endParaRPr>
          </a:p>
        </p:txBody>
      </p:sp>
      <p:graphicFrame>
        <p:nvGraphicFramePr>
          <p:cNvPr id="213" name="Google Shape;213;p16"/>
          <p:cNvGraphicFramePr/>
          <p:nvPr/>
        </p:nvGraphicFramePr>
        <p:xfrm>
          <a:off x="2188724" y="5035477"/>
          <a:ext cx="3000000" cy="3000000"/>
        </p:xfrm>
        <a:graphic>
          <a:graphicData uri="http://schemas.openxmlformats.org/drawingml/2006/table">
            <a:tbl>
              <a:tblPr firstRow="1" bandRow="1">
                <a:noFill/>
                <a:tableStyleId>{7C3D55C6-648D-4350-86C4-4CA5D463F887}</a:tableStyleId>
              </a:tblPr>
              <a:tblGrid>
                <a:gridCol w="2295725">
                  <a:extLst>
                    <a:ext uri="{9D8B030D-6E8A-4147-A177-3AD203B41FA5}">
                      <a16:colId xmlns:a16="http://schemas.microsoft.com/office/drawing/2014/main" val="20000"/>
                    </a:ext>
                  </a:extLst>
                </a:gridCol>
                <a:gridCol w="1857975">
                  <a:extLst>
                    <a:ext uri="{9D8B030D-6E8A-4147-A177-3AD203B41FA5}">
                      <a16:colId xmlns:a16="http://schemas.microsoft.com/office/drawing/2014/main" val="20001"/>
                    </a:ext>
                  </a:extLst>
                </a:gridCol>
                <a:gridCol w="2256825">
                  <a:extLst>
                    <a:ext uri="{9D8B030D-6E8A-4147-A177-3AD203B41FA5}">
                      <a16:colId xmlns:a16="http://schemas.microsoft.com/office/drawing/2014/main" val="20002"/>
                    </a:ext>
                  </a:extLst>
                </a:gridCol>
                <a:gridCol w="1808800">
                  <a:extLst>
                    <a:ext uri="{9D8B030D-6E8A-4147-A177-3AD203B41FA5}">
                      <a16:colId xmlns:a16="http://schemas.microsoft.com/office/drawing/2014/main" val="20003"/>
                    </a:ext>
                  </a:extLst>
                </a:gridCol>
              </a:tblGrid>
              <a:tr h="257325">
                <a:tc>
                  <a:txBody>
                    <a:bodyPr/>
                    <a:lstStyle/>
                    <a:p>
                      <a:pPr marL="0" marR="0" lvl="0" indent="0" algn="ctr" rtl="0">
                        <a:lnSpc>
                          <a:spcPct val="100000"/>
                        </a:lnSpc>
                        <a:spcBef>
                          <a:spcPts val="0"/>
                        </a:spcBef>
                        <a:spcAft>
                          <a:spcPts val="0"/>
                        </a:spcAft>
                        <a:buNone/>
                      </a:pPr>
                      <a:r>
                        <a:rPr lang="en-US" sz="1800" b="1" u="none" strike="noStrike" cap="none"/>
                        <a: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1" u="none" strike="noStrike" cap="none"/>
                        <a: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1" u="none" strike="noStrike" cap="none"/>
                        <a: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1" u="none" strike="noStrike" cap="none"/>
                        <a: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02725">
                <a:tc>
                  <a:txBody>
                    <a:bodyPr/>
                    <a:lstStyle/>
                    <a:p>
                      <a:pPr marL="0" marR="0" lvl="0" indent="0" algn="ctr" rtl="0">
                        <a:lnSpc>
                          <a:spcPct val="100000"/>
                        </a:lnSpc>
                        <a:spcBef>
                          <a:spcPts val="0"/>
                        </a:spcBef>
                        <a:spcAft>
                          <a:spcPts val="0"/>
                        </a:spcAft>
                        <a:buNone/>
                      </a:pPr>
                      <a:r>
                        <a:rPr lang="en-US" sz="1800" i="1" u="none" strike="noStrike" cap="none"/>
                        <a:t>rpsU2</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i="1" u="none" strike="noStrike" cap="none"/>
                        <a:t>rpsU2</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i="1" u="none" strike="noStrike" cap="none"/>
                        <a:t>tul4</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i="1" u="none" strike="noStrike" cap="none"/>
                        <a:t>tul4</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77425">
                <a:tc>
                  <a:txBody>
                    <a:bodyPr/>
                    <a:lstStyle/>
                    <a:p>
                      <a:pPr marL="0" marR="0" lvl="0" indent="0" algn="ctr" rtl="0">
                        <a:lnSpc>
                          <a:spcPct val="100000"/>
                        </a:lnSpc>
                        <a:spcBef>
                          <a:spcPts val="0"/>
                        </a:spcBef>
                        <a:spcAft>
                          <a:spcPts val="0"/>
                        </a:spcAft>
                        <a:buClr>
                          <a:srgbClr val="000000"/>
                        </a:buClr>
                        <a:buSzPts val="1800"/>
                        <a:buFont typeface="Arial"/>
                        <a:buNone/>
                      </a:pPr>
                      <a:r>
                        <a:rPr lang="en-US" sz="1800" i="1" u="none" strike="noStrike" cap="none"/>
                        <a:t>rpsU2</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i="1" u="none" strike="noStrike" cap="none"/>
                        <a:t>rpsU2</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i="1" u="none" strike="noStrike" cap="none"/>
                        <a:t>tul4</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i="1" u="none" strike="noStrike" cap="none"/>
                        <a:t>tul4</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5"/>
          <p:cNvSpPr txBox="1">
            <a:spLocks noGrp="1"/>
          </p:cNvSpPr>
          <p:nvPr>
            <p:ph type="title"/>
          </p:nvPr>
        </p:nvSpPr>
        <p:spPr>
          <a:xfrm>
            <a:off x="395777" y="720496"/>
            <a:ext cx="11260604" cy="548797"/>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Helvetica Neue"/>
              <a:buNone/>
            </a:pPr>
            <a:r>
              <a:rPr lang="en-US" cap="none"/>
              <a:t>Testing 5′ UTR vs Promoter Contribution to Regulation by bS21-2</a:t>
            </a:r>
            <a:endParaRPr/>
          </a:p>
        </p:txBody>
      </p:sp>
      <p:sp>
        <p:nvSpPr>
          <p:cNvPr id="219" name="Google Shape;219;p15"/>
          <p:cNvSpPr/>
          <p:nvPr/>
        </p:nvSpPr>
        <p:spPr>
          <a:xfrm>
            <a:off x="395776" y="2415195"/>
            <a:ext cx="1675911" cy="548797"/>
          </a:xfrm>
          <a:prstGeom prst="rect">
            <a:avLst/>
          </a:prstGeom>
          <a:solidFill>
            <a:srgbClr val="C4E0B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rgbClr val="3F3F3F"/>
                </a:solidFill>
                <a:latin typeface="Helvetica Neue"/>
                <a:ea typeface="Helvetica Neue"/>
                <a:cs typeface="Helvetica Neue"/>
                <a:sym typeface="Helvetica Neue"/>
              </a:rPr>
              <a:t>tul4 </a:t>
            </a:r>
            <a:r>
              <a:rPr lang="en-US" sz="2000" b="0" i="0" u="none" strike="noStrike" cap="none">
                <a:solidFill>
                  <a:srgbClr val="3F3F3F"/>
                </a:solidFill>
                <a:latin typeface="Helvetica Neue"/>
                <a:ea typeface="Helvetica Neue"/>
                <a:cs typeface="Helvetica Neue"/>
                <a:sym typeface="Helvetica Neue"/>
              </a:rPr>
              <a:t>promoter</a:t>
            </a:r>
            <a:endParaRPr sz="2000" b="0" i="0" u="none" strike="noStrike" cap="none">
              <a:solidFill>
                <a:srgbClr val="3F3F3F"/>
              </a:solidFill>
              <a:latin typeface="Helvetica Neue"/>
              <a:ea typeface="Helvetica Neue"/>
              <a:cs typeface="Helvetica Neue"/>
              <a:sym typeface="Helvetica Neue"/>
            </a:endParaRPr>
          </a:p>
        </p:txBody>
      </p:sp>
      <p:sp>
        <p:nvSpPr>
          <p:cNvPr id="220" name="Google Shape;220;p15"/>
          <p:cNvSpPr/>
          <p:nvPr/>
        </p:nvSpPr>
        <p:spPr>
          <a:xfrm>
            <a:off x="2066155" y="2415195"/>
            <a:ext cx="1675911" cy="548797"/>
          </a:xfrm>
          <a:prstGeom prst="rect">
            <a:avLst/>
          </a:prstGeom>
          <a:solidFill>
            <a:srgbClr val="C4E0B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rgbClr val="3F3F3F"/>
                </a:solidFill>
                <a:latin typeface="Helvetica Neue"/>
                <a:ea typeface="Helvetica Neue"/>
                <a:cs typeface="Helvetica Neue"/>
                <a:sym typeface="Helvetica Neue"/>
              </a:rPr>
              <a:t>tul4</a:t>
            </a:r>
            <a:r>
              <a:rPr lang="en-US" sz="2000" b="0" i="0" u="none" strike="noStrike" cap="none">
                <a:solidFill>
                  <a:srgbClr val="3F3F3F"/>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3F3F3F"/>
                </a:solidFill>
                <a:latin typeface="Helvetica Neue"/>
                <a:ea typeface="Helvetica Neue"/>
                <a:cs typeface="Helvetica Neue"/>
                <a:sym typeface="Helvetica Neue"/>
              </a:rPr>
              <a:t>5′ UTR</a:t>
            </a:r>
            <a:endParaRPr sz="2000" b="0" i="0" u="none" strike="noStrike" cap="none">
              <a:solidFill>
                <a:srgbClr val="3F3F3F"/>
              </a:solidFill>
              <a:latin typeface="Helvetica Neue"/>
              <a:ea typeface="Helvetica Neue"/>
              <a:cs typeface="Helvetica Neue"/>
              <a:sym typeface="Helvetica Neue"/>
            </a:endParaRPr>
          </a:p>
        </p:txBody>
      </p:sp>
      <p:sp>
        <p:nvSpPr>
          <p:cNvPr id="221" name="Google Shape;221;p15"/>
          <p:cNvSpPr/>
          <p:nvPr/>
        </p:nvSpPr>
        <p:spPr>
          <a:xfrm>
            <a:off x="3725195" y="2415195"/>
            <a:ext cx="1675911" cy="548797"/>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lacZ</a:t>
            </a:r>
            <a:r>
              <a:rPr lang="en-US" sz="2000" b="0" i="0" u="none" strike="noStrike" cap="none">
                <a:solidFill>
                  <a:schemeClr val="dk1"/>
                </a:solidFill>
                <a:latin typeface="Helvetica Neue"/>
                <a:ea typeface="Helvetica Neue"/>
                <a:cs typeface="Helvetica Neue"/>
                <a:sym typeface="Helvetica Neue"/>
              </a:rPr>
              <a:t> </a:t>
            </a:r>
            <a:endParaRPr sz="2000" b="0" i="0" u="none" strike="noStrike" cap="none">
              <a:solidFill>
                <a:schemeClr val="dk1"/>
              </a:solidFill>
              <a:latin typeface="Helvetica Neue"/>
              <a:ea typeface="Helvetica Neue"/>
              <a:cs typeface="Helvetica Neue"/>
              <a:sym typeface="Helvetica Neue"/>
            </a:endParaRPr>
          </a:p>
        </p:txBody>
      </p:sp>
      <p:sp>
        <p:nvSpPr>
          <p:cNvPr id="222" name="Google Shape;222;p15"/>
          <p:cNvSpPr/>
          <p:nvPr/>
        </p:nvSpPr>
        <p:spPr>
          <a:xfrm>
            <a:off x="390182" y="5055775"/>
            <a:ext cx="1675911" cy="548797"/>
          </a:xfrm>
          <a:prstGeom prst="rect">
            <a:avLst/>
          </a:prstGeom>
          <a:solidFill>
            <a:srgbClr val="B3C6E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rpsU2</a:t>
            </a:r>
            <a:r>
              <a:rPr lang="en-US" sz="2000" b="0" i="0" u="none" strike="noStrike" cap="none">
                <a:solidFill>
                  <a:schemeClr val="dk1"/>
                </a:solidFill>
                <a:latin typeface="Helvetica Neue"/>
                <a:ea typeface="Helvetica Neue"/>
                <a:cs typeface="Helvetica Neue"/>
                <a:sym typeface="Helvetica Neue"/>
              </a:rPr>
              <a:t> promoter</a:t>
            </a:r>
            <a:endParaRPr sz="2000" b="0" i="0" u="none" strike="noStrike" cap="none">
              <a:solidFill>
                <a:schemeClr val="dk1"/>
              </a:solidFill>
              <a:latin typeface="Helvetica Neue"/>
              <a:ea typeface="Helvetica Neue"/>
              <a:cs typeface="Helvetica Neue"/>
              <a:sym typeface="Helvetica Neue"/>
            </a:endParaRPr>
          </a:p>
        </p:txBody>
      </p:sp>
      <p:sp>
        <p:nvSpPr>
          <p:cNvPr id="223" name="Google Shape;223;p15"/>
          <p:cNvSpPr/>
          <p:nvPr/>
        </p:nvSpPr>
        <p:spPr>
          <a:xfrm>
            <a:off x="2060560" y="5055775"/>
            <a:ext cx="1675911" cy="548797"/>
          </a:xfrm>
          <a:prstGeom prst="rect">
            <a:avLst/>
          </a:prstGeom>
          <a:solidFill>
            <a:srgbClr val="C4E0B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rgbClr val="3F3F3F"/>
                </a:solidFill>
                <a:latin typeface="Helvetica Neue"/>
                <a:ea typeface="Helvetica Neue"/>
                <a:cs typeface="Helvetica Neue"/>
                <a:sym typeface="Helvetica Neue"/>
              </a:rPr>
              <a:t>tul4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3F3F3F"/>
                </a:solidFill>
                <a:latin typeface="Helvetica Neue"/>
                <a:ea typeface="Helvetica Neue"/>
                <a:cs typeface="Helvetica Neue"/>
                <a:sym typeface="Helvetica Neue"/>
              </a:rPr>
              <a:t>5′ UTR</a:t>
            </a:r>
            <a:endParaRPr sz="2000" b="0" i="0" u="none" strike="noStrike" cap="none">
              <a:solidFill>
                <a:srgbClr val="3F3F3F"/>
              </a:solidFill>
              <a:latin typeface="Helvetica Neue"/>
              <a:ea typeface="Helvetica Neue"/>
              <a:cs typeface="Helvetica Neue"/>
              <a:sym typeface="Helvetica Neue"/>
            </a:endParaRPr>
          </a:p>
        </p:txBody>
      </p:sp>
      <p:sp>
        <p:nvSpPr>
          <p:cNvPr id="224" name="Google Shape;224;p15"/>
          <p:cNvSpPr/>
          <p:nvPr/>
        </p:nvSpPr>
        <p:spPr>
          <a:xfrm>
            <a:off x="3719600" y="5055775"/>
            <a:ext cx="1675911" cy="548797"/>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lacZ</a:t>
            </a:r>
            <a:endParaRPr sz="2000" b="0" i="1" u="none" strike="noStrike" cap="none">
              <a:solidFill>
                <a:schemeClr val="dk1"/>
              </a:solidFill>
              <a:latin typeface="Helvetica Neue"/>
              <a:ea typeface="Helvetica Neue"/>
              <a:cs typeface="Helvetica Neue"/>
              <a:sym typeface="Helvetica Neue"/>
            </a:endParaRPr>
          </a:p>
        </p:txBody>
      </p:sp>
      <p:sp>
        <p:nvSpPr>
          <p:cNvPr id="225" name="Google Shape;225;p15"/>
          <p:cNvSpPr/>
          <p:nvPr/>
        </p:nvSpPr>
        <p:spPr>
          <a:xfrm>
            <a:off x="390244" y="4163009"/>
            <a:ext cx="1675911" cy="548797"/>
          </a:xfrm>
          <a:prstGeom prst="rect">
            <a:avLst/>
          </a:prstGeom>
          <a:solidFill>
            <a:srgbClr val="C4E0B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rgbClr val="3F3F3F"/>
                </a:solidFill>
                <a:latin typeface="Helvetica Neue"/>
                <a:ea typeface="Helvetica Neue"/>
                <a:cs typeface="Helvetica Neue"/>
                <a:sym typeface="Helvetica Neue"/>
              </a:rPr>
              <a:t>tul4 </a:t>
            </a:r>
            <a:r>
              <a:rPr lang="en-US" sz="2000" b="0" i="0" u="none" strike="noStrike" cap="none">
                <a:solidFill>
                  <a:srgbClr val="3F3F3F"/>
                </a:solidFill>
                <a:latin typeface="Helvetica Neue"/>
                <a:ea typeface="Helvetica Neue"/>
                <a:cs typeface="Helvetica Neue"/>
                <a:sym typeface="Helvetica Neue"/>
              </a:rPr>
              <a:t>promoter</a:t>
            </a:r>
            <a:endParaRPr sz="2000" b="0" i="0" u="none" strike="noStrike" cap="none">
              <a:solidFill>
                <a:srgbClr val="3F3F3F"/>
              </a:solidFill>
              <a:latin typeface="Helvetica Neue"/>
              <a:ea typeface="Helvetica Neue"/>
              <a:cs typeface="Helvetica Neue"/>
              <a:sym typeface="Helvetica Neue"/>
            </a:endParaRPr>
          </a:p>
        </p:txBody>
      </p:sp>
      <p:sp>
        <p:nvSpPr>
          <p:cNvPr id="226" name="Google Shape;226;p15"/>
          <p:cNvSpPr/>
          <p:nvPr/>
        </p:nvSpPr>
        <p:spPr>
          <a:xfrm>
            <a:off x="2060622" y="4163009"/>
            <a:ext cx="1675911" cy="548797"/>
          </a:xfrm>
          <a:prstGeom prst="rect">
            <a:avLst/>
          </a:prstGeom>
          <a:solidFill>
            <a:srgbClr val="B3C6E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rpsU2</a:t>
            </a:r>
            <a:r>
              <a:rPr lang="en-US" sz="2000" b="0" i="0" u="none" strike="noStrike" cap="none">
                <a:solidFill>
                  <a:schemeClr val="dk1"/>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dk1"/>
                </a:solidFill>
                <a:latin typeface="Helvetica Neue"/>
                <a:ea typeface="Helvetica Neue"/>
                <a:cs typeface="Helvetica Neue"/>
                <a:sym typeface="Helvetica Neue"/>
              </a:rPr>
              <a:t>5′ UTR</a:t>
            </a:r>
            <a:endParaRPr sz="2000" b="0" i="0" u="none" strike="noStrike" cap="none">
              <a:solidFill>
                <a:schemeClr val="dk1"/>
              </a:solidFill>
              <a:latin typeface="Helvetica Neue"/>
              <a:ea typeface="Helvetica Neue"/>
              <a:cs typeface="Helvetica Neue"/>
              <a:sym typeface="Helvetica Neue"/>
            </a:endParaRPr>
          </a:p>
        </p:txBody>
      </p:sp>
      <p:sp>
        <p:nvSpPr>
          <p:cNvPr id="227" name="Google Shape;227;p15"/>
          <p:cNvSpPr/>
          <p:nvPr/>
        </p:nvSpPr>
        <p:spPr>
          <a:xfrm>
            <a:off x="3719662" y="4163009"/>
            <a:ext cx="1675911" cy="548797"/>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lacZ</a:t>
            </a:r>
            <a:r>
              <a:rPr lang="en-US" sz="2000" b="0" i="0" u="none" strike="noStrike" cap="none">
                <a:solidFill>
                  <a:schemeClr val="dk1"/>
                </a:solidFill>
                <a:latin typeface="Helvetica Neue"/>
                <a:ea typeface="Helvetica Neue"/>
                <a:cs typeface="Helvetica Neue"/>
                <a:sym typeface="Helvetica Neue"/>
              </a:rPr>
              <a:t> </a:t>
            </a:r>
            <a:endParaRPr sz="2000" b="0" i="0" u="none" strike="noStrike" cap="none">
              <a:solidFill>
                <a:schemeClr val="dk1"/>
              </a:solidFill>
              <a:latin typeface="Helvetica Neue"/>
              <a:ea typeface="Helvetica Neue"/>
              <a:cs typeface="Helvetica Neue"/>
              <a:sym typeface="Helvetica Neue"/>
            </a:endParaRPr>
          </a:p>
        </p:txBody>
      </p:sp>
      <p:sp>
        <p:nvSpPr>
          <p:cNvPr id="228" name="Google Shape;228;p15"/>
          <p:cNvSpPr/>
          <p:nvPr/>
        </p:nvSpPr>
        <p:spPr>
          <a:xfrm>
            <a:off x="395777" y="3294557"/>
            <a:ext cx="1675911" cy="548797"/>
          </a:xfrm>
          <a:prstGeom prst="rect">
            <a:avLst/>
          </a:prstGeom>
          <a:solidFill>
            <a:srgbClr val="B3C6E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rpsU2</a:t>
            </a:r>
            <a:r>
              <a:rPr lang="en-US" sz="2000" b="0" i="0" u="none" strike="noStrike" cap="none">
                <a:solidFill>
                  <a:schemeClr val="dk1"/>
                </a:solidFill>
                <a:latin typeface="Helvetica Neue"/>
                <a:ea typeface="Helvetica Neue"/>
                <a:cs typeface="Helvetica Neue"/>
                <a:sym typeface="Helvetica Neue"/>
              </a:rPr>
              <a:t> promoter</a:t>
            </a:r>
            <a:endParaRPr sz="2000" b="0" i="0" u="none" strike="noStrike" cap="none">
              <a:solidFill>
                <a:schemeClr val="dk1"/>
              </a:solidFill>
              <a:latin typeface="Helvetica Neue"/>
              <a:ea typeface="Helvetica Neue"/>
              <a:cs typeface="Helvetica Neue"/>
              <a:sym typeface="Helvetica Neue"/>
            </a:endParaRPr>
          </a:p>
        </p:txBody>
      </p:sp>
      <p:sp>
        <p:nvSpPr>
          <p:cNvPr id="229" name="Google Shape;229;p15"/>
          <p:cNvSpPr/>
          <p:nvPr/>
        </p:nvSpPr>
        <p:spPr>
          <a:xfrm>
            <a:off x="2066158" y="3294557"/>
            <a:ext cx="1675911" cy="548797"/>
          </a:xfrm>
          <a:prstGeom prst="rect">
            <a:avLst/>
          </a:prstGeom>
          <a:solidFill>
            <a:srgbClr val="B3C6E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rpsU2</a:t>
            </a:r>
            <a:r>
              <a:rPr lang="en-US" sz="2000" b="0" i="0" u="none" strike="noStrike" cap="none">
                <a:solidFill>
                  <a:schemeClr val="dk1"/>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dk1"/>
                </a:solidFill>
                <a:latin typeface="Helvetica Neue"/>
                <a:ea typeface="Helvetica Neue"/>
                <a:cs typeface="Helvetica Neue"/>
                <a:sym typeface="Helvetica Neue"/>
              </a:rPr>
              <a:t>5′ UTR</a:t>
            </a:r>
            <a:endParaRPr sz="2000" b="0" i="0" u="none" strike="noStrike" cap="none">
              <a:solidFill>
                <a:schemeClr val="dk1"/>
              </a:solidFill>
              <a:latin typeface="Helvetica Neue"/>
              <a:ea typeface="Helvetica Neue"/>
              <a:cs typeface="Helvetica Neue"/>
              <a:sym typeface="Helvetica Neue"/>
            </a:endParaRPr>
          </a:p>
        </p:txBody>
      </p:sp>
      <p:sp>
        <p:nvSpPr>
          <p:cNvPr id="230" name="Google Shape;230;p15"/>
          <p:cNvSpPr/>
          <p:nvPr/>
        </p:nvSpPr>
        <p:spPr>
          <a:xfrm>
            <a:off x="3725197" y="3294557"/>
            <a:ext cx="1675911" cy="548797"/>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lacZ</a:t>
            </a:r>
            <a:endParaRPr sz="2000" b="0" i="1" u="none" strike="noStrike" cap="none">
              <a:solidFill>
                <a:schemeClr val="dk1"/>
              </a:solidFill>
              <a:latin typeface="Helvetica Neue"/>
              <a:ea typeface="Helvetica Neue"/>
              <a:cs typeface="Helvetica Neue"/>
              <a:sym typeface="Helvetica Neue"/>
            </a:endParaRPr>
          </a:p>
        </p:txBody>
      </p:sp>
      <p:sp>
        <p:nvSpPr>
          <p:cNvPr id="231" name="Google Shape;231;p15"/>
          <p:cNvSpPr txBox="1"/>
          <p:nvPr/>
        </p:nvSpPr>
        <p:spPr>
          <a:xfrm>
            <a:off x="6651872" y="5045344"/>
            <a:ext cx="27605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Quattrocento Sans"/>
                <a:ea typeface="Quattrocento Sans"/>
                <a:cs typeface="Quattrocento Sans"/>
                <a:sym typeface="Quattrocento Sans"/>
              </a:rPr>
              <a:t>?</a:t>
            </a:r>
            <a:endParaRPr sz="1400" b="0" i="0" u="none" strike="noStrike" cap="none">
              <a:solidFill>
                <a:srgbClr val="000000"/>
              </a:solidFill>
              <a:latin typeface="Arial"/>
              <a:ea typeface="Arial"/>
              <a:cs typeface="Arial"/>
              <a:sym typeface="Arial"/>
            </a:endParaRPr>
          </a:p>
        </p:txBody>
      </p:sp>
      <p:sp>
        <p:nvSpPr>
          <p:cNvPr id="232" name="Google Shape;232;p15"/>
          <p:cNvSpPr txBox="1"/>
          <p:nvPr/>
        </p:nvSpPr>
        <p:spPr>
          <a:xfrm>
            <a:off x="6651872" y="4163009"/>
            <a:ext cx="27605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Quattrocento Sans"/>
                <a:ea typeface="Quattrocento Sans"/>
                <a:cs typeface="Quattrocento Sans"/>
                <a:sym typeface="Quattrocento Sans"/>
              </a:rPr>
              <a:t>?</a:t>
            </a:r>
            <a:endParaRPr sz="1400" b="0" i="0" u="none" strike="noStrike" cap="none">
              <a:solidFill>
                <a:srgbClr val="000000"/>
              </a:solidFill>
              <a:latin typeface="Arial"/>
              <a:ea typeface="Arial"/>
              <a:cs typeface="Arial"/>
              <a:sym typeface="Arial"/>
            </a:endParaRPr>
          </a:p>
        </p:txBody>
      </p:sp>
      <p:sp>
        <p:nvSpPr>
          <p:cNvPr id="233" name="Google Shape;233;p15"/>
          <p:cNvSpPr txBox="1"/>
          <p:nvPr/>
        </p:nvSpPr>
        <p:spPr>
          <a:xfrm>
            <a:off x="10344276" y="4163009"/>
            <a:ext cx="27605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Quattrocento Sans"/>
                <a:ea typeface="Quattrocento Sans"/>
                <a:cs typeface="Quattrocento Sans"/>
                <a:sym typeface="Quattrocento Sans"/>
              </a:rPr>
              <a:t>?</a:t>
            </a:r>
            <a:endParaRPr sz="1400" b="0" i="0" u="none" strike="noStrike" cap="none">
              <a:solidFill>
                <a:srgbClr val="000000"/>
              </a:solidFill>
              <a:latin typeface="Arial"/>
              <a:ea typeface="Arial"/>
              <a:cs typeface="Arial"/>
              <a:sym typeface="Arial"/>
            </a:endParaRPr>
          </a:p>
        </p:txBody>
      </p:sp>
      <p:sp>
        <p:nvSpPr>
          <p:cNvPr id="234" name="Google Shape;234;p15"/>
          <p:cNvSpPr txBox="1"/>
          <p:nvPr/>
        </p:nvSpPr>
        <p:spPr>
          <a:xfrm>
            <a:off x="10344276" y="5045344"/>
            <a:ext cx="27605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Quattrocento Sans"/>
                <a:ea typeface="Quattrocento Sans"/>
                <a:cs typeface="Quattrocento Sans"/>
                <a:sym typeface="Quattrocento Sans"/>
              </a:rPr>
              <a:t>?</a:t>
            </a:r>
            <a:endParaRPr sz="1400" b="0" i="0" u="none" strike="noStrike" cap="none">
              <a:solidFill>
                <a:srgbClr val="000000"/>
              </a:solidFill>
              <a:latin typeface="Arial"/>
              <a:ea typeface="Arial"/>
              <a:cs typeface="Arial"/>
              <a:sym typeface="Arial"/>
            </a:endParaRPr>
          </a:p>
        </p:txBody>
      </p:sp>
      <p:graphicFrame>
        <p:nvGraphicFramePr>
          <p:cNvPr id="235" name="Google Shape;235;p15"/>
          <p:cNvGraphicFramePr/>
          <p:nvPr/>
        </p:nvGraphicFramePr>
        <p:xfrm>
          <a:off x="5472112" y="1527826"/>
          <a:ext cx="3000000" cy="3000000"/>
        </p:xfrm>
        <a:graphic>
          <a:graphicData uri="http://schemas.openxmlformats.org/drawingml/2006/table">
            <a:tbl>
              <a:tblPr>
                <a:noFill/>
                <a:tableStyleId>{7C3D55C6-648D-4350-86C4-4CA5D463F887}</a:tableStyleId>
              </a:tblPr>
              <a:tblGrid>
                <a:gridCol w="3171825">
                  <a:extLst>
                    <a:ext uri="{9D8B030D-6E8A-4147-A177-3AD203B41FA5}">
                      <a16:colId xmlns:a16="http://schemas.microsoft.com/office/drawing/2014/main" val="20000"/>
                    </a:ext>
                  </a:extLst>
                </a:gridCol>
                <a:gridCol w="3171825">
                  <a:extLst>
                    <a:ext uri="{9D8B030D-6E8A-4147-A177-3AD203B41FA5}">
                      <a16:colId xmlns:a16="http://schemas.microsoft.com/office/drawing/2014/main" val="20001"/>
                    </a:ext>
                  </a:extLst>
                </a:gridCol>
              </a:tblGrid>
              <a:tr h="761000">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Quattrocento Sans"/>
                          <a:ea typeface="Quattrocento Sans"/>
                          <a:cs typeface="Quattrocento Sans"/>
                          <a:sym typeface="Quattrocento Sans"/>
                        </a:rPr>
                        <a:t>Cells </a:t>
                      </a:r>
                      <a:r>
                        <a:rPr lang="en-US" sz="2000" b="1" u="sng" strike="noStrike" cap="none">
                          <a:latin typeface="Quattrocento Sans"/>
                          <a:ea typeface="Quattrocento Sans"/>
                          <a:cs typeface="Quattrocento Sans"/>
                          <a:sym typeface="Quattrocento Sans"/>
                        </a:rPr>
                        <a:t>with</a:t>
                      </a:r>
                      <a:r>
                        <a:rPr lang="en-US" sz="2000" b="0" u="none" strike="noStrike" cap="none">
                          <a:latin typeface="Quattrocento Sans"/>
                          <a:ea typeface="Quattrocento Sans"/>
                          <a:cs typeface="Quattrocento Sans"/>
                          <a:sym typeface="Quattrocento Sans"/>
                        </a:rPr>
                        <a:t> </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Quattrocento Sans"/>
                          <a:ea typeface="Quattrocento Sans"/>
                          <a:cs typeface="Quattrocento Sans"/>
                          <a:sym typeface="Quattrocento Sans"/>
                        </a:rPr>
                        <a:t>bS21-2 (WT)</a:t>
                      </a:r>
                      <a:endParaRPr sz="1400" u="none" strike="noStrike" cap="none"/>
                    </a:p>
                  </a:txBody>
                  <a:tcPr marL="91450" marR="91450" marT="45725" marB="45725">
                    <a:solidFill>
                      <a:srgbClr val="ACB8CA"/>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Quattrocento Sans"/>
                          <a:ea typeface="Quattrocento Sans"/>
                          <a:cs typeface="Quattrocento Sans"/>
                          <a:sym typeface="Quattrocento Sans"/>
                        </a:rPr>
                        <a:t>Cells </a:t>
                      </a:r>
                      <a:r>
                        <a:rPr lang="en-US" sz="2000" b="1" u="sng" strike="noStrike" cap="none">
                          <a:latin typeface="Quattrocento Sans"/>
                          <a:ea typeface="Quattrocento Sans"/>
                          <a:cs typeface="Quattrocento Sans"/>
                          <a:sym typeface="Quattrocento Sans"/>
                        </a:rPr>
                        <a:t>without</a:t>
                      </a:r>
                      <a:r>
                        <a:rPr lang="en-US" sz="2000" b="0" u="none" strike="noStrike" cap="none">
                          <a:latin typeface="Quattrocento Sans"/>
                          <a:ea typeface="Quattrocento Sans"/>
                          <a:cs typeface="Quattrocento Sans"/>
                          <a:sym typeface="Quattrocento Sans"/>
                        </a:rPr>
                        <a:t> </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Quattrocento Sans"/>
                          <a:ea typeface="Quattrocento Sans"/>
                          <a:cs typeface="Quattrocento Sans"/>
                          <a:sym typeface="Quattrocento Sans"/>
                        </a:rPr>
                        <a:t>bS21-2 (∆</a:t>
                      </a:r>
                      <a:r>
                        <a:rPr lang="en-US" sz="2000" b="0" i="1" u="none" strike="noStrike" cap="none">
                          <a:latin typeface="Quattrocento Sans"/>
                          <a:ea typeface="Quattrocento Sans"/>
                          <a:cs typeface="Quattrocento Sans"/>
                          <a:sym typeface="Quattrocento Sans"/>
                        </a:rPr>
                        <a:t>rpsU2</a:t>
                      </a:r>
                      <a:r>
                        <a:rPr lang="en-US" sz="2000" b="0" u="none" strike="noStrike" cap="none">
                          <a:latin typeface="Quattrocento Sans"/>
                          <a:ea typeface="Quattrocento Sans"/>
                          <a:cs typeface="Quattrocento Sans"/>
                          <a:sym typeface="Quattrocento Sans"/>
                        </a:rPr>
                        <a:t>)</a:t>
                      </a:r>
                      <a:endParaRPr sz="1400" u="none" strike="noStrike" cap="none"/>
                    </a:p>
                  </a:txBody>
                  <a:tcPr marL="91450" marR="91450" marT="45725" marB="45725">
                    <a:solidFill>
                      <a:srgbClr val="ACB8CA"/>
                    </a:solidFill>
                  </a:tcPr>
                </a:tc>
                <a:extLst>
                  <a:ext uri="{0D108BD9-81ED-4DB2-BD59-A6C34878D82A}">
                    <a16:rowId xmlns:a16="http://schemas.microsoft.com/office/drawing/2014/main" val="10000"/>
                  </a:ext>
                </a:extLst>
              </a:tr>
            </a:tbl>
          </a:graphicData>
        </a:graphic>
      </p:graphicFrame>
      <p:sp>
        <p:nvSpPr>
          <p:cNvPr id="236" name="Google Shape;236;p15"/>
          <p:cNvSpPr txBox="1"/>
          <p:nvPr/>
        </p:nvSpPr>
        <p:spPr>
          <a:xfrm>
            <a:off x="6411078" y="2548313"/>
            <a:ext cx="75963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1" i="0" u="none" strike="noStrike" cap="none">
                <a:solidFill>
                  <a:srgbClr val="000000"/>
                </a:solidFill>
                <a:latin typeface="Helvetica Neue"/>
                <a:ea typeface="Helvetica Neue"/>
                <a:cs typeface="Helvetica Neue"/>
                <a:sym typeface="Helvetica Neue"/>
              </a:rPr>
              <a:t>1.0</a:t>
            </a:r>
            <a:endParaRPr sz="1400" b="0" i="0" u="none" strike="noStrike" cap="none">
              <a:solidFill>
                <a:srgbClr val="000000"/>
              </a:solidFill>
              <a:latin typeface="Arial"/>
              <a:ea typeface="Arial"/>
              <a:cs typeface="Arial"/>
              <a:sym typeface="Arial"/>
            </a:endParaRPr>
          </a:p>
        </p:txBody>
      </p:sp>
      <p:sp>
        <p:nvSpPr>
          <p:cNvPr id="237" name="Google Shape;237;p15"/>
          <p:cNvSpPr txBox="1"/>
          <p:nvPr/>
        </p:nvSpPr>
        <p:spPr>
          <a:xfrm>
            <a:off x="10086678" y="2502260"/>
            <a:ext cx="75963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1" i="0" u="none" strike="noStrike" cap="none">
                <a:solidFill>
                  <a:srgbClr val="000000"/>
                </a:solidFill>
                <a:latin typeface="Helvetica Neue"/>
                <a:ea typeface="Helvetica Neue"/>
                <a:cs typeface="Helvetica Neue"/>
                <a:sym typeface="Helvetica Neue"/>
              </a:rPr>
              <a:t>1.1</a:t>
            </a:r>
            <a:endParaRPr sz="1400" b="0" i="0" u="none" strike="noStrike" cap="none">
              <a:solidFill>
                <a:srgbClr val="000000"/>
              </a:solidFill>
              <a:latin typeface="Arial"/>
              <a:ea typeface="Arial"/>
              <a:cs typeface="Arial"/>
              <a:sym typeface="Arial"/>
            </a:endParaRPr>
          </a:p>
        </p:txBody>
      </p:sp>
      <p:sp>
        <p:nvSpPr>
          <p:cNvPr id="238" name="Google Shape;238;p15"/>
          <p:cNvSpPr txBox="1"/>
          <p:nvPr/>
        </p:nvSpPr>
        <p:spPr>
          <a:xfrm>
            <a:off x="6411076" y="3362261"/>
            <a:ext cx="75963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1" i="0" u="none" strike="noStrike" cap="none">
                <a:solidFill>
                  <a:srgbClr val="000000"/>
                </a:solidFill>
                <a:latin typeface="Helvetica Neue"/>
                <a:ea typeface="Helvetica Neue"/>
                <a:cs typeface="Helvetica Neue"/>
                <a:sym typeface="Helvetica Neue"/>
              </a:rPr>
              <a:t>1.0</a:t>
            </a:r>
            <a:endParaRPr sz="1400" b="0" i="0" u="none" strike="noStrike" cap="none">
              <a:solidFill>
                <a:srgbClr val="000000"/>
              </a:solidFill>
              <a:latin typeface="Arial"/>
              <a:ea typeface="Arial"/>
              <a:cs typeface="Arial"/>
              <a:sym typeface="Arial"/>
            </a:endParaRPr>
          </a:p>
        </p:txBody>
      </p:sp>
      <p:sp>
        <p:nvSpPr>
          <p:cNvPr id="239" name="Google Shape;239;p15"/>
          <p:cNvSpPr txBox="1"/>
          <p:nvPr/>
        </p:nvSpPr>
        <p:spPr>
          <a:xfrm>
            <a:off x="10086676" y="3316208"/>
            <a:ext cx="75963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1" i="0" u="none" strike="noStrike" cap="none">
                <a:solidFill>
                  <a:srgbClr val="000000"/>
                </a:solidFill>
                <a:latin typeface="Helvetica Neue"/>
                <a:ea typeface="Helvetica Neue"/>
                <a:cs typeface="Helvetica Neue"/>
                <a:sym typeface="Helvetica Neue"/>
              </a:rPr>
              <a:t>7.0</a:t>
            </a:r>
            <a:endParaRPr sz="2400" b="1"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aphicFrame>
        <p:nvGraphicFramePr>
          <p:cNvPr id="245" name="Google Shape;245;p36"/>
          <p:cNvGraphicFramePr/>
          <p:nvPr/>
        </p:nvGraphicFramePr>
        <p:xfrm>
          <a:off x="1573091" y="1041902"/>
          <a:ext cx="9043416" cy="4745736"/>
        </p:xfrm>
        <a:graphic>
          <a:graphicData uri="http://schemas.openxmlformats.org/drawingml/2006/chart">
            <c:chart xmlns:c="http://schemas.openxmlformats.org/drawingml/2006/chart" xmlns:r="http://schemas.openxmlformats.org/officeDocument/2006/relationships" r:id="rId3"/>
          </a:graphicData>
        </a:graphic>
      </p:graphicFrame>
      <p:cxnSp>
        <p:nvCxnSpPr>
          <p:cNvPr id="246" name="Google Shape;246;p36"/>
          <p:cNvCxnSpPr/>
          <p:nvPr/>
        </p:nvCxnSpPr>
        <p:spPr>
          <a:xfrm rot="10800000">
            <a:off x="3102456" y="1279937"/>
            <a:ext cx="2224312" cy="0"/>
          </a:xfrm>
          <a:prstGeom prst="straightConnector1">
            <a:avLst/>
          </a:prstGeom>
          <a:noFill/>
          <a:ln w="9525" cap="flat" cmpd="sng">
            <a:solidFill>
              <a:schemeClr val="dk1"/>
            </a:solidFill>
            <a:prstDash val="solid"/>
            <a:round/>
            <a:headEnd type="none" w="sm" len="sm"/>
            <a:tailEnd type="none" w="sm" len="sm"/>
          </a:ln>
        </p:spPr>
      </p:cxnSp>
      <p:sp>
        <p:nvSpPr>
          <p:cNvPr id="247" name="Google Shape;247;p36"/>
          <p:cNvSpPr txBox="1"/>
          <p:nvPr/>
        </p:nvSpPr>
        <p:spPr>
          <a:xfrm>
            <a:off x="3927069" y="1041902"/>
            <a:ext cx="57704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Helvetica Neue"/>
              <a:buNone/>
            </a:pPr>
            <a:r>
              <a:rPr lang="en-US" sz="2000" b="1" i="0" u="none" strike="noStrike" cap="none">
                <a:solidFill>
                  <a:srgbClr val="000000"/>
                </a:solidFill>
                <a:latin typeface="Helvetica Neue"/>
                <a:ea typeface="Helvetica Neue"/>
                <a:cs typeface="Helvetica Neue"/>
                <a:sym typeface="Helvetica Neue"/>
              </a:rPr>
              <a:t>***</a:t>
            </a:r>
            <a:endParaRPr sz="1400" b="0" i="0" u="none" strike="noStrike" cap="none">
              <a:solidFill>
                <a:srgbClr val="000000"/>
              </a:solidFill>
              <a:latin typeface="Arial"/>
              <a:ea typeface="Arial"/>
              <a:cs typeface="Arial"/>
              <a:sym typeface="Arial"/>
            </a:endParaRPr>
          </a:p>
        </p:txBody>
      </p:sp>
      <p:cxnSp>
        <p:nvCxnSpPr>
          <p:cNvPr id="248" name="Google Shape;248;p36"/>
          <p:cNvCxnSpPr/>
          <p:nvPr/>
        </p:nvCxnSpPr>
        <p:spPr>
          <a:xfrm rot="10800000">
            <a:off x="7271788" y="1279937"/>
            <a:ext cx="2045657" cy="0"/>
          </a:xfrm>
          <a:prstGeom prst="straightConnector1">
            <a:avLst/>
          </a:prstGeom>
          <a:noFill/>
          <a:ln w="9525" cap="flat" cmpd="sng">
            <a:solidFill>
              <a:schemeClr val="dk1"/>
            </a:solidFill>
            <a:prstDash val="solid"/>
            <a:round/>
            <a:headEnd type="none" w="sm" len="sm"/>
            <a:tailEnd type="none" w="sm" len="sm"/>
          </a:ln>
        </p:spPr>
      </p:cxnSp>
      <p:sp>
        <p:nvSpPr>
          <p:cNvPr id="249" name="Google Shape;249;p36"/>
          <p:cNvSpPr txBox="1"/>
          <p:nvPr/>
        </p:nvSpPr>
        <p:spPr>
          <a:xfrm>
            <a:off x="8006092" y="1041902"/>
            <a:ext cx="57704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Helvetica Neue"/>
              <a:buNone/>
            </a:pPr>
            <a:r>
              <a:rPr lang="en-US" sz="2000" b="1" i="0" u="none" strike="noStrike" cap="none">
                <a:solidFill>
                  <a:srgbClr val="000000"/>
                </a:solidFill>
                <a:latin typeface="Helvetica Neue"/>
                <a:ea typeface="Helvetica Neue"/>
                <a:cs typeface="Helvetica Neue"/>
                <a:sym typeface="Helvetica Neue"/>
              </a:rPr>
              <a:t>*</a:t>
            </a:r>
            <a:endParaRPr sz="1400" b="0" i="0" u="none" strike="noStrike" cap="none">
              <a:solidFill>
                <a:srgbClr val="000000"/>
              </a:solidFill>
              <a:latin typeface="Arial"/>
              <a:ea typeface="Arial"/>
              <a:cs typeface="Arial"/>
              <a:sym typeface="Arial"/>
            </a:endParaRPr>
          </a:p>
        </p:txBody>
      </p:sp>
      <p:sp>
        <p:nvSpPr>
          <p:cNvPr id="250" name="Google Shape;250;p36"/>
          <p:cNvSpPr txBox="1">
            <a:spLocks noGrp="1"/>
          </p:cNvSpPr>
          <p:nvPr>
            <p:ph type="title"/>
          </p:nvPr>
        </p:nvSpPr>
        <p:spPr>
          <a:xfrm>
            <a:off x="381000" y="464025"/>
            <a:ext cx="11430000" cy="7169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Font typeface="Helvetica Neue"/>
              <a:buNone/>
            </a:pPr>
            <a:r>
              <a:rPr lang="en-US" sz="4000" cap="none"/>
              <a:t>The 5′ UTR of </a:t>
            </a:r>
            <a:r>
              <a:rPr lang="en-US" sz="4000" i="1" cap="none"/>
              <a:t>rpsU2</a:t>
            </a:r>
            <a:r>
              <a:rPr lang="en-US" sz="4000" cap="none"/>
              <a:t> is Sufficient for Regulation</a:t>
            </a:r>
            <a:endParaRPr/>
          </a:p>
        </p:txBody>
      </p:sp>
      <p:sp>
        <p:nvSpPr>
          <p:cNvPr id="251" name="Google Shape;251;p36"/>
          <p:cNvSpPr/>
          <p:nvPr/>
        </p:nvSpPr>
        <p:spPr>
          <a:xfrm>
            <a:off x="2051121" y="5068695"/>
            <a:ext cx="8697361" cy="698396"/>
          </a:xfrm>
          <a:prstGeom prst="rect">
            <a:avLst/>
          </a:prstGeom>
          <a:solidFill>
            <a:srgbClr val="F9F8FD"/>
          </a:solidFill>
          <a:ln w="38100" cap="flat" cmpd="sng">
            <a:solidFill>
              <a:srgbClr val="F9F8F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aphicFrame>
        <p:nvGraphicFramePr>
          <p:cNvPr id="252" name="Google Shape;252;p36"/>
          <p:cNvGraphicFramePr/>
          <p:nvPr/>
        </p:nvGraphicFramePr>
        <p:xfrm>
          <a:off x="1705066" y="5029423"/>
          <a:ext cx="3000000" cy="3000000"/>
        </p:xfrm>
        <a:graphic>
          <a:graphicData uri="http://schemas.openxmlformats.org/drawingml/2006/table">
            <a:tbl>
              <a:tblPr firstRow="1" bandRow="1">
                <a:noFill/>
                <a:tableStyleId>{7C3D55C6-648D-4350-86C4-4CA5D463F887}</a:tableStyleId>
              </a:tblPr>
              <a:tblGrid>
                <a:gridCol w="1147875">
                  <a:extLst>
                    <a:ext uri="{9D8B030D-6E8A-4147-A177-3AD203B41FA5}">
                      <a16:colId xmlns:a16="http://schemas.microsoft.com/office/drawing/2014/main" val="20000"/>
                    </a:ext>
                  </a:extLst>
                </a:gridCol>
              </a:tblGrid>
              <a:tr h="257325">
                <a:tc>
                  <a:txBody>
                    <a:bodyPr/>
                    <a:lstStyle/>
                    <a:p>
                      <a:pPr marL="0" marR="0" lvl="0" indent="0" algn="r" rtl="0">
                        <a:lnSpc>
                          <a:spcPct val="100000"/>
                        </a:lnSpc>
                        <a:spcBef>
                          <a:spcPts val="0"/>
                        </a:spcBef>
                        <a:spcAft>
                          <a:spcPts val="0"/>
                        </a:spcAft>
                        <a:buNone/>
                      </a:pPr>
                      <a:r>
                        <a:rPr lang="en-US" sz="1800" b="0" u="none" strike="noStrike" cap="none"/>
                        <a:t>bS21-2</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02725">
                <a:tc>
                  <a:txBody>
                    <a:bodyPr/>
                    <a:lstStyle/>
                    <a:p>
                      <a:pPr marL="0" marR="0" lvl="0" indent="0" algn="r" rtl="0">
                        <a:lnSpc>
                          <a:spcPct val="100000"/>
                        </a:lnSpc>
                        <a:spcBef>
                          <a:spcPts val="0"/>
                        </a:spcBef>
                        <a:spcAft>
                          <a:spcPts val="0"/>
                        </a:spcAft>
                        <a:buNone/>
                      </a:pPr>
                      <a:r>
                        <a:rPr lang="en-US" sz="1800" i="0" u="none" strike="noStrike" cap="none"/>
                        <a:t>Promoter</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77425">
                <a:tc>
                  <a:txBody>
                    <a:bodyPr/>
                    <a:lstStyle/>
                    <a:p>
                      <a:pPr marL="0" marR="0" lvl="0" indent="0" algn="r" rtl="0">
                        <a:lnSpc>
                          <a:spcPct val="100000"/>
                        </a:lnSpc>
                        <a:spcBef>
                          <a:spcPts val="0"/>
                        </a:spcBef>
                        <a:spcAft>
                          <a:spcPts val="0"/>
                        </a:spcAft>
                        <a:buClr>
                          <a:srgbClr val="000000"/>
                        </a:buClr>
                        <a:buSzPts val="1800"/>
                        <a:buFont typeface="Arial"/>
                        <a:buNone/>
                      </a:pPr>
                      <a:r>
                        <a:rPr lang="en-US" sz="1800" i="0" u="none" strike="noStrike" cap="none"/>
                        <a:t>5′ UTR</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253" name="Google Shape;253;p36"/>
          <p:cNvGraphicFramePr/>
          <p:nvPr/>
        </p:nvGraphicFramePr>
        <p:xfrm>
          <a:off x="2051121" y="5029423"/>
          <a:ext cx="3000000" cy="3000000"/>
        </p:xfrm>
        <a:graphic>
          <a:graphicData uri="http://schemas.openxmlformats.org/drawingml/2006/table">
            <a:tbl>
              <a:tblPr firstRow="1" bandRow="1">
                <a:noFill/>
                <a:tableStyleId>{7C3D55C6-648D-4350-86C4-4CA5D463F887}</a:tableStyleId>
              </a:tblPr>
              <a:tblGrid>
                <a:gridCol w="2331600">
                  <a:extLst>
                    <a:ext uri="{9D8B030D-6E8A-4147-A177-3AD203B41FA5}">
                      <a16:colId xmlns:a16="http://schemas.microsoft.com/office/drawing/2014/main" val="20000"/>
                    </a:ext>
                  </a:extLst>
                </a:gridCol>
                <a:gridCol w="1887000">
                  <a:extLst>
                    <a:ext uri="{9D8B030D-6E8A-4147-A177-3AD203B41FA5}">
                      <a16:colId xmlns:a16="http://schemas.microsoft.com/office/drawing/2014/main" val="20001"/>
                    </a:ext>
                  </a:extLst>
                </a:gridCol>
                <a:gridCol w="2292075">
                  <a:extLst>
                    <a:ext uri="{9D8B030D-6E8A-4147-A177-3AD203B41FA5}">
                      <a16:colId xmlns:a16="http://schemas.microsoft.com/office/drawing/2014/main" val="20002"/>
                    </a:ext>
                  </a:extLst>
                </a:gridCol>
                <a:gridCol w="1837075">
                  <a:extLst>
                    <a:ext uri="{9D8B030D-6E8A-4147-A177-3AD203B41FA5}">
                      <a16:colId xmlns:a16="http://schemas.microsoft.com/office/drawing/2014/main" val="20003"/>
                    </a:ext>
                  </a:extLst>
                </a:gridCol>
              </a:tblGrid>
              <a:tr h="257325">
                <a:tc>
                  <a:txBody>
                    <a:bodyPr/>
                    <a:lstStyle/>
                    <a:p>
                      <a:pPr marL="0" marR="0" lvl="0" indent="0" algn="ctr" rtl="0">
                        <a:lnSpc>
                          <a:spcPct val="100000"/>
                        </a:lnSpc>
                        <a:spcBef>
                          <a:spcPts val="0"/>
                        </a:spcBef>
                        <a:spcAft>
                          <a:spcPts val="0"/>
                        </a:spcAft>
                        <a:buNone/>
                      </a:pPr>
                      <a:r>
                        <a:rPr lang="en-US" sz="1800" b="1" u="none" strike="noStrike" cap="none"/>
                        <a: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1" u="none" strike="noStrike" cap="none"/>
                        <a: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1" u="none" strike="noStrike" cap="none"/>
                        <a: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1" u="none" strike="noStrike" cap="none"/>
                        <a: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02725">
                <a:tc>
                  <a:txBody>
                    <a:bodyPr/>
                    <a:lstStyle/>
                    <a:p>
                      <a:pPr marL="0" marR="0" lvl="0" indent="0" algn="ctr" rtl="0">
                        <a:lnSpc>
                          <a:spcPct val="100000"/>
                        </a:lnSpc>
                        <a:spcBef>
                          <a:spcPts val="0"/>
                        </a:spcBef>
                        <a:spcAft>
                          <a:spcPts val="0"/>
                        </a:spcAft>
                        <a:buNone/>
                      </a:pPr>
                      <a:r>
                        <a:rPr lang="en-US" sz="1800" i="1" u="none" strike="noStrike" cap="none"/>
                        <a:t>rpsU2</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i="1" u="none" strike="noStrike" cap="none"/>
                        <a:t>rpsU2</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i="1" u="none" strike="noStrike" cap="none"/>
                        <a:t>tul4</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i="1" u="none" strike="noStrike" cap="none"/>
                        <a:t>tul4</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77425">
                <a:tc>
                  <a:txBody>
                    <a:bodyPr/>
                    <a:lstStyle/>
                    <a:p>
                      <a:pPr marL="0" marR="0" lvl="0" indent="0" algn="ctr" rtl="0">
                        <a:lnSpc>
                          <a:spcPct val="100000"/>
                        </a:lnSpc>
                        <a:spcBef>
                          <a:spcPts val="0"/>
                        </a:spcBef>
                        <a:spcAft>
                          <a:spcPts val="0"/>
                        </a:spcAft>
                        <a:buClr>
                          <a:srgbClr val="000000"/>
                        </a:buClr>
                        <a:buSzPts val="1800"/>
                        <a:buFont typeface="Arial"/>
                        <a:buNone/>
                      </a:pPr>
                      <a:r>
                        <a:rPr lang="en-US" sz="1800" i="1" u="none" strike="noStrike" cap="none"/>
                        <a:t>rpsU2</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i="1" u="none" strike="noStrike" cap="none"/>
                        <a:t>rpsU2</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i="1" u="none" strike="noStrike" cap="none"/>
                        <a:t>rpsU2</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i="1" u="none" strike="noStrike" cap="none"/>
                        <a:t>rpsU2</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54" name="Google Shape;254;p36"/>
          <p:cNvSpPr txBox="1"/>
          <p:nvPr/>
        </p:nvSpPr>
        <p:spPr>
          <a:xfrm>
            <a:off x="10224775" y="5580921"/>
            <a:ext cx="1977957"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Helvetica Neue"/>
              <a:buNone/>
            </a:pPr>
            <a:r>
              <a:rPr lang="en-US" sz="1600" b="0" i="0" u="none" strike="noStrike" cap="none">
                <a:solidFill>
                  <a:srgbClr val="000000"/>
                </a:solidFill>
                <a:latin typeface="Helvetica Neue"/>
                <a:ea typeface="Helvetica Neue"/>
                <a:cs typeface="Helvetica Neue"/>
                <a:sym typeface="Helvetica Neue"/>
              </a:rPr>
              <a:t>*** p-value &lt; 0.002 </a:t>
            </a:r>
            <a:endParaRPr/>
          </a:p>
          <a:p>
            <a:pPr marL="0" marR="0" lvl="0" indent="0" algn="r" rtl="0">
              <a:lnSpc>
                <a:spcPct val="100000"/>
              </a:lnSpc>
              <a:spcBef>
                <a:spcPts val="0"/>
              </a:spcBef>
              <a:spcAft>
                <a:spcPts val="0"/>
              </a:spcAft>
              <a:buClr>
                <a:srgbClr val="000000"/>
              </a:buClr>
              <a:buSzPts val="1600"/>
              <a:buFont typeface="Helvetica Neue"/>
              <a:buNone/>
            </a:pPr>
            <a:r>
              <a:rPr lang="en-US" sz="1600" b="0" i="0" u="none" strike="noStrike" cap="none">
                <a:solidFill>
                  <a:srgbClr val="000000"/>
                </a:solidFill>
                <a:latin typeface="Helvetica Neue"/>
                <a:ea typeface="Helvetica Neue"/>
                <a:cs typeface="Helvetica Neue"/>
                <a:sym typeface="Helvetica Neue"/>
              </a:rPr>
              <a:t>* p-value &lt; 0.03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7"/>
          <p:cNvSpPr txBox="1">
            <a:spLocks noGrp="1"/>
          </p:cNvSpPr>
          <p:nvPr>
            <p:ph type="title"/>
          </p:nvPr>
        </p:nvSpPr>
        <p:spPr>
          <a:xfrm>
            <a:off x="395777" y="720496"/>
            <a:ext cx="11260604" cy="54879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Helvetica Neue"/>
              <a:buNone/>
            </a:pPr>
            <a:r>
              <a:rPr lang="en-US" cap="none"/>
              <a:t>The 5′ UTR is Sufficient for Regulation by bS21-2</a:t>
            </a:r>
            <a:endParaRPr/>
          </a:p>
        </p:txBody>
      </p:sp>
      <p:sp>
        <p:nvSpPr>
          <p:cNvPr id="260" name="Google Shape;260;p17"/>
          <p:cNvSpPr/>
          <p:nvPr/>
        </p:nvSpPr>
        <p:spPr>
          <a:xfrm>
            <a:off x="395776" y="2415195"/>
            <a:ext cx="1675911" cy="548797"/>
          </a:xfrm>
          <a:prstGeom prst="rect">
            <a:avLst/>
          </a:prstGeom>
          <a:solidFill>
            <a:srgbClr val="C4E0B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rgbClr val="3F3F3F"/>
                </a:solidFill>
                <a:latin typeface="Helvetica Neue"/>
                <a:ea typeface="Helvetica Neue"/>
                <a:cs typeface="Helvetica Neue"/>
                <a:sym typeface="Helvetica Neue"/>
              </a:rPr>
              <a:t>tul4 </a:t>
            </a:r>
            <a:r>
              <a:rPr lang="en-US" sz="2000" b="0" i="0" u="none" strike="noStrike" cap="none">
                <a:solidFill>
                  <a:srgbClr val="3F3F3F"/>
                </a:solidFill>
                <a:latin typeface="Helvetica Neue"/>
                <a:ea typeface="Helvetica Neue"/>
                <a:cs typeface="Helvetica Neue"/>
                <a:sym typeface="Helvetica Neue"/>
              </a:rPr>
              <a:t>promoter</a:t>
            </a:r>
            <a:endParaRPr sz="2000" b="0" i="0" u="none" strike="noStrike" cap="none">
              <a:solidFill>
                <a:srgbClr val="3F3F3F"/>
              </a:solidFill>
              <a:latin typeface="Helvetica Neue"/>
              <a:ea typeface="Helvetica Neue"/>
              <a:cs typeface="Helvetica Neue"/>
              <a:sym typeface="Helvetica Neue"/>
            </a:endParaRPr>
          </a:p>
        </p:txBody>
      </p:sp>
      <p:sp>
        <p:nvSpPr>
          <p:cNvPr id="261" name="Google Shape;261;p17"/>
          <p:cNvSpPr/>
          <p:nvPr/>
        </p:nvSpPr>
        <p:spPr>
          <a:xfrm>
            <a:off x="2066155" y="2415195"/>
            <a:ext cx="1675911" cy="548797"/>
          </a:xfrm>
          <a:prstGeom prst="rect">
            <a:avLst/>
          </a:prstGeom>
          <a:solidFill>
            <a:srgbClr val="C4E0B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rgbClr val="3F3F3F"/>
                </a:solidFill>
                <a:latin typeface="Helvetica Neue"/>
                <a:ea typeface="Helvetica Neue"/>
                <a:cs typeface="Helvetica Neue"/>
                <a:sym typeface="Helvetica Neue"/>
              </a:rPr>
              <a:t>tul4</a:t>
            </a:r>
            <a:r>
              <a:rPr lang="en-US" sz="2000" b="0" i="0" u="none" strike="noStrike" cap="none">
                <a:solidFill>
                  <a:srgbClr val="3F3F3F"/>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3F3F3F"/>
                </a:solidFill>
                <a:latin typeface="Helvetica Neue"/>
                <a:ea typeface="Helvetica Neue"/>
                <a:cs typeface="Helvetica Neue"/>
                <a:sym typeface="Helvetica Neue"/>
              </a:rPr>
              <a:t>5′ UTR</a:t>
            </a:r>
            <a:endParaRPr sz="2000" b="0" i="0" u="none" strike="noStrike" cap="none">
              <a:solidFill>
                <a:srgbClr val="3F3F3F"/>
              </a:solidFill>
              <a:latin typeface="Helvetica Neue"/>
              <a:ea typeface="Helvetica Neue"/>
              <a:cs typeface="Helvetica Neue"/>
              <a:sym typeface="Helvetica Neue"/>
            </a:endParaRPr>
          </a:p>
        </p:txBody>
      </p:sp>
      <p:sp>
        <p:nvSpPr>
          <p:cNvPr id="262" name="Google Shape;262;p17"/>
          <p:cNvSpPr/>
          <p:nvPr/>
        </p:nvSpPr>
        <p:spPr>
          <a:xfrm>
            <a:off x="3725195" y="2415195"/>
            <a:ext cx="1675911" cy="548797"/>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lacZ</a:t>
            </a:r>
            <a:r>
              <a:rPr lang="en-US" sz="2000" b="0" i="0" u="none" strike="noStrike" cap="none">
                <a:solidFill>
                  <a:schemeClr val="dk1"/>
                </a:solidFill>
                <a:latin typeface="Helvetica Neue"/>
                <a:ea typeface="Helvetica Neue"/>
                <a:cs typeface="Helvetica Neue"/>
                <a:sym typeface="Helvetica Neue"/>
              </a:rPr>
              <a:t> </a:t>
            </a:r>
            <a:endParaRPr sz="2000" b="0" i="0" u="none" strike="noStrike" cap="none">
              <a:solidFill>
                <a:schemeClr val="dk1"/>
              </a:solidFill>
              <a:latin typeface="Helvetica Neue"/>
              <a:ea typeface="Helvetica Neue"/>
              <a:cs typeface="Helvetica Neue"/>
              <a:sym typeface="Helvetica Neue"/>
            </a:endParaRPr>
          </a:p>
        </p:txBody>
      </p:sp>
      <p:sp>
        <p:nvSpPr>
          <p:cNvPr id="263" name="Google Shape;263;p17"/>
          <p:cNvSpPr/>
          <p:nvPr/>
        </p:nvSpPr>
        <p:spPr>
          <a:xfrm>
            <a:off x="390182" y="5055775"/>
            <a:ext cx="1675911" cy="548797"/>
          </a:xfrm>
          <a:prstGeom prst="rect">
            <a:avLst/>
          </a:prstGeom>
          <a:solidFill>
            <a:srgbClr val="B3C6E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rpsU2</a:t>
            </a:r>
            <a:r>
              <a:rPr lang="en-US" sz="2000" b="0" i="0" u="none" strike="noStrike" cap="none">
                <a:solidFill>
                  <a:schemeClr val="dk1"/>
                </a:solidFill>
                <a:latin typeface="Helvetica Neue"/>
                <a:ea typeface="Helvetica Neue"/>
                <a:cs typeface="Helvetica Neue"/>
                <a:sym typeface="Helvetica Neue"/>
              </a:rPr>
              <a:t> promoter</a:t>
            </a:r>
            <a:endParaRPr sz="2000" b="0" i="0" u="none" strike="noStrike" cap="none">
              <a:solidFill>
                <a:schemeClr val="dk1"/>
              </a:solidFill>
              <a:latin typeface="Helvetica Neue"/>
              <a:ea typeface="Helvetica Neue"/>
              <a:cs typeface="Helvetica Neue"/>
              <a:sym typeface="Helvetica Neue"/>
            </a:endParaRPr>
          </a:p>
        </p:txBody>
      </p:sp>
      <p:sp>
        <p:nvSpPr>
          <p:cNvPr id="264" name="Google Shape;264;p17"/>
          <p:cNvSpPr/>
          <p:nvPr/>
        </p:nvSpPr>
        <p:spPr>
          <a:xfrm>
            <a:off x="2060560" y="5055775"/>
            <a:ext cx="1675911" cy="548797"/>
          </a:xfrm>
          <a:prstGeom prst="rect">
            <a:avLst/>
          </a:prstGeom>
          <a:solidFill>
            <a:srgbClr val="C4E0B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rgbClr val="3F3F3F"/>
                </a:solidFill>
                <a:latin typeface="Helvetica Neue"/>
                <a:ea typeface="Helvetica Neue"/>
                <a:cs typeface="Helvetica Neue"/>
                <a:sym typeface="Helvetica Neue"/>
              </a:rPr>
              <a:t>tul4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3F3F3F"/>
                </a:solidFill>
                <a:latin typeface="Helvetica Neue"/>
                <a:ea typeface="Helvetica Neue"/>
                <a:cs typeface="Helvetica Neue"/>
                <a:sym typeface="Helvetica Neue"/>
              </a:rPr>
              <a:t>5′ UTR</a:t>
            </a:r>
            <a:endParaRPr sz="2000" b="0" i="0" u="none" strike="noStrike" cap="none">
              <a:solidFill>
                <a:srgbClr val="3F3F3F"/>
              </a:solidFill>
              <a:latin typeface="Helvetica Neue"/>
              <a:ea typeface="Helvetica Neue"/>
              <a:cs typeface="Helvetica Neue"/>
              <a:sym typeface="Helvetica Neue"/>
            </a:endParaRPr>
          </a:p>
        </p:txBody>
      </p:sp>
      <p:sp>
        <p:nvSpPr>
          <p:cNvPr id="265" name="Google Shape;265;p17"/>
          <p:cNvSpPr/>
          <p:nvPr/>
        </p:nvSpPr>
        <p:spPr>
          <a:xfrm>
            <a:off x="3719600" y="5055775"/>
            <a:ext cx="1675911" cy="548797"/>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lacZ</a:t>
            </a:r>
            <a:endParaRPr sz="2000" b="0" i="1" u="none" strike="noStrike" cap="none">
              <a:solidFill>
                <a:schemeClr val="dk1"/>
              </a:solidFill>
              <a:latin typeface="Helvetica Neue"/>
              <a:ea typeface="Helvetica Neue"/>
              <a:cs typeface="Helvetica Neue"/>
              <a:sym typeface="Helvetica Neue"/>
            </a:endParaRPr>
          </a:p>
        </p:txBody>
      </p:sp>
      <p:sp>
        <p:nvSpPr>
          <p:cNvPr id="266" name="Google Shape;266;p17"/>
          <p:cNvSpPr/>
          <p:nvPr/>
        </p:nvSpPr>
        <p:spPr>
          <a:xfrm>
            <a:off x="390244" y="4163009"/>
            <a:ext cx="1675911" cy="548797"/>
          </a:xfrm>
          <a:prstGeom prst="rect">
            <a:avLst/>
          </a:prstGeom>
          <a:solidFill>
            <a:srgbClr val="C4E0B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rgbClr val="3F3F3F"/>
                </a:solidFill>
                <a:latin typeface="Helvetica Neue"/>
                <a:ea typeface="Helvetica Neue"/>
                <a:cs typeface="Helvetica Neue"/>
                <a:sym typeface="Helvetica Neue"/>
              </a:rPr>
              <a:t>tul4 </a:t>
            </a:r>
            <a:r>
              <a:rPr lang="en-US" sz="2000" b="0" i="0" u="none" strike="noStrike" cap="none">
                <a:solidFill>
                  <a:srgbClr val="3F3F3F"/>
                </a:solidFill>
                <a:latin typeface="Helvetica Neue"/>
                <a:ea typeface="Helvetica Neue"/>
                <a:cs typeface="Helvetica Neue"/>
                <a:sym typeface="Helvetica Neue"/>
              </a:rPr>
              <a:t>promoter</a:t>
            </a:r>
            <a:endParaRPr sz="2000" b="0" i="0" u="none" strike="noStrike" cap="none">
              <a:solidFill>
                <a:srgbClr val="3F3F3F"/>
              </a:solidFill>
              <a:latin typeface="Helvetica Neue"/>
              <a:ea typeface="Helvetica Neue"/>
              <a:cs typeface="Helvetica Neue"/>
              <a:sym typeface="Helvetica Neue"/>
            </a:endParaRPr>
          </a:p>
        </p:txBody>
      </p:sp>
      <p:sp>
        <p:nvSpPr>
          <p:cNvPr id="267" name="Google Shape;267;p17"/>
          <p:cNvSpPr/>
          <p:nvPr/>
        </p:nvSpPr>
        <p:spPr>
          <a:xfrm>
            <a:off x="2060622" y="4163009"/>
            <a:ext cx="1675911" cy="548797"/>
          </a:xfrm>
          <a:prstGeom prst="rect">
            <a:avLst/>
          </a:prstGeom>
          <a:solidFill>
            <a:srgbClr val="B3C6E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rpsU2</a:t>
            </a:r>
            <a:r>
              <a:rPr lang="en-US" sz="2000" b="0" i="0" u="none" strike="noStrike" cap="none">
                <a:solidFill>
                  <a:schemeClr val="dk1"/>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dk1"/>
                </a:solidFill>
                <a:latin typeface="Helvetica Neue"/>
                <a:ea typeface="Helvetica Neue"/>
                <a:cs typeface="Helvetica Neue"/>
                <a:sym typeface="Helvetica Neue"/>
              </a:rPr>
              <a:t>5′ UTR</a:t>
            </a:r>
            <a:endParaRPr sz="2000" b="0" i="0" u="none" strike="noStrike" cap="none">
              <a:solidFill>
                <a:schemeClr val="dk1"/>
              </a:solidFill>
              <a:latin typeface="Helvetica Neue"/>
              <a:ea typeface="Helvetica Neue"/>
              <a:cs typeface="Helvetica Neue"/>
              <a:sym typeface="Helvetica Neue"/>
            </a:endParaRPr>
          </a:p>
        </p:txBody>
      </p:sp>
      <p:sp>
        <p:nvSpPr>
          <p:cNvPr id="268" name="Google Shape;268;p17"/>
          <p:cNvSpPr/>
          <p:nvPr/>
        </p:nvSpPr>
        <p:spPr>
          <a:xfrm>
            <a:off x="3719662" y="4163009"/>
            <a:ext cx="1675911" cy="548797"/>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lacZ</a:t>
            </a:r>
            <a:r>
              <a:rPr lang="en-US" sz="2000" b="0" i="0" u="none" strike="noStrike" cap="none">
                <a:solidFill>
                  <a:schemeClr val="dk1"/>
                </a:solidFill>
                <a:latin typeface="Helvetica Neue"/>
                <a:ea typeface="Helvetica Neue"/>
                <a:cs typeface="Helvetica Neue"/>
                <a:sym typeface="Helvetica Neue"/>
              </a:rPr>
              <a:t> </a:t>
            </a:r>
            <a:endParaRPr sz="2000" b="0" i="0" u="none" strike="noStrike" cap="none">
              <a:solidFill>
                <a:schemeClr val="dk1"/>
              </a:solidFill>
              <a:latin typeface="Helvetica Neue"/>
              <a:ea typeface="Helvetica Neue"/>
              <a:cs typeface="Helvetica Neue"/>
              <a:sym typeface="Helvetica Neue"/>
            </a:endParaRPr>
          </a:p>
        </p:txBody>
      </p:sp>
      <p:sp>
        <p:nvSpPr>
          <p:cNvPr id="269" name="Google Shape;269;p17"/>
          <p:cNvSpPr/>
          <p:nvPr/>
        </p:nvSpPr>
        <p:spPr>
          <a:xfrm>
            <a:off x="395777" y="3294557"/>
            <a:ext cx="1675911" cy="548797"/>
          </a:xfrm>
          <a:prstGeom prst="rect">
            <a:avLst/>
          </a:prstGeom>
          <a:solidFill>
            <a:srgbClr val="B3C6E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rpsU2</a:t>
            </a:r>
            <a:r>
              <a:rPr lang="en-US" sz="2000" b="0" i="0" u="none" strike="noStrike" cap="none">
                <a:solidFill>
                  <a:schemeClr val="dk1"/>
                </a:solidFill>
                <a:latin typeface="Helvetica Neue"/>
                <a:ea typeface="Helvetica Neue"/>
                <a:cs typeface="Helvetica Neue"/>
                <a:sym typeface="Helvetica Neue"/>
              </a:rPr>
              <a:t> promoter</a:t>
            </a:r>
            <a:endParaRPr sz="2000" b="0" i="0" u="none" strike="noStrike" cap="none">
              <a:solidFill>
                <a:schemeClr val="dk1"/>
              </a:solidFill>
              <a:latin typeface="Helvetica Neue"/>
              <a:ea typeface="Helvetica Neue"/>
              <a:cs typeface="Helvetica Neue"/>
              <a:sym typeface="Helvetica Neue"/>
            </a:endParaRPr>
          </a:p>
        </p:txBody>
      </p:sp>
      <p:sp>
        <p:nvSpPr>
          <p:cNvPr id="270" name="Google Shape;270;p17"/>
          <p:cNvSpPr/>
          <p:nvPr/>
        </p:nvSpPr>
        <p:spPr>
          <a:xfrm>
            <a:off x="2066158" y="3294557"/>
            <a:ext cx="1675911" cy="548797"/>
          </a:xfrm>
          <a:prstGeom prst="rect">
            <a:avLst/>
          </a:prstGeom>
          <a:solidFill>
            <a:srgbClr val="B3C6E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rpsU2</a:t>
            </a:r>
            <a:r>
              <a:rPr lang="en-US" sz="2000" b="0" i="0" u="none" strike="noStrike" cap="none">
                <a:solidFill>
                  <a:schemeClr val="dk1"/>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dk1"/>
                </a:solidFill>
                <a:latin typeface="Helvetica Neue"/>
                <a:ea typeface="Helvetica Neue"/>
                <a:cs typeface="Helvetica Neue"/>
                <a:sym typeface="Helvetica Neue"/>
              </a:rPr>
              <a:t>5′ UTR</a:t>
            </a:r>
            <a:endParaRPr sz="2000" b="0" i="0" u="none" strike="noStrike" cap="none">
              <a:solidFill>
                <a:schemeClr val="dk1"/>
              </a:solidFill>
              <a:latin typeface="Helvetica Neue"/>
              <a:ea typeface="Helvetica Neue"/>
              <a:cs typeface="Helvetica Neue"/>
              <a:sym typeface="Helvetica Neue"/>
            </a:endParaRPr>
          </a:p>
        </p:txBody>
      </p:sp>
      <p:sp>
        <p:nvSpPr>
          <p:cNvPr id="271" name="Google Shape;271;p17"/>
          <p:cNvSpPr/>
          <p:nvPr/>
        </p:nvSpPr>
        <p:spPr>
          <a:xfrm>
            <a:off x="3725197" y="3294557"/>
            <a:ext cx="1675911" cy="548797"/>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Helvetica Neue"/>
                <a:ea typeface="Helvetica Neue"/>
                <a:cs typeface="Helvetica Neue"/>
                <a:sym typeface="Helvetica Neue"/>
              </a:rPr>
              <a:t>lacZ</a:t>
            </a:r>
            <a:endParaRPr sz="2000" b="0" i="1" u="none" strike="noStrike" cap="none">
              <a:solidFill>
                <a:schemeClr val="dk1"/>
              </a:solidFill>
              <a:latin typeface="Helvetica Neue"/>
              <a:ea typeface="Helvetica Neue"/>
              <a:cs typeface="Helvetica Neue"/>
              <a:sym typeface="Helvetica Neue"/>
            </a:endParaRPr>
          </a:p>
        </p:txBody>
      </p:sp>
      <p:sp>
        <p:nvSpPr>
          <p:cNvPr id="272" name="Google Shape;272;p17"/>
          <p:cNvSpPr txBox="1"/>
          <p:nvPr/>
        </p:nvSpPr>
        <p:spPr>
          <a:xfrm>
            <a:off x="6651872" y="5045344"/>
            <a:ext cx="27605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Quattrocento Sans"/>
                <a:ea typeface="Quattrocento Sans"/>
                <a:cs typeface="Quattrocento Sans"/>
                <a:sym typeface="Quattrocento Sans"/>
              </a:rPr>
              <a:t>?</a:t>
            </a:r>
            <a:endParaRPr sz="1400" b="0" i="0" u="none" strike="noStrike" cap="none">
              <a:solidFill>
                <a:srgbClr val="000000"/>
              </a:solidFill>
              <a:latin typeface="Arial"/>
              <a:ea typeface="Arial"/>
              <a:cs typeface="Arial"/>
              <a:sym typeface="Arial"/>
            </a:endParaRPr>
          </a:p>
        </p:txBody>
      </p:sp>
      <p:sp>
        <p:nvSpPr>
          <p:cNvPr id="273" name="Google Shape;273;p17"/>
          <p:cNvSpPr txBox="1"/>
          <p:nvPr/>
        </p:nvSpPr>
        <p:spPr>
          <a:xfrm>
            <a:off x="10344276" y="5045344"/>
            <a:ext cx="27605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Quattrocento Sans"/>
                <a:ea typeface="Quattrocento Sans"/>
                <a:cs typeface="Quattrocento Sans"/>
                <a:sym typeface="Quattrocento Sans"/>
              </a:rPr>
              <a:t>?</a:t>
            </a:r>
            <a:endParaRPr sz="1400" b="0" i="0" u="none" strike="noStrike" cap="none">
              <a:solidFill>
                <a:srgbClr val="000000"/>
              </a:solidFill>
              <a:latin typeface="Arial"/>
              <a:ea typeface="Arial"/>
              <a:cs typeface="Arial"/>
              <a:sym typeface="Arial"/>
            </a:endParaRPr>
          </a:p>
        </p:txBody>
      </p:sp>
      <p:graphicFrame>
        <p:nvGraphicFramePr>
          <p:cNvPr id="274" name="Google Shape;274;p17"/>
          <p:cNvGraphicFramePr/>
          <p:nvPr/>
        </p:nvGraphicFramePr>
        <p:xfrm>
          <a:off x="5472112" y="1527826"/>
          <a:ext cx="6343650" cy="761000"/>
        </p:xfrm>
        <a:graphic>
          <a:graphicData uri="http://schemas.openxmlformats.org/drawingml/2006/table">
            <a:tbl>
              <a:tblPr>
                <a:noFill/>
                <a:tableStyleId>{7C3D55C6-648D-4350-86C4-4CA5D463F887}</a:tableStyleId>
              </a:tblPr>
              <a:tblGrid>
                <a:gridCol w="3171825">
                  <a:extLst>
                    <a:ext uri="{9D8B030D-6E8A-4147-A177-3AD203B41FA5}">
                      <a16:colId xmlns:a16="http://schemas.microsoft.com/office/drawing/2014/main" val="20000"/>
                    </a:ext>
                  </a:extLst>
                </a:gridCol>
                <a:gridCol w="3171825">
                  <a:extLst>
                    <a:ext uri="{9D8B030D-6E8A-4147-A177-3AD203B41FA5}">
                      <a16:colId xmlns:a16="http://schemas.microsoft.com/office/drawing/2014/main" val="20001"/>
                    </a:ext>
                  </a:extLst>
                </a:gridCol>
              </a:tblGrid>
              <a:tr h="761000">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Quattrocento Sans"/>
                          <a:ea typeface="Quattrocento Sans"/>
                          <a:cs typeface="Quattrocento Sans"/>
                          <a:sym typeface="Quattrocento Sans"/>
                        </a:rPr>
                        <a:t>Cells </a:t>
                      </a:r>
                      <a:r>
                        <a:rPr lang="en-US" sz="2000" b="1" u="sng" strike="noStrike" cap="none">
                          <a:latin typeface="Quattrocento Sans"/>
                          <a:ea typeface="Quattrocento Sans"/>
                          <a:cs typeface="Quattrocento Sans"/>
                          <a:sym typeface="Quattrocento Sans"/>
                        </a:rPr>
                        <a:t>with</a:t>
                      </a:r>
                      <a:r>
                        <a:rPr lang="en-US" sz="2000" b="0" u="none" strike="noStrike" cap="none">
                          <a:latin typeface="Quattrocento Sans"/>
                          <a:ea typeface="Quattrocento Sans"/>
                          <a:cs typeface="Quattrocento Sans"/>
                          <a:sym typeface="Quattrocento Sans"/>
                        </a:rPr>
                        <a:t> </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Quattrocento Sans"/>
                          <a:ea typeface="Quattrocento Sans"/>
                          <a:cs typeface="Quattrocento Sans"/>
                          <a:sym typeface="Quattrocento Sans"/>
                        </a:rPr>
                        <a:t>bS21-2 (WT)</a:t>
                      </a:r>
                      <a:endParaRPr sz="1400" u="none" strike="noStrike" cap="none"/>
                    </a:p>
                  </a:txBody>
                  <a:tcPr marL="91450" marR="91450" marT="45725" marB="45725">
                    <a:solidFill>
                      <a:srgbClr val="ACB8CA"/>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Quattrocento Sans"/>
                          <a:ea typeface="Quattrocento Sans"/>
                          <a:cs typeface="Quattrocento Sans"/>
                          <a:sym typeface="Quattrocento Sans"/>
                        </a:rPr>
                        <a:t>Cells </a:t>
                      </a:r>
                      <a:r>
                        <a:rPr lang="en-US" sz="2000" b="1" u="sng" strike="noStrike" cap="none">
                          <a:latin typeface="Quattrocento Sans"/>
                          <a:ea typeface="Quattrocento Sans"/>
                          <a:cs typeface="Quattrocento Sans"/>
                          <a:sym typeface="Quattrocento Sans"/>
                        </a:rPr>
                        <a:t>without</a:t>
                      </a:r>
                      <a:r>
                        <a:rPr lang="en-US" sz="2000" b="0" u="none" strike="noStrike" cap="none">
                          <a:latin typeface="Quattrocento Sans"/>
                          <a:ea typeface="Quattrocento Sans"/>
                          <a:cs typeface="Quattrocento Sans"/>
                          <a:sym typeface="Quattrocento Sans"/>
                        </a:rPr>
                        <a:t> </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b="0" u="none" strike="noStrike" cap="none">
                          <a:latin typeface="Quattrocento Sans"/>
                          <a:ea typeface="Quattrocento Sans"/>
                          <a:cs typeface="Quattrocento Sans"/>
                          <a:sym typeface="Quattrocento Sans"/>
                        </a:rPr>
                        <a:t>bS21-2 (∆</a:t>
                      </a:r>
                      <a:r>
                        <a:rPr lang="en-US" sz="2000" b="0" i="1" u="none" strike="noStrike" cap="none">
                          <a:latin typeface="Quattrocento Sans"/>
                          <a:ea typeface="Quattrocento Sans"/>
                          <a:cs typeface="Quattrocento Sans"/>
                          <a:sym typeface="Quattrocento Sans"/>
                        </a:rPr>
                        <a:t>rpsU2</a:t>
                      </a:r>
                      <a:r>
                        <a:rPr lang="en-US" sz="2000" b="0" u="none" strike="noStrike" cap="none">
                          <a:latin typeface="Quattrocento Sans"/>
                          <a:ea typeface="Quattrocento Sans"/>
                          <a:cs typeface="Quattrocento Sans"/>
                          <a:sym typeface="Quattrocento Sans"/>
                        </a:rPr>
                        <a:t>)</a:t>
                      </a:r>
                      <a:endParaRPr sz="1400" u="none" strike="noStrike" cap="none"/>
                    </a:p>
                  </a:txBody>
                  <a:tcPr marL="91450" marR="91450" marT="45725" marB="45725">
                    <a:solidFill>
                      <a:srgbClr val="ACB8CA"/>
                    </a:solidFill>
                  </a:tcPr>
                </a:tc>
                <a:extLst>
                  <a:ext uri="{0D108BD9-81ED-4DB2-BD59-A6C34878D82A}">
                    <a16:rowId xmlns:a16="http://schemas.microsoft.com/office/drawing/2014/main" val="10000"/>
                  </a:ext>
                </a:extLst>
              </a:tr>
            </a:tbl>
          </a:graphicData>
        </a:graphic>
      </p:graphicFrame>
      <p:sp>
        <p:nvSpPr>
          <p:cNvPr id="275" name="Google Shape;275;p17"/>
          <p:cNvSpPr txBox="1"/>
          <p:nvPr/>
        </p:nvSpPr>
        <p:spPr>
          <a:xfrm>
            <a:off x="6411078" y="2535591"/>
            <a:ext cx="75963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1" i="0" u="none" strike="noStrike" cap="none">
                <a:solidFill>
                  <a:srgbClr val="000000"/>
                </a:solidFill>
                <a:latin typeface="Helvetica Neue"/>
                <a:ea typeface="Helvetica Neue"/>
                <a:cs typeface="Helvetica Neue"/>
                <a:sym typeface="Helvetica Neue"/>
              </a:rPr>
              <a:t>1.0</a:t>
            </a:r>
            <a:endParaRPr sz="1400" b="0" i="0" u="none" strike="noStrike" cap="none">
              <a:solidFill>
                <a:srgbClr val="000000"/>
              </a:solidFill>
              <a:latin typeface="Arial"/>
              <a:ea typeface="Arial"/>
              <a:cs typeface="Arial"/>
              <a:sym typeface="Arial"/>
            </a:endParaRPr>
          </a:p>
        </p:txBody>
      </p:sp>
      <p:sp>
        <p:nvSpPr>
          <p:cNvPr id="276" name="Google Shape;276;p17"/>
          <p:cNvSpPr txBox="1"/>
          <p:nvPr/>
        </p:nvSpPr>
        <p:spPr>
          <a:xfrm>
            <a:off x="10086678" y="2489538"/>
            <a:ext cx="75963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1" i="0" u="none" strike="noStrike" cap="none">
                <a:solidFill>
                  <a:srgbClr val="000000"/>
                </a:solidFill>
                <a:latin typeface="Helvetica Neue"/>
                <a:ea typeface="Helvetica Neue"/>
                <a:cs typeface="Helvetica Neue"/>
                <a:sym typeface="Helvetica Neue"/>
              </a:rPr>
              <a:t>1.1</a:t>
            </a:r>
            <a:endParaRPr sz="1400" b="0" i="0" u="none" strike="noStrike" cap="none">
              <a:solidFill>
                <a:srgbClr val="000000"/>
              </a:solidFill>
              <a:latin typeface="Arial"/>
              <a:ea typeface="Arial"/>
              <a:cs typeface="Arial"/>
              <a:sym typeface="Arial"/>
            </a:endParaRPr>
          </a:p>
        </p:txBody>
      </p:sp>
      <p:sp>
        <p:nvSpPr>
          <p:cNvPr id="277" name="Google Shape;277;p17"/>
          <p:cNvSpPr txBox="1"/>
          <p:nvPr/>
        </p:nvSpPr>
        <p:spPr>
          <a:xfrm>
            <a:off x="6411076" y="3349539"/>
            <a:ext cx="75963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1" i="0" u="none" strike="noStrike" cap="none">
                <a:solidFill>
                  <a:srgbClr val="000000"/>
                </a:solidFill>
                <a:latin typeface="Helvetica Neue"/>
                <a:ea typeface="Helvetica Neue"/>
                <a:cs typeface="Helvetica Neue"/>
                <a:sym typeface="Helvetica Neue"/>
              </a:rPr>
              <a:t>1.0</a:t>
            </a:r>
            <a:endParaRPr sz="1400" b="0" i="0" u="none" strike="noStrike" cap="none">
              <a:solidFill>
                <a:srgbClr val="000000"/>
              </a:solidFill>
              <a:latin typeface="Arial"/>
              <a:ea typeface="Arial"/>
              <a:cs typeface="Arial"/>
              <a:sym typeface="Arial"/>
            </a:endParaRPr>
          </a:p>
        </p:txBody>
      </p:sp>
      <p:sp>
        <p:nvSpPr>
          <p:cNvPr id="278" name="Google Shape;278;p17"/>
          <p:cNvSpPr txBox="1"/>
          <p:nvPr/>
        </p:nvSpPr>
        <p:spPr>
          <a:xfrm>
            <a:off x="10086676" y="3303486"/>
            <a:ext cx="75963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1" i="0" u="none" strike="noStrike" cap="none">
                <a:solidFill>
                  <a:srgbClr val="000000"/>
                </a:solidFill>
                <a:latin typeface="Helvetica Neue"/>
                <a:ea typeface="Helvetica Neue"/>
                <a:cs typeface="Helvetica Neue"/>
                <a:sym typeface="Helvetica Neue"/>
              </a:rPr>
              <a:t>9.3</a:t>
            </a:r>
            <a:endParaRPr sz="1400" b="0" i="0" u="none" strike="noStrike" cap="none">
              <a:solidFill>
                <a:srgbClr val="000000"/>
              </a:solidFill>
              <a:latin typeface="Arial"/>
              <a:ea typeface="Arial"/>
              <a:cs typeface="Arial"/>
              <a:sym typeface="Arial"/>
            </a:endParaRPr>
          </a:p>
        </p:txBody>
      </p:sp>
      <p:sp>
        <p:nvSpPr>
          <p:cNvPr id="279" name="Google Shape;279;p17"/>
          <p:cNvSpPr txBox="1"/>
          <p:nvPr/>
        </p:nvSpPr>
        <p:spPr>
          <a:xfrm>
            <a:off x="6416611" y="4217959"/>
            <a:ext cx="75963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1" i="0" u="none" strike="noStrike" cap="none">
                <a:solidFill>
                  <a:srgbClr val="000000"/>
                </a:solidFill>
                <a:latin typeface="Helvetica Neue"/>
                <a:ea typeface="Helvetica Neue"/>
                <a:cs typeface="Helvetica Neue"/>
                <a:sym typeface="Helvetica Neue"/>
              </a:rPr>
              <a:t>1.0</a:t>
            </a:r>
            <a:endParaRPr sz="1400" b="0" i="0" u="none" strike="noStrike" cap="none">
              <a:solidFill>
                <a:srgbClr val="000000"/>
              </a:solidFill>
              <a:latin typeface="Arial"/>
              <a:ea typeface="Arial"/>
              <a:cs typeface="Arial"/>
              <a:sym typeface="Arial"/>
            </a:endParaRPr>
          </a:p>
        </p:txBody>
      </p:sp>
      <p:sp>
        <p:nvSpPr>
          <p:cNvPr id="280" name="Google Shape;280;p17"/>
          <p:cNvSpPr txBox="1"/>
          <p:nvPr/>
        </p:nvSpPr>
        <p:spPr>
          <a:xfrm>
            <a:off x="10092211" y="4171906"/>
            <a:ext cx="75963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1" i="0" u="none" strike="noStrike" cap="none">
                <a:solidFill>
                  <a:srgbClr val="000000"/>
                </a:solidFill>
                <a:latin typeface="Helvetica Neue"/>
                <a:ea typeface="Helvetica Neue"/>
                <a:cs typeface="Helvetica Neue"/>
                <a:sym typeface="Helvetica Neue"/>
              </a:rPr>
              <a:t>4.3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8"/>
          <p:cNvSpPr txBox="1">
            <a:spLocks noGrp="1"/>
          </p:cNvSpPr>
          <p:nvPr>
            <p:ph type="title"/>
          </p:nvPr>
        </p:nvSpPr>
        <p:spPr>
          <a:xfrm>
            <a:off x="381000" y="682905"/>
            <a:ext cx="11430000" cy="5333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Helvetica Neue"/>
              <a:buNone/>
            </a:pPr>
            <a:r>
              <a:rPr lang="en-US" cap="none"/>
              <a:t>Classic Models</a:t>
            </a:r>
            <a:endParaRPr/>
          </a:p>
        </p:txBody>
      </p:sp>
      <p:sp>
        <p:nvSpPr>
          <p:cNvPr id="286" name="Google Shape;286;p18"/>
          <p:cNvSpPr txBox="1"/>
          <p:nvPr/>
        </p:nvSpPr>
        <p:spPr>
          <a:xfrm>
            <a:off x="6213586" y="1216240"/>
            <a:ext cx="4769508" cy="2273977"/>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2000"/>
              <a:buFont typeface="Arial"/>
              <a:buNone/>
            </a:pPr>
            <a:r>
              <a:rPr lang="en-US" sz="2000" b="0" i="0" u="sng" strike="noStrike" cap="none">
                <a:solidFill>
                  <a:schemeClr val="dk1"/>
                </a:solidFill>
                <a:latin typeface="Helvetica Neue"/>
                <a:ea typeface="Helvetica Neue"/>
                <a:cs typeface="Helvetica Neue"/>
                <a:sym typeface="Helvetica Neue"/>
              </a:rPr>
              <a:t>Attenuation</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b="0" i="0" u="none" strike="noStrike" cap="none">
                <a:solidFill>
                  <a:schemeClr val="dk1"/>
                </a:solidFill>
                <a:latin typeface="Helvetica Neue"/>
                <a:ea typeface="Helvetica Neue"/>
                <a:cs typeface="Helvetica Neue"/>
                <a:sym typeface="Helvetica Neue"/>
              </a:rPr>
              <a:t>Regulating r-protein will interact with secondary structures as transcription is occurring</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b="0" i="0" u="none" strike="noStrike" cap="none">
                <a:solidFill>
                  <a:schemeClr val="dk1"/>
                </a:solidFill>
                <a:latin typeface="Helvetica Neue"/>
                <a:ea typeface="Helvetica Neue"/>
                <a:cs typeface="Helvetica Neue"/>
                <a:sym typeface="Helvetica Neue"/>
              </a:rPr>
              <a:t>Stalls the RNA polymerase </a:t>
            </a:r>
            <a:endParaRPr sz="1400" b="0" i="0" u="none" strike="noStrike" cap="none">
              <a:solidFill>
                <a:srgbClr val="000000"/>
              </a:solidFill>
              <a:latin typeface="Arial"/>
              <a:ea typeface="Arial"/>
              <a:cs typeface="Arial"/>
              <a:sym typeface="Arial"/>
            </a:endParaRPr>
          </a:p>
        </p:txBody>
      </p:sp>
      <p:sp>
        <p:nvSpPr>
          <p:cNvPr id="287" name="Google Shape;287;p18"/>
          <p:cNvSpPr txBox="1"/>
          <p:nvPr/>
        </p:nvSpPr>
        <p:spPr>
          <a:xfrm>
            <a:off x="6213586" y="3698560"/>
            <a:ext cx="4769508" cy="2273977"/>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2000"/>
              <a:buFont typeface="Arial"/>
              <a:buNone/>
            </a:pPr>
            <a:r>
              <a:rPr lang="en-US" sz="2000" b="0" i="0" u="sng" strike="noStrike" cap="none">
                <a:solidFill>
                  <a:schemeClr val="dk1"/>
                </a:solidFill>
                <a:latin typeface="Helvetica Neue"/>
                <a:ea typeface="Helvetica Neue"/>
                <a:cs typeface="Helvetica Neue"/>
                <a:sym typeface="Helvetica Neue"/>
              </a:rPr>
              <a:t>Post-Transcriptional Control</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b="0" i="0" u="none" strike="noStrike" cap="none">
                <a:solidFill>
                  <a:schemeClr val="dk1"/>
                </a:solidFill>
                <a:latin typeface="Helvetica Neue"/>
                <a:ea typeface="Helvetica Neue"/>
                <a:cs typeface="Helvetica Neue"/>
                <a:sym typeface="Helvetica Neue"/>
              </a:rPr>
              <a:t>Regulating r-protein may recruit nucleases and degrade transcript</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b="0" i="0" u="none" strike="noStrike" cap="none">
                <a:solidFill>
                  <a:schemeClr val="dk1"/>
                </a:solidFill>
                <a:latin typeface="Helvetica Neue"/>
                <a:ea typeface="Helvetica Neue"/>
                <a:cs typeface="Helvetica Neue"/>
                <a:sym typeface="Helvetica Neue"/>
              </a:rPr>
              <a:t>Regulating r-protein may sequester the Shine-Dalgarno sequence</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b="0" i="0" u="none" strike="noStrike" cap="none">
                <a:solidFill>
                  <a:schemeClr val="dk1"/>
                </a:solidFill>
                <a:latin typeface="Helvetica Neue"/>
                <a:ea typeface="Helvetica Neue"/>
                <a:cs typeface="Helvetica Neue"/>
                <a:sym typeface="Helvetica Neue"/>
              </a:rPr>
              <a:t>Translation is unable to proceed</a:t>
            </a:r>
            <a:endParaRPr sz="1400" b="0" i="0" u="none" strike="noStrike" cap="none">
              <a:solidFill>
                <a:srgbClr val="000000"/>
              </a:solidFill>
              <a:latin typeface="Arial"/>
              <a:ea typeface="Arial"/>
              <a:cs typeface="Arial"/>
              <a:sym typeface="Arial"/>
            </a:endParaRPr>
          </a:p>
        </p:txBody>
      </p:sp>
      <p:sp>
        <p:nvSpPr>
          <p:cNvPr id="288" name="Google Shape;288;p18"/>
          <p:cNvSpPr txBox="1"/>
          <p:nvPr/>
        </p:nvSpPr>
        <p:spPr>
          <a:xfrm>
            <a:off x="844863" y="1319514"/>
            <a:ext cx="1921487" cy="45141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1800"/>
              <a:buFont typeface="Arial"/>
              <a:buNone/>
            </a:pPr>
            <a:r>
              <a:rPr lang="en-US" sz="1800" b="0" i="0" u="sng" strike="noStrike" cap="none">
                <a:solidFill>
                  <a:schemeClr val="dk1"/>
                </a:solidFill>
                <a:latin typeface="Helvetica Neue"/>
                <a:ea typeface="Helvetica Neue"/>
                <a:cs typeface="Helvetica Neue"/>
                <a:sym typeface="Helvetica Neue"/>
              </a:rPr>
              <a:t>With r-protein</a:t>
            </a:r>
            <a:endParaRPr sz="1400" b="0" i="0" u="none" strike="noStrike" cap="none">
              <a:solidFill>
                <a:srgbClr val="000000"/>
              </a:solidFill>
              <a:latin typeface="Arial"/>
              <a:ea typeface="Arial"/>
              <a:cs typeface="Arial"/>
              <a:sym typeface="Arial"/>
            </a:endParaRPr>
          </a:p>
        </p:txBody>
      </p:sp>
      <p:sp>
        <p:nvSpPr>
          <p:cNvPr id="289" name="Google Shape;289;p18"/>
          <p:cNvSpPr txBox="1"/>
          <p:nvPr/>
        </p:nvSpPr>
        <p:spPr>
          <a:xfrm>
            <a:off x="3682589" y="1319513"/>
            <a:ext cx="1921487" cy="45141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1800"/>
              <a:buFont typeface="Arial"/>
              <a:buNone/>
            </a:pPr>
            <a:r>
              <a:rPr lang="en-US" sz="1800" b="0" i="0" u="sng" strike="noStrike" cap="none">
                <a:solidFill>
                  <a:schemeClr val="dk1"/>
                </a:solidFill>
                <a:latin typeface="Helvetica Neue"/>
                <a:ea typeface="Helvetica Neue"/>
                <a:cs typeface="Helvetica Neue"/>
                <a:sym typeface="Helvetica Neue"/>
              </a:rPr>
              <a:t>Without r-protein</a:t>
            </a:r>
            <a:endParaRPr sz="1400" b="0" i="0" u="none" strike="noStrike" cap="none">
              <a:solidFill>
                <a:srgbClr val="000000"/>
              </a:solidFill>
              <a:latin typeface="Arial"/>
              <a:ea typeface="Arial"/>
              <a:cs typeface="Arial"/>
              <a:sym typeface="Arial"/>
            </a:endParaRPr>
          </a:p>
        </p:txBody>
      </p:sp>
      <p:sp>
        <p:nvSpPr>
          <p:cNvPr id="290" name="Google Shape;290;p18"/>
          <p:cNvSpPr txBox="1"/>
          <p:nvPr/>
        </p:nvSpPr>
        <p:spPr>
          <a:xfrm>
            <a:off x="844863" y="3490216"/>
            <a:ext cx="1921487" cy="45141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1800"/>
              <a:buFont typeface="Arial"/>
              <a:buNone/>
            </a:pPr>
            <a:r>
              <a:rPr lang="en-US" sz="1800" b="0" i="0" u="sng" strike="noStrike" cap="none">
                <a:solidFill>
                  <a:schemeClr val="dk1"/>
                </a:solidFill>
                <a:latin typeface="Helvetica Neue"/>
                <a:ea typeface="Helvetica Neue"/>
                <a:cs typeface="Helvetica Neue"/>
                <a:sym typeface="Helvetica Neue"/>
              </a:rPr>
              <a:t>With r-protein</a:t>
            </a:r>
            <a:endParaRPr sz="1400" b="0" i="0" u="none" strike="noStrike" cap="none">
              <a:solidFill>
                <a:srgbClr val="000000"/>
              </a:solidFill>
              <a:latin typeface="Arial"/>
              <a:ea typeface="Arial"/>
              <a:cs typeface="Arial"/>
              <a:sym typeface="Arial"/>
            </a:endParaRPr>
          </a:p>
        </p:txBody>
      </p:sp>
      <p:sp>
        <p:nvSpPr>
          <p:cNvPr id="291" name="Google Shape;291;p18"/>
          <p:cNvSpPr txBox="1"/>
          <p:nvPr/>
        </p:nvSpPr>
        <p:spPr>
          <a:xfrm>
            <a:off x="3682589" y="3490216"/>
            <a:ext cx="1921487" cy="45141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1800"/>
              <a:buFont typeface="Arial"/>
              <a:buNone/>
            </a:pPr>
            <a:r>
              <a:rPr lang="en-US" sz="1800" b="0" i="0" u="sng" strike="noStrike" cap="none">
                <a:solidFill>
                  <a:schemeClr val="dk1"/>
                </a:solidFill>
                <a:latin typeface="Helvetica Neue"/>
                <a:ea typeface="Helvetica Neue"/>
                <a:cs typeface="Helvetica Neue"/>
                <a:sym typeface="Helvetica Neue"/>
              </a:rPr>
              <a:t>Without r-protein</a:t>
            </a:r>
            <a:endParaRPr sz="1400" b="0" i="0" u="none" strike="noStrike" cap="none">
              <a:solidFill>
                <a:srgbClr val="000000"/>
              </a:solidFill>
              <a:latin typeface="Arial"/>
              <a:ea typeface="Arial"/>
              <a:cs typeface="Arial"/>
              <a:sym typeface="Arial"/>
            </a:endParaRPr>
          </a:p>
        </p:txBody>
      </p:sp>
      <p:pic>
        <p:nvPicPr>
          <p:cNvPr id="292" name="Google Shape;292;p18"/>
          <p:cNvPicPr preferRelativeResize="0"/>
          <p:nvPr/>
        </p:nvPicPr>
        <p:blipFill rotWithShape="1">
          <a:blip r:embed="rId3">
            <a:alphaModFix/>
          </a:blip>
          <a:srcRect/>
          <a:stretch/>
        </p:blipFill>
        <p:spPr>
          <a:xfrm>
            <a:off x="381000" y="1626570"/>
            <a:ext cx="5596613" cy="1487553"/>
          </a:xfrm>
          <a:prstGeom prst="rect">
            <a:avLst/>
          </a:prstGeom>
          <a:noFill/>
          <a:ln>
            <a:noFill/>
          </a:ln>
        </p:spPr>
      </p:pic>
      <p:pic>
        <p:nvPicPr>
          <p:cNvPr id="293" name="Google Shape;293;p18"/>
          <p:cNvPicPr preferRelativeResize="0"/>
          <p:nvPr/>
        </p:nvPicPr>
        <p:blipFill rotWithShape="1">
          <a:blip r:embed="rId4">
            <a:alphaModFix/>
          </a:blip>
          <a:srcRect/>
          <a:stretch/>
        </p:blipFill>
        <p:spPr>
          <a:xfrm>
            <a:off x="383553" y="4034959"/>
            <a:ext cx="5712447" cy="207282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BF726B40-6DA7-1299-9273-EA3360A2F7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630" y="270869"/>
            <a:ext cx="5242560" cy="2814955"/>
          </a:xfrm>
          <a:prstGeom prst="rect">
            <a:avLst/>
          </a:prstGeom>
          <a:noFill/>
        </p:spPr>
      </p:pic>
    </p:spTree>
    <p:extLst>
      <p:ext uri="{BB962C8B-B14F-4D97-AF65-F5344CB8AC3E}">
        <p14:creationId xmlns:p14="http://schemas.microsoft.com/office/powerpoint/2010/main" val="422808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title"/>
          </p:nvPr>
        </p:nvSpPr>
        <p:spPr>
          <a:xfrm>
            <a:off x="207394" y="696803"/>
            <a:ext cx="11840059" cy="5902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Helvetica Neue"/>
              <a:buNone/>
            </a:pPr>
            <a:r>
              <a:rPr lang="en-US" cap="none"/>
              <a:t>bS21, a small subunit ribosomal protein</a:t>
            </a:r>
            <a:endParaRPr i="1" cap="none"/>
          </a:p>
        </p:txBody>
      </p:sp>
      <p:sp>
        <p:nvSpPr>
          <p:cNvPr id="63" name="Google Shape;63;p2"/>
          <p:cNvSpPr txBox="1">
            <a:spLocks noGrp="1"/>
          </p:cNvSpPr>
          <p:nvPr>
            <p:ph type="body" idx="1"/>
          </p:nvPr>
        </p:nvSpPr>
        <p:spPr>
          <a:xfrm>
            <a:off x="298045" y="1411938"/>
            <a:ext cx="6839873" cy="3467972"/>
          </a:xfrm>
          <a:prstGeom prst="rect">
            <a:avLst/>
          </a:prstGeom>
          <a:noFill/>
          <a:ln>
            <a:noFill/>
          </a:ln>
        </p:spPr>
        <p:txBody>
          <a:bodyPr spcFirstLastPara="1" wrap="square" lIns="91425" tIns="45700" rIns="91425" bIns="45700" anchor="t" anchorCtr="0">
            <a:noAutofit/>
          </a:bodyPr>
          <a:lstStyle/>
          <a:p>
            <a:pPr marL="288925" lvl="0" indent="-190500" algn="l" rtl="0">
              <a:lnSpc>
                <a:spcPct val="100000"/>
              </a:lnSpc>
              <a:spcBef>
                <a:spcPts val="0"/>
              </a:spcBef>
              <a:spcAft>
                <a:spcPts val="0"/>
              </a:spcAft>
              <a:buSzPts val="3000"/>
              <a:buChar char="•"/>
            </a:pPr>
            <a:r>
              <a:rPr lang="en-US" sz="3000"/>
              <a:t>Involved in translation initiation</a:t>
            </a:r>
            <a:endParaRPr/>
          </a:p>
          <a:p>
            <a:pPr marL="288925" lvl="0" indent="-190500" algn="l" rtl="0">
              <a:lnSpc>
                <a:spcPct val="100000"/>
              </a:lnSpc>
              <a:spcBef>
                <a:spcPts val="0"/>
              </a:spcBef>
              <a:spcAft>
                <a:spcPts val="0"/>
              </a:spcAft>
              <a:buSzPts val="3000"/>
              <a:buChar char="•"/>
            </a:pPr>
            <a:r>
              <a:rPr lang="en-US" sz="3000"/>
              <a:t>Non-essential</a:t>
            </a:r>
            <a:endParaRPr/>
          </a:p>
          <a:p>
            <a:pPr marL="288925" lvl="0" indent="-190500" algn="l" rtl="0">
              <a:lnSpc>
                <a:spcPct val="100000"/>
              </a:lnSpc>
              <a:spcBef>
                <a:spcPts val="0"/>
              </a:spcBef>
              <a:spcAft>
                <a:spcPts val="0"/>
              </a:spcAft>
              <a:buSzPts val="3000"/>
              <a:buChar char="•"/>
            </a:pPr>
            <a:r>
              <a:rPr lang="en-US" sz="3000"/>
              <a:t>Encoded by phage</a:t>
            </a:r>
            <a:endParaRPr/>
          </a:p>
          <a:p>
            <a:pPr marL="288925" lvl="0" indent="-190500" algn="l" rtl="0">
              <a:lnSpc>
                <a:spcPct val="100000"/>
              </a:lnSpc>
              <a:spcBef>
                <a:spcPts val="0"/>
              </a:spcBef>
              <a:spcAft>
                <a:spcPts val="0"/>
              </a:spcAft>
              <a:buSzPts val="3000"/>
              <a:buChar char="•"/>
            </a:pPr>
            <a:r>
              <a:rPr lang="en-US" sz="3000"/>
              <a:t>Impacts different phenotypes in different species</a:t>
            </a:r>
            <a:endParaRPr/>
          </a:p>
          <a:p>
            <a:pPr marL="288925" lvl="0" indent="-190500" algn="l" rtl="0">
              <a:lnSpc>
                <a:spcPct val="100000"/>
              </a:lnSpc>
              <a:spcBef>
                <a:spcPts val="0"/>
              </a:spcBef>
              <a:spcAft>
                <a:spcPts val="0"/>
              </a:spcAft>
              <a:buSzPts val="3000"/>
              <a:buChar char="•"/>
            </a:pPr>
            <a:r>
              <a:rPr lang="en-US" sz="3000"/>
              <a:t>Take home: bS21 may act as a regulator of translation</a:t>
            </a:r>
            <a:endParaRPr/>
          </a:p>
          <a:p>
            <a:pPr marL="460375" lvl="0" indent="-460375" algn="l" rtl="0">
              <a:lnSpc>
                <a:spcPct val="100000"/>
              </a:lnSpc>
              <a:spcBef>
                <a:spcPts val="600"/>
              </a:spcBef>
              <a:spcAft>
                <a:spcPts val="0"/>
              </a:spcAft>
              <a:buSzPts val="3200"/>
              <a:buNone/>
            </a:pPr>
            <a:endParaRPr sz="3200"/>
          </a:p>
          <a:p>
            <a:pPr marL="460375" lvl="0" indent="-460375" algn="l" rtl="0">
              <a:lnSpc>
                <a:spcPct val="100000"/>
              </a:lnSpc>
              <a:spcBef>
                <a:spcPts val="600"/>
              </a:spcBef>
              <a:spcAft>
                <a:spcPts val="0"/>
              </a:spcAft>
              <a:buSzPts val="3200"/>
              <a:buNone/>
            </a:pPr>
            <a:endParaRPr sz="3200"/>
          </a:p>
          <a:p>
            <a:pPr marL="0" lvl="0" indent="0" algn="l" rtl="0">
              <a:lnSpc>
                <a:spcPct val="100000"/>
              </a:lnSpc>
              <a:spcBef>
                <a:spcPts val="600"/>
              </a:spcBef>
              <a:spcAft>
                <a:spcPts val="0"/>
              </a:spcAft>
              <a:buSzPts val="3200"/>
              <a:buNone/>
            </a:pPr>
            <a:endParaRPr sz="3200"/>
          </a:p>
        </p:txBody>
      </p:sp>
      <p:sp>
        <p:nvSpPr>
          <p:cNvPr id="64" name="Google Shape;64;p2"/>
          <p:cNvSpPr txBox="1"/>
          <p:nvPr/>
        </p:nvSpPr>
        <p:spPr>
          <a:xfrm>
            <a:off x="10335984" y="5299886"/>
            <a:ext cx="1856016"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Helvetica Neue"/>
              <a:buNone/>
            </a:pPr>
            <a:r>
              <a:rPr lang="en-US" sz="1600" b="0" i="0" u="none" strike="noStrike" cap="none">
                <a:solidFill>
                  <a:srgbClr val="000000"/>
                </a:solidFill>
                <a:latin typeface="Helvetica Neue"/>
                <a:ea typeface="Helvetica Neue"/>
                <a:cs typeface="Helvetica Neue"/>
                <a:sym typeface="Helvetica Neue"/>
              </a:rPr>
              <a:t>30S subunit, modeled from PDB entry: 4V50</a:t>
            </a:r>
            <a:endParaRPr sz="1400" b="0" i="0" u="none" strike="noStrike" cap="none">
              <a:solidFill>
                <a:srgbClr val="000000"/>
              </a:solidFill>
              <a:latin typeface="Arial"/>
              <a:ea typeface="Arial"/>
              <a:cs typeface="Arial"/>
              <a:sym typeface="Arial"/>
            </a:endParaRPr>
          </a:p>
        </p:txBody>
      </p:sp>
      <p:pic>
        <p:nvPicPr>
          <p:cNvPr id="65" name="Google Shape;65;p2"/>
          <p:cNvPicPr preferRelativeResize="0"/>
          <p:nvPr/>
        </p:nvPicPr>
        <p:blipFill rotWithShape="1">
          <a:blip r:embed="rId3">
            <a:alphaModFix/>
          </a:blip>
          <a:srcRect l="2375" t="1540" r="24625"/>
          <a:stretch/>
        </p:blipFill>
        <p:spPr>
          <a:xfrm>
            <a:off x="8159603" y="1411939"/>
            <a:ext cx="3734352" cy="3042155"/>
          </a:xfrm>
          <a:prstGeom prst="rect">
            <a:avLst/>
          </a:prstGeom>
          <a:noFill/>
          <a:ln>
            <a:noFill/>
          </a:ln>
        </p:spPr>
      </p:pic>
      <p:pic>
        <p:nvPicPr>
          <p:cNvPr id="66" name="Google Shape;66;p2"/>
          <p:cNvPicPr preferRelativeResize="0"/>
          <p:nvPr/>
        </p:nvPicPr>
        <p:blipFill rotWithShape="1">
          <a:blip r:embed="rId4">
            <a:alphaModFix/>
          </a:blip>
          <a:srcRect l="5624" t="6188" r="31484" b="2445"/>
          <a:stretch/>
        </p:blipFill>
        <p:spPr>
          <a:xfrm>
            <a:off x="7858616" y="4395907"/>
            <a:ext cx="1977235" cy="17349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00BE30-9239-098B-D2A2-59D66037C640}"/>
              </a:ext>
            </a:extLst>
          </p:cNvPr>
          <p:cNvPicPr>
            <a:picLocks noChangeAspect="1"/>
          </p:cNvPicPr>
          <p:nvPr/>
        </p:nvPicPr>
        <p:blipFill>
          <a:blip r:embed="rId2"/>
          <a:stretch>
            <a:fillRect/>
          </a:stretch>
        </p:blipFill>
        <p:spPr>
          <a:xfrm>
            <a:off x="121993" y="165587"/>
            <a:ext cx="5438103" cy="2920237"/>
          </a:xfrm>
          <a:prstGeom prst="rect">
            <a:avLst/>
          </a:prstGeom>
        </p:spPr>
      </p:pic>
    </p:spTree>
    <p:extLst>
      <p:ext uri="{BB962C8B-B14F-4D97-AF65-F5344CB8AC3E}">
        <p14:creationId xmlns:p14="http://schemas.microsoft.com/office/powerpoint/2010/main" val="314044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1"/>
          <p:cNvSpPr txBox="1">
            <a:spLocks noGrp="1"/>
          </p:cNvSpPr>
          <p:nvPr>
            <p:ph type="title"/>
          </p:nvPr>
        </p:nvSpPr>
        <p:spPr>
          <a:xfrm>
            <a:off x="1201838" y="2833476"/>
            <a:ext cx="9788324" cy="59552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Helvetica Neue"/>
              <a:buNone/>
            </a:pPr>
            <a:r>
              <a:rPr lang="en-US" sz="2800" cap="none"/>
              <a:t>1. How does bS21-2 affect its own expression? </a:t>
            </a:r>
            <a:br>
              <a:rPr lang="en-US" sz="2800" cap="none"/>
            </a:br>
            <a:endParaRPr sz="2800" cap="none"/>
          </a:p>
        </p:txBody>
      </p:sp>
      <p:sp>
        <p:nvSpPr>
          <p:cNvPr id="306" name="Google Shape;306;p21"/>
          <p:cNvSpPr txBox="1"/>
          <p:nvPr/>
        </p:nvSpPr>
        <p:spPr>
          <a:xfrm>
            <a:off x="3578507" y="1777287"/>
            <a:ext cx="5034987" cy="59552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200"/>
              <a:buFont typeface="Helvetica Neue"/>
              <a:buNone/>
            </a:pPr>
            <a:r>
              <a:rPr lang="en-US" sz="3200" b="0" i="0" u="none" strike="noStrike" cap="none">
                <a:solidFill>
                  <a:schemeClr val="dk1"/>
                </a:solidFill>
                <a:latin typeface="Helvetica Neue"/>
                <a:ea typeface="Helvetica Neue"/>
                <a:cs typeface="Helvetica Neue"/>
                <a:sym typeface="Helvetica Neue"/>
              </a:rPr>
              <a:t>Research Questions</a:t>
            </a:r>
            <a:endParaRPr sz="1400" b="0" i="0" u="none" strike="noStrike" cap="none">
              <a:solidFill>
                <a:srgbClr val="000000"/>
              </a:solidFill>
              <a:latin typeface="Arial"/>
              <a:ea typeface="Arial"/>
              <a:cs typeface="Arial"/>
              <a:sym typeface="Arial"/>
            </a:endParaRPr>
          </a:p>
        </p:txBody>
      </p:sp>
      <p:sp>
        <p:nvSpPr>
          <p:cNvPr id="307" name="Google Shape;307;p21"/>
          <p:cNvSpPr txBox="1"/>
          <p:nvPr/>
        </p:nvSpPr>
        <p:spPr>
          <a:xfrm>
            <a:off x="1201838" y="3429000"/>
            <a:ext cx="9788324" cy="99967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800"/>
              <a:buFont typeface="Helvetica Neue"/>
              <a:buNone/>
            </a:pPr>
            <a:r>
              <a:rPr lang="en-US" sz="2800" b="1" i="0" u="none" strike="noStrike" cap="none">
                <a:solidFill>
                  <a:schemeClr val="dk1"/>
                </a:solidFill>
                <a:latin typeface="Helvetica Neue"/>
                <a:ea typeface="Helvetica Neue"/>
                <a:cs typeface="Helvetica Neue"/>
                <a:sym typeface="Helvetica Neue"/>
              </a:rPr>
              <a:t>2. How do all three homologs affect their own and each other’s expression?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9EFE23-B3B9-B63B-63E6-143240CE4E32}"/>
              </a:ext>
            </a:extLst>
          </p:cNvPr>
          <p:cNvPicPr>
            <a:picLocks noChangeAspect="1"/>
          </p:cNvPicPr>
          <p:nvPr/>
        </p:nvPicPr>
        <p:blipFill>
          <a:blip r:embed="rId2"/>
          <a:stretch>
            <a:fillRect/>
          </a:stretch>
        </p:blipFill>
        <p:spPr>
          <a:xfrm>
            <a:off x="166860" y="142680"/>
            <a:ext cx="4523624" cy="2798307"/>
          </a:xfrm>
          <a:prstGeom prst="rect">
            <a:avLst/>
          </a:prstGeom>
        </p:spPr>
      </p:pic>
      <p:pic>
        <p:nvPicPr>
          <p:cNvPr id="3" name="Picture 2">
            <a:extLst>
              <a:ext uri="{FF2B5EF4-FFF2-40B4-BE49-F238E27FC236}">
                <a16:creationId xmlns:a16="http://schemas.microsoft.com/office/drawing/2014/main" id="{85F79A91-392F-F6F4-2AD7-4C3C25668EEF}"/>
              </a:ext>
            </a:extLst>
          </p:cNvPr>
          <p:cNvPicPr>
            <a:picLocks noChangeAspect="1"/>
          </p:cNvPicPr>
          <p:nvPr/>
        </p:nvPicPr>
        <p:blipFill>
          <a:blip r:embed="rId3"/>
          <a:stretch>
            <a:fillRect/>
          </a:stretch>
        </p:blipFill>
        <p:spPr>
          <a:xfrm>
            <a:off x="5070183" y="136584"/>
            <a:ext cx="4541914" cy="2804403"/>
          </a:xfrm>
          <a:prstGeom prst="rect">
            <a:avLst/>
          </a:prstGeom>
        </p:spPr>
      </p:pic>
    </p:spTree>
    <p:extLst>
      <p:ext uri="{BB962C8B-B14F-4D97-AF65-F5344CB8AC3E}">
        <p14:creationId xmlns:p14="http://schemas.microsoft.com/office/powerpoint/2010/main" val="436511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3"/>
          <p:cNvSpPr txBox="1">
            <a:spLocks noGrp="1"/>
          </p:cNvSpPr>
          <p:nvPr>
            <p:ph type="title"/>
          </p:nvPr>
        </p:nvSpPr>
        <p:spPr>
          <a:xfrm>
            <a:off x="1590969" y="159430"/>
            <a:ext cx="9385515" cy="13255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Font typeface="Helvetica Neue"/>
              <a:buNone/>
            </a:pPr>
            <a:r>
              <a:rPr lang="en-US" sz="4000"/>
              <a:t>ACKNOWLEDGEMENTS</a:t>
            </a:r>
            <a:endParaRPr sz="4000"/>
          </a:p>
        </p:txBody>
      </p:sp>
      <p:sp>
        <p:nvSpPr>
          <p:cNvPr id="321" name="Google Shape;321;p23"/>
          <p:cNvSpPr txBox="1"/>
          <p:nvPr/>
        </p:nvSpPr>
        <p:spPr>
          <a:xfrm>
            <a:off x="466533" y="1690688"/>
            <a:ext cx="5505363" cy="4879976"/>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Gill Sans"/>
                <a:ea typeface="Gill Sans"/>
                <a:cs typeface="Gill Sans"/>
                <a:sym typeface="Gill Sans"/>
              </a:rPr>
              <a:t>Dr. Kathryn Ramsey</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Gill Sans"/>
                <a:ea typeface="Gill Sans"/>
                <a:cs typeface="Gill Sans"/>
                <a:sym typeface="Gill Sans"/>
              </a:rPr>
              <a:t>Hannah Trautmann</a:t>
            </a:r>
            <a:endParaRPr sz="2000" b="0" i="0" u="none" strike="noStrike" cap="none">
              <a:solidFill>
                <a:schemeClr val="dk1"/>
              </a:solidFill>
              <a:latin typeface="Gill Sans"/>
              <a:ea typeface="Gill Sans"/>
              <a:cs typeface="Gill Sans"/>
              <a:sym typeface="Gill Sans"/>
            </a:endParaRP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Gill Sans"/>
                <a:ea typeface="Gill Sans"/>
                <a:cs typeface="Gill Sans"/>
                <a:sym typeface="Gill Sans"/>
              </a:rPr>
              <a:t>Aisling Macaraeg</a:t>
            </a:r>
            <a:endParaRP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Gill Sans"/>
                <a:ea typeface="Gill Sans"/>
                <a:cs typeface="Gill Sans"/>
                <a:sym typeface="Gill Sans"/>
              </a:rPr>
              <a:t>Dan Floyd</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Gill Sans"/>
                <a:ea typeface="Gill Sans"/>
                <a:cs typeface="Gill Sans"/>
                <a:sym typeface="Gill Sans"/>
              </a:rPr>
              <a:t>Former lab members</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Gill Sans"/>
                <a:ea typeface="Gill Sans"/>
                <a:cs typeface="Gill Sans"/>
                <a:sym typeface="Gill Sans"/>
              </a:rPr>
              <a:t>Dr. Steven Gregory</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Gill Sans"/>
                <a:ea typeface="Gill Sans"/>
                <a:cs typeface="Gill Sans"/>
                <a:sym typeface="Gill Sans"/>
              </a:rPr>
              <a:t>URI INBRE core</a:t>
            </a:r>
            <a:endParaRPr sz="1400" b="0" i="0" u="none" strike="noStrike" cap="none">
              <a:solidFill>
                <a:srgbClr val="000000"/>
              </a:solidFill>
              <a:latin typeface="Arial"/>
              <a:ea typeface="Arial"/>
              <a:cs typeface="Arial"/>
              <a:sym typeface="Arial"/>
            </a:endParaRPr>
          </a:p>
        </p:txBody>
      </p:sp>
      <p:pic>
        <p:nvPicPr>
          <p:cNvPr id="322" name="Google Shape;322;p23" descr="Rhode Island Foundation"/>
          <p:cNvPicPr preferRelativeResize="0"/>
          <p:nvPr/>
        </p:nvPicPr>
        <p:blipFill rotWithShape="1">
          <a:blip r:embed="rId3">
            <a:alphaModFix/>
          </a:blip>
          <a:srcRect/>
          <a:stretch/>
        </p:blipFill>
        <p:spPr>
          <a:xfrm>
            <a:off x="5994400" y="6124887"/>
            <a:ext cx="1843998" cy="596588"/>
          </a:xfrm>
          <a:prstGeom prst="rect">
            <a:avLst/>
          </a:prstGeom>
          <a:noFill/>
          <a:ln>
            <a:noFill/>
          </a:ln>
        </p:spPr>
      </p:pic>
      <p:pic>
        <p:nvPicPr>
          <p:cNvPr id="323" name="Google Shape;323;p23"/>
          <p:cNvPicPr preferRelativeResize="0"/>
          <p:nvPr/>
        </p:nvPicPr>
        <p:blipFill rotWithShape="1">
          <a:blip r:embed="rId4">
            <a:alphaModFix/>
          </a:blip>
          <a:srcRect/>
          <a:stretch/>
        </p:blipFill>
        <p:spPr>
          <a:xfrm>
            <a:off x="8430206" y="6132502"/>
            <a:ext cx="3295261" cy="495300"/>
          </a:xfrm>
          <a:prstGeom prst="rect">
            <a:avLst/>
          </a:prstGeom>
          <a:noFill/>
          <a:ln>
            <a:noFill/>
          </a:ln>
        </p:spPr>
      </p:pic>
      <p:pic>
        <p:nvPicPr>
          <p:cNvPr id="324" name="Google Shape;324;p23" descr="Rhode Island IDeA Network of Biomedical Research Excellence – (RI-INBRE)"/>
          <p:cNvPicPr preferRelativeResize="0"/>
          <p:nvPr/>
        </p:nvPicPr>
        <p:blipFill rotWithShape="1">
          <a:blip r:embed="rId5">
            <a:alphaModFix/>
          </a:blip>
          <a:srcRect/>
          <a:stretch/>
        </p:blipFill>
        <p:spPr>
          <a:xfrm>
            <a:off x="9643749" y="5129660"/>
            <a:ext cx="2358052" cy="919575"/>
          </a:xfrm>
          <a:prstGeom prst="rect">
            <a:avLst/>
          </a:prstGeom>
          <a:noFill/>
          <a:ln>
            <a:noFill/>
          </a:ln>
        </p:spPr>
      </p:pic>
      <p:cxnSp>
        <p:nvCxnSpPr>
          <p:cNvPr id="325" name="Google Shape;325;p23"/>
          <p:cNvCxnSpPr/>
          <p:nvPr/>
        </p:nvCxnSpPr>
        <p:spPr>
          <a:xfrm>
            <a:off x="609600" y="1258957"/>
            <a:ext cx="10769600" cy="0"/>
          </a:xfrm>
          <a:prstGeom prst="straightConnector1">
            <a:avLst/>
          </a:prstGeom>
          <a:noFill/>
          <a:ln w="9525" cap="flat" cmpd="sng">
            <a:solidFill>
              <a:schemeClr val="accent1"/>
            </a:solidFill>
            <a:prstDash val="solid"/>
            <a:round/>
            <a:headEnd type="none" w="sm" len="sm"/>
            <a:tailEnd type="none" w="sm" len="sm"/>
          </a:ln>
        </p:spPr>
      </p:cxnSp>
      <p:pic>
        <p:nvPicPr>
          <p:cNvPr id="326" name="Google Shape;326;p23"/>
          <p:cNvPicPr preferRelativeResize="0"/>
          <p:nvPr/>
        </p:nvPicPr>
        <p:blipFill rotWithShape="1">
          <a:blip r:embed="rId6">
            <a:alphaModFix/>
          </a:blip>
          <a:srcRect/>
          <a:stretch/>
        </p:blipFill>
        <p:spPr>
          <a:xfrm>
            <a:off x="5414652" y="5149446"/>
            <a:ext cx="1879432" cy="734277"/>
          </a:xfrm>
          <a:prstGeom prst="rect">
            <a:avLst/>
          </a:prstGeom>
          <a:noFill/>
          <a:ln>
            <a:noFill/>
          </a:ln>
        </p:spPr>
      </p:pic>
      <p:pic>
        <p:nvPicPr>
          <p:cNvPr id="327" name="Google Shape;327;p23"/>
          <p:cNvPicPr preferRelativeResize="0"/>
          <p:nvPr/>
        </p:nvPicPr>
        <p:blipFill rotWithShape="1">
          <a:blip r:embed="rId7">
            <a:alphaModFix/>
          </a:blip>
          <a:srcRect/>
          <a:stretch/>
        </p:blipFill>
        <p:spPr>
          <a:xfrm>
            <a:off x="7608262" y="5275670"/>
            <a:ext cx="1721309" cy="734277"/>
          </a:xfrm>
          <a:prstGeom prst="rect">
            <a:avLst/>
          </a:prstGeom>
          <a:noFill/>
          <a:ln>
            <a:noFill/>
          </a:ln>
        </p:spPr>
      </p:pic>
      <p:pic>
        <p:nvPicPr>
          <p:cNvPr id="328" name="Google Shape;328;p23"/>
          <p:cNvPicPr preferRelativeResize="0"/>
          <p:nvPr/>
        </p:nvPicPr>
        <p:blipFill rotWithShape="1">
          <a:blip r:embed="rId8">
            <a:alphaModFix/>
          </a:blip>
          <a:srcRect/>
          <a:stretch/>
        </p:blipFill>
        <p:spPr>
          <a:xfrm>
            <a:off x="6134822" y="1402649"/>
            <a:ext cx="4777760" cy="35833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7"/>
          <p:cNvSpPr txBox="1">
            <a:spLocks noGrp="1"/>
          </p:cNvSpPr>
          <p:nvPr>
            <p:ph type="ctrTitle"/>
          </p:nvPr>
        </p:nvSpPr>
        <p:spPr>
          <a:xfrm>
            <a:off x="152399" y="5412259"/>
            <a:ext cx="11887202" cy="1297460"/>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SzPts val="6600"/>
              <a:buNone/>
            </a:pPr>
            <a:r>
              <a:rPr lang="en-US">
                <a:latin typeface="Helvetica Neue"/>
                <a:ea typeface="Helvetica Neue"/>
                <a:cs typeface="Helvetica Neue"/>
                <a:sym typeface="Helvetica Neue"/>
              </a:rPr>
              <a:t>Any Questions?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4"/>
          <p:cNvSpPr txBox="1">
            <a:spLocks noGrp="1"/>
          </p:cNvSpPr>
          <p:nvPr>
            <p:ph type="title"/>
          </p:nvPr>
        </p:nvSpPr>
        <p:spPr>
          <a:xfrm>
            <a:off x="405204" y="776507"/>
            <a:ext cx="9603275" cy="52106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Helvetica Neue"/>
              <a:buNone/>
            </a:pPr>
            <a:r>
              <a:rPr lang="en-US" cap="none"/>
              <a:t>Previous RT-PCR</a:t>
            </a:r>
            <a:endParaRPr/>
          </a:p>
        </p:txBody>
      </p:sp>
      <p:pic>
        <p:nvPicPr>
          <p:cNvPr id="339" name="Google Shape;339;p24"/>
          <p:cNvPicPr preferRelativeResize="0"/>
          <p:nvPr/>
        </p:nvPicPr>
        <p:blipFill rotWithShape="1">
          <a:blip r:embed="rId3">
            <a:alphaModFix/>
          </a:blip>
          <a:srcRect/>
          <a:stretch/>
        </p:blipFill>
        <p:spPr>
          <a:xfrm>
            <a:off x="1342083" y="2315212"/>
            <a:ext cx="4564573" cy="3312565"/>
          </a:xfrm>
          <a:prstGeom prst="rect">
            <a:avLst/>
          </a:prstGeom>
          <a:noFill/>
          <a:ln>
            <a:noFill/>
          </a:ln>
        </p:spPr>
      </p:pic>
      <p:sp>
        <p:nvSpPr>
          <p:cNvPr id="340" name="Google Shape;340;p24"/>
          <p:cNvSpPr txBox="1">
            <a:spLocks noGrp="1"/>
          </p:cNvSpPr>
          <p:nvPr>
            <p:ph type="body" idx="1"/>
          </p:nvPr>
        </p:nvSpPr>
        <p:spPr>
          <a:xfrm>
            <a:off x="6285346" y="2315212"/>
            <a:ext cx="4769508" cy="315113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000"/>
              <a:buChar char="•"/>
            </a:pPr>
            <a:r>
              <a:rPr lang="en-US"/>
              <a:t>When bS21-2 is present there is a relatively low transcript abundance </a:t>
            </a:r>
            <a:endParaRPr/>
          </a:p>
          <a:p>
            <a:pPr marL="228600" lvl="0" indent="-228600" algn="l" rtl="0">
              <a:lnSpc>
                <a:spcPct val="120000"/>
              </a:lnSpc>
              <a:spcBef>
                <a:spcPts val="1000"/>
              </a:spcBef>
              <a:spcAft>
                <a:spcPts val="0"/>
              </a:spcAft>
              <a:buSzPts val="2000"/>
              <a:buChar char="•"/>
            </a:pPr>
            <a:r>
              <a:rPr lang="en-US"/>
              <a:t>With no protein present, transcript abundance increases significantly </a:t>
            </a:r>
            <a:endParaRPr/>
          </a:p>
          <a:p>
            <a:pPr marL="228600" lvl="0" indent="-228600" algn="l" rtl="0">
              <a:lnSpc>
                <a:spcPct val="120000"/>
              </a:lnSpc>
              <a:spcBef>
                <a:spcPts val="1000"/>
              </a:spcBef>
              <a:spcAft>
                <a:spcPts val="0"/>
              </a:spcAft>
              <a:buSzPts val="2000"/>
              <a:buChar char="•"/>
            </a:pPr>
            <a:r>
              <a:rPr lang="en-US"/>
              <a:t>Further suggests that bS21-2 is regulating its own expression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txBox="1">
            <a:spLocks noGrp="1"/>
          </p:cNvSpPr>
          <p:nvPr>
            <p:ph type="title"/>
          </p:nvPr>
        </p:nvSpPr>
        <p:spPr>
          <a:xfrm>
            <a:off x="207394" y="286603"/>
            <a:ext cx="11840059" cy="10004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Helvetica Neue"/>
              <a:buNone/>
            </a:pPr>
            <a:r>
              <a:rPr lang="en-US" cap="none"/>
              <a:t>Multiple bS21 Homologs Cause Heterogenous Ribosome Populations in </a:t>
            </a:r>
            <a:r>
              <a:rPr lang="en-US" i="1" cap="none"/>
              <a:t>Francisella tularensis </a:t>
            </a:r>
            <a:endParaRPr/>
          </a:p>
        </p:txBody>
      </p:sp>
      <p:sp>
        <p:nvSpPr>
          <p:cNvPr id="73" name="Google Shape;73;p3"/>
          <p:cNvSpPr txBox="1">
            <a:spLocks noGrp="1"/>
          </p:cNvSpPr>
          <p:nvPr>
            <p:ph type="body" idx="1"/>
          </p:nvPr>
        </p:nvSpPr>
        <p:spPr>
          <a:xfrm>
            <a:off x="298045" y="1411939"/>
            <a:ext cx="5188355" cy="33219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3000"/>
              <a:t>Loss of bS21-2 </a:t>
            </a:r>
            <a:endParaRPr/>
          </a:p>
          <a:p>
            <a:pPr marL="746125" lvl="1" indent="-177800" algn="l" rtl="0">
              <a:lnSpc>
                <a:spcPct val="100000"/>
              </a:lnSpc>
              <a:spcBef>
                <a:spcPts val="0"/>
              </a:spcBef>
              <a:spcAft>
                <a:spcPts val="0"/>
              </a:spcAft>
              <a:buSzPts val="2800"/>
              <a:buChar char="•"/>
            </a:pPr>
            <a:r>
              <a:rPr lang="en-US" sz="2800"/>
              <a:t>change in virulence protein abundance</a:t>
            </a:r>
            <a:endParaRPr/>
          </a:p>
          <a:p>
            <a:pPr marL="746125" lvl="1" indent="-177800" algn="l" rtl="0">
              <a:lnSpc>
                <a:spcPct val="100000"/>
              </a:lnSpc>
              <a:spcBef>
                <a:spcPts val="0"/>
              </a:spcBef>
              <a:spcAft>
                <a:spcPts val="0"/>
              </a:spcAft>
              <a:buSzPts val="2800"/>
              <a:buChar char="•"/>
            </a:pPr>
            <a:r>
              <a:rPr lang="en-US" sz="2800"/>
              <a:t>reduces ability to grow in macrophage</a:t>
            </a:r>
            <a:endParaRPr/>
          </a:p>
          <a:p>
            <a:pPr marL="460375" lvl="0" indent="-460375" algn="l" rtl="0">
              <a:lnSpc>
                <a:spcPct val="100000"/>
              </a:lnSpc>
              <a:spcBef>
                <a:spcPts val="600"/>
              </a:spcBef>
              <a:spcAft>
                <a:spcPts val="0"/>
              </a:spcAft>
              <a:buSzPts val="3200"/>
              <a:buNone/>
            </a:pPr>
            <a:endParaRPr sz="3200"/>
          </a:p>
          <a:p>
            <a:pPr marL="460375" lvl="0" indent="-460375" algn="l" rtl="0">
              <a:lnSpc>
                <a:spcPct val="100000"/>
              </a:lnSpc>
              <a:spcBef>
                <a:spcPts val="600"/>
              </a:spcBef>
              <a:spcAft>
                <a:spcPts val="0"/>
              </a:spcAft>
              <a:buSzPts val="3200"/>
              <a:buNone/>
            </a:pPr>
            <a:endParaRPr sz="3200"/>
          </a:p>
          <a:p>
            <a:pPr marL="0" lvl="0" indent="0" algn="l" rtl="0">
              <a:lnSpc>
                <a:spcPct val="100000"/>
              </a:lnSpc>
              <a:spcBef>
                <a:spcPts val="600"/>
              </a:spcBef>
              <a:spcAft>
                <a:spcPts val="0"/>
              </a:spcAft>
              <a:buSzPts val="3200"/>
              <a:buNone/>
            </a:pPr>
            <a:endParaRPr sz="3200"/>
          </a:p>
        </p:txBody>
      </p:sp>
      <p:pic>
        <p:nvPicPr>
          <p:cNvPr id="74" name="Google Shape;74;p3"/>
          <p:cNvPicPr preferRelativeResize="0"/>
          <p:nvPr/>
        </p:nvPicPr>
        <p:blipFill rotWithShape="1">
          <a:blip r:embed="rId3">
            <a:alphaModFix/>
          </a:blip>
          <a:srcRect/>
          <a:stretch/>
        </p:blipFill>
        <p:spPr>
          <a:xfrm>
            <a:off x="5942502" y="1501106"/>
            <a:ext cx="5951453" cy="3470722"/>
          </a:xfrm>
          <a:prstGeom prst="rect">
            <a:avLst/>
          </a:prstGeom>
          <a:noFill/>
          <a:ln>
            <a:noFill/>
          </a:ln>
        </p:spPr>
      </p:pic>
      <p:sp>
        <p:nvSpPr>
          <p:cNvPr id="75" name="Google Shape;75;p3"/>
          <p:cNvSpPr txBox="1"/>
          <p:nvPr/>
        </p:nvSpPr>
        <p:spPr>
          <a:xfrm>
            <a:off x="5918830" y="5185916"/>
            <a:ext cx="5188355" cy="699466"/>
          </a:xfrm>
          <a:prstGeom prst="rect">
            <a:avLst/>
          </a:prstGeom>
          <a:noFill/>
          <a:ln>
            <a:noFill/>
          </a:ln>
        </p:spPr>
        <p:txBody>
          <a:bodyPr spcFirstLastPara="1" wrap="square" lIns="91425" tIns="45700" rIns="91425" bIns="45700" anchor="t" anchorCtr="0">
            <a:noAutofit/>
          </a:bodyPr>
          <a:lstStyle/>
          <a:p>
            <a:pPr marL="460375" marR="0" lvl="0" indent="-460375" algn="l" rtl="0">
              <a:lnSpc>
                <a:spcPct val="100000"/>
              </a:lnSpc>
              <a:spcBef>
                <a:spcPts val="0"/>
              </a:spcBef>
              <a:spcAft>
                <a:spcPts val="0"/>
              </a:spcAft>
              <a:buClr>
                <a:schemeClr val="accent1"/>
              </a:buClr>
              <a:buSzPts val="3200"/>
              <a:buFont typeface="Arial"/>
              <a:buNone/>
            </a:pPr>
            <a:r>
              <a:rPr lang="en-US" sz="3200" b="0" i="0" u="none" strike="noStrike" cap="none">
                <a:solidFill>
                  <a:schemeClr val="dk1"/>
                </a:solidFill>
                <a:latin typeface="Helvetica Neue"/>
                <a:ea typeface="Helvetica Neue"/>
                <a:cs typeface="Helvetica Neue"/>
                <a:sym typeface="Helvetica Neue"/>
              </a:rPr>
              <a:t>bS21 is encoded by </a:t>
            </a:r>
            <a:r>
              <a:rPr lang="en-US" sz="3200" b="0" i="1" u="none" strike="noStrike" cap="none">
                <a:solidFill>
                  <a:schemeClr val="dk1"/>
                </a:solidFill>
                <a:latin typeface="Helvetica Neue"/>
                <a:ea typeface="Helvetica Neue"/>
                <a:cs typeface="Helvetica Neue"/>
                <a:sym typeface="Helvetica Neue"/>
              </a:rPr>
              <a:t>rpsU</a:t>
            </a:r>
            <a:endParaRPr sz="3200" b="0" i="0" u="none" strike="noStrike" cap="none">
              <a:solidFill>
                <a:schemeClr val="dk1"/>
              </a:solidFill>
              <a:latin typeface="Helvetica Neue"/>
              <a:ea typeface="Helvetica Neue"/>
              <a:cs typeface="Helvetica Neue"/>
              <a:sym typeface="Helvetica Neue"/>
            </a:endParaRPr>
          </a:p>
          <a:p>
            <a:pPr marL="460375" marR="0" lvl="0" indent="-460375" algn="l" rtl="0">
              <a:lnSpc>
                <a:spcPct val="100000"/>
              </a:lnSpc>
              <a:spcBef>
                <a:spcPts val="600"/>
              </a:spcBef>
              <a:spcAft>
                <a:spcPts val="0"/>
              </a:spcAft>
              <a:buClr>
                <a:schemeClr val="accent1"/>
              </a:buClr>
              <a:buSzPts val="3200"/>
              <a:buFont typeface="Arial"/>
              <a:buNone/>
            </a:pPr>
            <a:endParaRPr sz="32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600"/>
              </a:spcBef>
              <a:spcAft>
                <a:spcPts val="0"/>
              </a:spcAft>
              <a:buClr>
                <a:schemeClr val="accent1"/>
              </a:buClr>
              <a:buSzPts val="3200"/>
              <a:buFont typeface="Arial"/>
              <a:buNone/>
            </a:pPr>
            <a:endParaRPr sz="3200" b="0" i="0" u="none" strike="noStrike" cap="none">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4" descr="Chart, scatter chart&#10;&#10;Description automatically generated"/>
          <p:cNvPicPr preferRelativeResize="0"/>
          <p:nvPr/>
        </p:nvPicPr>
        <p:blipFill rotWithShape="1">
          <a:blip r:embed="rId3">
            <a:alphaModFix/>
          </a:blip>
          <a:srcRect/>
          <a:stretch/>
        </p:blipFill>
        <p:spPr>
          <a:xfrm>
            <a:off x="0" y="-53811"/>
            <a:ext cx="4632960" cy="6134100"/>
          </a:xfrm>
          <a:prstGeom prst="rect">
            <a:avLst/>
          </a:prstGeom>
          <a:noFill/>
          <a:ln>
            <a:noFill/>
          </a:ln>
        </p:spPr>
      </p:pic>
      <p:sp>
        <p:nvSpPr>
          <p:cNvPr id="82" name="Google Shape;82;p4"/>
          <p:cNvSpPr txBox="1">
            <a:spLocks noGrp="1"/>
          </p:cNvSpPr>
          <p:nvPr>
            <p:ph type="title"/>
          </p:nvPr>
        </p:nvSpPr>
        <p:spPr>
          <a:xfrm>
            <a:off x="5127584" y="398973"/>
            <a:ext cx="6748041" cy="22791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Helvetica Neue"/>
              <a:buNone/>
            </a:pPr>
            <a:r>
              <a:rPr lang="en-US" cap="none"/>
              <a:t>Differences Between Protein and Transcript Abundance in Cells Lacking bS21-2</a:t>
            </a:r>
            <a:endParaRPr/>
          </a:p>
        </p:txBody>
      </p:sp>
      <p:grpSp>
        <p:nvGrpSpPr>
          <p:cNvPr id="83" name="Google Shape;83;p4"/>
          <p:cNvGrpSpPr/>
          <p:nvPr/>
        </p:nvGrpSpPr>
        <p:grpSpPr>
          <a:xfrm>
            <a:off x="3539286" y="3622885"/>
            <a:ext cx="2446728" cy="450134"/>
            <a:chOff x="3539286" y="3622885"/>
            <a:chExt cx="2446728" cy="450134"/>
          </a:xfrm>
        </p:grpSpPr>
        <p:cxnSp>
          <p:nvCxnSpPr>
            <p:cNvPr id="84" name="Google Shape;84;p4"/>
            <p:cNvCxnSpPr/>
            <p:nvPr/>
          </p:nvCxnSpPr>
          <p:spPr>
            <a:xfrm rot="10800000">
              <a:off x="4079531" y="3847952"/>
              <a:ext cx="1906483" cy="0"/>
            </a:xfrm>
            <a:prstGeom prst="straightConnector1">
              <a:avLst/>
            </a:prstGeom>
            <a:noFill/>
            <a:ln w="76200" cap="flat" cmpd="sng">
              <a:solidFill>
                <a:schemeClr val="accent1"/>
              </a:solidFill>
              <a:prstDash val="solid"/>
              <a:round/>
              <a:headEnd type="none" w="sm" len="sm"/>
              <a:tailEnd type="triangle" w="med" len="med"/>
            </a:ln>
          </p:spPr>
        </p:cxnSp>
        <p:sp>
          <p:nvSpPr>
            <p:cNvPr id="85" name="Google Shape;85;p4"/>
            <p:cNvSpPr/>
            <p:nvPr/>
          </p:nvSpPr>
          <p:spPr>
            <a:xfrm>
              <a:off x="3539286" y="3622885"/>
              <a:ext cx="457295" cy="450134"/>
            </a:xfrm>
            <a:prstGeom prst="ellipse">
              <a:avLst/>
            </a:prstGeom>
            <a:noFill/>
            <a:ln w="15875"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grpSp>
      <p:sp>
        <p:nvSpPr>
          <p:cNvPr id="86" name="Google Shape;86;p4"/>
          <p:cNvSpPr txBox="1"/>
          <p:nvPr/>
        </p:nvSpPr>
        <p:spPr>
          <a:xfrm>
            <a:off x="6538459" y="5495514"/>
            <a:ext cx="185601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Helvetica Neue"/>
              <a:buNone/>
            </a:pPr>
            <a:r>
              <a:rPr lang="en-US" sz="1600" b="0" i="0" u="none" strike="noStrike" cap="none">
                <a:solidFill>
                  <a:srgbClr val="000000"/>
                </a:solidFill>
                <a:latin typeface="Helvetica Neue"/>
                <a:ea typeface="Helvetica Neue"/>
                <a:cs typeface="Helvetica Neue"/>
                <a:sym typeface="Helvetica Neue"/>
              </a:rPr>
              <a:t>Trautmann and Ramsey, 2022</a:t>
            </a:r>
            <a:endParaRPr sz="1400" b="0" i="0" u="none" strike="noStrike" cap="none">
              <a:solidFill>
                <a:srgbClr val="000000"/>
              </a:solidFill>
              <a:latin typeface="Arial"/>
              <a:ea typeface="Arial"/>
              <a:cs typeface="Arial"/>
              <a:sym typeface="Arial"/>
            </a:endParaRPr>
          </a:p>
        </p:txBody>
      </p:sp>
      <p:sp>
        <p:nvSpPr>
          <p:cNvPr id="87" name="Google Shape;87;p4"/>
          <p:cNvSpPr txBox="1">
            <a:spLocks noGrp="1"/>
          </p:cNvSpPr>
          <p:nvPr>
            <p:ph type="body" idx="1"/>
          </p:nvPr>
        </p:nvSpPr>
        <p:spPr>
          <a:xfrm>
            <a:off x="5339648" y="1913891"/>
            <a:ext cx="5188355" cy="1528514"/>
          </a:xfrm>
          <a:prstGeom prst="rect">
            <a:avLst/>
          </a:prstGeom>
          <a:noFill/>
          <a:ln>
            <a:noFill/>
          </a:ln>
        </p:spPr>
        <p:txBody>
          <a:bodyPr spcFirstLastPara="1" wrap="square" lIns="91425" tIns="45700" rIns="91425" bIns="45700" anchor="t" anchorCtr="0">
            <a:noAutofit/>
          </a:bodyPr>
          <a:lstStyle/>
          <a:p>
            <a:pPr marL="573087" lvl="0" indent="-457200" algn="l" rtl="0">
              <a:lnSpc>
                <a:spcPct val="100000"/>
              </a:lnSpc>
              <a:spcBef>
                <a:spcPts val="0"/>
              </a:spcBef>
              <a:spcAft>
                <a:spcPts val="0"/>
              </a:spcAft>
              <a:buSzPts val="3000"/>
              <a:buChar char="•"/>
            </a:pPr>
            <a:r>
              <a:rPr lang="en-US" sz="3000"/>
              <a:t>Many show change in protein, not transcript abundance</a:t>
            </a:r>
            <a:endParaRPr sz="3200"/>
          </a:p>
          <a:p>
            <a:pPr marL="460375" lvl="0" indent="-460375" algn="l" rtl="0">
              <a:lnSpc>
                <a:spcPct val="100000"/>
              </a:lnSpc>
              <a:spcBef>
                <a:spcPts val="600"/>
              </a:spcBef>
              <a:spcAft>
                <a:spcPts val="0"/>
              </a:spcAft>
              <a:buSzPts val="3200"/>
              <a:buNone/>
            </a:pPr>
            <a:endParaRPr sz="3200"/>
          </a:p>
          <a:p>
            <a:pPr marL="0" lvl="0" indent="0" algn="l" rtl="0">
              <a:lnSpc>
                <a:spcPct val="100000"/>
              </a:lnSpc>
              <a:spcBef>
                <a:spcPts val="600"/>
              </a:spcBef>
              <a:spcAft>
                <a:spcPts val="0"/>
              </a:spcAft>
              <a:buSzPts val="3200"/>
              <a:buNone/>
            </a:pPr>
            <a:endParaRPr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5" descr="Graphical user interface, application&#10;&#10;Description automatically generated"/>
          <p:cNvPicPr preferRelativeResize="0"/>
          <p:nvPr/>
        </p:nvPicPr>
        <p:blipFill rotWithShape="1">
          <a:blip r:embed="rId3">
            <a:alphaModFix/>
          </a:blip>
          <a:srcRect l="4747" t="77010" r="27393"/>
          <a:stretch/>
        </p:blipFill>
        <p:spPr>
          <a:xfrm>
            <a:off x="1632030" y="5062614"/>
            <a:ext cx="9653651" cy="1032242"/>
          </a:xfrm>
          <a:prstGeom prst="rect">
            <a:avLst/>
          </a:prstGeom>
          <a:noFill/>
          <a:ln>
            <a:noFill/>
          </a:ln>
        </p:spPr>
      </p:pic>
      <p:sp>
        <p:nvSpPr>
          <p:cNvPr id="93" name="Google Shape;93;p5"/>
          <p:cNvSpPr txBox="1">
            <a:spLocks noGrp="1"/>
          </p:cNvSpPr>
          <p:nvPr>
            <p:ph type="title"/>
          </p:nvPr>
        </p:nvSpPr>
        <p:spPr>
          <a:xfrm>
            <a:off x="393183" y="618388"/>
            <a:ext cx="11430000" cy="50117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Helvetica Neue"/>
              <a:buNone/>
            </a:pPr>
            <a:r>
              <a:rPr lang="en-US" cap="none"/>
              <a:t>RNA Seq Data Suggest bS21-2 Negatively Regulates its Own mRNA </a:t>
            </a:r>
            <a:endParaRPr/>
          </a:p>
        </p:txBody>
      </p:sp>
      <p:pic>
        <p:nvPicPr>
          <p:cNvPr id="94" name="Google Shape;94;p5"/>
          <p:cNvPicPr preferRelativeResize="0"/>
          <p:nvPr/>
        </p:nvPicPr>
        <p:blipFill rotWithShape="1">
          <a:blip r:embed="rId4">
            <a:alphaModFix/>
          </a:blip>
          <a:srcRect r="98155"/>
          <a:stretch/>
        </p:blipFill>
        <p:spPr>
          <a:xfrm>
            <a:off x="941494" y="1867792"/>
            <a:ext cx="223548" cy="3822523"/>
          </a:xfrm>
          <a:prstGeom prst="rect">
            <a:avLst/>
          </a:prstGeom>
          <a:noFill/>
          <a:ln>
            <a:noFill/>
          </a:ln>
        </p:spPr>
      </p:pic>
      <p:sp>
        <p:nvSpPr>
          <p:cNvPr id="95" name="Google Shape;95;p5"/>
          <p:cNvSpPr txBox="1"/>
          <p:nvPr/>
        </p:nvSpPr>
        <p:spPr>
          <a:xfrm>
            <a:off x="7315200" y="5643021"/>
            <a:ext cx="524064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bS21-2 is encoded by </a:t>
            </a:r>
            <a:r>
              <a:rPr lang="en-US" sz="2400" b="0" i="1" u="none" strike="noStrike" cap="none">
                <a:solidFill>
                  <a:srgbClr val="000000"/>
                </a:solidFill>
                <a:latin typeface="Helvetica Neue"/>
                <a:ea typeface="Helvetica Neue"/>
                <a:cs typeface="Helvetica Neue"/>
                <a:sym typeface="Helvetica Neue"/>
              </a:rPr>
              <a:t>rpsU2</a:t>
            </a:r>
            <a:endParaRPr sz="2400" b="0" i="0" u="none" strike="noStrike" cap="none">
              <a:solidFill>
                <a:srgbClr val="000000"/>
              </a:solidFill>
              <a:latin typeface="Helvetica Neue"/>
              <a:ea typeface="Helvetica Neue"/>
              <a:cs typeface="Helvetica Neue"/>
              <a:sym typeface="Helvetica Neue"/>
            </a:endParaRPr>
          </a:p>
        </p:txBody>
      </p:sp>
      <p:grpSp>
        <p:nvGrpSpPr>
          <p:cNvPr id="96" name="Google Shape;96;p5"/>
          <p:cNvGrpSpPr/>
          <p:nvPr/>
        </p:nvGrpSpPr>
        <p:grpSpPr>
          <a:xfrm>
            <a:off x="1218086" y="1379581"/>
            <a:ext cx="10078718" cy="1599292"/>
            <a:chOff x="1218086" y="1379581"/>
            <a:chExt cx="10078718" cy="1599292"/>
          </a:xfrm>
        </p:grpSpPr>
        <p:pic>
          <p:nvPicPr>
            <p:cNvPr id="97" name="Google Shape;97;p5"/>
            <p:cNvPicPr preferRelativeResize="0"/>
            <p:nvPr/>
          </p:nvPicPr>
          <p:blipFill rotWithShape="1">
            <a:blip r:embed="rId4">
              <a:alphaModFix/>
            </a:blip>
            <a:srcRect l="1844" r="28093" b="66414"/>
            <a:stretch/>
          </p:blipFill>
          <p:spPr>
            <a:xfrm>
              <a:off x="1218086" y="1379581"/>
              <a:ext cx="10078718" cy="1599292"/>
            </a:xfrm>
            <a:prstGeom prst="rect">
              <a:avLst/>
            </a:prstGeom>
            <a:noFill/>
            <a:ln>
              <a:noFill/>
            </a:ln>
          </p:spPr>
        </p:pic>
        <p:sp>
          <p:nvSpPr>
            <p:cNvPr id="98" name="Google Shape;98;p5"/>
            <p:cNvSpPr txBox="1"/>
            <p:nvPr/>
          </p:nvSpPr>
          <p:spPr>
            <a:xfrm>
              <a:off x="1694174" y="1965011"/>
              <a:ext cx="1537298" cy="636146"/>
            </a:xfrm>
            <a:prstGeom prst="rect">
              <a:avLst/>
            </a:prstGeom>
            <a:solidFill>
              <a:schemeClr val="lt1"/>
            </a:solidFill>
            <a:ln>
              <a:noFill/>
            </a:ln>
          </p:spPr>
          <p:txBody>
            <a:bodyPr spcFirstLastPara="1" wrap="square" lIns="91425" tIns="45700" rIns="91425" bIns="45700" anchor="t" anchorCtr="0">
              <a:normAutofit fontScale="75000" lnSpcReduction="20000"/>
            </a:bodyPr>
            <a:lstStyle/>
            <a:p>
              <a:pPr marL="0" marR="0" lvl="0" indent="0" algn="l" rtl="0">
                <a:lnSpc>
                  <a:spcPct val="90000"/>
                </a:lnSpc>
                <a:spcBef>
                  <a:spcPts val="0"/>
                </a:spcBef>
                <a:spcAft>
                  <a:spcPts val="0"/>
                </a:spcAft>
                <a:buClr>
                  <a:schemeClr val="dk1"/>
                </a:buClr>
                <a:buSzPct val="100000"/>
                <a:buFont typeface="Helvetica Neue"/>
                <a:buNone/>
              </a:pPr>
              <a:r>
                <a:rPr lang="en-US" sz="3200" b="0" i="0" u="none" strike="noStrike" cap="none">
                  <a:solidFill>
                    <a:schemeClr val="dk1"/>
                  </a:solidFill>
                  <a:latin typeface="Helvetica Neue"/>
                  <a:ea typeface="Helvetica Neue"/>
                  <a:cs typeface="Helvetica Neue"/>
                  <a:sym typeface="Helvetica Neue"/>
                </a:rPr>
                <a:t>Wild-type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ct val="100000"/>
                <a:buFont typeface="Helvetica Neue"/>
                <a:buNone/>
              </a:pPr>
              <a:r>
                <a:rPr lang="en-US" sz="3200" b="0" i="0" u="none" strike="noStrike" cap="none">
                  <a:solidFill>
                    <a:schemeClr val="dk1"/>
                  </a:solidFill>
                  <a:latin typeface="Helvetica Neue"/>
                  <a:ea typeface="Helvetica Neue"/>
                  <a:cs typeface="Helvetica Neue"/>
                  <a:sym typeface="Helvetica Neue"/>
                </a:rPr>
                <a:t>(LVS pF)</a:t>
              </a:r>
              <a:endParaRPr sz="1400" b="0" i="0" u="none" strike="noStrike" cap="none">
                <a:solidFill>
                  <a:srgbClr val="000000"/>
                </a:solidFill>
                <a:latin typeface="Arial"/>
                <a:ea typeface="Arial"/>
                <a:cs typeface="Arial"/>
                <a:sym typeface="Arial"/>
              </a:endParaRPr>
            </a:p>
          </p:txBody>
        </p:sp>
      </p:grpSp>
      <p:grpSp>
        <p:nvGrpSpPr>
          <p:cNvPr id="99" name="Google Shape;99;p5"/>
          <p:cNvGrpSpPr/>
          <p:nvPr/>
        </p:nvGrpSpPr>
        <p:grpSpPr>
          <a:xfrm>
            <a:off x="1218086" y="2978873"/>
            <a:ext cx="10078718" cy="1060049"/>
            <a:chOff x="1218086" y="2978873"/>
            <a:chExt cx="10078718" cy="1060049"/>
          </a:xfrm>
        </p:grpSpPr>
        <p:pic>
          <p:nvPicPr>
            <p:cNvPr id="100" name="Google Shape;100;p5"/>
            <p:cNvPicPr preferRelativeResize="0"/>
            <p:nvPr/>
          </p:nvPicPr>
          <p:blipFill rotWithShape="1">
            <a:blip r:embed="rId4">
              <a:alphaModFix/>
            </a:blip>
            <a:srcRect l="1844" t="33585" r="28093" b="44152"/>
            <a:stretch/>
          </p:blipFill>
          <p:spPr>
            <a:xfrm>
              <a:off x="1218086" y="2978873"/>
              <a:ext cx="10078718" cy="1060049"/>
            </a:xfrm>
            <a:prstGeom prst="rect">
              <a:avLst/>
            </a:prstGeom>
            <a:noFill/>
            <a:ln>
              <a:noFill/>
            </a:ln>
          </p:spPr>
        </p:pic>
        <p:sp>
          <p:nvSpPr>
            <p:cNvPr id="101" name="Google Shape;101;p5"/>
            <p:cNvSpPr txBox="1"/>
            <p:nvPr/>
          </p:nvSpPr>
          <p:spPr>
            <a:xfrm>
              <a:off x="1694174" y="3045030"/>
              <a:ext cx="2016693" cy="867602"/>
            </a:xfrm>
            <a:prstGeom prst="rect">
              <a:avLst/>
            </a:prstGeom>
            <a:solidFill>
              <a:schemeClr val="lt1"/>
            </a:solidFill>
            <a:ln>
              <a:noFill/>
            </a:ln>
          </p:spPr>
          <p:txBody>
            <a:bodyPr spcFirstLastPara="1" wrap="square" lIns="91425" tIns="45700" rIns="91425" bIns="45700" anchor="t" anchorCtr="0">
              <a:normAutofit fontScale="52499" lnSpcReduction="20000"/>
            </a:bodyPr>
            <a:lstStyle/>
            <a:p>
              <a:pPr marL="0" marR="0" lvl="0" indent="0" algn="l" rtl="0">
                <a:lnSpc>
                  <a:spcPct val="90000"/>
                </a:lnSpc>
                <a:spcBef>
                  <a:spcPts val="0"/>
                </a:spcBef>
                <a:spcAft>
                  <a:spcPts val="0"/>
                </a:spcAft>
                <a:buClr>
                  <a:schemeClr val="dk1"/>
                </a:buClr>
                <a:buSzPct val="100000"/>
                <a:buFont typeface="Helvetica Neue"/>
                <a:buNone/>
              </a:pPr>
              <a:r>
                <a:rPr lang="en-US" sz="4600" b="0" i="0" u="none" strike="noStrike" cap="none">
                  <a:solidFill>
                    <a:schemeClr val="dk1"/>
                  </a:solidFill>
                  <a:latin typeface="Helvetica Neue"/>
                  <a:ea typeface="Helvetica Neue"/>
                  <a:cs typeface="Helvetica Neue"/>
                  <a:sym typeface="Helvetica Neue"/>
                </a:rPr>
                <a:t>bS21-2</a:t>
              </a:r>
              <a:r>
                <a:rPr lang="en-US" sz="3200" b="0" i="0" u="none" strike="noStrike" cap="none">
                  <a:solidFill>
                    <a:schemeClr val="dk1"/>
                  </a:solidFill>
                  <a:latin typeface="Helvetica Neue"/>
                  <a:ea typeface="Helvetica Neue"/>
                  <a:cs typeface="Helvetica Neue"/>
                  <a:sym typeface="Helvetica Neue"/>
                </a:rPr>
                <a:t> </a:t>
              </a:r>
              <a:r>
                <a:rPr lang="en-US" sz="5300" b="0" i="0" u="none" strike="noStrike" cap="none">
                  <a:solidFill>
                    <a:schemeClr val="dk1"/>
                  </a:solidFill>
                  <a:latin typeface="Helvetica Neue"/>
                  <a:ea typeface="Helvetica Neue"/>
                  <a:cs typeface="Helvetica Neue"/>
                  <a:sym typeface="Helvetica Neue"/>
                </a:rPr>
                <a:t>-</a:t>
              </a:r>
              <a:endParaRPr sz="3200" b="0" i="0" u="none" strike="noStrike" cap="none">
                <a:solidFill>
                  <a:schemeClr val="dk1"/>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chemeClr val="dk1"/>
                </a:buClr>
                <a:buSzPct val="100000"/>
                <a:buFont typeface="Helvetica Neue"/>
                <a:buNone/>
              </a:pPr>
              <a:r>
                <a:rPr lang="en-US" sz="4600" b="0" i="0" u="none" strike="noStrike" cap="none">
                  <a:solidFill>
                    <a:schemeClr val="dk1"/>
                  </a:solidFill>
                  <a:latin typeface="Helvetica Neue"/>
                  <a:ea typeface="Helvetica Neue"/>
                  <a:cs typeface="Helvetica Neue"/>
                  <a:sym typeface="Helvetica Neue"/>
                </a:rPr>
                <a:t>(</a:t>
              </a:r>
              <a:r>
                <a:rPr lang="en-US" sz="4600" b="0" i="0" u="none" strike="noStrike" cap="none">
                  <a:solidFill>
                    <a:schemeClr val="dk1"/>
                  </a:solidFill>
                  <a:latin typeface="Calibri"/>
                  <a:ea typeface="Calibri"/>
                  <a:cs typeface="Calibri"/>
                  <a:sym typeface="Calibri"/>
                </a:rPr>
                <a:t>Δ</a:t>
              </a:r>
              <a:r>
                <a:rPr lang="en-US" sz="4600" b="0" i="1" u="none" strike="noStrike" cap="none">
                  <a:solidFill>
                    <a:schemeClr val="dk1"/>
                  </a:solidFill>
                  <a:latin typeface="Helvetica Neue"/>
                  <a:ea typeface="Helvetica Neue"/>
                  <a:cs typeface="Helvetica Neue"/>
                  <a:sym typeface="Helvetica Neue"/>
                </a:rPr>
                <a:t>rpsU2 </a:t>
              </a:r>
              <a:r>
                <a:rPr lang="en-US" sz="4600" b="0" i="0" u="none" strike="noStrike" cap="none">
                  <a:solidFill>
                    <a:schemeClr val="dk1"/>
                  </a:solidFill>
                  <a:latin typeface="Helvetica Neue"/>
                  <a:ea typeface="Helvetica Neue"/>
                  <a:cs typeface="Helvetica Neue"/>
                  <a:sym typeface="Helvetica Neue"/>
                </a:rPr>
                <a:t>pF)</a:t>
              </a:r>
              <a:endParaRPr sz="1400" b="0" i="0" u="none" strike="noStrike" cap="none">
                <a:solidFill>
                  <a:srgbClr val="000000"/>
                </a:solidFill>
                <a:latin typeface="Arial"/>
                <a:ea typeface="Arial"/>
                <a:cs typeface="Arial"/>
                <a:sym typeface="Arial"/>
              </a:endParaRPr>
            </a:p>
          </p:txBody>
        </p:sp>
      </p:grpSp>
      <p:grpSp>
        <p:nvGrpSpPr>
          <p:cNvPr id="102" name="Google Shape;102;p5"/>
          <p:cNvGrpSpPr/>
          <p:nvPr/>
        </p:nvGrpSpPr>
        <p:grpSpPr>
          <a:xfrm>
            <a:off x="1218086" y="3950329"/>
            <a:ext cx="10078718" cy="1102455"/>
            <a:chOff x="1218086" y="3950329"/>
            <a:chExt cx="10078718" cy="1102455"/>
          </a:xfrm>
        </p:grpSpPr>
        <p:pic>
          <p:nvPicPr>
            <p:cNvPr id="103" name="Google Shape;103;p5"/>
            <p:cNvPicPr preferRelativeResize="0"/>
            <p:nvPr/>
          </p:nvPicPr>
          <p:blipFill rotWithShape="1">
            <a:blip r:embed="rId4">
              <a:alphaModFix/>
            </a:blip>
            <a:srcRect l="1844" t="53987" r="28093" b="22860"/>
            <a:stretch/>
          </p:blipFill>
          <p:spPr>
            <a:xfrm>
              <a:off x="1218086" y="3950329"/>
              <a:ext cx="10078718" cy="1102455"/>
            </a:xfrm>
            <a:prstGeom prst="rect">
              <a:avLst/>
            </a:prstGeom>
            <a:noFill/>
            <a:ln>
              <a:noFill/>
            </a:ln>
          </p:spPr>
        </p:pic>
        <p:sp>
          <p:nvSpPr>
            <p:cNvPr id="104" name="Google Shape;104;p5"/>
            <p:cNvSpPr txBox="1"/>
            <p:nvPr/>
          </p:nvSpPr>
          <p:spPr>
            <a:xfrm>
              <a:off x="1694174" y="4076619"/>
              <a:ext cx="3275843" cy="867602"/>
            </a:xfrm>
            <a:prstGeom prst="rect">
              <a:avLst/>
            </a:prstGeom>
            <a:solidFill>
              <a:schemeClr val="lt1"/>
            </a:solidFill>
            <a:ln>
              <a:noFill/>
            </a:ln>
          </p:spPr>
          <p:txBody>
            <a:bodyPr spcFirstLastPara="1" wrap="square" lIns="91425" tIns="45700" rIns="91425" bIns="45700" anchor="t" anchorCtr="0">
              <a:normAutofit fontScale="45000" lnSpcReduction="20000"/>
            </a:bodyPr>
            <a:lstStyle/>
            <a:p>
              <a:pPr marL="0" marR="0" lvl="0" indent="0" algn="l" rtl="0">
                <a:lnSpc>
                  <a:spcPct val="90000"/>
                </a:lnSpc>
                <a:spcBef>
                  <a:spcPts val="0"/>
                </a:spcBef>
                <a:spcAft>
                  <a:spcPts val="0"/>
                </a:spcAft>
                <a:buClr>
                  <a:schemeClr val="dk1"/>
                </a:buClr>
                <a:buSzPct val="100000"/>
                <a:buFont typeface="Helvetica Neue"/>
                <a:buNone/>
              </a:pPr>
              <a:r>
                <a:rPr lang="en-US" sz="5300" b="0" i="0" u="none" strike="noStrike" cap="none">
                  <a:solidFill>
                    <a:schemeClr val="dk1"/>
                  </a:solidFill>
                  <a:latin typeface="Helvetica Neue"/>
                  <a:ea typeface="Helvetica Neue"/>
                  <a:cs typeface="Helvetica Neue"/>
                  <a:sym typeface="Helvetica Neue"/>
                </a:rPr>
                <a:t>bS21-2</a:t>
              </a:r>
              <a:r>
                <a:rPr lang="en-US" sz="3200" b="0" i="0" u="none" strike="noStrike" cap="none">
                  <a:solidFill>
                    <a:schemeClr val="dk1"/>
                  </a:solidFill>
                  <a:latin typeface="Helvetica Neue"/>
                  <a:ea typeface="Helvetica Neue"/>
                  <a:cs typeface="Helvetica Neue"/>
                  <a:sym typeface="Helvetica Neue"/>
                </a:rPr>
                <a:t> </a:t>
              </a:r>
              <a:r>
                <a:rPr lang="en-US" sz="5300" b="0" i="0" u="none" strike="noStrike" cap="none">
                  <a:solidFill>
                    <a:schemeClr val="dk1"/>
                  </a:solidFill>
                  <a:latin typeface="Helvetica Neue"/>
                  <a:ea typeface="Helvetica Neue"/>
                  <a:cs typeface="Helvetica Neue"/>
                  <a:sym typeface="Helvetica Neue"/>
                </a:rPr>
                <a:t>+</a:t>
              </a:r>
              <a:endParaRPr sz="3200" b="0" i="0" u="none" strike="noStrike" cap="none">
                <a:solidFill>
                  <a:schemeClr val="dk1"/>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chemeClr val="dk1"/>
                </a:buClr>
                <a:buSzPct val="100000"/>
                <a:buFont typeface="Helvetica Neue"/>
                <a:buNone/>
              </a:pPr>
              <a:r>
                <a:rPr lang="en-US" sz="5300" b="0" i="0" u="none" strike="noStrike" cap="none">
                  <a:solidFill>
                    <a:schemeClr val="dk1"/>
                  </a:solidFill>
                  <a:latin typeface="Helvetica Neue"/>
                  <a:ea typeface="Helvetica Neue"/>
                  <a:cs typeface="Helvetica Neue"/>
                  <a:sym typeface="Helvetica Neue"/>
                </a:rPr>
                <a:t>(</a:t>
              </a:r>
              <a:r>
                <a:rPr lang="en-US" sz="5300" b="0" i="0" u="none" strike="noStrike" cap="none">
                  <a:solidFill>
                    <a:schemeClr val="dk1"/>
                  </a:solidFill>
                  <a:latin typeface="Calibri"/>
                  <a:ea typeface="Calibri"/>
                  <a:cs typeface="Calibri"/>
                  <a:sym typeface="Calibri"/>
                </a:rPr>
                <a:t>Δ</a:t>
              </a:r>
              <a:r>
                <a:rPr lang="en-US" sz="5300" b="0" i="1" u="none" strike="noStrike" cap="none">
                  <a:solidFill>
                    <a:schemeClr val="dk1"/>
                  </a:solidFill>
                  <a:latin typeface="Helvetica Neue"/>
                  <a:ea typeface="Helvetica Neue"/>
                  <a:cs typeface="Helvetica Neue"/>
                  <a:sym typeface="Helvetica Neue"/>
                </a:rPr>
                <a:t>rpsU2 </a:t>
              </a:r>
              <a:r>
                <a:rPr lang="en-US" sz="5300" b="0" i="0" u="none" strike="noStrike" cap="none">
                  <a:solidFill>
                    <a:schemeClr val="dk1"/>
                  </a:solidFill>
                  <a:latin typeface="Helvetica Neue"/>
                  <a:ea typeface="Helvetica Neue"/>
                  <a:cs typeface="Helvetica Neue"/>
                  <a:sym typeface="Helvetica Neue"/>
                </a:rPr>
                <a:t>pF-</a:t>
              </a:r>
              <a:r>
                <a:rPr lang="en-US" sz="5300" b="0" i="1" u="none" strike="noStrike" cap="none">
                  <a:solidFill>
                    <a:schemeClr val="dk1"/>
                  </a:solidFill>
                  <a:latin typeface="Helvetica Neue"/>
                  <a:ea typeface="Helvetica Neue"/>
                  <a:cs typeface="Helvetica Neue"/>
                  <a:sym typeface="Helvetica Neue"/>
                </a:rPr>
                <a:t>rpsU2</a:t>
              </a:r>
              <a:r>
                <a:rPr lang="en-US" sz="5300" b="0" i="0" u="none" strike="noStrike" cap="none">
                  <a:solidFill>
                    <a:schemeClr val="dk1"/>
                  </a:solidFill>
                  <a:latin typeface="Helvetica Neue"/>
                  <a:ea typeface="Helvetica Neue"/>
                  <a:cs typeface="Helvetica Neue"/>
                  <a:sym typeface="Helvetica Neue"/>
                </a:rPr>
                <a:t>-V)</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381000" y="804493"/>
            <a:ext cx="11430000" cy="7169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Helvetica Neue"/>
              <a:buNone/>
            </a:pPr>
            <a:r>
              <a:rPr lang="en-US" cap="none"/>
              <a:t>Ribosomal Protein Expression is Tightly Controlled  </a:t>
            </a:r>
            <a:endParaRPr/>
          </a:p>
        </p:txBody>
      </p:sp>
      <p:pic>
        <p:nvPicPr>
          <p:cNvPr id="110" name="Google Shape;110;p7"/>
          <p:cNvPicPr preferRelativeResize="0"/>
          <p:nvPr/>
        </p:nvPicPr>
        <p:blipFill rotWithShape="1">
          <a:blip r:embed="rId3">
            <a:alphaModFix/>
          </a:blip>
          <a:srcRect/>
          <a:stretch/>
        </p:blipFill>
        <p:spPr>
          <a:xfrm>
            <a:off x="1523603" y="584969"/>
            <a:ext cx="9144793" cy="56880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5"/>
          <p:cNvSpPr txBox="1">
            <a:spLocks noGrp="1"/>
          </p:cNvSpPr>
          <p:nvPr>
            <p:ph type="title"/>
          </p:nvPr>
        </p:nvSpPr>
        <p:spPr>
          <a:xfrm>
            <a:off x="381000" y="804493"/>
            <a:ext cx="11430000" cy="7169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Helvetica Neue"/>
              <a:buNone/>
            </a:pPr>
            <a:r>
              <a:rPr lang="en-US" cap="none"/>
              <a:t>Ribosomal Protein Expression is Tightly Controlled  </a:t>
            </a:r>
            <a:endParaRPr/>
          </a:p>
        </p:txBody>
      </p:sp>
      <p:pic>
        <p:nvPicPr>
          <p:cNvPr id="116" name="Google Shape;116;p35" descr="Diagram&#10;&#10;Description automatically generated"/>
          <p:cNvPicPr preferRelativeResize="0"/>
          <p:nvPr/>
        </p:nvPicPr>
        <p:blipFill rotWithShape="1">
          <a:blip r:embed="rId3">
            <a:alphaModFix/>
          </a:blip>
          <a:srcRect l="68497" t="93310"/>
          <a:stretch/>
        </p:blipFill>
        <p:spPr>
          <a:xfrm>
            <a:off x="9708203" y="5699678"/>
            <a:ext cx="2380186" cy="353829"/>
          </a:xfrm>
          <a:prstGeom prst="rect">
            <a:avLst/>
          </a:prstGeom>
          <a:noFill/>
          <a:ln>
            <a:noFill/>
          </a:ln>
        </p:spPr>
      </p:pic>
      <p:pic>
        <p:nvPicPr>
          <p:cNvPr id="117" name="Google Shape;117;p35"/>
          <p:cNvPicPr preferRelativeResize="0"/>
          <p:nvPr/>
        </p:nvPicPr>
        <p:blipFill rotWithShape="1">
          <a:blip r:embed="rId4">
            <a:alphaModFix/>
          </a:blip>
          <a:srcRect/>
          <a:stretch/>
        </p:blipFill>
        <p:spPr>
          <a:xfrm>
            <a:off x="1657727" y="696054"/>
            <a:ext cx="8876545" cy="58160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8"/>
          <p:cNvSpPr txBox="1">
            <a:spLocks noGrp="1"/>
          </p:cNvSpPr>
          <p:nvPr>
            <p:ph type="title"/>
          </p:nvPr>
        </p:nvSpPr>
        <p:spPr>
          <a:xfrm>
            <a:off x="381000" y="464025"/>
            <a:ext cx="11430000" cy="7169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Helvetica Neue"/>
              <a:buNone/>
            </a:pPr>
            <a:r>
              <a:rPr lang="en-US" cap="none"/>
              <a:t>Ribosomal Protein Expression is Tightly Controlled  </a:t>
            </a:r>
            <a:endParaRPr/>
          </a:p>
        </p:txBody>
      </p:sp>
      <p:pic>
        <p:nvPicPr>
          <p:cNvPr id="123" name="Google Shape;123;p8" descr="Diagram&#10;&#10;Description automatically generated"/>
          <p:cNvPicPr preferRelativeResize="0"/>
          <p:nvPr/>
        </p:nvPicPr>
        <p:blipFill rotWithShape="1">
          <a:blip r:embed="rId3">
            <a:alphaModFix/>
          </a:blip>
          <a:srcRect b="55187"/>
          <a:stretch/>
        </p:blipFill>
        <p:spPr>
          <a:xfrm>
            <a:off x="2318274" y="1306589"/>
            <a:ext cx="7555452" cy="2370062"/>
          </a:xfrm>
          <a:prstGeom prst="rect">
            <a:avLst/>
          </a:prstGeom>
          <a:noFill/>
          <a:ln>
            <a:noFill/>
          </a:ln>
        </p:spPr>
      </p:pic>
      <p:pic>
        <p:nvPicPr>
          <p:cNvPr id="124" name="Google Shape;124;p8" descr="Diagram&#10;&#10;Description automatically generated"/>
          <p:cNvPicPr preferRelativeResize="0"/>
          <p:nvPr/>
        </p:nvPicPr>
        <p:blipFill rotWithShape="1">
          <a:blip r:embed="rId3">
            <a:alphaModFix/>
          </a:blip>
          <a:srcRect t="48596" b="10544"/>
          <a:stretch/>
        </p:blipFill>
        <p:spPr>
          <a:xfrm>
            <a:off x="2318274" y="3876676"/>
            <a:ext cx="7555452" cy="2161010"/>
          </a:xfrm>
          <a:prstGeom prst="rect">
            <a:avLst/>
          </a:prstGeom>
          <a:noFill/>
          <a:ln>
            <a:noFill/>
          </a:ln>
        </p:spPr>
      </p:pic>
      <p:pic>
        <p:nvPicPr>
          <p:cNvPr id="125" name="Google Shape;125;p8" descr="Diagram&#10;&#10;Description automatically generated"/>
          <p:cNvPicPr preferRelativeResize="0"/>
          <p:nvPr/>
        </p:nvPicPr>
        <p:blipFill rotWithShape="1">
          <a:blip r:embed="rId3">
            <a:alphaModFix/>
          </a:blip>
          <a:srcRect l="68497" t="93310"/>
          <a:stretch/>
        </p:blipFill>
        <p:spPr>
          <a:xfrm>
            <a:off x="9688748" y="5683857"/>
            <a:ext cx="2380186" cy="3538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title"/>
          </p:nvPr>
        </p:nvSpPr>
        <p:spPr>
          <a:xfrm>
            <a:off x="381000" y="682905"/>
            <a:ext cx="11430000" cy="5333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Helvetica Neue"/>
              <a:buNone/>
            </a:pPr>
            <a:r>
              <a:rPr lang="en-US" cap="none"/>
              <a:t>Classic Models of Ribosomal Protein Autoregulation</a:t>
            </a:r>
            <a:endParaRPr/>
          </a:p>
        </p:txBody>
      </p:sp>
      <p:sp>
        <p:nvSpPr>
          <p:cNvPr id="131" name="Google Shape;131;p9"/>
          <p:cNvSpPr txBox="1"/>
          <p:nvPr/>
        </p:nvSpPr>
        <p:spPr>
          <a:xfrm>
            <a:off x="6213586" y="1216240"/>
            <a:ext cx="4769508" cy="2273977"/>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2000"/>
              <a:buFont typeface="Arial"/>
              <a:buNone/>
            </a:pPr>
            <a:r>
              <a:rPr lang="en-US" sz="2000" b="0" i="0" u="sng" strike="noStrike" cap="none">
                <a:solidFill>
                  <a:schemeClr val="dk1"/>
                </a:solidFill>
                <a:latin typeface="Helvetica Neue"/>
                <a:ea typeface="Helvetica Neue"/>
                <a:cs typeface="Helvetica Neue"/>
                <a:sym typeface="Helvetica Neue"/>
              </a:rPr>
              <a:t>Attenuation</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b="0" i="0" u="none" strike="noStrike" cap="none">
                <a:solidFill>
                  <a:schemeClr val="dk1"/>
                </a:solidFill>
                <a:latin typeface="Helvetica Neue"/>
                <a:ea typeface="Helvetica Neue"/>
                <a:cs typeface="Helvetica Neue"/>
                <a:sym typeface="Helvetica Neue"/>
              </a:rPr>
              <a:t>Regulating r-protein will interact with secondary structures as transcription is occurring</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b="0" i="0" u="none" strike="noStrike" cap="none">
                <a:solidFill>
                  <a:schemeClr val="dk1"/>
                </a:solidFill>
                <a:latin typeface="Helvetica Neue"/>
                <a:ea typeface="Helvetica Neue"/>
                <a:cs typeface="Helvetica Neue"/>
                <a:sym typeface="Helvetica Neue"/>
              </a:rPr>
              <a:t>Stalls the RNA polymerase </a:t>
            </a:r>
            <a:endParaRPr sz="1400" b="0" i="0" u="none" strike="noStrike" cap="none">
              <a:solidFill>
                <a:srgbClr val="000000"/>
              </a:solidFill>
              <a:latin typeface="Arial"/>
              <a:ea typeface="Arial"/>
              <a:cs typeface="Arial"/>
              <a:sym typeface="Arial"/>
            </a:endParaRPr>
          </a:p>
        </p:txBody>
      </p:sp>
      <p:sp>
        <p:nvSpPr>
          <p:cNvPr id="132" name="Google Shape;132;p9"/>
          <p:cNvSpPr txBox="1"/>
          <p:nvPr/>
        </p:nvSpPr>
        <p:spPr>
          <a:xfrm>
            <a:off x="6213586" y="3698560"/>
            <a:ext cx="4769508" cy="2273977"/>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2000"/>
              <a:buFont typeface="Arial"/>
              <a:buNone/>
            </a:pPr>
            <a:r>
              <a:rPr lang="en-US" sz="2000" b="0" i="0" u="sng" strike="noStrike" cap="none">
                <a:solidFill>
                  <a:schemeClr val="dk1"/>
                </a:solidFill>
                <a:latin typeface="Helvetica Neue"/>
                <a:ea typeface="Helvetica Neue"/>
                <a:cs typeface="Helvetica Neue"/>
                <a:sym typeface="Helvetica Neue"/>
              </a:rPr>
              <a:t>Post-Transcriptional Control</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b="0" i="0" u="none" strike="noStrike" cap="none">
                <a:solidFill>
                  <a:schemeClr val="dk1"/>
                </a:solidFill>
                <a:latin typeface="Helvetica Neue"/>
                <a:ea typeface="Helvetica Neue"/>
                <a:cs typeface="Helvetica Neue"/>
                <a:sym typeface="Helvetica Neue"/>
              </a:rPr>
              <a:t>Regulating r-protein may recruit nucleases and degrade transcript</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b="0" i="0" u="none" strike="noStrike" cap="none">
                <a:solidFill>
                  <a:schemeClr val="dk1"/>
                </a:solidFill>
                <a:latin typeface="Helvetica Neue"/>
                <a:ea typeface="Helvetica Neue"/>
                <a:cs typeface="Helvetica Neue"/>
                <a:sym typeface="Helvetica Neue"/>
              </a:rPr>
              <a:t>Regulating r-protein may sequester the Shine-Dalgarno sequence</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b="0" i="0" u="none" strike="noStrike" cap="none">
                <a:solidFill>
                  <a:schemeClr val="dk1"/>
                </a:solidFill>
                <a:latin typeface="Helvetica Neue"/>
                <a:ea typeface="Helvetica Neue"/>
                <a:cs typeface="Helvetica Neue"/>
                <a:sym typeface="Helvetica Neue"/>
              </a:rPr>
              <a:t>Translation is unable to proceed</a:t>
            </a:r>
            <a:endParaRPr sz="1400" b="0" i="0" u="none" strike="noStrike" cap="none">
              <a:solidFill>
                <a:srgbClr val="000000"/>
              </a:solidFill>
              <a:latin typeface="Arial"/>
              <a:ea typeface="Arial"/>
              <a:cs typeface="Arial"/>
              <a:sym typeface="Arial"/>
            </a:endParaRPr>
          </a:p>
        </p:txBody>
      </p:sp>
      <p:sp>
        <p:nvSpPr>
          <p:cNvPr id="133" name="Google Shape;133;p9"/>
          <p:cNvSpPr txBox="1"/>
          <p:nvPr/>
        </p:nvSpPr>
        <p:spPr>
          <a:xfrm>
            <a:off x="844863" y="1319514"/>
            <a:ext cx="1921487" cy="45141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1800"/>
              <a:buFont typeface="Arial"/>
              <a:buNone/>
            </a:pPr>
            <a:r>
              <a:rPr lang="en-US" sz="1800" b="0" i="0" u="sng" strike="noStrike" cap="none">
                <a:solidFill>
                  <a:schemeClr val="dk1"/>
                </a:solidFill>
                <a:latin typeface="Helvetica Neue"/>
                <a:ea typeface="Helvetica Neue"/>
                <a:cs typeface="Helvetica Neue"/>
                <a:sym typeface="Helvetica Neue"/>
              </a:rPr>
              <a:t>With r-protein</a:t>
            </a:r>
            <a:endParaRPr sz="1400" b="0" i="0" u="none" strike="noStrike" cap="none">
              <a:solidFill>
                <a:srgbClr val="000000"/>
              </a:solidFill>
              <a:latin typeface="Arial"/>
              <a:ea typeface="Arial"/>
              <a:cs typeface="Arial"/>
              <a:sym typeface="Arial"/>
            </a:endParaRPr>
          </a:p>
        </p:txBody>
      </p:sp>
      <p:sp>
        <p:nvSpPr>
          <p:cNvPr id="134" name="Google Shape;134;p9"/>
          <p:cNvSpPr txBox="1"/>
          <p:nvPr/>
        </p:nvSpPr>
        <p:spPr>
          <a:xfrm>
            <a:off x="3682589" y="1319513"/>
            <a:ext cx="1921487" cy="45141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1800"/>
              <a:buFont typeface="Arial"/>
              <a:buNone/>
            </a:pPr>
            <a:r>
              <a:rPr lang="en-US" sz="1800" b="0" i="0" u="sng" strike="noStrike" cap="none">
                <a:solidFill>
                  <a:schemeClr val="dk1"/>
                </a:solidFill>
                <a:latin typeface="Helvetica Neue"/>
                <a:ea typeface="Helvetica Neue"/>
                <a:cs typeface="Helvetica Neue"/>
                <a:sym typeface="Helvetica Neue"/>
              </a:rPr>
              <a:t>Without r-protein</a:t>
            </a:r>
            <a:endParaRPr sz="1400" b="0" i="0" u="none" strike="noStrike" cap="none">
              <a:solidFill>
                <a:srgbClr val="000000"/>
              </a:solidFill>
              <a:latin typeface="Arial"/>
              <a:ea typeface="Arial"/>
              <a:cs typeface="Arial"/>
              <a:sym typeface="Arial"/>
            </a:endParaRPr>
          </a:p>
        </p:txBody>
      </p:sp>
      <p:sp>
        <p:nvSpPr>
          <p:cNvPr id="135" name="Google Shape;135;p9"/>
          <p:cNvSpPr txBox="1"/>
          <p:nvPr/>
        </p:nvSpPr>
        <p:spPr>
          <a:xfrm>
            <a:off x="844863" y="3490216"/>
            <a:ext cx="1921487" cy="45141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1800"/>
              <a:buFont typeface="Arial"/>
              <a:buNone/>
            </a:pPr>
            <a:r>
              <a:rPr lang="en-US" sz="1800" b="0" i="0" u="sng" strike="noStrike" cap="none">
                <a:solidFill>
                  <a:schemeClr val="dk1"/>
                </a:solidFill>
                <a:latin typeface="Helvetica Neue"/>
                <a:ea typeface="Helvetica Neue"/>
                <a:cs typeface="Helvetica Neue"/>
                <a:sym typeface="Helvetica Neue"/>
              </a:rPr>
              <a:t>With r-protein</a:t>
            </a:r>
            <a:endParaRPr sz="1400" b="0" i="0" u="none" strike="noStrike" cap="none">
              <a:solidFill>
                <a:srgbClr val="000000"/>
              </a:solidFill>
              <a:latin typeface="Arial"/>
              <a:ea typeface="Arial"/>
              <a:cs typeface="Arial"/>
              <a:sym typeface="Arial"/>
            </a:endParaRPr>
          </a:p>
        </p:txBody>
      </p:sp>
      <p:sp>
        <p:nvSpPr>
          <p:cNvPr id="136" name="Google Shape;136;p9"/>
          <p:cNvSpPr txBox="1"/>
          <p:nvPr/>
        </p:nvSpPr>
        <p:spPr>
          <a:xfrm>
            <a:off x="3682589" y="3490216"/>
            <a:ext cx="1921487" cy="45141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1800"/>
              <a:buFont typeface="Arial"/>
              <a:buNone/>
            </a:pPr>
            <a:r>
              <a:rPr lang="en-US" sz="1800" b="0" i="0" u="sng" strike="noStrike" cap="none">
                <a:solidFill>
                  <a:schemeClr val="dk1"/>
                </a:solidFill>
                <a:latin typeface="Helvetica Neue"/>
                <a:ea typeface="Helvetica Neue"/>
                <a:cs typeface="Helvetica Neue"/>
                <a:sym typeface="Helvetica Neue"/>
              </a:rPr>
              <a:t>Without r-protein</a:t>
            </a:r>
            <a:endParaRPr sz="1400" b="0" i="0" u="none" strike="noStrike" cap="none">
              <a:solidFill>
                <a:srgbClr val="000000"/>
              </a:solidFill>
              <a:latin typeface="Arial"/>
              <a:ea typeface="Arial"/>
              <a:cs typeface="Arial"/>
              <a:sym typeface="Arial"/>
            </a:endParaRPr>
          </a:p>
        </p:txBody>
      </p:sp>
      <p:pic>
        <p:nvPicPr>
          <p:cNvPr id="137" name="Google Shape;137;p9"/>
          <p:cNvPicPr preferRelativeResize="0"/>
          <p:nvPr/>
        </p:nvPicPr>
        <p:blipFill rotWithShape="1">
          <a:blip r:embed="rId3">
            <a:alphaModFix/>
          </a:blip>
          <a:srcRect/>
          <a:stretch/>
        </p:blipFill>
        <p:spPr>
          <a:xfrm>
            <a:off x="381000" y="1626570"/>
            <a:ext cx="5596613" cy="1487553"/>
          </a:xfrm>
          <a:prstGeom prst="rect">
            <a:avLst/>
          </a:prstGeom>
          <a:noFill/>
          <a:ln>
            <a:noFill/>
          </a:ln>
        </p:spPr>
      </p:pic>
      <p:pic>
        <p:nvPicPr>
          <p:cNvPr id="138" name="Google Shape;138;p9"/>
          <p:cNvPicPr preferRelativeResize="0"/>
          <p:nvPr/>
        </p:nvPicPr>
        <p:blipFill rotWithShape="1">
          <a:blip r:embed="rId4">
            <a:alphaModFix/>
          </a:blip>
          <a:srcRect/>
          <a:stretch/>
        </p:blipFill>
        <p:spPr>
          <a:xfrm>
            <a:off x="383553" y="4034959"/>
            <a:ext cx="5712447" cy="20728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1561</Words>
  <Application>Microsoft Office PowerPoint</Application>
  <PresentationFormat>Widescreen</PresentationFormat>
  <Paragraphs>242</Paragraphs>
  <Slides>25</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Quattrocento Sans</vt:lpstr>
      <vt:lpstr>Arial</vt:lpstr>
      <vt:lpstr>Times New Roman</vt:lpstr>
      <vt:lpstr>Helvetica Neue</vt:lpstr>
      <vt:lpstr>Gill Sans</vt:lpstr>
      <vt:lpstr>Aparajita</vt:lpstr>
      <vt:lpstr>Helvetica</vt:lpstr>
      <vt:lpstr>Calibri</vt:lpstr>
      <vt:lpstr>Gallery</vt:lpstr>
      <vt:lpstr>Investigating the Autogenous Regulation of bS21 Homologs In Francisella tularensis</vt:lpstr>
      <vt:lpstr>bS21, a small subunit ribosomal protein</vt:lpstr>
      <vt:lpstr>Multiple bS21 Homologs Cause Heterogenous Ribosome Populations in Francisella tularensis </vt:lpstr>
      <vt:lpstr>Differences Between Protein and Transcript Abundance in Cells Lacking bS21-2</vt:lpstr>
      <vt:lpstr>RNA Seq Data Suggest bS21-2 Negatively Regulates its Own mRNA </vt:lpstr>
      <vt:lpstr>Ribosomal Protein Expression is Tightly Controlled  </vt:lpstr>
      <vt:lpstr>Ribosomal Protein Expression is Tightly Controlled  </vt:lpstr>
      <vt:lpstr>Ribosomal Protein Expression is Tightly Controlled  </vt:lpstr>
      <vt:lpstr>Classic Models of Ribosomal Protein Autoregulation</vt:lpstr>
      <vt:lpstr>1. How does bS21-2 affect its own expression?  </vt:lpstr>
      <vt:lpstr>1. How does bS21-2 affect its own expression?  </vt:lpstr>
      <vt:lpstr>What Element Does bS21-2 Need to Affect Transcript Abundance?</vt:lpstr>
      <vt:lpstr>Testing 5′ UTR vs Promoter Contribution to Regulation by bS21-2</vt:lpstr>
      <vt:lpstr>rpsU2 Promoter and 5′ UTR Lead to Regulation</vt:lpstr>
      <vt:lpstr>Testing 5′ UTR vs Promoter Contribution to Regulation by bS21-2</vt:lpstr>
      <vt:lpstr>The 5′ UTR of rpsU2 is Sufficient for Regulation</vt:lpstr>
      <vt:lpstr>The 5′ UTR is Sufficient for Regulation by bS21-2</vt:lpstr>
      <vt:lpstr>Classic Models</vt:lpstr>
      <vt:lpstr>PowerPoint Presentation</vt:lpstr>
      <vt:lpstr>PowerPoint Presentation</vt:lpstr>
      <vt:lpstr>1. How does bS21-2 affect its own expression?  </vt:lpstr>
      <vt:lpstr>PowerPoint Presentation</vt:lpstr>
      <vt:lpstr>ACKNOWLEDGEMENTS</vt:lpstr>
      <vt:lpstr>Any Questions?</vt:lpstr>
      <vt:lpstr>Previous RT-PCR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Autogenous Regulation of bS21 Homologs In Francisella tularensis</dc:title>
  <dc:creator>Sierra Schmidt</dc:creator>
  <cp:lastModifiedBy>Sierra Schmidt</cp:lastModifiedBy>
  <cp:revision>1</cp:revision>
  <dcterms:created xsi:type="dcterms:W3CDTF">2022-06-22T14:34:01Z</dcterms:created>
  <dcterms:modified xsi:type="dcterms:W3CDTF">2023-03-29T20:44:44Z</dcterms:modified>
</cp:coreProperties>
</file>