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107E1-D71C-4149-B4EB-2C93A8F5AA7E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B4C1F-2042-4DBD-8AF7-6EAE4E108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9EFE23-B3B9-B63B-63E6-143240CE4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60" y="142680"/>
            <a:ext cx="4523624" cy="27983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256692-3FAF-DA66-4235-A121A31FFF0A}"/>
              </a:ext>
            </a:extLst>
          </p:cNvPr>
          <p:cNvSpPr txBox="1"/>
          <p:nvPr/>
        </p:nvSpPr>
        <p:spPr>
          <a:xfrm>
            <a:off x="245630" y="3085824"/>
            <a:ext cx="80647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Do bS21-1 and bS21-3 regulate their own expression?</a:t>
            </a:r>
          </a:p>
          <a:p>
            <a:pPr>
              <a:spcAft>
                <a:spcPts val="600"/>
              </a:spcAft>
            </a:pPr>
            <a:r>
              <a:rPr lang="en-US" sz="1600" dirty="0" err="1">
                <a:highlight>
                  <a:srgbClr val="00FF00"/>
                </a:highlight>
              </a:rPr>
              <a:t>Controls:</a:t>
            </a:r>
            <a:r>
              <a:rPr lang="en-US" sz="1600" dirty="0" err="1"/>
              <a:t>Test</a:t>
            </a:r>
            <a:r>
              <a:rPr lang="en-US" sz="1600" dirty="0"/>
              <a:t> C</a:t>
            </a:r>
            <a:r>
              <a:rPr lang="en-US" sz="1600" baseline="-25000" dirty="0"/>
              <a:t>P </a:t>
            </a:r>
            <a:r>
              <a:rPr lang="en-US" sz="1600" dirty="0"/>
              <a:t> values normalized to </a:t>
            </a:r>
            <a:r>
              <a:rPr lang="en-US" sz="1600" i="1" dirty="0"/>
              <a:t>tul4 </a:t>
            </a:r>
            <a:r>
              <a:rPr lang="en-US" sz="1600" dirty="0"/>
              <a:t>(</a:t>
            </a:r>
            <a:r>
              <a:rPr lang="en-US" sz="1600" i="1" dirty="0"/>
              <a:t>rpsU1</a:t>
            </a:r>
            <a:r>
              <a:rPr lang="en-US" sz="1600" dirty="0"/>
              <a:t>) or </a:t>
            </a:r>
            <a:r>
              <a:rPr lang="en-US" sz="1600" i="1" dirty="0"/>
              <a:t>rpoA1 </a:t>
            </a:r>
            <a:r>
              <a:rPr lang="en-US" sz="1600" dirty="0"/>
              <a:t>(</a:t>
            </a:r>
            <a:r>
              <a:rPr lang="en-US" sz="1600" i="1" dirty="0"/>
              <a:t>rpsU3</a:t>
            </a:r>
            <a:r>
              <a:rPr lang="en-US" sz="1600" dirty="0"/>
              <a:t>)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No significant changes to relative transcript abundance in </a:t>
            </a:r>
            <a:r>
              <a:rPr lang="el-GR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Δ</a:t>
            </a:r>
            <a:r>
              <a:rPr lang="en-US" sz="1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rpsU1</a:t>
            </a:r>
            <a:r>
              <a:rPr lang="en-US" sz="1600" dirty="0"/>
              <a:t> or </a:t>
            </a:r>
            <a:r>
              <a:rPr lang="el-GR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Δ</a:t>
            </a:r>
            <a:r>
              <a:rPr lang="en-US" sz="1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rpsU3*</a:t>
            </a:r>
            <a:r>
              <a:rPr lang="en-US" sz="1600" dirty="0"/>
              <a:t> as compared to WT, suggesting that there is no statistically significant autoregulation of the </a:t>
            </a:r>
            <a:r>
              <a:rPr lang="en-US" sz="1600" i="1" dirty="0"/>
              <a:t>rpsU1 </a:t>
            </a:r>
            <a:r>
              <a:rPr lang="en-US" sz="1600" dirty="0"/>
              <a:t>or </a:t>
            </a:r>
            <a:r>
              <a:rPr lang="en-US" sz="1600" i="1" dirty="0"/>
              <a:t>rpsU3 </a:t>
            </a:r>
            <a:r>
              <a:rPr lang="en-US" sz="1600" dirty="0"/>
              <a:t>transcript by their own proteins. </a:t>
            </a:r>
            <a:endParaRPr lang="en-US" sz="1600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F79A91-392F-F6F4-2AD7-4C3C25668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183" y="136584"/>
            <a:ext cx="4541914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51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256692-3FAF-DA66-4235-A121A31FFF0A}"/>
              </a:ext>
            </a:extLst>
          </p:cNvPr>
          <p:cNvSpPr txBox="1"/>
          <p:nvPr/>
        </p:nvSpPr>
        <p:spPr>
          <a:xfrm>
            <a:off x="245630" y="3085824"/>
            <a:ext cx="806478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Do our control strains act like we think they should?</a:t>
            </a:r>
          </a:p>
          <a:p>
            <a:pPr>
              <a:spcAft>
                <a:spcPts val="600"/>
              </a:spcAft>
            </a:pPr>
            <a:r>
              <a:rPr lang="en-US" sz="1600" dirty="0" err="1">
                <a:highlight>
                  <a:srgbClr val="00FF00"/>
                </a:highlight>
              </a:rPr>
              <a:t>Controls:</a:t>
            </a:r>
            <a:r>
              <a:rPr lang="en-US" sz="1600" dirty="0" err="1"/>
              <a:t>Test</a:t>
            </a:r>
            <a:r>
              <a:rPr lang="en-US" sz="1600" dirty="0"/>
              <a:t> P</a:t>
            </a:r>
            <a:r>
              <a:rPr lang="en-US" sz="1600" i="1" dirty="0"/>
              <a:t>tul4</a:t>
            </a:r>
            <a:r>
              <a:rPr lang="en-US" sz="1600" dirty="0"/>
              <a:t> </a:t>
            </a:r>
            <a:r>
              <a:rPr lang="en-US" sz="1600" i="1" dirty="0"/>
              <a:t>tul4 </a:t>
            </a:r>
            <a:r>
              <a:rPr lang="en-US" sz="1600" dirty="0"/>
              <a:t>5’ UTR strains with and without bS21-2. </a:t>
            </a:r>
            <a:endParaRPr lang="en-US" sz="1600" i="1" dirty="0"/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The data looks pretty similar to the previous run, </a:t>
            </a:r>
            <a:r>
              <a:rPr lang="en-US" sz="1600" i="1" dirty="0"/>
              <a:t>tul4 </a:t>
            </a:r>
            <a:r>
              <a:rPr lang="en-US" sz="1600" dirty="0"/>
              <a:t>does not significantly change in cells lacking bS21-2. bS21-2 protein increases in cells lacking bS21-2, at a smaller fold change than transcript. Supporting that bS21-2 negatively regulates its own expression, differently at the transcript and translation level. Ultimately, though, these controls are behaving as they have previously. </a:t>
            </a:r>
            <a:endParaRPr lang="en-US" sz="1600" i="1" dirty="0"/>
          </a:p>
        </p:txBody>
      </p:sp>
      <p:pic>
        <p:nvPicPr>
          <p:cNvPr id="3" name="Picture 2" descr="Chart, bar chart&#10;&#10;Description automatically generated">
            <a:extLst>
              <a:ext uri="{FF2B5EF4-FFF2-40B4-BE49-F238E27FC236}">
                <a16:creationId xmlns:a16="http://schemas.microsoft.com/office/drawing/2014/main" id="{BF726B40-6DA7-1299-9273-EA3360A2F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30" y="270869"/>
            <a:ext cx="5242560" cy="28149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28084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256692-3FAF-DA66-4235-A121A31FFF0A}"/>
              </a:ext>
            </a:extLst>
          </p:cNvPr>
          <p:cNvSpPr txBox="1"/>
          <p:nvPr/>
        </p:nvSpPr>
        <p:spPr>
          <a:xfrm>
            <a:off x="245630" y="3085824"/>
            <a:ext cx="80647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Is the </a:t>
            </a:r>
            <a:r>
              <a:rPr lang="en-US" sz="1600" i="1" dirty="0"/>
              <a:t>rpsU2 </a:t>
            </a:r>
            <a:r>
              <a:rPr lang="en-US" sz="1600" dirty="0"/>
              <a:t>5’ UTR sufficient to cause regulation of bS21-2 at the protein level?</a:t>
            </a:r>
          </a:p>
          <a:p>
            <a:pPr>
              <a:spcAft>
                <a:spcPts val="600"/>
              </a:spcAft>
            </a:pPr>
            <a:r>
              <a:rPr lang="en-US" sz="1600" dirty="0" err="1">
                <a:highlight>
                  <a:srgbClr val="00FF00"/>
                </a:highlight>
              </a:rPr>
              <a:t>Controls:</a:t>
            </a:r>
            <a:r>
              <a:rPr lang="en-US" sz="1600" dirty="0" err="1"/>
              <a:t>Test</a:t>
            </a:r>
            <a:r>
              <a:rPr lang="en-US" sz="1600" dirty="0"/>
              <a:t> The construct containing both the promoter and 5’ UTR of </a:t>
            </a:r>
            <a:r>
              <a:rPr lang="en-US" sz="1600" i="1" dirty="0"/>
              <a:t>rpsU2 </a:t>
            </a:r>
            <a:r>
              <a:rPr lang="en-US" sz="1600" dirty="0"/>
              <a:t>with and without bS21-2 in the cell.  </a:t>
            </a:r>
            <a:endParaRPr lang="en-US" sz="1600" i="1" dirty="0"/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Given the increase in protein abundance, as indicated by the </a:t>
            </a:r>
            <a:r>
              <a:rPr lang="en-US" sz="1600" i="1" dirty="0"/>
              <a:t>lacZ </a:t>
            </a:r>
            <a:r>
              <a:rPr lang="en-US" sz="1600" dirty="0"/>
              <a:t>proxy, the </a:t>
            </a:r>
            <a:r>
              <a:rPr lang="en-US" sz="1600" i="1" dirty="0"/>
              <a:t>rpsU2 </a:t>
            </a:r>
            <a:r>
              <a:rPr lang="en-US" sz="1600" dirty="0"/>
              <a:t>5’ UTR is sufficient to cause regulation at the protein level. As previously established in the construct containing P</a:t>
            </a:r>
            <a:r>
              <a:rPr lang="en-US" sz="1600" i="1" dirty="0"/>
              <a:t>rpsU2 rpsU2 </a:t>
            </a:r>
            <a:r>
              <a:rPr lang="en-US" sz="1600" dirty="0"/>
              <a:t>5’ UTR, there is a smaller fold-change at the protein level than at the transcript level. There is an overall decrease of protein in this construct versus the control, however the fold-change remains the same. </a:t>
            </a:r>
            <a:endParaRPr lang="en-US" sz="1600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00BE30-9239-098B-D2A2-59D66037C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93" y="165587"/>
            <a:ext cx="5438103" cy="29202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96C429-6FBA-9D91-D651-965FE2DFC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4778" y="165587"/>
            <a:ext cx="5438103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44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284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53</cp:revision>
  <dcterms:created xsi:type="dcterms:W3CDTF">2022-06-21T13:36:31Z</dcterms:created>
  <dcterms:modified xsi:type="dcterms:W3CDTF">2023-03-27T18:28:15Z</dcterms:modified>
</cp:coreProperties>
</file>