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8" r:id="rId3"/>
    <p:sldId id="259" r:id="rId4"/>
    <p:sldId id="279" r:id="rId5"/>
    <p:sldId id="280" r:id="rId6"/>
    <p:sldId id="261" r:id="rId7"/>
    <p:sldId id="262" r:id="rId8"/>
    <p:sldId id="263" r:id="rId9"/>
    <p:sldId id="301" r:id="rId10"/>
    <p:sldId id="275" r:id="rId11"/>
    <p:sldId id="302" r:id="rId12"/>
    <p:sldId id="283" r:id="rId13"/>
    <p:sldId id="296" r:id="rId14"/>
    <p:sldId id="297" r:id="rId15"/>
    <p:sldId id="303" r:id="rId16"/>
    <p:sldId id="304" r:id="rId17"/>
    <p:sldId id="287" r:id="rId18"/>
    <p:sldId id="307" r:id="rId19"/>
    <p:sldId id="305" r:id="rId20"/>
    <p:sldId id="306" r:id="rId21"/>
    <p:sldId id="308" r:id="rId22"/>
    <p:sldId id="309" r:id="rId23"/>
    <p:sldId id="288" r:id="rId24"/>
    <p:sldId id="30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B5D8"/>
    <a:srgbClr val="FFFFFF"/>
    <a:srgbClr val="877B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4660"/>
  </p:normalViewPr>
  <p:slideViewPr>
    <p:cSldViewPr snapToGrid="0">
      <p:cViewPr varScale="1">
        <p:scale>
          <a:sx n="86" d="100"/>
          <a:sy n="86" d="100"/>
        </p:scale>
        <p:origin x="39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G:\Shared%20drives\KRamsey%20Lab\Sierra\Data\RNA%20Work\rpsU1.rpsU3%20Regulation\qRT-PCR\230213_SS_qRT-PCR_calcs_2.7.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Analysis!$S$21</c:f>
              <c:strCache>
                <c:ptCount val="1"/>
                <c:pt idx="0">
                  <c:v>WT</c:v>
                </c:pt>
              </c:strCache>
            </c:strRef>
          </c:tx>
          <c:spPr>
            <a:solidFill>
              <a:schemeClr val="accent1">
                <a:lumMod val="40000"/>
                <a:lumOff val="60000"/>
              </a:schemeClr>
            </a:solid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Analysis!$V$21:$V$22</c:f>
                <c:numCache>
                  <c:formatCode>General</c:formatCode>
                  <c:ptCount val="2"/>
                  <c:pt idx="0">
                    <c:v>0.21962925939889366</c:v>
                  </c:pt>
                  <c:pt idx="1">
                    <c:v>0.42491321476528832</c:v>
                  </c:pt>
                </c:numCache>
              </c:numRef>
            </c:plus>
            <c:minus>
              <c:numRef>
                <c:f>Analysis!$W$21:$W$22</c:f>
                <c:numCache>
                  <c:formatCode>General</c:formatCode>
                  <c:ptCount val="2"/>
                  <c:pt idx="0">
                    <c:v>0.28144220172801071</c:v>
                  </c:pt>
                  <c:pt idx="1">
                    <c:v>0.73886798597166048</c:v>
                  </c:pt>
                </c:numCache>
              </c:numRef>
            </c:minus>
            <c:spPr>
              <a:noFill/>
              <a:ln w="9525" cap="flat" cmpd="sng" algn="ctr">
                <a:solidFill>
                  <a:schemeClr val="tx1">
                    <a:lumMod val="65000"/>
                    <a:lumOff val="35000"/>
                  </a:schemeClr>
                </a:solidFill>
                <a:round/>
              </a:ln>
              <a:effectLst/>
            </c:spPr>
          </c:errBars>
          <c:cat>
            <c:strRef>
              <c:f>Analysis!$T$21:$T$22</c:f>
              <c:strCache>
                <c:ptCount val="2"/>
                <c:pt idx="0">
                  <c:v>rpsU1</c:v>
                </c:pt>
                <c:pt idx="1">
                  <c:v>rpsU3</c:v>
                </c:pt>
              </c:strCache>
            </c:strRef>
          </c:cat>
          <c:val>
            <c:numRef>
              <c:f>Analysis!$U$21:$U$22</c:f>
              <c:numCache>
                <c:formatCode>0.000</c:formatCode>
                <c:ptCount val="2"/>
                <c:pt idx="0">
                  <c:v>1</c:v>
                </c:pt>
                <c:pt idx="1">
                  <c:v>1</c:v>
                </c:pt>
              </c:numCache>
            </c:numRef>
          </c:val>
          <c:extLst>
            <c:ext xmlns:c16="http://schemas.microsoft.com/office/drawing/2014/chart" uri="{C3380CC4-5D6E-409C-BE32-E72D297353CC}">
              <c16:uniqueId val="{00000000-6887-456A-8C72-7C0915BE2D93}"/>
            </c:ext>
          </c:extLst>
        </c:ser>
        <c:ser>
          <c:idx val="1"/>
          <c:order val="1"/>
          <c:tx>
            <c:strRef>
              <c:f>Analysis!$S$23</c:f>
              <c:strCache>
                <c:ptCount val="1"/>
                <c:pt idx="0">
                  <c:v>∆ Strain</c:v>
                </c:pt>
              </c:strCache>
            </c:strRef>
          </c:tx>
          <c:spPr>
            <a:solidFill>
              <a:schemeClr val="tx1"/>
            </a:solidFill>
            <a:ln>
              <a:solidFill>
                <a:schemeClr val="accent6"/>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Analysis!$V$23:$V$24</c:f>
                <c:numCache>
                  <c:formatCode>General</c:formatCode>
                  <c:ptCount val="2"/>
                  <c:pt idx="0">
                    <c:v>0.28398005321638098</c:v>
                  </c:pt>
                  <c:pt idx="1">
                    <c:v>0.27769940882269972</c:v>
                  </c:pt>
                </c:numCache>
              </c:numRef>
            </c:plus>
            <c:minus>
              <c:numRef>
                <c:f>Analysis!$W$23:$W$24</c:f>
                <c:numCache>
                  <c:formatCode>General</c:formatCode>
                  <c:ptCount val="2"/>
                  <c:pt idx="0">
                    <c:v>0.3492132415083482</c:v>
                  </c:pt>
                  <c:pt idx="1">
                    <c:v>0.53213275377618829</c:v>
                  </c:pt>
                </c:numCache>
              </c:numRef>
            </c:minus>
            <c:spPr>
              <a:noFill/>
              <a:ln w="9525" cap="flat" cmpd="sng" algn="ctr">
                <a:solidFill>
                  <a:schemeClr val="tx1">
                    <a:lumMod val="65000"/>
                    <a:lumOff val="35000"/>
                  </a:schemeClr>
                </a:solidFill>
                <a:round/>
              </a:ln>
              <a:effectLst/>
            </c:spPr>
          </c:errBars>
          <c:cat>
            <c:strRef>
              <c:f>Analysis!$T$21:$T$22</c:f>
              <c:strCache>
                <c:ptCount val="2"/>
                <c:pt idx="0">
                  <c:v>rpsU1</c:v>
                </c:pt>
                <c:pt idx="1">
                  <c:v>rpsU3</c:v>
                </c:pt>
              </c:strCache>
            </c:strRef>
          </c:cat>
          <c:val>
            <c:numRef>
              <c:f>Analysis!$U$23:$U$24</c:f>
              <c:numCache>
                <c:formatCode>0.000</c:formatCode>
                <c:ptCount val="2"/>
                <c:pt idx="0">
                  <c:v>1.5202322238727224</c:v>
                </c:pt>
                <c:pt idx="1">
                  <c:v>0.58079239246670389</c:v>
                </c:pt>
              </c:numCache>
            </c:numRef>
          </c:val>
          <c:extLst>
            <c:ext xmlns:c16="http://schemas.microsoft.com/office/drawing/2014/chart" uri="{C3380CC4-5D6E-409C-BE32-E72D297353CC}">
              <c16:uniqueId val="{00000001-6887-456A-8C72-7C0915BE2D93}"/>
            </c:ext>
          </c:extLst>
        </c:ser>
        <c:dLbls>
          <c:dLblPos val="outEnd"/>
          <c:showLegendKey val="0"/>
          <c:showVal val="1"/>
          <c:showCatName val="0"/>
          <c:showSerName val="0"/>
          <c:showPercent val="0"/>
          <c:showBubbleSize val="0"/>
        </c:dLbls>
        <c:gapWidth val="219"/>
        <c:overlap val="-27"/>
        <c:axId val="1907564000"/>
        <c:axId val="1836319360"/>
      </c:barChart>
      <c:catAx>
        <c:axId val="190756400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1" i="1"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36319360"/>
        <c:crosses val="autoZero"/>
        <c:auto val="1"/>
        <c:lblAlgn val="ctr"/>
        <c:lblOffset val="100"/>
        <c:noMultiLvlLbl val="0"/>
      </c:catAx>
      <c:valAx>
        <c:axId val="1836319360"/>
        <c:scaling>
          <c:orientation val="minMax"/>
          <c:min val="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US" sz="1600" b="1">
                    <a:solidFill>
                      <a:schemeClr val="tx1"/>
                    </a:solidFill>
                    <a:latin typeface="Arial" panose="020B0604020202020204" pitchFamily="34" charset="0"/>
                    <a:cs typeface="Arial" panose="020B0604020202020204" pitchFamily="34" charset="0"/>
                  </a:rPr>
                  <a:t>Relative Transcript</a:t>
                </a:r>
                <a:r>
                  <a:rPr lang="en-US" sz="1600" b="1" baseline="0">
                    <a:solidFill>
                      <a:schemeClr val="tx1"/>
                    </a:solidFill>
                    <a:latin typeface="Arial" panose="020B0604020202020204" pitchFamily="34" charset="0"/>
                    <a:cs typeface="Arial" panose="020B0604020202020204" pitchFamily="34" charset="0"/>
                  </a:rPr>
                  <a:t> Abundance</a:t>
                </a:r>
                <a:endParaRPr lang="en-US" sz="1600" b="1">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07564000"/>
        <c:crosses val="autoZero"/>
        <c:crossBetween val="between"/>
      </c:valAx>
      <c:spPr>
        <a:noFill/>
        <a:ln>
          <a:noFill/>
        </a:ln>
        <a:effectLst/>
      </c:spPr>
    </c:plotArea>
    <c:legend>
      <c:legendPos val="t"/>
      <c:legendEntry>
        <c:idx val="1"/>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42440565084403209"/>
          <c:y val="2.4861873045227075E-2"/>
          <c:w val="0.35273895026687557"/>
          <c:h val="9.818873750625625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191CA1-4052-4DFB-AE07-7F09AA4EA05E}" type="datetimeFigureOut">
              <a:rPr lang="en-US" smtClean="0"/>
              <a:t>3/3/2023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163417-D2BE-4D15-B096-9D249404C7DB}" type="slidenum">
              <a:rPr lang="en-US" smtClean="0"/>
              <a:t>‹#›</a:t>
            </a:fld>
            <a:endParaRPr lang="en-US"/>
          </a:p>
        </p:txBody>
      </p:sp>
    </p:spTree>
    <p:extLst>
      <p:ext uri="{BB962C8B-B14F-4D97-AF65-F5344CB8AC3E}">
        <p14:creationId xmlns:p14="http://schemas.microsoft.com/office/powerpoint/2010/main" val="4225408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200"/>
              <a:buFont typeface="Calibri"/>
              <a:buNone/>
            </a:pPr>
            <a:r>
              <a:rPr lang="en-US"/>
              <a:t>Francisella tularensis is a gram-negative pathogen known for calling tularemia, also known as rabbit fever. Despite the name this pathogen does affect humans and is highly infectious, comparable to Mycobacterium tubuerculosis with a potential mortality rate of up to 30%.In the lab specifically we use the Francisella tularensis holartica Live Vaccine Strain, which I will refer to as LVS for the purposes of this presentation. This strain has been attenuated to humans, but maintains components available for study. As you can see in this false color scanning electron micrograph, the blue picted Francisella is an intracellular pathogen and can be found in many eukaryotic cells, as pictured here the macrophage. </a:t>
            </a:r>
            <a:br>
              <a:rPr lang="en-US"/>
            </a:br>
            <a:br>
              <a:rPr lang="en-US"/>
            </a:br>
            <a:r>
              <a:rPr lang="en-US"/>
              <a:t>Gram-negative, gamma facultative intracellular pathogen</a:t>
            </a:r>
            <a:endParaRPr/>
          </a:p>
          <a:p>
            <a:pPr marL="0" lvl="0" indent="0" algn="l" rtl="0">
              <a:lnSpc>
                <a:spcPct val="90000"/>
              </a:lnSpc>
              <a:spcBef>
                <a:spcPts val="0"/>
              </a:spcBef>
              <a:spcAft>
                <a:spcPts val="0"/>
              </a:spcAft>
              <a:buNone/>
            </a:pPr>
            <a:r>
              <a:rPr lang="en-US"/>
              <a:t>Infectivity similar to Mtb, can upwards of 30% mortality</a:t>
            </a:r>
            <a:endParaRPr/>
          </a:p>
          <a:p>
            <a:pPr marL="0" lvl="0" indent="0" algn="l" rtl="0">
              <a:lnSpc>
                <a:spcPct val="90000"/>
              </a:lnSpc>
              <a:spcBef>
                <a:spcPts val="0"/>
              </a:spcBef>
              <a:spcAft>
                <a:spcPts val="0"/>
              </a:spcAft>
              <a:buNone/>
            </a:pPr>
            <a:r>
              <a:rPr lang="en-US"/>
              <a:t>Tier 1 Select Agent like Ebola</a:t>
            </a:r>
            <a:endParaRPr/>
          </a:p>
          <a:p>
            <a:pPr marL="0" lvl="0" indent="0" algn="l" rtl="0">
              <a:lnSpc>
                <a:spcPct val="90000"/>
              </a:lnSpc>
              <a:spcBef>
                <a:spcPts val="0"/>
              </a:spcBef>
              <a:spcAft>
                <a:spcPts val="0"/>
              </a:spcAft>
              <a:buNone/>
            </a:pPr>
            <a:endParaRPr/>
          </a:p>
          <a:p>
            <a:pPr marL="0" marR="0" lvl="0" indent="0" algn="l" rtl="0">
              <a:lnSpc>
                <a:spcPct val="90000"/>
              </a:lnSpc>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Cover image: Scanning electron micrograph of a murine macrophage infected with Francisella tularensis strain LVS. Macrophages were dry-fractured by touching the cell surface with cellophane tape after critical point drying to reveal intracellular bacteria. Bacteria (colored in blue) are located either in the cytosol or within a membrane-bound vacuole.</a:t>
            </a:r>
            <a:endParaRPr sz="1400"/>
          </a:p>
        </p:txBody>
      </p:sp>
      <p:sp>
        <p:nvSpPr>
          <p:cNvPr id="110" name="Google Shape;11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Generally, there is this concept that ribosomes are a monolithic structure, that they are static in every cell.  Apparent in </a:t>
            </a:r>
            <a:r>
              <a:rPr lang="en-US" i="1"/>
              <a:t>Francisella tularensis </a:t>
            </a:r>
            <a:r>
              <a:rPr lang="en-US" i="0"/>
              <a:t>is the heterogeneity of ribosomes. This phenomenon can arise from a few different sources: multiple rRNA operons, rRNA modifications, ribosomal protein modifications. But the most intriguing for the Kramsey lab is the idea that there can be multiple ribosomal proteins. </a:t>
            </a:r>
            <a:endParaRPr/>
          </a:p>
        </p:txBody>
      </p:sp>
      <p:sp>
        <p:nvSpPr>
          <p:cNvPr id="119" name="Google Shape;11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Even though francisella has a reduced genome, it encodes three copies of the rpsU genes, which encode bS21, a protein in the small ribosomal subunit. Most bacteria have 0 or 1 of this gene. We originally, hypothesized, and have since shown, that these three proteins are produced and incorporated into ribosomes. This is a western blot of purified ribosomes from our wild-type strain as well as strains </a:t>
            </a:r>
            <a:r>
              <a:rPr lang="en-US" sz="1200" b="1">
                <a:solidFill>
                  <a:schemeClr val="dk1"/>
                </a:solidFill>
                <a:latin typeface="Calibri"/>
                <a:ea typeface="Calibri"/>
                <a:cs typeface="Calibri"/>
                <a:sym typeface="Calibri"/>
              </a:rPr>
              <a:t>ectopically expressing </a:t>
            </a:r>
            <a:r>
              <a:rPr lang="en-US" sz="1200">
                <a:solidFill>
                  <a:schemeClr val="dk1"/>
                </a:solidFill>
                <a:latin typeface="Calibri"/>
                <a:ea typeface="Calibri"/>
                <a:cs typeface="Calibri"/>
                <a:sym typeface="Calibri"/>
              </a:rPr>
              <a:t>each of the bS21 proteins, with a VSVG tag. This, along with some mass spec data we have of purified ribosomes, indicates that multiple classes of ribosomes are possible and occurring</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This protein is also interesting to us because it is located close to the mRNA exit channel in the ribosome, and early research has identified that it is involved in translation initiation, so it is in an ideal location to be regulating gene expression at the level of translation initiation.</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endParaRPr/>
          </a:p>
          <a:p>
            <a:pPr marL="0" lvl="0" indent="0" algn="l" rtl="0">
              <a:lnSpc>
                <a:spcPct val="100000"/>
              </a:lnSpc>
              <a:spcBef>
                <a:spcPts val="0"/>
              </a:spcBef>
              <a:spcAft>
                <a:spcPts val="0"/>
              </a:spcAft>
              <a:buSzPts val="1400"/>
              <a:buNone/>
            </a:pPr>
            <a:endParaRPr/>
          </a:p>
        </p:txBody>
      </p:sp>
      <p:sp>
        <p:nvSpPr>
          <p:cNvPr id="60" name="Google Shape;6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Google Shape;6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Even though francisella has a reduced genome, it encodes three copies of the rpsU genes, which encode bS21, a protein in the small ribosomal subunit. Most bacteria have 0 or 1 of this gene. We originally, hypothesized, and have since shown, that these three proteins are produced and incorporated into ribosomes. This is a western blot of purified ribosomes from our wild-type strain as well as strains </a:t>
            </a:r>
            <a:r>
              <a:rPr lang="en-US" sz="1200" b="1">
                <a:solidFill>
                  <a:schemeClr val="dk1"/>
                </a:solidFill>
                <a:latin typeface="Calibri"/>
                <a:ea typeface="Calibri"/>
                <a:cs typeface="Calibri"/>
                <a:sym typeface="Calibri"/>
              </a:rPr>
              <a:t>ectopically expressing </a:t>
            </a:r>
            <a:r>
              <a:rPr lang="en-US" sz="1200">
                <a:solidFill>
                  <a:schemeClr val="dk1"/>
                </a:solidFill>
                <a:latin typeface="Calibri"/>
                <a:ea typeface="Calibri"/>
                <a:cs typeface="Calibri"/>
                <a:sym typeface="Calibri"/>
              </a:rPr>
              <a:t>each of the bS21 proteins, with a VSVG tag. This, along with some mass spec data we have of purified ribosomes, indicates that multiple classes of ribosomes are possible and occurring</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This protein is also interesting to us because it is located close to the mRNA exit channel in the ribosome, and early research has identified that it is involved in translation initiation, so it is in an ideal location to be regulating gene expression at the level of translation initiation.</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endParaRPr/>
          </a:p>
          <a:p>
            <a:pPr marL="0" lvl="0" indent="0" algn="l" rtl="0">
              <a:lnSpc>
                <a:spcPct val="100000"/>
              </a:lnSpc>
              <a:spcBef>
                <a:spcPts val="0"/>
              </a:spcBef>
              <a:spcAft>
                <a:spcPts val="0"/>
              </a:spcAft>
              <a:buSzPts val="1400"/>
              <a:buNone/>
            </a:pPr>
            <a:endParaRPr/>
          </a:p>
        </p:txBody>
      </p:sp>
      <p:sp>
        <p:nvSpPr>
          <p:cNvPr id="70" name="Google Shape;7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 want to thank everyone in the Ramsey lab for their support especially Kathryn. We have fantastic collaborators at URI and Duke whom I want to thank, and then our funding sources, and I will happily take any questions.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sz="1200"/>
              <a:t>Notes:</a:t>
            </a:r>
            <a:endParaRPr/>
          </a:p>
          <a:p>
            <a:pPr marL="0" lvl="0" indent="0" algn="l" rtl="0">
              <a:lnSpc>
                <a:spcPct val="100000"/>
              </a:lnSpc>
              <a:spcBef>
                <a:spcPts val="0"/>
              </a:spcBef>
              <a:spcAft>
                <a:spcPts val="0"/>
              </a:spcAft>
              <a:buSzPts val="1400"/>
              <a:buNone/>
            </a:pPr>
            <a:r>
              <a:rPr lang="en-US" sz="1200"/>
              <a:t>Motility and biofilm – bacillus subtilis</a:t>
            </a:r>
            <a:endParaRPr/>
          </a:p>
          <a:p>
            <a:pPr marL="0" lvl="0" indent="0" algn="l" rtl="0">
              <a:lnSpc>
                <a:spcPct val="100000"/>
              </a:lnSpc>
              <a:spcBef>
                <a:spcPts val="0"/>
              </a:spcBef>
              <a:spcAft>
                <a:spcPts val="0"/>
              </a:spcAft>
              <a:buSzPts val="1400"/>
              <a:buNone/>
            </a:pPr>
            <a:r>
              <a:rPr lang="en-US" sz="1200"/>
              <a:t>Acid stress resistance – listeria monocytogenes</a:t>
            </a:r>
            <a:endParaRPr/>
          </a:p>
          <a:p>
            <a:pPr marL="0" lvl="0" indent="0" algn="l" rtl="0">
              <a:lnSpc>
                <a:spcPct val="100000"/>
              </a:lnSpc>
              <a:spcBef>
                <a:spcPts val="0"/>
              </a:spcBef>
              <a:spcAft>
                <a:spcPts val="0"/>
              </a:spcAft>
              <a:buSzPts val="1400"/>
              <a:buNone/>
            </a:pPr>
            <a:r>
              <a:rPr lang="en-US" sz="1200"/>
              <a:t>Antibiotic resistance – staph aureus</a:t>
            </a:r>
            <a:endParaRPr/>
          </a:p>
          <a:p>
            <a:pPr marL="0" lvl="0" indent="0" algn="l" rtl="0">
              <a:lnSpc>
                <a:spcPct val="100000"/>
              </a:lnSpc>
              <a:spcBef>
                <a:spcPts val="0"/>
              </a:spcBef>
              <a:spcAft>
                <a:spcPts val="0"/>
              </a:spcAft>
              <a:buSzPts val="1400"/>
              <a:buNone/>
            </a:pPr>
            <a:r>
              <a:rPr lang="en-US" sz="1200"/>
              <a:t>Virulence – burkholderia pseudomallei and francisella in this work</a:t>
            </a:r>
            <a:endParaRPr/>
          </a:p>
          <a:p>
            <a:pPr marL="0" lvl="0" indent="0" algn="l" rtl="0">
              <a:lnSpc>
                <a:spcPct val="100000"/>
              </a:lnSpc>
              <a:spcBef>
                <a:spcPts val="0"/>
              </a:spcBef>
              <a:spcAft>
                <a:spcPts val="0"/>
              </a:spcAft>
              <a:buSzPts val="1400"/>
              <a:buNone/>
            </a:pPr>
            <a:r>
              <a:rPr lang="en-US" sz="1200"/>
              <a:t>Phage paper – Mizuno et al. 2019, Chen 2022</a:t>
            </a:r>
            <a:endParaRPr/>
          </a:p>
          <a:p>
            <a:pPr marL="0" lvl="0" indent="0" algn="l" rtl="0">
              <a:lnSpc>
                <a:spcPct val="100000"/>
              </a:lnSpc>
              <a:spcBef>
                <a:spcPts val="0"/>
              </a:spcBef>
              <a:spcAft>
                <a:spcPts val="0"/>
              </a:spcAft>
              <a:buSzPts val="1400"/>
              <a:buNone/>
            </a:pPr>
            <a:r>
              <a:rPr lang="en-US" sz="1200"/>
              <a:t>Bacteriodetes – Jha et al 2020 – probably autoregulating its own expression because rpsU is one of the few genes with a strong SD</a:t>
            </a:r>
            <a:endParaRPr/>
          </a:p>
          <a:p>
            <a:pPr marL="0" lvl="0" indent="0" algn="l" rtl="0">
              <a:lnSpc>
                <a:spcPct val="100000"/>
              </a:lnSpc>
              <a:spcBef>
                <a:spcPts val="0"/>
              </a:spcBef>
              <a:spcAft>
                <a:spcPts val="0"/>
              </a:spcAft>
              <a:buSzPts val="1400"/>
              <a:buNone/>
            </a:pPr>
            <a:endParaRPr/>
          </a:p>
        </p:txBody>
      </p:sp>
      <p:sp>
        <p:nvSpPr>
          <p:cNvPr id="318" name="Google Shape;31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B6B5D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18B28-19E3-BCAC-58E6-9A703C6F28A6}"/>
              </a:ext>
            </a:extLst>
          </p:cNvPr>
          <p:cNvSpPr>
            <a:spLocks noGrp="1"/>
          </p:cNvSpPr>
          <p:nvPr>
            <p:ph type="ctrTitle"/>
          </p:nvPr>
        </p:nvSpPr>
        <p:spPr>
          <a:xfrm>
            <a:off x="1524000" y="1122363"/>
            <a:ext cx="9144000" cy="2387600"/>
          </a:xfrm>
        </p:spPr>
        <p:txBody>
          <a:bodyPr anchor="b"/>
          <a:lstStyle>
            <a:lvl1pPr algn="ctr">
              <a:defRPr sz="6000" b="1">
                <a:solidFill>
                  <a:schemeClr val="tx1"/>
                </a:solidFill>
                <a:latin typeface="Helvetica" panose="020B0604020202020204" pitchFamily="34" charset="0"/>
                <a:cs typeface="Helvetica"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FE72D61-FB9D-E13C-53C7-19E7D9A5B814}"/>
              </a:ext>
            </a:extLst>
          </p:cNvPr>
          <p:cNvSpPr>
            <a:spLocks noGrp="1"/>
          </p:cNvSpPr>
          <p:nvPr>
            <p:ph type="subTitle" idx="1"/>
          </p:nvPr>
        </p:nvSpPr>
        <p:spPr>
          <a:xfrm>
            <a:off x="1524000" y="3602038"/>
            <a:ext cx="9144000" cy="1655762"/>
          </a:xfrm>
        </p:spPr>
        <p:txBody>
          <a:bodyPr/>
          <a:lstStyle>
            <a:lvl1pPr marL="0" indent="0" algn="ctr">
              <a:buNone/>
              <a:defRPr sz="2400" b="1">
                <a:solidFill>
                  <a:schemeClr val="tx1"/>
                </a:solidFill>
                <a:latin typeface="Helvetica" panose="020B0604020202020204" pitchFamily="34" charset="0"/>
                <a:cs typeface="Helvetica"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F01021-29E4-25DE-12E4-4122413F1934}"/>
              </a:ext>
            </a:extLst>
          </p:cNvPr>
          <p:cNvSpPr>
            <a:spLocks noGrp="1"/>
          </p:cNvSpPr>
          <p:nvPr>
            <p:ph type="dt" sz="half" idx="10"/>
          </p:nvPr>
        </p:nvSpPr>
        <p:spPr/>
        <p:txBody>
          <a:bodyPr/>
          <a:lstStyle/>
          <a:p>
            <a:fld id="{71DBCBB7-18F6-4927-8F7A-FDEB348ED760}" type="datetimeFigureOut">
              <a:rPr lang="en-US" smtClean="0"/>
              <a:t>3/3/2023</a:t>
            </a:fld>
            <a:endParaRPr lang="en-US"/>
          </a:p>
        </p:txBody>
      </p:sp>
      <p:sp>
        <p:nvSpPr>
          <p:cNvPr id="5" name="Footer Placeholder 4">
            <a:extLst>
              <a:ext uri="{FF2B5EF4-FFF2-40B4-BE49-F238E27FC236}">
                <a16:creationId xmlns:a16="http://schemas.microsoft.com/office/drawing/2014/main" id="{F57BE268-1339-244C-B7F7-0B7601AAF5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EB703-4589-194C-28D8-854CD66B73F6}"/>
              </a:ext>
            </a:extLst>
          </p:cNvPr>
          <p:cNvSpPr>
            <a:spLocks noGrp="1"/>
          </p:cNvSpPr>
          <p:nvPr>
            <p:ph type="sldNum" sz="quarter" idx="12"/>
          </p:nvPr>
        </p:nvSpPr>
        <p:spPr/>
        <p:txBody>
          <a:bodyPr/>
          <a:lstStyle/>
          <a:p>
            <a:fld id="{D52A08EF-DDBE-4ED5-9215-1E10702B77EE}" type="slidenum">
              <a:rPr lang="en-US" smtClean="0"/>
              <a:t>‹#›</a:t>
            </a:fld>
            <a:endParaRPr lang="en-US"/>
          </a:p>
        </p:txBody>
      </p:sp>
      <p:sp>
        <p:nvSpPr>
          <p:cNvPr id="7" name="Rectangle 6">
            <a:extLst>
              <a:ext uri="{FF2B5EF4-FFF2-40B4-BE49-F238E27FC236}">
                <a16:creationId xmlns:a16="http://schemas.microsoft.com/office/drawing/2014/main" id="{B8342263-5240-5285-65D4-BC8A7D7F2854}"/>
              </a:ext>
            </a:extLst>
          </p:cNvPr>
          <p:cNvSpPr/>
          <p:nvPr userDrawn="1"/>
        </p:nvSpPr>
        <p:spPr>
          <a:xfrm>
            <a:off x="0" y="6492875"/>
            <a:ext cx="12192000" cy="365125"/>
          </a:xfrm>
          <a:prstGeom prst="rect">
            <a:avLst/>
          </a:prstGeom>
          <a:solidFill>
            <a:srgbClr val="FFFFFF">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54E608DC-A5EB-5D0F-9EE6-5D91B68A521E}"/>
              </a:ext>
            </a:extLst>
          </p:cNvPr>
          <p:cNvCxnSpPr>
            <a:cxnSpLocks/>
          </p:cNvCxnSpPr>
          <p:nvPr userDrawn="1"/>
        </p:nvCxnSpPr>
        <p:spPr>
          <a:xfrm>
            <a:off x="0" y="6780213"/>
            <a:ext cx="12192000" cy="0"/>
          </a:xfrm>
          <a:prstGeom prst="line">
            <a:avLst/>
          </a:prstGeom>
          <a:ln w="76200">
            <a:solidFill>
              <a:srgbClr val="877BA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4AA06E5-995A-7759-7BF7-EF5BD58E02B1}"/>
              </a:ext>
            </a:extLst>
          </p:cNvPr>
          <p:cNvCxnSpPr>
            <a:cxnSpLocks/>
          </p:cNvCxnSpPr>
          <p:nvPr userDrawn="1"/>
        </p:nvCxnSpPr>
        <p:spPr>
          <a:xfrm>
            <a:off x="0" y="6675437"/>
            <a:ext cx="12192000" cy="0"/>
          </a:xfrm>
          <a:prstGeom prst="line">
            <a:avLst/>
          </a:prstGeom>
          <a:ln w="28575">
            <a:solidFill>
              <a:srgbClr val="877BAE"/>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9E4334F-FC58-761F-E9D8-C671770CD7C5}"/>
              </a:ext>
            </a:extLst>
          </p:cNvPr>
          <p:cNvSpPr/>
          <p:nvPr userDrawn="1"/>
        </p:nvSpPr>
        <p:spPr>
          <a:xfrm>
            <a:off x="0" y="-1"/>
            <a:ext cx="12192000" cy="182563"/>
          </a:xfrm>
          <a:prstGeom prst="rect">
            <a:avLst/>
          </a:prstGeom>
          <a:solidFill>
            <a:srgbClr val="877BAE">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2C0F7AE0-78E6-0D89-98FE-DCEB4A3E9707}"/>
              </a:ext>
            </a:extLst>
          </p:cNvPr>
          <p:cNvCxnSpPr>
            <a:cxnSpLocks/>
          </p:cNvCxnSpPr>
          <p:nvPr userDrawn="1"/>
        </p:nvCxnSpPr>
        <p:spPr>
          <a:xfrm>
            <a:off x="0" y="30161"/>
            <a:ext cx="12192000"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283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B9749-3A8F-9214-657F-E092043DE1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85AF28-65AC-FCB2-E9C8-5AF660681C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C4A37-4715-7C5C-771B-4200E8F45112}"/>
              </a:ext>
            </a:extLst>
          </p:cNvPr>
          <p:cNvSpPr>
            <a:spLocks noGrp="1"/>
          </p:cNvSpPr>
          <p:nvPr>
            <p:ph type="dt" sz="half" idx="10"/>
          </p:nvPr>
        </p:nvSpPr>
        <p:spPr/>
        <p:txBody>
          <a:bodyPr/>
          <a:lstStyle/>
          <a:p>
            <a:fld id="{71DBCBB7-18F6-4927-8F7A-FDEB348ED760}" type="datetimeFigureOut">
              <a:rPr lang="en-US" smtClean="0"/>
              <a:t>3/3/2023</a:t>
            </a:fld>
            <a:endParaRPr lang="en-US"/>
          </a:p>
        </p:txBody>
      </p:sp>
      <p:sp>
        <p:nvSpPr>
          <p:cNvPr id="5" name="Footer Placeholder 4">
            <a:extLst>
              <a:ext uri="{FF2B5EF4-FFF2-40B4-BE49-F238E27FC236}">
                <a16:creationId xmlns:a16="http://schemas.microsoft.com/office/drawing/2014/main" id="{37F8C5CC-47DE-3391-17FB-CB1DA4551C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FEA4A4-A17A-6E48-61F4-55590B4733E5}"/>
              </a:ext>
            </a:extLst>
          </p:cNvPr>
          <p:cNvSpPr>
            <a:spLocks noGrp="1"/>
          </p:cNvSpPr>
          <p:nvPr>
            <p:ph type="sldNum" sz="quarter" idx="12"/>
          </p:nvPr>
        </p:nvSpPr>
        <p:spPr/>
        <p:txBody>
          <a:bodyPr/>
          <a:lstStyle/>
          <a:p>
            <a:fld id="{D52A08EF-DDBE-4ED5-9215-1E10702B77EE}" type="slidenum">
              <a:rPr lang="en-US" smtClean="0"/>
              <a:t>‹#›</a:t>
            </a:fld>
            <a:endParaRPr lang="en-US"/>
          </a:p>
        </p:txBody>
      </p:sp>
    </p:spTree>
    <p:extLst>
      <p:ext uri="{BB962C8B-B14F-4D97-AF65-F5344CB8AC3E}">
        <p14:creationId xmlns:p14="http://schemas.microsoft.com/office/powerpoint/2010/main" val="3965207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05BD81-78AC-1A72-629D-BA88649893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01C61B-ACA3-91C3-5C9F-F603BC48DB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B38C05-12DF-9E45-E621-BD5DA4C4B7F8}"/>
              </a:ext>
            </a:extLst>
          </p:cNvPr>
          <p:cNvSpPr>
            <a:spLocks noGrp="1"/>
          </p:cNvSpPr>
          <p:nvPr>
            <p:ph type="dt" sz="half" idx="10"/>
          </p:nvPr>
        </p:nvSpPr>
        <p:spPr/>
        <p:txBody>
          <a:bodyPr/>
          <a:lstStyle/>
          <a:p>
            <a:fld id="{71DBCBB7-18F6-4927-8F7A-FDEB348ED760}" type="datetimeFigureOut">
              <a:rPr lang="en-US" smtClean="0"/>
              <a:t>3/3/2023</a:t>
            </a:fld>
            <a:endParaRPr lang="en-US"/>
          </a:p>
        </p:txBody>
      </p:sp>
      <p:sp>
        <p:nvSpPr>
          <p:cNvPr id="5" name="Footer Placeholder 4">
            <a:extLst>
              <a:ext uri="{FF2B5EF4-FFF2-40B4-BE49-F238E27FC236}">
                <a16:creationId xmlns:a16="http://schemas.microsoft.com/office/drawing/2014/main" id="{4FB546B6-DEAC-E33B-6561-7074B616F0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41E3F-6724-A05A-07A9-04AAE80A4ACD}"/>
              </a:ext>
            </a:extLst>
          </p:cNvPr>
          <p:cNvSpPr>
            <a:spLocks noGrp="1"/>
          </p:cNvSpPr>
          <p:nvPr>
            <p:ph type="sldNum" sz="quarter" idx="12"/>
          </p:nvPr>
        </p:nvSpPr>
        <p:spPr/>
        <p:txBody>
          <a:bodyPr/>
          <a:lstStyle/>
          <a:p>
            <a:fld id="{D52A08EF-DDBE-4ED5-9215-1E10702B77EE}" type="slidenum">
              <a:rPr lang="en-US" smtClean="0"/>
              <a:t>‹#›</a:t>
            </a:fld>
            <a:endParaRPr lang="en-US"/>
          </a:p>
        </p:txBody>
      </p:sp>
    </p:spTree>
    <p:extLst>
      <p:ext uri="{BB962C8B-B14F-4D97-AF65-F5344CB8AC3E}">
        <p14:creationId xmlns:p14="http://schemas.microsoft.com/office/powerpoint/2010/main" val="669181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26"/>
        <p:cNvGrpSpPr/>
        <p:nvPr/>
      </p:nvGrpSpPr>
      <p:grpSpPr>
        <a:xfrm>
          <a:off x="0" y="0"/>
          <a:ext cx="0" cy="0"/>
          <a:chOff x="0" y="0"/>
          <a:chExt cx="0" cy="0"/>
        </a:xfrm>
      </p:grpSpPr>
      <p:sp>
        <p:nvSpPr>
          <p:cNvPr id="27" name="Google Shape;27;p29"/>
          <p:cNvSpPr txBox="1">
            <a:spLocks noGrp="1"/>
          </p:cNvSpPr>
          <p:nvPr>
            <p:ph type="title"/>
          </p:nvPr>
        </p:nvSpPr>
        <p:spPr>
          <a:xfrm>
            <a:off x="381000" y="432027"/>
            <a:ext cx="11430000" cy="784214"/>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8" name="Google Shape;28;p29"/>
          <p:cNvCxnSpPr/>
          <p:nvPr/>
        </p:nvCxnSpPr>
        <p:spPr>
          <a:xfrm>
            <a:off x="381000" y="1240151"/>
            <a:ext cx="11430000" cy="0"/>
          </a:xfrm>
          <a:prstGeom prst="straightConnector1">
            <a:avLst/>
          </a:prstGeom>
          <a:noFill/>
          <a:ln w="31750" cap="flat" cmpd="sng">
            <a:solidFill>
              <a:srgbClr val="3B64AD"/>
            </a:solidFill>
            <a:prstDash val="solid"/>
            <a:round/>
            <a:headEnd type="none" w="sm" len="sm"/>
            <a:tailEnd type="none" w="sm" len="sm"/>
          </a:ln>
        </p:spPr>
      </p:cxnSp>
    </p:spTree>
    <p:extLst>
      <p:ext uri="{BB962C8B-B14F-4D97-AF65-F5344CB8AC3E}">
        <p14:creationId xmlns:p14="http://schemas.microsoft.com/office/powerpoint/2010/main" val="2185464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B8AF3-23E9-535E-7EA6-88F2BB89E4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73AD1E-35E6-DB41-E44B-8C93249ABE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BFB554-3CFF-0165-212E-0D65840239E5}"/>
              </a:ext>
            </a:extLst>
          </p:cNvPr>
          <p:cNvSpPr>
            <a:spLocks noGrp="1"/>
          </p:cNvSpPr>
          <p:nvPr>
            <p:ph type="dt" sz="half" idx="10"/>
          </p:nvPr>
        </p:nvSpPr>
        <p:spPr/>
        <p:txBody>
          <a:bodyPr/>
          <a:lstStyle/>
          <a:p>
            <a:fld id="{71DBCBB7-18F6-4927-8F7A-FDEB348ED760}" type="datetimeFigureOut">
              <a:rPr lang="en-US" smtClean="0"/>
              <a:t>3/3/2023</a:t>
            </a:fld>
            <a:endParaRPr lang="en-US"/>
          </a:p>
        </p:txBody>
      </p:sp>
      <p:sp>
        <p:nvSpPr>
          <p:cNvPr id="5" name="Footer Placeholder 4">
            <a:extLst>
              <a:ext uri="{FF2B5EF4-FFF2-40B4-BE49-F238E27FC236}">
                <a16:creationId xmlns:a16="http://schemas.microsoft.com/office/drawing/2014/main" id="{21C5CD4A-6798-C262-ECE8-FB1A9FC613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C75AFD-840E-5B49-7075-E79D98ECCD96}"/>
              </a:ext>
            </a:extLst>
          </p:cNvPr>
          <p:cNvSpPr>
            <a:spLocks noGrp="1"/>
          </p:cNvSpPr>
          <p:nvPr>
            <p:ph type="sldNum" sz="quarter" idx="12"/>
          </p:nvPr>
        </p:nvSpPr>
        <p:spPr/>
        <p:txBody>
          <a:bodyPr/>
          <a:lstStyle/>
          <a:p>
            <a:fld id="{D52A08EF-DDBE-4ED5-9215-1E10702B77EE}" type="slidenum">
              <a:rPr lang="en-US" smtClean="0"/>
              <a:t>‹#›</a:t>
            </a:fld>
            <a:endParaRPr lang="en-US"/>
          </a:p>
        </p:txBody>
      </p:sp>
    </p:spTree>
    <p:extLst>
      <p:ext uri="{BB962C8B-B14F-4D97-AF65-F5344CB8AC3E}">
        <p14:creationId xmlns:p14="http://schemas.microsoft.com/office/powerpoint/2010/main" val="289812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A5EDE-EEEC-1989-A7B5-92354F5E86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1789EF-6512-2ED0-6ED3-317D34945C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47BC18-2342-0ACC-6685-0FE15DD57DCE}"/>
              </a:ext>
            </a:extLst>
          </p:cNvPr>
          <p:cNvSpPr>
            <a:spLocks noGrp="1"/>
          </p:cNvSpPr>
          <p:nvPr>
            <p:ph type="dt" sz="half" idx="10"/>
          </p:nvPr>
        </p:nvSpPr>
        <p:spPr/>
        <p:txBody>
          <a:bodyPr/>
          <a:lstStyle/>
          <a:p>
            <a:fld id="{71DBCBB7-18F6-4927-8F7A-FDEB348ED760}" type="datetimeFigureOut">
              <a:rPr lang="en-US" smtClean="0"/>
              <a:t>3/3/2023</a:t>
            </a:fld>
            <a:endParaRPr lang="en-US"/>
          </a:p>
        </p:txBody>
      </p:sp>
      <p:sp>
        <p:nvSpPr>
          <p:cNvPr id="5" name="Footer Placeholder 4">
            <a:extLst>
              <a:ext uri="{FF2B5EF4-FFF2-40B4-BE49-F238E27FC236}">
                <a16:creationId xmlns:a16="http://schemas.microsoft.com/office/drawing/2014/main" id="{7CB84629-8ACC-F204-3C45-175674C376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17FE86-7DFB-D1AD-DEE4-59C68322CD7F}"/>
              </a:ext>
            </a:extLst>
          </p:cNvPr>
          <p:cNvSpPr>
            <a:spLocks noGrp="1"/>
          </p:cNvSpPr>
          <p:nvPr>
            <p:ph type="sldNum" sz="quarter" idx="12"/>
          </p:nvPr>
        </p:nvSpPr>
        <p:spPr/>
        <p:txBody>
          <a:bodyPr/>
          <a:lstStyle/>
          <a:p>
            <a:fld id="{D52A08EF-DDBE-4ED5-9215-1E10702B77EE}" type="slidenum">
              <a:rPr lang="en-US" smtClean="0"/>
              <a:t>‹#›</a:t>
            </a:fld>
            <a:endParaRPr lang="en-US"/>
          </a:p>
        </p:txBody>
      </p:sp>
    </p:spTree>
    <p:extLst>
      <p:ext uri="{BB962C8B-B14F-4D97-AF65-F5344CB8AC3E}">
        <p14:creationId xmlns:p14="http://schemas.microsoft.com/office/powerpoint/2010/main" val="3993833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10A6D-A866-AABB-4F23-68E97215F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D0DADD-E658-D3EA-D798-80553EA444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6126D7-28FD-C12A-DD89-1C5B80665A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C3BC3C-1288-235E-6501-CF80C127DA44}"/>
              </a:ext>
            </a:extLst>
          </p:cNvPr>
          <p:cNvSpPr>
            <a:spLocks noGrp="1"/>
          </p:cNvSpPr>
          <p:nvPr>
            <p:ph type="dt" sz="half" idx="10"/>
          </p:nvPr>
        </p:nvSpPr>
        <p:spPr/>
        <p:txBody>
          <a:bodyPr/>
          <a:lstStyle/>
          <a:p>
            <a:fld id="{71DBCBB7-18F6-4927-8F7A-FDEB348ED760}" type="datetimeFigureOut">
              <a:rPr lang="en-US" smtClean="0"/>
              <a:t>3/3/2023</a:t>
            </a:fld>
            <a:endParaRPr lang="en-US"/>
          </a:p>
        </p:txBody>
      </p:sp>
      <p:sp>
        <p:nvSpPr>
          <p:cNvPr id="6" name="Footer Placeholder 5">
            <a:extLst>
              <a:ext uri="{FF2B5EF4-FFF2-40B4-BE49-F238E27FC236}">
                <a16:creationId xmlns:a16="http://schemas.microsoft.com/office/drawing/2014/main" id="{37A09DE6-1145-FD08-CB14-F8D5030040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BB7593-024D-7314-F1F4-0EEED282D176}"/>
              </a:ext>
            </a:extLst>
          </p:cNvPr>
          <p:cNvSpPr>
            <a:spLocks noGrp="1"/>
          </p:cNvSpPr>
          <p:nvPr>
            <p:ph type="sldNum" sz="quarter" idx="12"/>
          </p:nvPr>
        </p:nvSpPr>
        <p:spPr/>
        <p:txBody>
          <a:bodyPr/>
          <a:lstStyle/>
          <a:p>
            <a:fld id="{D52A08EF-DDBE-4ED5-9215-1E10702B77EE}" type="slidenum">
              <a:rPr lang="en-US" smtClean="0"/>
              <a:t>‹#›</a:t>
            </a:fld>
            <a:endParaRPr lang="en-US"/>
          </a:p>
        </p:txBody>
      </p:sp>
    </p:spTree>
    <p:extLst>
      <p:ext uri="{BB962C8B-B14F-4D97-AF65-F5344CB8AC3E}">
        <p14:creationId xmlns:p14="http://schemas.microsoft.com/office/powerpoint/2010/main" val="3368906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443C3-3BFC-2F08-96A1-98A23E2591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02014D-08EA-95D5-7166-9B9428C3F9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01287D-0F70-78AE-91B2-CC3799D08B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D3C015-951A-1C08-6B45-6B0023F235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606EF2-8EF4-6F85-915D-3BE6832D55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AEFD89-50B3-4188-8C7C-6CBF95CA8EA0}"/>
              </a:ext>
            </a:extLst>
          </p:cNvPr>
          <p:cNvSpPr>
            <a:spLocks noGrp="1"/>
          </p:cNvSpPr>
          <p:nvPr>
            <p:ph type="dt" sz="half" idx="10"/>
          </p:nvPr>
        </p:nvSpPr>
        <p:spPr/>
        <p:txBody>
          <a:bodyPr/>
          <a:lstStyle/>
          <a:p>
            <a:fld id="{71DBCBB7-18F6-4927-8F7A-FDEB348ED760}" type="datetimeFigureOut">
              <a:rPr lang="en-US" smtClean="0"/>
              <a:t>3/3/2023</a:t>
            </a:fld>
            <a:endParaRPr lang="en-US"/>
          </a:p>
        </p:txBody>
      </p:sp>
      <p:sp>
        <p:nvSpPr>
          <p:cNvPr id="8" name="Footer Placeholder 7">
            <a:extLst>
              <a:ext uri="{FF2B5EF4-FFF2-40B4-BE49-F238E27FC236}">
                <a16:creationId xmlns:a16="http://schemas.microsoft.com/office/drawing/2014/main" id="{32B1459F-B9D5-ECE2-72B8-6D5C6C427E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9A7F6F-86C9-5977-D455-838AB1DDCBED}"/>
              </a:ext>
            </a:extLst>
          </p:cNvPr>
          <p:cNvSpPr>
            <a:spLocks noGrp="1"/>
          </p:cNvSpPr>
          <p:nvPr>
            <p:ph type="sldNum" sz="quarter" idx="12"/>
          </p:nvPr>
        </p:nvSpPr>
        <p:spPr/>
        <p:txBody>
          <a:bodyPr/>
          <a:lstStyle/>
          <a:p>
            <a:fld id="{D52A08EF-DDBE-4ED5-9215-1E10702B77EE}" type="slidenum">
              <a:rPr lang="en-US" smtClean="0"/>
              <a:t>‹#›</a:t>
            </a:fld>
            <a:endParaRPr lang="en-US"/>
          </a:p>
        </p:txBody>
      </p:sp>
    </p:spTree>
    <p:extLst>
      <p:ext uri="{BB962C8B-B14F-4D97-AF65-F5344CB8AC3E}">
        <p14:creationId xmlns:p14="http://schemas.microsoft.com/office/powerpoint/2010/main" val="3341853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DBCFF-E4B3-C47D-6253-D31DEAB95F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1A695E-7BA6-6A8D-7374-CCEC70AB107F}"/>
              </a:ext>
            </a:extLst>
          </p:cNvPr>
          <p:cNvSpPr>
            <a:spLocks noGrp="1"/>
          </p:cNvSpPr>
          <p:nvPr>
            <p:ph type="dt" sz="half" idx="10"/>
          </p:nvPr>
        </p:nvSpPr>
        <p:spPr/>
        <p:txBody>
          <a:bodyPr/>
          <a:lstStyle/>
          <a:p>
            <a:fld id="{71DBCBB7-18F6-4927-8F7A-FDEB348ED760}" type="datetimeFigureOut">
              <a:rPr lang="en-US" smtClean="0"/>
              <a:t>3/3/2023</a:t>
            </a:fld>
            <a:endParaRPr lang="en-US"/>
          </a:p>
        </p:txBody>
      </p:sp>
      <p:sp>
        <p:nvSpPr>
          <p:cNvPr id="4" name="Footer Placeholder 3">
            <a:extLst>
              <a:ext uri="{FF2B5EF4-FFF2-40B4-BE49-F238E27FC236}">
                <a16:creationId xmlns:a16="http://schemas.microsoft.com/office/drawing/2014/main" id="{5B4E443E-F1A9-2411-D977-56A853A6D0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E608B8-D330-FE7B-0161-E6467DA404B8}"/>
              </a:ext>
            </a:extLst>
          </p:cNvPr>
          <p:cNvSpPr>
            <a:spLocks noGrp="1"/>
          </p:cNvSpPr>
          <p:nvPr>
            <p:ph type="sldNum" sz="quarter" idx="12"/>
          </p:nvPr>
        </p:nvSpPr>
        <p:spPr/>
        <p:txBody>
          <a:bodyPr/>
          <a:lstStyle/>
          <a:p>
            <a:fld id="{D52A08EF-DDBE-4ED5-9215-1E10702B77EE}" type="slidenum">
              <a:rPr lang="en-US" smtClean="0"/>
              <a:t>‹#›</a:t>
            </a:fld>
            <a:endParaRPr lang="en-US"/>
          </a:p>
        </p:txBody>
      </p:sp>
    </p:spTree>
    <p:extLst>
      <p:ext uri="{BB962C8B-B14F-4D97-AF65-F5344CB8AC3E}">
        <p14:creationId xmlns:p14="http://schemas.microsoft.com/office/powerpoint/2010/main" val="3328157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FE19E0-2724-344F-BC79-7F1405404BD8}"/>
              </a:ext>
            </a:extLst>
          </p:cNvPr>
          <p:cNvSpPr>
            <a:spLocks noGrp="1"/>
          </p:cNvSpPr>
          <p:nvPr>
            <p:ph type="dt" sz="half" idx="10"/>
          </p:nvPr>
        </p:nvSpPr>
        <p:spPr/>
        <p:txBody>
          <a:bodyPr/>
          <a:lstStyle/>
          <a:p>
            <a:fld id="{71DBCBB7-18F6-4927-8F7A-FDEB348ED760}" type="datetimeFigureOut">
              <a:rPr lang="en-US" smtClean="0"/>
              <a:t>3/3/2023</a:t>
            </a:fld>
            <a:endParaRPr lang="en-US"/>
          </a:p>
        </p:txBody>
      </p:sp>
      <p:sp>
        <p:nvSpPr>
          <p:cNvPr id="3" name="Footer Placeholder 2">
            <a:extLst>
              <a:ext uri="{FF2B5EF4-FFF2-40B4-BE49-F238E27FC236}">
                <a16:creationId xmlns:a16="http://schemas.microsoft.com/office/drawing/2014/main" id="{0B3909C4-8D98-0210-6020-555F22CB61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B4B88D-D14A-5B74-B37D-7E6676F30FE9}"/>
              </a:ext>
            </a:extLst>
          </p:cNvPr>
          <p:cNvSpPr>
            <a:spLocks noGrp="1"/>
          </p:cNvSpPr>
          <p:nvPr>
            <p:ph type="sldNum" sz="quarter" idx="12"/>
          </p:nvPr>
        </p:nvSpPr>
        <p:spPr/>
        <p:txBody>
          <a:bodyPr/>
          <a:lstStyle/>
          <a:p>
            <a:fld id="{D52A08EF-DDBE-4ED5-9215-1E10702B77EE}" type="slidenum">
              <a:rPr lang="en-US" smtClean="0"/>
              <a:t>‹#›</a:t>
            </a:fld>
            <a:endParaRPr lang="en-US"/>
          </a:p>
        </p:txBody>
      </p:sp>
    </p:spTree>
    <p:extLst>
      <p:ext uri="{BB962C8B-B14F-4D97-AF65-F5344CB8AC3E}">
        <p14:creationId xmlns:p14="http://schemas.microsoft.com/office/powerpoint/2010/main" val="1287142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5E981-2CEA-1344-D5F8-64E351BA48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FFBD4C-2BF9-3199-E9D2-EBD2822B8D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457976-F8E6-05BD-AD7F-9E84C0823A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DA5D72-0635-9CB7-205E-F919BDF975CC}"/>
              </a:ext>
            </a:extLst>
          </p:cNvPr>
          <p:cNvSpPr>
            <a:spLocks noGrp="1"/>
          </p:cNvSpPr>
          <p:nvPr>
            <p:ph type="dt" sz="half" idx="10"/>
          </p:nvPr>
        </p:nvSpPr>
        <p:spPr/>
        <p:txBody>
          <a:bodyPr/>
          <a:lstStyle/>
          <a:p>
            <a:fld id="{71DBCBB7-18F6-4927-8F7A-FDEB348ED760}" type="datetimeFigureOut">
              <a:rPr lang="en-US" smtClean="0"/>
              <a:t>3/3/2023</a:t>
            </a:fld>
            <a:endParaRPr lang="en-US"/>
          </a:p>
        </p:txBody>
      </p:sp>
      <p:sp>
        <p:nvSpPr>
          <p:cNvPr id="6" name="Footer Placeholder 5">
            <a:extLst>
              <a:ext uri="{FF2B5EF4-FFF2-40B4-BE49-F238E27FC236}">
                <a16:creationId xmlns:a16="http://schemas.microsoft.com/office/drawing/2014/main" id="{7C8F8EFF-9759-C1D8-79D0-AA0DFEA73E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F352B4-D7E8-94E2-E2D9-D4A9A8ED7886}"/>
              </a:ext>
            </a:extLst>
          </p:cNvPr>
          <p:cNvSpPr>
            <a:spLocks noGrp="1"/>
          </p:cNvSpPr>
          <p:nvPr>
            <p:ph type="sldNum" sz="quarter" idx="12"/>
          </p:nvPr>
        </p:nvSpPr>
        <p:spPr/>
        <p:txBody>
          <a:bodyPr/>
          <a:lstStyle/>
          <a:p>
            <a:fld id="{D52A08EF-DDBE-4ED5-9215-1E10702B77EE}" type="slidenum">
              <a:rPr lang="en-US" smtClean="0"/>
              <a:t>‹#›</a:t>
            </a:fld>
            <a:endParaRPr lang="en-US"/>
          </a:p>
        </p:txBody>
      </p:sp>
    </p:spTree>
    <p:extLst>
      <p:ext uri="{BB962C8B-B14F-4D97-AF65-F5344CB8AC3E}">
        <p14:creationId xmlns:p14="http://schemas.microsoft.com/office/powerpoint/2010/main" val="122041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463B3-4BC6-0636-54DE-81C8081684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FFBC1C-67E2-5813-691F-E232CFA4FB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34294F4-A329-EC54-E3CD-CA1D41CA66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A89CE1-124E-67F3-0F4A-C2E586CEB2F6}"/>
              </a:ext>
            </a:extLst>
          </p:cNvPr>
          <p:cNvSpPr>
            <a:spLocks noGrp="1"/>
          </p:cNvSpPr>
          <p:nvPr>
            <p:ph type="dt" sz="half" idx="10"/>
          </p:nvPr>
        </p:nvSpPr>
        <p:spPr/>
        <p:txBody>
          <a:bodyPr/>
          <a:lstStyle/>
          <a:p>
            <a:fld id="{71DBCBB7-18F6-4927-8F7A-FDEB348ED760}" type="datetimeFigureOut">
              <a:rPr lang="en-US" smtClean="0"/>
              <a:t>3/3/2023</a:t>
            </a:fld>
            <a:endParaRPr lang="en-US"/>
          </a:p>
        </p:txBody>
      </p:sp>
      <p:sp>
        <p:nvSpPr>
          <p:cNvPr id="6" name="Footer Placeholder 5">
            <a:extLst>
              <a:ext uri="{FF2B5EF4-FFF2-40B4-BE49-F238E27FC236}">
                <a16:creationId xmlns:a16="http://schemas.microsoft.com/office/drawing/2014/main" id="{8172B707-9AC6-1650-9101-F868A927DD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5CFF50-879F-A272-BEE9-956DB297F744}"/>
              </a:ext>
            </a:extLst>
          </p:cNvPr>
          <p:cNvSpPr>
            <a:spLocks noGrp="1"/>
          </p:cNvSpPr>
          <p:nvPr>
            <p:ph type="sldNum" sz="quarter" idx="12"/>
          </p:nvPr>
        </p:nvSpPr>
        <p:spPr/>
        <p:txBody>
          <a:bodyPr/>
          <a:lstStyle/>
          <a:p>
            <a:fld id="{D52A08EF-DDBE-4ED5-9215-1E10702B77EE}" type="slidenum">
              <a:rPr lang="en-US" smtClean="0"/>
              <a:t>‹#›</a:t>
            </a:fld>
            <a:endParaRPr lang="en-US"/>
          </a:p>
        </p:txBody>
      </p:sp>
    </p:spTree>
    <p:extLst>
      <p:ext uri="{BB962C8B-B14F-4D97-AF65-F5344CB8AC3E}">
        <p14:creationId xmlns:p14="http://schemas.microsoft.com/office/powerpoint/2010/main" val="747976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A1FA53-D83B-8AAF-112F-0BEF0D36E948}"/>
              </a:ext>
            </a:extLst>
          </p:cNvPr>
          <p:cNvSpPr/>
          <p:nvPr userDrawn="1"/>
        </p:nvSpPr>
        <p:spPr>
          <a:xfrm>
            <a:off x="0" y="6492875"/>
            <a:ext cx="12192000" cy="365125"/>
          </a:xfrm>
          <a:prstGeom prst="rect">
            <a:avLst/>
          </a:prstGeom>
          <a:solidFill>
            <a:srgbClr val="B6B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44D802-4CAA-AA39-6544-88A41E827D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1A24E0-2859-6494-3926-E9D2718EB6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B4469E-A377-66A6-9154-EB134348F9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DBCBB7-18F6-4927-8F7A-FDEB348ED760}" type="datetimeFigureOut">
              <a:rPr lang="en-US" smtClean="0"/>
              <a:t>3/3/2023</a:t>
            </a:fld>
            <a:endParaRPr lang="en-US"/>
          </a:p>
        </p:txBody>
      </p:sp>
      <p:sp>
        <p:nvSpPr>
          <p:cNvPr id="5" name="Footer Placeholder 4">
            <a:extLst>
              <a:ext uri="{FF2B5EF4-FFF2-40B4-BE49-F238E27FC236}">
                <a16:creationId xmlns:a16="http://schemas.microsoft.com/office/drawing/2014/main" id="{7302EE6D-947B-F8F9-2F6D-2CACC69AF4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E59E15-4986-F0E0-5BD4-AE0BDE7415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2A08EF-DDBE-4ED5-9215-1E10702B77EE}" type="slidenum">
              <a:rPr lang="en-US" smtClean="0"/>
              <a:t>‹#›</a:t>
            </a:fld>
            <a:endParaRPr lang="en-US"/>
          </a:p>
        </p:txBody>
      </p:sp>
      <p:cxnSp>
        <p:nvCxnSpPr>
          <p:cNvPr id="8" name="Straight Connector 7">
            <a:extLst>
              <a:ext uri="{FF2B5EF4-FFF2-40B4-BE49-F238E27FC236}">
                <a16:creationId xmlns:a16="http://schemas.microsoft.com/office/drawing/2014/main" id="{FC4586F8-56B1-7991-3595-595964AB5356}"/>
              </a:ext>
            </a:extLst>
          </p:cNvPr>
          <p:cNvCxnSpPr>
            <a:cxnSpLocks/>
          </p:cNvCxnSpPr>
          <p:nvPr userDrawn="1"/>
        </p:nvCxnSpPr>
        <p:spPr>
          <a:xfrm>
            <a:off x="0" y="6780213"/>
            <a:ext cx="12192000" cy="0"/>
          </a:xfrm>
          <a:prstGeom prst="line">
            <a:avLst/>
          </a:prstGeom>
          <a:ln w="76200">
            <a:solidFill>
              <a:srgbClr val="877BAE"/>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4BFF11A-67F0-C851-E462-0868118F28D7}"/>
              </a:ext>
            </a:extLst>
          </p:cNvPr>
          <p:cNvCxnSpPr>
            <a:cxnSpLocks/>
          </p:cNvCxnSpPr>
          <p:nvPr userDrawn="1"/>
        </p:nvCxnSpPr>
        <p:spPr>
          <a:xfrm>
            <a:off x="0" y="6675437"/>
            <a:ext cx="12192000" cy="0"/>
          </a:xfrm>
          <a:prstGeom prst="line">
            <a:avLst/>
          </a:prstGeom>
          <a:ln w="28575">
            <a:solidFill>
              <a:srgbClr val="877BAE"/>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3AF9BBC-FB5A-1B4F-F184-DE270CE4EC4E}"/>
              </a:ext>
            </a:extLst>
          </p:cNvPr>
          <p:cNvSpPr/>
          <p:nvPr userDrawn="1"/>
        </p:nvSpPr>
        <p:spPr>
          <a:xfrm>
            <a:off x="0" y="-1"/>
            <a:ext cx="12192000" cy="182563"/>
          </a:xfrm>
          <a:prstGeom prst="rect">
            <a:avLst/>
          </a:prstGeom>
          <a:solidFill>
            <a:srgbClr val="877BAE">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98F7DC4E-8048-DF20-6BBE-F65F207073CE}"/>
              </a:ext>
            </a:extLst>
          </p:cNvPr>
          <p:cNvCxnSpPr>
            <a:cxnSpLocks/>
          </p:cNvCxnSpPr>
          <p:nvPr userDrawn="1"/>
        </p:nvCxnSpPr>
        <p:spPr>
          <a:xfrm>
            <a:off x="0" y="30161"/>
            <a:ext cx="1219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789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Helvetica" panose="020B0604020202020204" pitchFamily="34" charset="0"/>
          <a:ea typeface="+mj-ea"/>
          <a:cs typeface="Helvetica"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EFE59-06EC-2296-F1AC-67795DE5A612}"/>
              </a:ext>
            </a:extLst>
          </p:cNvPr>
          <p:cNvSpPr>
            <a:spLocks noGrp="1"/>
          </p:cNvSpPr>
          <p:nvPr>
            <p:ph type="ctrTitle"/>
          </p:nvPr>
        </p:nvSpPr>
        <p:spPr/>
        <p:txBody>
          <a:bodyPr>
            <a:normAutofit fontScale="90000"/>
          </a:bodyPr>
          <a:lstStyle/>
          <a:p>
            <a:r>
              <a:rPr lang="en-US" dirty="0"/>
              <a:t>Examining the Regulation of bS21 Homologs </a:t>
            </a:r>
            <a:br>
              <a:rPr lang="en-US" dirty="0"/>
            </a:br>
            <a:r>
              <a:rPr lang="en-US" dirty="0"/>
              <a:t>in </a:t>
            </a:r>
            <a:r>
              <a:rPr lang="en-US" i="1" dirty="0"/>
              <a:t>Francisella tularensis</a:t>
            </a:r>
          </a:p>
        </p:txBody>
      </p:sp>
      <p:sp>
        <p:nvSpPr>
          <p:cNvPr id="3" name="Subtitle 2">
            <a:extLst>
              <a:ext uri="{FF2B5EF4-FFF2-40B4-BE49-F238E27FC236}">
                <a16:creationId xmlns:a16="http://schemas.microsoft.com/office/drawing/2014/main" id="{310B071F-CD08-4F77-1DEB-1CBA827C230F}"/>
              </a:ext>
            </a:extLst>
          </p:cNvPr>
          <p:cNvSpPr>
            <a:spLocks noGrp="1"/>
          </p:cNvSpPr>
          <p:nvPr>
            <p:ph type="subTitle" idx="1"/>
          </p:nvPr>
        </p:nvSpPr>
        <p:spPr/>
        <p:txBody>
          <a:bodyPr/>
          <a:lstStyle/>
          <a:p>
            <a:r>
              <a:rPr lang="en-US" dirty="0" err="1"/>
              <a:t>KRamsey</a:t>
            </a:r>
            <a:r>
              <a:rPr lang="en-US" dirty="0"/>
              <a:t> Lab | Sierra Schmidt</a:t>
            </a:r>
          </a:p>
        </p:txBody>
      </p:sp>
    </p:spTree>
    <p:extLst>
      <p:ext uri="{BB962C8B-B14F-4D97-AF65-F5344CB8AC3E}">
        <p14:creationId xmlns:p14="http://schemas.microsoft.com/office/powerpoint/2010/main" val="951007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EFE59-06EC-2296-F1AC-67795DE5A612}"/>
              </a:ext>
            </a:extLst>
          </p:cNvPr>
          <p:cNvSpPr>
            <a:spLocks noGrp="1"/>
          </p:cNvSpPr>
          <p:nvPr>
            <p:ph type="ctrTitle"/>
          </p:nvPr>
        </p:nvSpPr>
        <p:spPr>
          <a:xfrm>
            <a:off x="1524000" y="2507611"/>
            <a:ext cx="9144000" cy="1842779"/>
          </a:xfrm>
        </p:spPr>
        <p:txBody>
          <a:bodyPr>
            <a:normAutofit/>
          </a:bodyPr>
          <a:lstStyle/>
          <a:p>
            <a:r>
              <a:rPr lang="en-US" dirty="0"/>
              <a:t>What regulates bS21-1 and bS21-3?</a:t>
            </a:r>
          </a:p>
        </p:txBody>
      </p:sp>
    </p:spTree>
    <p:extLst>
      <p:ext uri="{BB962C8B-B14F-4D97-AF65-F5344CB8AC3E}">
        <p14:creationId xmlns:p14="http://schemas.microsoft.com/office/powerpoint/2010/main" val="382542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EFE59-06EC-2296-F1AC-67795DE5A612}"/>
              </a:ext>
            </a:extLst>
          </p:cNvPr>
          <p:cNvSpPr>
            <a:spLocks noGrp="1"/>
          </p:cNvSpPr>
          <p:nvPr>
            <p:ph type="ctrTitle"/>
          </p:nvPr>
        </p:nvSpPr>
        <p:spPr>
          <a:xfrm>
            <a:off x="1524000" y="2922807"/>
            <a:ext cx="9144000" cy="1012386"/>
          </a:xfrm>
        </p:spPr>
        <p:txBody>
          <a:bodyPr>
            <a:normAutofit/>
          </a:bodyPr>
          <a:lstStyle/>
          <a:p>
            <a:r>
              <a:rPr lang="en-US" dirty="0"/>
              <a:t>I. Environmental Factors</a:t>
            </a:r>
          </a:p>
        </p:txBody>
      </p:sp>
    </p:spTree>
    <p:extLst>
      <p:ext uri="{BB962C8B-B14F-4D97-AF65-F5344CB8AC3E}">
        <p14:creationId xmlns:p14="http://schemas.microsoft.com/office/powerpoint/2010/main" val="802645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EEB2F78-4D7A-86AD-6F27-AE1775520385}"/>
              </a:ext>
            </a:extLst>
          </p:cNvPr>
          <p:cNvCxnSpPr/>
          <p:nvPr/>
        </p:nvCxnSpPr>
        <p:spPr>
          <a:xfrm>
            <a:off x="7945515" y="2386766"/>
            <a:ext cx="3994952"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FE839A7-BA30-0CE3-B8AC-98557E6572FA}"/>
              </a:ext>
            </a:extLst>
          </p:cNvPr>
          <p:cNvSpPr>
            <a:spLocks noGrp="1"/>
          </p:cNvSpPr>
          <p:nvPr>
            <p:ph type="title"/>
          </p:nvPr>
        </p:nvSpPr>
        <p:spPr/>
        <p:txBody>
          <a:bodyPr/>
          <a:lstStyle/>
          <a:p>
            <a:pPr algn="ctr"/>
            <a:r>
              <a:rPr lang="en-US" dirty="0"/>
              <a:t>GFP Reporter Assay and Environments Tested</a:t>
            </a:r>
          </a:p>
        </p:txBody>
      </p:sp>
      <p:sp>
        <p:nvSpPr>
          <p:cNvPr id="4" name="Content Placeholder 3">
            <a:extLst>
              <a:ext uri="{FF2B5EF4-FFF2-40B4-BE49-F238E27FC236}">
                <a16:creationId xmlns:a16="http://schemas.microsoft.com/office/drawing/2014/main" id="{B6EA24DB-D040-5AD2-C72A-8FFF52A7489B}"/>
              </a:ext>
            </a:extLst>
          </p:cNvPr>
          <p:cNvSpPr>
            <a:spLocks noGrp="1"/>
          </p:cNvSpPr>
          <p:nvPr>
            <p:ph idx="1"/>
          </p:nvPr>
        </p:nvSpPr>
        <p:spPr>
          <a:xfrm>
            <a:off x="838200" y="1583547"/>
            <a:ext cx="11262064" cy="4593416"/>
          </a:xfrm>
        </p:spPr>
        <p:txBody>
          <a:bodyPr>
            <a:normAutofit fontScale="92500" lnSpcReduction="10000"/>
          </a:bodyPr>
          <a:lstStyle/>
          <a:p>
            <a:r>
              <a:rPr lang="en-US" dirty="0"/>
              <a:t>Temperature</a:t>
            </a:r>
          </a:p>
          <a:p>
            <a:r>
              <a:rPr lang="en-US" dirty="0"/>
              <a:t>Salinity</a:t>
            </a:r>
          </a:p>
          <a:p>
            <a:r>
              <a:rPr lang="en-US" dirty="0"/>
              <a:t>pH</a:t>
            </a:r>
          </a:p>
          <a:p>
            <a:r>
              <a:rPr lang="en-US" dirty="0"/>
              <a:t>H</a:t>
            </a:r>
            <a:r>
              <a:rPr lang="en-US" baseline="-25000" dirty="0"/>
              <a:t>2</a:t>
            </a:r>
            <a:r>
              <a:rPr lang="en-US" dirty="0"/>
              <a:t>O</a:t>
            </a:r>
            <a:r>
              <a:rPr lang="en-US" baseline="-25000" dirty="0"/>
              <a:t>2 </a:t>
            </a:r>
            <a:r>
              <a:rPr lang="en-US" dirty="0"/>
              <a:t>induced stress</a:t>
            </a:r>
          </a:p>
          <a:p>
            <a:r>
              <a:rPr lang="en-US" dirty="0"/>
              <a:t>UV induced stress</a:t>
            </a:r>
          </a:p>
          <a:p>
            <a:r>
              <a:rPr lang="en-US" dirty="0"/>
              <a:t>Growth in Chamberlain’s Defined Media</a:t>
            </a:r>
          </a:p>
          <a:p>
            <a:r>
              <a:rPr lang="en-US" dirty="0"/>
              <a:t>Growth on Cysteine Heart Agar with 2% hemoglobin</a:t>
            </a:r>
          </a:p>
          <a:p>
            <a:r>
              <a:rPr lang="en-US" dirty="0"/>
              <a:t>Growth to stationary phase</a:t>
            </a:r>
          </a:p>
          <a:p>
            <a:r>
              <a:rPr lang="en-US" dirty="0"/>
              <a:t>Different magnesium concentrations</a:t>
            </a:r>
          </a:p>
          <a:p>
            <a:r>
              <a:rPr lang="en-US" dirty="0"/>
              <a:t>Different iron concentrations</a:t>
            </a:r>
          </a:p>
        </p:txBody>
      </p:sp>
      <p:pic>
        <p:nvPicPr>
          <p:cNvPr id="6" name="Content Placeholder 4" descr="Graphical user interface, application&#10;&#10;Description automatically generated">
            <a:extLst>
              <a:ext uri="{FF2B5EF4-FFF2-40B4-BE49-F238E27FC236}">
                <a16:creationId xmlns:a16="http://schemas.microsoft.com/office/drawing/2014/main" id="{035D43B2-983B-BFF2-FC0D-7D1F63F264CB}"/>
              </a:ext>
            </a:extLst>
          </p:cNvPr>
          <p:cNvPicPr>
            <a:picLocks noChangeAspect="1"/>
          </p:cNvPicPr>
          <p:nvPr/>
        </p:nvPicPr>
        <p:blipFill rotWithShape="1">
          <a:blip r:embed="rId2">
            <a:extLst>
              <a:ext uri="{28A0092B-C50C-407E-A947-70E740481C1C}">
                <a14:useLocalDpi xmlns:a14="http://schemas.microsoft.com/office/drawing/2010/main" val="0"/>
              </a:ext>
            </a:extLst>
          </a:blip>
          <a:srcRect l="44707" t="20741" r="34143" b="58597"/>
          <a:stretch/>
        </p:blipFill>
        <p:spPr>
          <a:xfrm>
            <a:off x="9862374" y="1241137"/>
            <a:ext cx="1865747" cy="899102"/>
          </a:xfrm>
          <a:prstGeom prst="rect">
            <a:avLst/>
          </a:prstGeom>
        </p:spPr>
      </p:pic>
      <p:sp>
        <p:nvSpPr>
          <p:cNvPr id="3" name="Rectangle 2">
            <a:extLst>
              <a:ext uri="{FF2B5EF4-FFF2-40B4-BE49-F238E27FC236}">
                <a16:creationId xmlns:a16="http://schemas.microsoft.com/office/drawing/2014/main" id="{98065792-A496-C8F2-5CD0-4CC1F2A5CD2C}"/>
              </a:ext>
            </a:extLst>
          </p:cNvPr>
          <p:cNvSpPr/>
          <p:nvPr/>
        </p:nvSpPr>
        <p:spPr>
          <a:xfrm>
            <a:off x="10049523" y="2256367"/>
            <a:ext cx="1624614" cy="27520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GFP</a:t>
            </a:r>
          </a:p>
        </p:txBody>
      </p:sp>
      <p:sp>
        <p:nvSpPr>
          <p:cNvPr id="5" name="Rectangle 4">
            <a:extLst>
              <a:ext uri="{FF2B5EF4-FFF2-40B4-BE49-F238E27FC236}">
                <a16:creationId xmlns:a16="http://schemas.microsoft.com/office/drawing/2014/main" id="{553E64F3-65B6-3EFC-90CC-C4E52CEDF9E3}"/>
              </a:ext>
            </a:extLst>
          </p:cNvPr>
          <p:cNvSpPr/>
          <p:nvPr/>
        </p:nvSpPr>
        <p:spPr>
          <a:xfrm>
            <a:off x="8160059" y="2256367"/>
            <a:ext cx="1624614" cy="2752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
            </a:r>
            <a:r>
              <a:rPr lang="en-US" i="1" dirty="0"/>
              <a:t>rpsU1/</a:t>
            </a:r>
            <a:r>
              <a:rPr lang="en-US" i="1" dirty="0" err="1"/>
              <a:t>cspC</a:t>
            </a:r>
            <a:endParaRPr lang="en-US" i="1" dirty="0"/>
          </a:p>
        </p:txBody>
      </p:sp>
      <p:cxnSp>
        <p:nvCxnSpPr>
          <p:cNvPr id="9" name="Straight Connector 8">
            <a:extLst>
              <a:ext uri="{FF2B5EF4-FFF2-40B4-BE49-F238E27FC236}">
                <a16:creationId xmlns:a16="http://schemas.microsoft.com/office/drawing/2014/main" id="{67325C28-BAF7-87FF-3A50-C02EEEF2D37D}"/>
              </a:ext>
            </a:extLst>
          </p:cNvPr>
          <p:cNvCxnSpPr/>
          <p:nvPr/>
        </p:nvCxnSpPr>
        <p:spPr>
          <a:xfrm>
            <a:off x="7945515" y="3712329"/>
            <a:ext cx="3994952"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Content Placeholder 4" descr="Graphical user interface, application&#10;&#10;Description automatically generated">
            <a:extLst>
              <a:ext uri="{FF2B5EF4-FFF2-40B4-BE49-F238E27FC236}">
                <a16:creationId xmlns:a16="http://schemas.microsoft.com/office/drawing/2014/main" id="{FC16DEBB-2942-170C-DB7A-AB31F23A5188}"/>
              </a:ext>
            </a:extLst>
          </p:cNvPr>
          <p:cNvPicPr>
            <a:picLocks noChangeAspect="1"/>
          </p:cNvPicPr>
          <p:nvPr/>
        </p:nvPicPr>
        <p:blipFill rotWithShape="1">
          <a:blip r:embed="rId2">
            <a:extLst>
              <a:ext uri="{28A0092B-C50C-407E-A947-70E740481C1C}">
                <a14:useLocalDpi xmlns:a14="http://schemas.microsoft.com/office/drawing/2010/main" val="0"/>
              </a:ext>
            </a:extLst>
          </a:blip>
          <a:srcRect l="44707" t="20741" r="34143" b="58597"/>
          <a:stretch/>
        </p:blipFill>
        <p:spPr>
          <a:xfrm>
            <a:off x="9862374" y="2566700"/>
            <a:ext cx="1865747" cy="899102"/>
          </a:xfrm>
          <a:prstGeom prst="rect">
            <a:avLst/>
          </a:prstGeom>
        </p:spPr>
      </p:pic>
      <p:sp>
        <p:nvSpPr>
          <p:cNvPr id="11" name="Rectangle 10">
            <a:extLst>
              <a:ext uri="{FF2B5EF4-FFF2-40B4-BE49-F238E27FC236}">
                <a16:creationId xmlns:a16="http://schemas.microsoft.com/office/drawing/2014/main" id="{C405D80C-AE86-7134-47AE-78230CD32CD0}"/>
              </a:ext>
            </a:extLst>
          </p:cNvPr>
          <p:cNvSpPr/>
          <p:nvPr/>
        </p:nvSpPr>
        <p:spPr>
          <a:xfrm>
            <a:off x="10049523" y="3581930"/>
            <a:ext cx="1624614" cy="27520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GFP</a:t>
            </a:r>
          </a:p>
        </p:txBody>
      </p:sp>
      <p:sp>
        <p:nvSpPr>
          <p:cNvPr id="12" name="Rectangle 11">
            <a:extLst>
              <a:ext uri="{FF2B5EF4-FFF2-40B4-BE49-F238E27FC236}">
                <a16:creationId xmlns:a16="http://schemas.microsoft.com/office/drawing/2014/main" id="{854C7108-398E-7C97-EE4D-4232EED8E5CA}"/>
              </a:ext>
            </a:extLst>
          </p:cNvPr>
          <p:cNvSpPr/>
          <p:nvPr/>
        </p:nvSpPr>
        <p:spPr>
          <a:xfrm>
            <a:off x="8160059" y="3581930"/>
            <a:ext cx="1624614" cy="2752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
            </a:r>
            <a:r>
              <a:rPr lang="en-US" i="1" dirty="0"/>
              <a:t>rpsU3</a:t>
            </a:r>
          </a:p>
        </p:txBody>
      </p:sp>
    </p:spTree>
    <p:extLst>
      <p:ext uri="{BB962C8B-B14F-4D97-AF65-F5344CB8AC3E}">
        <p14:creationId xmlns:p14="http://schemas.microsoft.com/office/powerpoint/2010/main" val="30742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57579-14B0-4856-B6D4-9C288E82B8B1}"/>
              </a:ext>
            </a:extLst>
          </p:cNvPr>
          <p:cNvSpPr>
            <a:spLocks noGrp="1"/>
          </p:cNvSpPr>
          <p:nvPr>
            <p:ph type="title"/>
          </p:nvPr>
        </p:nvSpPr>
        <p:spPr/>
        <p:txBody>
          <a:bodyPr/>
          <a:lstStyle/>
          <a:p>
            <a:r>
              <a:rPr lang="el-GR" dirty="0"/>
              <a:t>β-</a:t>
            </a:r>
            <a:r>
              <a:rPr lang="en-US" dirty="0"/>
              <a:t>galactosidase Assay</a:t>
            </a:r>
          </a:p>
        </p:txBody>
      </p:sp>
      <p:pic>
        <p:nvPicPr>
          <p:cNvPr id="8" name="Picture 7">
            <a:extLst>
              <a:ext uri="{FF2B5EF4-FFF2-40B4-BE49-F238E27FC236}">
                <a16:creationId xmlns:a16="http://schemas.microsoft.com/office/drawing/2014/main" id="{EE530154-8604-4954-6AB0-CCF615E7298F}"/>
              </a:ext>
            </a:extLst>
          </p:cNvPr>
          <p:cNvPicPr>
            <a:picLocks noChangeAspect="1"/>
          </p:cNvPicPr>
          <p:nvPr/>
        </p:nvPicPr>
        <p:blipFill rotWithShape="1">
          <a:blip r:embed="rId2"/>
          <a:srcRect l="75758" t="11634" b="59595"/>
          <a:stretch/>
        </p:blipFill>
        <p:spPr>
          <a:xfrm>
            <a:off x="3826276" y="2122334"/>
            <a:ext cx="1277152" cy="816176"/>
          </a:xfrm>
          <a:prstGeom prst="rect">
            <a:avLst/>
          </a:prstGeom>
        </p:spPr>
      </p:pic>
      <p:sp>
        <p:nvSpPr>
          <p:cNvPr id="6" name="Content Placeholder 3">
            <a:extLst>
              <a:ext uri="{FF2B5EF4-FFF2-40B4-BE49-F238E27FC236}">
                <a16:creationId xmlns:a16="http://schemas.microsoft.com/office/drawing/2014/main" id="{D3E8F738-7858-BEF6-54D7-BC41B774A2A5}"/>
              </a:ext>
            </a:extLst>
          </p:cNvPr>
          <p:cNvSpPr>
            <a:spLocks noGrp="1"/>
          </p:cNvSpPr>
          <p:nvPr>
            <p:ph idx="1"/>
          </p:nvPr>
        </p:nvSpPr>
        <p:spPr>
          <a:xfrm>
            <a:off x="6341617" y="2126265"/>
            <a:ext cx="5411680" cy="4593416"/>
          </a:xfrm>
        </p:spPr>
        <p:txBody>
          <a:bodyPr>
            <a:normAutofit/>
          </a:bodyPr>
          <a:lstStyle/>
          <a:p>
            <a:r>
              <a:rPr lang="en-US" dirty="0"/>
              <a:t>Integrated into the native operon</a:t>
            </a:r>
          </a:p>
          <a:p>
            <a:r>
              <a:rPr lang="en-US" dirty="0"/>
              <a:t>Approximates level of translation</a:t>
            </a:r>
          </a:p>
        </p:txBody>
      </p:sp>
      <p:cxnSp>
        <p:nvCxnSpPr>
          <p:cNvPr id="7" name="Straight Connector 6">
            <a:extLst>
              <a:ext uri="{FF2B5EF4-FFF2-40B4-BE49-F238E27FC236}">
                <a16:creationId xmlns:a16="http://schemas.microsoft.com/office/drawing/2014/main" id="{820EFB78-8236-B022-1F3D-D8C108041DF4}"/>
              </a:ext>
            </a:extLst>
          </p:cNvPr>
          <p:cNvCxnSpPr/>
          <p:nvPr/>
        </p:nvCxnSpPr>
        <p:spPr>
          <a:xfrm>
            <a:off x="1374806" y="3168001"/>
            <a:ext cx="3994952"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7731512-FC4B-7DA5-01C0-25B5D2BC6759}"/>
              </a:ext>
            </a:extLst>
          </p:cNvPr>
          <p:cNvSpPr/>
          <p:nvPr/>
        </p:nvSpPr>
        <p:spPr>
          <a:xfrm>
            <a:off x="3478814" y="3037602"/>
            <a:ext cx="1624614" cy="275207"/>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lacZ</a:t>
            </a:r>
          </a:p>
        </p:txBody>
      </p:sp>
      <p:sp>
        <p:nvSpPr>
          <p:cNvPr id="10" name="Rectangle 9">
            <a:extLst>
              <a:ext uri="{FF2B5EF4-FFF2-40B4-BE49-F238E27FC236}">
                <a16:creationId xmlns:a16="http://schemas.microsoft.com/office/drawing/2014/main" id="{5C3B675F-314E-B6B4-9F86-DE7A9AC00B62}"/>
              </a:ext>
            </a:extLst>
          </p:cNvPr>
          <p:cNvSpPr/>
          <p:nvPr/>
        </p:nvSpPr>
        <p:spPr>
          <a:xfrm>
            <a:off x="1589350" y="3037602"/>
            <a:ext cx="1624614" cy="2752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rpsU1</a:t>
            </a:r>
          </a:p>
        </p:txBody>
      </p:sp>
      <p:pic>
        <p:nvPicPr>
          <p:cNvPr id="11" name="Picture 10">
            <a:extLst>
              <a:ext uri="{FF2B5EF4-FFF2-40B4-BE49-F238E27FC236}">
                <a16:creationId xmlns:a16="http://schemas.microsoft.com/office/drawing/2014/main" id="{B27FED26-1399-5176-22B2-804F82678B26}"/>
              </a:ext>
            </a:extLst>
          </p:cNvPr>
          <p:cNvPicPr>
            <a:picLocks noChangeAspect="1"/>
          </p:cNvPicPr>
          <p:nvPr/>
        </p:nvPicPr>
        <p:blipFill rotWithShape="1">
          <a:blip r:embed="rId2"/>
          <a:srcRect l="55537" t="11634" r="26915" b="59595"/>
          <a:stretch/>
        </p:blipFill>
        <p:spPr>
          <a:xfrm>
            <a:off x="1934100" y="2122334"/>
            <a:ext cx="924510" cy="816176"/>
          </a:xfrm>
          <a:prstGeom prst="rect">
            <a:avLst/>
          </a:prstGeom>
        </p:spPr>
      </p:pic>
      <p:pic>
        <p:nvPicPr>
          <p:cNvPr id="12" name="Picture 11">
            <a:extLst>
              <a:ext uri="{FF2B5EF4-FFF2-40B4-BE49-F238E27FC236}">
                <a16:creationId xmlns:a16="http://schemas.microsoft.com/office/drawing/2014/main" id="{660AE25C-5BB5-934D-5080-F4D5DD834EE2}"/>
              </a:ext>
            </a:extLst>
          </p:cNvPr>
          <p:cNvPicPr>
            <a:picLocks noChangeAspect="1"/>
          </p:cNvPicPr>
          <p:nvPr/>
        </p:nvPicPr>
        <p:blipFill rotWithShape="1">
          <a:blip r:embed="rId2"/>
          <a:srcRect l="75758" t="11634" b="59595"/>
          <a:stretch/>
        </p:blipFill>
        <p:spPr>
          <a:xfrm>
            <a:off x="3826276" y="3580565"/>
            <a:ext cx="1277152" cy="816176"/>
          </a:xfrm>
          <a:prstGeom prst="rect">
            <a:avLst/>
          </a:prstGeom>
        </p:spPr>
      </p:pic>
      <p:cxnSp>
        <p:nvCxnSpPr>
          <p:cNvPr id="13" name="Straight Connector 12">
            <a:extLst>
              <a:ext uri="{FF2B5EF4-FFF2-40B4-BE49-F238E27FC236}">
                <a16:creationId xmlns:a16="http://schemas.microsoft.com/office/drawing/2014/main" id="{E157D403-84A0-F55D-2735-6303F58CAAAE}"/>
              </a:ext>
            </a:extLst>
          </p:cNvPr>
          <p:cNvCxnSpPr/>
          <p:nvPr/>
        </p:nvCxnSpPr>
        <p:spPr>
          <a:xfrm>
            <a:off x="1374806" y="4626232"/>
            <a:ext cx="3994952"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F7F8ED0-5419-6AD3-A9A5-2EEC5B2033B8}"/>
              </a:ext>
            </a:extLst>
          </p:cNvPr>
          <p:cNvSpPr/>
          <p:nvPr/>
        </p:nvSpPr>
        <p:spPr>
          <a:xfrm>
            <a:off x="3478814" y="4495833"/>
            <a:ext cx="1624614" cy="275207"/>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lacZ</a:t>
            </a:r>
          </a:p>
        </p:txBody>
      </p:sp>
      <p:sp>
        <p:nvSpPr>
          <p:cNvPr id="15" name="Rectangle 14">
            <a:extLst>
              <a:ext uri="{FF2B5EF4-FFF2-40B4-BE49-F238E27FC236}">
                <a16:creationId xmlns:a16="http://schemas.microsoft.com/office/drawing/2014/main" id="{AB72A183-DC59-B5CE-F005-152C77B579D5}"/>
              </a:ext>
            </a:extLst>
          </p:cNvPr>
          <p:cNvSpPr/>
          <p:nvPr/>
        </p:nvSpPr>
        <p:spPr>
          <a:xfrm>
            <a:off x="1589350" y="4495833"/>
            <a:ext cx="1624614" cy="2752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rpsU3</a:t>
            </a:r>
          </a:p>
        </p:txBody>
      </p:sp>
      <p:pic>
        <p:nvPicPr>
          <p:cNvPr id="16" name="Picture 15">
            <a:extLst>
              <a:ext uri="{FF2B5EF4-FFF2-40B4-BE49-F238E27FC236}">
                <a16:creationId xmlns:a16="http://schemas.microsoft.com/office/drawing/2014/main" id="{3F747B86-4AE1-6D91-FC82-FD2B176A287D}"/>
              </a:ext>
            </a:extLst>
          </p:cNvPr>
          <p:cNvPicPr>
            <a:picLocks noChangeAspect="1"/>
          </p:cNvPicPr>
          <p:nvPr/>
        </p:nvPicPr>
        <p:blipFill rotWithShape="1">
          <a:blip r:embed="rId2"/>
          <a:srcRect l="55537" t="11634" r="26915" b="59595"/>
          <a:stretch/>
        </p:blipFill>
        <p:spPr>
          <a:xfrm>
            <a:off x="1934100" y="3580565"/>
            <a:ext cx="924510" cy="816176"/>
          </a:xfrm>
          <a:prstGeom prst="rect">
            <a:avLst/>
          </a:prstGeom>
        </p:spPr>
      </p:pic>
    </p:spTree>
    <p:extLst>
      <p:ext uri="{BB962C8B-B14F-4D97-AF65-F5344CB8AC3E}">
        <p14:creationId xmlns:p14="http://schemas.microsoft.com/office/powerpoint/2010/main" val="396011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8F931-5866-2A55-64EA-EF6E1EAE2FAA}"/>
              </a:ext>
            </a:extLst>
          </p:cNvPr>
          <p:cNvSpPr>
            <a:spLocks noGrp="1"/>
          </p:cNvSpPr>
          <p:nvPr>
            <p:ph type="title"/>
          </p:nvPr>
        </p:nvSpPr>
        <p:spPr/>
        <p:txBody>
          <a:bodyPr/>
          <a:lstStyle/>
          <a:p>
            <a:r>
              <a:rPr lang="en-US" dirty="0"/>
              <a:t>P</a:t>
            </a:r>
            <a:r>
              <a:rPr lang="en-US" i="1" baseline="-25000" dirty="0"/>
              <a:t>rpsU1</a:t>
            </a:r>
            <a:r>
              <a:rPr lang="en-US" dirty="0"/>
              <a:t>-GFP and P</a:t>
            </a:r>
            <a:r>
              <a:rPr lang="en-US" i="1" baseline="-25000" dirty="0"/>
              <a:t>rpsU3</a:t>
            </a:r>
            <a:r>
              <a:rPr lang="en-US" dirty="0"/>
              <a:t>-GFP Up-Regulated in CDM and CHAH</a:t>
            </a:r>
          </a:p>
        </p:txBody>
      </p:sp>
      <p:pic>
        <p:nvPicPr>
          <p:cNvPr id="4" name="Picture 3">
            <a:extLst>
              <a:ext uri="{FF2B5EF4-FFF2-40B4-BE49-F238E27FC236}">
                <a16:creationId xmlns:a16="http://schemas.microsoft.com/office/drawing/2014/main" id="{5CE2A3A3-342D-1231-117B-4241991D338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928439" y="1938649"/>
            <a:ext cx="4941863" cy="3119125"/>
          </a:xfrm>
          <a:prstGeom prst="rect">
            <a:avLst/>
          </a:prstGeom>
        </p:spPr>
      </p:pic>
      <p:pic>
        <p:nvPicPr>
          <p:cNvPr id="5" name="Picture 4">
            <a:extLst>
              <a:ext uri="{FF2B5EF4-FFF2-40B4-BE49-F238E27FC236}">
                <a16:creationId xmlns:a16="http://schemas.microsoft.com/office/drawing/2014/main" id="{88C6701D-C291-435B-5D52-91F6399C8934}"/>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6321700" y="1939670"/>
            <a:ext cx="4930501" cy="3118104"/>
          </a:xfrm>
          <a:prstGeom prst="rect">
            <a:avLst/>
          </a:prstGeom>
        </p:spPr>
      </p:pic>
      <p:sp>
        <p:nvSpPr>
          <p:cNvPr id="6" name="TextBox 5">
            <a:extLst>
              <a:ext uri="{FF2B5EF4-FFF2-40B4-BE49-F238E27FC236}">
                <a16:creationId xmlns:a16="http://schemas.microsoft.com/office/drawing/2014/main" id="{58802E31-951C-70EF-77CE-CB0870D8D6C1}"/>
              </a:ext>
            </a:extLst>
          </p:cNvPr>
          <p:cNvSpPr txBox="1"/>
          <p:nvPr/>
        </p:nvSpPr>
        <p:spPr>
          <a:xfrm>
            <a:off x="8564172" y="6123543"/>
            <a:ext cx="3805382" cy="369332"/>
          </a:xfrm>
          <a:prstGeom prst="rect">
            <a:avLst/>
          </a:prstGeom>
          <a:noFill/>
        </p:spPr>
        <p:txBody>
          <a:bodyPr wrap="square">
            <a:spAutoFit/>
          </a:bodyPr>
          <a:lstStyle/>
          <a:p>
            <a:pPr marL="0" marR="0" algn="just">
              <a:spcBef>
                <a:spcPts val="0"/>
              </a:spcBef>
              <a:spcAft>
                <a:spcPts val="1000"/>
              </a:spcAft>
            </a:pPr>
            <a:r>
              <a:rPr lang="en-US" sz="1800" i="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p-value &lt; 0.02, *** p-value &lt; 0.004</a:t>
            </a:r>
            <a:endParaRPr lang="en-US" sz="18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B7BE1D68-C277-2881-534A-9824BE5CBBDC}"/>
              </a:ext>
            </a:extLst>
          </p:cNvPr>
          <p:cNvCxnSpPr>
            <a:cxnSpLocks/>
          </p:cNvCxnSpPr>
          <p:nvPr/>
        </p:nvCxnSpPr>
        <p:spPr>
          <a:xfrm>
            <a:off x="2574524" y="2201662"/>
            <a:ext cx="25834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F87D962-C04F-5FD2-CB1F-FB80227880F1}"/>
              </a:ext>
            </a:extLst>
          </p:cNvPr>
          <p:cNvCxnSpPr>
            <a:cxnSpLocks/>
          </p:cNvCxnSpPr>
          <p:nvPr/>
        </p:nvCxnSpPr>
        <p:spPr>
          <a:xfrm>
            <a:off x="2574524" y="2744680"/>
            <a:ext cx="1291701"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71000D1-97FD-0F55-C364-296938F20026}"/>
              </a:ext>
            </a:extLst>
          </p:cNvPr>
          <p:cNvSpPr txBox="1"/>
          <p:nvPr/>
        </p:nvSpPr>
        <p:spPr>
          <a:xfrm>
            <a:off x="3600767" y="1974160"/>
            <a:ext cx="530915" cy="369332"/>
          </a:xfrm>
          <a:prstGeom prst="rect">
            <a:avLst/>
          </a:prstGeom>
          <a:noFill/>
        </p:spPr>
        <p:txBody>
          <a:bodyPr wrap="none" rtlCol="0">
            <a:spAutoFit/>
          </a:bodyPr>
          <a:lstStyle/>
          <a:p>
            <a:r>
              <a:rPr lang="en-US" dirty="0"/>
              <a:t>***</a:t>
            </a:r>
          </a:p>
        </p:txBody>
      </p:sp>
      <p:sp>
        <p:nvSpPr>
          <p:cNvPr id="13" name="TextBox 12">
            <a:extLst>
              <a:ext uri="{FF2B5EF4-FFF2-40B4-BE49-F238E27FC236}">
                <a16:creationId xmlns:a16="http://schemas.microsoft.com/office/drawing/2014/main" id="{FCE5833C-2B57-526B-B237-1E69C4127864}"/>
              </a:ext>
            </a:extLst>
          </p:cNvPr>
          <p:cNvSpPr txBox="1"/>
          <p:nvPr/>
        </p:nvSpPr>
        <p:spPr>
          <a:xfrm>
            <a:off x="3070333" y="2464676"/>
            <a:ext cx="300082" cy="369332"/>
          </a:xfrm>
          <a:prstGeom prst="rect">
            <a:avLst/>
          </a:prstGeom>
          <a:noFill/>
        </p:spPr>
        <p:txBody>
          <a:bodyPr wrap="none" rtlCol="0">
            <a:spAutoFit/>
          </a:bodyPr>
          <a:lstStyle/>
          <a:p>
            <a:r>
              <a:rPr lang="en-US" dirty="0"/>
              <a:t>*</a:t>
            </a:r>
          </a:p>
        </p:txBody>
      </p:sp>
      <p:cxnSp>
        <p:nvCxnSpPr>
          <p:cNvPr id="14" name="Straight Connector 13">
            <a:extLst>
              <a:ext uri="{FF2B5EF4-FFF2-40B4-BE49-F238E27FC236}">
                <a16:creationId xmlns:a16="http://schemas.microsoft.com/office/drawing/2014/main" id="{7F328923-EAE5-E6C8-6D12-E40F8BD01238}"/>
              </a:ext>
            </a:extLst>
          </p:cNvPr>
          <p:cNvCxnSpPr>
            <a:cxnSpLocks/>
          </p:cNvCxnSpPr>
          <p:nvPr/>
        </p:nvCxnSpPr>
        <p:spPr>
          <a:xfrm>
            <a:off x="7929238" y="3061297"/>
            <a:ext cx="2583402"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AE147DB-9AAD-A1ED-22F2-380BF43F537F}"/>
              </a:ext>
            </a:extLst>
          </p:cNvPr>
          <p:cNvSpPr txBox="1"/>
          <p:nvPr/>
        </p:nvSpPr>
        <p:spPr>
          <a:xfrm>
            <a:off x="8955481" y="2833795"/>
            <a:ext cx="530915" cy="369332"/>
          </a:xfrm>
          <a:prstGeom prst="rect">
            <a:avLst/>
          </a:prstGeom>
          <a:noFill/>
        </p:spPr>
        <p:txBody>
          <a:bodyPr wrap="none" rtlCol="0">
            <a:spAutoFit/>
          </a:bodyPr>
          <a:lstStyle/>
          <a:p>
            <a:r>
              <a:rPr lang="en-US" dirty="0"/>
              <a:t>***</a:t>
            </a:r>
          </a:p>
        </p:txBody>
      </p:sp>
      <p:sp>
        <p:nvSpPr>
          <p:cNvPr id="16" name="TextBox 15">
            <a:extLst>
              <a:ext uri="{FF2B5EF4-FFF2-40B4-BE49-F238E27FC236}">
                <a16:creationId xmlns:a16="http://schemas.microsoft.com/office/drawing/2014/main" id="{721C7B8D-BF2A-05E9-74C0-81A5C87C26D7}"/>
              </a:ext>
            </a:extLst>
          </p:cNvPr>
          <p:cNvSpPr txBox="1"/>
          <p:nvPr/>
        </p:nvSpPr>
        <p:spPr>
          <a:xfrm>
            <a:off x="3202100" y="5119977"/>
            <a:ext cx="797334" cy="400110"/>
          </a:xfrm>
          <a:prstGeom prst="rect">
            <a:avLst/>
          </a:prstGeom>
          <a:noFill/>
        </p:spPr>
        <p:txBody>
          <a:bodyPr wrap="none" rtlCol="0">
            <a:spAutoFit/>
          </a:bodyPr>
          <a:lstStyle/>
          <a:p>
            <a:r>
              <a:rPr lang="en-US" sz="2000" i="1" dirty="0"/>
              <a:t>rpsU1</a:t>
            </a:r>
          </a:p>
        </p:txBody>
      </p:sp>
      <p:sp>
        <p:nvSpPr>
          <p:cNvPr id="17" name="TextBox 16">
            <a:extLst>
              <a:ext uri="{FF2B5EF4-FFF2-40B4-BE49-F238E27FC236}">
                <a16:creationId xmlns:a16="http://schemas.microsoft.com/office/drawing/2014/main" id="{DDAF4D99-0EB9-9F08-7378-2E1D0802C44E}"/>
              </a:ext>
            </a:extLst>
          </p:cNvPr>
          <p:cNvSpPr txBox="1"/>
          <p:nvPr/>
        </p:nvSpPr>
        <p:spPr>
          <a:xfrm>
            <a:off x="8822271" y="5119977"/>
            <a:ext cx="797334" cy="400110"/>
          </a:xfrm>
          <a:prstGeom prst="rect">
            <a:avLst/>
          </a:prstGeom>
          <a:noFill/>
        </p:spPr>
        <p:txBody>
          <a:bodyPr wrap="none" rtlCol="0">
            <a:spAutoFit/>
          </a:bodyPr>
          <a:lstStyle/>
          <a:p>
            <a:r>
              <a:rPr lang="en-US" sz="2000" i="1" dirty="0"/>
              <a:t>rpsU3</a:t>
            </a:r>
          </a:p>
        </p:txBody>
      </p:sp>
    </p:spTree>
    <p:extLst>
      <p:ext uri="{BB962C8B-B14F-4D97-AF65-F5344CB8AC3E}">
        <p14:creationId xmlns:p14="http://schemas.microsoft.com/office/powerpoint/2010/main" val="1684703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E2F0F5CC-9348-500C-318F-6E4A2AC2DCB2}"/>
              </a:ext>
            </a:extLst>
          </p:cNvPr>
          <p:cNvPicPr>
            <a:picLocks noChangeAspect="1"/>
          </p:cNvPicPr>
          <p:nvPr/>
        </p:nvPicPr>
        <p:blipFill>
          <a:blip r:embed="rId2"/>
          <a:stretch>
            <a:fillRect/>
          </a:stretch>
        </p:blipFill>
        <p:spPr>
          <a:xfrm>
            <a:off x="488359" y="1968881"/>
            <a:ext cx="5438103" cy="2920237"/>
          </a:xfrm>
          <a:prstGeom prst="rect">
            <a:avLst/>
          </a:prstGeom>
        </p:spPr>
      </p:pic>
      <p:sp>
        <p:nvSpPr>
          <p:cNvPr id="2" name="Title 1">
            <a:extLst>
              <a:ext uri="{FF2B5EF4-FFF2-40B4-BE49-F238E27FC236}">
                <a16:creationId xmlns:a16="http://schemas.microsoft.com/office/drawing/2014/main" id="{0F18F931-5866-2A55-64EA-EF6E1EAE2FAA}"/>
              </a:ext>
            </a:extLst>
          </p:cNvPr>
          <p:cNvSpPr>
            <a:spLocks noGrp="1"/>
          </p:cNvSpPr>
          <p:nvPr>
            <p:ph type="title"/>
          </p:nvPr>
        </p:nvSpPr>
        <p:spPr>
          <a:xfrm>
            <a:off x="838199" y="365125"/>
            <a:ext cx="11066755" cy="1325563"/>
          </a:xfrm>
        </p:spPr>
        <p:txBody>
          <a:bodyPr/>
          <a:lstStyle/>
          <a:p>
            <a:r>
              <a:rPr lang="en-US" i="1" dirty="0"/>
              <a:t>bS21-1</a:t>
            </a:r>
            <a:r>
              <a:rPr lang="en-US" dirty="0"/>
              <a:t> and </a:t>
            </a:r>
            <a:r>
              <a:rPr lang="en-US" i="1" dirty="0"/>
              <a:t>bS21-3</a:t>
            </a:r>
            <a:r>
              <a:rPr lang="en-US" dirty="0"/>
              <a:t> Up-Regulated in CDM</a:t>
            </a:r>
          </a:p>
        </p:txBody>
      </p:sp>
      <p:sp>
        <p:nvSpPr>
          <p:cNvPr id="6" name="TextBox 5">
            <a:extLst>
              <a:ext uri="{FF2B5EF4-FFF2-40B4-BE49-F238E27FC236}">
                <a16:creationId xmlns:a16="http://schemas.microsoft.com/office/drawing/2014/main" id="{58802E31-951C-70EF-77CE-CB0870D8D6C1}"/>
              </a:ext>
            </a:extLst>
          </p:cNvPr>
          <p:cNvSpPr txBox="1"/>
          <p:nvPr/>
        </p:nvSpPr>
        <p:spPr>
          <a:xfrm>
            <a:off x="9925234" y="6123543"/>
            <a:ext cx="2444319" cy="369332"/>
          </a:xfrm>
          <a:prstGeom prst="rect">
            <a:avLst/>
          </a:prstGeom>
          <a:noFill/>
        </p:spPr>
        <p:txBody>
          <a:bodyPr wrap="square">
            <a:spAutoFit/>
          </a:bodyPr>
          <a:lstStyle/>
          <a:p>
            <a:pPr marL="0" marR="0" algn="just">
              <a:spcBef>
                <a:spcPts val="0"/>
              </a:spcBef>
              <a:spcAft>
                <a:spcPts val="1000"/>
              </a:spcAft>
            </a:pPr>
            <a:r>
              <a:rPr lang="en-US" sz="1800" i="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p-value &lt; 0.00001</a:t>
            </a:r>
            <a:endParaRPr lang="en-US" sz="18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721C7B8D-BF2A-05E9-74C0-81A5C87C26D7}"/>
              </a:ext>
            </a:extLst>
          </p:cNvPr>
          <p:cNvSpPr txBox="1"/>
          <p:nvPr/>
        </p:nvSpPr>
        <p:spPr>
          <a:xfrm>
            <a:off x="3202100" y="5119977"/>
            <a:ext cx="797334" cy="400110"/>
          </a:xfrm>
          <a:prstGeom prst="rect">
            <a:avLst/>
          </a:prstGeom>
          <a:noFill/>
        </p:spPr>
        <p:txBody>
          <a:bodyPr wrap="none" rtlCol="0">
            <a:spAutoFit/>
          </a:bodyPr>
          <a:lstStyle/>
          <a:p>
            <a:r>
              <a:rPr lang="en-US" sz="2000" i="1" dirty="0"/>
              <a:t>rpsU1</a:t>
            </a:r>
          </a:p>
        </p:txBody>
      </p:sp>
      <p:sp>
        <p:nvSpPr>
          <p:cNvPr id="17" name="TextBox 16">
            <a:extLst>
              <a:ext uri="{FF2B5EF4-FFF2-40B4-BE49-F238E27FC236}">
                <a16:creationId xmlns:a16="http://schemas.microsoft.com/office/drawing/2014/main" id="{DDAF4D99-0EB9-9F08-7378-2E1D0802C44E}"/>
              </a:ext>
            </a:extLst>
          </p:cNvPr>
          <p:cNvSpPr txBox="1"/>
          <p:nvPr/>
        </p:nvSpPr>
        <p:spPr>
          <a:xfrm>
            <a:off x="8822271" y="5119977"/>
            <a:ext cx="797334" cy="400110"/>
          </a:xfrm>
          <a:prstGeom prst="rect">
            <a:avLst/>
          </a:prstGeom>
          <a:noFill/>
        </p:spPr>
        <p:txBody>
          <a:bodyPr wrap="none" rtlCol="0">
            <a:spAutoFit/>
          </a:bodyPr>
          <a:lstStyle/>
          <a:p>
            <a:r>
              <a:rPr lang="en-US" sz="2000" i="1" dirty="0"/>
              <a:t>rpsU3</a:t>
            </a:r>
          </a:p>
        </p:txBody>
      </p:sp>
      <p:pic>
        <p:nvPicPr>
          <p:cNvPr id="21" name="Picture 20">
            <a:extLst>
              <a:ext uri="{FF2B5EF4-FFF2-40B4-BE49-F238E27FC236}">
                <a16:creationId xmlns:a16="http://schemas.microsoft.com/office/drawing/2014/main" id="{E80FB064-032E-5EDD-5799-0B066DE9E39B}"/>
              </a:ext>
            </a:extLst>
          </p:cNvPr>
          <p:cNvPicPr>
            <a:picLocks noChangeAspect="1"/>
          </p:cNvPicPr>
          <p:nvPr/>
        </p:nvPicPr>
        <p:blipFill>
          <a:blip r:embed="rId3"/>
          <a:stretch>
            <a:fillRect/>
          </a:stretch>
        </p:blipFill>
        <p:spPr>
          <a:xfrm>
            <a:off x="6271634" y="1968881"/>
            <a:ext cx="5432007" cy="2920237"/>
          </a:xfrm>
          <a:prstGeom prst="rect">
            <a:avLst/>
          </a:prstGeom>
        </p:spPr>
      </p:pic>
    </p:spTree>
    <p:extLst>
      <p:ext uri="{BB962C8B-B14F-4D97-AF65-F5344CB8AC3E}">
        <p14:creationId xmlns:p14="http://schemas.microsoft.com/office/powerpoint/2010/main" val="2542895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6D4291-CB79-827A-B4B2-9CD1DEDB9493}"/>
              </a:ext>
            </a:extLst>
          </p:cNvPr>
          <p:cNvPicPr>
            <a:picLocks noChangeAspect="1"/>
          </p:cNvPicPr>
          <p:nvPr/>
        </p:nvPicPr>
        <p:blipFill>
          <a:blip r:embed="rId2"/>
          <a:stretch>
            <a:fillRect/>
          </a:stretch>
        </p:blipFill>
        <p:spPr>
          <a:xfrm>
            <a:off x="483048" y="1968881"/>
            <a:ext cx="5438103" cy="2920237"/>
          </a:xfrm>
          <a:prstGeom prst="rect">
            <a:avLst/>
          </a:prstGeom>
        </p:spPr>
      </p:pic>
      <p:sp>
        <p:nvSpPr>
          <p:cNvPr id="2" name="Title 1">
            <a:extLst>
              <a:ext uri="{FF2B5EF4-FFF2-40B4-BE49-F238E27FC236}">
                <a16:creationId xmlns:a16="http://schemas.microsoft.com/office/drawing/2014/main" id="{0F18F931-5866-2A55-64EA-EF6E1EAE2FAA}"/>
              </a:ext>
            </a:extLst>
          </p:cNvPr>
          <p:cNvSpPr>
            <a:spLocks noGrp="1"/>
          </p:cNvSpPr>
          <p:nvPr>
            <p:ph type="title"/>
          </p:nvPr>
        </p:nvSpPr>
        <p:spPr>
          <a:xfrm>
            <a:off x="838199" y="365125"/>
            <a:ext cx="11066755" cy="1325563"/>
          </a:xfrm>
        </p:spPr>
        <p:txBody>
          <a:bodyPr/>
          <a:lstStyle/>
          <a:p>
            <a:r>
              <a:rPr lang="en-US" i="1" dirty="0"/>
              <a:t>bS21-1</a:t>
            </a:r>
            <a:r>
              <a:rPr lang="en-US" dirty="0"/>
              <a:t> and </a:t>
            </a:r>
            <a:r>
              <a:rPr lang="en-US" i="1" dirty="0"/>
              <a:t>bS21-3</a:t>
            </a:r>
            <a:r>
              <a:rPr lang="en-US" dirty="0"/>
              <a:t> Up-Regulated in CHAH</a:t>
            </a:r>
          </a:p>
        </p:txBody>
      </p:sp>
      <p:sp>
        <p:nvSpPr>
          <p:cNvPr id="6" name="TextBox 5">
            <a:extLst>
              <a:ext uri="{FF2B5EF4-FFF2-40B4-BE49-F238E27FC236}">
                <a16:creationId xmlns:a16="http://schemas.microsoft.com/office/drawing/2014/main" id="{58802E31-951C-70EF-77CE-CB0870D8D6C1}"/>
              </a:ext>
            </a:extLst>
          </p:cNvPr>
          <p:cNvSpPr txBox="1"/>
          <p:nvPr/>
        </p:nvSpPr>
        <p:spPr>
          <a:xfrm>
            <a:off x="10058400" y="6123543"/>
            <a:ext cx="2311153" cy="369332"/>
          </a:xfrm>
          <a:prstGeom prst="rect">
            <a:avLst/>
          </a:prstGeom>
          <a:noFill/>
        </p:spPr>
        <p:txBody>
          <a:bodyPr wrap="square">
            <a:spAutoFit/>
          </a:bodyPr>
          <a:lstStyle/>
          <a:p>
            <a:pPr marL="0" marR="0" algn="just">
              <a:spcBef>
                <a:spcPts val="0"/>
              </a:spcBef>
              <a:spcAft>
                <a:spcPts val="1000"/>
              </a:spcAft>
            </a:pPr>
            <a:r>
              <a:rPr lang="en-US" sz="1800" i="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p-value &lt; 0.0001</a:t>
            </a:r>
            <a:endParaRPr lang="en-US" sz="18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721C7B8D-BF2A-05E9-74C0-81A5C87C26D7}"/>
              </a:ext>
            </a:extLst>
          </p:cNvPr>
          <p:cNvSpPr txBox="1"/>
          <p:nvPr/>
        </p:nvSpPr>
        <p:spPr>
          <a:xfrm>
            <a:off x="3202100" y="5119977"/>
            <a:ext cx="797334" cy="400110"/>
          </a:xfrm>
          <a:prstGeom prst="rect">
            <a:avLst/>
          </a:prstGeom>
          <a:noFill/>
        </p:spPr>
        <p:txBody>
          <a:bodyPr wrap="none" rtlCol="0">
            <a:spAutoFit/>
          </a:bodyPr>
          <a:lstStyle/>
          <a:p>
            <a:r>
              <a:rPr lang="en-US" sz="2000" i="1" dirty="0"/>
              <a:t>rpsU1</a:t>
            </a:r>
          </a:p>
        </p:txBody>
      </p:sp>
      <p:sp>
        <p:nvSpPr>
          <p:cNvPr id="17" name="TextBox 16">
            <a:extLst>
              <a:ext uri="{FF2B5EF4-FFF2-40B4-BE49-F238E27FC236}">
                <a16:creationId xmlns:a16="http://schemas.microsoft.com/office/drawing/2014/main" id="{DDAF4D99-0EB9-9F08-7378-2E1D0802C44E}"/>
              </a:ext>
            </a:extLst>
          </p:cNvPr>
          <p:cNvSpPr txBox="1"/>
          <p:nvPr/>
        </p:nvSpPr>
        <p:spPr>
          <a:xfrm>
            <a:off x="8822271" y="5119977"/>
            <a:ext cx="797334" cy="400110"/>
          </a:xfrm>
          <a:prstGeom prst="rect">
            <a:avLst/>
          </a:prstGeom>
          <a:noFill/>
        </p:spPr>
        <p:txBody>
          <a:bodyPr wrap="none" rtlCol="0">
            <a:spAutoFit/>
          </a:bodyPr>
          <a:lstStyle/>
          <a:p>
            <a:r>
              <a:rPr lang="en-US" sz="2000" i="1" dirty="0"/>
              <a:t>rpsU3</a:t>
            </a:r>
          </a:p>
        </p:txBody>
      </p:sp>
      <p:pic>
        <p:nvPicPr>
          <p:cNvPr id="7" name="Picture 6">
            <a:extLst>
              <a:ext uri="{FF2B5EF4-FFF2-40B4-BE49-F238E27FC236}">
                <a16:creationId xmlns:a16="http://schemas.microsoft.com/office/drawing/2014/main" id="{18E6EBC9-545D-B483-F79B-082394415F74}"/>
              </a:ext>
            </a:extLst>
          </p:cNvPr>
          <p:cNvPicPr>
            <a:picLocks noChangeAspect="1"/>
          </p:cNvPicPr>
          <p:nvPr/>
        </p:nvPicPr>
        <p:blipFill>
          <a:blip r:embed="rId3"/>
          <a:stretch>
            <a:fillRect/>
          </a:stretch>
        </p:blipFill>
        <p:spPr>
          <a:xfrm>
            <a:off x="6276945" y="1968881"/>
            <a:ext cx="5432007" cy="2920237"/>
          </a:xfrm>
          <a:prstGeom prst="rect">
            <a:avLst/>
          </a:prstGeom>
        </p:spPr>
      </p:pic>
    </p:spTree>
    <p:extLst>
      <p:ext uri="{BB962C8B-B14F-4D97-AF65-F5344CB8AC3E}">
        <p14:creationId xmlns:p14="http://schemas.microsoft.com/office/powerpoint/2010/main" val="1074125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8F931-5866-2A55-64EA-EF6E1EAE2FAA}"/>
              </a:ext>
            </a:extLst>
          </p:cNvPr>
          <p:cNvSpPr>
            <a:spLocks noGrp="1"/>
          </p:cNvSpPr>
          <p:nvPr>
            <p:ph type="title"/>
          </p:nvPr>
        </p:nvSpPr>
        <p:spPr/>
        <p:txBody>
          <a:bodyPr/>
          <a:lstStyle/>
          <a:p>
            <a:r>
              <a:rPr lang="en-US" dirty="0"/>
              <a:t>P</a:t>
            </a:r>
            <a:r>
              <a:rPr lang="en-US" i="1" baseline="-25000" dirty="0"/>
              <a:t>rpsU1</a:t>
            </a:r>
            <a:r>
              <a:rPr lang="en-US" dirty="0"/>
              <a:t>-GFP is Up-Regulated in Low pH</a:t>
            </a:r>
          </a:p>
        </p:txBody>
      </p:sp>
      <p:pic>
        <p:nvPicPr>
          <p:cNvPr id="4" name="Picture 3">
            <a:extLst>
              <a:ext uri="{FF2B5EF4-FFF2-40B4-BE49-F238E27FC236}">
                <a16:creationId xmlns:a16="http://schemas.microsoft.com/office/drawing/2014/main" id="{E8B40865-7B3A-00E2-1630-0BF5CB70C9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6225" y="1690689"/>
            <a:ext cx="5629275" cy="2776264"/>
          </a:xfrm>
          <a:prstGeom prst="rect">
            <a:avLst/>
          </a:prstGeom>
          <a:noFill/>
        </p:spPr>
      </p:pic>
      <p:sp>
        <p:nvSpPr>
          <p:cNvPr id="5" name="TextBox 4">
            <a:extLst>
              <a:ext uri="{FF2B5EF4-FFF2-40B4-BE49-F238E27FC236}">
                <a16:creationId xmlns:a16="http://schemas.microsoft.com/office/drawing/2014/main" id="{95EF12D1-11EA-EC27-3A76-DAE8E5FAAE7E}"/>
              </a:ext>
            </a:extLst>
          </p:cNvPr>
          <p:cNvSpPr txBox="1"/>
          <p:nvPr/>
        </p:nvSpPr>
        <p:spPr>
          <a:xfrm>
            <a:off x="8386619" y="6123543"/>
            <a:ext cx="3805382" cy="369332"/>
          </a:xfrm>
          <a:prstGeom prst="rect">
            <a:avLst/>
          </a:prstGeom>
          <a:noFill/>
        </p:spPr>
        <p:txBody>
          <a:bodyPr wrap="square">
            <a:spAutoFit/>
          </a:bodyPr>
          <a:lstStyle/>
          <a:p>
            <a:pPr marL="0" marR="0" algn="just">
              <a:spcBef>
                <a:spcPts val="0"/>
              </a:spcBef>
              <a:spcAft>
                <a:spcPts val="1000"/>
              </a:spcAft>
            </a:pPr>
            <a:r>
              <a:rPr lang="en-US" sz="1800" i="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p-value &lt; 0.025, *** p-value &lt; 0.004</a:t>
            </a:r>
            <a:endParaRPr lang="en-US" sz="18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48B6F83F-F65C-57B4-9274-765DD738D606}"/>
              </a:ext>
            </a:extLst>
          </p:cNvPr>
          <p:cNvPicPr>
            <a:picLocks noChangeAspect="1"/>
          </p:cNvPicPr>
          <p:nvPr/>
        </p:nvPicPr>
        <p:blipFill>
          <a:blip r:embed="rId3"/>
          <a:stretch>
            <a:fillRect/>
          </a:stretch>
        </p:blipFill>
        <p:spPr>
          <a:xfrm>
            <a:off x="6286502" y="1690688"/>
            <a:ext cx="5636768" cy="2779776"/>
          </a:xfrm>
          <a:prstGeom prst="rect">
            <a:avLst/>
          </a:prstGeom>
        </p:spPr>
      </p:pic>
      <p:sp>
        <p:nvSpPr>
          <p:cNvPr id="7" name="TextBox 6">
            <a:extLst>
              <a:ext uri="{FF2B5EF4-FFF2-40B4-BE49-F238E27FC236}">
                <a16:creationId xmlns:a16="http://schemas.microsoft.com/office/drawing/2014/main" id="{B8BBF608-9795-777F-C282-28FE4605B22A}"/>
              </a:ext>
            </a:extLst>
          </p:cNvPr>
          <p:cNvSpPr txBox="1"/>
          <p:nvPr/>
        </p:nvSpPr>
        <p:spPr>
          <a:xfrm>
            <a:off x="3086690" y="4466953"/>
            <a:ext cx="797334" cy="400110"/>
          </a:xfrm>
          <a:prstGeom prst="rect">
            <a:avLst/>
          </a:prstGeom>
          <a:noFill/>
        </p:spPr>
        <p:txBody>
          <a:bodyPr wrap="none" rtlCol="0">
            <a:spAutoFit/>
          </a:bodyPr>
          <a:lstStyle/>
          <a:p>
            <a:r>
              <a:rPr lang="en-US" sz="2000" i="1" dirty="0"/>
              <a:t>rpsU1</a:t>
            </a:r>
          </a:p>
        </p:txBody>
      </p:sp>
      <p:sp>
        <p:nvSpPr>
          <p:cNvPr id="8" name="TextBox 7">
            <a:extLst>
              <a:ext uri="{FF2B5EF4-FFF2-40B4-BE49-F238E27FC236}">
                <a16:creationId xmlns:a16="http://schemas.microsoft.com/office/drawing/2014/main" id="{15929008-A7E8-11C1-FF15-568C72A05767}"/>
              </a:ext>
            </a:extLst>
          </p:cNvPr>
          <p:cNvSpPr txBox="1"/>
          <p:nvPr/>
        </p:nvSpPr>
        <p:spPr>
          <a:xfrm>
            <a:off x="8706861" y="4466953"/>
            <a:ext cx="797334" cy="400110"/>
          </a:xfrm>
          <a:prstGeom prst="rect">
            <a:avLst/>
          </a:prstGeom>
          <a:noFill/>
        </p:spPr>
        <p:txBody>
          <a:bodyPr wrap="none" rtlCol="0">
            <a:spAutoFit/>
          </a:bodyPr>
          <a:lstStyle/>
          <a:p>
            <a:r>
              <a:rPr lang="en-US" sz="2000" i="1" dirty="0"/>
              <a:t>rpsU3</a:t>
            </a:r>
          </a:p>
        </p:txBody>
      </p:sp>
    </p:spTree>
    <p:extLst>
      <p:ext uri="{BB962C8B-B14F-4D97-AF65-F5344CB8AC3E}">
        <p14:creationId xmlns:p14="http://schemas.microsoft.com/office/powerpoint/2010/main" val="620855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8F931-5866-2A55-64EA-EF6E1EAE2FAA}"/>
              </a:ext>
            </a:extLst>
          </p:cNvPr>
          <p:cNvSpPr>
            <a:spLocks noGrp="1"/>
          </p:cNvSpPr>
          <p:nvPr>
            <p:ph type="title"/>
          </p:nvPr>
        </p:nvSpPr>
        <p:spPr/>
        <p:txBody>
          <a:bodyPr/>
          <a:lstStyle/>
          <a:p>
            <a:r>
              <a:rPr lang="en-US" dirty="0"/>
              <a:t>What about </a:t>
            </a:r>
            <a:r>
              <a:rPr lang="el-GR" dirty="0"/>
              <a:t>β-</a:t>
            </a:r>
            <a:r>
              <a:rPr lang="en-US" dirty="0"/>
              <a:t>galactosidase activity of bS21-1 and bS21-3 in low pH? </a:t>
            </a:r>
          </a:p>
        </p:txBody>
      </p:sp>
      <p:pic>
        <p:nvPicPr>
          <p:cNvPr id="1026" name="Picture 2" descr="How to Type the Shrug Emoji (Guide) | InstaFollowers">
            <a:extLst>
              <a:ext uri="{FF2B5EF4-FFF2-40B4-BE49-F238E27FC236}">
                <a16:creationId xmlns:a16="http://schemas.microsoft.com/office/drawing/2014/main" id="{F348D174-B67F-0F8B-AEB1-4789B222E842}"/>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27231" b="29550"/>
          <a:stretch/>
        </p:blipFill>
        <p:spPr bwMode="auto">
          <a:xfrm>
            <a:off x="928688" y="2627790"/>
            <a:ext cx="10334625" cy="2512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52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EFE59-06EC-2296-F1AC-67795DE5A612}"/>
              </a:ext>
            </a:extLst>
          </p:cNvPr>
          <p:cNvSpPr>
            <a:spLocks noGrp="1"/>
          </p:cNvSpPr>
          <p:nvPr>
            <p:ph type="ctrTitle"/>
          </p:nvPr>
        </p:nvSpPr>
        <p:spPr>
          <a:xfrm>
            <a:off x="1524000" y="2922807"/>
            <a:ext cx="9144000" cy="1012386"/>
          </a:xfrm>
        </p:spPr>
        <p:txBody>
          <a:bodyPr>
            <a:normAutofit/>
          </a:bodyPr>
          <a:lstStyle/>
          <a:p>
            <a:r>
              <a:rPr lang="en-US" dirty="0"/>
              <a:t>I. Internal Factors</a:t>
            </a:r>
          </a:p>
        </p:txBody>
      </p:sp>
    </p:spTree>
    <p:extLst>
      <p:ext uri="{BB962C8B-B14F-4D97-AF65-F5344CB8AC3E}">
        <p14:creationId xmlns:p14="http://schemas.microsoft.com/office/powerpoint/2010/main" val="3880590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i="1"/>
              <a:t>Francisella tularensis</a:t>
            </a:r>
            <a:endParaRPr i="1"/>
          </a:p>
        </p:txBody>
      </p:sp>
      <p:sp>
        <p:nvSpPr>
          <p:cNvPr id="113" name="Google Shape;113;p2"/>
          <p:cNvSpPr txBox="1">
            <a:spLocks noGrp="1"/>
          </p:cNvSpPr>
          <p:nvPr>
            <p:ph type="body" idx="1"/>
          </p:nvPr>
        </p:nvSpPr>
        <p:spPr>
          <a:xfrm>
            <a:off x="1097279" y="1810901"/>
            <a:ext cx="6367211" cy="4760496"/>
          </a:xfrm>
          <a:prstGeom prst="rect">
            <a:avLst/>
          </a:prstGeom>
          <a:noFill/>
          <a:ln>
            <a:noFill/>
          </a:ln>
        </p:spPr>
        <p:txBody>
          <a:bodyPr spcFirstLastPara="1" wrap="square" lIns="0" tIns="45700" rIns="0" bIns="45700" anchor="t" anchorCtr="0">
            <a:normAutofit/>
          </a:bodyPr>
          <a:lstStyle/>
          <a:p>
            <a:pPr marL="91440" lvl="0" indent="-177800" algn="l" rtl="0">
              <a:lnSpc>
                <a:spcPct val="90000"/>
              </a:lnSpc>
              <a:spcBef>
                <a:spcPts val="0"/>
              </a:spcBef>
              <a:spcAft>
                <a:spcPts val="0"/>
              </a:spcAft>
              <a:buSzPts val="2800"/>
              <a:buChar char=" "/>
            </a:pPr>
            <a:r>
              <a:rPr lang="en-US" sz="2800"/>
              <a:t>Causes tularemia</a:t>
            </a:r>
            <a:endParaRPr/>
          </a:p>
          <a:p>
            <a:pPr marL="91440" lvl="0" indent="-177800" algn="l" rtl="0">
              <a:lnSpc>
                <a:spcPct val="90000"/>
              </a:lnSpc>
              <a:spcBef>
                <a:spcPts val="3000"/>
              </a:spcBef>
              <a:spcAft>
                <a:spcPts val="0"/>
              </a:spcAft>
              <a:buSzPts val="2800"/>
              <a:buChar char=" "/>
            </a:pPr>
            <a:r>
              <a:rPr lang="en-US" sz="2800"/>
              <a:t>Highly infectious</a:t>
            </a:r>
            <a:endParaRPr/>
          </a:p>
          <a:p>
            <a:pPr marL="91440" lvl="0" indent="-177800" algn="l" rtl="0">
              <a:lnSpc>
                <a:spcPct val="90000"/>
              </a:lnSpc>
              <a:spcBef>
                <a:spcPts val="3000"/>
              </a:spcBef>
              <a:spcAft>
                <a:spcPts val="0"/>
              </a:spcAft>
              <a:buSzPts val="2800"/>
              <a:buChar char=" "/>
            </a:pPr>
            <a:r>
              <a:rPr lang="en-US" sz="2800"/>
              <a:t>Potential bioweapon</a:t>
            </a:r>
            <a:endParaRPr/>
          </a:p>
          <a:p>
            <a:pPr marL="91440" lvl="0" indent="-177800" algn="l" rtl="0">
              <a:lnSpc>
                <a:spcPct val="90000"/>
              </a:lnSpc>
              <a:spcBef>
                <a:spcPts val="3000"/>
              </a:spcBef>
              <a:spcAft>
                <a:spcPts val="0"/>
              </a:spcAft>
              <a:buSzPts val="2800"/>
              <a:buChar char=" "/>
            </a:pPr>
            <a:r>
              <a:rPr lang="en-US" sz="2800" i="1"/>
              <a:t>F. tularensis </a:t>
            </a:r>
            <a:r>
              <a:rPr lang="en-US" sz="2800"/>
              <a:t>subsp. </a:t>
            </a:r>
            <a:r>
              <a:rPr lang="en-US" sz="2800" i="1"/>
              <a:t>holarctica</a:t>
            </a:r>
            <a:r>
              <a:rPr lang="en-US" sz="2800"/>
              <a:t> LVS</a:t>
            </a:r>
            <a:endParaRPr/>
          </a:p>
          <a:p>
            <a:pPr marL="91440" lvl="0" indent="-177800" algn="l" rtl="0">
              <a:lnSpc>
                <a:spcPct val="90000"/>
              </a:lnSpc>
              <a:spcBef>
                <a:spcPts val="3000"/>
              </a:spcBef>
              <a:spcAft>
                <a:spcPts val="0"/>
              </a:spcAft>
              <a:buSzPts val="2800"/>
              <a:buChar char=" "/>
            </a:pPr>
            <a:r>
              <a:rPr lang="en-US" sz="2800"/>
              <a:t>Intracellular growth is essential to cause disease</a:t>
            </a:r>
            <a:endParaRPr/>
          </a:p>
        </p:txBody>
      </p:sp>
      <p:pic>
        <p:nvPicPr>
          <p:cNvPr id="114" name="Google Shape;114;p2"/>
          <p:cNvPicPr preferRelativeResize="0">
            <a:picLocks noGrp="1"/>
          </p:cNvPicPr>
          <p:nvPr>
            <p:ph type="body" idx="4294967295"/>
          </p:nvPr>
        </p:nvPicPr>
        <p:blipFill rotWithShape="1">
          <a:blip r:embed="rId3">
            <a:alphaModFix/>
          </a:blip>
          <a:srcRect l="4133" r="4132"/>
          <a:stretch/>
        </p:blipFill>
        <p:spPr>
          <a:xfrm>
            <a:off x="7650480" y="1846637"/>
            <a:ext cx="3505200" cy="3928573"/>
          </a:xfrm>
          <a:prstGeom prst="rect">
            <a:avLst/>
          </a:prstGeom>
          <a:noFill/>
          <a:ln>
            <a:noFill/>
          </a:ln>
        </p:spPr>
      </p:pic>
      <p:sp>
        <p:nvSpPr>
          <p:cNvPr id="115" name="Google Shape;115;p2"/>
          <p:cNvSpPr txBox="1"/>
          <p:nvPr/>
        </p:nvSpPr>
        <p:spPr>
          <a:xfrm>
            <a:off x="8236735" y="5884487"/>
            <a:ext cx="2332690"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Century Gothic"/>
              <a:buNone/>
            </a:pPr>
            <a:r>
              <a:rPr lang="en-US" sz="1400" b="0" i="0" u="none" strike="noStrike" cap="none">
                <a:solidFill>
                  <a:srgbClr val="000000"/>
                </a:solidFill>
                <a:latin typeface="Century Gothic"/>
                <a:ea typeface="Century Gothic"/>
                <a:cs typeface="Century Gothic"/>
                <a:sym typeface="Century Gothic"/>
              </a:rPr>
              <a:t>Fischer, PNAS cover 2006</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chart&#10;&#10;Description automatically generated">
            <a:extLst>
              <a:ext uri="{FF2B5EF4-FFF2-40B4-BE49-F238E27FC236}">
                <a16:creationId xmlns:a16="http://schemas.microsoft.com/office/drawing/2014/main" id="{3664BA2C-0151-1B20-0415-F5AC10605CB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7467" b="1237"/>
          <a:stretch/>
        </p:blipFill>
        <p:spPr>
          <a:xfrm>
            <a:off x="1409882" y="5069149"/>
            <a:ext cx="9372235" cy="798991"/>
          </a:xfrm>
          <a:prstGeom prst="rect">
            <a:avLst/>
          </a:prstGeom>
        </p:spPr>
      </p:pic>
      <p:sp>
        <p:nvSpPr>
          <p:cNvPr id="5" name="Title 4">
            <a:extLst>
              <a:ext uri="{FF2B5EF4-FFF2-40B4-BE49-F238E27FC236}">
                <a16:creationId xmlns:a16="http://schemas.microsoft.com/office/drawing/2014/main" id="{19993D46-4A60-46D0-5BAB-FAB970DF06A7}"/>
              </a:ext>
            </a:extLst>
          </p:cNvPr>
          <p:cNvSpPr>
            <a:spLocks noGrp="1"/>
          </p:cNvSpPr>
          <p:nvPr>
            <p:ph type="title"/>
          </p:nvPr>
        </p:nvSpPr>
        <p:spPr/>
        <p:txBody>
          <a:bodyPr/>
          <a:lstStyle/>
          <a:p>
            <a:r>
              <a:rPr lang="en-US" i="1" dirty="0"/>
              <a:t>rpsU1 </a:t>
            </a:r>
            <a:r>
              <a:rPr lang="en-US" dirty="0"/>
              <a:t>and </a:t>
            </a:r>
            <a:r>
              <a:rPr lang="en-US" i="1" dirty="0"/>
              <a:t>rpsU3 </a:t>
            </a:r>
            <a:r>
              <a:rPr lang="en-US" dirty="0"/>
              <a:t>Complement Δ</a:t>
            </a:r>
            <a:r>
              <a:rPr lang="en-US" i="1" dirty="0"/>
              <a:t>rpsU2 </a:t>
            </a:r>
            <a:r>
              <a:rPr lang="en-US" dirty="0"/>
              <a:t>Phenotype</a:t>
            </a:r>
            <a:endParaRPr lang="en-US" i="1" dirty="0"/>
          </a:p>
        </p:txBody>
      </p:sp>
      <p:pic>
        <p:nvPicPr>
          <p:cNvPr id="2" name="Google Shape;94;p5">
            <a:extLst>
              <a:ext uri="{FF2B5EF4-FFF2-40B4-BE49-F238E27FC236}">
                <a16:creationId xmlns:a16="http://schemas.microsoft.com/office/drawing/2014/main" id="{D6667901-8A87-21CA-B3B1-75FE86000A40}"/>
              </a:ext>
            </a:extLst>
          </p:cNvPr>
          <p:cNvPicPr preferRelativeResize="0"/>
          <p:nvPr/>
        </p:nvPicPr>
        <p:blipFill rotWithShape="1">
          <a:blip r:embed="rId3">
            <a:alphaModFix/>
          </a:blip>
          <a:srcRect r="98155"/>
          <a:stretch/>
        </p:blipFill>
        <p:spPr>
          <a:xfrm>
            <a:off x="941494" y="1867792"/>
            <a:ext cx="223548" cy="3822523"/>
          </a:xfrm>
          <a:prstGeom prst="rect">
            <a:avLst/>
          </a:prstGeom>
          <a:noFill/>
          <a:ln>
            <a:noFill/>
          </a:ln>
        </p:spPr>
      </p:pic>
      <p:pic>
        <p:nvPicPr>
          <p:cNvPr id="3" name="Picture 2" descr="Graphical user interface, chart&#10;&#10;Description automatically generated">
            <a:extLst>
              <a:ext uri="{FF2B5EF4-FFF2-40B4-BE49-F238E27FC236}">
                <a16:creationId xmlns:a16="http://schemas.microsoft.com/office/drawing/2014/main" id="{E18CD3E6-1189-F3A1-462D-7780D376743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78704"/>
          <a:stretch/>
        </p:blipFill>
        <p:spPr>
          <a:xfrm>
            <a:off x="1409882" y="2162651"/>
            <a:ext cx="9372235" cy="798991"/>
          </a:xfrm>
          <a:prstGeom prst="rect">
            <a:avLst/>
          </a:prstGeom>
        </p:spPr>
      </p:pic>
      <p:pic>
        <p:nvPicPr>
          <p:cNvPr id="6" name="Picture 5" descr="Graphical user interface, chart&#10;&#10;Description automatically generated">
            <a:extLst>
              <a:ext uri="{FF2B5EF4-FFF2-40B4-BE49-F238E27FC236}">
                <a16:creationId xmlns:a16="http://schemas.microsoft.com/office/drawing/2014/main" id="{940D7EE0-F761-3BA2-14D6-AFE9E8260CB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1296" b="66248"/>
          <a:stretch/>
        </p:blipFill>
        <p:spPr>
          <a:xfrm>
            <a:off x="1409882" y="2961641"/>
            <a:ext cx="9372235" cy="467359"/>
          </a:xfrm>
          <a:prstGeom prst="rect">
            <a:avLst/>
          </a:prstGeom>
        </p:spPr>
      </p:pic>
      <p:pic>
        <p:nvPicPr>
          <p:cNvPr id="7" name="Picture 6" descr="Graphical user interface, chart&#10;&#10;Description automatically generated">
            <a:extLst>
              <a:ext uri="{FF2B5EF4-FFF2-40B4-BE49-F238E27FC236}">
                <a16:creationId xmlns:a16="http://schemas.microsoft.com/office/drawing/2014/main" id="{0D8EC809-B438-E23E-0DFF-5FD5EC58193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3752" b="53791"/>
          <a:stretch/>
        </p:blipFill>
        <p:spPr>
          <a:xfrm>
            <a:off x="1409882" y="3429000"/>
            <a:ext cx="9372235" cy="467360"/>
          </a:xfrm>
          <a:prstGeom prst="rect">
            <a:avLst/>
          </a:prstGeom>
        </p:spPr>
      </p:pic>
      <p:pic>
        <p:nvPicPr>
          <p:cNvPr id="8" name="Picture 7" descr="Graphical user interface, chart&#10;&#10;Description automatically generated">
            <a:extLst>
              <a:ext uri="{FF2B5EF4-FFF2-40B4-BE49-F238E27FC236}">
                <a16:creationId xmlns:a16="http://schemas.microsoft.com/office/drawing/2014/main" id="{673D6D99-437B-110E-A40A-3E90DA8E95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6209" b="41334"/>
          <a:stretch/>
        </p:blipFill>
        <p:spPr>
          <a:xfrm>
            <a:off x="1409882" y="3896358"/>
            <a:ext cx="9372235" cy="467360"/>
          </a:xfrm>
          <a:prstGeom prst="rect">
            <a:avLst/>
          </a:prstGeom>
        </p:spPr>
      </p:pic>
      <p:pic>
        <p:nvPicPr>
          <p:cNvPr id="9" name="Picture 8" descr="Graphical user interface, chart&#10;&#10;Description automatically generated">
            <a:extLst>
              <a:ext uri="{FF2B5EF4-FFF2-40B4-BE49-F238E27FC236}">
                <a16:creationId xmlns:a16="http://schemas.microsoft.com/office/drawing/2014/main" id="{F707522B-B32E-0B2A-BF79-29D710199A8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8665" b="28878"/>
          <a:stretch/>
        </p:blipFill>
        <p:spPr>
          <a:xfrm>
            <a:off x="1409882" y="4363717"/>
            <a:ext cx="9372235" cy="467359"/>
          </a:xfrm>
          <a:prstGeom prst="rect">
            <a:avLst/>
          </a:prstGeom>
        </p:spPr>
      </p:pic>
    </p:spTree>
    <p:extLst>
      <p:ext uri="{BB962C8B-B14F-4D97-AF65-F5344CB8AC3E}">
        <p14:creationId xmlns:p14="http://schemas.microsoft.com/office/powerpoint/2010/main" val="2731073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7A5F2-8151-E410-0E3D-BB4B60336076}"/>
              </a:ext>
            </a:extLst>
          </p:cNvPr>
          <p:cNvSpPr>
            <a:spLocks noGrp="1"/>
          </p:cNvSpPr>
          <p:nvPr>
            <p:ph type="title"/>
          </p:nvPr>
        </p:nvSpPr>
        <p:spPr/>
        <p:txBody>
          <a:bodyPr/>
          <a:lstStyle/>
          <a:p>
            <a:r>
              <a:rPr lang="en-US" dirty="0"/>
              <a:t>Experimental Set-Up</a:t>
            </a:r>
          </a:p>
        </p:txBody>
      </p:sp>
      <p:cxnSp>
        <p:nvCxnSpPr>
          <p:cNvPr id="4" name="Straight Connector 3">
            <a:extLst>
              <a:ext uri="{FF2B5EF4-FFF2-40B4-BE49-F238E27FC236}">
                <a16:creationId xmlns:a16="http://schemas.microsoft.com/office/drawing/2014/main" id="{9D98BA98-362B-5624-E364-5275A0A32E54}"/>
              </a:ext>
            </a:extLst>
          </p:cNvPr>
          <p:cNvCxnSpPr>
            <a:cxnSpLocks/>
          </p:cNvCxnSpPr>
          <p:nvPr/>
        </p:nvCxnSpPr>
        <p:spPr>
          <a:xfrm>
            <a:off x="1009095" y="2879476"/>
            <a:ext cx="1017381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C3D31876-26EA-A889-B6DC-33F0F41FA08B}"/>
              </a:ext>
            </a:extLst>
          </p:cNvPr>
          <p:cNvSpPr/>
          <p:nvPr/>
        </p:nvSpPr>
        <p:spPr>
          <a:xfrm>
            <a:off x="6915952" y="2542125"/>
            <a:ext cx="3893780" cy="65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t>rpsU1</a:t>
            </a:r>
          </a:p>
        </p:txBody>
      </p:sp>
      <p:cxnSp>
        <p:nvCxnSpPr>
          <p:cNvPr id="10" name="Straight Connector 9">
            <a:extLst>
              <a:ext uri="{FF2B5EF4-FFF2-40B4-BE49-F238E27FC236}">
                <a16:creationId xmlns:a16="http://schemas.microsoft.com/office/drawing/2014/main" id="{DE0C0BEF-955F-24FE-BBB7-D9EA8C2BDF77}"/>
              </a:ext>
            </a:extLst>
          </p:cNvPr>
          <p:cNvCxnSpPr>
            <a:cxnSpLocks/>
          </p:cNvCxnSpPr>
          <p:nvPr/>
        </p:nvCxnSpPr>
        <p:spPr>
          <a:xfrm>
            <a:off x="1009095" y="4834044"/>
            <a:ext cx="1017381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BF0D9C6-DAE3-8184-97F7-F05073643E6E}"/>
              </a:ext>
            </a:extLst>
          </p:cNvPr>
          <p:cNvSpPr/>
          <p:nvPr/>
        </p:nvSpPr>
        <p:spPr>
          <a:xfrm>
            <a:off x="6915952" y="4496693"/>
            <a:ext cx="3893780" cy="65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t>rpsU3</a:t>
            </a:r>
          </a:p>
        </p:txBody>
      </p:sp>
      <p:cxnSp>
        <p:nvCxnSpPr>
          <p:cNvPr id="14" name="Straight Connector 13">
            <a:extLst>
              <a:ext uri="{FF2B5EF4-FFF2-40B4-BE49-F238E27FC236}">
                <a16:creationId xmlns:a16="http://schemas.microsoft.com/office/drawing/2014/main" id="{626668D0-8E85-30E1-E7DD-1870430FAEAF}"/>
              </a:ext>
            </a:extLst>
          </p:cNvPr>
          <p:cNvCxnSpPr>
            <a:cxnSpLocks/>
          </p:cNvCxnSpPr>
          <p:nvPr/>
        </p:nvCxnSpPr>
        <p:spPr>
          <a:xfrm>
            <a:off x="1009095" y="5696658"/>
            <a:ext cx="1017381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8512DD0-B5FA-C62B-1341-A69B3A57BD71}"/>
              </a:ext>
            </a:extLst>
          </p:cNvPr>
          <p:cNvSpPr/>
          <p:nvPr/>
        </p:nvSpPr>
        <p:spPr>
          <a:xfrm>
            <a:off x="6915952" y="5359307"/>
            <a:ext cx="3893780" cy="65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i="1" dirty="0"/>
          </a:p>
        </p:txBody>
      </p:sp>
      <p:cxnSp>
        <p:nvCxnSpPr>
          <p:cNvPr id="16" name="Straight Connector 15">
            <a:extLst>
              <a:ext uri="{FF2B5EF4-FFF2-40B4-BE49-F238E27FC236}">
                <a16:creationId xmlns:a16="http://schemas.microsoft.com/office/drawing/2014/main" id="{AA9ABB28-BBAA-7C40-28B3-1F605FA73052}"/>
              </a:ext>
            </a:extLst>
          </p:cNvPr>
          <p:cNvCxnSpPr>
            <a:cxnSpLocks/>
          </p:cNvCxnSpPr>
          <p:nvPr/>
        </p:nvCxnSpPr>
        <p:spPr>
          <a:xfrm>
            <a:off x="1009095" y="3766351"/>
            <a:ext cx="1017381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9DEF4D5B-4EC7-DFD5-FA0E-C64789363996}"/>
              </a:ext>
            </a:extLst>
          </p:cNvPr>
          <p:cNvSpPr/>
          <p:nvPr/>
        </p:nvSpPr>
        <p:spPr>
          <a:xfrm>
            <a:off x="6915952" y="3429000"/>
            <a:ext cx="3893780" cy="65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i="1" dirty="0"/>
          </a:p>
        </p:txBody>
      </p:sp>
      <p:cxnSp>
        <p:nvCxnSpPr>
          <p:cNvPr id="19" name="Straight Arrow Connector 18">
            <a:extLst>
              <a:ext uri="{FF2B5EF4-FFF2-40B4-BE49-F238E27FC236}">
                <a16:creationId xmlns:a16="http://schemas.microsoft.com/office/drawing/2014/main" id="{9BBA90E5-4123-EF94-0B27-AB4A8D33133D}"/>
              </a:ext>
            </a:extLst>
          </p:cNvPr>
          <p:cNvCxnSpPr>
            <a:cxnSpLocks/>
          </p:cNvCxnSpPr>
          <p:nvPr/>
        </p:nvCxnSpPr>
        <p:spPr>
          <a:xfrm>
            <a:off x="2681056" y="2121763"/>
            <a:ext cx="0" cy="5415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AD228D5-DD8A-B672-4CCE-800E0825D44C}"/>
              </a:ext>
            </a:extLst>
          </p:cNvPr>
          <p:cNvCxnSpPr>
            <a:cxnSpLocks/>
          </p:cNvCxnSpPr>
          <p:nvPr/>
        </p:nvCxnSpPr>
        <p:spPr>
          <a:xfrm>
            <a:off x="2681056" y="3093128"/>
            <a:ext cx="0" cy="5415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B064936-F7F1-113D-84DE-FD0792E5F21B}"/>
              </a:ext>
            </a:extLst>
          </p:cNvPr>
          <p:cNvCxnSpPr>
            <a:cxnSpLocks/>
          </p:cNvCxnSpPr>
          <p:nvPr/>
        </p:nvCxnSpPr>
        <p:spPr>
          <a:xfrm>
            <a:off x="2681056" y="4159928"/>
            <a:ext cx="0" cy="5415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5F6CD7C-FFCF-89C2-05C2-F66A7480993A}"/>
              </a:ext>
            </a:extLst>
          </p:cNvPr>
          <p:cNvCxnSpPr>
            <a:cxnSpLocks/>
          </p:cNvCxnSpPr>
          <p:nvPr/>
        </p:nvCxnSpPr>
        <p:spPr>
          <a:xfrm>
            <a:off x="2673658" y="5013664"/>
            <a:ext cx="0" cy="5415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024213B-DE65-7656-3C71-E17C02950753}"/>
              </a:ext>
            </a:extLst>
          </p:cNvPr>
          <p:cNvSpPr txBox="1"/>
          <p:nvPr/>
        </p:nvSpPr>
        <p:spPr>
          <a:xfrm>
            <a:off x="1751538" y="1757478"/>
            <a:ext cx="1859035" cy="369332"/>
          </a:xfrm>
          <a:prstGeom prst="rect">
            <a:avLst/>
          </a:prstGeom>
          <a:noFill/>
        </p:spPr>
        <p:txBody>
          <a:bodyPr wrap="none" rtlCol="0">
            <a:spAutoFit/>
          </a:bodyPr>
          <a:lstStyle/>
          <a:p>
            <a:r>
              <a:rPr lang="en-US" i="1" dirty="0"/>
              <a:t>rpsU1 </a:t>
            </a:r>
            <a:r>
              <a:rPr lang="en-US" dirty="0"/>
              <a:t>Primer Sets</a:t>
            </a:r>
          </a:p>
        </p:txBody>
      </p:sp>
      <p:sp>
        <p:nvSpPr>
          <p:cNvPr id="26" name="TextBox 25">
            <a:extLst>
              <a:ext uri="{FF2B5EF4-FFF2-40B4-BE49-F238E27FC236}">
                <a16:creationId xmlns:a16="http://schemas.microsoft.com/office/drawing/2014/main" id="{2C73865D-906A-A931-A06B-BD0A18A98F32}"/>
              </a:ext>
            </a:extLst>
          </p:cNvPr>
          <p:cNvSpPr txBox="1"/>
          <p:nvPr/>
        </p:nvSpPr>
        <p:spPr>
          <a:xfrm>
            <a:off x="1751538" y="3828326"/>
            <a:ext cx="1863844" cy="369332"/>
          </a:xfrm>
          <a:prstGeom prst="rect">
            <a:avLst/>
          </a:prstGeom>
          <a:noFill/>
        </p:spPr>
        <p:txBody>
          <a:bodyPr wrap="none" rtlCol="0">
            <a:spAutoFit/>
          </a:bodyPr>
          <a:lstStyle/>
          <a:p>
            <a:r>
              <a:rPr lang="en-US" i="1" dirty="0"/>
              <a:t>rpsU3</a:t>
            </a:r>
            <a:r>
              <a:rPr lang="en-US" dirty="0"/>
              <a:t> Primer Sets</a:t>
            </a:r>
          </a:p>
        </p:txBody>
      </p:sp>
    </p:spTree>
    <p:extLst>
      <p:ext uri="{BB962C8B-B14F-4D97-AF65-F5344CB8AC3E}">
        <p14:creationId xmlns:p14="http://schemas.microsoft.com/office/powerpoint/2010/main" val="2037517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8F931-5866-2A55-64EA-EF6E1EAE2FAA}"/>
              </a:ext>
            </a:extLst>
          </p:cNvPr>
          <p:cNvSpPr>
            <a:spLocks noGrp="1"/>
          </p:cNvSpPr>
          <p:nvPr>
            <p:ph type="title"/>
          </p:nvPr>
        </p:nvSpPr>
        <p:spPr>
          <a:xfrm>
            <a:off x="838199" y="365125"/>
            <a:ext cx="11066755" cy="1325563"/>
          </a:xfrm>
        </p:spPr>
        <p:txBody>
          <a:bodyPr/>
          <a:lstStyle/>
          <a:p>
            <a:r>
              <a:rPr lang="en-US" i="1" dirty="0"/>
              <a:t>rpsU1 </a:t>
            </a:r>
            <a:r>
              <a:rPr lang="en-US" dirty="0"/>
              <a:t>and </a:t>
            </a:r>
            <a:r>
              <a:rPr lang="en-US" i="1" dirty="0"/>
              <a:t>rpsU3 </a:t>
            </a:r>
            <a:r>
              <a:rPr lang="en-US" dirty="0"/>
              <a:t>Do Not Appear to be Auto-Regulated</a:t>
            </a:r>
          </a:p>
        </p:txBody>
      </p:sp>
      <p:graphicFrame>
        <p:nvGraphicFramePr>
          <p:cNvPr id="3" name="Chart 2">
            <a:extLst>
              <a:ext uri="{FF2B5EF4-FFF2-40B4-BE49-F238E27FC236}">
                <a16:creationId xmlns:a16="http://schemas.microsoft.com/office/drawing/2014/main" id="{ECAC3007-1707-EB4F-8576-614AE3862A5E}"/>
              </a:ext>
            </a:extLst>
          </p:cNvPr>
          <p:cNvGraphicFramePr>
            <a:graphicFrameLocks/>
          </p:cNvGraphicFramePr>
          <p:nvPr>
            <p:extLst>
              <p:ext uri="{D42A27DB-BD31-4B8C-83A1-F6EECF244321}">
                <p14:modId xmlns:p14="http://schemas.microsoft.com/office/powerpoint/2010/main" val="460834534"/>
              </p:ext>
            </p:extLst>
          </p:nvPr>
        </p:nvGraphicFramePr>
        <p:xfrm>
          <a:off x="2414443" y="2223348"/>
          <a:ext cx="7363113" cy="30091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24650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3"/>
          <p:cNvSpPr txBox="1">
            <a:spLocks noGrp="1"/>
          </p:cNvSpPr>
          <p:nvPr>
            <p:ph type="title"/>
          </p:nvPr>
        </p:nvSpPr>
        <p:spPr>
          <a:xfrm>
            <a:off x="1590969" y="159430"/>
            <a:ext cx="9385515" cy="132556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000"/>
              <a:buFont typeface="Helvetica Neue"/>
              <a:buNone/>
            </a:pPr>
            <a:r>
              <a:rPr lang="en-US" sz="4000"/>
              <a:t>ACKNOWLEDGEMENTS</a:t>
            </a:r>
            <a:endParaRPr sz="4000"/>
          </a:p>
        </p:txBody>
      </p:sp>
      <p:sp>
        <p:nvSpPr>
          <p:cNvPr id="321" name="Google Shape;321;p23"/>
          <p:cNvSpPr txBox="1"/>
          <p:nvPr/>
        </p:nvSpPr>
        <p:spPr>
          <a:xfrm>
            <a:off x="466533" y="1690688"/>
            <a:ext cx="5505363" cy="4879976"/>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Gill Sans"/>
                <a:ea typeface="Gill Sans"/>
                <a:cs typeface="Gill Sans"/>
                <a:sym typeface="Gill Sans"/>
              </a:rPr>
              <a:t>Dr. Kathryn Ramsey</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chemeClr val="dk1"/>
              </a:buClr>
              <a:buSzPts val="2000"/>
              <a:buFont typeface="Arial"/>
              <a:buChar char="•"/>
            </a:pPr>
            <a:r>
              <a:rPr lang="en-US" sz="2000" b="0" i="0" u="none" strike="noStrike" cap="none">
                <a:solidFill>
                  <a:schemeClr val="dk1"/>
                </a:solidFill>
                <a:latin typeface="Gill Sans"/>
                <a:ea typeface="Gill Sans"/>
                <a:cs typeface="Gill Sans"/>
                <a:sym typeface="Gill Sans"/>
              </a:rPr>
              <a:t>Hannah Trautmann</a:t>
            </a:r>
            <a:endParaRPr sz="2000" b="0" i="0" u="none" strike="noStrike" cap="none">
              <a:solidFill>
                <a:schemeClr val="dk1"/>
              </a:solidFill>
              <a:latin typeface="Gill Sans"/>
              <a:ea typeface="Gill Sans"/>
              <a:cs typeface="Gill Sans"/>
              <a:sym typeface="Gill Sans"/>
            </a:endParaRPr>
          </a:p>
          <a:p>
            <a:pPr marL="685800" marR="0" lvl="1" indent="-228600" algn="l" rtl="0">
              <a:lnSpc>
                <a:spcPct val="90000"/>
              </a:lnSpc>
              <a:spcBef>
                <a:spcPts val="500"/>
              </a:spcBef>
              <a:spcAft>
                <a:spcPts val="0"/>
              </a:spcAft>
              <a:buClr>
                <a:schemeClr val="dk1"/>
              </a:buClr>
              <a:buSzPts val="2000"/>
              <a:buFont typeface="Arial"/>
              <a:buChar char="•"/>
            </a:pPr>
            <a:r>
              <a:rPr lang="en-US" sz="2000" b="0" i="0" u="none" strike="noStrike" cap="none">
                <a:solidFill>
                  <a:schemeClr val="dk1"/>
                </a:solidFill>
                <a:latin typeface="Gill Sans"/>
                <a:ea typeface="Gill Sans"/>
                <a:cs typeface="Gill Sans"/>
                <a:sym typeface="Gill Sans"/>
              </a:rPr>
              <a:t>Aisling Macaraeg</a:t>
            </a:r>
            <a:endParaRPr/>
          </a:p>
          <a:p>
            <a:pPr marL="685800" marR="0" lvl="1" indent="-228600" algn="l" rtl="0">
              <a:lnSpc>
                <a:spcPct val="90000"/>
              </a:lnSpc>
              <a:spcBef>
                <a:spcPts val="500"/>
              </a:spcBef>
              <a:spcAft>
                <a:spcPts val="0"/>
              </a:spcAft>
              <a:buClr>
                <a:schemeClr val="dk1"/>
              </a:buClr>
              <a:buSzPts val="2000"/>
              <a:buFont typeface="Arial"/>
              <a:buChar char="•"/>
            </a:pPr>
            <a:r>
              <a:rPr lang="en-US" sz="2000" b="0" i="0" u="none" strike="noStrike" cap="none">
                <a:solidFill>
                  <a:schemeClr val="dk1"/>
                </a:solidFill>
                <a:latin typeface="Gill Sans"/>
                <a:ea typeface="Gill Sans"/>
                <a:cs typeface="Gill Sans"/>
                <a:sym typeface="Gill Sans"/>
              </a:rPr>
              <a:t>Dan Floyd</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chemeClr val="dk1"/>
              </a:buClr>
              <a:buSzPts val="2000"/>
              <a:buFont typeface="Arial"/>
              <a:buChar char="•"/>
            </a:pPr>
            <a:r>
              <a:rPr lang="en-US" sz="2000" b="0" i="0" u="none" strike="noStrike" cap="none">
                <a:solidFill>
                  <a:schemeClr val="dk1"/>
                </a:solidFill>
                <a:latin typeface="Gill Sans"/>
                <a:ea typeface="Gill Sans"/>
                <a:cs typeface="Gill Sans"/>
                <a:sym typeface="Gill Sans"/>
              </a:rPr>
              <a:t>Former lab members</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Gill Sans"/>
                <a:ea typeface="Gill Sans"/>
                <a:cs typeface="Gill Sans"/>
                <a:sym typeface="Gill Sans"/>
              </a:rPr>
              <a:t>Dr. Steven Gregory</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Gill Sans"/>
                <a:ea typeface="Gill Sans"/>
                <a:cs typeface="Gill Sans"/>
                <a:sym typeface="Gill Sans"/>
              </a:rPr>
              <a:t>URI INBRE core</a:t>
            </a:r>
            <a:endParaRPr sz="1400" b="0" i="0" u="none" strike="noStrike" cap="none">
              <a:solidFill>
                <a:srgbClr val="000000"/>
              </a:solidFill>
              <a:latin typeface="Arial"/>
              <a:ea typeface="Arial"/>
              <a:cs typeface="Arial"/>
              <a:sym typeface="Arial"/>
            </a:endParaRPr>
          </a:p>
        </p:txBody>
      </p:sp>
      <p:pic>
        <p:nvPicPr>
          <p:cNvPr id="322" name="Google Shape;322;p23" descr="Rhode Island Foundation"/>
          <p:cNvPicPr preferRelativeResize="0"/>
          <p:nvPr/>
        </p:nvPicPr>
        <p:blipFill rotWithShape="1">
          <a:blip r:embed="rId3">
            <a:alphaModFix/>
          </a:blip>
          <a:srcRect/>
          <a:stretch/>
        </p:blipFill>
        <p:spPr>
          <a:xfrm>
            <a:off x="5994400" y="6124887"/>
            <a:ext cx="1843998" cy="596588"/>
          </a:xfrm>
          <a:prstGeom prst="rect">
            <a:avLst/>
          </a:prstGeom>
          <a:noFill/>
          <a:ln>
            <a:noFill/>
          </a:ln>
        </p:spPr>
      </p:pic>
      <p:pic>
        <p:nvPicPr>
          <p:cNvPr id="323" name="Google Shape;323;p23"/>
          <p:cNvPicPr preferRelativeResize="0"/>
          <p:nvPr/>
        </p:nvPicPr>
        <p:blipFill rotWithShape="1">
          <a:blip r:embed="rId4">
            <a:alphaModFix/>
          </a:blip>
          <a:srcRect/>
          <a:stretch/>
        </p:blipFill>
        <p:spPr>
          <a:xfrm>
            <a:off x="8430206" y="6132502"/>
            <a:ext cx="3295261" cy="495300"/>
          </a:xfrm>
          <a:prstGeom prst="rect">
            <a:avLst/>
          </a:prstGeom>
          <a:noFill/>
          <a:ln>
            <a:noFill/>
          </a:ln>
        </p:spPr>
      </p:pic>
      <p:pic>
        <p:nvPicPr>
          <p:cNvPr id="324" name="Google Shape;324;p23" descr="Rhode Island IDeA Network of Biomedical Research Excellence – (RI-INBRE)"/>
          <p:cNvPicPr preferRelativeResize="0"/>
          <p:nvPr/>
        </p:nvPicPr>
        <p:blipFill rotWithShape="1">
          <a:blip r:embed="rId5">
            <a:alphaModFix/>
          </a:blip>
          <a:srcRect/>
          <a:stretch/>
        </p:blipFill>
        <p:spPr>
          <a:xfrm>
            <a:off x="9643749" y="5129660"/>
            <a:ext cx="2358052" cy="919575"/>
          </a:xfrm>
          <a:prstGeom prst="rect">
            <a:avLst/>
          </a:prstGeom>
          <a:noFill/>
          <a:ln>
            <a:noFill/>
          </a:ln>
        </p:spPr>
      </p:pic>
      <p:cxnSp>
        <p:nvCxnSpPr>
          <p:cNvPr id="325" name="Google Shape;325;p23"/>
          <p:cNvCxnSpPr/>
          <p:nvPr/>
        </p:nvCxnSpPr>
        <p:spPr>
          <a:xfrm>
            <a:off x="609600" y="1258957"/>
            <a:ext cx="10769600" cy="0"/>
          </a:xfrm>
          <a:prstGeom prst="straightConnector1">
            <a:avLst/>
          </a:prstGeom>
          <a:noFill/>
          <a:ln w="9525" cap="flat" cmpd="sng">
            <a:solidFill>
              <a:schemeClr val="accent1"/>
            </a:solidFill>
            <a:prstDash val="solid"/>
            <a:round/>
            <a:headEnd type="none" w="sm" len="sm"/>
            <a:tailEnd type="none" w="sm" len="sm"/>
          </a:ln>
        </p:spPr>
      </p:cxnSp>
      <p:pic>
        <p:nvPicPr>
          <p:cNvPr id="326" name="Google Shape;326;p23"/>
          <p:cNvPicPr preferRelativeResize="0"/>
          <p:nvPr/>
        </p:nvPicPr>
        <p:blipFill rotWithShape="1">
          <a:blip r:embed="rId6">
            <a:alphaModFix/>
          </a:blip>
          <a:srcRect/>
          <a:stretch/>
        </p:blipFill>
        <p:spPr>
          <a:xfrm>
            <a:off x="5414652" y="5149446"/>
            <a:ext cx="1879432" cy="734277"/>
          </a:xfrm>
          <a:prstGeom prst="rect">
            <a:avLst/>
          </a:prstGeom>
          <a:noFill/>
          <a:ln>
            <a:noFill/>
          </a:ln>
        </p:spPr>
      </p:pic>
      <p:pic>
        <p:nvPicPr>
          <p:cNvPr id="327" name="Google Shape;327;p23"/>
          <p:cNvPicPr preferRelativeResize="0"/>
          <p:nvPr/>
        </p:nvPicPr>
        <p:blipFill rotWithShape="1">
          <a:blip r:embed="rId7">
            <a:alphaModFix/>
          </a:blip>
          <a:srcRect/>
          <a:stretch/>
        </p:blipFill>
        <p:spPr>
          <a:xfrm>
            <a:off x="7608262" y="5275670"/>
            <a:ext cx="1721309" cy="734277"/>
          </a:xfrm>
          <a:prstGeom prst="rect">
            <a:avLst/>
          </a:prstGeom>
          <a:noFill/>
          <a:ln>
            <a:noFill/>
          </a:ln>
        </p:spPr>
      </p:pic>
      <p:pic>
        <p:nvPicPr>
          <p:cNvPr id="328" name="Google Shape;328;p23"/>
          <p:cNvPicPr preferRelativeResize="0"/>
          <p:nvPr/>
        </p:nvPicPr>
        <p:blipFill rotWithShape="1">
          <a:blip r:embed="rId8">
            <a:alphaModFix/>
          </a:blip>
          <a:srcRect/>
          <a:stretch/>
        </p:blipFill>
        <p:spPr>
          <a:xfrm>
            <a:off x="6134822" y="1402649"/>
            <a:ext cx="4777760" cy="358332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7B31F-EB28-0C9B-1461-7140A654F0DC}"/>
              </a:ext>
            </a:extLst>
          </p:cNvPr>
          <p:cNvSpPr>
            <a:spLocks noGrp="1"/>
          </p:cNvSpPr>
          <p:nvPr>
            <p:ph type="ctrTitle"/>
          </p:nvPr>
        </p:nvSpPr>
        <p:spPr/>
        <p:txBody>
          <a:bodyPr/>
          <a:lstStyle/>
          <a:p>
            <a:r>
              <a:rPr lang="en-US" dirty="0">
                <a:latin typeface="Dreaming Outloud Script Pro" panose="020B0604020202020204" pitchFamily="66" charset="0"/>
                <a:cs typeface="Dreaming Outloud Script Pro" panose="020B0604020202020204" pitchFamily="66" charset="0"/>
              </a:rPr>
              <a:t>Fin</a:t>
            </a:r>
          </a:p>
        </p:txBody>
      </p:sp>
    </p:spTree>
    <p:extLst>
      <p:ext uri="{BB962C8B-B14F-4D97-AF65-F5344CB8AC3E}">
        <p14:creationId xmlns:p14="http://schemas.microsoft.com/office/powerpoint/2010/main" val="2299982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208926" y="162029"/>
            <a:ext cx="11894842" cy="101968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t>Ribosomes can be heterogenous</a:t>
            </a:r>
            <a:endParaRPr dirty="0"/>
          </a:p>
        </p:txBody>
      </p:sp>
      <p:pic>
        <p:nvPicPr>
          <p:cNvPr id="123" name="Google Shape;123;p3"/>
          <p:cNvPicPr preferRelativeResize="0"/>
          <p:nvPr/>
        </p:nvPicPr>
        <p:blipFill rotWithShape="1">
          <a:blip r:embed="rId3">
            <a:alphaModFix/>
          </a:blip>
          <a:srcRect t="4370"/>
          <a:stretch/>
        </p:blipFill>
        <p:spPr>
          <a:xfrm rot="-5400000">
            <a:off x="1546411" y="2222207"/>
            <a:ext cx="3229160" cy="3088035"/>
          </a:xfrm>
          <a:prstGeom prst="rect">
            <a:avLst/>
          </a:prstGeom>
          <a:noFill/>
          <a:ln>
            <a:noFill/>
          </a:ln>
        </p:spPr>
      </p:pic>
      <p:sp>
        <p:nvSpPr>
          <p:cNvPr id="124" name="Google Shape;124;p3"/>
          <p:cNvSpPr txBox="1"/>
          <p:nvPr/>
        </p:nvSpPr>
        <p:spPr>
          <a:xfrm>
            <a:off x="709150" y="1645665"/>
            <a:ext cx="1946367" cy="14772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entury Gothic"/>
              <a:buNone/>
            </a:pPr>
            <a:r>
              <a:rPr lang="en-US" sz="1800" b="1" i="1" u="none" strike="noStrike" cap="none" dirty="0">
                <a:solidFill>
                  <a:srgbClr val="000000"/>
                </a:solidFill>
                <a:latin typeface="Helvetica" panose="020B0604020202020204" pitchFamily="34" charset="0"/>
                <a:ea typeface="Century Gothic"/>
                <a:cs typeface="Helvetica" panose="020B0604020202020204" pitchFamily="34" charset="0"/>
                <a:sym typeface="Century Gothic"/>
              </a:rPr>
              <a:t>E. coli </a:t>
            </a:r>
            <a:r>
              <a:rPr lang="en-US" sz="1800" b="1" i="0" u="none" strike="noStrike" cap="none" dirty="0">
                <a:solidFill>
                  <a:srgbClr val="000000"/>
                </a:solidFill>
                <a:latin typeface="Helvetica" panose="020B0604020202020204" pitchFamily="34" charset="0"/>
                <a:ea typeface="Century Gothic"/>
                <a:cs typeface="Helvetica" panose="020B0604020202020204" pitchFamily="34" charset="0"/>
                <a:sym typeface="Century Gothic"/>
              </a:rPr>
              <a:t>ribosome</a:t>
            </a:r>
            <a:endParaRPr sz="1800" b="0" i="0" u="none" strike="noStrike" cap="none" dirty="0">
              <a:solidFill>
                <a:srgbClr val="000000"/>
              </a:solidFill>
              <a:latin typeface="Helvetica" panose="020B0604020202020204" pitchFamily="34" charset="0"/>
              <a:ea typeface="Century Gothic"/>
              <a:cs typeface="Helvetica" panose="020B0604020202020204" pitchFamily="34" charset="0"/>
              <a:sym typeface="Century Gothic"/>
            </a:endParaRPr>
          </a:p>
          <a:p>
            <a:pPr marL="0" marR="0" lvl="0" indent="0" algn="ctr" rtl="0">
              <a:lnSpc>
                <a:spcPct val="100000"/>
              </a:lnSpc>
              <a:spcBef>
                <a:spcPts val="0"/>
              </a:spcBef>
              <a:spcAft>
                <a:spcPts val="0"/>
              </a:spcAft>
              <a:buClr>
                <a:srgbClr val="000000"/>
              </a:buClr>
              <a:buSzPts val="1800"/>
              <a:buFont typeface="Century Gothic"/>
              <a:buNone/>
            </a:pPr>
            <a:r>
              <a:rPr lang="en-US" sz="1800" b="0" i="0" u="none" strike="noStrike" cap="none" dirty="0">
                <a:solidFill>
                  <a:srgbClr val="000000"/>
                </a:solidFill>
                <a:latin typeface="Helvetica" panose="020B0604020202020204" pitchFamily="34" charset="0"/>
                <a:ea typeface="Century Gothic"/>
                <a:cs typeface="Helvetica" panose="020B0604020202020204" pitchFamily="34" charset="0"/>
                <a:sym typeface="Century Gothic"/>
              </a:rPr>
              <a:t>3 rRNAs</a:t>
            </a:r>
            <a:endParaRPr dirty="0">
              <a:latin typeface="Helvetica" panose="020B0604020202020204" pitchFamily="34" charset="0"/>
              <a:cs typeface="Helvetica" panose="020B0604020202020204" pitchFamily="34" charset="0"/>
            </a:endParaRPr>
          </a:p>
          <a:p>
            <a:pPr marL="0" marR="0" lvl="0" indent="0" algn="ctr" rtl="0">
              <a:lnSpc>
                <a:spcPct val="100000"/>
              </a:lnSpc>
              <a:spcBef>
                <a:spcPts val="0"/>
              </a:spcBef>
              <a:spcAft>
                <a:spcPts val="0"/>
              </a:spcAft>
              <a:buClr>
                <a:srgbClr val="000000"/>
              </a:buClr>
              <a:buSzPts val="1800"/>
              <a:buFont typeface="Century Gothic"/>
              <a:buNone/>
            </a:pPr>
            <a:r>
              <a:rPr lang="en-US" sz="1800" b="0" i="0" u="none" strike="noStrike" cap="none" dirty="0">
                <a:solidFill>
                  <a:srgbClr val="000000"/>
                </a:solidFill>
                <a:latin typeface="Helvetica" panose="020B0604020202020204" pitchFamily="34" charset="0"/>
                <a:ea typeface="Century Gothic"/>
                <a:cs typeface="Helvetica" panose="020B0604020202020204" pitchFamily="34" charset="0"/>
                <a:sym typeface="Century Gothic"/>
              </a:rPr>
              <a:t>49 proteins</a:t>
            </a:r>
            <a:endParaRPr dirty="0">
              <a:latin typeface="Helvetica" panose="020B0604020202020204" pitchFamily="34" charset="0"/>
              <a:cs typeface="Helvetica" panose="020B0604020202020204" pitchFamily="34" charset="0"/>
            </a:endParaRPr>
          </a:p>
          <a:p>
            <a:pPr marL="0" marR="0" lvl="0" indent="0" algn="ctr"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Helvetica" panose="020B0604020202020204" pitchFamily="34" charset="0"/>
              <a:ea typeface="Century Gothic"/>
              <a:cs typeface="Helvetica" panose="020B0604020202020204" pitchFamily="34" charset="0"/>
              <a:sym typeface="Century Gothic"/>
            </a:endParaRPr>
          </a:p>
        </p:txBody>
      </p:sp>
      <p:sp>
        <p:nvSpPr>
          <p:cNvPr id="125" name="Google Shape;125;p3"/>
          <p:cNvSpPr txBox="1"/>
          <p:nvPr/>
        </p:nvSpPr>
        <p:spPr>
          <a:xfrm>
            <a:off x="1334286" y="5064196"/>
            <a:ext cx="1201739"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Helvetica" panose="020B0604020202020204" pitchFamily="34" charset="0"/>
                <a:ea typeface="Calibri"/>
                <a:cs typeface="Helvetica" panose="020B0604020202020204" pitchFamily="34" charset="0"/>
                <a:sym typeface="Calibri"/>
              </a:rPr>
              <a:t>PDB 4V50</a:t>
            </a:r>
            <a:endParaRPr dirty="0">
              <a:latin typeface="Helvetica" panose="020B0604020202020204" pitchFamily="34" charset="0"/>
              <a:cs typeface="Helvetica" panose="020B0604020202020204" pitchFamily="34" charset="0"/>
            </a:endParaRPr>
          </a:p>
          <a:p>
            <a:pPr marL="0" marR="0" lvl="0" indent="0" algn="ctr"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Helvetica" panose="020B0604020202020204" pitchFamily="34" charset="0"/>
                <a:ea typeface="Calibri"/>
                <a:cs typeface="Helvetica" panose="020B0604020202020204" pitchFamily="34" charset="0"/>
                <a:sym typeface="Calibri"/>
              </a:rPr>
              <a:t>Berk et al., 2006</a:t>
            </a:r>
            <a:endParaRPr dirty="0">
              <a:latin typeface="Helvetica" panose="020B0604020202020204" pitchFamily="34" charset="0"/>
              <a:cs typeface="Helvetica" panose="020B0604020202020204" pitchFamily="34" charset="0"/>
            </a:endParaRPr>
          </a:p>
        </p:txBody>
      </p:sp>
      <p:sp>
        <p:nvSpPr>
          <p:cNvPr id="126" name="Google Shape;126;p3"/>
          <p:cNvSpPr txBox="1"/>
          <p:nvPr/>
        </p:nvSpPr>
        <p:spPr>
          <a:xfrm>
            <a:off x="5327781" y="2151644"/>
            <a:ext cx="5756987" cy="30469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Century Gothic"/>
              <a:buNone/>
            </a:pPr>
            <a:r>
              <a:rPr lang="en-US" sz="3200" b="1" i="0" u="none" strike="noStrike" cap="none" dirty="0">
                <a:solidFill>
                  <a:srgbClr val="000000"/>
                </a:solidFill>
                <a:latin typeface="Helvetica" panose="020B0604020202020204" pitchFamily="34" charset="0"/>
                <a:ea typeface="Century Gothic"/>
                <a:cs typeface="Helvetica" panose="020B0604020202020204" pitchFamily="34" charset="0"/>
                <a:sym typeface="Century Gothic"/>
              </a:rPr>
              <a:t>Sources of heterogeneity</a:t>
            </a:r>
            <a:endParaRPr dirty="0">
              <a:latin typeface="Helvetica" panose="020B0604020202020204" pitchFamily="34" charset="0"/>
              <a:cs typeface="Helvetica" panose="020B0604020202020204" pitchFamily="34" charset="0"/>
            </a:endParaRPr>
          </a:p>
          <a:p>
            <a:pPr marL="342900" marR="0" lvl="0" indent="-342900" algn="l" rtl="0">
              <a:lnSpc>
                <a:spcPct val="100000"/>
              </a:lnSpc>
              <a:spcBef>
                <a:spcPts val="1200"/>
              </a:spcBef>
              <a:spcAft>
                <a:spcPts val="0"/>
              </a:spcAft>
              <a:buClr>
                <a:srgbClr val="000000"/>
              </a:buClr>
              <a:buSzPts val="2400"/>
              <a:buFont typeface="Century Gothic"/>
              <a:buAutoNum type="arabicPeriod"/>
            </a:pPr>
            <a:r>
              <a:rPr lang="en-US" sz="2400" b="0" i="0" u="none" strike="noStrike" cap="none" dirty="0">
                <a:solidFill>
                  <a:srgbClr val="000000"/>
                </a:solidFill>
                <a:latin typeface="Helvetica" panose="020B0604020202020204" pitchFamily="34" charset="0"/>
                <a:ea typeface="Century Gothic"/>
                <a:cs typeface="Helvetica" panose="020B0604020202020204" pitchFamily="34" charset="0"/>
                <a:sym typeface="Century Gothic"/>
              </a:rPr>
              <a:t>Multiple rRNA operons</a:t>
            </a:r>
            <a:endParaRPr dirty="0">
              <a:latin typeface="Helvetica" panose="020B0604020202020204" pitchFamily="34" charset="0"/>
              <a:cs typeface="Helvetica" panose="020B0604020202020204" pitchFamily="34" charset="0"/>
            </a:endParaRPr>
          </a:p>
          <a:p>
            <a:pPr marL="342900" marR="0" lvl="0" indent="-342900" algn="l" rtl="0">
              <a:lnSpc>
                <a:spcPct val="100000"/>
              </a:lnSpc>
              <a:spcBef>
                <a:spcPts val="1200"/>
              </a:spcBef>
              <a:spcAft>
                <a:spcPts val="0"/>
              </a:spcAft>
              <a:buClr>
                <a:srgbClr val="000000"/>
              </a:buClr>
              <a:buSzPts val="2400"/>
              <a:buFont typeface="Century Gothic"/>
              <a:buAutoNum type="arabicPeriod"/>
            </a:pPr>
            <a:r>
              <a:rPr lang="en-US" sz="2400" b="0" i="0" u="none" strike="noStrike" cap="none" dirty="0">
                <a:solidFill>
                  <a:srgbClr val="000000"/>
                </a:solidFill>
                <a:latin typeface="Helvetica" panose="020B0604020202020204" pitchFamily="34" charset="0"/>
                <a:ea typeface="Century Gothic"/>
                <a:cs typeface="Helvetica" panose="020B0604020202020204" pitchFamily="34" charset="0"/>
                <a:sym typeface="Century Gothic"/>
              </a:rPr>
              <a:t>rRNA modifications</a:t>
            </a:r>
            <a:endParaRPr dirty="0">
              <a:latin typeface="Helvetica" panose="020B0604020202020204" pitchFamily="34" charset="0"/>
              <a:cs typeface="Helvetica" panose="020B0604020202020204" pitchFamily="34" charset="0"/>
            </a:endParaRPr>
          </a:p>
          <a:p>
            <a:pPr marL="342900" marR="0" lvl="0" indent="-342900" algn="l" rtl="0">
              <a:lnSpc>
                <a:spcPct val="100000"/>
              </a:lnSpc>
              <a:spcBef>
                <a:spcPts val="1200"/>
              </a:spcBef>
              <a:spcAft>
                <a:spcPts val="0"/>
              </a:spcAft>
              <a:buClr>
                <a:srgbClr val="000000"/>
              </a:buClr>
              <a:buSzPts val="2400"/>
              <a:buFont typeface="Century Gothic"/>
              <a:buAutoNum type="arabicPeriod"/>
            </a:pPr>
            <a:r>
              <a:rPr lang="en-US" sz="2400" b="0" i="0" u="none" strike="noStrike" cap="none" dirty="0">
                <a:solidFill>
                  <a:srgbClr val="000000"/>
                </a:solidFill>
                <a:latin typeface="Helvetica" panose="020B0604020202020204" pitchFamily="34" charset="0"/>
                <a:ea typeface="Century Gothic"/>
                <a:cs typeface="Helvetica" panose="020B0604020202020204" pitchFamily="34" charset="0"/>
                <a:sym typeface="Century Gothic"/>
              </a:rPr>
              <a:t>Ribosomal protein modifications</a:t>
            </a:r>
            <a:endParaRPr dirty="0">
              <a:latin typeface="Helvetica" panose="020B0604020202020204" pitchFamily="34" charset="0"/>
              <a:cs typeface="Helvetica" panose="020B0604020202020204" pitchFamily="34" charset="0"/>
            </a:endParaRPr>
          </a:p>
          <a:p>
            <a:pPr marL="342900" marR="0" lvl="0" indent="-342900" algn="l" rtl="0">
              <a:lnSpc>
                <a:spcPct val="100000"/>
              </a:lnSpc>
              <a:spcBef>
                <a:spcPts val="1200"/>
              </a:spcBef>
              <a:spcAft>
                <a:spcPts val="0"/>
              </a:spcAft>
              <a:buClr>
                <a:srgbClr val="000000"/>
              </a:buClr>
              <a:buSzPts val="2400"/>
              <a:buFont typeface="Century Gothic"/>
              <a:buAutoNum type="arabicPeriod"/>
            </a:pPr>
            <a:r>
              <a:rPr lang="en-US" sz="2400" b="1" i="0" u="none" strike="noStrike" cap="none" dirty="0">
                <a:solidFill>
                  <a:srgbClr val="000000"/>
                </a:solidFill>
                <a:latin typeface="Helvetica" panose="020B0604020202020204" pitchFamily="34" charset="0"/>
                <a:ea typeface="Century Gothic"/>
                <a:cs typeface="Helvetica" panose="020B0604020202020204" pitchFamily="34" charset="0"/>
                <a:sym typeface="Century Gothic"/>
              </a:rPr>
              <a:t>Multiple versions of ribosomal proteins</a:t>
            </a:r>
            <a:endParaRPr dirty="0">
              <a:latin typeface="Helvetica" panose="020B0604020202020204" pitchFamily="34" charset="0"/>
              <a:cs typeface="Helvetica"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6">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2"/>
          <p:cNvSpPr txBox="1">
            <a:spLocks noGrp="1"/>
          </p:cNvSpPr>
          <p:nvPr>
            <p:ph type="title"/>
          </p:nvPr>
        </p:nvSpPr>
        <p:spPr>
          <a:xfrm>
            <a:off x="207394" y="696803"/>
            <a:ext cx="11840059" cy="59021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ts val="3200"/>
              <a:buFont typeface="Helvetica Neue"/>
              <a:buNone/>
            </a:pPr>
            <a:r>
              <a:rPr lang="en-US" cap="none"/>
              <a:t>bS21, a small subunit ribosomal protein</a:t>
            </a:r>
            <a:endParaRPr i="1" cap="none"/>
          </a:p>
        </p:txBody>
      </p:sp>
      <p:sp>
        <p:nvSpPr>
          <p:cNvPr id="63" name="Google Shape;63;p2"/>
          <p:cNvSpPr txBox="1">
            <a:spLocks noGrp="1"/>
          </p:cNvSpPr>
          <p:nvPr>
            <p:ph type="body" idx="1"/>
          </p:nvPr>
        </p:nvSpPr>
        <p:spPr>
          <a:xfrm>
            <a:off x="298045" y="1411938"/>
            <a:ext cx="6839873" cy="3467972"/>
          </a:xfrm>
          <a:prstGeom prst="rect">
            <a:avLst/>
          </a:prstGeom>
          <a:noFill/>
          <a:ln>
            <a:noFill/>
          </a:ln>
        </p:spPr>
        <p:txBody>
          <a:bodyPr spcFirstLastPara="1" wrap="square" lIns="91425" tIns="45700" rIns="91425" bIns="45700" anchor="t" anchorCtr="0">
            <a:noAutofit/>
          </a:bodyPr>
          <a:lstStyle/>
          <a:p>
            <a:pPr marL="288925" lvl="0" indent="-190500" algn="l" rtl="0">
              <a:lnSpc>
                <a:spcPct val="100000"/>
              </a:lnSpc>
              <a:spcBef>
                <a:spcPts val="0"/>
              </a:spcBef>
              <a:spcAft>
                <a:spcPts val="0"/>
              </a:spcAft>
              <a:buSzPts val="3000"/>
              <a:buChar char="•"/>
            </a:pPr>
            <a:r>
              <a:rPr lang="en-US" sz="3000" dirty="0"/>
              <a:t>Involved in translation initiation</a:t>
            </a:r>
            <a:endParaRPr dirty="0"/>
          </a:p>
          <a:p>
            <a:pPr marL="288925" lvl="0" indent="-190500" algn="l" rtl="0">
              <a:lnSpc>
                <a:spcPct val="100000"/>
              </a:lnSpc>
              <a:spcBef>
                <a:spcPts val="0"/>
              </a:spcBef>
              <a:spcAft>
                <a:spcPts val="0"/>
              </a:spcAft>
              <a:buSzPts val="3000"/>
              <a:buChar char="•"/>
            </a:pPr>
            <a:r>
              <a:rPr lang="en-US" sz="3000" dirty="0"/>
              <a:t>Non-essential</a:t>
            </a:r>
            <a:endParaRPr dirty="0"/>
          </a:p>
          <a:p>
            <a:pPr marL="288925" lvl="0" indent="-190500" algn="l" rtl="0">
              <a:lnSpc>
                <a:spcPct val="100000"/>
              </a:lnSpc>
              <a:spcBef>
                <a:spcPts val="0"/>
              </a:spcBef>
              <a:spcAft>
                <a:spcPts val="0"/>
              </a:spcAft>
              <a:buSzPts val="3000"/>
              <a:buChar char="•"/>
            </a:pPr>
            <a:r>
              <a:rPr lang="en-US" sz="3000" dirty="0"/>
              <a:t>Impacts different phenotypes in different species</a:t>
            </a:r>
            <a:endParaRPr dirty="0"/>
          </a:p>
          <a:p>
            <a:pPr marL="288925" lvl="0" indent="-190500" algn="l" rtl="0">
              <a:lnSpc>
                <a:spcPct val="100000"/>
              </a:lnSpc>
              <a:spcBef>
                <a:spcPts val="0"/>
              </a:spcBef>
              <a:spcAft>
                <a:spcPts val="0"/>
              </a:spcAft>
              <a:buSzPts val="3000"/>
              <a:buChar char="•"/>
            </a:pPr>
            <a:r>
              <a:rPr lang="en-US" sz="3000" dirty="0"/>
              <a:t>Take home: bS21 may act as a regulator of translation</a:t>
            </a:r>
            <a:endParaRPr dirty="0"/>
          </a:p>
          <a:p>
            <a:pPr marL="460375" lvl="0" indent="-460375" algn="l" rtl="0">
              <a:lnSpc>
                <a:spcPct val="100000"/>
              </a:lnSpc>
              <a:spcBef>
                <a:spcPts val="600"/>
              </a:spcBef>
              <a:spcAft>
                <a:spcPts val="0"/>
              </a:spcAft>
              <a:buSzPts val="3200"/>
              <a:buNone/>
            </a:pPr>
            <a:endParaRPr sz="3200" dirty="0"/>
          </a:p>
          <a:p>
            <a:pPr marL="460375" lvl="0" indent="-460375" algn="l" rtl="0">
              <a:lnSpc>
                <a:spcPct val="100000"/>
              </a:lnSpc>
              <a:spcBef>
                <a:spcPts val="600"/>
              </a:spcBef>
              <a:spcAft>
                <a:spcPts val="0"/>
              </a:spcAft>
              <a:buSzPts val="3200"/>
              <a:buNone/>
            </a:pPr>
            <a:endParaRPr sz="3200" dirty="0"/>
          </a:p>
          <a:p>
            <a:pPr marL="0" lvl="0" indent="0" algn="l" rtl="0">
              <a:lnSpc>
                <a:spcPct val="100000"/>
              </a:lnSpc>
              <a:spcBef>
                <a:spcPts val="600"/>
              </a:spcBef>
              <a:spcAft>
                <a:spcPts val="0"/>
              </a:spcAft>
              <a:buSzPts val="3200"/>
              <a:buNone/>
            </a:pPr>
            <a:endParaRPr sz="3200" dirty="0"/>
          </a:p>
        </p:txBody>
      </p:sp>
      <p:sp>
        <p:nvSpPr>
          <p:cNvPr id="64" name="Google Shape;64;p2"/>
          <p:cNvSpPr txBox="1"/>
          <p:nvPr/>
        </p:nvSpPr>
        <p:spPr>
          <a:xfrm>
            <a:off x="10335984" y="5299886"/>
            <a:ext cx="1856016"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Helvetica Neue"/>
              <a:buNone/>
            </a:pPr>
            <a:r>
              <a:rPr lang="en-US" sz="1600" b="0" i="0" u="none" strike="noStrike" cap="none">
                <a:solidFill>
                  <a:srgbClr val="000000"/>
                </a:solidFill>
                <a:latin typeface="Helvetica Neue"/>
                <a:ea typeface="Helvetica Neue"/>
                <a:cs typeface="Helvetica Neue"/>
                <a:sym typeface="Helvetica Neue"/>
              </a:rPr>
              <a:t>30S subunit, modeled from PDB entry: 4V50</a:t>
            </a:r>
            <a:endParaRPr sz="1400" b="0" i="0" u="none" strike="noStrike" cap="none">
              <a:solidFill>
                <a:srgbClr val="000000"/>
              </a:solidFill>
              <a:latin typeface="Arial"/>
              <a:ea typeface="Arial"/>
              <a:cs typeface="Arial"/>
              <a:sym typeface="Arial"/>
            </a:endParaRPr>
          </a:p>
        </p:txBody>
      </p:sp>
      <p:pic>
        <p:nvPicPr>
          <p:cNvPr id="65" name="Google Shape;65;p2"/>
          <p:cNvPicPr preferRelativeResize="0"/>
          <p:nvPr/>
        </p:nvPicPr>
        <p:blipFill rotWithShape="1">
          <a:blip r:embed="rId3">
            <a:alphaModFix/>
          </a:blip>
          <a:srcRect l="2375" t="1540" r="24625"/>
          <a:stretch/>
        </p:blipFill>
        <p:spPr>
          <a:xfrm>
            <a:off x="8159603" y="1411939"/>
            <a:ext cx="3734352" cy="3042155"/>
          </a:xfrm>
          <a:prstGeom prst="rect">
            <a:avLst/>
          </a:prstGeom>
          <a:noFill/>
          <a:ln>
            <a:noFill/>
          </a:ln>
        </p:spPr>
      </p:pic>
      <p:pic>
        <p:nvPicPr>
          <p:cNvPr id="66" name="Google Shape;66;p2"/>
          <p:cNvPicPr preferRelativeResize="0"/>
          <p:nvPr/>
        </p:nvPicPr>
        <p:blipFill rotWithShape="1">
          <a:blip r:embed="rId4">
            <a:alphaModFix/>
          </a:blip>
          <a:srcRect l="5624" t="6188" r="31484" b="2445"/>
          <a:stretch/>
        </p:blipFill>
        <p:spPr>
          <a:xfrm>
            <a:off x="7858616" y="4395907"/>
            <a:ext cx="1977235" cy="17349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3"/>
          <p:cNvSpPr txBox="1">
            <a:spLocks noGrp="1"/>
          </p:cNvSpPr>
          <p:nvPr>
            <p:ph type="title"/>
          </p:nvPr>
        </p:nvSpPr>
        <p:spPr>
          <a:xfrm>
            <a:off x="207394" y="286603"/>
            <a:ext cx="11840059" cy="100041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ts val="3200"/>
              <a:buFont typeface="Helvetica Neue"/>
              <a:buNone/>
            </a:pPr>
            <a:r>
              <a:rPr lang="en-US" cap="none" dirty="0"/>
              <a:t>Multiple bS21 Homologs Lead to Heterogenous Ribosome Populations in </a:t>
            </a:r>
            <a:r>
              <a:rPr lang="en-US" i="1" cap="none" dirty="0"/>
              <a:t>Francisella tularensis </a:t>
            </a:r>
            <a:endParaRPr dirty="0"/>
          </a:p>
        </p:txBody>
      </p:sp>
      <p:pic>
        <p:nvPicPr>
          <p:cNvPr id="74" name="Google Shape;74;p3"/>
          <p:cNvPicPr preferRelativeResize="0"/>
          <p:nvPr/>
        </p:nvPicPr>
        <p:blipFill rotWithShape="1">
          <a:blip r:embed="rId3">
            <a:alphaModFix/>
          </a:blip>
          <a:srcRect/>
          <a:stretch/>
        </p:blipFill>
        <p:spPr>
          <a:xfrm>
            <a:off x="3120273" y="1501106"/>
            <a:ext cx="5951453" cy="3470722"/>
          </a:xfrm>
          <a:prstGeom prst="rect">
            <a:avLst/>
          </a:prstGeom>
          <a:noFill/>
          <a:ln>
            <a:noFill/>
          </a:ln>
        </p:spPr>
      </p:pic>
      <p:sp>
        <p:nvSpPr>
          <p:cNvPr id="75" name="Google Shape;75;p3"/>
          <p:cNvSpPr txBox="1"/>
          <p:nvPr/>
        </p:nvSpPr>
        <p:spPr>
          <a:xfrm>
            <a:off x="3120273" y="5356894"/>
            <a:ext cx="5188355" cy="699466"/>
          </a:xfrm>
          <a:prstGeom prst="rect">
            <a:avLst/>
          </a:prstGeom>
          <a:noFill/>
          <a:ln>
            <a:noFill/>
          </a:ln>
        </p:spPr>
        <p:txBody>
          <a:bodyPr spcFirstLastPara="1" wrap="square" lIns="91425" tIns="45700" rIns="91425" bIns="45700" anchor="t" anchorCtr="0">
            <a:noAutofit/>
          </a:bodyPr>
          <a:lstStyle/>
          <a:p>
            <a:pPr marL="460375" marR="0" lvl="0" indent="-460375" algn="l" rtl="0">
              <a:lnSpc>
                <a:spcPct val="100000"/>
              </a:lnSpc>
              <a:spcBef>
                <a:spcPts val="0"/>
              </a:spcBef>
              <a:spcAft>
                <a:spcPts val="0"/>
              </a:spcAft>
              <a:buClr>
                <a:schemeClr val="accent1"/>
              </a:buClr>
              <a:buSzPts val="3200"/>
              <a:buFont typeface="Arial"/>
              <a:buNone/>
            </a:pPr>
            <a:r>
              <a:rPr lang="en-US" sz="3200" b="0" i="0" u="none" strike="noStrike" cap="none" dirty="0">
                <a:solidFill>
                  <a:schemeClr val="dk1"/>
                </a:solidFill>
                <a:latin typeface="Helvetica Neue"/>
                <a:ea typeface="Helvetica Neue"/>
                <a:cs typeface="Helvetica Neue"/>
                <a:sym typeface="Helvetica Neue"/>
              </a:rPr>
              <a:t>bS21 is encoded by </a:t>
            </a:r>
            <a:r>
              <a:rPr lang="en-US" sz="3200" b="0" i="1" u="none" strike="noStrike" cap="none" dirty="0" err="1">
                <a:solidFill>
                  <a:schemeClr val="dk1"/>
                </a:solidFill>
                <a:latin typeface="Helvetica Neue"/>
                <a:ea typeface="Helvetica Neue"/>
                <a:cs typeface="Helvetica Neue"/>
                <a:sym typeface="Helvetica Neue"/>
              </a:rPr>
              <a:t>rpsU</a:t>
            </a:r>
            <a:endParaRPr sz="3200" b="0" i="0" u="none" strike="noStrike" cap="none" dirty="0">
              <a:solidFill>
                <a:schemeClr val="dk1"/>
              </a:solidFill>
              <a:latin typeface="Helvetica Neue"/>
              <a:ea typeface="Helvetica Neue"/>
              <a:cs typeface="Helvetica Neue"/>
              <a:sym typeface="Helvetica Neue"/>
            </a:endParaRPr>
          </a:p>
          <a:p>
            <a:pPr marL="460375" marR="0" lvl="0" indent="-460375" algn="l" rtl="0">
              <a:lnSpc>
                <a:spcPct val="100000"/>
              </a:lnSpc>
              <a:spcBef>
                <a:spcPts val="600"/>
              </a:spcBef>
              <a:spcAft>
                <a:spcPts val="0"/>
              </a:spcAft>
              <a:buClr>
                <a:schemeClr val="accent1"/>
              </a:buClr>
              <a:buSzPts val="3200"/>
              <a:buFont typeface="Arial"/>
              <a:buNone/>
            </a:pPr>
            <a:endParaRPr sz="32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600"/>
              </a:spcBef>
              <a:spcAft>
                <a:spcPts val="0"/>
              </a:spcAft>
              <a:buClr>
                <a:schemeClr val="accent1"/>
              </a:buClr>
              <a:buSzPts val="3200"/>
              <a:buFont typeface="Arial"/>
              <a:buNone/>
            </a:pPr>
            <a:endParaRPr sz="3200" b="0" i="0" u="none" strike="noStrike" cap="none" dirty="0">
              <a:solidFill>
                <a:schemeClr val="dk1"/>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7"/>
          <p:cNvSpPr txBox="1">
            <a:spLocks noGrp="1"/>
          </p:cNvSpPr>
          <p:nvPr>
            <p:ph type="title"/>
          </p:nvPr>
        </p:nvSpPr>
        <p:spPr>
          <a:xfrm>
            <a:off x="381000" y="804493"/>
            <a:ext cx="11430000" cy="71692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ts val="3200"/>
              <a:buFont typeface="Helvetica Neue"/>
              <a:buNone/>
            </a:pPr>
            <a:r>
              <a:rPr lang="en-US" cap="none"/>
              <a:t>Ribosomal Protein Expression is Tightly Controlled  </a:t>
            </a:r>
            <a:endParaRPr/>
          </a:p>
        </p:txBody>
      </p:sp>
      <p:pic>
        <p:nvPicPr>
          <p:cNvPr id="110" name="Google Shape;110;p7"/>
          <p:cNvPicPr preferRelativeResize="0"/>
          <p:nvPr/>
        </p:nvPicPr>
        <p:blipFill rotWithShape="1">
          <a:blip r:embed="rId3">
            <a:alphaModFix/>
          </a:blip>
          <a:srcRect/>
          <a:stretch/>
        </p:blipFill>
        <p:spPr>
          <a:xfrm>
            <a:off x="1523603" y="584969"/>
            <a:ext cx="9144793" cy="568806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35"/>
          <p:cNvSpPr txBox="1">
            <a:spLocks noGrp="1"/>
          </p:cNvSpPr>
          <p:nvPr>
            <p:ph type="title"/>
          </p:nvPr>
        </p:nvSpPr>
        <p:spPr>
          <a:xfrm>
            <a:off x="381000" y="804493"/>
            <a:ext cx="11430000" cy="71692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ts val="3200"/>
              <a:buFont typeface="Helvetica Neue"/>
              <a:buNone/>
            </a:pPr>
            <a:r>
              <a:rPr lang="en-US" cap="none"/>
              <a:t>Ribosomal Protein Expression is Tightly Controlled  </a:t>
            </a:r>
            <a:endParaRPr/>
          </a:p>
        </p:txBody>
      </p:sp>
      <p:pic>
        <p:nvPicPr>
          <p:cNvPr id="116" name="Google Shape;116;p35" descr="Diagram&#10;&#10;Description automatically generated"/>
          <p:cNvPicPr preferRelativeResize="0"/>
          <p:nvPr/>
        </p:nvPicPr>
        <p:blipFill rotWithShape="1">
          <a:blip r:embed="rId3">
            <a:alphaModFix/>
          </a:blip>
          <a:srcRect l="68497" t="93310"/>
          <a:stretch/>
        </p:blipFill>
        <p:spPr>
          <a:xfrm>
            <a:off x="9708203" y="5699678"/>
            <a:ext cx="2380186" cy="353829"/>
          </a:xfrm>
          <a:prstGeom prst="rect">
            <a:avLst/>
          </a:prstGeom>
          <a:noFill/>
          <a:ln>
            <a:noFill/>
          </a:ln>
        </p:spPr>
      </p:pic>
      <p:pic>
        <p:nvPicPr>
          <p:cNvPr id="117" name="Google Shape;117;p35"/>
          <p:cNvPicPr preferRelativeResize="0"/>
          <p:nvPr/>
        </p:nvPicPr>
        <p:blipFill rotWithShape="1">
          <a:blip r:embed="rId4">
            <a:alphaModFix/>
          </a:blip>
          <a:srcRect/>
          <a:stretch/>
        </p:blipFill>
        <p:spPr>
          <a:xfrm>
            <a:off x="1657727" y="696054"/>
            <a:ext cx="8876545" cy="58160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8"/>
          <p:cNvSpPr txBox="1">
            <a:spLocks noGrp="1"/>
          </p:cNvSpPr>
          <p:nvPr>
            <p:ph type="title"/>
          </p:nvPr>
        </p:nvSpPr>
        <p:spPr>
          <a:xfrm>
            <a:off x="381000" y="464025"/>
            <a:ext cx="11430000" cy="71692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ts val="3200"/>
              <a:buFont typeface="Helvetica Neue"/>
              <a:buNone/>
            </a:pPr>
            <a:r>
              <a:rPr lang="en-US" cap="none"/>
              <a:t>Ribosomal Protein Expression is Tightly Controlled  </a:t>
            </a:r>
            <a:endParaRPr/>
          </a:p>
        </p:txBody>
      </p:sp>
      <p:pic>
        <p:nvPicPr>
          <p:cNvPr id="123" name="Google Shape;123;p8" descr="Diagram&#10;&#10;Description automatically generated"/>
          <p:cNvPicPr preferRelativeResize="0"/>
          <p:nvPr/>
        </p:nvPicPr>
        <p:blipFill rotWithShape="1">
          <a:blip r:embed="rId3">
            <a:alphaModFix/>
          </a:blip>
          <a:srcRect b="55187"/>
          <a:stretch/>
        </p:blipFill>
        <p:spPr>
          <a:xfrm>
            <a:off x="2318274" y="1306589"/>
            <a:ext cx="7555452" cy="2370062"/>
          </a:xfrm>
          <a:prstGeom prst="rect">
            <a:avLst/>
          </a:prstGeom>
          <a:noFill/>
          <a:ln>
            <a:noFill/>
          </a:ln>
        </p:spPr>
      </p:pic>
      <p:pic>
        <p:nvPicPr>
          <p:cNvPr id="124" name="Google Shape;124;p8" descr="Diagram&#10;&#10;Description automatically generated"/>
          <p:cNvPicPr preferRelativeResize="0"/>
          <p:nvPr/>
        </p:nvPicPr>
        <p:blipFill rotWithShape="1">
          <a:blip r:embed="rId3">
            <a:alphaModFix/>
          </a:blip>
          <a:srcRect t="48596" b="10544"/>
          <a:stretch/>
        </p:blipFill>
        <p:spPr>
          <a:xfrm>
            <a:off x="2318274" y="3876676"/>
            <a:ext cx="7555452" cy="2161010"/>
          </a:xfrm>
          <a:prstGeom prst="rect">
            <a:avLst/>
          </a:prstGeom>
          <a:noFill/>
          <a:ln>
            <a:noFill/>
          </a:ln>
        </p:spPr>
      </p:pic>
      <p:pic>
        <p:nvPicPr>
          <p:cNvPr id="125" name="Google Shape;125;p8" descr="Diagram&#10;&#10;Description automatically generated"/>
          <p:cNvPicPr preferRelativeResize="0"/>
          <p:nvPr/>
        </p:nvPicPr>
        <p:blipFill rotWithShape="1">
          <a:blip r:embed="rId3">
            <a:alphaModFix/>
          </a:blip>
          <a:srcRect l="68497" t="93310"/>
          <a:stretch/>
        </p:blipFill>
        <p:spPr>
          <a:xfrm>
            <a:off x="9688748" y="5683857"/>
            <a:ext cx="2380186" cy="35382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chart&#10;&#10;Description automatically generated">
            <a:extLst>
              <a:ext uri="{FF2B5EF4-FFF2-40B4-BE49-F238E27FC236}">
                <a16:creationId xmlns:a16="http://schemas.microsoft.com/office/drawing/2014/main" id="{3664BA2C-0151-1B20-0415-F5AC10605CB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7467" b="1237"/>
          <a:stretch/>
        </p:blipFill>
        <p:spPr>
          <a:xfrm>
            <a:off x="1409882" y="5069149"/>
            <a:ext cx="9372235" cy="798991"/>
          </a:xfrm>
          <a:prstGeom prst="rect">
            <a:avLst/>
          </a:prstGeom>
        </p:spPr>
      </p:pic>
      <p:sp>
        <p:nvSpPr>
          <p:cNvPr id="5" name="Title 4">
            <a:extLst>
              <a:ext uri="{FF2B5EF4-FFF2-40B4-BE49-F238E27FC236}">
                <a16:creationId xmlns:a16="http://schemas.microsoft.com/office/drawing/2014/main" id="{19993D46-4A60-46D0-5BAB-FAB970DF06A7}"/>
              </a:ext>
            </a:extLst>
          </p:cNvPr>
          <p:cNvSpPr>
            <a:spLocks noGrp="1"/>
          </p:cNvSpPr>
          <p:nvPr>
            <p:ph type="title"/>
          </p:nvPr>
        </p:nvSpPr>
        <p:spPr/>
        <p:txBody>
          <a:bodyPr/>
          <a:lstStyle/>
          <a:p>
            <a:r>
              <a:rPr lang="en-US" i="1" dirty="0"/>
              <a:t>rpsU1 </a:t>
            </a:r>
            <a:r>
              <a:rPr lang="en-US" dirty="0"/>
              <a:t>and </a:t>
            </a:r>
            <a:r>
              <a:rPr lang="en-US" i="1" dirty="0"/>
              <a:t>rpsU3 </a:t>
            </a:r>
            <a:r>
              <a:rPr lang="en-US" dirty="0"/>
              <a:t>Complement Δ</a:t>
            </a:r>
            <a:r>
              <a:rPr lang="en-US" i="1" dirty="0"/>
              <a:t>rpsU2 </a:t>
            </a:r>
            <a:r>
              <a:rPr lang="en-US" dirty="0"/>
              <a:t>Phenotype</a:t>
            </a:r>
            <a:endParaRPr lang="en-US" i="1" dirty="0"/>
          </a:p>
        </p:txBody>
      </p:sp>
      <p:pic>
        <p:nvPicPr>
          <p:cNvPr id="2" name="Google Shape;94;p5">
            <a:extLst>
              <a:ext uri="{FF2B5EF4-FFF2-40B4-BE49-F238E27FC236}">
                <a16:creationId xmlns:a16="http://schemas.microsoft.com/office/drawing/2014/main" id="{D6667901-8A87-21CA-B3B1-75FE86000A40}"/>
              </a:ext>
            </a:extLst>
          </p:cNvPr>
          <p:cNvPicPr preferRelativeResize="0"/>
          <p:nvPr/>
        </p:nvPicPr>
        <p:blipFill rotWithShape="1">
          <a:blip r:embed="rId3">
            <a:alphaModFix/>
          </a:blip>
          <a:srcRect r="98155"/>
          <a:stretch/>
        </p:blipFill>
        <p:spPr>
          <a:xfrm>
            <a:off x="941494" y="1867792"/>
            <a:ext cx="223548" cy="3822523"/>
          </a:xfrm>
          <a:prstGeom prst="rect">
            <a:avLst/>
          </a:prstGeom>
          <a:noFill/>
          <a:ln>
            <a:noFill/>
          </a:ln>
        </p:spPr>
      </p:pic>
      <p:pic>
        <p:nvPicPr>
          <p:cNvPr id="3" name="Picture 2" descr="Graphical user interface, chart&#10;&#10;Description automatically generated">
            <a:extLst>
              <a:ext uri="{FF2B5EF4-FFF2-40B4-BE49-F238E27FC236}">
                <a16:creationId xmlns:a16="http://schemas.microsoft.com/office/drawing/2014/main" id="{E18CD3E6-1189-F3A1-462D-7780D376743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78704"/>
          <a:stretch/>
        </p:blipFill>
        <p:spPr>
          <a:xfrm>
            <a:off x="1409882" y="2162651"/>
            <a:ext cx="9372235" cy="798991"/>
          </a:xfrm>
          <a:prstGeom prst="rect">
            <a:avLst/>
          </a:prstGeom>
        </p:spPr>
      </p:pic>
      <p:pic>
        <p:nvPicPr>
          <p:cNvPr id="6" name="Picture 5" descr="Graphical user interface, chart&#10;&#10;Description automatically generated">
            <a:extLst>
              <a:ext uri="{FF2B5EF4-FFF2-40B4-BE49-F238E27FC236}">
                <a16:creationId xmlns:a16="http://schemas.microsoft.com/office/drawing/2014/main" id="{940D7EE0-F761-3BA2-14D6-AFE9E8260CB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1296" b="66248"/>
          <a:stretch/>
        </p:blipFill>
        <p:spPr>
          <a:xfrm>
            <a:off x="1409882" y="2961641"/>
            <a:ext cx="9372235" cy="467359"/>
          </a:xfrm>
          <a:prstGeom prst="rect">
            <a:avLst/>
          </a:prstGeom>
        </p:spPr>
      </p:pic>
      <p:pic>
        <p:nvPicPr>
          <p:cNvPr id="7" name="Picture 6" descr="Graphical user interface, chart&#10;&#10;Description automatically generated">
            <a:extLst>
              <a:ext uri="{FF2B5EF4-FFF2-40B4-BE49-F238E27FC236}">
                <a16:creationId xmlns:a16="http://schemas.microsoft.com/office/drawing/2014/main" id="{0D8EC809-B438-E23E-0DFF-5FD5EC58193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3752" b="53791"/>
          <a:stretch/>
        </p:blipFill>
        <p:spPr>
          <a:xfrm>
            <a:off x="1409882" y="3429000"/>
            <a:ext cx="9372235" cy="467360"/>
          </a:xfrm>
          <a:prstGeom prst="rect">
            <a:avLst/>
          </a:prstGeom>
        </p:spPr>
      </p:pic>
      <p:pic>
        <p:nvPicPr>
          <p:cNvPr id="8" name="Picture 7" descr="Graphical user interface, chart&#10;&#10;Description automatically generated">
            <a:extLst>
              <a:ext uri="{FF2B5EF4-FFF2-40B4-BE49-F238E27FC236}">
                <a16:creationId xmlns:a16="http://schemas.microsoft.com/office/drawing/2014/main" id="{673D6D99-437B-110E-A40A-3E90DA8E95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6209" b="41334"/>
          <a:stretch/>
        </p:blipFill>
        <p:spPr>
          <a:xfrm>
            <a:off x="1409882" y="3896358"/>
            <a:ext cx="9372235" cy="467360"/>
          </a:xfrm>
          <a:prstGeom prst="rect">
            <a:avLst/>
          </a:prstGeom>
        </p:spPr>
      </p:pic>
      <p:pic>
        <p:nvPicPr>
          <p:cNvPr id="9" name="Picture 8" descr="Graphical user interface, chart&#10;&#10;Description automatically generated">
            <a:extLst>
              <a:ext uri="{FF2B5EF4-FFF2-40B4-BE49-F238E27FC236}">
                <a16:creationId xmlns:a16="http://schemas.microsoft.com/office/drawing/2014/main" id="{F707522B-B32E-0B2A-BF79-29D710199A8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8665" b="28878"/>
          <a:stretch/>
        </p:blipFill>
        <p:spPr>
          <a:xfrm>
            <a:off x="1409882" y="4363717"/>
            <a:ext cx="9372235" cy="467359"/>
          </a:xfrm>
          <a:prstGeom prst="rect">
            <a:avLst/>
          </a:prstGeom>
        </p:spPr>
      </p:pic>
    </p:spTree>
    <p:extLst>
      <p:ext uri="{BB962C8B-B14F-4D97-AF65-F5344CB8AC3E}">
        <p14:creationId xmlns:p14="http://schemas.microsoft.com/office/powerpoint/2010/main" val="405674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3628</TotalTime>
  <Words>1076</Words>
  <Application>Microsoft Office PowerPoint</Application>
  <PresentationFormat>Widescreen</PresentationFormat>
  <Paragraphs>125</Paragraphs>
  <Slides>24</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Century Gothic</vt:lpstr>
      <vt:lpstr>Dreaming Outloud Script Pro</vt:lpstr>
      <vt:lpstr>Gill Sans</vt:lpstr>
      <vt:lpstr>Helvetica</vt:lpstr>
      <vt:lpstr>Helvetica Neue</vt:lpstr>
      <vt:lpstr>Office Theme</vt:lpstr>
      <vt:lpstr>Examining the Regulation of bS21 Homologs  in Francisella tularensis</vt:lpstr>
      <vt:lpstr>Francisella tularensis</vt:lpstr>
      <vt:lpstr>Ribosomes can be heterogenous</vt:lpstr>
      <vt:lpstr>bS21, a small subunit ribosomal protein</vt:lpstr>
      <vt:lpstr>Multiple bS21 Homologs Lead to Heterogenous Ribosome Populations in Francisella tularensis </vt:lpstr>
      <vt:lpstr>Ribosomal Protein Expression is Tightly Controlled  </vt:lpstr>
      <vt:lpstr>Ribosomal Protein Expression is Tightly Controlled  </vt:lpstr>
      <vt:lpstr>Ribosomal Protein Expression is Tightly Controlled  </vt:lpstr>
      <vt:lpstr>rpsU1 and rpsU3 Complement ΔrpsU2 Phenotype</vt:lpstr>
      <vt:lpstr>What regulates bS21-1 and bS21-3?</vt:lpstr>
      <vt:lpstr>I. Environmental Factors</vt:lpstr>
      <vt:lpstr>GFP Reporter Assay and Environments Tested</vt:lpstr>
      <vt:lpstr>β-galactosidase Assay</vt:lpstr>
      <vt:lpstr>PrpsU1-GFP and PrpsU3-GFP Up-Regulated in CDM and CHAH</vt:lpstr>
      <vt:lpstr>bS21-1 and bS21-3 Up-Regulated in CDM</vt:lpstr>
      <vt:lpstr>bS21-1 and bS21-3 Up-Regulated in CHAH</vt:lpstr>
      <vt:lpstr>PrpsU1-GFP is Up-Regulated in Low pH</vt:lpstr>
      <vt:lpstr>What about β-galactosidase activity of bS21-1 and bS21-3 in low pH? </vt:lpstr>
      <vt:lpstr>I. Internal Factors</vt:lpstr>
      <vt:lpstr>rpsU1 and rpsU3 Complement ΔrpsU2 Phenotype</vt:lpstr>
      <vt:lpstr>Experimental Set-Up</vt:lpstr>
      <vt:lpstr>rpsU1 and rpsU3 Do Not Appear to be Auto-Regulated</vt:lpstr>
      <vt:lpstr>ACKNOWLEDGEMENTS</vt:lpstr>
      <vt:lpstr>Fin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Examining the Regulation of the bS21 Homologs  in Francisella tularensis</dc:title>
  <dc:creator>Sierra Schmidt</dc:creator>
  <cp:lastModifiedBy>Sierra Schmidt</cp:lastModifiedBy>
  <cp:revision>12</cp:revision>
  <dcterms:created xsi:type="dcterms:W3CDTF">2022-12-03T07:33:41Z</dcterms:created>
  <dcterms:modified xsi:type="dcterms:W3CDTF">2023-03-03T15:31:42Z</dcterms:modified>
</cp:coreProperties>
</file>