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77" r:id="rId2"/>
    <p:sldId id="269" r:id="rId3"/>
    <p:sldId id="264"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0107E1-D71C-4149-B4EB-2C93A8F5AA7E}" type="datetimeFigureOut">
              <a:rPr lang="en-US" smtClean="0"/>
              <a:t>2/15/2023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7B4C1F-2042-4DBD-8AF7-6EAE4E10806A}" type="slidenum">
              <a:rPr lang="en-US" smtClean="0"/>
              <a:t>‹#›</a:t>
            </a:fld>
            <a:endParaRPr lang="en-US"/>
          </a:p>
        </p:txBody>
      </p:sp>
    </p:spTree>
    <p:extLst>
      <p:ext uri="{BB962C8B-B14F-4D97-AF65-F5344CB8AC3E}">
        <p14:creationId xmlns:p14="http://schemas.microsoft.com/office/powerpoint/2010/main" val="47540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0" name="Google Shape;90;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I will be showing you some RNA seq data, but to first orient you to where on the chromosome we are looking, we have thi FTL region, followed by the promoter for rpU2, the rpsU2 gene, as well as the ret of the genes of the operate, yqeY, dnaG, ropA.Now in the wildtype confirguation of this this operon, we see some peaks in the first part of the operon, rpsU2 and its promoter, followed by a decrease in the relative abundance of the following genes. ON this scale, it doesn’t seem too drastic, but there is that relationship. So, next, in order to look at the effects of bS21=2 on the operon, we took it out of the cells and we see this. There is high level of transcript abundance for the promoter of rpsU2, this empty region which is bS21-2, which of course we took out so we see no transcript abundance, followed by high levels of expression of the rest of the genes in the operon. Now this presents two possibilities: Some indirect effect by the loss of bS21-2 or bS21-2 itelf is unctioning as a negative regulation of its own transcription. To test this, bS21-2 was added back to the cell on a plasmid, as this would eptopically express the protein, were this negative regulation to be recovered, then we would expect the second possibility to be true, and, in fact, we do.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2" name="Google Shape;202;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3" name="Google Shape;203;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DB565-B86C-D95E-20FD-C7C9CEDA27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B46B717-19CD-0205-06FD-3F068368B6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B13D280-2525-6A31-21F0-0FAC44B31E3C}"/>
              </a:ext>
            </a:extLst>
          </p:cNvPr>
          <p:cNvSpPr>
            <a:spLocks noGrp="1"/>
          </p:cNvSpPr>
          <p:nvPr>
            <p:ph type="dt" sz="half" idx="10"/>
          </p:nvPr>
        </p:nvSpPr>
        <p:spPr/>
        <p:txBody>
          <a:bodyPr/>
          <a:lstStyle/>
          <a:p>
            <a:fld id="{10550C5D-6672-4406-9E33-9C586132D833}" type="datetimeFigureOut">
              <a:rPr lang="en-US" smtClean="0"/>
              <a:t>2/15/2023</a:t>
            </a:fld>
            <a:endParaRPr lang="en-US"/>
          </a:p>
        </p:txBody>
      </p:sp>
      <p:sp>
        <p:nvSpPr>
          <p:cNvPr id="5" name="Footer Placeholder 4">
            <a:extLst>
              <a:ext uri="{FF2B5EF4-FFF2-40B4-BE49-F238E27FC236}">
                <a16:creationId xmlns:a16="http://schemas.microsoft.com/office/drawing/2014/main" id="{1CF58DBC-FFBB-AA47-9908-C3E429624B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1CAC6E-32BE-3DE1-790A-233A17746230}"/>
              </a:ext>
            </a:extLst>
          </p:cNvPr>
          <p:cNvSpPr>
            <a:spLocks noGrp="1"/>
          </p:cNvSpPr>
          <p:nvPr>
            <p:ph type="sldNum" sz="quarter" idx="12"/>
          </p:nvPr>
        </p:nvSpPr>
        <p:spPr/>
        <p:txBody>
          <a:bodyPr/>
          <a:lstStyle/>
          <a:p>
            <a:fld id="{32FEB145-AE98-4706-BDB3-35F8F07B7674}" type="slidenum">
              <a:rPr lang="en-US" smtClean="0"/>
              <a:t>‹#›</a:t>
            </a:fld>
            <a:endParaRPr lang="en-US"/>
          </a:p>
        </p:txBody>
      </p:sp>
    </p:spTree>
    <p:extLst>
      <p:ext uri="{BB962C8B-B14F-4D97-AF65-F5344CB8AC3E}">
        <p14:creationId xmlns:p14="http://schemas.microsoft.com/office/powerpoint/2010/main" val="1278926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44720-B811-8B34-546D-13197B206D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AED4F7-E1AF-7467-2C0F-27540D2F22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4EC686-7B26-3A51-1EDD-233832727EB7}"/>
              </a:ext>
            </a:extLst>
          </p:cNvPr>
          <p:cNvSpPr>
            <a:spLocks noGrp="1"/>
          </p:cNvSpPr>
          <p:nvPr>
            <p:ph type="dt" sz="half" idx="10"/>
          </p:nvPr>
        </p:nvSpPr>
        <p:spPr/>
        <p:txBody>
          <a:bodyPr/>
          <a:lstStyle/>
          <a:p>
            <a:fld id="{10550C5D-6672-4406-9E33-9C586132D833}" type="datetimeFigureOut">
              <a:rPr lang="en-US" smtClean="0"/>
              <a:t>2/15/2023</a:t>
            </a:fld>
            <a:endParaRPr lang="en-US"/>
          </a:p>
        </p:txBody>
      </p:sp>
      <p:sp>
        <p:nvSpPr>
          <p:cNvPr id="5" name="Footer Placeholder 4">
            <a:extLst>
              <a:ext uri="{FF2B5EF4-FFF2-40B4-BE49-F238E27FC236}">
                <a16:creationId xmlns:a16="http://schemas.microsoft.com/office/drawing/2014/main" id="{C482AF3F-D3BE-1D79-D5C5-4368CF27A3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9B0B0B-91FC-607F-F92E-ED1D86165FBF}"/>
              </a:ext>
            </a:extLst>
          </p:cNvPr>
          <p:cNvSpPr>
            <a:spLocks noGrp="1"/>
          </p:cNvSpPr>
          <p:nvPr>
            <p:ph type="sldNum" sz="quarter" idx="12"/>
          </p:nvPr>
        </p:nvSpPr>
        <p:spPr/>
        <p:txBody>
          <a:bodyPr/>
          <a:lstStyle/>
          <a:p>
            <a:fld id="{32FEB145-AE98-4706-BDB3-35F8F07B7674}" type="slidenum">
              <a:rPr lang="en-US" smtClean="0"/>
              <a:t>‹#›</a:t>
            </a:fld>
            <a:endParaRPr lang="en-US"/>
          </a:p>
        </p:txBody>
      </p:sp>
    </p:spTree>
    <p:extLst>
      <p:ext uri="{BB962C8B-B14F-4D97-AF65-F5344CB8AC3E}">
        <p14:creationId xmlns:p14="http://schemas.microsoft.com/office/powerpoint/2010/main" val="2895057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A59C00-F579-4261-CED1-241192F147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F362D5F-C871-4CF1-182A-5981F9DF7B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589D5F-FDE9-6213-75AA-0CC0A90BC5EE}"/>
              </a:ext>
            </a:extLst>
          </p:cNvPr>
          <p:cNvSpPr>
            <a:spLocks noGrp="1"/>
          </p:cNvSpPr>
          <p:nvPr>
            <p:ph type="dt" sz="half" idx="10"/>
          </p:nvPr>
        </p:nvSpPr>
        <p:spPr/>
        <p:txBody>
          <a:bodyPr/>
          <a:lstStyle/>
          <a:p>
            <a:fld id="{10550C5D-6672-4406-9E33-9C586132D833}" type="datetimeFigureOut">
              <a:rPr lang="en-US" smtClean="0"/>
              <a:t>2/15/2023</a:t>
            </a:fld>
            <a:endParaRPr lang="en-US"/>
          </a:p>
        </p:txBody>
      </p:sp>
      <p:sp>
        <p:nvSpPr>
          <p:cNvPr id="5" name="Footer Placeholder 4">
            <a:extLst>
              <a:ext uri="{FF2B5EF4-FFF2-40B4-BE49-F238E27FC236}">
                <a16:creationId xmlns:a16="http://schemas.microsoft.com/office/drawing/2014/main" id="{6354C93E-A037-6E24-8D1B-CCCFEBAD60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015592-FE0A-9249-DC56-FE00A438ACAF}"/>
              </a:ext>
            </a:extLst>
          </p:cNvPr>
          <p:cNvSpPr>
            <a:spLocks noGrp="1"/>
          </p:cNvSpPr>
          <p:nvPr>
            <p:ph type="sldNum" sz="quarter" idx="12"/>
          </p:nvPr>
        </p:nvSpPr>
        <p:spPr/>
        <p:txBody>
          <a:bodyPr/>
          <a:lstStyle/>
          <a:p>
            <a:fld id="{32FEB145-AE98-4706-BDB3-35F8F07B7674}" type="slidenum">
              <a:rPr lang="en-US" smtClean="0"/>
              <a:t>‹#›</a:t>
            </a:fld>
            <a:endParaRPr lang="en-US"/>
          </a:p>
        </p:txBody>
      </p:sp>
    </p:spTree>
    <p:extLst>
      <p:ext uri="{BB962C8B-B14F-4D97-AF65-F5344CB8AC3E}">
        <p14:creationId xmlns:p14="http://schemas.microsoft.com/office/powerpoint/2010/main" val="424977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23"/>
        <p:cNvGrpSpPr/>
        <p:nvPr/>
      </p:nvGrpSpPr>
      <p:grpSpPr>
        <a:xfrm>
          <a:off x="0" y="0"/>
          <a:ext cx="0" cy="0"/>
          <a:chOff x="0" y="0"/>
          <a:chExt cx="0" cy="0"/>
        </a:xfrm>
      </p:grpSpPr>
      <p:sp>
        <p:nvSpPr>
          <p:cNvPr id="24" name="Google Shape;24;p28"/>
          <p:cNvSpPr txBox="1">
            <a:spLocks noGrp="1"/>
          </p:cNvSpPr>
          <p:nvPr>
            <p:ph type="title"/>
          </p:nvPr>
        </p:nvSpPr>
        <p:spPr>
          <a:xfrm>
            <a:off x="381000" y="464025"/>
            <a:ext cx="11430000" cy="71692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28"/>
          <p:cNvSpPr txBox="1">
            <a:spLocks noGrp="1"/>
          </p:cNvSpPr>
          <p:nvPr>
            <p:ph type="body" idx="1"/>
          </p:nvPr>
        </p:nvSpPr>
        <p:spPr>
          <a:xfrm>
            <a:off x="381000" y="1414156"/>
            <a:ext cx="11430000" cy="4590859"/>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Tree>
    <p:extLst>
      <p:ext uri="{BB962C8B-B14F-4D97-AF65-F5344CB8AC3E}">
        <p14:creationId xmlns:p14="http://schemas.microsoft.com/office/powerpoint/2010/main" val="3115090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78BE9-F9C0-EFB6-909E-BF2603092B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F166E5-9BB5-9253-3591-0F506B4746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F0639A-FCB4-B3E3-F3A7-C172D1C6E44F}"/>
              </a:ext>
            </a:extLst>
          </p:cNvPr>
          <p:cNvSpPr>
            <a:spLocks noGrp="1"/>
          </p:cNvSpPr>
          <p:nvPr>
            <p:ph type="dt" sz="half" idx="10"/>
          </p:nvPr>
        </p:nvSpPr>
        <p:spPr/>
        <p:txBody>
          <a:bodyPr/>
          <a:lstStyle/>
          <a:p>
            <a:fld id="{10550C5D-6672-4406-9E33-9C586132D833}" type="datetimeFigureOut">
              <a:rPr lang="en-US" smtClean="0"/>
              <a:t>2/15/2023</a:t>
            </a:fld>
            <a:endParaRPr lang="en-US"/>
          </a:p>
        </p:txBody>
      </p:sp>
      <p:sp>
        <p:nvSpPr>
          <p:cNvPr id="5" name="Footer Placeholder 4">
            <a:extLst>
              <a:ext uri="{FF2B5EF4-FFF2-40B4-BE49-F238E27FC236}">
                <a16:creationId xmlns:a16="http://schemas.microsoft.com/office/drawing/2014/main" id="{8393287E-34BC-DED8-6435-55E834252D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7BCF78-1A1E-3C02-7FCA-5C0ADB25800B}"/>
              </a:ext>
            </a:extLst>
          </p:cNvPr>
          <p:cNvSpPr>
            <a:spLocks noGrp="1"/>
          </p:cNvSpPr>
          <p:nvPr>
            <p:ph type="sldNum" sz="quarter" idx="12"/>
          </p:nvPr>
        </p:nvSpPr>
        <p:spPr/>
        <p:txBody>
          <a:bodyPr/>
          <a:lstStyle/>
          <a:p>
            <a:fld id="{32FEB145-AE98-4706-BDB3-35F8F07B7674}" type="slidenum">
              <a:rPr lang="en-US" smtClean="0"/>
              <a:t>‹#›</a:t>
            </a:fld>
            <a:endParaRPr lang="en-US"/>
          </a:p>
        </p:txBody>
      </p:sp>
    </p:spTree>
    <p:extLst>
      <p:ext uri="{BB962C8B-B14F-4D97-AF65-F5344CB8AC3E}">
        <p14:creationId xmlns:p14="http://schemas.microsoft.com/office/powerpoint/2010/main" val="4155696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FD232-17B6-F4E3-4CE2-64F9852F59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8C88769-D8A4-DA39-423D-3A2838ADC8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76C5A2-3E6C-5047-AB14-6CEECA6DA086}"/>
              </a:ext>
            </a:extLst>
          </p:cNvPr>
          <p:cNvSpPr>
            <a:spLocks noGrp="1"/>
          </p:cNvSpPr>
          <p:nvPr>
            <p:ph type="dt" sz="half" idx="10"/>
          </p:nvPr>
        </p:nvSpPr>
        <p:spPr/>
        <p:txBody>
          <a:bodyPr/>
          <a:lstStyle/>
          <a:p>
            <a:fld id="{10550C5D-6672-4406-9E33-9C586132D833}" type="datetimeFigureOut">
              <a:rPr lang="en-US" smtClean="0"/>
              <a:t>2/15/2023</a:t>
            </a:fld>
            <a:endParaRPr lang="en-US"/>
          </a:p>
        </p:txBody>
      </p:sp>
      <p:sp>
        <p:nvSpPr>
          <p:cNvPr id="5" name="Footer Placeholder 4">
            <a:extLst>
              <a:ext uri="{FF2B5EF4-FFF2-40B4-BE49-F238E27FC236}">
                <a16:creationId xmlns:a16="http://schemas.microsoft.com/office/drawing/2014/main" id="{1453A155-323C-FBD2-0283-6B8239FD54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C20769-796B-FA45-5E4E-5318125600B0}"/>
              </a:ext>
            </a:extLst>
          </p:cNvPr>
          <p:cNvSpPr>
            <a:spLocks noGrp="1"/>
          </p:cNvSpPr>
          <p:nvPr>
            <p:ph type="sldNum" sz="quarter" idx="12"/>
          </p:nvPr>
        </p:nvSpPr>
        <p:spPr/>
        <p:txBody>
          <a:bodyPr/>
          <a:lstStyle/>
          <a:p>
            <a:fld id="{32FEB145-AE98-4706-BDB3-35F8F07B7674}" type="slidenum">
              <a:rPr lang="en-US" smtClean="0"/>
              <a:t>‹#›</a:t>
            </a:fld>
            <a:endParaRPr lang="en-US"/>
          </a:p>
        </p:txBody>
      </p:sp>
    </p:spTree>
    <p:extLst>
      <p:ext uri="{BB962C8B-B14F-4D97-AF65-F5344CB8AC3E}">
        <p14:creationId xmlns:p14="http://schemas.microsoft.com/office/powerpoint/2010/main" val="728961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4E709-AA8A-75CE-3D46-DF622BF9F3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EE4D0D-A53F-4034-7932-D36D83FAFAF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2BA016-0FAF-929D-E6B2-FBF68F31E7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BCC5E88-D773-C2A3-C4D0-45B0062D32D2}"/>
              </a:ext>
            </a:extLst>
          </p:cNvPr>
          <p:cNvSpPr>
            <a:spLocks noGrp="1"/>
          </p:cNvSpPr>
          <p:nvPr>
            <p:ph type="dt" sz="half" idx="10"/>
          </p:nvPr>
        </p:nvSpPr>
        <p:spPr/>
        <p:txBody>
          <a:bodyPr/>
          <a:lstStyle/>
          <a:p>
            <a:fld id="{10550C5D-6672-4406-9E33-9C586132D833}" type="datetimeFigureOut">
              <a:rPr lang="en-US" smtClean="0"/>
              <a:t>2/15/2023</a:t>
            </a:fld>
            <a:endParaRPr lang="en-US"/>
          </a:p>
        </p:txBody>
      </p:sp>
      <p:sp>
        <p:nvSpPr>
          <p:cNvPr id="6" name="Footer Placeholder 5">
            <a:extLst>
              <a:ext uri="{FF2B5EF4-FFF2-40B4-BE49-F238E27FC236}">
                <a16:creationId xmlns:a16="http://schemas.microsoft.com/office/drawing/2014/main" id="{4BB9F7E7-9289-2B30-C8D0-1936890A6B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B3EA38-DF68-A4B7-810F-12FB74B03A74}"/>
              </a:ext>
            </a:extLst>
          </p:cNvPr>
          <p:cNvSpPr>
            <a:spLocks noGrp="1"/>
          </p:cNvSpPr>
          <p:nvPr>
            <p:ph type="sldNum" sz="quarter" idx="12"/>
          </p:nvPr>
        </p:nvSpPr>
        <p:spPr/>
        <p:txBody>
          <a:bodyPr/>
          <a:lstStyle/>
          <a:p>
            <a:fld id="{32FEB145-AE98-4706-BDB3-35F8F07B7674}" type="slidenum">
              <a:rPr lang="en-US" smtClean="0"/>
              <a:t>‹#›</a:t>
            </a:fld>
            <a:endParaRPr lang="en-US"/>
          </a:p>
        </p:txBody>
      </p:sp>
    </p:spTree>
    <p:extLst>
      <p:ext uri="{BB962C8B-B14F-4D97-AF65-F5344CB8AC3E}">
        <p14:creationId xmlns:p14="http://schemas.microsoft.com/office/powerpoint/2010/main" val="1288095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78714-F9CC-DA55-27DE-68D032AD3CA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9F4A7BB-3AB1-1AA1-FBA0-C063F0FC56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0FCB4C-9B0F-182C-A14F-56D9F6900A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F54BDC-FEA7-58E6-34F6-BAA12FDA6D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AFA99A-C5DA-0BC1-60D3-640768EFBF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4CD30C-8DA9-C776-0F86-E0E3DE99093A}"/>
              </a:ext>
            </a:extLst>
          </p:cNvPr>
          <p:cNvSpPr>
            <a:spLocks noGrp="1"/>
          </p:cNvSpPr>
          <p:nvPr>
            <p:ph type="dt" sz="half" idx="10"/>
          </p:nvPr>
        </p:nvSpPr>
        <p:spPr/>
        <p:txBody>
          <a:bodyPr/>
          <a:lstStyle/>
          <a:p>
            <a:fld id="{10550C5D-6672-4406-9E33-9C586132D833}" type="datetimeFigureOut">
              <a:rPr lang="en-US" smtClean="0"/>
              <a:t>2/15/2023</a:t>
            </a:fld>
            <a:endParaRPr lang="en-US"/>
          </a:p>
        </p:txBody>
      </p:sp>
      <p:sp>
        <p:nvSpPr>
          <p:cNvPr id="8" name="Footer Placeholder 7">
            <a:extLst>
              <a:ext uri="{FF2B5EF4-FFF2-40B4-BE49-F238E27FC236}">
                <a16:creationId xmlns:a16="http://schemas.microsoft.com/office/drawing/2014/main" id="{5F26423D-BEAC-1193-6F7F-3678FAEB5F9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89B9CD-98D9-00BA-7AEF-CA1C92EFD99C}"/>
              </a:ext>
            </a:extLst>
          </p:cNvPr>
          <p:cNvSpPr>
            <a:spLocks noGrp="1"/>
          </p:cNvSpPr>
          <p:nvPr>
            <p:ph type="sldNum" sz="quarter" idx="12"/>
          </p:nvPr>
        </p:nvSpPr>
        <p:spPr/>
        <p:txBody>
          <a:bodyPr/>
          <a:lstStyle/>
          <a:p>
            <a:fld id="{32FEB145-AE98-4706-BDB3-35F8F07B7674}" type="slidenum">
              <a:rPr lang="en-US" smtClean="0"/>
              <a:t>‹#›</a:t>
            </a:fld>
            <a:endParaRPr lang="en-US"/>
          </a:p>
        </p:txBody>
      </p:sp>
    </p:spTree>
    <p:extLst>
      <p:ext uri="{BB962C8B-B14F-4D97-AF65-F5344CB8AC3E}">
        <p14:creationId xmlns:p14="http://schemas.microsoft.com/office/powerpoint/2010/main" val="2247586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34429-ECE2-F0FD-B390-2DD6BDFF953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52965FA-EC94-F876-BAAF-478F727CBF6B}"/>
              </a:ext>
            </a:extLst>
          </p:cNvPr>
          <p:cNvSpPr>
            <a:spLocks noGrp="1"/>
          </p:cNvSpPr>
          <p:nvPr>
            <p:ph type="dt" sz="half" idx="10"/>
          </p:nvPr>
        </p:nvSpPr>
        <p:spPr/>
        <p:txBody>
          <a:bodyPr/>
          <a:lstStyle/>
          <a:p>
            <a:fld id="{10550C5D-6672-4406-9E33-9C586132D833}" type="datetimeFigureOut">
              <a:rPr lang="en-US" smtClean="0"/>
              <a:t>2/15/2023</a:t>
            </a:fld>
            <a:endParaRPr lang="en-US"/>
          </a:p>
        </p:txBody>
      </p:sp>
      <p:sp>
        <p:nvSpPr>
          <p:cNvPr id="4" name="Footer Placeholder 3">
            <a:extLst>
              <a:ext uri="{FF2B5EF4-FFF2-40B4-BE49-F238E27FC236}">
                <a16:creationId xmlns:a16="http://schemas.microsoft.com/office/drawing/2014/main" id="{086E2637-CA8C-59BE-C0FE-59292372767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165361-7197-694B-8290-4880D585B695}"/>
              </a:ext>
            </a:extLst>
          </p:cNvPr>
          <p:cNvSpPr>
            <a:spLocks noGrp="1"/>
          </p:cNvSpPr>
          <p:nvPr>
            <p:ph type="sldNum" sz="quarter" idx="12"/>
          </p:nvPr>
        </p:nvSpPr>
        <p:spPr/>
        <p:txBody>
          <a:bodyPr/>
          <a:lstStyle/>
          <a:p>
            <a:fld id="{32FEB145-AE98-4706-BDB3-35F8F07B7674}" type="slidenum">
              <a:rPr lang="en-US" smtClean="0"/>
              <a:t>‹#›</a:t>
            </a:fld>
            <a:endParaRPr lang="en-US"/>
          </a:p>
        </p:txBody>
      </p:sp>
    </p:spTree>
    <p:extLst>
      <p:ext uri="{BB962C8B-B14F-4D97-AF65-F5344CB8AC3E}">
        <p14:creationId xmlns:p14="http://schemas.microsoft.com/office/powerpoint/2010/main" val="3045734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ED1049-D043-3C34-82BF-A6E977F130E8}"/>
              </a:ext>
            </a:extLst>
          </p:cNvPr>
          <p:cNvSpPr>
            <a:spLocks noGrp="1"/>
          </p:cNvSpPr>
          <p:nvPr>
            <p:ph type="dt" sz="half" idx="10"/>
          </p:nvPr>
        </p:nvSpPr>
        <p:spPr/>
        <p:txBody>
          <a:bodyPr/>
          <a:lstStyle/>
          <a:p>
            <a:fld id="{10550C5D-6672-4406-9E33-9C586132D833}" type="datetimeFigureOut">
              <a:rPr lang="en-US" smtClean="0"/>
              <a:t>2/15/2023</a:t>
            </a:fld>
            <a:endParaRPr lang="en-US"/>
          </a:p>
        </p:txBody>
      </p:sp>
      <p:sp>
        <p:nvSpPr>
          <p:cNvPr id="3" name="Footer Placeholder 2">
            <a:extLst>
              <a:ext uri="{FF2B5EF4-FFF2-40B4-BE49-F238E27FC236}">
                <a16:creationId xmlns:a16="http://schemas.microsoft.com/office/drawing/2014/main" id="{C69A1514-1E26-CF40-8DB1-D8A33DFD1F9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E83C82-3E5D-FD49-C05F-E3B86C52DA99}"/>
              </a:ext>
            </a:extLst>
          </p:cNvPr>
          <p:cNvSpPr>
            <a:spLocks noGrp="1"/>
          </p:cNvSpPr>
          <p:nvPr>
            <p:ph type="sldNum" sz="quarter" idx="12"/>
          </p:nvPr>
        </p:nvSpPr>
        <p:spPr/>
        <p:txBody>
          <a:bodyPr/>
          <a:lstStyle/>
          <a:p>
            <a:fld id="{32FEB145-AE98-4706-BDB3-35F8F07B7674}" type="slidenum">
              <a:rPr lang="en-US" smtClean="0"/>
              <a:t>‹#›</a:t>
            </a:fld>
            <a:endParaRPr lang="en-US"/>
          </a:p>
        </p:txBody>
      </p:sp>
    </p:spTree>
    <p:extLst>
      <p:ext uri="{BB962C8B-B14F-4D97-AF65-F5344CB8AC3E}">
        <p14:creationId xmlns:p14="http://schemas.microsoft.com/office/powerpoint/2010/main" val="1442005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9DC22-C2C1-C14F-4758-4C8A486219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B2EFAF-926F-30E9-C5B8-1A50F1F437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738BA2-09D5-BA42-CAB9-3CCBA9F20B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1913ED-72A9-BF3B-58AC-2CEEF3659330}"/>
              </a:ext>
            </a:extLst>
          </p:cNvPr>
          <p:cNvSpPr>
            <a:spLocks noGrp="1"/>
          </p:cNvSpPr>
          <p:nvPr>
            <p:ph type="dt" sz="half" idx="10"/>
          </p:nvPr>
        </p:nvSpPr>
        <p:spPr/>
        <p:txBody>
          <a:bodyPr/>
          <a:lstStyle/>
          <a:p>
            <a:fld id="{10550C5D-6672-4406-9E33-9C586132D833}" type="datetimeFigureOut">
              <a:rPr lang="en-US" smtClean="0"/>
              <a:t>2/15/2023</a:t>
            </a:fld>
            <a:endParaRPr lang="en-US"/>
          </a:p>
        </p:txBody>
      </p:sp>
      <p:sp>
        <p:nvSpPr>
          <p:cNvPr id="6" name="Footer Placeholder 5">
            <a:extLst>
              <a:ext uri="{FF2B5EF4-FFF2-40B4-BE49-F238E27FC236}">
                <a16:creationId xmlns:a16="http://schemas.microsoft.com/office/drawing/2014/main" id="{9C892AAB-68FA-901E-7BA5-0C112554D9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7E5E0C-20B6-74F5-1655-A983B63ECD1B}"/>
              </a:ext>
            </a:extLst>
          </p:cNvPr>
          <p:cNvSpPr>
            <a:spLocks noGrp="1"/>
          </p:cNvSpPr>
          <p:nvPr>
            <p:ph type="sldNum" sz="quarter" idx="12"/>
          </p:nvPr>
        </p:nvSpPr>
        <p:spPr/>
        <p:txBody>
          <a:bodyPr/>
          <a:lstStyle/>
          <a:p>
            <a:fld id="{32FEB145-AE98-4706-BDB3-35F8F07B7674}" type="slidenum">
              <a:rPr lang="en-US" smtClean="0"/>
              <a:t>‹#›</a:t>
            </a:fld>
            <a:endParaRPr lang="en-US"/>
          </a:p>
        </p:txBody>
      </p:sp>
    </p:spTree>
    <p:extLst>
      <p:ext uri="{BB962C8B-B14F-4D97-AF65-F5344CB8AC3E}">
        <p14:creationId xmlns:p14="http://schemas.microsoft.com/office/powerpoint/2010/main" val="4125319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BA773-89F9-E36E-A784-CB5D42644D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F9955E-ACB9-3CE3-BC81-794A7A2547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F6E43F-C27B-515D-64D1-C6E48BB1EB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3BA1BA-CC6C-964B-4F46-77D42779B32E}"/>
              </a:ext>
            </a:extLst>
          </p:cNvPr>
          <p:cNvSpPr>
            <a:spLocks noGrp="1"/>
          </p:cNvSpPr>
          <p:nvPr>
            <p:ph type="dt" sz="half" idx="10"/>
          </p:nvPr>
        </p:nvSpPr>
        <p:spPr/>
        <p:txBody>
          <a:bodyPr/>
          <a:lstStyle/>
          <a:p>
            <a:fld id="{10550C5D-6672-4406-9E33-9C586132D833}" type="datetimeFigureOut">
              <a:rPr lang="en-US" smtClean="0"/>
              <a:t>2/15/2023</a:t>
            </a:fld>
            <a:endParaRPr lang="en-US"/>
          </a:p>
        </p:txBody>
      </p:sp>
      <p:sp>
        <p:nvSpPr>
          <p:cNvPr id="6" name="Footer Placeholder 5">
            <a:extLst>
              <a:ext uri="{FF2B5EF4-FFF2-40B4-BE49-F238E27FC236}">
                <a16:creationId xmlns:a16="http://schemas.microsoft.com/office/drawing/2014/main" id="{DB0021E0-E8AC-2C29-8509-42726FDC13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C2E5D2-D876-999E-1AB1-5C9340F3474C}"/>
              </a:ext>
            </a:extLst>
          </p:cNvPr>
          <p:cNvSpPr>
            <a:spLocks noGrp="1"/>
          </p:cNvSpPr>
          <p:nvPr>
            <p:ph type="sldNum" sz="quarter" idx="12"/>
          </p:nvPr>
        </p:nvSpPr>
        <p:spPr/>
        <p:txBody>
          <a:bodyPr/>
          <a:lstStyle/>
          <a:p>
            <a:fld id="{32FEB145-AE98-4706-BDB3-35F8F07B7674}" type="slidenum">
              <a:rPr lang="en-US" smtClean="0"/>
              <a:t>‹#›</a:t>
            </a:fld>
            <a:endParaRPr lang="en-US"/>
          </a:p>
        </p:txBody>
      </p:sp>
    </p:spTree>
    <p:extLst>
      <p:ext uri="{BB962C8B-B14F-4D97-AF65-F5344CB8AC3E}">
        <p14:creationId xmlns:p14="http://schemas.microsoft.com/office/powerpoint/2010/main" val="635533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3B6239-C2DC-032F-3FD2-3AE6ED130D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E962E3-64AA-6224-2BDB-E625ACF67A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4B54ED-ACF8-9556-B9E9-D2B4F9271F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550C5D-6672-4406-9E33-9C586132D833}" type="datetimeFigureOut">
              <a:rPr lang="en-US" smtClean="0"/>
              <a:t>2/15/2023</a:t>
            </a:fld>
            <a:endParaRPr lang="en-US"/>
          </a:p>
        </p:txBody>
      </p:sp>
      <p:sp>
        <p:nvSpPr>
          <p:cNvPr id="5" name="Footer Placeholder 4">
            <a:extLst>
              <a:ext uri="{FF2B5EF4-FFF2-40B4-BE49-F238E27FC236}">
                <a16:creationId xmlns:a16="http://schemas.microsoft.com/office/drawing/2014/main" id="{638F51EC-BD86-D6F0-6689-E354E36DC9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2F8856C-C842-0F39-AE63-748680D1F8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FEB145-AE98-4706-BDB3-35F8F07B7674}" type="slidenum">
              <a:rPr lang="en-US" smtClean="0"/>
              <a:t>‹#›</a:t>
            </a:fld>
            <a:endParaRPr lang="en-US"/>
          </a:p>
        </p:txBody>
      </p:sp>
    </p:spTree>
    <p:extLst>
      <p:ext uri="{BB962C8B-B14F-4D97-AF65-F5344CB8AC3E}">
        <p14:creationId xmlns:p14="http://schemas.microsoft.com/office/powerpoint/2010/main" val="70406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92" name="Google Shape;92;p5" descr="Graphical user interface, application&#10;&#10;Description automatically generated"/>
          <p:cNvPicPr preferRelativeResize="0"/>
          <p:nvPr/>
        </p:nvPicPr>
        <p:blipFill rotWithShape="1">
          <a:blip r:embed="rId3">
            <a:alphaModFix/>
          </a:blip>
          <a:srcRect l="4747" t="77010" r="27393"/>
          <a:stretch/>
        </p:blipFill>
        <p:spPr>
          <a:xfrm>
            <a:off x="1632030" y="5062614"/>
            <a:ext cx="9653651" cy="1032242"/>
          </a:xfrm>
          <a:prstGeom prst="rect">
            <a:avLst/>
          </a:prstGeom>
          <a:noFill/>
          <a:ln>
            <a:noFill/>
          </a:ln>
        </p:spPr>
      </p:pic>
      <p:sp>
        <p:nvSpPr>
          <p:cNvPr id="93" name="Google Shape;93;p5"/>
          <p:cNvSpPr txBox="1">
            <a:spLocks noGrp="1"/>
          </p:cNvSpPr>
          <p:nvPr>
            <p:ph type="title"/>
          </p:nvPr>
        </p:nvSpPr>
        <p:spPr>
          <a:xfrm>
            <a:off x="221942" y="126562"/>
            <a:ext cx="11970058" cy="1325563"/>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ct val="100000"/>
              <a:buFont typeface="Helvetica Neue"/>
              <a:buNone/>
            </a:pPr>
            <a:r>
              <a:rPr lang="en-US" cap="none" dirty="0"/>
              <a:t>RNA Seq Data Suggest bS21-2 Negatively Regulates its Own mRNA </a:t>
            </a:r>
            <a:endParaRPr dirty="0"/>
          </a:p>
        </p:txBody>
      </p:sp>
      <p:sp>
        <p:nvSpPr>
          <p:cNvPr id="2" name="Content Placeholder 1">
            <a:extLst>
              <a:ext uri="{FF2B5EF4-FFF2-40B4-BE49-F238E27FC236}">
                <a16:creationId xmlns:a16="http://schemas.microsoft.com/office/drawing/2014/main" id="{7D54E938-05DB-DDB6-6324-30ED5243483F}"/>
              </a:ext>
            </a:extLst>
          </p:cNvPr>
          <p:cNvSpPr>
            <a:spLocks noGrp="1"/>
          </p:cNvSpPr>
          <p:nvPr>
            <p:ph idx="1"/>
          </p:nvPr>
        </p:nvSpPr>
        <p:spPr/>
        <p:txBody>
          <a:bodyPr/>
          <a:lstStyle/>
          <a:p>
            <a:endParaRPr lang="en-US" dirty="0"/>
          </a:p>
        </p:txBody>
      </p:sp>
      <p:pic>
        <p:nvPicPr>
          <p:cNvPr id="94" name="Google Shape;94;p5"/>
          <p:cNvPicPr preferRelativeResize="0"/>
          <p:nvPr/>
        </p:nvPicPr>
        <p:blipFill rotWithShape="1">
          <a:blip r:embed="rId4">
            <a:alphaModFix/>
          </a:blip>
          <a:srcRect r="98155"/>
          <a:stretch/>
        </p:blipFill>
        <p:spPr>
          <a:xfrm>
            <a:off x="941494" y="1867792"/>
            <a:ext cx="223548" cy="3822523"/>
          </a:xfrm>
          <a:prstGeom prst="rect">
            <a:avLst/>
          </a:prstGeom>
          <a:noFill/>
          <a:ln>
            <a:noFill/>
          </a:ln>
        </p:spPr>
      </p:pic>
      <p:sp>
        <p:nvSpPr>
          <p:cNvPr id="95" name="Google Shape;95;p5"/>
          <p:cNvSpPr txBox="1"/>
          <p:nvPr/>
        </p:nvSpPr>
        <p:spPr>
          <a:xfrm>
            <a:off x="7315200" y="5643021"/>
            <a:ext cx="5240645" cy="46166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dirty="0">
                <a:solidFill>
                  <a:srgbClr val="000000"/>
                </a:solidFill>
                <a:latin typeface="Helvetica Neue"/>
                <a:ea typeface="Helvetica Neue"/>
                <a:cs typeface="Helvetica Neue"/>
                <a:sym typeface="Helvetica Neue"/>
              </a:rPr>
              <a:t>bS21-2 is encoded by </a:t>
            </a:r>
            <a:r>
              <a:rPr lang="en-US" sz="2400" b="0" i="1" u="none" strike="noStrike" cap="none" dirty="0">
                <a:solidFill>
                  <a:srgbClr val="000000"/>
                </a:solidFill>
                <a:latin typeface="Helvetica Neue"/>
                <a:ea typeface="Helvetica Neue"/>
                <a:cs typeface="Helvetica Neue"/>
                <a:sym typeface="Helvetica Neue"/>
              </a:rPr>
              <a:t>rpsU2</a:t>
            </a:r>
            <a:endParaRPr sz="2400" b="0" i="0" u="none" strike="noStrike" cap="none" dirty="0">
              <a:solidFill>
                <a:srgbClr val="000000"/>
              </a:solidFill>
              <a:latin typeface="Helvetica Neue"/>
              <a:ea typeface="Helvetica Neue"/>
              <a:cs typeface="Helvetica Neue"/>
              <a:sym typeface="Helvetica Neue"/>
            </a:endParaRPr>
          </a:p>
        </p:txBody>
      </p:sp>
      <p:grpSp>
        <p:nvGrpSpPr>
          <p:cNvPr id="96" name="Google Shape;96;p5"/>
          <p:cNvGrpSpPr/>
          <p:nvPr/>
        </p:nvGrpSpPr>
        <p:grpSpPr>
          <a:xfrm>
            <a:off x="1218086" y="1379581"/>
            <a:ext cx="10078718" cy="1599292"/>
            <a:chOff x="1218086" y="1379581"/>
            <a:chExt cx="10078718" cy="1599292"/>
          </a:xfrm>
        </p:grpSpPr>
        <p:pic>
          <p:nvPicPr>
            <p:cNvPr id="97" name="Google Shape;97;p5"/>
            <p:cNvPicPr preferRelativeResize="0"/>
            <p:nvPr/>
          </p:nvPicPr>
          <p:blipFill rotWithShape="1">
            <a:blip r:embed="rId4">
              <a:alphaModFix/>
            </a:blip>
            <a:srcRect l="1844" r="28093" b="66414"/>
            <a:stretch/>
          </p:blipFill>
          <p:spPr>
            <a:xfrm>
              <a:off x="1218086" y="1379581"/>
              <a:ext cx="10078718" cy="1599292"/>
            </a:xfrm>
            <a:prstGeom prst="rect">
              <a:avLst/>
            </a:prstGeom>
            <a:noFill/>
            <a:ln>
              <a:noFill/>
            </a:ln>
          </p:spPr>
        </p:pic>
        <p:sp>
          <p:nvSpPr>
            <p:cNvPr id="98" name="Google Shape;98;p5"/>
            <p:cNvSpPr txBox="1"/>
            <p:nvPr/>
          </p:nvSpPr>
          <p:spPr>
            <a:xfrm>
              <a:off x="1694174" y="1965011"/>
              <a:ext cx="1537298" cy="636146"/>
            </a:xfrm>
            <a:prstGeom prst="rect">
              <a:avLst/>
            </a:prstGeom>
            <a:solidFill>
              <a:schemeClr val="lt1"/>
            </a:solidFill>
            <a:ln>
              <a:noFill/>
            </a:ln>
          </p:spPr>
          <p:txBody>
            <a:bodyPr spcFirstLastPara="1" wrap="square" lIns="91425" tIns="45700" rIns="91425" bIns="45700" anchor="t" anchorCtr="0">
              <a:normAutofit fontScale="75000" lnSpcReduction="20000"/>
            </a:bodyPr>
            <a:lstStyle/>
            <a:p>
              <a:pPr marL="0" marR="0" lvl="0" indent="0" algn="l" rtl="0">
                <a:lnSpc>
                  <a:spcPct val="90000"/>
                </a:lnSpc>
                <a:spcBef>
                  <a:spcPts val="0"/>
                </a:spcBef>
                <a:spcAft>
                  <a:spcPts val="0"/>
                </a:spcAft>
                <a:buClr>
                  <a:schemeClr val="dk1"/>
                </a:buClr>
                <a:buSzPct val="100000"/>
                <a:buFont typeface="Helvetica Neue"/>
                <a:buNone/>
              </a:pPr>
              <a:r>
                <a:rPr lang="en-US" sz="3200" b="0" i="0" u="none" strike="noStrike" cap="none">
                  <a:solidFill>
                    <a:schemeClr val="dk1"/>
                  </a:solidFill>
                  <a:latin typeface="Helvetica Neue"/>
                  <a:ea typeface="Helvetica Neue"/>
                  <a:cs typeface="Helvetica Neue"/>
                  <a:sym typeface="Helvetica Neue"/>
                </a:rPr>
                <a:t>Wild-type</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0"/>
                </a:spcBef>
                <a:spcAft>
                  <a:spcPts val="0"/>
                </a:spcAft>
                <a:buClr>
                  <a:schemeClr val="dk1"/>
                </a:buClr>
                <a:buSzPct val="100000"/>
                <a:buFont typeface="Helvetica Neue"/>
                <a:buNone/>
              </a:pPr>
              <a:r>
                <a:rPr lang="en-US" sz="3200" b="0" i="0" u="none" strike="noStrike" cap="none">
                  <a:solidFill>
                    <a:schemeClr val="dk1"/>
                  </a:solidFill>
                  <a:latin typeface="Helvetica Neue"/>
                  <a:ea typeface="Helvetica Neue"/>
                  <a:cs typeface="Helvetica Neue"/>
                  <a:sym typeface="Helvetica Neue"/>
                </a:rPr>
                <a:t>(LVS pF)</a:t>
              </a:r>
              <a:endParaRPr sz="1400" b="0" i="0" u="none" strike="noStrike" cap="none">
                <a:solidFill>
                  <a:srgbClr val="000000"/>
                </a:solidFill>
                <a:latin typeface="Arial"/>
                <a:ea typeface="Arial"/>
                <a:cs typeface="Arial"/>
                <a:sym typeface="Arial"/>
              </a:endParaRPr>
            </a:p>
          </p:txBody>
        </p:sp>
      </p:grpSp>
      <p:grpSp>
        <p:nvGrpSpPr>
          <p:cNvPr id="99" name="Google Shape;99;p5"/>
          <p:cNvGrpSpPr/>
          <p:nvPr/>
        </p:nvGrpSpPr>
        <p:grpSpPr>
          <a:xfrm>
            <a:off x="1218086" y="2978873"/>
            <a:ext cx="10078718" cy="1060049"/>
            <a:chOff x="1218086" y="2978873"/>
            <a:chExt cx="10078718" cy="1060049"/>
          </a:xfrm>
        </p:grpSpPr>
        <p:pic>
          <p:nvPicPr>
            <p:cNvPr id="100" name="Google Shape;100;p5"/>
            <p:cNvPicPr preferRelativeResize="0"/>
            <p:nvPr/>
          </p:nvPicPr>
          <p:blipFill rotWithShape="1">
            <a:blip r:embed="rId4">
              <a:alphaModFix/>
            </a:blip>
            <a:srcRect l="1844" t="33585" r="28093" b="44152"/>
            <a:stretch/>
          </p:blipFill>
          <p:spPr>
            <a:xfrm>
              <a:off x="1218086" y="2978873"/>
              <a:ext cx="10078718" cy="1060049"/>
            </a:xfrm>
            <a:prstGeom prst="rect">
              <a:avLst/>
            </a:prstGeom>
            <a:noFill/>
            <a:ln>
              <a:noFill/>
            </a:ln>
          </p:spPr>
        </p:pic>
        <p:sp>
          <p:nvSpPr>
            <p:cNvPr id="101" name="Google Shape;101;p5"/>
            <p:cNvSpPr txBox="1"/>
            <p:nvPr/>
          </p:nvSpPr>
          <p:spPr>
            <a:xfrm>
              <a:off x="1694174" y="3045030"/>
              <a:ext cx="2016693" cy="867602"/>
            </a:xfrm>
            <a:prstGeom prst="rect">
              <a:avLst/>
            </a:prstGeom>
            <a:solidFill>
              <a:schemeClr val="lt1"/>
            </a:solidFill>
            <a:ln>
              <a:noFill/>
            </a:ln>
          </p:spPr>
          <p:txBody>
            <a:bodyPr spcFirstLastPara="1" wrap="square" lIns="91425" tIns="45700" rIns="91425" bIns="45700" anchor="t" anchorCtr="0">
              <a:normAutofit fontScale="52499" lnSpcReduction="20000"/>
            </a:bodyPr>
            <a:lstStyle/>
            <a:p>
              <a:pPr marL="0" marR="0" lvl="0" indent="0" algn="l" rtl="0">
                <a:lnSpc>
                  <a:spcPct val="90000"/>
                </a:lnSpc>
                <a:spcBef>
                  <a:spcPts val="0"/>
                </a:spcBef>
                <a:spcAft>
                  <a:spcPts val="0"/>
                </a:spcAft>
                <a:buClr>
                  <a:schemeClr val="dk1"/>
                </a:buClr>
                <a:buSzPct val="100000"/>
                <a:buFont typeface="Helvetica Neue"/>
                <a:buNone/>
              </a:pPr>
              <a:r>
                <a:rPr lang="en-US" sz="4600" b="0" i="0" u="none" strike="noStrike" cap="none">
                  <a:solidFill>
                    <a:schemeClr val="dk1"/>
                  </a:solidFill>
                  <a:latin typeface="Helvetica Neue"/>
                  <a:ea typeface="Helvetica Neue"/>
                  <a:cs typeface="Helvetica Neue"/>
                  <a:sym typeface="Helvetica Neue"/>
                </a:rPr>
                <a:t>bS21-2</a:t>
              </a:r>
              <a:r>
                <a:rPr lang="en-US" sz="3200" b="0" i="0" u="none" strike="noStrike" cap="none">
                  <a:solidFill>
                    <a:schemeClr val="dk1"/>
                  </a:solidFill>
                  <a:latin typeface="Helvetica Neue"/>
                  <a:ea typeface="Helvetica Neue"/>
                  <a:cs typeface="Helvetica Neue"/>
                  <a:sym typeface="Helvetica Neue"/>
                </a:rPr>
                <a:t> </a:t>
              </a:r>
              <a:r>
                <a:rPr lang="en-US" sz="5300" b="0" i="0" u="none" strike="noStrike" cap="none">
                  <a:solidFill>
                    <a:schemeClr val="dk1"/>
                  </a:solidFill>
                  <a:latin typeface="Helvetica Neue"/>
                  <a:ea typeface="Helvetica Neue"/>
                  <a:cs typeface="Helvetica Neue"/>
                  <a:sym typeface="Helvetica Neue"/>
                </a:rPr>
                <a:t>-</a:t>
              </a:r>
              <a:endParaRPr sz="3200" b="0" i="0" u="none" strike="noStrike" cap="none">
                <a:solidFill>
                  <a:schemeClr val="dk1"/>
                </a:solidFill>
                <a:latin typeface="Helvetica Neue"/>
                <a:ea typeface="Helvetica Neue"/>
                <a:cs typeface="Helvetica Neue"/>
                <a:sym typeface="Helvetica Neue"/>
              </a:endParaRPr>
            </a:p>
            <a:p>
              <a:pPr marL="0" marR="0" lvl="0" indent="0" algn="l" rtl="0">
                <a:lnSpc>
                  <a:spcPct val="90000"/>
                </a:lnSpc>
                <a:spcBef>
                  <a:spcPts val="0"/>
                </a:spcBef>
                <a:spcAft>
                  <a:spcPts val="0"/>
                </a:spcAft>
                <a:buClr>
                  <a:schemeClr val="dk1"/>
                </a:buClr>
                <a:buSzPct val="100000"/>
                <a:buFont typeface="Helvetica Neue"/>
                <a:buNone/>
              </a:pPr>
              <a:r>
                <a:rPr lang="en-US" sz="4600" b="0" i="0" u="none" strike="noStrike" cap="none">
                  <a:solidFill>
                    <a:schemeClr val="dk1"/>
                  </a:solidFill>
                  <a:latin typeface="Helvetica Neue"/>
                  <a:ea typeface="Helvetica Neue"/>
                  <a:cs typeface="Helvetica Neue"/>
                  <a:sym typeface="Helvetica Neue"/>
                </a:rPr>
                <a:t>(</a:t>
              </a:r>
              <a:r>
                <a:rPr lang="en-US" sz="4600" b="0" i="0" u="none" strike="noStrike" cap="none">
                  <a:solidFill>
                    <a:schemeClr val="dk1"/>
                  </a:solidFill>
                  <a:latin typeface="Calibri"/>
                  <a:ea typeface="Calibri"/>
                  <a:cs typeface="Calibri"/>
                  <a:sym typeface="Calibri"/>
                </a:rPr>
                <a:t>Δ</a:t>
              </a:r>
              <a:r>
                <a:rPr lang="en-US" sz="4600" b="0" i="1" u="none" strike="noStrike" cap="none">
                  <a:solidFill>
                    <a:schemeClr val="dk1"/>
                  </a:solidFill>
                  <a:latin typeface="Helvetica Neue"/>
                  <a:ea typeface="Helvetica Neue"/>
                  <a:cs typeface="Helvetica Neue"/>
                  <a:sym typeface="Helvetica Neue"/>
                </a:rPr>
                <a:t>rpsU2 </a:t>
              </a:r>
              <a:r>
                <a:rPr lang="en-US" sz="4600" b="0" i="0" u="none" strike="noStrike" cap="none">
                  <a:solidFill>
                    <a:schemeClr val="dk1"/>
                  </a:solidFill>
                  <a:latin typeface="Helvetica Neue"/>
                  <a:ea typeface="Helvetica Neue"/>
                  <a:cs typeface="Helvetica Neue"/>
                  <a:sym typeface="Helvetica Neue"/>
                </a:rPr>
                <a:t>pF)</a:t>
              </a:r>
              <a:endParaRPr sz="1400" b="0" i="0" u="none" strike="noStrike" cap="none">
                <a:solidFill>
                  <a:srgbClr val="000000"/>
                </a:solidFill>
                <a:latin typeface="Arial"/>
                <a:ea typeface="Arial"/>
                <a:cs typeface="Arial"/>
                <a:sym typeface="Arial"/>
              </a:endParaRPr>
            </a:p>
          </p:txBody>
        </p:sp>
      </p:grpSp>
      <p:grpSp>
        <p:nvGrpSpPr>
          <p:cNvPr id="102" name="Google Shape;102;p5"/>
          <p:cNvGrpSpPr/>
          <p:nvPr/>
        </p:nvGrpSpPr>
        <p:grpSpPr>
          <a:xfrm>
            <a:off x="1218086" y="3950329"/>
            <a:ext cx="10078718" cy="1102455"/>
            <a:chOff x="1218086" y="3950329"/>
            <a:chExt cx="10078718" cy="1102455"/>
          </a:xfrm>
        </p:grpSpPr>
        <p:pic>
          <p:nvPicPr>
            <p:cNvPr id="103" name="Google Shape;103;p5"/>
            <p:cNvPicPr preferRelativeResize="0"/>
            <p:nvPr/>
          </p:nvPicPr>
          <p:blipFill rotWithShape="1">
            <a:blip r:embed="rId4">
              <a:alphaModFix/>
            </a:blip>
            <a:srcRect l="1844" t="53987" r="28093" b="22860"/>
            <a:stretch/>
          </p:blipFill>
          <p:spPr>
            <a:xfrm>
              <a:off x="1218086" y="3950329"/>
              <a:ext cx="10078718" cy="1102455"/>
            </a:xfrm>
            <a:prstGeom prst="rect">
              <a:avLst/>
            </a:prstGeom>
            <a:noFill/>
            <a:ln>
              <a:noFill/>
            </a:ln>
          </p:spPr>
        </p:pic>
        <p:sp>
          <p:nvSpPr>
            <p:cNvPr id="104" name="Google Shape;104;p5"/>
            <p:cNvSpPr txBox="1"/>
            <p:nvPr/>
          </p:nvSpPr>
          <p:spPr>
            <a:xfrm>
              <a:off x="1694174" y="4076619"/>
              <a:ext cx="3275843" cy="867602"/>
            </a:xfrm>
            <a:prstGeom prst="rect">
              <a:avLst/>
            </a:prstGeom>
            <a:solidFill>
              <a:schemeClr val="lt1"/>
            </a:solidFill>
            <a:ln>
              <a:noFill/>
            </a:ln>
          </p:spPr>
          <p:txBody>
            <a:bodyPr spcFirstLastPara="1" wrap="square" lIns="91425" tIns="45700" rIns="91425" bIns="45700" anchor="t" anchorCtr="0">
              <a:normAutofit fontScale="45000" lnSpcReduction="20000"/>
            </a:bodyPr>
            <a:lstStyle/>
            <a:p>
              <a:pPr marL="0" marR="0" lvl="0" indent="0" algn="l" rtl="0">
                <a:lnSpc>
                  <a:spcPct val="90000"/>
                </a:lnSpc>
                <a:spcBef>
                  <a:spcPts val="0"/>
                </a:spcBef>
                <a:spcAft>
                  <a:spcPts val="0"/>
                </a:spcAft>
                <a:buClr>
                  <a:schemeClr val="dk1"/>
                </a:buClr>
                <a:buSzPct val="100000"/>
                <a:buFont typeface="Helvetica Neue"/>
                <a:buNone/>
              </a:pPr>
              <a:r>
                <a:rPr lang="en-US" sz="5300" b="0" i="0" u="none" strike="noStrike" cap="none">
                  <a:solidFill>
                    <a:schemeClr val="dk1"/>
                  </a:solidFill>
                  <a:latin typeface="Helvetica Neue"/>
                  <a:ea typeface="Helvetica Neue"/>
                  <a:cs typeface="Helvetica Neue"/>
                  <a:sym typeface="Helvetica Neue"/>
                </a:rPr>
                <a:t>bS21-2</a:t>
              </a:r>
              <a:r>
                <a:rPr lang="en-US" sz="3200" b="0" i="0" u="none" strike="noStrike" cap="none">
                  <a:solidFill>
                    <a:schemeClr val="dk1"/>
                  </a:solidFill>
                  <a:latin typeface="Helvetica Neue"/>
                  <a:ea typeface="Helvetica Neue"/>
                  <a:cs typeface="Helvetica Neue"/>
                  <a:sym typeface="Helvetica Neue"/>
                </a:rPr>
                <a:t> </a:t>
              </a:r>
              <a:r>
                <a:rPr lang="en-US" sz="5300" b="0" i="0" u="none" strike="noStrike" cap="none">
                  <a:solidFill>
                    <a:schemeClr val="dk1"/>
                  </a:solidFill>
                  <a:latin typeface="Helvetica Neue"/>
                  <a:ea typeface="Helvetica Neue"/>
                  <a:cs typeface="Helvetica Neue"/>
                  <a:sym typeface="Helvetica Neue"/>
                </a:rPr>
                <a:t>+</a:t>
              </a:r>
              <a:endParaRPr sz="3200" b="0" i="0" u="none" strike="noStrike" cap="none">
                <a:solidFill>
                  <a:schemeClr val="dk1"/>
                </a:solidFill>
                <a:latin typeface="Helvetica Neue"/>
                <a:ea typeface="Helvetica Neue"/>
                <a:cs typeface="Helvetica Neue"/>
                <a:sym typeface="Helvetica Neue"/>
              </a:endParaRPr>
            </a:p>
            <a:p>
              <a:pPr marL="0" marR="0" lvl="0" indent="0" algn="l" rtl="0">
                <a:lnSpc>
                  <a:spcPct val="90000"/>
                </a:lnSpc>
                <a:spcBef>
                  <a:spcPts val="0"/>
                </a:spcBef>
                <a:spcAft>
                  <a:spcPts val="0"/>
                </a:spcAft>
                <a:buClr>
                  <a:schemeClr val="dk1"/>
                </a:buClr>
                <a:buSzPct val="100000"/>
                <a:buFont typeface="Helvetica Neue"/>
                <a:buNone/>
              </a:pPr>
              <a:r>
                <a:rPr lang="en-US" sz="5300" b="0" i="0" u="none" strike="noStrike" cap="none">
                  <a:solidFill>
                    <a:schemeClr val="dk1"/>
                  </a:solidFill>
                  <a:latin typeface="Helvetica Neue"/>
                  <a:ea typeface="Helvetica Neue"/>
                  <a:cs typeface="Helvetica Neue"/>
                  <a:sym typeface="Helvetica Neue"/>
                </a:rPr>
                <a:t>(</a:t>
              </a:r>
              <a:r>
                <a:rPr lang="en-US" sz="5300" b="0" i="0" u="none" strike="noStrike" cap="none">
                  <a:solidFill>
                    <a:schemeClr val="dk1"/>
                  </a:solidFill>
                  <a:latin typeface="Calibri"/>
                  <a:ea typeface="Calibri"/>
                  <a:cs typeface="Calibri"/>
                  <a:sym typeface="Calibri"/>
                </a:rPr>
                <a:t>Δ</a:t>
              </a:r>
              <a:r>
                <a:rPr lang="en-US" sz="5300" b="0" i="1" u="none" strike="noStrike" cap="none">
                  <a:solidFill>
                    <a:schemeClr val="dk1"/>
                  </a:solidFill>
                  <a:latin typeface="Helvetica Neue"/>
                  <a:ea typeface="Helvetica Neue"/>
                  <a:cs typeface="Helvetica Neue"/>
                  <a:sym typeface="Helvetica Neue"/>
                </a:rPr>
                <a:t>rpsU2 </a:t>
              </a:r>
              <a:r>
                <a:rPr lang="en-US" sz="5300" b="0" i="0" u="none" strike="noStrike" cap="none">
                  <a:solidFill>
                    <a:schemeClr val="dk1"/>
                  </a:solidFill>
                  <a:latin typeface="Helvetica Neue"/>
                  <a:ea typeface="Helvetica Neue"/>
                  <a:cs typeface="Helvetica Neue"/>
                  <a:sym typeface="Helvetica Neue"/>
                </a:rPr>
                <a:t>pF-</a:t>
              </a:r>
              <a:r>
                <a:rPr lang="en-US" sz="5300" b="0" i="1" u="none" strike="noStrike" cap="none">
                  <a:solidFill>
                    <a:schemeClr val="dk1"/>
                  </a:solidFill>
                  <a:latin typeface="Helvetica Neue"/>
                  <a:ea typeface="Helvetica Neue"/>
                  <a:cs typeface="Helvetica Neue"/>
                  <a:sym typeface="Helvetica Neue"/>
                </a:rPr>
                <a:t>rpsU2</a:t>
              </a:r>
              <a:r>
                <a:rPr lang="en-US" sz="5300" b="0" i="0" u="none" strike="noStrike" cap="none">
                  <a:solidFill>
                    <a:schemeClr val="dk1"/>
                  </a:solidFill>
                  <a:latin typeface="Helvetica Neue"/>
                  <a:ea typeface="Helvetica Neue"/>
                  <a:cs typeface="Helvetica Neue"/>
                  <a:sym typeface="Helvetica Neue"/>
                </a:rPr>
                <a:t>-V)</a:t>
              </a:r>
              <a:endParaRPr sz="1400" b="0" i="0" u="none" strike="noStrike" cap="none">
                <a:solidFill>
                  <a:srgbClr val="000000"/>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pic>
        <p:nvPicPr>
          <p:cNvPr id="2" name="Picture 1">
            <a:extLst>
              <a:ext uri="{FF2B5EF4-FFF2-40B4-BE49-F238E27FC236}">
                <a16:creationId xmlns:a16="http://schemas.microsoft.com/office/drawing/2014/main" id="{2301EC5C-A334-0296-CD67-F9839047624F}"/>
              </a:ext>
            </a:extLst>
          </p:cNvPr>
          <p:cNvPicPr>
            <a:picLocks noChangeAspect="1"/>
          </p:cNvPicPr>
          <p:nvPr/>
        </p:nvPicPr>
        <p:blipFill rotWithShape="1">
          <a:blip r:embed="rId3"/>
          <a:srcRect r="46631"/>
          <a:stretch/>
        </p:blipFill>
        <p:spPr>
          <a:xfrm>
            <a:off x="1572376" y="780058"/>
            <a:ext cx="4828424" cy="5297883"/>
          </a:xfrm>
          <a:prstGeom prst="rect">
            <a:avLst/>
          </a:prstGeom>
        </p:spPr>
      </p:pic>
      <p:sp>
        <p:nvSpPr>
          <p:cNvPr id="208" name="Google Shape;208;p16"/>
          <p:cNvSpPr txBox="1">
            <a:spLocks noGrp="1"/>
          </p:cNvSpPr>
          <p:nvPr>
            <p:ph type="title"/>
          </p:nvPr>
        </p:nvSpPr>
        <p:spPr>
          <a:xfrm>
            <a:off x="7981917" y="3436068"/>
            <a:ext cx="3685880" cy="716925"/>
          </a:xfrm>
          <a:prstGeom prst="rect">
            <a:avLst/>
          </a:prstGeom>
          <a:noFill/>
          <a:ln>
            <a:noFill/>
          </a:ln>
        </p:spPr>
        <p:txBody>
          <a:bodyPr spcFirstLastPara="1" wrap="square" lIns="91425" tIns="45700" rIns="91425" bIns="45700" anchor="t" anchorCtr="0">
            <a:normAutofit fontScale="90000"/>
          </a:bodyPr>
          <a:lstStyle/>
          <a:p>
            <a:pPr marL="0" lvl="0" indent="0" algn="r" rtl="0">
              <a:lnSpc>
                <a:spcPct val="90000"/>
              </a:lnSpc>
              <a:spcBef>
                <a:spcPts val="0"/>
              </a:spcBef>
              <a:spcAft>
                <a:spcPts val="0"/>
              </a:spcAft>
              <a:buClr>
                <a:schemeClr val="dk1"/>
              </a:buClr>
              <a:buSzPts val="4000"/>
              <a:buFont typeface="Helvetica Neue"/>
              <a:buNone/>
            </a:pPr>
            <a:r>
              <a:rPr lang="en-US" sz="4000" i="1" cap="none" dirty="0"/>
              <a:t>rpsU2</a:t>
            </a:r>
            <a:r>
              <a:rPr lang="en-US" sz="4000" cap="none" dirty="0"/>
              <a:t> Promoter and 5′ UTR Lead to Regulation</a:t>
            </a:r>
            <a:endParaRPr dirty="0"/>
          </a:p>
        </p:txBody>
      </p:sp>
      <p:cxnSp>
        <p:nvCxnSpPr>
          <p:cNvPr id="210" name="Google Shape;210;p16"/>
          <p:cNvCxnSpPr/>
          <p:nvPr/>
        </p:nvCxnSpPr>
        <p:spPr>
          <a:xfrm rot="10800000">
            <a:off x="3153493" y="1053239"/>
            <a:ext cx="2166152" cy="0"/>
          </a:xfrm>
          <a:prstGeom prst="straightConnector1">
            <a:avLst/>
          </a:prstGeom>
          <a:noFill/>
          <a:ln w="9525" cap="flat" cmpd="sng">
            <a:solidFill>
              <a:schemeClr val="dk1"/>
            </a:solidFill>
            <a:prstDash val="solid"/>
            <a:round/>
            <a:headEnd type="none" w="sm" len="sm"/>
            <a:tailEnd type="none" w="sm" len="sm"/>
          </a:ln>
        </p:spPr>
      </p:cxnSp>
      <p:sp>
        <p:nvSpPr>
          <p:cNvPr id="211" name="Google Shape;211;p16"/>
          <p:cNvSpPr txBox="1"/>
          <p:nvPr/>
        </p:nvSpPr>
        <p:spPr>
          <a:xfrm>
            <a:off x="4070953" y="743764"/>
            <a:ext cx="263139" cy="41690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Helvetica Neue"/>
              <a:buNone/>
            </a:pPr>
            <a:r>
              <a:rPr lang="en-US" sz="2000" b="1" i="0" u="none" strike="noStrike" cap="none">
                <a:solidFill>
                  <a:srgbClr val="000000"/>
                </a:solidFill>
                <a:latin typeface="Helvetica Neue"/>
                <a:ea typeface="Helvetica Neue"/>
                <a:cs typeface="Helvetica Neue"/>
                <a:sym typeface="Helvetica Neue"/>
              </a:rPr>
              <a:t>*</a:t>
            </a:r>
            <a:endParaRPr sz="1400" b="0" i="0" u="none" strike="noStrike" cap="none">
              <a:solidFill>
                <a:srgbClr val="000000"/>
              </a:solidFill>
              <a:latin typeface="Arial"/>
              <a:ea typeface="Arial"/>
              <a:cs typeface="Arial"/>
              <a:sym typeface="Arial"/>
            </a:endParaRPr>
          </a:p>
        </p:txBody>
      </p:sp>
      <p:sp>
        <p:nvSpPr>
          <p:cNvPr id="212" name="Google Shape;212;p16"/>
          <p:cNvSpPr txBox="1"/>
          <p:nvPr/>
        </p:nvSpPr>
        <p:spPr>
          <a:xfrm>
            <a:off x="1729667" y="6028899"/>
            <a:ext cx="1783945" cy="33851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Helvetica Neue"/>
              <a:buNone/>
            </a:pPr>
            <a:r>
              <a:rPr lang="en-US" sz="1600" b="0" i="0" u="none" strike="noStrike" cap="none" dirty="0">
                <a:solidFill>
                  <a:srgbClr val="000000"/>
                </a:solidFill>
                <a:latin typeface="Helvetica Neue"/>
                <a:ea typeface="Helvetica Neue"/>
                <a:cs typeface="Helvetica Neue"/>
                <a:sym typeface="Helvetica Neue"/>
              </a:rPr>
              <a:t>* p-value &lt; 0.015</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48493D-B673-AE3A-582D-AEE007794D75}"/>
              </a:ext>
            </a:extLst>
          </p:cNvPr>
          <p:cNvSpPr txBox="1"/>
          <p:nvPr/>
        </p:nvSpPr>
        <p:spPr>
          <a:xfrm>
            <a:off x="245630" y="3085824"/>
            <a:ext cx="8064781" cy="1477328"/>
          </a:xfrm>
          <a:prstGeom prst="rect">
            <a:avLst/>
          </a:prstGeom>
          <a:noFill/>
        </p:spPr>
        <p:txBody>
          <a:bodyPr wrap="square" rtlCol="0">
            <a:spAutoFit/>
          </a:bodyPr>
          <a:lstStyle/>
          <a:p>
            <a:pPr>
              <a:spcAft>
                <a:spcPts val="600"/>
              </a:spcAft>
            </a:pPr>
            <a:r>
              <a:rPr lang="en-US" sz="1600" dirty="0">
                <a:highlight>
                  <a:srgbClr val="00FFFF"/>
                </a:highlight>
              </a:rPr>
              <a:t>Question:</a:t>
            </a:r>
            <a:r>
              <a:rPr lang="en-US" sz="1600" dirty="0"/>
              <a:t> Do bS21-1 and bS21-3 regulate their own expression?</a:t>
            </a:r>
          </a:p>
          <a:p>
            <a:pPr>
              <a:spcAft>
                <a:spcPts val="600"/>
              </a:spcAft>
            </a:pPr>
            <a:r>
              <a:rPr lang="en-US" sz="1600" dirty="0" err="1">
                <a:highlight>
                  <a:srgbClr val="00FF00"/>
                </a:highlight>
              </a:rPr>
              <a:t>Controls:</a:t>
            </a:r>
            <a:r>
              <a:rPr lang="en-US" sz="1600" dirty="0" err="1"/>
              <a:t>Test</a:t>
            </a:r>
            <a:r>
              <a:rPr lang="en-US" sz="1600" dirty="0"/>
              <a:t> C</a:t>
            </a:r>
            <a:r>
              <a:rPr lang="en-US" sz="1600" baseline="-25000" dirty="0"/>
              <a:t>P </a:t>
            </a:r>
            <a:r>
              <a:rPr lang="en-US" sz="1600" dirty="0"/>
              <a:t> values normalized to </a:t>
            </a:r>
            <a:r>
              <a:rPr lang="en-US" sz="1600" i="1" dirty="0"/>
              <a:t>tul4</a:t>
            </a:r>
            <a:endParaRPr lang="en-US" sz="1600" dirty="0"/>
          </a:p>
          <a:p>
            <a:pPr>
              <a:spcAft>
                <a:spcPts val="600"/>
              </a:spcAft>
            </a:pPr>
            <a:r>
              <a:rPr lang="en-US" sz="1600" dirty="0">
                <a:highlight>
                  <a:srgbClr val="FF00FF"/>
                </a:highlight>
              </a:rPr>
              <a:t>Interpretation:</a:t>
            </a:r>
            <a:r>
              <a:rPr lang="en-US" sz="1600" dirty="0"/>
              <a:t> No significant changes to relative transcript abundance in </a:t>
            </a:r>
            <a:r>
              <a:rPr lang="el-GR" sz="1600" dirty="0">
                <a:latin typeface="Calibri Light" panose="020F0302020204030204" pitchFamily="34" charset="0"/>
                <a:cs typeface="Calibri Light" panose="020F0302020204030204" pitchFamily="34" charset="0"/>
              </a:rPr>
              <a:t>Δ</a:t>
            </a:r>
            <a:r>
              <a:rPr lang="en-US" sz="1600" dirty="0"/>
              <a:t> strains as compared to WT, suggesting that there is no statistically significant autoregulation of either the </a:t>
            </a:r>
            <a:r>
              <a:rPr lang="en-US" sz="1600" i="1" dirty="0"/>
              <a:t>rpsU1 </a:t>
            </a:r>
            <a:r>
              <a:rPr lang="en-US" sz="1600" dirty="0"/>
              <a:t>or </a:t>
            </a:r>
            <a:r>
              <a:rPr lang="en-US" sz="1600" i="1" dirty="0"/>
              <a:t>rpsU3 </a:t>
            </a:r>
            <a:r>
              <a:rPr lang="en-US" sz="1600" dirty="0"/>
              <a:t>transcripts by their own protein. </a:t>
            </a:r>
            <a:endParaRPr lang="en-US" sz="1600" i="1" dirty="0"/>
          </a:p>
        </p:txBody>
      </p:sp>
      <p:pic>
        <p:nvPicPr>
          <p:cNvPr id="5" name="Picture 4">
            <a:extLst>
              <a:ext uri="{FF2B5EF4-FFF2-40B4-BE49-F238E27FC236}">
                <a16:creationId xmlns:a16="http://schemas.microsoft.com/office/drawing/2014/main" id="{303976CA-D370-649C-7A9B-F6FF2C4FF626}"/>
              </a:ext>
            </a:extLst>
          </p:cNvPr>
          <p:cNvPicPr>
            <a:picLocks noChangeAspect="1"/>
          </p:cNvPicPr>
          <p:nvPr/>
        </p:nvPicPr>
        <p:blipFill>
          <a:blip r:embed="rId2"/>
          <a:stretch>
            <a:fillRect/>
          </a:stretch>
        </p:blipFill>
        <p:spPr>
          <a:xfrm>
            <a:off x="424641" y="74139"/>
            <a:ext cx="7364606" cy="3011685"/>
          </a:xfrm>
          <a:prstGeom prst="rect">
            <a:avLst/>
          </a:prstGeom>
        </p:spPr>
      </p:pic>
    </p:spTree>
    <p:extLst>
      <p:ext uri="{BB962C8B-B14F-4D97-AF65-F5344CB8AC3E}">
        <p14:creationId xmlns:p14="http://schemas.microsoft.com/office/powerpoint/2010/main" val="3744947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1242</TotalTime>
  <Words>374</Words>
  <Application>Microsoft Office PowerPoint</Application>
  <PresentationFormat>Widescreen</PresentationFormat>
  <Paragraphs>16</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Helvetica Neue</vt:lpstr>
      <vt:lpstr>Office Theme</vt:lpstr>
      <vt:lpstr>RNA Seq Data Suggest bS21-2 Negatively Regulates its Own mRNA </vt:lpstr>
      <vt:lpstr>rpsU2 Promoter and 5′ UTR Lead to Regulation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Sierra Schmidt</dc:creator>
  <cp:lastModifiedBy>Sierra Schmidt</cp:lastModifiedBy>
  <cp:revision>45</cp:revision>
  <dcterms:created xsi:type="dcterms:W3CDTF">2022-06-21T13:36:31Z</dcterms:created>
  <dcterms:modified xsi:type="dcterms:W3CDTF">2023-02-15T18:52:50Z</dcterms:modified>
</cp:coreProperties>
</file>