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DB565-B86C-D95E-20FD-C7C9CEDA27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46B717-19CD-0205-06FD-3F068368B6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3D280-2525-6A31-21F0-0FAC44B31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58DBC-FFBB-AA47-9908-C3E429624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CAC6E-32BE-3DE1-790A-233A17746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926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44720-B811-8B34-546D-13197B206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AED4F7-E1AF-7467-2C0F-27540D2F22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EC686-7B26-3A51-1EDD-233832727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2AF3F-D3BE-1D79-D5C5-4368CF27A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B0B0B-91FC-607F-F92E-ED1D86165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057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A59C00-F579-4261-CED1-241192F147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362D5F-C871-4CF1-182A-5981F9DF7B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89D5F-FDE9-6213-75AA-0CC0A90BC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4C93E-A037-6E24-8D1B-CCCFEBAD6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15592-FE0A-9249-DC56-FE00A438A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78BE9-F9C0-EFB6-909E-BF2603092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166E5-9BB5-9253-3591-0F506B474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0639A-FCB4-B3E3-F3A7-C172D1C6E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3287E-34BC-DED8-6435-55E834252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BCF78-1A1E-3C02-7FCA-5C0ADB258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9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FD232-17B6-F4E3-4CE2-64F9852F5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C88769-D8A4-DA39-423D-3A2838ADC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6C5A2-3E6C-5047-AB14-6CEECA6DA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3A155-323C-FBD2-0283-6B8239FD5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C20769-796B-FA45-5E4E-53181256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961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E709-AA8A-75CE-3D46-DF622BF9F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E4D0D-A53F-4034-7932-D36D83FAFA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BA016-0FAF-929D-E6B2-FBF68F31E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CC5E88-D773-C2A3-C4D0-45B0062D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B9F7E7-9289-2B30-C8D0-1936890A6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3EA38-DF68-A4B7-810F-12FB74B03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95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78714-F9CC-DA55-27DE-68D032AD3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4A7BB-3AB1-1AA1-FBA0-C063F0FC5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0FCB4C-9B0F-182C-A14F-56D9F6900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F54BDC-FEA7-58E6-34F6-BAA12FDA6D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AFA99A-C5DA-0BC1-60D3-640768EFBF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4CD30C-8DA9-C776-0F86-E0E3DE990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26423D-BEAC-1193-6F7F-3678FAEB5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89B9CD-98D9-00BA-7AEF-CA1C92EFD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8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34429-ECE2-F0FD-B390-2DD6BDFF9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2965FA-EC94-F876-BAAF-478F727CB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6E2637-CA8C-59BE-C0FE-592923727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165361-7197-694B-8290-4880D585B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734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ED1049-D043-3C34-82BF-A6E977F13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9A1514-1E26-CF40-8DB1-D8A33DFD1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83C82-3E5D-FD49-C05F-E3B86C52D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005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9DC22-C2C1-C14F-4758-4C8A48621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2EFAF-926F-30E9-C5B8-1A50F1F43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738BA2-09D5-BA42-CAB9-3CCBA9F20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1913ED-72A9-BF3B-58AC-2CEEF3659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92AAB-68FA-901E-7BA5-0C112554D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7E5E0C-20B6-74F5-1655-A983B63EC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19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BA773-89F9-E36E-A784-CB5D42644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F9955E-ACB9-3CE3-BC81-794A7A2547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F6E43F-C27B-515D-64D1-C6E48BB1E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3BA1BA-CC6C-964B-4F46-77D42779B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0021E0-E8AC-2C29-8509-42726FDC1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C2E5D2-D876-999E-1AB1-5C9340F34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33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3B6239-C2DC-032F-3FD2-3AE6ED130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E962E3-64AA-6224-2BDB-E625ACF67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B54ED-ACF8-9556-B9E9-D2B4F9271F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50C5D-6672-4406-9E33-9C586132D833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F51EC-BD86-D6F0-6689-E354E36DC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8856C-C842-0F39-AE63-748680D1F8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6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48493D-B673-AE3A-582D-AEE007794D75}"/>
              </a:ext>
            </a:extLst>
          </p:cNvPr>
          <p:cNvSpPr txBox="1"/>
          <p:nvPr/>
        </p:nvSpPr>
        <p:spPr>
          <a:xfrm>
            <a:off x="5474007" y="200944"/>
            <a:ext cx="42692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What conditions lead to the up-regulation of either </a:t>
            </a:r>
            <a:r>
              <a:rPr lang="en-US" sz="1600" i="1" dirty="0"/>
              <a:t>rpsU1 </a:t>
            </a:r>
            <a:r>
              <a:rPr lang="en-US" sz="1600" dirty="0"/>
              <a:t>or </a:t>
            </a:r>
            <a:r>
              <a:rPr lang="en-US" sz="1600" i="1" dirty="0"/>
              <a:t>rpsU3</a:t>
            </a:r>
            <a:r>
              <a:rPr lang="en-US" sz="1600" dirty="0"/>
              <a:t>?</a:t>
            </a:r>
            <a:br>
              <a:rPr lang="en-US" sz="1600" dirty="0"/>
            </a:br>
            <a:r>
              <a:rPr lang="en-US" sz="1600" dirty="0">
                <a:highlight>
                  <a:srgbClr val="00FF00"/>
                </a:highlight>
              </a:rPr>
              <a:t>Controls:</a:t>
            </a:r>
            <a:r>
              <a:rPr lang="en-US" sz="1600" dirty="0"/>
              <a:t> </a:t>
            </a:r>
            <a:br>
              <a:rPr lang="en-US" sz="1600" dirty="0"/>
            </a:br>
            <a:r>
              <a:rPr lang="en-US" sz="1600" dirty="0"/>
              <a:t>Blank with CDM or MHB; cultures relative to growth in MHB. </a:t>
            </a:r>
          </a:p>
          <a:p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Both bS21-1 and bS21-3 have a fold increase of ~1.5, which is less than indicated by the GFP assay for </a:t>
            </a:r>
            <a:r>
              <a:rPr lang="en-US" sz="1600" i="1" dirty="0"/>
              <a:t>rpsU1</a:t>
            </a:r>
            <a:r>
              <a:rPr lang="en-US" sz="1600" dirty="0"/>
              <a:t> and more than indicated by the GFP assay for </a:t>
            </a:r>
            <a:r>
              <a:rPr lang="en-US" sz="1600" i="1" dirty="0"/>
              <a:t>rpsU3 </a:t>
            </a:r>
            <a:r>
              <a:rPr lang="en-US" sz="1600" dirty="0"/>
              <a:t>(though not by as much). </a:t>
            </a:r>
            <a:endParaRPr lang="en-US" sz="1600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7B7C8AE-29D0-4507-0F6A-F5DF33D16C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966" y="200944"/>
            <a:ext cx="4653915" cy="24993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64176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48493D-B673-AE3A-582D-AEE007794D75}"/>
              </a:ext>
            </a:extLst>
          </p:cNvPr>
          <p:cNvSpPr txBox="1"/>
          <p:nvPr/>
        </p:nvSpPr>
        <p:spPr>
          <a:xfrm>
            <a:off x="174246" y="5244562"/>
            <a:ext cx="80647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What environmental conditions may lead to the up-regulation of </a:t>
            </a:r>
            <a:r>
              <a:rPr lang="en-US" sz="1600" i="1" dirty="0"/>
              <a:t>rpsU1</a:t>
            </a:r>
            <a:r>
              <a:rPr lang="en-US" sz="1600" dirty="0"/>
              <a:t> and </a:t>
            </a:r>
            <a:r>
              <a:rPr lang="en-US" sz="1600" i="1" dirty="0"/>
              <a:t>rpsU3</a:t>
            </a:r>
            <a:r>
              <a:rPr lang="en-US" sz="1600" dirty="0"/>
              <a:t>?</a:t>
            </a:r>
            <a:br>
              <a:rPr lang="en-US" sz="1600" dirty="0"/>
            </a:br>
            <a:r>
              <a:rPr lang="en-US" sz="1600" dirty="0">
                <a:highlight>
                  <a:srgbClr val="00FF00"/>
                </a:highlight>
              </a:rPr>
              <a:t>Controls:</a:t>
            </a:r>
            <a:r>
              <a:rPr lang="en-US" sz="1600" dirty="0"/>
              <a:t> </a:t>
            </a:r>
            <a:br>
              <a:rPr lang="en-US" sz="1600" dirty="0"/>
            </a:br>
            <a:r>
              <a:rPr lang="en-US" sz="1600" dirty="0"/>
              <a:t>Normalized to LVS grown in CDM. Relative to CDM with standard Fe or Mg concentrations.</a:t>
            </a:r>
          </a:p>
          <a:p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Some increase of abundance of </a:t>
            </a:r>
            <a:r>
              <a:rPr lang="en-US" sz="1600" i="1" dirty="0"/>
              <a:t>rpsU1 </a:t>
            </a:r>
            <a:r>
              <a:rPr lang="en-US" sz="1600" dirty="0"/>
              <a:t>when grown in 1000x Mg, but otherwise no significant relationships in Fe or pertaining to </a:t>
            </a:r>
            <a:r>
              <a:rPr lang="en-US" sz="1600" i="1" dirty="0"/>
              <a:t>rpsU3 </a:t>
            </a:r>
            <a:r>
              <a:rPr lang="en-US" sz="1600" dirty="0"/>
              <a:t>in these conditions.</a:t>
            </a:r>
            <a:endParaRPr lang="en-US" sz="1600" i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07D630-99FB-1161-55DD-57E9C53D1C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247" y="200944"/>
            <a:ext cx="4758632" cy="2384981"/>
          </a:xfrm>
          <a:prstGeom prst="rect">
            <a:avLst/>
          </a:prstGeom>
          <a:noFill/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328599A-E4DD-A4DF-E34D-8C4D05D8EA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247" y="2777823"/>
            <a:ext cx="4758632" cy="2384981"/>
          </a:xfrm>
          <a:prstGeom prst="rect">
            <a:avLst/>
          </a:prstGeom>
          <a:noFill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EA8B36D-BD21-33B7-13F1-AD6E49C7ECA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66828" y="200944"/>
            <a:ext cx="4658457" cy="23849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5BF8CDE-05CC-F7AD-010B-2EC6ED4FEF0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82261" y="2788800"/>
            <a:ext cx="4627590" cy="236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947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138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Sierra Schmidt</dc:creator>
  <cp:lastModifiedBy>Sierra Schmidt</cp:lastModifiedBy>
  <cp:revision>36</cp:revision>
  <dcterms:created xsi:type="dcterms:W3CDTF">2022-06-21T13:36:31Z</dcterms:created>
  <dcterms:modified xsi:type="dcterms:W3CDTF">2023-01-09T17:28:22Z</dcterms:modified>
</cp:coreProperties>
</file>