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80" r:id="rId3"/>
    <p:sldId id="299" r:id="rId4"/>
    <p:sldId id="300" r:id="rId5"/>
    <p:sldId id="283" r:id="rId6"/>
    <p:sldId id="287" r:id="rId7"/>
    <p:sldId id="297" r:id="rId8"/>
    <p:sldId id="28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B5D8"/>
    <a:srgbClr val="FFFFFF"/>
    <a:srgbClr val="877B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191CA1-4052-4DFB-AE07-7F09AA4EA05E}" type="datetimeFigureOut">
              <a:rPr lang="en-US" smtClean="0"/>
              <a:t>12/9/2022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163417-D2BE-4D15-B096-9D249404C7DB}" type="slidenum">
              <a:rPr lang="en-US" smtClean="0"/>
              <a:t>‹#›</a:t>
            </a:fld>
            <a:endParaRPr lang="en-US"/>
          </a:p>
        </p:txBody>
      </p:sp>
    </p:spTree>
    <p:extLst>
      <p:ext uri="{BB962C8B-B14F-4D97-AF65-F5344CB8AC3E}">
        <p14:creationId xmlns:p14="http://schemas.microsoft.com/office/powerpoint/2010/main" val="4225408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 name="Google Shape;6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Even though francisella has a reduced genome, it encodes three copies of the rpsU genes, which encode bS21, a protein in the small ribosomal subunit. Most bacteria have 0 or 1 of this gene. We originally, hypothesized, and have since shown, that these three proteins are produced and incorporated into ribosomes. This is a western blot of purified ribosomes from our wild-type strain as well as strains </a:t>
            </a:r>
            <a:r>
              <a:rPr lang="en-US" sz="1200" b="1">
                <a:solidFill>
                  <a:schemeClr val="dk1"/>
                </a:solidFill>
                <a:latin typeface="Calibri"/>
                <a:ea typeface="Calibri"/>
                <a:cs typeface="Calibri"/>
                <a:sym typeface="Calibri"/>
              </a:rPr>
              <a:t>ectopically expressing </a:t>
            </a:r>
            <a:r>
              <a:rPr lang="en-US" sz="1200">
                <a:solidFill>
                  <a:schemeClr val="dk1"/>
                </a:solidFill>
                <a:latin typeface="Calibri"/>
                <a:ea typeface="Calibri"/>
                <a:cs typeface="Calibri"/>
                <a:sym typeface="Calibri"/>
              </a:rPr>
              <a:t>each of the bS21 proteins, with a VSVG tag. This, along with some mass spec data we have of purified ribosomes, indicates that multiple classes of ribosomes are possible and occurring</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 </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This protein is also interesting to us because it is located close to the mRNA exit channel in the ribosome, and early research has identified that it is involved in translation initiation, so it is in an ideal location to be regulating gene expression at the level of translation initiation.</a:t>
            </a:r>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 </a:t>
            </a:r>
            <a:endParaRPr/>
          </a:p>
          <a:p>
            <a:pPr marL="0" lvl="0" indent="0" algn="l" rtl="0">
              <a:lnSpc>
                <a:spcPct val="100000"/>
              </a:lnSpc>
              <a:spcBef>
                <a:spcPts val="0"/>
              </a:spcBef>
              <a:spcAft>
                <a:spcPts val="0"/>
              </a:spcAft>
              <a:buSzPts val="1400"/>
              <a:buNone/>
            </a:pPr>
            <a:endParaRPr/>
          </a:p>
        </p:txBody>
      </p:sp>
      <p:sp>
        <p:nvSpPr>
          <p:cNvPr id="70" name="Google Shape;7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 want to thank everyone in the Ramsey lab for their support especially Kathryn. We have fantastic collaborators at URI and Duke whom I want to thank, and then our funding sources, and I will happily take any questions.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sz="1200"/>
              <a:t>Notes:</a:t>
            </a:r>
            <a:endParaRPr/>
          </a:p>
          <a:p>
            <a:pPr marL="0" lvl="0" indent="0" algn="l" rtl="0">
              <a:lnSpc>
                <a:spcPct val="100000"/>
              </a:lnSpc>
              <a:spcBef>
                <a:spcPts val="0"/>
              </a:spcBef>
              <a:spcAft>
                <a:spcPts val="0"/>
              </a:spcAft>
              <a:buSzPts val="1400"/>
              <a:buNone/>
            </a:pPr>
            <a:r>
              <a:rPr lang="en-US" sz="1200"/>
              <a:t>Motility and biofilm – bacillus subtilis</a:t>
            </a:r>
            <a:endParaRPr/>
          </a:p>
          <a:p>
            <a:pPr marL="0" lvl="0" indent="0" algn="l" rtl="0">
              <a:lnSpc>
                <a:spcPct val="100000"/>
              </a:lnSpc>
              <a:spcBef>
                <a:spcPts val="0"/>
              </a:spcBef>
              <a:spcAft>
                <a:spcPts val="0"/>
              </a:spcAft>
              <a:buSzPts val="1400"/>
              <a:buNone/>
            </a:pPr>
            <a:r>
              <a:rPr lang="en-US" sz="1200"/>
              <a:t>Acid stress resistance – listeria monocytogenes</a:t>
            </a:r>
            <a:endParaRPr/>
          </a:p>
          <a:p>
            <a:pPr marL="0" lvl="0" indent="0" algn="l" rtl="0">
              <a:lnSpc>
                <a:spcPct val="100000"/>
              </a:lnSpc>
              <a:spcBef>
                <a:spcPts val="0"/>
              </a:spcBef>
              <a:spcAft>
                <a:spcPts val="0"/>
              </a:spcAft>
              <a:buSzPts val="1400"/>
              <a:buNone/>
            </a:pPr>
            <a:r>
              <a:rPr lang="en-US" sz="1200"/>
              <a:t>Antibiotic resistance – staph aureus</a:t>
            </a:r>
            <a:endParaRPr/>
          </a:p>
          <a:p>
            <a:pPr marL="0" lvl="0" indent="0" algn="l" rtl="0">
              <a:lnSpc>
                <a:spcPct val="100000"/>
              </a:lnSpc>
              <a:spcBef>
                <a:spcPts val="0"/>
              </a:spcBef>
              <a:spcAft>
                <a:spcPts val="0"/>
              </a:spcAft>
              <a:buSzPts val="1400"/>
              <a:buNone/>
            </a:pPr>
            <a:r>
              <a:rPr lang="en-US" sz="1200"/>
              <a:t>Virulence – burkholderia pseudomallei and francisella in this work</a:t>
            </a:r>
            <a:endParaRPr/>
          </a:p>
          <a:p>
            <a:pPr marL="0" lvl="0" indent="0" algn="l" rtl="0">
              <a:lnSpc>
                <a:spcPct val="100000"/>
              </a:lnSpc>
              <a:spcBef>
                <a:spcPts val="0"/>
              </a:spcBef>
              <a:spcAft>
                <a:spcPts val="0"/>
              </a:spcAft>
              <a:buSzPts val="1400"/>
              <a:buNone/>
            </a:pPr>
            <a:r>
              <a:rPr lang="en-US" sz="1200"/>
              <a:t>Phage paper – Mizuno et al. 2019, Chen 2022</a:t>
            </a:r>
            <a:endParaRPr/>
          </a:p>
          <a:p>
            <a:pPr marL="0" lvl="0" indent="0" algn="l" rtl="0">
              <a:lnSpc>
                <a:spcPct val="100000"/>
              </a:lnSpc>
              <a:spcBef>
                <a:spcPts val="0"/>
              </a:spcBef>
              <a:spcAft>
                <a:spcPts val="0"/>
              </a:spcAft>
              <a:buSzPts val="1400"/>
              <a:buNone/>
            </a:pPr>
            <a:r>
              <a:rPr lang="en-US" sz="1200"/>
              <a:t>Bacteriodetes – Jha et al 2020 – probably autoregulating its own expression because rpsU is one of the few genes with a strong SD</a:t>
            </a:r>
            <a:endParaRPr/>
          </a:p>
          <a:p>
            <a:pPr marL="0" lvl="0" indent="0" algn="l" rtl="0">
              <a:lnSpc>
                <a:spcPct val="100000"/>
              </a:lnSpc>
              <a:spcBef>
                <a:spcPts val="0"/>
              </a:spcBef>
              <a:spcAft>
                <a:spcPts val="0"/>
              </a:spcAft>
              <a:buSzPts val="1400"/>
              <a:buNone/>
            </a:pPr>
            <a:endParaRPr/>
          </a:p>
        </p:txBody>
      </p:sp>
      <p:sp>
        <p:nvSpPr>
          <p:cNvPr id="318" name="Google Shape;318;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B6B5D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18B28-19E3-BCAC-58E6-9A703C6F28A6}"/>
              </a:ext>
            </a:extLst>
          </p:cNvPr>
          <p:cNvSpPr>
            <a:spLocks noGrp="1"/>
          </p:cNvSpPr>
          <p:nvPr>
            <p:ph type="ctrTitle"/>
          </p:nvPr>
        </p:nvSpPr>
        <p:spPr>
          <a:xfrm>
            <a:off x="1524000" y="1122363"/>
            <a:ext cx="9144000" cy="2387600"/>
          </a:xfrm>
        </p:spPr>
        <p:txBody>
          <a:bodyPr anchor="b"/>
          <a:lstStyle>
            <a:lvl1pPr algn="ctr">
              <a:defRPr sz="6000" b="1">
                <a:solidFill>
                  <a:schemeClr val="tx1"/>
                </a:solidFill>
                <a:latin typeface="Helvetica" panose="020B0604020202020204" pitchFamily="34" charset="0"/>
                <a:cs typeface="Helvetica"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2FE72D61-FB9D-E13C-53C7-19E7D9A5B814}"/>
              </a:ext>
            </a:extLst>
          </p:cNvPr>
          <p:cNvSpPr>
            <a:spLocks noGrp="1"/>
          </p:cNvSpPr>
          <p:nvPr>
            <p:ph type="subTitle" idx="1"/>
          </p:nvPr>
        </p:nvSpPr>
        <p:spPr>
          <a:xfrm>
            <a:off x="1524000" y="3602038"/>
            <a:ext cx="9144000" cy="1655762"/>
          </a:xfrm>
        </p:spPr>
        <p:txBody>
          <a:bodyPr/>
          <a:lstStyle>
            <a:lvl1pPr marL="0" indent="0" algn="ctr">
              <a:buNone/>
              <a:defRPr sz="2400" b="1">
                <a:solidFill>
                  <a:schemeClr val="tx1"/>
                </a:solidFill>
                <a:latin typeface="Helvetica" panose="020B0604020202020204" pitchFamily="34" charset="0"/>
                <a:cs typeface="Helvetica"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F01021-29E4-25DE-12E4-4122413F1934}"/>
              </a:ext>
            </a:extLst>
          </p:cNvPr>
          <p:cNvSpPr>
            <a:spLocks noGrp="1"/>
          </p:cNvSpPr>
          <p:nvPr>
            <p:ph type="dt" sz="half" idx="10"/>
          </p:nvPr>
        </p:nvSpPr>
        <p:spPr/>
        <p:txBody>
          <a:bodyPr/>
          <a:lstStyle/>
          <a:p>
            <a:fld id="{71DBCBB7-18F6-4927-8F7A-FDEB348ED760}" type="datetimeFigureOut">
              <a:rPr lang="en-US" smtClean="0"/>
              <a:t>12/9/2022</a:t>
            </a:fld>
            <a:endParaRPr lang="en-US"/>
          </a:p>
        </p:txBody>
      </p:sp>
      <p:sp>
        <p:nvSpPr>
          <p:cNvPr id="5" name="Footer Placeholder 4">
            <a:extLst>
              <a:ext uri="{FF2B5EF4-FFF2-40B4-BE49-F238E27FC236}">
                <a16:creationId xmlns:a16="http://schemas.microsoft.com/office/drawing/2014/main" id="{F57BE268-1339-244C-B7F7-0B7601AAF5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BEB703-4589-194C-28D8-854CD66B73F6}"/>
              </a:ext>
            </a:extLst>
          </p:cNvPr>
          <p:cNvSpPr>
            <a:spLocks noGrp="1"/>
          </p:cNvSpPr>
          <p:nvPr>
            <p:ph type="sldNum" sz="quarter" idx="12"/>
          </p:nvPr>
        </p:nvSpPr>
        <p:spPr/>
        <p:txBody>
          <a:bodyPr/>
          <a:lstStyle/>
          <a:p>
            <a:fld id="{D52A08EF-DDBE-4ED5-9215-1E10702B77EE}" type="slidenum">
              <a:rPr lang="en-US" smtClean="0"/>
              <a:t>‹#›</a:t>
            </a:fld>
            <a:endParaRPr lang="en-US"/>
          </a:p>
        </p:txBody>
      </p:sp>
      <p:sp>
        <p:nvSpPr>
          <p:cNvPr id="7" name="Rectangle 6">
            <a:extLst>
              <a:ext uri="{FF2B5EF4-FFF2-40B4-BE49-F238E27FC236}">
                <a16:creationId xmlns:a16="http://schemas.microsoft.com/office/drawing/2014/main" id="{B8342263-5240-5285-65D4-BC8A7D7F2854}"/>
              </a:ext>
            </a:extLst>
          </p:cNvPr>
          <p:cNvSpPr/>
          <p:nvPr userDrawn="1"/>
        </p:nvSpPr>
        <p:spPr>
          <a:xfrm>
            <a:off x="0" y="6492875"/>
            <a:ext cx="12192000" cy="365125"/>
          </a:xfrm>
          <a:prstGeom prst="rect">
            <a:avLst/>
          </a:prstGeom>
          <a:solidFill>
            <a:srgbClr val="FFFFFF">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54E608DC-A5EB-5D0F-9EE6-5D91B68A521E}"/>
              </a:ext>
            </a:extLst>
          </p:cNvPr>
          <p:cNvCxnSpPr>
            <a:cxnSpLocks/>
          </p:cNvCxnSpPr>
          <p:nvPr userDrawn="1"/>
        </p:nvCxnSpPr>
        <p:spPr>
          <a:xfrm>
            <a:off x="0" y="6780213"/>
            <a:ext cx="12192000" cy="0"/>
          </a:xfrm>
          <a:prstGeom prst="line">
            <a:avLst/>
          </a:prstGeom>
          <a:ln w="76200">
            <a:solidFill>
              <a:srgbClr val="877BA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4AA06E5-995A-7759-7BF7-EF5BD58E02B1}"/>
              </a:ext>
            </a:extLst>
          </p:cNvPr>
          <p:cNvCxnSpPr>
            <a:cxnSpLocks/>
          </p:cNvCxnSpPr>
          <p:nvPr userDrawn="1"/>
        </p:nvCxnSpPr>
        <p:spPr>
          <a:xfrm>
            <a:off x="0" y="6675437"/>
            <a:ext cx="12192000" cy="0"/>
          </a:xfrm>
          <a:prstGeom prst="line">
            <a:avLst/>
          </a:prstGeom>
          <a:ln w="28575">
            <a:solidFill>
              <a:srgbClr val="877BAE"/>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E9E4334F-FC58-761F-E9D8-C671770CD7C5}"/>
              </a:ext>
            </a:extLst>
          </p:cNvPr>
          <p:cNvSpPr/>
          <p:nvPr userDrawn="1"/>
        </p:nvSpPr>
        <p:spPr>
          <a:xfrm>
            <a:off x="0" y="-1"/>
            <a:ext cx="12192000" cy="182563"/>
          </a:xfrm>
          <a:prstGeom prst="rect">
            <a:avLst/>
          </a:prstGeom>
          <a:solidFill>
            <a:srgbClr val="877BAE">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2C0F7AE0-78E6-0D89-98FE-DCEB4A3E9707}"/>
              </a:ext>
            </a:extLst>
          </p:cNvPr>
          <p:cNvCxnSpPr>
            <a:cxnSpLocks/>
          </p:cNvCxnSpPr>
          <p:nvPr userDrawn="1"/>
        </p:nvCxnSpPr>
        <p:spPr>
          <a:xfrm>
            <a:off x="0" y="30161"/>
            <a:ext cx="12192000"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283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B9749-3A8F-9214-657F-E092043DE1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85AF28-65AC-FCB2-E9C8-5AF660681C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0C4A37-4715-7C5C-771B-4200E8F45112}"/>
              </a:ext>
            </a:extLst>
          </p:cNvPr>
          <p:cNvSpPr>
            <a:spLocks noGrp="1"/>
          </p:cNvSpPr>
          <p:nvPr>
            <p:ph type="dt" sz="half" idx="10"/>
          </p:nvPr>
        </p:nvSpPr>
        <p:spPr/>
        <p:txBody>
          <a:bodyPr/>
          <a:lstStyle/>
          <a:p>
            <a:fld id="{71DBCBB7-18F6-4927-8F7A-FDEB348ED760}" type="datetimeFigureOut">
              <a:rPr lang="en-US" smtClean="0"/>
              <a:t>12/9/2022</a:t>
            </a:fld>
            <a:endParaRPr lang="en-US"/>
          </a:p>
        </p:txBody>
      </p:sp>
      <p:sp>
        <p:nvSpPr>
          <p:cNvPr id="5" name="Footer Placeholder 4">
            <a:extLst>
              <a:ext uri="{FF2B5EF4-FFF2-40B4-BE49-F238E27FC236}">
                <a16:creationId xmlns:a16="http://schemas.microsoft.com/office/drawing/2014/main" id="{37F8C5CC-47DE-3391-17FB-CB1DA4551C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FEA4A4-A17A-6E48-61F4-55590B4733E5}"/>
              </a:ext>
            </a:extLst>
          </p:cNvPr>
          <p:cNvSpPr>
            <a:spLocks noGrp="1"/>
          </p:cNvSpPr>
          <p:nvPr>
            <p:ph type="sldNum" sz="quarter" idx="12"/>
          </p:nvPr>
        </p:nvSpPr>
        <p:spPr/>
        <p:txBody>
          <a:bodyPr/>
          <a:lstStyle/>
          <a:p>
            <a:fld id="{D52A08EF-DDBE-4ED5-9215-1E10702B77EE}" type="slidenum">
              <a:rPr lang="en-US" smtClean="0"/>
              <a:t>‹#›</a:t>
            </a:fld>
            <a:endParaRPr lang="en-US"/>
          </a:p>
        </p:txBody>
      </p:sp>
    </p:spTree>
    <p:extLst>
      <p:ext uri="{BB962C8B-B14F-4D97-AF65-F5344CB8AC3E}">
        <p14:creationId xmlns:p14="http://schemas.microsoft.com/office/powerpoint/2010/main" val="3965207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05BD81-78AC-1A72-629D-BA88649893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01C61B-ACA3-91C3-5C9F-F603BC48DB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B38C05-12DF-9E45-E621-BD5DA4C4B7F8}"/>
              </a:ext>
            </a:extLst>
          </p:cNvPr>
          <p:cNvSpPr>
            <a:spLocks noGrp="1"/>
          </p:cNvSpPr>
          <p:nvPr>
            <p:ph type="dt" sz="half" idx="10"/>
          </p:nvPr>
        </p:nvSpPr>
        <p:spPr/>
        <p:txBody>
          <a:bodyPr/>
          <a:lstStyle/>
          <a:p>
            <a:fld id="{71DBCBB7-18F6-4927-8F7A-FDEB348ED760}" type="datetimeFigureOut">
              <a:rPr lang="en-US" smtClean="0"/>
              <a:t>12/9/2022</a:t>
            </a:fld>
            <a:endParaRPr lang="en-US"/>
          </a:p>
        </p:txBody>
      </p:sp>
      <p:sp>
        <p:nvSpPr>
          <p:cNvPr id="5" name="Footer Placeholder 4">
            <a:extLst>
              <a:ext uri="{FF2B5EF4-FFF2-40B4-BE49-F238E27FC236}">
                <a16:creationId xmlns:a16="http://schemas.microsoft.com/office/drawing/2014/main" id="{4FB546B6-DEAC-E33B-6561-7074B616F0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41E3F-6724-A05A-07A9-04AAE80A4ACD}"/>
              </a:ext>
            </a:extLst>
          </p:cNvPr>
          <p:cNvSpPr>
            <a:spLocks noGrp="1"/>
          </p:cNvSpPr>
          <p:nvPr>
            <p:ph type="sldNum" sz="quarter" idx="12"/>
          </p:nvPr>
        </p:nvSpPr>
        <p:spPr/>
        <p:txBody>
          <a:bodyPr/>
          <a:lstStyle/>
          <a:p>
            <a:fld id="{D52A08EF-DDBE-4ED5-9215-1E10702B77EE}" type="slidenum">
              <a:rPr lang="en-US" smtClean="0"/>
              <a:t>‹#›</a:t>
            </a:fld>
            <a:endParaRPr lang="en-US"/>
          </a:p>
        </p:txBody>
      </p:sp>
    </p:spTree>
    <p:extLst>
      <p:ext uri="{BB962C8B-B14F-4D97-AF65-F5344CB8AC3E}">
        <p14:creationId xmlns:p14="http://schemas.microsoft.com/office/powerpoint/2010/main" val="669181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26"/>
        <p:cNvGrpSpPr/>
        <p:nvPr/>
      </p:nvGrpSpPr>
      <p:grpSpPr>
        <a:xfrm>
          <a:off x="0" y="0"/>
          <a:ext cx="0" cy="0"/>
          <a:chOff x="0" y="0"/>
          <a:chExt cx="0" cy="0"/>
        </a:xfrm>
      </p:grpSpPr>
      <p:sp>
        <p:nvSpPr>
          <p:cNvPr id="27" name="Google Shape;27;p29"/>
          <p:cNvSpPr txBox="1">
            <a:spLocks noGrp="1"/>
          </p:cNvSpPr>
          <p:nvPr>
            <p:ph type="title"/>
          </p:nvPr>
        </p:nvSpPr>
        <p:spPr>
          <a:xfrm>
            <a:off x="381000" y="432027"/>
            <a:ext cx="11430000" cy="784214"/>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8" name="Google Shape;28;p29"/>
          <p:cNvCxnSpPr/>
          <p:nvPr/>
        </p:nvCxnSpPr>
        <p:spPr>
          <a:xfrm>
            <a:off x="381000" y="1240151"/>
            <a:ext cx="11430000" cy="0"/>
          </a:xfrm>
          <a:prstGeom prst="straightConnector1">
            <a:avLst/>
          </a:prstGeom>
          <a:noFill/>
          <a:ln w="31750" cap="flat" cmpd="sng">
            <a:solidFill>
              <a:srgbClr val="3B64AD"/>
            </a:solidFill>
            <a:prstDash val="solid"/>
            <a:round/>
            <a:headEnd type="none" w="sm" len="sm"/>
            <a:tailEnd type="none" w="sm" len="sm"/>
          </a:ln>
        </p:spPr>
      </p:cxnSp>
    </p:spTree>
    <p:extLst>
      <p:ext uri="{BB962C8B-B14F-4D97-AF65-F5344CB8AC3E}">
        <p14:creationId xmlns:p14="http://schemas.microsoft.com/office/powerpoint/2010/main" val="2185464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B8AF3-23E9-535E-7EA6-88F2BB89E4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73AD1E-35E6-DB41-E44B-8C93249ABE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BFB554-3CFF-0165-212E-0D65840239E5}"/>
              </a:ext>
            </a:extLst>
          </p:cNvPr>
          <p:cNvSpPr>
            <a:spLocks noGrp="1"/>
          </p:cNvSpPr>
          <p:nvPr>
            <p:ph type="dt" sz="half" idx="10"/>
          </p:nvPr>
        </p:nvSpPr>
        <p:spPr/>
        <p:txBody>
          <a:bodyPr/>
          <a:lstStyle/>
          <a:p>
            <a:fld id="{71DBCBB7-18F6-4927-8F7A-FDEB348ED760}" type="datetimeFigureOut">
              <a:rPr lang="en-US" smtClean="0"/>
              <a:t>12/9/2022</a:t>
            </a:fld>
            <a:endParaRPr lang="en-US"/>
          </a:p>
        </p:txBody>
      </p:sp>
      <p:sp>
        <p:nvSpPr>
          <p:cNvPr id="5" name="Footer Placeholder 4">
            <a:extLst>
              <a:ext uri="{FF2B5EF4-FFF2-40B4-BE49-F238E27FC236}">
                <a16:creationId xmlns:a16="http://schemas.microsoft.com/office/drawing/2014/main" id="{21C5CD4A-6798-C262-ECE8-FB1A9FC613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C75AFD-840E-5B49-7075-E79D98ECCD96}"/>
              </a:ext>
            </a:extLst>
          </p:cNvPr>
          <p:cNvSpPr>
            <a:spLocks noGrp="1"/>
          </p:cNvSpPr>
          <p:nvPr>
            <p:ph type="sldNum" sz="quarter" idx="12"/>
          </p:nvPr>
        </p:nvSpPr>
        <p:spPr/>
        <p:txBody>
          <a:bodyPr/>
          <a:lstStyle/>
          <a:p>
            <a:fld id="{D52A08EF-DDBE-4ED5-9215-1E10702B77EE}" type="slidenum">
              <a:rPr lang="en-US" smtClean="0"/>
              <a:t>‹#›</a:t>
            </a:fld>
            <a:endParaRPr lang="en-US"/>
          </a:p>
        </p:txBody>
      </p:sp>
    </p:spTree>
    <p:extLst>
      <p:ext uri="{BB962C8B-B14F-4D97-AF65-F5344CB8AC3E}">
        <p14:creationId xmlns:p14="http://schemas.microsoft.com/office/powerpoint/2010/main" val="289812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A5EDE-EEEC-1989-A7B5-92354F5E86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1789EF-6512-2ED0-6ED3-317D34945C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47BC18-2342-0ACC-6685-0FE15DD57DCE}"/>
              </a:ext>
            </a:extLst>
          </p:cNvPr>
          <p:cNvSpPr>
            <a:spLocks noGrp="1"/>
          </p:cNvSpPr>
          <p:nvPr>
            <p:ph type="dt" sz="half" idx="10"/>
          </p:nvPr>
        </p:nvSpPr>
        <p:spPr/>
        <p:txBody>
          <a:bodyPr/>
          <a:lstStyle/>
          <a:p>
            <a:fld id="{71DBCBB7-18F6-4927-8F7A-FDEB348ED760}" type="datetimeFigureOut">
              <a:rPr lang="en-US" smtClean="0"/>
              <a:t>12/9/2022</a:t>
            </a:fld>
            <a:endParaRPr lang="en-US"/>
          </a:p>
        </p:txBody>
      </p:sp>
      <p:sp>
        <p:nvSpPr>
          <p:cNvPr id="5" name="Footer Placeholder 4">
            <a:extLst>
              <a:ext uri="{FF2B5EF4-FFF2-40B4-BE49-F238E27FC236}">
                <a16:creationId xmlns:a16="http://schemas.microsoft.com/office/drawing/2014/main" id="{7CB84629-8ACC-F204-3C45-175674C376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17FE86-7DFB-D1AD-DEE4-59C68322CD7F}"/>
              </a:ext>
            </a:extLst>
          </p:cNvPr>
          <p:cNvSpPr>
            <a:spLocks noGrp="1"/>
          </p:cNvSpPr>
          <p:nvPr>
            <p:ph type="sldNum" sz="quarter" idx="12"/>
          </p:nvPr>
        </p:nvSpPr>
        <p:spPr/>
        <p:txBody>
          <a:bodyPr/>
          <a:lstStyle/>
          <a:p>
            <a:fld id="{D52A08EF-DDBE-4ED5-9215-1E10702B77EE}" type="slidenum">
              <a:rPr lang="en-US" smtClean="0"/>
              <a:t>‹#›</a:t>
            </a:fld>
            <a:endParaRPr lang="en-US"/>
          </a:p>
        </p:txBody>
      </p:sp>
    </p:spTree>
    <p:extLst>
      <p:ext uri="{BB962C8B-B14F-4D97-AF65-F5344CB8AC3E}">
        <p14:creationId xmlns:p14="http://schemas.microsoft.com/office/powerpoint/2010/main" val="3993833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10A6D-A866-AABB-4F23-68E97215FA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D0DADD-E658-D3EA-D798-80553EA444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6126D7-28FD-C12A-DD89-1C5B80665A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C3BC3C-1288-235E-6501-CF80C127DA44}"/>
              </a:ext>
            </a:extLst>
          </p:cNvPr>
          <p:cNvSpPr>
            <a:spLocks noGrp="1"/>
          </p:cNvSpPr>
          <p:nvPr>
            <p:ph type="dt" sz="half" idx="10"/>
          </p:nvPr>
        </p:nvSpPr>
        <p:spPr/>
        <p:txBody>
          <a:bodyPr/>
          <a:lstStyle/>
          <a:p>
            <a:fld id="{71DBCBB7-18F6-4927-8F7A-FDEB348ED760}" type="datetimeFigureOut">
              <a:rPr lang="en-US" smtClean="0"/>
              <a:t>12/9/2022</a:t>
            </a:fld>
            <a:endParaRPr lang="en-US"/>
          </a:p>
        </p:txBody>
      </p:sp>
      <p:sp>
        <p:nvSpPr>
          <p:cNvPr id="6" name="Footer Placeholder 5">
            <a:extLst>
              <a:ext uri="{FF2B5EF4-FFF2-40B4-BE49-F238E27FC236}">
                <a16:creationId xmlns:a16="http://schemas.microsoft.com/office/drawing/2014/main" id="{37A09DE6-1145-FD08-CB14-F8D5030040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BB7593-024D-7314-F1F4-0EEED282D176}"/>
              </a:ext>
            </a:extLst>
          </p:cNvPr>
          <p:cNvSpPr>
            <a:spLocks noGrp="1"/>
          </p:cNvSpPr>
          <p:nvPr>
            <p:ph type="sldNum" sz="quarter" idx="12"/>
          </p:nvPr>
        </p:nvSpPr>
        <p:spPr/>
        <p:txBody>
          <a:bodyPr/>
          <a:lstStyle/>
          <a:p>
            <a:fld id="{D52A08EF-DDBE-4ED5-9215-1E10702B77EE}" type="slidenum">
              <a:rPr lang="en-US" smtClean="0"/>
              <a:t>‹#›</a:t>
            </a:fld>
            <a:endParaRPr lang="en-US"/>
          </a:p>
        </p:txBody>
      </p:sp>
    </p:spTree>
    <p:extLst>
      <p:ext uri="{BB962C8B-B14F-4D97-AF65-F5344CB8AC3E}">
        <p14:creationId xmlns:p14="http://schemas.microsoft.com/office/powerpoint/2010/main" val="3368906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443C3-3BFC-2F08-96A1-98A23E2591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B02014D-08EA-95D5-7166-9B9428C3F9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01287D-0F70-78AE-91B2-CC3799D08B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CD3C015-951A-1C08-6B45-6B0023F235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606EF2-8EF4-6F85-915D-3BE6832D55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AEFD89-50B3-4188-8C7C-6CBF95CA8EA0}"/>
              </a:ext>
            </a:extLst>
          </p:cNvPr>
          <p:cNvSpPr>
            <a:spLocks noGrp="1"/>
          </p:cNvSpPr>
          <p:nvPr>
            <p:ph type="dt" sz="half" idx="10"/>
          </p:nvPr>
        </p:nvSpPr>
        <p:spPr/>
        <p:txBody>
          <a:bodyPr/>
          <a:lstStyle/>
          <a:p>
            <a:fld id="{71DBCBB7-18F6-4927-8F7A-FDEB348ED760}" type="datetimeFigureOut">
              <a:rPr lang="en-US" smtClean="0"/>
              <a:t>12/9/2022</a:t>
            </a:fld>
            <a:endParaRPr lang="en-US"/>
          </a:p>
        </p:txBody>
      </p:sp>
      <p:sp>
        <p:nvSpPr>
          <p:cNvPr id="8" name="Footer Placeholder 7">
            <a:extLst>
              <a:ext uri="{FF2B5EF4-FFF2-40B4-BE49-F238E27FC236}">
                <a16:creationId xmlns:a16="http://schemas.microsoft.com/office/drawing/2014/main" id="{32B1459F-B9D5-ECE2-72B8-6D5C6C427E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39A7F6F-86C9-5977-D455-838AB1DDCBED}"/>
              </a:ext>
            </a:extLst>
          </p:cNvPr>
          <p:cNvSpPr>
            <a:spLocks noGrp="1"/>
          </p:cNvSpPr>
          <p:nvPr>
            <p:ph type="sldNum" sz="quarter" idx="12"/>
          </p:nvPr>
        </p:nvSpPr>
        <p:spPr/>
        <p:txBody>
          <a:bodyPr/>
          <a:lstStyle/>
          <a:p>
            <a:fld id="{D52A08EF-DDBE-4ED5-9215-1E10702B77EE}" type="slidenum">
              <a:rPr lang="en-US" smtClean="0"/>
              <a:t>‹#›</a:t>
            </a:fld>
            <a:endParaRPr lang="en-US"/>
          </a:p>
        </p:txBody>
      </p:sp>
    </p:spTree>
    <p:extLst>
      <p:ext uri="{BB962C8B-B14F-4D97-AF65-F5344CB8AC3E}">
        <p14:creationId xmlns:p14="http://schemas.microsoft.com/office/powerpoint/2010/main" val="3341853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DBCFF-E4B3-C47D-6253-D31DEAB95F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C1A695E-7BA6-6A8D-7374-CCEC70AB107F}"/>
              </a:ext>
            </a:extLst>
          </p:cNvPr>
          <p:cNvSpPr>
            <a:spLocks noGrp="1"/>
          </p:cNvSpPr>
          <p:nvPr>
            <p:ph type="dt" sz="half" idx="10"/>
          </p:nvPr>
        </p:nvSpPr>
        <p:spPr/>
        <p:txBody>
          <a:bodyPr/>
          <a:lstStyle/>
          <a:p>
            <a:fld id="{71DBCBB7-18F6-4927-8F7A-FDEB348ED760}" type="datetimeFigureOut">
              <a:rPr lang="en-US" smtClean="0"/>
              <a:t>12/9/2022</a:t>
            </a:fld>
            <a:endParaRPr lang="en-US"/>
          </a:p>
        </p:txBody>
      </p:sp>
      <p:sp>
        <p:nvSpPr>
          <p:cNvPr id="4" name="Footer Placeholder 3">
            <a:extLst>
              <a:ext uri="{FF2B5EF4-FFF2-40B4-BE49-F238E27FC236}">
                <a16:creationId xmlns:a16="http://schemas.microsoft.com/office/drawing/2014/main" id="{5B4E443E-F1A9-2411-D977-56A853A6D0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E608B8-D330-FE7B-0161-E6467DA404B8}"/>
              </a:ext>
            </a:extLst>
          </p:cNvPr>
          <p:cNvSpPr>
            <a:spLocks noGrp="1"/>
          </p:cNvSpPr>
          <p:nvPr>
            <p:ph type="sldNum" sz="quarter" idx="12"/>
          </p:nvPr>
        </p:nvSpPr>
        <p:spPr/>
        <p:txBody>
          <a:bodyPr/>
          <a:lstStyle/>
          <a:p>
            <a:fld id="{D52A08EF-DDBE-4ED5-9215-1E10702B77EE}" type="slidenum">
              <a:rPr lang="en-US" smtClean="0"/>
              <a:t>‹#›</a:t>
            </a:fld>
            <a:endParaRPr lang="en-US"/>
          </a:p>
        </p:txBody>
      </p:sp>
    </p:spTree>
    <p:extLst>
      <p:ext uri="{BB962C8B-B14F-4D97-AF65-F5344CB8AC3E}">
        <p14:creationId xmlns:p14="http://schemas.microsoft.com/office/powerpoint/2010/main" val="3328157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FE19E0-2724-344F-BC79-7F1405404BD8}"/>
              </a:ext>
            </a:extLst>
          </p:cNvPr>
          <p:cNvSpPr>
            <a:spLocks noGrp="1"/>
          </p:cNvSpPr>
          <p:nvPr>
            <p:ph type="dt" sz="half" idx="10"/>
          </p:nvPr>
        </p:nvSpPr>
        <p:spPr/>
        <p:txBody>
          <a:bodyPr/>
          <a:lstStyle/>
          <a:p>
            <a:fld id="{71DBCBB7-18F6-4927-8F7A-FDEB348ED760}" type="datetimeFigureOut">
              <a:rPr lang="en-US" smtClean="0"/>
              <a:t>12/9/2022</a:t>
            </a:fld>
            <a:endParaRPr lang="en-US"/>
          </a:p>
        </p:txBody>
      </p:sp>
      <p:sp>
        <p:nvSpPr>
          <p:cNvPr id="3" name="Footer Placeholder 2">
            <a:extLst>
              <a:ext uri="{FF2B5EF4-FFF2-40B4-BE49-F238E27FC236}">
                <a16:creationId xmlns:a16="http://schemas.microsoft.com/office/drawing/2014/main" id="{0B3909C4-8D98-0210-6020-555F22CB61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B4B88D-D14A-5B74-B37D-7E6676F30FE9}"/>
              </a:ext>
            </a:extLst>
          </p:cNvPr>
          <p:cNvSpPr>
            <a:spLocks noGrp="1"/>
          </p:cNvSpPr>
          <p:nvPr>
            <p:ph type="sldNum" sz="quarter" idx="12"/>
          </p:nvPr>
        </p:nvSpPr>
        <p:spPr/>
        <p:txBody>
          <a:bodyPr/>
          <a:lstStyle/>
          <a:p>
            <a:fld id="{D52A08EF-DDBE-4ED5-9215-1E10702B77EE}" type="slidenum">
              <a:rPr lang="en-US" smtClean="0"/>
              <a:t>‹#›</a:t>
            </a:fld>
            <a:endParaRPr lang="en-US"/>
          </a:p>
        </p:txBody>
      </p:sp>
    </p:spTree>
    <p:extLst>
      <p:ext uri="{BB962C8B-B14F-4D97-AF65-F5344CB8AC3E}">
        <p14:creationId xmlns:p14="http://schemas.microsoft.com/office/powerpoint/2010/main" val="1287142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5E981-2CEA-1344-D5F8-64E351BA48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FFBD4C-2BF9-3199-E9D2-EBD2822B8D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457976-F8E6-05BD-AD7F-9E84C0823A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DA5D72-0635-9CB7-205E-F919BDF975CC}"/>
              </a:ext>
            </a:extLst>
          </p:cNvPr>
          <p:cNvSpPr>
            <a:spLocks noGrp="1"/>
          </p:cNvSpPr>
          <p:nvPr>
            <p:ph type="dt" sz="half" idx="10"/>
          </p:nvPr>
        </p:nvSpPr>
        <p:spPr/>
        <p:txBody>
          <a:bodyPr/>
          <a:lstStyle/>
          <a:p>
            <a:fld id="{71DBCBB7-18F6-4927-8F7A-FDEB348ED760}" type="datetimeFigureOut">
              <a:rPr lang="en-US" smtClean="0"/>
              <a:t>12/9/2022</a:t>
            </a:fld>
            <a:endParaRPr lang="en-US"/>
          </a:p>
        </p:txBody>
      </p:sp>
      <p:sp>
        <p:nvSpPr>
          <p:cNvPr id="6" name="Footer Placeholder 5">
            <a:extLst>
              <a:ext uri="{FF2B5EF4-FFF2-40B4-BE49-F238E27FC236}">
                <a16:creationId xmlns:a16="http://schemas.microsoft.com/office/drawing/2014/main" id="{7C8F8EFF-9759-C1D8-79D0-AA0DFEA73E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F352B4-D7E8-94E2-E2D9-D4A9A8ED7886}"/>
              </a:ext>
            </a:extLst>
          </p:cNvPr>
          <p:cNvSpPr>
            <a:spLocks noGrp="1"/>
          </p:cNvSpPr>
          <p:nvPr>
            <p:ph type="sldNum" sz="quarter" idx="12"/>
          </p:nvPr>
        </p:nvSpPr>
        <p:spPr/>
        <p:txBody>
          <a:bodyPr/>
          <a:lstStyle/>
          <a:p>
            <a:fld id="{D52A08EF-DDBE-4ED5-9215-1E10702B77EE}" type="slidenum">
              <a:rPr lang="en-US" smtClean="0"/>
              <a:t>‹#›</a:t>
            </a:fld>
            <a:endParaRPr lang="en-US"/>
          </a:p>
        </p:txBody>
      </p:sp>
    </p:spTree>
    <p:extLst>
      <p:ext uri="{BB962C8B-B14F-4D97-AF65-F5344CB8AC3E}">
        <p14:creationId xmlns:p14="http://schemas.microsoft.com/office/powerpoint/2010/main" val="122041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463B3-4BC6-0636-54DE-81C8081684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5FFBC1C-67E2-5813-691F-E232CFA4FB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34294F4-A329-EC54-E3CD-CA1D41CA66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A89CE1-124E-67F3-0F4A-C2E586CEB2F6}"/>
              </a:ext>
            </a:extLst>
          </p:cNvPr>
          <p:cNvSpPr>
            <a:spLocks noGrp="1"/>
          </p:cNvSpPr>
          <p:nvPr>
            <p:ph type="dt" sz="half" idx="10"/>
          </p:nvPr>
        </p:nvSpPr>
        <p:spPr/>
        <p:txBody>
          <a:bodyPr/>
          <a:lstStyle/>
          <a:p>
            <a:fld id="{71DBCBB7-18F6-4927-8F7A-FDEB348ED760}" type="datetimeFigureOut">
              <a:rPr lang="en-US" smtClean="0"/>
              <a:t>12/9/2022</a:t>
            </a:fld>
            <a:endParaRPr lang="en-US"/>
          </a:p>
        </p:txBody>
      </p:sp>
      <p:sp>
        <p:nvSpPr>
          <p:cNvPr id="6" name="Footer Placeholder 5">
            <a:extLst>
              <a:ext uri="{FF2B5EF4-FFF2-40B4-BE49-F238E27FC236}">
                <a16:creationId xmlns:a16="http://schemas.microsoft.com/office/drawing/2014/main" id="{8172B707-9AC6-1650-9101-F868A927DD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5CFF50-879F-A272-BEE9-956DB297F744}"/>
              </a:ext>
            </a:extLst>
          </p:cNvPr>
          <p:cNvSpPr>
            <a:spLocks noGrp="1"/>
          </p:cNvSpPr>
          <p:nvPr>
            <p:ph type="sldNum" sz="quarter" idx="12"/>
          </p:nvPr>
        </p:nvSpPr>
        <p:spPr/>
        <p:txBody>
          <a:bodyPr/>
          <a:lstStyle/>
          <a:p>
            <a:fld id="{D52A08EF-DDBE-4ED5-9215-1E10702B77EE}" type="slidenum">
              <a:rPr lang="en-US" smtClean="0"/>
              <a:t>‹#›</a:t>
            </a:fld>
            <a:endParaRPr lang="en-US"/>
          </a:p>
        </p:txBody>
      </p:sp>
    </p:spTree>
    <p:extLst>
      <p:ext uri="{BB962C8B-B14F-4D97-AF65-F5344CB8AC3E}">
        <p14:creationId xmlns:p14="http://schemas.microsoft.com/office/powerpoint/2010/main" val="747976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A1FA53-D83B-8AAF-112F-0BEF0D36E948}"/>
              </a:ext>
            </a:extLst>
          </p:cNvPr>
          <p:cNvSpPr/>
          <p:nvPr userDrawn="1"/>
        </p:nvSpPr>
        <p:spPr>
          <a:xfrm>
            <a:off x="0" y="6492875"/>
            <a:ext cx="12192000" cy="365125"/>
          </a:xfrm>
          <a:prstGeom prst="rect">
            <a:avLst/>
          </a:prstGeom>
          <a:solidFill>
            <a:srgbClr val="B6B5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5044D802-4CAA-AA39-6544-88A41E827D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C1A24E0-2859-6494-3926-E9D2718EB6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B4469E-A377-66A6-9154-EB134348F9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DBCBB7-18F6-4927-8F7A-FDEB348ED760}" type="datetimeFigureOut">
              <a:rPr lang="en-US" smtClean="0"/>
              <a:t>12/9/2022</a:t>
            </a:fld>
            <a:endParaRPr lang="en-US"/>
          </a:p>
        </p:txBody>
      </p:sp>
      <p:sp>
        <p:nvSpPr>
          <p:cNvPr id="5" name="Footer Placeholder 4">
            <a:extLst>
              <a:ext uri="{FF2B5EF4-FFF2-40B4-BE49-F238E27FC236}">
                <a16:creationId xmlns:a16="http://schemas.microsoft.com/office/drawing/2014/main" id="{7302EE6D-947B-F8F9-2F6D-2CACC69AF4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E59E15-4986-F0E0-5BD4-AE0BDE7415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2A08EF-DDBE-4ED5-9215-1E10702B77EE}" type="slidenum">
              <a:rPr lang="en-US" smtClean="0"/>
              <a:t>‹#›</a:t>
            </a:fld>
            <a:endParaRPr lang="en-US"/>
          </a:p>
        </p:txBody>
      </p:sp>
      <p:cxnSp>
        <p:nvCxnSpPr>
          <p:cNvPr id="8" name="Straight Connector 7">
            <a:extLst>
              <a:ext uri="{FF2B5EF4-FFF2-40B4-BE49-F238E27FC236}">
                <a16:creationId xmlns:a16="http://schemas.microsoft.com/office/drawing/2014/main" id="{FC4586F8-56B1-7991-3595-595964AB5356}"/>
              </a:ext>
            </a:extLst>
          </p:cNvPr>
          <p:cNvCxnSpPr>
            <a:cxnSpLocks/>
          </p:cNvCxnSpPr>
          <p:nvPr userDrawn="1"/>
        </p:nvCxnSpPr>
        <p:spPr>
          <a:xfrm>
            <a:off x="0" y="6780213"/>
            <a:ext cx="12192000" cy="0"/>
          </a:xfrm>
          <a:prstGeom prst="line">
            <a:avLst/>
          </a:prstGeom>
          <a:ln w="76200">
            <a:solidFill>
              <a:srgbClr val="877BAE"/>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4BFF11A-67F0-C851-E462-0868118F28D7}"/>
              </a:ext>
            </a:extLst>
          </p:cNvPr>
          <p:cNvCxnSpPr>
            <a:cxnSpLocks/>
          </p:cNvCxnSpPr>
          <p:nvPr userDrawn="1"/>
        </p:nvCxnSpPr>
        <p:spPr>
          <a:xfrm>
            <a:off x="0" y="6675437"/>
            <a:ext cx="12192000" cy="0"/>
          </a:xfrm>
          <a:prstGeom prst="line">
            <a:avLst/>
          </a:prstGeom>
          <a:ln w="28575">
            <a:solidFill>
              <a:srgbClr val="877BAE"/>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3AF9BBC-FB5A-1B4F-F184-DE270CE4EC4E}"/>
              </a:ext>
            </a:extLst>
          </p:cNvPr>
          <p:cNvSpPr/>
          <p:nvPr userDrawn="1"/>
        </p:nvSpPr>
        <p:spPr>
          <a:xfrm>
            <a:off x="0" y="-1"/>
            <a:ext cx="12192000" cy="182563"/>
          </a:xfrm>
          <a:prstGeom prst="rect">
            <a:avLst/>
          </a:prstGeom>
          <a:solidFill>
            <a:srgbClr val="877BAE">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98F7DC4E-8048-DF20-6BBE-F65F207073CE}"/>
              </a:ext>
            </a:extLst>
          </p:cNvPr>
          <p:cNvCxnSpPr>
            <a:cxnSpLocks/>
          </p:cNvCxnSpPr>
          <p:nvPr userDrawn="1"/>
        </p:nvCxnSpPr>
        <p:spPr>
          <a:xfrm>
            <a:off x="0" y="30161"/>
            <a:ext cx="12192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789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Helvetica" panose="020B0604020202020204" pitchFamily="34" charset="0"/>
          <a:ea typeface="+mj-ea"/>
          <a:cs typeface="Helvetica"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EFE59-06EC-2296-F1AC-67795DE5A612}"/>
              </a:ext>
            </a:extLst>
          </p:cNvPr>
          <p:cNvSpPr>
            <a:spLocks noGrp="1"/>
          </p:cNvSpPr>
          <p:nvPr>
            <p:ph type="ctrTitle"/>
          </p:nvPr>
        </p:nvSpPr>
        <p:spPr>
          <a:xfrm>
            <a:off x="301841" y="1974619"/>
            <a:ext cx="11443316" cy="2387600"/>
          </a:xfrm>
        </p:spPr>
        <p:txBody>
          <a:bodyPr>
            <a:normAutofit fontScale="90000"/>
          </a:bodyPr>
          <a:lstStyle/>
          <a:p>
            <a:r>
              <a:rPr lang="en-US" dirty="0"/>
              <a:t>Investigating what environments lead to changes of bS21-1 and bS21-2 protein abundance </a:t>
            </a:r>
            <a:br>
              <a:rPr lang="en-US" dirty="0"/>
            </a:br>
            <a:r>
              <a:rPr lang="en-US" dirty="0"/>
              <a:t>in </a:t>
            </a:r>
            <a:r>
              <a:rPr lang="en-US" i="1" dirty="0"/>
              <a:t>Francisella tularensis</a:t>
            </a:r>
          </a:p>
        </p:txBody>
      </p:sp>
      <p:sp>
        <p:nvSpPr>
          <p:cNvPr id="3" name="Subtitle 2">
            <a:extLst>
              <a:ext uri="{FF2B5EF4-FFF2-40B4-BE49-F238E27FC236}">
                <a16:creationId xmlns:a16="http://schemas.microsoft.com/office/drawing/2014/main" id="{310B071F-CD08-4F77-1DEB-1CBA827C230F}"/>
              </a:ext>
            </a:extLst>
          </p:cNvPr>
          <p:cNvSpPr>
            <a:spLocks noGrp="1"/>
          </p:cNvSpPr>
          <p:nvPr>
            <p:ph type="subTitle" idx="1"/>
          </p:nvPr>
        </p:nvSpPr>
        <p:spPr>
          <a:xfrm>
            <a:off x="1524000" y="4454294"/>
            <a:ext cx="9144000" cy="1655762"/>
          </a:xfrm>
        </p:spPr>
        <p:txBody>
          <a:bodyPr/>
          <a:lstStyle/>
          <a:p>
            <a:r>
              <a:rPr lang="en-US" dirty="0" err="1"/>
              <a:t>KRamsey</a:t>
            </a:r>
            <a:r>
              <a:rPr lang="en-US" dirty="0"/>
              <a:t> Lab | Sierra Schmidt</a:t>
            </a:r>
          </a:p>
        </p:txBody>
      </p:sp>
    </p:spTree>
    <p:extLst>
      <p:ext uri="{BB962C8B-B14F-4D97-AF65-F5344CB8AC3E}">
        <p14:creationId xmlns:p14="http://schemas.microsoft.com/office/powerpoint/2010/main" val="951007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3"/>
          <p:cNvSpPr txBox="1">
            <a:spLocks noGrp="1"/>
          </p:cNvSpPr>
          <p:nvPr>
            <p:ph type="title"/>
          </p:nvPr>
        </p:nvSpPr>
        <p:spPr>
          <a:xfrm>
            <a:off x="207394" y="286603"/>
            <a:ext cx="11840059" cy="100041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Helvetica Neue"/>
              <a:buNone/>
            </a:pPr>
            <a:r>
              <a:rPr lang="en-US" cap="none" dirty="0"/>
              <a:t>bS21, a small subunit ribosomal protein</a:t>
            </a:r>
            <a:endParaRPr dirty="0"/>
          </a:p>
        </p:txBody>
      </p:sp>
      <p:pic>
        <p:nvPicPr>
          <p:cNvPr id="74" name="Google Shape;74;p3"/>
          <p:cNvPicPr preferRelativeResize="0"/>
          <p:nvPr/>
        </p:nvPicPr>
        <p:blipFill rotWithShape="1">
          <a:blip r:embed="rId3">
            <a:alphaModFix/>
          </a:blip>
          <a:srcRect/>
          <a:stretch/>
        </p:blipFill>
        <p:spPr>
          <a:xfrm>
            <a:off x="6240547" y="1882845"/>
            <a:ext cx="5951453" cy="3470722"/>
          </a:xfrm>
          <a:prstGeom prst="rect">
            <a:avLst/>
          </a:prstGeom>
          <a:noFill/>
          <a:ln>
            <a:noFill/>
          </a:ln>
        </p:spPr>
      </p:pic>
      <p:sp>
        <p:nvSpPr>
          <p:cNvPr id="2" name="Google Shape;63;p2">
            <a:extLst>
              <a:ext uri="{FF2B5EF4-FFF2-40B4-BE49-F238E27FC236}">
                <a16:creationId xmlns:a16="http://schemas.microsoft.com/office/drawing/2014/main" id="{DC33A378-AB7D-2C45-C81D-C7D93F5AA645}"/>
              </a:ext>
            </a:extLst>
          </p:cNvPr>
          <p:cNvSpPr txBox="1">
            <a:spLocks/>
          </p:cNvSpPr>
          <p:nvPr/>
        </p:nvSpPr>
        <p:spPr>
          <a:xfrm>
            <a:off x="207394" y="1504433"/>
            <a:ext cx="6839873" cy="3467972"/>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925" indent="-190500">
              <a:lnSpc>
                <a:spcPct val="100000"/>
              </a:lnSpc>
              <a:spcBef>
                <a:spcPts val="0"/>
              </a:spcBef>
              <a:buSzPts val="3000"/>
            </a:pPr>
            <a:r>
              <a:rPr lang="en-US" sz="3000" dirty="0"/>
              <a:t>Involved in translation initiation</a:t>
            </a:r>
            <a:endParaRPr lang="en-US" dirty="0"/>
          </a:p>
          <a:p>
            <a:pPr marL="288925" indent="-190500">
              <a:lnSpc>
                <a:spcPct val="100000"/>
              </a:lnSpc>
              <a:spcBef>
                <a:spcPts val="0"/>
              </a:spcBef>
              <a:buSzPts val="3000"/>
            </a:pPr>
            <a:r>
              <a:rPr lang="en-US" sz="3000" dirty="0"/>
              <a:t>Non-essential</a:t>
            </a:r>
          </a:p>
          <a:p>
            <a:pPr marL="288925" indent="-190500">
              <a:lnSpc>
                <a:spcPct val="100000"/>
              </a:lnSpc>
              <a:spcBef>
                <a:spcPts val="0"/>
              </a:spcBef>
              <a:buSzPts val="3000"/>
            </a:pPr>
            <a:r>
              <a:rPr lang="en-US" sz="3000" dirty="0"/>
              <a:t>Encoded by phage</a:t>
            </a:r>
            <a:endParaRPr lang="en-US" dirty="0"/>
          </a:p>
          <a:p>
            <a:pPr marL="288925" indent="-190500">
              <a:lnSpc>
                <a:spcPct val="100000"/>
              </a:lnSpc>
              <a:spcBef>
                <a:spcPts val="0"/>
              </a:spcBef>
              <a:buSzPts val="3000"/>
            </a:pPr>
            <a:r>
              <a:rPr lang="en-US" sz="3000" dirty="0"/>
              <a:t>Impacts different phenotypes in different species</a:t>
            </a:r>
            <a:endParaRPr lang="en-US" dirty="0"/>
          </a:p>
          <a:p>
            <a:pPr marL="288925" indent="-190500">
              <a:lnSpc>
                <a:spcPct val="100000"/>
              </a:lnSpc>
              <a:spcBef>
                <a:spcPts val="0"/>
              </a:spcBef>
              <a:buSzPts val="3000"/>
            </a:pPr>
            <a:r>
              <a:rPr lang="en-US" sz="3000" dirty="0"/>
              <a:t>Take home: bS21 may act as a regulator of translation</a:t>
            </a:r>
            <a:endParaRPr lang="en-US" dirty="0"/>
          </a:p>
          <a:p>
            <a:pPr marL="460375" indent="-460375">
              <a:lnSpc>
                <a:spcPct val="100000"/>
              </a:lnSpc>
              <a:spcBef>
                <a:spcPts val="600"/>
              </a:spcBef>
              <a:buSzPts val="3200"/>
              <a:buFont typeface="Arial" panose="020B0604020202020204" pitchFamily="34" charset="0"/>
              <a:buNone/>
            </a:pPr>
            <a:endParaRPr lang="en-US" sz="3200" dirty="0"/>
          </a:p>
          <a:p>
            <a:pPr marL="460375" indent="-460375">
              <a:lnSpc>
                <a:spcPct val="100000"/>
              </a:lnSpc>
              <a:spcBef>
                <a:spcPts val="600"/>
              </a:spcBef>
              <a:buSzPts val="3200"/>
              <a:buFont typeface="Arial" panose="020B0604020202020204" pitchFamily="34" charset="0"/>
              <a:buNone/>
            </a:pPr>
            <a:endParaRPr lang="en-US" sz="3200" dirty="0"/>
          </a:p>
          <a:p>
            <a:pPr marL="0" indent="0">
              <a:lnSpc>
                <a:spcPct val="100000"/>
              </a:lnSpc>
              <a:spcBef>
                <a:spcPts val="600"/>
              </a:spcBef>
              <a:buSzPts val="3200"/>
              <a:buFont typeface="Arial" panose="020B0604020202020204" pitchFamily="34" charset="0"/>
              <a:buNone/>
            </a:pP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chart&#10;&#10;Description automatically generated">
            <a:extLst>
              <a:ext uri="{FF2B5EF4-FFF2-40B4-BE49-F238E27FC236}">
                <a16:creationId xmlns:a16="http://schemas.microsoft.com/office/drawing/2014/main" id="{3664BA2C-0151-1B20-0415-F5AC10605CB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7467" b="1237"/>
          <a:stretch/>
        </p:blipFill>
        <p:spPr>
          <a:xfrm>
            <a:off x="1409882" y="5069149"/>
            <a:ext cx="9372235" cy="798991"/>
          </a:xfrm>
          <a:prstGeom prst="rect">
            <a:avLst/>
          </a:prstGeom>
        </p:spPr>
      </p:pic>
      <p:sp>
        <p:nvSpPr>
          <p:cNvPr id="5" name="Title 4">
            <a:extLst>
              <a:ext uri="{FF2B5EF4-FFF2-40B4-BE49-F238E27FC236}">
                <a16:creationId xmlns:a16="http://schemas.microsoft.com/office/drawing/2014/main" id="{19993D46-4A60-46D0-5BAB-FAB970DF06A7}"/>
              </a:ext>
            </a:extLst>
          </p:cNvPr>
          <p:cNvSpPr>
            <a:spLocks noGrp="1"/>
          </p:cNvSpPr>
          <p:nvPr>
            <p:ph type="title"/>
          </p:nvPr>
        </p:nvSpPr>
        <p:spPr/>
        <p:txBody>
          <a:bodyPr/>
          <a:lstStyle/>
          <a:p>
            <a:r>
              <a:rPr lang="en-US" i="1" dirty="0"/>
              <a:t>rpsU1 </a:t>
            </a:r>
            <a:r>
              <a:rPr lang="en-US" dirty="0"/>
              <a:t>and </a:t>
            </a:r>
            <a:r>
              <a:rPr lang="en-US" i="1" dirty="0"/>
              <a:t>rpsU3 </a:t>
            </a:r>
            <a:r>
              <a:rPr lang="en-US" dirty="0"/>
              <a:t>Complement Δ</a:t>
            </a:r>
            <a:r>
              <a:rPr lang="en-US" i="1" dirty="0"/>
              <a:t>rpsU2 </a:t>
            </a:r>
            <a:r>
              <a:rPr lang="en-US" dirty="0"/>
              <a:t>Phenotype</a:t>
            </a:r>
            <a:endParaRPr lang="en-US" i="1" dirty="0"/>
          </a:p>
        </p:txBody>
      </p:sp>
      <p:pic>
        <p:nvPicPr>
          <p:cNvPr id="2" name="Google Shape;94;p5">
            <a:extLst>
              <a:ext uri="{FF2B5EF4-FFF2-40B4-BE49-F238E27FC236}">
                <a16:creationId xmlns:a16="http://schemas.microsoft.com/office/drawing/2014/main" id="{D6667901-8A87-21CA-B3B1-75FE86000A40}"/>
              </a:ext>
            </a:extLst>
          </p:cNvPr>
          <p:cNvPicPr preferRelativeResize="0"/>
          <p:nvPr/>
        </p:nvPicPr>
        <p:blipFill rotWithShape="1">
          <a:blip r:embed="rId3">
            <a:alphaModFix/>
          </a:blip>
          <a:srcRect r="98155"/>
          <a:stretch/>
        </p:blipFill>
        <p:spPr>
          <a:xfrm>
            <a:off x="941494" y="1867792"/>
            <a:ext cx="223548" cy="3822523"/>
          </a:xfrm>
          <a:prstGeom prst="rect">
            <a:avLst/>
          </a:prstGeom>
          <a:noFill/>
          <a:ln>
            <a:noFill/>
          </a:ln>
        </p:spPr>
      </p:pic>
      <p:pic>
        <p:nvPicPr>
          <p:cNvPr id="3" name="Picture 2" descr="Graphical user interface, chart&#10;&#10;Description automatically generated">
            <a:extLst>
              <a:ext uri="{FF2B5EF4-FFF2-40B4-BE49-F238E27FC236}">
                <a16:creationId xmlns:a16="http://schemas.microsoft.com/office/drawing/2014/main" id="{E18CD3E6-1189-F3A1-462D-7780D376743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78704"/>
          <a:stretch/>
        </p:blipFill>
        <p:spPr>
          <a:xfrm>
            <a:off x="1409882" y="2162651"/>
            <a:ext cx="9372235" cy="798991"/>
          </a:xfrm>
          <a:prstGeom prst="rect">
            <a:avLst/>
          </a:prstGeom>
        </p:spPr>
      </p:pic>
      <p:pic>
        <p:nvPicPr>
          <p:cNvPr id="6" name="Picture 5" descr="Graphical user interface, chart&#10;&#10;Description automatically generated">
            <a:extLst>
              <a:ext uri="{FF2B5EF4-FFF2-40B4-BE49-F238E27FC236}">
                <a16:creationId xmlns:a16="http://schemas.microsoft.com/office/drawing/2014/main" id="{940D7EE0-F761-3BA2-14D6-AFE9E8260CB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1296" b="66248"/>
          <a:stretch/>
        </p:blipFill>
        <p:spPr>
          <a:xfrm>
            <a:off x="1409882" y="2961641"/>
            <a:ext cx="9372235" cy="467359"/>
          </a:xfrm>
          <a:prstGeom prst="rect">
            <a:avLst/>
          </a:prstGeom>
        </p:spPr>
      </p:pic>
      <p:pic>
        <p:nvPicPr>
          <p:cNvPr id="7" name="Picture 6" descr="Graphical user interface, chart&#10;&#10;Description automatically generated">
            <a:extLst>
              <a:ext uri="{FF2B5EF4-FFF2-40B4-BE49-F238E27FC236}">
                <a16:creationId xmlns:a16="http://schemas.microsoft.com/office/drawing/2014/main" id="{0D8EC809-B438-E23E-0DFF-5FD5EC58193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3752" b="53791"/>
          <a:stretch/>
        </p:blipFill>
        <p:spPr>
          <a:xfrm>
            <a:off x="1409882" y="3429000"/>
            <a:ext cx="9372235" cy="467360"/>
          </a:xfrm>
          <a:prstGeom prst="rect">
            <a:avLst/>
          </a:prstGeom>
        </p:spPr>
      </p:pic>
      <p:pic>
        <p:nvPicPr>
          <p:cNvPr id="8" name="Picture 7" descr="Graphical user interface, chart&#10;&#10;Description automatically generated">
            <a:extLst>
              <a:ext uri="{FF2B5EF4-FFF2-40B4-BE49-F238E27FC236}">
                <a16:creationId xmlns:a16="http://schemas.microsoft.com/office/drawing/2014/main" id="{673D6D99-437B-110E-A40A-3E90DA8E950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6209" b="41334"/>
          <a:stretch/>
        </p:blipFill>
        <p:spPr>
          <a:xfrm>
            <a:off x="1409882" y="3896358"/>
            <a:ext cx="9372235" cy="467360"/>
          </a:xfrm>
          <a:prstGeom prst="rect">
            <a:avLst/>
          </a:prstGeom>
        </p:spPr>
      </p:pic>
      <p:pic>
        <p:nvPicPr>
          <p:cNvPr id="9" name="Picture 8" descr="Graphical user interface, chart&#10;&#10;Description automatically generated">
            <a:extLst>
              <a:ext uri="{FF2B5EF4-FFF2-40B4-BE49-F238E27FC236}">
                <a16:creationId xmlns:a16="http://schemas.microsoft.com/office/drawing/2014/main" id="{F707522B-B32E-0B2A-BF79-29D710199A8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8665" b="28878"/>
          <a:stretch/>
        </p:blipFill>
        <p:spPr>
          <a:xfrm>
            <a:off x="1409882" y="4363717"/>
            <a:ext cx="9372235" cy="467359"/>
          </a:xfrm>
          <a:prstGeom prst="rect">
            <a:avLst/>
          </a:prstGeom>
        </p:spPr>
      </p:pic>
    </p:spTree>
    <p:extLst>
      <p:ext uri="{BB962C8B-B14F-4D97-AF65-F5344CB8AC3E}">
        <p14:creationId xmlns:p14="http://schemas.microsoft.com/office/powerpoint/2010/main" val="444561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C3816-E872-6E34-3E15-2016003A619D}"/>
              </a:ext>
            </a:extLst>
          </p:cNvPr>
          <p:cNvSpPr>
            <a:spLocks noGrp="1"/>
          </p:cNvSpPr>
          <p:nvPr>
            <p:ph type="ctrTitle"/>
          </p:nvPr>
        </p:nvSpPr>
        <p:spPr>
          <a:xfrm>
            <a:off x="1524000" y="2579541"/>
            <a:ext cx="9144000" cy="1698918"/>
          </a:xfrm>
        </p:spPr>
        <p:txBody>
          <a:bodyPr>
            <a:normAutofit fontScale="90000"/>
          </a:bodyPr>
          <a:lstStyle/>
          <a:p>
            <a:r>
              <a:rPr lang="en-US" dirty="0"/>
              <a:t>How are </a:t>
            </a:r>
            <a:r>
              <a:rPr lang="en-US" i="1" dirty="0"/>
              <a:t>rpsU1 </a:t>
            </a:r>
            <a:r>
              <a:rPr lang="en-US" dirty="0"/>
              <a:t>and </a:t>
            </a:r>
            <a:r>
              <a:rPr lang="en-US" i="1" dirty="0"/>
              <a:t>rpsU3 </a:t>
            </a:r>
            <a:r>
              <a:rPr lang="en-US" dirty="0"/>
              <a:t>regulated?</a:t>
            </a:r>
          </a:p>
        </p:txBody>
      </p:sp>
    </p:spTree>
    <p:extLst>
      <p:ext uri="{BB962C8B-B14F-4D97-AF65-F5344CB8AC3E}">
        <p14:creationId xmlns:p14="http://schemas.microsoft.com/office/powerpoint/2010/main" val="2126185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a16="http://schemas.microsoft.com/office/drawing/2014/main" id="{C409704D-F2A5-4742-C599-B48BFCF1ACEF}"/>
              </a:ext>
            </a:extLst>
          </p:cNvPr>
          <p:cNvPicPr>
            <a:picLocks noChangeAspect="1"/>
          </p:cNvPicPr>
          <p:nvPr/>
        </p:nvPicPr>
        <p:blipFill rotWithShape="1">
          <a:blip r:embed="rId2">
            <a:extLst>
              <a:ext uri="{28A0092B-C50C-407E-A947-70E740481C1C}">
                <a14:useLocalDpi xmlns:a14="http://schemas.microsoft.com/office/drawing/2010/main" val="0"/>
              </a:ext>
            </a:extLst>
          </a:blip>
          <a:srcRect t="20801" r="30008"/>
          <a:stretch/>
        </p:blipFill>
        <p:spPr>
          <a:xfrm>
            <a:off x="6096000" y="1825625"/>
            <a:ext cx="6179127" cy="3448828"/>
          </a:xfrm>
          <a:prstGeom prst="rect">
            <a:avLst/>
          </a:prstGeom>
        </p:spPr>
      </p:pic>
      <p:sp>
        <p:nvSpPr>
          <p:cNvPr id="2" name="Title 1">
            <a:extLst>
              <a:ext uri="{FF2B5EF4-FFF2-40B4-BE49-F238E27FC236}">
                <a16:creationId xmlns:a16="http://schemas.microsoft.com/office/drawing/2014/main" id="{1FE839A7-BA30-0CE3-B8AC-98557E6572FA}"/>
              </a:ext>
            </a:extLst>
          </p:cNvPr>
          <p:cNvSpPr>
            <a:spLocks noGrp="1"/>
          </p:cNvSpPr>
          <p:nvPr>
            <p:ph type="title"/>
          </p:nvPr>
        </p:nvSpPr>
        <p:spPr/>
        <p:txBody>
          <a:bodyPr/>
          <a:lstStyle/>
          <a:p>
            <a:pPr algn="ctr"/>
            <a:r>
              <a:rPr lang="en-US" dirty="0"/>
              <a:t>GFP Reporter Assay and Environments Tested</a:t>
            </a:r>
          </a:p>
        </p:txBody>
      </p:sp>
      <p:sp>
        <p:nvSpPr>
          <p:cNvPr id="4" name="Content Placeholder 3">
            <a:extLst>
              <a:ext uri="{FF2B5EF4-FFF2-40B4-BE49-F238E27FC236}">
                <a16:creationId xmlns:a16="http://schemas.microsoft.com/office/drawing/2014/main" id="{B6EA24DB-D040-5AD2-C72A-8FFF52A7489B}"/>
              </a:ext>
            </a:extLst>
          </p:cNvPr>
          <p:cNvSpPr>
            <a:spLocks noGrp="1"/>
          </p:cNvSpPr>
          <p:nvPr>
            <p:ph idx="1"/>
          </p:nvPr>
        </p:nvSpPr>
        <p:spPr>
          <a:xfrm>
            <a:off x="838200" y="1583547"/>
            <a:ext cx="5411680" cy="4593416"/>
          </a:xfrm>
        </p:spPr>
        <p:txBody>
          <a:bodyPr>
            <a:normAutofit fontScale="85000" lnSpcReduction="20000"/>
          </a:bodyPr>
          <a:lstStyle/>
          <a:p>
            <a:r>
              <a:rPr lang="en-US" dirty="0"/>
              <a:t>Temperature</a:t>
            </a:r>
          </a:p>
          <a:p>
            <a:r>
              <a:rPr lang="en-US" dirty="0"/>
              <a:t>Salinity</a:t>
            </a:r>
          </a:p>
          <a:p>
            <a:r>
              <a:rPr lang="en-US" dirty="0"/>
              <a:t>pH</a:t>
            </a:r>
          </a:p>
          <a:p>
            <a:r>
              <a:rPr lang="en-US" dirty="0"/>
              <a:t>H</a:t>
            </a:r>
            <a:r>
              <a:rPr lang="en-US" baseline="-25000" dirty="0"/>
              <a:t>2</a:t>
            </a:r>
            <a:r>
              <a:rPr lang="en-US" dirty="0"/>
              <a:t>O</a:t>
            </a:r>
            <a:r>
              <a:rPr lang="en-US" baseline="-25000" dirty="0"/>
              <a:t>2 </a:t>
            </a:r>
            <a:r>
              <a:rPr lang="en-US" dirty="0"/>
              <a:t>induced stress</a:t>
            </a:r>
          </a:p>
          <a:p>
            <a:r>
              <a:rPr lang="en-US" dirty="0"/>
              <a:t>UV induced stress</a:t>
            </a:r>
          </a:p>
          <a:p>
            <a:r>
              <a:rPr lang="en-US" dirty="0"/>
              <a:t>Growth in Chamberlain’s Defined Media</a:t>
            </a:r>
          </a:p>
          <a:p>
            <a:r>
              <a:rPr lang="en-US" dirty="0"/>
              <a:t>Growth on Cysteine Heart Agar with 2% hemoglobin</a:t>
            </a:r>
          </a:p>
          <a:p>
            <a:r>
              <a:rPr lang="en-US" dirty="0"/>
              <a:t>Growth to stationary phase</a:t>
            </a:r>
          </a:p>
          <a:p>
            <a:r>
              <a:rPr lang="en-US" dirty="0"/>
              <a:t>Different magnesium concentrations</a:t>
            </a:r>
          </a:p>
          <a:p>
            <a:r>
              <a:rPr lang="en-US" dirty="0"/>
              <a:t>Different iron concentrations</a:t>
            </a:r>
          </a:p>
        </p:txBody>
      </p:sp>
      <p:sp>
        <p:nvSpPr>
          <p:cNvPr id="7" name="TextBox 6">
            <a:extLst>
              <a:ext uri="{FF2B5EF4-FFF2-40B4-BE49-F238E27FC236}">
                <a16:creationId xmlns:a16="http://schemas.microsoft.com/office/drawing/2014/main" id="{929ADB24-D766-FC86-47FC-EA5C37D62783}"/>
              </a:ext>
            </a:extLst>
          </p:cNvPr>
          <p:cNvSpPr txBox="1"/>
          <p:nvPr/>
        </p:nvSpPr>
        <p:spPr>
          <a:xfrm>
            <a:off x="6826928" y="2885244"/>
            <a:ext cx="2973891" cy="400110"/>
          </a:xfrm>
          <a:prstGeom prst="rect">
            <a:avLst/>
          </a:prstGeom>
          <a:noFill/>
        </p:spPr>
        <p:txBody>
          <a:bodyPr wrap="none" rtlCol="0">
            <a:spAutoFit/>
          </a:bodyPr>
          <a:lstStyle/>
          <a:p>
            <a:r>
              <a:rPr lang="en-US" sz="2000" i="1" dirty="0" err="1">
                <a:solidFill>
                  <a:schemeClr val="bg1"/>
                </a:solidFill>
                <a:latin typeface="Helvetica" panose="020B0604020202020204" pitchFamily="34" charset="0"/>
                <a:cs typeface="Helvetica" panose="020B0604020202020204" pitchFamily="34" charset="0"/>
              </a:rPr>
              <a:t>cspC</a:t>
            </a:r>
            <a:r>
              <a:rPr lang="en-US" sz="2000" dirty="0">
                <a:solidFill>
                  <a:schemeClr val="bg1"/>
                </a:solidFill>
                <a:latin typeface="Helvetica" panose="020B0604020202020204" pitchFamily="34" charset="0"/>
                <a:cs typeface="Helvetica" panose="020B0604020202020204" pitchFamily="34" charset="0"/>
              </a:rPr>
              <a:t> 5′ UTR + Promoter</a:t>
            </a:r>
          </a:p>
        </p:txBody>
      </p:sp>
      <p:sp>
        <p:nvSpPr>
          <p:cNvPr id="8" name="TextBox 7">
            <a:extLst>
              <a:ext uri="{FF2B5EF4-FFF2-40B4-BE49-F238E27FC236}">
                <a16:creationId xmlns:a16="http://schemas.microsoft.com/office/drawing/2014/main" id="{3CEA29DB-DF35-0441-971A-F242DAC878FE}"/>
              </a:ext>
            </a:extLst>
          </p:cNvPr>
          <p:cNvSpPr txBox="1"/>
          <p:nvPr/>
        </p:nvSpPr>
        <p:spPr>
          <a:xfrm>
            <a:off x="6777234" y="4662258"/>
            <a:ext cx="3073277" cy="400110"/>
          </a:xfrm>
          <a:prstGeom prst="rect">
            <a:avLst/>
          </a:prstGeom>
          <a:noFill/>
        </p:spPr>
        <p:txBody>
          <a:bodyPr wrap="none" rtlCol="0">
            <a:spAutoFit/>
          </a:bodyPr>
          <a:lstStyle/>
          <a:p>
            <a:r>
              <a:rPr lang="en-US" sz="2000" i="1" dirty="0">
                <a:solidFill>
                  <a:schemeClr val="bg1"/>
                </a:solidFill>
                <a:latin typeface="Helvetica" panose="020B0604020202020204" pitchFamily="34" charset="0"/>
                <a:cs typeface="Helvetica" panose="020B0604020202020204" pitchFamily="34" charset="0"/>
              </a:rPr>
              <a:t>rpsU3</a:t>
            </a:r>
            <a:r>
              <a:rPr lang="en-US" sz="2000" dirty="0">
                <a:solidFill>
                  <a:schemeClr val="bg1"/>
                </a:solidFill>
                <a:latin typeface="Helvetica" panose="020B0604020202020204" pitchFamily="34" charset="0"/>
                <a:cs typeface="Helvetica" panose="020B0604020202020204" pitchFamily="34" charset="0"/>
              </a:rPr>
              <a:t> 5′ UTR + Promoter</a:t>
            </a:r>
          </a:p>
        </p:txBody>
      </p:sp>
      <p:sp>
        <p:nvSpPr>
          <p:cNvPr id="9" name="TextBox 8">
            <a:extLst>
              <a:ext uri="{FF2B5EF4-FFF2-40B4-BE49-F238E27FC236}">
                <a16:creationId xmlns:a16="http://schemas.microsoft.com/office/drawing/2014/main" id="{4ECFA9A7-C1C7-2A47-BC96-3DE42E3B5830}"/>
              </a:ext>
            </a:extLst>
          </p:cNvPr>
          <p:cNvSpPr txBox="1"/>
          <p:nvPr/>
        </p:nvSpPr>
        <p:spPr>
          <a:xfrm>
            <a:off x="10696685" y="2885244"/>
            <a:ext cx="540533" cy="400110"/>
          </a:xfrm>
          <a:prstGeom prst="rect">
            <a:avLst/>
          </a:prstGeom>
          <a:noFill/>
        </p:spPr>
        <p:txBody>
          <a:bodyPr wrap="none" rtlCol="0">
            <a:spAutoFit/>
          </a:bodyPr>
          <a:lstStyle/>
          <a:p>
            <a:r>
              <a:rPr lang="en-US" sz="2000" i="1" dirty="0" err="1">
                <a:solidFill>
                  <a:schemeClr val="bg1"/>
                </a:solidFill>
                <a:latin typeface="Helvetica" panose="020B0604020202020204" pitchFamily="34" charset="0"/>
                <a:cs typeface="Helvetica" panose="020B0604020202020204" pitchFamily="34" charset="0"/>
              </a:rPr>
              <a:t>gfp</a:t>
            </a:r>
            <a:endParaRPr lang="en-US" sz="2000" dirty="0">
              <a:solidFill>
                <a:schemeClr val="bg1"/>
              </a:solidFill>
              <a:latin typeface="Helvetica" panose="020B0604020202020204" pitchFamily="34" charset="0"/>
              <a:cs typeface="Helvetica" panose="020B0604020202020204" pitchFamily="34" charset="0"/>
            </a:endParaRPr>
          </a:p>
        </p:txBody>
      </p:sp>
      <p:sp>
        <p:nvSpPr>
          <p:cNvPr id="10" name="TextBox 9">
            <a:extLst>
              <a:ext uri="{FF2B5EF4-FFF2-40B4-BE49-F238E27FC236}">
                <a16:creationId xmlns:a16="http://schemas.microsoft.com/office/drawing/2014/main" id="{0596FDD0-DED7-DCFE-D170-162F8BC90623}"/>
              </a:ext>
            </a:extLst>
          </p:cNvPr>
          <p:cNvSpPr txBox="1"/>
          <p:nvPr/>
        </p:nvSpPr>
        <p:spPr>
          <a:xfrm>
            <a:off x="10696685" y="4646722"/>
            <a:ext cx="540533" cy="400110"/>
          </a:xfrm>
          <a:prstGeom prst="rect">
            <a:avLst/>
          </a:prstGeom>
          <a:noFill/>
        </p:spPr>
        <p:txBody>
          <a:bodyPr wrap="none" rtlCol="0">
            <a:spAutoFit/>
          </a:bodyPr>
          <a:lstStyle/>
          <a:p>
            <a:r>
              <a:rPr lang="en-US" sz="2000" i="1" dirty="0" err="1">
                <a:solidFill>
                  <a:schemeClr val="bg1"/>
                </a:solidFill>
                <a:latin typeface="Helvetica" panose="020B0604020202020204" pitchFamily="34" charset="0"/>
                <a:cs typeface="Helvetica" panose="020B0604020202020204" pitchFamily="34" charset="0"/>
              </a:rPr>
              <a:t>gfp</a:t>
            </a:r>
            <a:endParaRPr lang="en-US" sz="2000"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0742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8F931-5866-2A55-64EA-EF6E1EAE2FAA}"/>
              </a:ext>
            </a:extLst>
          </p:cNvPr>
          <p:cNvSpPr>
            <a:spLocks noGrp="1"/>
          </p:cNvSpPr>
          <p:nvPr>
            <p:ph type="title"/>
          </p:nvPr>
        </p:nvSpPr>
        <p:spPr/>
        <p:txBody>
          <a:bodyPr/>
          <a:lstStyle/>
          <a:p>
            <a:r>
              <a:rPr lang="en-US" dirty="0"/>
              <a:t>P</a:t>
            </a:r>
            <a:r>
              <a:rPr lang="en-US" i="1" baseline="-25000" dirty="0"/>
              <a:t>rpsU1</a:t>
            </a:r>
            <a:r>
              <a:rPr lang="en-US" dirty="0"/>
              <a:t>-GFP is Up-Regulated in Low pH</a:t>
            </a:r>
          </a:p>
        </p:txBody>
      </p:sp>
      <p:pic>
        <p:nvPicPr>
          <p:cNvPr id="4" name="Picture 3">
            <a:extLst>
              <a:ext uri="{FF2B5EF4-FFF2-40B4-BE49-F238E27FC236}">
                <a16:creationId xmlns:a16="http://schemas.microsoft.com/office/drawing/2014/main" id="{E8B40865-7B3A-00E2-1630-0BF5CB70C9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64359" y="1955482"/>
            <a:ext cx="7738843" cy="3816668"/>
          </a:xfrm>
          <a:prstGeom prst="rect">
            <a:avLst/>
          </a:prstGeom>
          <a:noFill/>
        </p:spPr>
      </p:pic>
      <p:sp>
        <p:nvSpPr>
          <p:cNvPr id="5" name="TextBox 4">
            <a:extLst>
              <a:ext uri="{FF2B5EF4-FFF2-40B4-BE49-F238E27FC236}">
                <a16:creationId xmlns:a16="http://schemas.microsoft.com/office/drawing/2014/main" id="{95EF12D1-11EA-EC27-3A76-DAE8E5FAAE7E}"/>
              </a:ext>
            </a:extLst>
          </p:cNvPr>
          <p:cNvSpPr txBox="1"/>
          <p:nvPr/>
        </p:nvSpPr>
        <p:spPr>
          <a:xfrm>
            <a:off x="8386619" y="6123543"/>
            <a:ext cx="3805382" cy="369332"/>
          </a:xfrm>
          <a:prstGeom prst="rect">
            <a:avLst/>
          </a:prstGeom>
          <a:noFill/>
        </p:spPr>
        <p:txBody>
          <a:bodyPr wrap="square">
            <a:spAutoFit/>
          </a:bodyPr>
          <a:lstStyle/>
          <a:p>
            <a:pPr marL="0" marR="0" algn="just">
              <a:spcBef>
                <a:spcPts val="0"/>
              </a:spcBef>
              <a:spcAft>
                <a:spcPts val="1000"/>
              </a:spcAft>
            </a:pPr>
            <a:r>
              <a:rPr lang="en-US" sz="1800" i="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 p-value &lt; 0.025, *** p-value &lt; 0.004</a:t>
            </a:r>
            <a:endParaRPr lang="en-US" sz="18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0855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8F931-5866-2A55-64EA-EF6E1EAE2FAA}"/>
              </a:ext>
            </a:extLst>
          </p:cNvPr>
          <p:cNvSpPr>
            <a:spLocks noGrp="1"/>
          </p:cNvSpPr>
          <p:nvPr>
            <p:ph type="title"/>
          </p:nvPr>
        </p:nvSpPr>
        <p:spPr/>
        <p:txBody>
          <a:bodyPr/>
          <a:lstStyle/>
          <a:p>
            <a:r>
              <a:rPr lang="en-US" dirty="0"/>
              <a:t>Preliminary: P</a:t>
            </a:r>
            <a:r>
              <a:rPr lang="en-US" i="1" baseline="-25000" dirty="0"/>
              <a:t>rpsU1</a:t>
            </a:r>
            <a:r>
              <a:rPr lang="en-US" dirty="0"/>
              <a:t>-GFP and P</a:t>
            </a:r>
            <a:r>
              <a:rPr lang="en-US" i="1" baseline="-25000" dirty="0"/>
              <a:t>rpsU3</a:t>
            </a:r>
            <a:r>
              <a:rPr lang="en-US" dirty="0"/>
              <a:t>-GFP Up-Regulated</a:t>
            </a:r>
          </a:p>
        </p:txBody>
      </p:sp>
      <p:pic>
        <p:nvPicPr>
          <p:cNvPr id="3" name="Picture 2">
            <a:extLst>
              <a:ext uri="{FF2B5EF4-FFF2-40B4-BE49-F238E27FC236}">
                <a16:creationId xmlns:a16="http://schemas.microsoft.com/office/drawing/2014/main" id="{CD6DA446-3EB4-500A-0B2B-761BF9D79716}"/>
              </a:ext>
            </a:extLst>
          </p:cNvPr>
          <p:cNvPicPr>
            <a:picLocks noChangeAspect="1"/>
          </p:cNvPicPr>
          <p:nvPr/>
        </p:nvPicPr>
        <p:blipFill>
          <a:blip r:embed="rId2"/>
          <a:stretch>
            <a:fillRect/>
          </a:stretch>
        </p:blipFill>
        <p:spPr>
          <a:xfrm>
            <a:off x="2319610" y="2251199"/>
            <a:ext cx="7552780" cy="3706085"/>
          </a:xfrm>
          <a:prstGeom prst="rect">
            <a:avLst/>
          </a:prstGeom>
        </p:spPr>
      </p:pic>
    </p:spTree>
    <p:extLst>
      <p:ext uri="{BB962C8B-B14F-4D97-AF65-F5344CB8AC3E}">
        <p14:creationId xmlns:p14="http://schemas.microsoft.com/office/powerpoint/2010/main" val="1684703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3"/>
          <p:cNvSpPr txBox="1">
            <a:spLocks noGrp="1"/>
          </p:cNvSpPr>
          <p:nvPr>
            <p:ph type="title"/>
          </p:nvPr>
        </p:nvSpPr>
        <p:spPr>
          <a:xfrm>
            <a:off x="1590969" y="159430"/>
            <a:ext cx="9385515" cy="132556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4000"/>
              <a:buFont typeface="Helvetica Neue"/>
              <a:buNone/>
            </a:pPr>
            <a:r>
              <a:rPr lang="en-US" sz="4000"/>
              <a:t>ACKNOWLEDGEMENTS</a:t>
            </a:r>
            <a:endParaRPr sz="4000"/>
          </a:p>
        </p:txBody>
      </p:sp>
      <p:sp>
        <p:nvSpPr>
          <p:cNvPr id="321" name="Google Shape;321;p23"/>
          <p:cNvSpPr txBox="1"/>
          <p:nvPr/>
        </p:nvSpPr>
        <p:spPr>
          <a:xfrm>
            <a:off x="466533" y="1690688"/>
            <a:ext cx="5505363" cy="4879976"/>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a:solidFill>
                  <a:schemeClr val="dk1"/>
                </a:solidFill>
                <a:latin typeface="Gill Sans"/>
                <a:ea typeface="Gill Sans"/>
                <a:cs typeface="Gill Sans"/>
                <a:sym typeface="Gill Sans"/>
              </a:rPr>
              <a:t>Dr. Kathryn Ramsey</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chemeClr val="dk1"/>
              </a:buClr>
              <a:buSzPts val="2000"/>
              <a:buFont typeface="Arial"/>
              <a:buChar char="•"/>
            </a:pPr>
            <a:r>
              <a:rPr lang="en-US" sz="2000" b="0" i="0" u="none" strike="noStrike" cap="none">
                <a:solidFill>
                  <a:schemeClr val="dk1"/>
                </a:solidFill>
                <a:latin typeface="Gill Sans"/>
                <a:ea typeface="Gill Sans"/>
                <a:cs typeface="Gill Sans"/>
                <a:sym typeface="Gill Sans"/>
              </a:rPr>
              <a:t>Hannah Trautmann</a:t>
            </a:r>
            <a:endParaRPr sz="2000" b="0" i="0" u="none" strike="noStrike" cap="none">
              <a:solidFill>
                <a:schemeClr val="dk1"/>
              </a:solidFill>
              <a:latin typeface="Gill Sans"/>
              <a:ea typeface="Gill Sans"/>
              <a:cs typeface="Gill Sans"/>
              <a:sym typeface="Gill Sans"/>
            </a:endParaRPr>
          </a:p>
          <a:p>
            <a:pPr marL="685800" marR="0" lvl="1" indent="-228600" algn="l" rtl="0">
              <a:lnSpc>
                <a:spcPct val="90000"/>
              </a:lnSpc>
              <a:spcBef>
                <a:spcPts val="500"/>
              </a:spcBef>
              <a:spcAft>
                <a:spcPts val="0"/>
              </a:spcAft>
              <a:buClr>
                <a:schemeClr val="dk1"/>
              </a:buClr>
              <a:buSzPts val="2000"/>
              <a:buFont typeface="Arial"/>
              <a:buChar char="•"/>
            </a:pPr>
            <a:r>
              <a:rPr lang="en-US" sz="2000" b="0" i="0" u="none" strike="noStrike" cap="none">
                <a:solidFill>
                  <a:schemeClr val="dk1"/>
                </a:solidFill>
                <a:latin typeface="Gill Sans"/>
                <a:ea typeface="Gill Sans"/>
                <a:cs typeface="Gill Sans"/>
                <a:sym typeface="Gill Sans"/>
              </a:rPr>
              <a:t>Aisling Macaraeg</a:t>
            </a:r>
            <a:endParaRPr/>
          </a:p>
          <a:p>
            <a:pPr marL="685800" marR="0" lvl="1" indent="-228600" algn="l" rtl="0">
              <a:lnSpc>
                <a:spcPct val="90000"/>
              </a:lnSpc>
              <a:spcBef>
                <a:spcPts val="500"/>
              </a:spcBef>
              <a:spcAft>
                <a:spcPts val="0"/>
              </a:spcAft>
              <a:buClr>
                <a:schemeClr val="dk1"/>
              </a:buClr>
              <a:buSzPts val="2000"/>
              <a:buFont typeface="Arial"/>
              <a:buChar char="•"/>
            </a:pPr>
            <a:r>
              <a:rPr lang="en-US" sz="2000" b="0" i="0" u="none" strike="noStrike" cap="none">
                <a:solidFill>
                  <a:schemeClr val="dk1"/>
                </a:solidFill>
                <a:latin typeface="Gill Sans"/>
                <a:ea typeface="Gill Sans"/>
                <a:cs typeface="Gill Sans"/>
                <a:sym typeface="Gill Sans"/>
              </a:rPr>
              <a:t>Dan Floyd</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chemeClr val="dk1"/>
              </a:buClr>
              <a:buSzPts val="2000"/>
              <a:buFont typeface="Arial"/>
              <a:buChar char="•"/>
            </a:pPr>
            <a:r>
              <a:rPr lang="en-US" sz="2000" b="0" i="0" u="none" strike="noStrike" cap="none">
                <a:solidFill>
                  <a:schemeClr val="dk1"/>
                </a:solidFill>
                <a:latin typeface="Gill Sans"/>
                <a:ea typeface="Gill Sans"/>
                <a:cs typeface="Gill Sans"/>
                <a:sym typeface="Gill Sans"/>
              </a:rPr>
              <a:t>Former lab members</a:t>
            </a:r>
            <a:endParaRPr sz="1400" b="0" i="0" u="none" strike="noStrike" cap="none">
              <a:solidFill>
                <a:srgbClr val="000000"/>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Gill Sans"/>
                <a:ea typeface="Gill Sans"/>
                <a:cs typeface="Gill Sans"/>
                <a:sym typeface="Gill Sans"/>
              </a:rPr>
              <a:t>Dr. Steven Gregory</a:t>
            </a:r>
            <a:endParaRPr sz="1400" b="0" i="0" u="none" strike="noStrike" cap="none">
              <a:solidFill>
                <a:srgbClr val="000000"/>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Gill Sans"/>
                <a:ea typeface="Gill Sans"/>
                <a:cs typeface="Gill Sans"/>
                <a:sym typeface="Gill Sans"/>
              </a:rPr>
              <a:t>URI INBRE core</a:t>
            </a:r>
            <a:endParaRPr sz="1400" b="0" i="0" u="none" strike="noStrike" cap="none">
              <a:solidFill>
                <a:srgbClr val="000000"/>
              </a:solidFill>
              <a:latin typeface="Arial"/>
              <a:ea typeface="Arial"/>
              <a:cs typeface="Arial"/>
              <a:sym typeface="Arial"/>
            </a:endParaRPr>
          </a:p>
        </p:txBody>
      </p:sp>
      <p:pic>
        <p:nvPicPr>
          <p:cNvPr id="322" name="Google Shape;322;p23" descr="Rhode Island Foundation"/>
          <p:cNvPicPr preferRelativeResize="0"/>
          <p:nvPr/>
        </p:nvPicPr>
        <p:blipFill rotWithShape="1">
          <a:blip r:embed="rId3">
            <a:alphaModFix/>
          </a:blip>
          <a:srcRect/>
          <a:stretch/>
        </p:blipFill>
        <p:spPr>
          <a:xfrm>
            <a:off x="5994400" y="6124887"/>
            <a:ext cx="1843998" cy="596588"/>
          </a:xfrm>
          <a:prstGeom prst="rect">
            <a:avLst/>
          </a:prstGeom>
          <a:noFill/>
          <a:ln>
            <a:noFill/>
          </a:ln>
        </p:spPr>
      </p:pic>
      <p:pic>
        <p:nvPicPr>
          <p:cNvPr id="323" name="Google Shape;323;p23"/>
          <p:cNvPicPr preferRelativeResize="0"/>
          <p:nvPr/>
        </p:nvPicPr>
        <p:blipFill rotWithShape="1">
          <a:blip r:embed="rId4">
            <a:alphaModFix/>
          </a:blip>
          <a:srcRect/>
          <a:stretch/>
        </p:blipFill>
        <p:spPr>
          <a:xfrm>
            <a:off x="8430206" y="6132502"/>
            <a:ext cx="3295261" cy="495300"/>
          </a:xfrm>
          <a:prstGeom prst="rect">
            <a:avLst/>
          </a:prstGeom>
          <a:noFill/>
          <a:ln>
            <a:noFill/>
          </a:ln>
        </p:spPr>
      </p:pic>
      <p:pic>
        <p:nvPicPr>
          <p:cNvPr id="324" name="Google Shape;324;p23" descr="Rhode Island IDeA Network of Biomedical Research Excellence – (RI-INBRE)"/>
          <p:cNvPicPr preferRelativeResize="0"/>
          <p:nvPr/>
        </p:nvPicPr>
        <p:blipFill rotWithShape="1">
          <a:blip r:embed="rId5">
            <a:alphaModFix/>
          </a:blip>
          <a:srcRect/>
          <a:stretch/>
        </p:blipFill>
        <p:spPr>
          <a:xfrm>
            <a:off x="9643749" y="5129660"/>
            <a:ext cx="2358052" cy="919575"/>
          </a:xfrm>
          <a:prstGeom prst="rect">
            <a:avLst/>
          </a:prstGeom>
          <a:noFill/>
          <a:ln>
            <a:noFill/>
          </a:ln>
        </p:spPr>
      </p:pic>
      <p:cxnSp>
        <p:nvCxnSpPr>
          <p:cNvPr id="325" name="Google Shape;325;p23"/>
          <p:cNvCxnSpPr/>
          <p:nvPr/>
        </p:nvCxnSpPr>
        <p:spPr>
          <a:xfrm>
            <a:off x="609600" y="1258957"/>
            <a:ext cx="10769600" cy="0"/>
          </a:xfrm>
          <a:prstGeom prst="straightConnector1">
            <a:avLst/>
          </a:prstGeom>
          <a:noFill/>
          <a:ln w="9525" cap="flat" cmpd="sng">
            <a:solidFill>
              <a:schemeClr val="accent1"/>
            </a:solidFill>
            <a:prstDash val="solid"/>
            <a:round/>
            <a:headEnd type="none" w="sm" len="sm"/>
            <a:tailEnd type="none" w="sm" len="sm"/>
          </a:ln>
        </p:spPr>
      </p:cxnSp>
      <p:pic>
        <p:nvPicPr>
          <p:cNvPr id="326" name="Google Shape;326;p23"/>
          <p:cNvPicPr preferRelativeResize="0"/>
          <p:nvPr/>
        </p:nvPicPr>
        <p:blipFill rotWithShape="1">
          <a:blip r:embed="rId6">
            <a:alphaModFix/>
          </a:blip>
          <a:srcRect/>
          <a:stretch/>
        </p:blipFill>
        <p:spPr>
          <a:xfrm>
            <a:off x="5414652" y="5149446"/>
            <a:ext cx="1879432" cy="734277"/>
          </a:xfrm>
          <a:prstGeom prst="rect">
            <a:avLst/>
          </a:prstGeom>
          <a:noFill/>
          <a:ln>
            <a:noFill/>
          </a:ln>
        </p:spPr>
      </p:pic>
      <p:pic>
        <p:nvPicPr>
          <p:cNvPr id="327" name="Google Shape;327;p23"/>
          <p:cNvPicPr preferRelativeResize="0"/>
          <p:nvPr/>
        </p:nvPicPr>
        <p:blipFill rotWithShape="1">
          <a:blip r:embed="rId7">
            <a:alphaModFix/>
          </a:blip>
          <a:srcRect/>
          <a:stretch/>
        </p:blipFill>
        <p:spPr>
          <a:xfrm>
            <a:off x="7608262" y="5275670"/>
            <a:ext cx="1721309" cy="734277"/>
          </a:xfrm>
          <a:prstGeom prst="rect">
            <a:avLst/>
          </a:prstGeom>
          <a:noFill/>
          <a:ln>
            <a:noFill/>
          </a:ln>
        </p:spPr>
      </p:pic>
      <p:pic>
        <p:nvPicPr>
          <p:cNvPr id="328" name="Google Shape;328;p23"/>
          <p:cNvPicPr preferRelativeResize="0"/>
          <p:nvPr/>
        </p:nvPicPr>
        <p:blipFill rotWithShape="1">
          <a:blip r:embed="rId8">
            <a:alphaModFix/>
          </a:blip>
          <a:srcRect/>
          <a:stretch/>
        </p:blipFill>
        <p:spPr>
          <a:xfrm>
            <a:off x="6134822" y="1402649"/>
            <a:ext cx="4777760" cy="358332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3517</TotalTime>
  <Words>437</Words>
  <Application>Microsoft Office PowerPoint</Application>
  <PresentationFormat>Widescreen</PresentationFormat>
  <Paragraphs>53</Paragraphs>
  <Slides>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Gill Sans</vt:lpstr>
      <vt:lpstr>Helvetica</vt:lpstr>
      <vt:lpstr>Helvetica Neue</vt:lpstr>
      <vt:lpstr>Office Theme</vt:lpstr>
      <vt:lpstr>Investigating what environments lead to changes of bS21-1 and bS21-2 protein abundance  in Francisella tularensis</vt:lpstr>
      <vt:lpstr>bS21, a small subunit ribosomal protein</vt:lpstr>
      <vt:lpstr>rpsU1 and rpsU3 Complement ΔrpsU2 Phenotype</vt:lpstr>
      <vt:lpstr>How are rpsU1 and rpsU3 regulated?</vt:lpstr>
      <vt:lpstr>GFP Reporter Assay and Environments Tested</vt:lpstr>
      <vt:lpstr>PrpsU1-GFP is Up-Regulated in Low pH</vt:lpstr>
      <vt:lpstr>Preliminary: PrpsU1-GFP and PrpsU3-GFP Up-Regulated</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Examining the Regulation of the bS21 Homologs  in Francisella tularensis</dc:title>
  <dc:creator>Sierra Schmidt</dc:creator>
  <cp:lastModifiedBy>Sierra Schmidt</cp:lastModifiedBy>
  <cp:revision>11</cp:revision>
  <dcterms:created xsi:type="dcterms:W3CDTF">2022-12-03T07:33:41Z</dcterms:created>
  <dcterms:modified xsi:type="dcterms:W3CDTF">2022-12-09T15:06:54Z</dcterms:modified>
</cp:coreProperties>
</file>