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Environmental%20Conditions%20GFP%20Assays\CDM\221115_SS_KRLVS192_KRLVS193_MHB_CDM_CHAH_Stationary_GFP_Assa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Environmental%20Conditions%20GFP%20Assays\CDM\221115_SS_KRLVS192_KRLVS193_MHB_CDM_CHAH_Stationary_GFP_Assa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Environmental%20Conditions%20GFP%20Assays\CDM\221117_SS_KRLVS192_KRLVS193_Mg_GFP_Assa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Environmental%20Conditions%20GFP%20Assays\CDM\221117_SS_KRLVS192_KRLVS193_Mg_GFP_Assa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Environmental%20Conditions%20GFP%20Assays\CDM\221116_SS_KRLVS192_KRLVS193_Iron_GFP_Assa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Environmental%20Conditions%20GFP%20Assays\CDM\221116_SS_KRLVS192_KRLVS193_Iron_GFP_Assay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50115923009624"/>
          <c:y val="7.6841182756755069E-2"/>
          <c:w val="0.84443285214348196"/>
          <c:h val="0.815759656959404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Analysis!$K$2</c:f>
              <c:strCache>
                <c:ptCount val="1"/>
                <c:pt idx="0">
                  <c:v>LVS pF-PrpsU1-GFP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Analysis!$M$2:$M$5</c:f>
                <c:numCache>
                  <c:formatCode>General</c:formatCode>
                  <c:ptCount val="4"/>
                  <c:pt idx="0">
                    <c:v>0.34630748451454008</c:v>
                  </c:pt>
                  <c:pt idx="1">
                    <c:v>4.0605983977922188E-3</c:v>
                  </c:pt>
                  <c:pt idx="2">
                    <c:v>0.68542888264943025</c:v>
                  </c:pt>
                  <c:pt idx="3">
                    <c:v>0.33123399842027251</c:v>
                  </c:pt>
                </c:numCache>
              </c:numRef>
            </c:plus>
            <c:minus>
              <c:numRef>
                <c:f>Analysis!$M$2:$M$5</c:f>
                <c:numCache>
                  <c:formatCode>General</c:formatCode>
                  <c:ptCount val="4"/>
                  <c:pt idx="0">
                    <c:v>0.34630748451454008</c:v>
                  </c:pt>
                  <c:pt idx="1">
                    <c:v>4.0605983977922188E-3</c:v>
                  </c:pt>
                  <c:pt idx="2">
                    <c:v>0.68542888264943025</c:v>
                  </c:pt>
                  <c:pt idx="3">
                    <c:v>0.33123399842027251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Analysis!$J$2:$J$5</c:f>
              <c:strCache>
                <c:ptCount val="4"/>
                <c:pt idx="0">
                  <c:v>MHB</c:v>
                </c:pt>
                <c:pt idx="1">
                  <c:v>CDM</c:v>
                </c:pt>
                <c:pt idx="2">
                  <c:v>CHAH</c:v>
                </c:pt>
                <c:pt idx="3">
                  <c:v>Stationary</c:v>
                </c:pt>
              </c:strCache>
            </c:strRef>
          </c:cat>
          <c:val>
            <c:numRef>
              <c:f>Analysis!$L$2:$L$5</c:f>
              <c:numCache>
                <c:formatCode>0.00</c:formatCode>
                <c:ptCount val="4"/>
                <c:pt idx="0">
                  <c:v>1</c:v>
                </c:pt>
                <c:pt idx="1">
                  <c:v>2.1175902168297638</c:v>
                </c:pt>
                <c:pt idx="2">
                  <c:v>3.3320341099835913</c:v>
                </c:pt>
                <c:pt idx="3">
                  <c:v>6.0192119826834548E-2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25-4D99-BB62-C26D390315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1563408"/>
        <c:axId val="581565968"/>
      </c:barChart>
      <c:catAx>
        <c:axId val="58156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5968"/>
        <c:crosses val="autoZero"/>
        <c:auto val="1"/>
        <c:lblAlgn val="ctr"/>
        <c:lblOffset val="100"/>
        <c:noMultiLvlLbl val="0"/>
      </c:catAx>
      <c:valAx>
        <c:axId val="581565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Normalized Fluorescence Units</a:t>
                </a:r>
              </a:p>
            </c:rich>
          </c:tx>
          <c:layout>
            <c:manualLayout>
              <c:xMode val="edge"/>
              <c:yMode val="edge"/>
              <c:x val="5.5555555555555558E-3"/>
              <c:y val="0.107431801007838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34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22338145231846"/>
          <c:y val="0.13930555555555557"/>
          <c:w val="0.84721062992125984"/>
          <c:h val="0.753295056867891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Analysis!$K$6</c:f>
              <c:strCache>
                <c:ptCount val="1"/>
                <c:pt idx="0">
                  <c:v>LVS pF-PrpsU3-GFP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Analysis!$M$6:$M$9</c:f>
                <c:numCache>
                  <c:formatCode>General</c:formatCode>
                  <c:ptCount val="4"/>
                  <c:pt idx="0">
                    <c:v>2.3128163840284564E-2</c:v>
                  </c:pt>
                  <c:pt idx="1">
                    <c:v>1.8403660709959749E-2</c:v>
                  </c:pt>
                  <c:pt idx="2">
                    <c:v>0.14034185401950716</c:v>
                  </c:pt>
                  <c:pt idx="3">
                    <c:v>1.0855290274644295E-2</c:v>
                  </c:pt>
                </c:numCache>
              </c:numRef>
            </c:plus>
            <c:minus>
              <c:numRef>
                <c:f>Analysis!$M$6:$M$9</c:f>
                <c:numCache>
                  <c:formatCode>General</c:formatCode>
                  <c:ptCount val="4"/>
                  <c:pt idx="0">
                    <c:v>2.3128163840284564E-2</c:v>
                  </c:pt>
                  <c:pt idx="1">
                    <c:v>1.8403660709959749E-2</c:v>
                  </c:pt>
                  <c:pt idx="2">
                    <c:v>0.14034185401950716</c:v>
                  </c:pt>
                  <c:pt idx="3">
                    <c:v>1.0855290274644295E-2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Analysis!$J$2:$J$5</c:f>
              <c:strCache>
                <c:ptCount val="4"/>
                <c:pt idx="0">
                  <c:v>MHB</c:v>
                </c:pt>
                <c:pt idx="1">
                  <c:v>CDM</c:v>
                </c:pt>
                <c:pt idx="2">
                  <c:v>CHAH</c:v>
                </c:pt>
                <c:pt idx="3">
                  <c:v>Stationary</c:v>
                </c:pt>
              </c:strCache>
            </c:strRef>
          </c:cat>
          <c:val>
            <c:numRef>
              <c:f>Analysis!$L$6:$L$9</c:f>
              <c:numCache>
                <c:formatCode>0.00</c:formatCode>
                <c:ptCount val="4"/>
                <c:pt idx="0">
                  <c:v>1</c:v>
                </c:pt>
                <c:pt idx="1">
                  <c:v>1.3680438973084446</c:v>
                </c:pt>
                <c:pt idx="2">
                  <c:v>1.6354229734812618</c:v>
                </c:pt>
                <c:pt idx="3">
                  <c:v>1.0724924005770293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07-4DF4-8F53-7EB31F2C9A9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1563408"/>
        <c:axId val="581565968"/>
      </c:barChart>
      <c:catAx>
        <c:axId val="58156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5968"/>
        <c:crosses val="autoZero"/>
        <c:auto val="1"/>
        <c:lblAlgn val="ctr"/>
        <c:lblOffset val="100"/>
        <c:noMultiLvlLbl val="0"/>
      </c:catAx>
      <c:valAx>
        <c:axId val="581565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Normalized Flourescence Units</a:t>
                </a:r>
              </a:p>
            </c:rich>
          </c:tx>
          <c:layout>
            <c:manualLayout>
              <c:xMode val="edge"/>
              <c:yMode val="edge"/>
              <c:x val="2.7777777777777779E-3"/>
              <c:y val="0.15865516810398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34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50115923009624"/>
          <c:y val="7.6841182756755069E-2"/>
          <c:w val="0.84443285214348196"/>
          <c:h val="0.815759656959404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'Analysis (2)'!$K$2</c:f>
              <c:strCache>
                <c:ptCount val="1"/>
                <c:pt idx="0">
                  <c:v>LVS pF-PrpsU1-GFP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'Analysis (2)'!$M$2:$M$5</c:f>
                <c:numCache>
                  <c:formatCode>General</c:formatCode>
                  <c:ptCount val="4"/>
                  <c:pt idx="0">
                    <c:v>6.3412293207473852E-2</c:v>
                  </c:pt>
                  <c:pt idx="1">
                    <c:v>7.9986561955732824E-2</c:v>
                  </c:pt>
                  <c:pt idx="2">
                    <c:v>5.1146648807719628E-3</c:v>
                  </c:pt>
                  <c:pt idx="3">
                    <c:v>4.2171473069158499E-2</c:v>
                  </c:pt>
                </c:numCache>
              </c:numRef>
            </c:plus>
            <c:minus>
              <c:numRef>
                <c:f>'Analysis (2)'!$M$2:$M$5</c:f>
                <c:numCache>
                  <c:formatCode>General</c:formatCode>
                  <c:ptCount val="4"/>
                  <c:pt idx="0">
                    <c:v>6.3412293207473852E-2</c:v>
                  </c:pt>
                  <c:pt idx="1">
                    <c:v>7.9986561955732824E-2</c:v>
                  </c:pt>
                  <c:pt idx="2">
                    <c:v>5.1146648807719628E-3</c:v>
                  </c:pt>
                  <c:pt idx="3">
                    <c:v>4.2171473069158499E-2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'Analysis (2)'!$J$2:$J$5</c:f>
              <c:strCache>
                <c:ptCount val="4"/>
                <c:pt idx="0">
                  <c:v>CDM</c:v>
                </c:pt>
                <c:pt idx="1">
                  <c:v>0 Mg</c:v>
                </c:pt>
                <c:pt idx="2">
                  <c:v>1/4 Mg</c:v>
                </c:pt>
                <c:pt idx="3">
                  <c:v>2x Mg</c:v>
                </c:pt>
              </c:strCache>
            </c:strRef>
          </c:cat>
          <c:val>
            <c:numRef>
              <c:f>'Analysis (2)'!$L$2:$L$5</c:f>
              <c:numCache>
                <c:formatCode>0.00</c:formatCode>
                <c:ptCount val="4"/>
                <c:pt idx="0">
                  <c:v>1</c:v>
                </c:pt>
                <c:pt idx="1">
                  <c:v>0.70129250041641322</c:v>
                </c:pt>
                <c:pt idx="2">
                  <c:v>0.82148689353077264</c:v>
                </c:pt>
                <c:pt idx="3">
                  <c:v>0.93090898564517421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44-4CB2-8BBB-E87B79A09CA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1563408"/>
        <c:axId val="581565968"/>
      </c:barChart>
      <c:catAx>
        <c:axId val="58156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5968"/>
        <c:crosses val="autoZero"/>
        <c:auto val="1"/>
        <c:lblAlgn val="ctr"/>
        <c:lblOffset val="100"/>
        <c:noMultiLvlLbl val="0"/>
      </c:catAx>
      <c:valAx>
        <c:axId val="581565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Normalized Fluorescence Units</a:t>
                </a:r>
              </a:p>
            </c:rich>
          </c:tx>
          <c:layout>
            <c:manualLayout>
              <c:xMode val="edge"/>
              <c:yMode val="edge"/>
              <c:x val="5.5555555555555558E-3"/>
              <c:y val="0.107431801007838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34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22338145231846"/>
          <c:y val="0.13930555555555557"/>
          <c:w val="0.84721062992125984"/>
          <c:h val="0.753295056867891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'Analysis (2)'!$K$6</c:f>
              <c:strCache>
                <c:ptCount val="1"/>
                <c:pt idx="0">
                  <c:v>LVS pF-PrpsU3-GFP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'Analysis (2)'!$M$6:$M$9</c:f>
                <c:numCache>
                  <c:formatCode>General</c:formatCode>
                  <c:ptCount val="4"/>
                  <c:pt idx="0">
                    <c:v>1.6388296823798713E-2</c:v>
                  </c:pt>
                  <c:pt idx="1">
                    <c:v>7.0600096676402095E-3</c:v>
                  </c:pt>
                  <c:pt idx="2">
                    <c:v>1.028184636930507E-2</c:v>
                  </c:pt>
                  <c:pt idx="3">
                    <c:v>2.2390956040201904E-2</c:v>
                  </c:pt>
                </c:numCache>
              </c:numRef>
            </c:plus>
            <c:minus>
              <c:numRef>
                <c:f>'Analysis (2)'!$M$6:$M$9</c:f>
                <c:numCache>
                  <c:formatCode>General</c:formatCode>
                  <c:ptCount val="4"/>
                  <c:pt idx="0">
                    <c:v>1.6388296823798713E-2</c:v>
                  </c:pt>
                  <c:pt idx="1">
                    <c:v>7.0600096676402095E-3</c:v>
                  </c:pt>
                  <c:pt idx="2">
                    <c:v>1.028184636930507E-2</c:v>
                  </c:pt>
                  <c:pt idx="3">
                    <c:v>2.2390956040201904E-2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'Analysis (2)'!$J$2:$J$5</c:f>
              <c:strCache>
                <c:ptCount val="4"/>
                <c:pt idx="0">
                  <c:v>CDM</c:v>
                </c:pt>
                <c:pt idx="1">
                  <c:v>0 Mg</c:v>
                </c:pt>
                <c:pt idx="2">
                  <c:v>1/4 Mg</c:v>
                </c:pt>
                <c:pt idx="3">
                  <c:v>2x Mg</c:v>
                </c:pt>
              </c:strCache>
            </c:strRef>
          </c:cat>
          <c:val>
            <c:numRef>
              <c:f>'Analysis (2)'!$L$6:$L$9</c:f>
              <c:numCache>
                <c:formatCode>0.00</c:formatCode>
                <c:ptCount val="4"/>
                <c:pt idx="0">
                  <c:v>1</c:v>
                </c:pt>
                <c:pt idx="1">
                  <c:v>0.85692584853313969</c:v>
                </c:pt>
                <c:pt idx="2">
                  <c:v>0.90422519245633026</c:v>
                </c:pt>
                <c:pt idx="3">
                  <c:v>0.89805715417341558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F4-4F8A-BACC-C0C9933BE46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1563408"/>
        <c:axId val="581565968"/>
      </c:barChart>
      <c:catAx>
        <c:axId val="58156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5968"/>
        <c:crosses val="autoZero"/>
        <c:auto val="1"/>
        <c:lblAlgn val="ctr"/>
        <c:lblOffset val="100"/>
        <c:noMultiLvlLbl val="0"/>
      </c:catAx>
      <c:valAx>
        <c:axId val="581565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Normalized Flourescence Units</a:t>
                </a:r>
              </a:p>
            </c:rich>
          </c:tx>
          <c:layout>
            <c:manualLayout>
              <c:xMode val="edge"/>
              <c:yMode val="edge"/>
              <c:x val="2.7777777777777779E-3"/>
              <c:y val="0.15865516810398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34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50115923009624"/>
          <c:y val="7.6841182756755069E-2"/>
          <c:w val="0.84443285214348196"/>
          <c:h val="0.815759656959404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Analysis!$K$2</c:f>
              <c:strCache>
                <c:ptCount val="1"/>
                <c:pt idx="0">
                  <c:v>LVS pF-PrpsU1-GFP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Analysis!$M$2:$M$5</c:f>
                <c:numCache>
                  <c:formatCode>General</c:formatCode>
                  <c:ptCount val="4"/>
                  <c:pt idx="0">
                    <c:v>0.24034855737021257</c:v>
                  </c:pt>
                  <c:pt idx="1">
                    <c:v>8.2947470893825171E-4</c:v>
                  </c:pt>
                  <c:pt idx="2">
                    <c:v>4.0829777288900415E-2</c:v>
                  </c:pt>
                  <c:pt idx="3">
                    <c:v>2.8635366531330492E-2</c:v>
                  </c:pt>
                </c:numCache>
              </c:numRef>
            </c:plus>
            <c:minus>
              <c:numRef>
                <c:f>Analysis!$M$2:$M$5</c:f>
                <c:numCache>
                  <c:formatCode>General</c:formatCode>
                  <c:ptCount val="4"/>
                  <c:pt idx="0">
                    <c:v>0.24034855737021257</c:v>
                  </c:pt>
                  <c:pt idx="1">
                    <c:v>8.2947470893825171E-4</c:v>
                  </c:pt>
                  <c:pt idx="2">
                    <c:v>4.0829777288900415E-2</c:v>
                  </c:pt>
                  <c:pt idx="3">
                    <c:v>2.8635366531330492E-2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Analysis!$J$2:$J$5</c:f>
              <c:strCache>
                <c:ptCount val="4"/>
                <c:pt idx="0">
                  <c:v>CDM</c:v>
                </c:pt>
                <c:pt idx="1">
                  <c:v>0 Fe</c:v>
                </c:pt>
                <c:pt idx="2">
                  <c:v>1/4 Fe</c:v>
                </c:pt>
                <c:pt idx="3">
                  <c:v>2x Fe</c:v>
                </c:pt>
              </c:strCache>
            </c:strRef>
          </c:cat>
          <c:val>
            <c:numRef>
              <c:f>Analysis!$L$2:$L$5</c:f>
              <c:numCache>
                <c:formatCode>0.00</c:formatCode>
                <c:ptCount val="4"/>
                <c:pt idx="0">
                  <c:v>1</c:v>
                </c:pt>
                <c:pt idx="1">
                  <c:v>1.0388358021193476</c:v>
                </c:pt>
                <c:pt idx="2">
                  <c:v>0.86775895523953461</c:v>
                </c:pt>
                <c:pt idx="3">
                  <c:v>0.75142252260160225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54-4B31-AA5C-168030D75D2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1563408"/>
        <c:axId val="581565968"/>
      </c:barChart>
      <c:catAx>
        <c:axId val="58156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5968"/>
        <c:crosses val="autoZero"/>
        <c:auto val="1"/>
        <c:lblAlgn val="ctr"/>
        <c:lblOffset val="100"/>
        <c:noMultiLvlLbl val="0"/>
      </c:catAx>
      <c:valAx>
        <c:axId val="581565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Normalized Fluorescence Units</a:t>
                </a:r>
              </a:p>
            </c:rich>
          </c:tx>
          <c:layout>
            <c:manualLayout>
              <c:xMode val="edge"/>
              <c:yMode val="edge"/>
              <c:x val="5.5555555555555558E-3"/>
              <c:y val="0.107431801007838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34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22338145231846"/>
          <c:y val="0.13930555555555557"/>
          <c:w val="0.84721062992125984"/>
          <c:h val="0.753295056867891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Analysis!$K$6</c:f>
              <c:strCache>
                <c:ptCount val="1"/>
                <c:pt idx="0">
                  <c:v>LVS pF-PrpsU3-GFP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Analysis!$M$6:$M$9</c:f>
                <c:numCache>
                  <c:formatCode>General</c:formatCode>
                  <c:ptCount val="4"/>
                  <c:pt idx="0">
                    <c:v>4.1887042275305542E-2</c:v>
                  </c:pt>
                  <c:pt idx="1">
                    <c:v>1.4619055801428063E-2</c:v>
                  </c:pt>
                  <c:pt idx="2">
                    <c:v>3.398486507880489E-3</c:v>
                  </c:pt>
                  <c:pt idx="3">
                    <c:v>3.4942958783843879E-3</c:v>
                  </c:pt>
                </c:numCache>
              </c:numRef>
            </c:plus>
            <c:minus>
              <c:numRef>
                <c:f>Analysis!$M$6:$M$9</c:f>
                <c:numCache>
                  <c:formatCode>General</c:formatCode>
                  <c:ptCount val="4"/>
                  <c:pt idx="0">
                    <c:v>4.1887042275305542E-2</c:v>
                  </c:pt>
                  <c:pt idx="1">
                    <c:v>1.4619055801428063E-2</c:v>
                  </c:pt>
                  <c:pt idx="2">
                    <c:v>3.398486507880489E-3</c:v>
                  </c:pt>
                  <c:pt idx="3">
                    <c:v>3.4942958783843879E-3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Analysis!$J$2:$J$5</c:f>
              <c:strCache>
                <c:ptCount val="4"/>
                <c:pt idx="0">
                  <c:v>CDM</c:v>
                </c:pt>
                <c:pt idx="1">
                  <c:v>0 Fe</c:v>
                </c:pt>
                <c:pt idx="2">
                  <c:v>1/4 Fe</c:v>
                </c:pt>
                <c:pt idx="3">
                  <c:v>2x Fe</c:v>
                </c:pt>
              </c:strCache>
            </c:strRef>
          </c:cat>
          <c:val>
            <c:numRef>
              <c:f>Analysis!$L$6:$L$9</c:f>
              <c:numCache>
                <c:formatCode>0.00</c:formatCode>
                <c:ptCount val="4"/>
                <c:pt idx="0">
                  <c:v>1</c:v>
                </c:pt>
                <c:pt idx="1">
                  <c:v>0.95082816321726626</c:v>
                </c:pt>
                <c:pt idx="2">
                  <c:v>0.94047283720992092</c:v>
                </c:pt>
                <c:pt idx="3">
                  <c:v>0.9159975538362829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44-492E-AEF2-B5411C0BE3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81563408"/>
        <c:axId val="581565968"/>
      </c:barChart>
      <c:catAx>
        <c:axId val="581563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5968"/>
        <c:crosses val="autoZero"/>
        <c:auto val="1"/>
        <c:lblAlgn val="ctr"/>
        <c:lblOffset val="100"/>
        <c:noMultiLvlLbl val="0"/>
      </c:catAx>
      <c:valAx>
        <c:axId val="5815659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Normalized Flourescence Units</a:t>
                </a:r>
              </a:p>
            </c:rich>
          </c:tx>
          <c:layout>
            <c:manualLayout>
              <c:xMode val="edge"/>
              <c:yMode val="edge"/>
              <c:x val="2.7777777777777779E-3"/>
              <c:y val="0.15865516810398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15634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B565-B86C-D95E-20FD-C7C9CEDA2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46B717-19CD-0205-06FD-3F068368B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D280-2525-6A31-21F0-0FAC44B31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58DBC-FFBB-AA47-9908-C3E429624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CAC6E-32BE-3DE1-790A-233A17746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92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44720-B811-8B34-546D-13197B206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ED4F7-E1AF-7467-2C0F-27540D2F2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EC686-7B26-3A51-1EDD-23383272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2AF3F-D3BE-1D79-D5C5-4368CF27A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B0B0B-91FC-607F-F92E-ED1D8616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5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A59C00-F579-4261-CED1-241192F14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362D5F-C871-4CF1-182A-5981F9DF7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589D5F-FDE9-6213-75AA-0CC0A90BC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4C93E-A037-6E24-8D1B-CCCFEBAD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15592-FE0A-9249-DC56-FE00A438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78BE9-F9C0-EFB6-909E-BF2603092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166E5-9BB5-9253-3591-0F506B474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0639A-FCB4-B3E3-F3A7-C172D1C6E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3287E-34BC-DED8-6435-55E834252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BCF78-1A1E-3C02-7FCA-5C0ADB25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9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FD232-17B6-F4E3-4CE2-64F9852F5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88769-D8A4-DA39-423D-3A2838ADC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6C5A2-3E6C-5047-AB14-6CEECA6DA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3A155-323C-FBD2-0283-6B8239FD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20769-796B-FA45-5E4E-53181256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61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E709-AA8A-75CE-3D46-DF622BF9F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E4D0D-A53F-4034-7932-D36D83FAFA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BA016-0FAF-929D-E6B2-FBF68F31E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C5E88-D773-C2A3-C4D0-45B0062D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B9F7E7-9289-2B30-C8D0-1936890A6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3EA38-DF68-A4B7-810F-12FB74B0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9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78714-F9CC-DA55-27DE-68D032AD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4A7BB-3AB1-1AA1-FBA0-C063F0FC5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0FCB4C-9B0F-182C-A14F-56D9F6900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54BDC-FEA7-58E6-34F6-BAA12FDA6D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FA99A-C5DA-0BC1-60D3-640768EFB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4CD30C-8DA9-C776-0F86-E0E3DE99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6423D-BEAC-1193-6F7F-3678FAEB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89B9CD-98D9-00BA-7AEF-CA1C92EF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58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34429-ECE2-F0FD-B390-2DD6BDFF9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2965FA-EC94-F876-BAAF-478F727CB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E2637-CA8C-59BE-C0FE-592923727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165361-7197-694B-8290-4880D585B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3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ED1049-D043-3C34-82BF-A6E977F13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9A1514-1E26-CF40-8DB1-D8A33DFD1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83C82-3E5D-FD49-C05F-E3B86C5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00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9DC22-C2C1-C14F-4758-4C8A48621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2EFAF-926F-30E9-C5B8-1A50F1F43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38BA2-09D5-BA42-CAB9-3CCBA9F20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913ED-72A9-BF3B-58AC-2CEEF365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92AAB-68FA-901E-7BA5-0C112554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E5E0C-20B6-74F5-1655-A983B63EC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1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BA773-89F9-E36E-A784-CB5D42644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F9955E-ACB9-3CE3-BC81-794A7A254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F6E43F-C27B-515D-64D1-C6E48BB1E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BA1BA-CC6C-964B-4F46-77D42779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021E0-E8AC-2C29-8509-42726FDC1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C2E5D2-D876-999E-1AB1-5C9340F34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3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B6239-C2DC-032F-3FD2-3AE6ED130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962E3-64AA-6224-2BDB-E625ACF67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B54ED-ACF8-9556-B9E9-D2B4F9271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50C5D-6672-4406-9E33-9C586132D83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F51EC-BD86-D6F0-6689-E354E36DC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8856C-C842-0F39-AE63-748680D1F8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EB145-AE98-4706-BDB3-35F8F07B7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6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48493D-B673-AE3A-582D-AEE007794D75}"/>
              </a:ext>
            </a:extLst>
          </p:cNvPr>
          <p:cNvSpPr txBox="1"/>
          <p:nvPr/>
        </p:nvSpPr>
        <p:spPr>
          <a:xfrm>
            <a:off x="7623318" y="200944"/>
            <a:ext cx="426926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What environmental conditions may lead to the up-regulation of </a:t>
            </a:r>
            <a:r>
              <a:rPr lang="en-US" sz="1600" i="1" dirty="0"/>
              <a:t>rpsU1</a:t>
            </a:r>
            <a:r>
              <a:rPr lang="en-US" sz="1600" dirty="0"/>
              <a:t> and </a:t>
            </a:r>
            <a:r>
              <a:rPr lang="en-US" sz="1600" i="1" dirty="0"/>
              <a:t>rpsU3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Normalized to LVS fluorescence in each of the listed conditions. Relative to MHB.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Growth in CDM and on CHAH leads to fold changes in both </a:t>
            </a:r>
            <a:r>
              <a:rPr lang="en-US" sz="1600" i="1" dirty="0"/>
              <a:t>rpsU1</a:t>
            </a:r>
            <a:r>
              <a:rPr lang="en-US" sz="1600" dirty="0"/>
              <a:t> and </a:t>
            </a:r>
            <a:r>
              <a:rPr lang="en-US" sz="1600" i="1" dirty="0"/>
              <a:t>rpsU3</a:t>
            </a:r>
            <a:r>
              <a:rPr lang="en-US" sz="1600" dirty="0"/>
              <a:t>, with a larger fold change in </a:t>
            </a:r>
            <a:r>
              <a:rPr lang="en-US" sz="1600" i="1" dirty="0"/>
              <a:t>rpsU1</a:t>
            </a:r>
            <a:r>
              <a:rPr lang="en-US" sz="1600" dirty="0"/>
              <a:t>,as compared to growth in MHB. Stationary phase didn’t seem to affect </a:t>
            </a:r>
            <a:r>
              <a:rPr lang="en-US" sz="1600" i="1" dirty="0"/>
              <a:t>rpsU3</a:t>
            </a:r>
            <a:r>
              <a:rPr lang="en-US" sz="1600" dirty="0"/>
              <a:t>, but clearly decreased the production of </a:t>
            </a:r>
            <a:r>
              <a:rPr lang="en-US" sz="1600" i="1" dirty="0"/>
              <a:t>rpsU1.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3077297-82EF-4014-BF37-85D561FB3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4223880"/>
              </p:ext>
            </p:extLst>
          </p:nvPr>
        </p:nvGraphicFramePr>
        <p:xfrm>
          <a:off x="299418" y="200944"/>
          <a:ext cx="4572000" cy="2236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A339694-C9C2-4856-8AEF-6BC439C876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2874285"/>
              </p:ext>
            </p:extLst>
          </p:nvPr>
        </p:nvGraphicFramePr>
        <p:xfrm>
          <a:off x="299418" y="3037509"/>
          <a:ext cx="4572000" cy="224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44947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48493D-B673-AE3A-582D-AEE007794D75}"/>
              </a:ext>
            </a:extLst>
          </p:cNvPr>
          <p:cNvSpPr txBox="1"/>
          <p:nvPr/>
        </p:nvSpPr>
        <p:spPr>
          <a:xfrm>
            <a:off x="7623318" y="200944"/>
            <a:ext cx="42692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What environmental conditions may lead to the up-regulation of </a:t>
            </a:r>
            <a:r>
              <a:rPr lang="en-US" sz="1600" i="1" dirty="0"/>
              <a:t>rpsU1</a:t>
            </a:r>
            <a:r>
              <a:rPr lang="en-US" sz="1600" dirty="0"/>
              <a:t> and </a:t>
            </a:r>
            <a:r>
              <a:rPr lang="en-US" sz="1600" i="1" dirty="0"/>
              <a:t>rpsU3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Normalized to LVS fluorescence CDM. Relative to standard CDM.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Changes in magnesium, whether decreased or increased appear to (negligibly) reduce or not affect the production of </a:t>
            </a:r>
            <a:r>
              <a:rPr lang="en-US" sz="1600" i="1" dirty="0"/>
              <a:t>rpsU1 </a:t>
            </a:r>
            <a:r>
              <a:rPr lang="en-US" sz="1600" dirty="0"/>
              <a:t>or </a:t>
            </a:r>
            <a:r>
              <a:rPr lang="en-US" sz="1600" i="1" dirty="0"/>
              <a:t>rpsU3.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3077297-82EF-4014-BF37-85D561FB3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0999343"/>
              </p:ext>
            </p:extLst>
          </p:nvPr>
        </p:nvGraphicFramePr>
        <p:xfrm>
          <a:off x="6110" y="0"/>
          <a:ext cx="4572000" cy="2236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A339694-C9C2-4856-8AEF-6BC439C876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5653962"/>
              </p:ext>
            </p:extLst>
          </p:nvPr>
        </p:nvGraphicFramePr>
        <p:xfrm>
          <a:off x="6110" y="2947468"/>
          <a:ext cx="4572000" cy="224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4176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48493D-B673-AE3A-582D-AEE007794D75}"/>
              </a:ext>
            </a:extLst>
          </p:cNvPr>
          <p:cNvSpPr txBox="1"/>
          <p:nvPr/>
        </p:nvSpPr>
        <p:spPr>
          <a:xfrm>
            <a:off x="7623318" y="200944"/>
            <a:ext cx="42692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What environmental conditions may lead to the up-regulation of </a:t>
            </a:r>
            <a:r>
              <a:rPr lang="en-US" sz="1600" i="1" dirty="0"/>
              <a:t>rpsU1</a:t>
            </a:r>
            <a:r>
              <a:rPr lang="en-US" sz="1600" dirty="0"/>
              <a:t> and </a:t>
            </a:r>
            <a:r>
              <a:rPr lang="en-US" sz="1600" i="1" dirty="0"/>
              <a:t>rpsU3</a:t>
            </a:r>
            <a:r>
              <a:rPr lang="en-US" sz="1600" dirty="0"/>
              <a:t>?</a:t>
            </a:r>
            <a:br>
              <a:rPr lang="en-US" sz="1600" dirty="0"/>
            </a:b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Normalized to LVS fluorescence CDM. Relative to standard CDM. </a:t>
            </a:r>
          </a:p>
          <a:p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Changes in iron, whether decreased or increased appear to (</a:t>
            </a:r>
            <a:r>
              <a:rPr lang="en-US" sz="1600" dirty="0" err="1"/>
              <a:t>neglibily</a:t>
            </a:r>
            <a:r>
              <a:rPr lang="en-US" sz="1600" dirty="0"/>
              <a:t>) reduce or not affect the production of </a:t>
            </a:r>
            <a:r>
              <a:rPr lang="en-US" sz="1600" i="1" dirty="0"/>
              <a:t>rpsU1 </a:t>
            </a:r>
            <a:r>
              <a:rPr lang="en-US" sz="1600" dirty="0"/>
              <a:t>or </a:t>
            </a:r>
            <a:r>
              <a:rPr lang="en-US" sz="1600" i="1" dirty="0"/>
              <a:t>rpsU3.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3077297-82EF-4014-BF37-85D561FB3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218628"/>
              </p:ext>
            </p:extLst>
          </p:nvPr>
        </p:nvGraphicFramePr>
        <p:xfrm>
          <a:off x="73175" y="26577"/>
          <a:ext cx="4572000" cy="2236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A339694-C9C2-4856-8AEF-6BC439C876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0588400"/>
              </p:ext>
            </p:extLst>
          </p:nvPr>
        </p:nvGraphicFramePr>
        <p:xfrm>
          <a:off x="73175" y="3155372"/>
          <a:ext cx="4572000" cy="224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27624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225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33</cp:revision>
  <dcterms:created xsi:type="dcterms:W3CDTF">2022-06-21T13:36:31Z</dcterms:created>
  <dcterms:modified xsi:type="dcterms:W3CDTF">2022-11-22T15:43:54Z</dcterms:modified>
</cp:coreProperties>
</file>