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569" r:id="rId2"/>
    <p:sldId id="589" r:id="rId3"/>
    <p:sldId id="590" r:id="rId4"/>
    <p:sldId id="544" r:id="rId5"/>
    <p:sldId id="533" r:id="rId6"/>
    <p:sldId id="584" r:id="rId7"/>
    <p:sldId id="599" r:id="rId8"/>
    <p:sldId id="600" r:id="rId9"/>
    <p:sldId id="598" r:id="rId10"/>
    <p:sldId id="583" r:id="rId11"/>
    <p:sldId id="591" r:id="rId12"/>
    <p:sldId id="571" r:id="rId13"/>
    <p:sldId id="570" r:id="rId14"/>
    <p:sldId id="582" r:id="rId15"/>
    <p:sldId id="595" r:id="rId16"/>
    <p:sldId id="579" r:id="rId17"/>
    <p:sldId id="596" r:id="rId18"/>
    <p:sldId id="585" r:id="rId19"/>
    <p:sldId id="574" r:id="rId20"/>
    <p:sldId id="586" r:id="rId21"/>
    <p:sldId id="594" r:id="rId22"/>
    <p:sldId id="587" r:id="rId23"/>
    <p:sldId id="290" r:id="rId24"/>
    <p:sldId id="53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C7E7"/>
    <a:srgbClr val="8FA2D4"/>
    <a:srgbClr val="FFFFFF"/>
    <a:srgbClr val="3B64AD"/>
    <a:srgbClr val="E6E6FA"/>
    <a:srgbClr val="F9F9FD"/>
    <a:srgbClr val="F2F2FC"/>
    <a:srgbClr val="9D6536"/>
    <a:srgbClr val="CB9D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snapToGrid="0">
      <p:cViewPr>
        <p:scale>
          <a:sx n="66" d="100"/>
          <a:sy n="66" d="100"/>
        </p:scale>
        <p:origin x="1330" y="4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KRamsey%20Lab\Sierra\Data\RNA%20Work\qRT-PCR\220812_SS_qRT-PCR_calcs_8.2KMR_edi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KRamsey%20Lab\Sierra\Data\RNA%20Work\qRT-PCR\220809_SS_qRT-PCR_calcs_8.4_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32936608726746E-2"/>
          <c:y val="3.4897300440594338E-2"/>
          <c:w val="0.93390623611416845"/>
          <c:h val="0.6624473810787950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8C61-44AB-8F64-4691BDAAAC1E}"/>
              </c:ext>
            </c:extLst>
          </c:dPt>
          <c:dPt>
            <c:idx val="1"/>
            <c:invertIfNegative val="0"/>
            <c:bubble3D val="0"/>
            <c:spPr>
              <a:pattFill prst="openDmnd">
                <a:fgClr>
                  <a:schemeClr val="tx1"/>
                </a:fgClr>
                <a:bgClr>
                  <a:schemeClr val="bg1"/>
                </a:bgClr>
              </a:pattFill>
              <a:ln>
                <a:noFill/>
              </a:ln>
              <a:effectLst/>
            </c:spPr>
            <c:extLst>
              <c:ext xmlns:c16="http://schemas.microsoft.com/office/drawing/2014/chart" uri="{C3380CC4-5D6E-409C-BE32-E72D297353CC}">
                <c16:uniqueId val="{00000003-8C61-44AB-8F64-4691BDAAAC1E}"/>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8C61-44AB-8F64-4691BDAAAC1E}"/>
              </c:ext>
            </c:extLst>
          </c:dPt>
          <c:dPt>
            <c:idx val="3"/>
            <c:invertIfNegative val="0"/>
            <c:bubble3D val="0"/>
            <c:spPr>
              <a:pattFill prst="ltHorz">
                <a:fgClr>
                  <a:schemeClr val="accent1"/>
                </a:fgClr>
                <a:bgClr>
                  <a:schemeClr val="bg1"/>
                </a:bgClr>
              </a:pattFill>
              <a:ln>
                <a:noFill/>
              </a:ln>
              <a:effectLst/>
            </c:spPr>
            <c:extLst>
              <c:ext xmlns:c16="http://schemas.microsoft.com/office/drawing/2014/chart" uri="{C3380CC4-5D6E-409C-BE32-E72D297353CC}">
                <c16:uniqueId val="{00000007-8C61-44AB-8F64-4691BDAAAC1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'Analysis 149 Normalization'!$V$48:$V$51</c:f>
                <c:numCache>
                  <c:formatCode>General</c:formatCode>
                  <c:ptCount val="4"/>
                  <c:pt idx="0">
                    <c:v>4.143602507454025E-2</c:v>
                  </c:pt>
                  <c:pt idx="1">
                    <c:v>0.19938852273237107</c:v>
                  </c:pt>
                  <c:pt idx="2">
                    <c:v>5.8093146552486319E-2</c:v>
                  </c:pt>
                  <c:pt idx="3">
                    <c:v>4.668223740362154E-2</c:v>
                  </c:pt>
                </c:numCache>
              </c:numRef>
            </c:plus>
            <c:minus>
              <c:numRef>
                <c:f>'Analysis 149 Normalization'!$W$48:$W$51</c:f>
                <c:numCache>
                  <c:formatCode>General</c:formatCode>
                  <c:ptCount val="4"/>
                  <c:pt idx="0">
                    <c:v>0.19938852273237107</c:v>
                  </c:pt>
                  <c:pt idx="1">
                    <c:v>0.20519571355347477</c:v>
                  </c:pt>
                  <c:pt idx="2">
                    <c:v>6.1676105593517105E-2</c:v>
                  </c:pt>
                  <c:pt idx="3">
                    <c:v>4.8700207633491921E-2</c:v>
                  </c:pt>
                </c:numCache>
              </c:numRef>
            </c:minus>
            <c:spPr>
              <a:noFill/>
              <a:ln w="9525" cap="flat" cmpd="sng" algn="ctr">
                <a:solidFill>
                  <a:schemeClr val="tx1">
                    <a:lumMod val="65000"/>
                    <a:lumOff val="35000"/>
                  </a:schemeClr>
                </a:solidFill>
                <a:round/>
              </a:ln>
              <a:effectLst/>
            </c:spPr>
          </c:errBars>
          <c:cat>
            <c:multiLvlStrRef>
              <c:f>'Analysis 149 Normalization'!$R$48:$T$51</c:f>
              <c:multiLvlStrCache>
                <c:ptCount val="4"/>
                <c:lvl>
                  <c:pt idx="0">
                    <c:v>rpsU2</c:v>
                  </c:pt>
                  <c:pt idx="1">
                    <c:v>rpsU2</c:v>
                  </c:pt>
                  <c:pt idx="2">
                    <c:v>tul4</c:v>
                  </c:pt>
                  <c:pt idx="3">
                    <c:v>tul4</c:v>
                  </c:pt>
                </c:lvl>
                <c:lvl>
                  <c:pt idx="0">
                    <c:v>rpsU2</c:v>
                  </c:pt>
                  <c:pt idx="1">
                    <c:v>rpsU2</c:v>
                  </c:pt>
                  <c:pt idx="2">
                    <c:v>tul4</c:v>
                  </c:pt>
                  <c:pt idx="3">
                    <c:v>tul4</c:v>
                  </c:pt>
                </c:lvl>
                <c:lvl>
                  <c:pt idx="0">
                    <c:v>+</c:v>
                  </c:pt>
                  <c:pt idx="1">
                    <c:v>-</c:v>
                  </c:pt>
                  <c:pt idx="2">
                    <c:v>+</c:v>
                  </c:pt>
                  <c:pt idx="3">
                    <c:v>-</c:v>
                  </c:pt>
                </c:lvl>
              </c:multiLvlStrCache>
            </c:multiLvlStrRef>
          </c:cat>
          <c:val>
            <c:numRef>
              <c:f>'Analysis 149 Normalization'!$U$48:$U$51</c:f>
              <c:numCache>
                <c:formatCode>0.0</c:formatCode>
                <c:ptCount val="4"/>
                <c:pt idx="0">
                  <c:v>1</c:v>
                </c:pt>
                <c:pt idx="1">
                  <c:v>7.0453462709988353</c:v>
                </c:pt>
                <c:pt idx="2">
                  <c:v>1</c:v>
                </c:pt>
                <c:pt idx="3">
                  <c:v>1.1265947439166926</c:v>
                </c:pt>
              </c:numCache>
            </c:numRef>
          </c:val>
          <c:extLst>
            <c:ext xmlns:c16="http://schemas.microsoft.com/office/drawing/2014/chart" uri="{C3380CC4-5D6E-409C-BE32-E72D297353CC}">
              <c16:uniqueId val="{00000008-8C61-44AB-8F64-4691BDAAAC1E}"/>
            </c:ext>
          </c:extLst>
        </c:ser>
        <c:dLbls>
          <c:dLblPos val="outEnd"/>
          <c:showLegendKey val="0"/>
          <c:showVal val="1"/>
          <c:showCatName val="0"/>
          <c:showSerName val="0"/>
          <c:showPercent val="0"/>
          <c:showBubbleSize val="0"/>
        </c:dLbls>
        <c:gapWidth val="219"/>
        <c:overlap val="-27"/>
        <c:axId val="146586815"/>
        <c:axId val="146633279"/>
      </c:barChart>
      <c:catAx>
        <c:axId val="146586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1" u="none" strike="noStrike" kern="1200" baseline="0">
                <a:solidFill>
                  <a:schemeClr val="tx1">
                    <a:lumMod val="65000"/>
                    <a:lumOff val="35000"/>
                  </a:schemeClr>
                </a:solidFill>
                <a:latin typeface="+mn-lt"/>
                <a:ea typeface="+mn-ea"/>
                <a:cs typeface="+mn-cs"/>
              </a:defRPr>
            </a:pPr>
            <a:endParaRPr lang="en-US"/>
          </a:p>
        </c:txPr>
        <c:crossAx val="146633279"/>
        <c:crosses val="autoZero"/>
        <c:auto val="1"/>
        <c:lblAlgn val="ctr"/>
        <c:lblOffset val="100"/>
        <c:noMultiLvlLbl val="0"/>
      </c:catAx>
      <c:valAx>
        <c:axId val="14663327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6586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6171918565969E-2"/>
          <c:y val="1.7713746407232278E-2"/>
          <c:w val="0.93792938694144901"/>
          <c:h val="0.72027241484539839"/>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288C-48A3-AF7D-B9A3A849256E}"/>
              </c:ext>
            </c:extLst>
          </c:dPt>
          <c:dPt>
            <c:idx val="1"/>
            <c:invertIfNegative val="0"/>
            <c:bubble3D val="0"/>
            <c:spPr>
              <a:pattFill prst="wdUpDiag">
                <a:fgClr>
                  <a:srgbClr val="00B050"/>
                </a:fgClr>
                <a:bgClr>
                  <a:schemeClr val="bg1"/>
                </a:bgClr>
              </a:pattFill>
              <a:ln>
                <a:noFill/>
              </a:ln>
              <a:effectLst/>
            </c:spPr>
            <c:extLst>
              <c:ext xmlns:c16="http://schemas.microsoft.com/office/drawing/2014/chart" uri="{C3380CC4-5D6E-409C-BE32-E72D297353CC}">
                <c16:uniqueId val="{00000003-288C-48A3-AF7D-B9A3A849256E}"/>
              </c:ext>
            </c:extLst>
          </c:dPt>
          <c:dPt>
            <c:idx val="2"/>
            <c:invertIfNegative val="0"/>
            <c:bubble3D val="0"/>
            <c:spPr>
              <a:solidFill>
                <a:srgbClr val="7030A0"/>
              </a:solidFill>
              <a:ln>
                <a:noFill/>
              </a:ln>
              <a:effectLst/>
            </c:spPr>
            <c:extLst>
              <c:ext xmlns:c16="http://schemas.microsoft.com/office/drawing/2014/chart" uri="{C3380CC4-5D6E-409C-BE32-E72D297353CC}">
                <c16:uniqueId val="{00000005-288C-48A3-AF7D-B9A3A849256E}"/>
              </c:ext>
            </c:extLst>
          </c:dPt>
          <c:dPt>
            <c:idx val="3"/>
            <c:invertIfNegative val="0"/>
            <c:bubble3D val="0"/>
            <c:spPr>
              <a:pattFill prst="ltHorz">
                <a:fgClr>
                  <a:srgbClr val="7030A0"/>
                </a:fgClr>
                <a:bgClr>
                  <a:schemeClr val="bg1"/>
                </a:bgClr>
              </a:pattFill>
              <a:ln>
                <a:noFill/>
              </a:ln>
              <a:effectLst/>
            </c:spPr>
            <c:extLst>
              <c:ext xmlns:c16="http://schemas.microsoft.com/office/drawing/2014/chart" uri="{C3380CC4-5D6E-409C-BE32-E72D297353CC}">
                <c16:uniqueId val="{00000007-288C-48A3-AF7D-B9A3A849256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Analysis!$Y$72:$Y$75</c:f>
                <c:numCache>
                  <c:formatCode>General</c:formatCode>
                  <c:ptCount val="4"/>
                  <c:pt idx="0">
                    <c:v>0.179828815125194</c:v>
                  </c:pt>
                  <c:pt idx="1">
                    <c:v>1.5782999704398435</c:v>
                  </c:pt>
                  <c:pt idx="2">
                    <c:v>0.28378458224219627</c:v>
                  </c:pt>
                  <c:pt idx="3">
                    <c:v>1.3199570128495703</c:v>
                  </c:pt>
                </c:numCache>
              </c:numRef>
            </c:plus>
            <c:minus>
              <c:numRef>
                <c:f>Analysis!$Z$72:$Z$75</c:f>
                <c:numCache>
                  <c:formatCode>General</c:formatCode>
                  <c:ptCount val="4"/>
                  <c:pt idx="0">
                    <c:v>0.21925766040249717</c:v>
                  </c:pt>
                  <c:pt idx="1">
                    <c:v>1.9019452162644406</c:v>
                  </c:pt>
                  <c:pt idx="2">
                    <c:v>0.39622797164939172</c:v>
                  </c:pt>
                  <c:pt idx="3">
                    <c:v>1.9120392966364639</c:v>
                  </c:pt>
                </c:numCache>
              </c:numRef>
            </c:minus>
            <c:spPr>
              <a:noFill/>
              <a:ln w="9525" cap="flat" cmpd="sng" algn="ctr">
                <a:solidFill>
                  <a:schemeClr val="tx1">
                    <a:lumMod val="65000"/>
                    <a:lumOff val="35000"/>
                  </a:schemeClr>
                </a:solidFill>
                <a:round/>
              </a:ln>
              <a:effectLst/>
            </c:spPr>
          </c:errBars>
          <c:cat>
            <c:multiLvlStrRef>
              <c:f>Analysis!$U$72:$W$75</c:f>
              <c:multiLvlStrCache>
                <c:ptCount val="4"/>
                <c:lvl>
                  <c:pt idx="0">
                    <c:v>rpsU2</c:v>
                  </c:pt>
                  <c:pt idx="1">
                    <c:v>rpsU2</c:v>
                  </c:pt>
                  <c:pt idx="2">
                    <c:v>tul4</c:v>
                  </c:pt>
                  <c:pt idx="3">
                    <c:v>tul4</c:v>
                  </c:pt>
                </c:lvl>
                <c:lvl>
                  <c:pt idx="0">
                    <c:v>rpsU2</c:v>
                  </c:pt>
                  <c:pt idx="1">
                    <c:v>rpsU2</c:v>
                  </c:pt>
                  <c:pt idx="2">
                    <c:v>tul4</c:v>
                  </c:pt>
                  <c:pt idx="3">
                    <c:v>tul4</c:v>
                  </c:pt>
                </c:lvl>
                <c:lvl>
                  <c:pt idx="0">
                    <c:v>+</c:v>
                  </c:pt>
                  <c:pt idx="1">
                    <c:v>-</c:v>
                  </c:pt>
                  <c:pt idx="2">
                    <c:v>+</c:v>
                  </c:pt>
                  <c:pt idx="3">
                    <c:v>-</c:v>
                  </c:pt>
                </c:lvl>
              </c:multiLvlStrCache>
            </c:multiLvlStrRef>
          </c:cat>
          <c:val>
            <c:numRef>
              <c:f>Analysis!$X$72:$X$75</c:f>
              <c:numCache>
                <c:formatCode>0.0</c:formatCode>
                <c:ptCount val="4"/>
                <c:pt idx="0">
                  <c:v>1</c:v>
                </c:pt>
                <c:pt idx="1">
                  <c:v>9.2750940028800919</c:v>
                </c:pt>
                <c:pt idx="2">
                  <c:v>1</c:v>
                </c:pt>
                <c:pt idx="3">
                  <c:v>4.2625995533884984</c:v>
                </c:pt>
              </c:numCache>
            </c:numRef>
          </c:val>
          <c:extLst>
            <c:ext xmlns:c16="http://schemas.microsoft.com/office/drawing/2014/chart" uri="{C3380CC4-5D6E-409C-BE32-E72D297353CC}">
              <c16:uniqueId val="{00000008-288C-48A3-AF7D-B9A3A849256E}"/>
            </c:ext>
          </c:extLst>
        </c:ser>
        <c:dLbls>
          <c:dLblPos val="outEnd"/>
          <c:showLegendKey val="0"/>
          <c:showVal val="1"/>
          <c:showCatName val="0"/>
          <c:showSerName val="0"/>
          <c:showPercent val="0"/>
          <c:showBubbleSize val="0"/>
        </c:dLbls>
        <c:gapWidth val="219"/>
        <c:overlap val="-27"/>
        <c:axId val="1907564000"/>
        <c:axId val="1836319360"/>
      </c:barChart>
      <c:catAx>
        <c:axId val="19075640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1"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36319360"/>
        <c:crossesAt val="0"/>
        <c:auto val="1"/>
        <c:lblAlgn val="ctr"/>
        <c:lblOffset val="100"/>
        <c:noMultiLvlLbl val="0"/>
      </c:catAx>
      <c:valAx>
        <c:axId val="1836319360"/>
        <c:scaling>
          <c:orientation val="minMax"/>
          <c:max val="12"/>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7564000"/>
        <c:crosses val="autoZero"/>
        <c:crossBetween val="between"/>
        <c:min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C55DD-DD6C-4989-9D83-A6D084F5182F}"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DFBE2-8B71-4EFA-BE24-5407BE040AE4}" type="slidenum">
              <a:rPr lang="en-US" smtClean="0"/>
              <a:t>‹#›</a:t>
            </a:fld>
            <a:endParaRPr lang="en-US"/>
          </a:p>
        </p:txBody>
      </p:sp>
    </p:spTree>
    <p:extLst>
      <p:ext uri="{BB962C8B-B14F-4D97-AF65-F5344CB8AC3E}">
        <p14:creationId xmlns:p14="http://schemas.microsoft.com/office/powerpoint/2010/main" val="112665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2</a:t>
            </a:fld>
            <a:endParaRPr lang="en-US"/>
          </a:p>
        </p:txBody>
      </p:sp>
    </p:spTree>
    <p:extLst>
      <p:ext uri="{BB962C8B-B14F-4D97-AF65-F5344CB8AC3E}">
        <p14:creationId xmlns:p14="http://schemas.microsoft.com/office/powerpoint/2010/main" val="246225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C35E36-44CF-41A2-B0A4-F6B5CD6E87AA}" type="slidenum">
              <a:rPr lang="en-US" smtClean="0"/>
              <a:t>3</a:t>
            </a:fld>
            <a:endParaRPr lang="en-US"/>
          </a:p>
        </p:txBody>
      </p:sp>
    </p:spTree>
    <p:extLst>
      <p:ext uri="{BB962C8B-B14F-4D97-AF65-F5344CB8AC3E}">
        <p14:creationId xmlns:p14="http://schemas.microsoft.com/office/powerpoint/2010/main" val="402282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cells lacking bS21-2 to wild-type</a:t>
            </a:r>
          </a:p>
          <a:p>
            <a:endParaRPr lang="en-US" dirty="0"/>
          </a:p>
          <a:p>
            <a:r>
              <a:rPr lang="en-US" dirty="0"/>
              <a:t>X-axis: RNA-Seq, dashed lines indicate 2-fold change</a:t>
            </a:r>
          </a:p>
          <a:p>
            <a:r>
              <a:rPr lang="en-US" dirty="0"/>
              <a:t>Y-axis: whole cell mass spec, dashed lines indicate 1.5-fold change</a:t>
            </a:r>
          </a:p>
        </p:txBody>
      </p:sp>
      <p:sp>
        <p:nvSpPr>
          <p:cNvPr id="4" name="Slide Number Placeholder 3"/>
          <p:cNvSpPr>
            <a:spLocks noGrp="1"/>
          </p:cNvSpPr>
          <p:nvPr>
            <p:ph type="sldNum" sz="quarter" idx="5"/>
          </p:nvPr>
        </p:nvSpPr>
        <p:spPr/>
        <p:txBody>
          <a:bodyPr/>
          <a:lstStyle/>
          <a:p>
            <a:fld id="{30BC6B9A-508C-1542-B829-2575F648DE77}" type="slidenum">
              <a:rPr lang="en-US" smtClean="0"/>
              <a:t>4</a:t>
            </a:fld>
            <a:endParaRPr lang="en-US"/>
          </a:p>
        </p:txBody>
      </p:sp>
    </p:spTree>
    <p:extLst>
      <p:ext uri="{BB962C8B-B14F-4D97-AF65-F5344CB8AC3E}">
        <p14:creationId xmlns:p14="http://schemas.microsoft.com/office/powerpoint/2010/main" val="207444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will be showing you some RNA seq data, but to first orient you to where on the chromosome we are looking, we have </a:t>
            </a:r>
            <a:r>
              <a:rPr lang="en-US" dirty="0" err="1"/>
              <a:t>thi</a:t>
            </a:r>
            <a:r>
              <a:rPr lang="en-US" dirty="0"/>
              <a:t> FTL region, followed by the promoter for rpU2, the rpsU2 gene, as well as the ret of the genes of the operate, </a:t>
            </a:r>
            <a:r>
              <a:rPr lang="en-US" dirty="0" err="1"/>
              <a:t>yqeY</a:t>
            </a:r>
            <a:r>
              <a:rPr lang="en-US" dirty="0"/>
              <a:t>, </a:t>
            </a:r>
            <a:r>
              <a:rPr lang="en-US" dirty="0" err="1"/>
              <a:t>dnaG</a:t>
            </a:r>
            <a:r>
              <a:rPr lang="en-US" dirty="0"/>
              <a:t>, </a:t>
            </a:r>
            <a:r>
              <a:rPr lang="en-US" dirty="0" err="1"/>
              <a:t>ropA.Now</a:t>
            </a:r>
            <a:r>
              <a:rPr lang="en-US" dirty="0"/>
              <a:t> in the wildtype </a:t>
            </a:r>
            <a:r>
              <a:rPr lang="en-US" dirty="0" err="1"/>
              <a:t>confirguation</a:t>
            </a:r>
            <a:r>
              <a:rPr lang="en-US" dirty="0"/>
              <a:t> of this this operon, we see some peaks in the first part of the operon, rpsU2 and its promoter, followed by a decrease in the relative abundance of the following genes. ON this scale, it doesn’t seem too drastic, but there is that relationship. So, next, in order to look at the effects of bS21=2 on the operon, we took it out of the cells and we see this. There is high level of transcript abundance for the promoter of rpsU2, this empty region which is bS21-2, which of course we took out so we see no transcript abundance, followed by high levels of expression of the rest of the genes in the operon. Now this presents two possibilities: Some indirect effect by the loss of bS21-2 or bS21-2 </a:t>
            </a:r>
            <a:r>
              <a:rPr lang="en-US" dirty="0" err="1"/>
              <a:t>itelf</a:t>
            </a:r>
            <a:r>
              <a:rPr lang="en-US" dirty="0"/>
              <a:t> is </a:t>
            </a:r>
            <a:r>
              <a:rPr lang="en-US" dirty="0" err="1"/>
              <a:t>unctioning</a:t>
            </a:r>
            <a:r>
              <a:rPr lang="en-US" dirty="0"/>
              <a:t> as a negative regulation of its own transcription. To test this, bS21-2 was added back to the cell on a plasmid, as this would </a:t>
            </a:r>
            <a:r>
              <a:rPr lang="en-US" dirty="0" err="1"/>
              <a:t>eptopically</a:t>
            </a:r>
            <a:r>
              <a:rPr lang="en-US" dirty="0"/>
              <a:t> express the protein, were this negative regulation to be recovered, then we would expect the second possibility to be true, and, in fact, we do. </a:t>
            </a:r>
          </a:p>
        </p:txBody>
      </p:sp>
    </p:spTree>
    <p:extLst>
      <p:ext uri="{BB962C8B-B14F-4D97-AF65-F5344CB8AC3E}">
        <p14:creationId xmlns:p14="http://schemas.microsoft.com/office/powerpoint/2010/main" val="82321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DFBE2-8B71-4EFA-BE24-5407BE040AE4}" type="slidenum">
              <a:rPr lang="en-US" smtClean="0"/>
              <a:t>14</a:t>
            </a:fld>
            <a:endParaRPr lang="en-US"/>
          </a:p>
        </p:txBody>
      </p:sp>
    </p:spTree>
    <p:extLst>
      <p:ext uri="{BB962C8B-B14F-4D97-AF65-F5344CB8AC3E}">
        <p14:creationId xmlns:p14="http://schemas.microsoft.com/office/powerpoint/2010/main" val="152317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DFBE2-8B71-4EFA-BE24-5407BE040AE4}" type="slidenum">
              <a:rPr lang="en-US" smtClean="0"/>
              <a:t>16</a:t>
            </a:fld>
            <a:endParaRPr lang="en-US"/>
          </a:p>
        </p:txBody>
      </p:sp>
    </p:spTree>
    <p:extLst>
      <p:ext uri="{BB962C8B-B14F-4D97-AF65-F5344CB8AC3E}">
        <p14:creationId xmlns:p14="http://schemas.microsoft.com/office/powerpoint/2010/main" val="3255830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I want to thank everyone in the Ramsey lab for their support especially Kathryn. We have fantastic collaborators at URI and Duke whom I want to thank, and then our funding sources, and I will happily take any questions.</a:t>
            </a:r>
          </a:p>
          <a:p>
            <a:pPr>
              <a:lnSpc>
                <a:spcPct val="100000"/>
              </a:lnSpc>
            </a:pPr>
            <a:endParaRPr lang="en-US" dirty="0"/>
          </a:p>
          <a:p>
            <a:r>
              <a:rPr lang="en-US" sz="1200" dirty="0"/>
              <a:t>Notes:</a:t>
            </a:r>
          </a:p>
          <a:p>
            <a:r>
              <a:rPr lang="en-US" sz="1200" dirty="0"/>
              <a:t>Motility and biofilm – bacillus subtilis</a:t>
            </a:r>
          </a:p>
          <a:p>
            <a:r>
              <a:rPr lang="en-US" sz="1200" dirty="0"/>
              <a:t>Acid stress resistance – listeria monocytogenes</a:t>
            </a:r>
          </a:p>
          <a:p>
            <a:r>
              <a:rPr lang="en-US" sz="1200" dirty="0"/>
              <a:t>Antibiotic resistance – staph aureus</a:t>
            </a:r>
          </a:p>
          <a:p>
            <a:r>
              <a:rPr lang="en-US" sz="1200" dirty="0"/>
              <a:t>Virulence – </a:t>
            </a:r>
            <a:r>
              <a:rPr lang="en-US" sz="1200" dirty="0" err="1"/>
              <a:t>burkholderia</a:t>
            </a:r>
            <a:r>
              <a:rPr lang="en-US" sz="1200" dirty="0"/>
              <a:t> </a:t>
            </a:r>
            <a:r>
              <a:rPr lang="en-US" sz="1200" dirty="0" err="1"/>
              <a:t>pseudomallei</a:t>
            </a:r>
            <a:r>
              <a:rPr lang="en-US" sz="1200" dirty="0"/>
              <a:t> and </a:t>
            </a:r>
            <a:r>
              <a:rPr lang="en-US" sz="1200" dirty="0" err="1"/>
              <a:t>francisella</a:t>
            </a:r>
            <a:r>
              <a:rPr lang="en-US" sz="1200" dirty="0"/>
              <a:t> in this work</a:t>
            </a:r>
          </a:p>
          <a:p>
            <a:r>
              <a:rPr lang="en-US" sz="1200" dirty="0"/>
              <a:t>Phage paper – Mizuno et al. 2019, Chen 2022</a:t>
            </a:r>
          </a:p>
          <a:p>
            <a:r>
              <a:rPr lang="en-US" sz="1200" dirty="0" err="1"/>
              <a:t>Bacteriodetes</a:t>
            </a:r>
            <a:r>
              <a:rPr lang="en-US" sz="1200" dirty="0"/>
              <a:t> – Jha et al 2020 – probably autoregulating its own expression because rpsU is one of the few genes with a strong SD</a:t>
            </a:r>
          </a:p>
          <a:p>
            <a:endParaRPr lang="en-US" dirty="0"/>
          </a:p>
        </p:txBody>
      </p:sp>
      <p:sp>
        <p:nvSpPr>
          <p:cNvPr id="4" name="Slide Number Placeholder 3"/>
          <p:cNvSpPr>
            <a:spLocks noGrp="1"/>
          </p:cNvSpPr>
          <p:nvPr>
            <p:ph type="sldNum" sz="quarter" idx="5"/>
          </p:nvPr>
        </p:nvSpPr>
        <p:spPr/>
        <p:txBody>
          <a:bodyPr/>
          <a:lstStyle/>
          <a:p>
            <a:fld id="{EAFDD759-AB26-F64E-8A4F-FBC14A9FCC35}" type="slidenum">
              <a:rPr lang="en-US" smtClean="0"/>
              <a:t>23</a:t>
            </a:fld>
            <a:endParaRPr lang="en-US"/>
          </a:p>
        </p:txBody>
      </p:sp>
    </p:spTree>
    <p:extLst>
      <p:ext uri="{BB962C8B-B14F-4D97-AF65-F5344CB8AC3E}">
        <p14:creationId xmlns:p14="http://schemas.microsoft.com/office/powerpoint/2010/main" val="1054621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marR="0" lvl="1" indent="-28575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Another piece of preliminary data that was used is showing transcript abundance between LVS and delta rpsU2</a:t>
            </a:r>
            <a:endParaRPr lang="en-US" sz="1200" u="none" strike="noStrike" dirty="0">
              <a:effectLst/>
              <a:latin typeface="Times New Roman" panose="02020603050405020304" pitchFamily="18" charset="0"/>
              <a:ea typeface="Times New Roman" panose="02020603050405020304" pitchFamily="18" charset="0"/>
            </a:endParaRPr>
          </a:p>
          <a:p>
            <a:pPr marL="1143000" marR="0" lvl="2" indent="-22860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As you can see, when there the rpsu2 gene is deleted there is a 25 fold increase in transcript abundance </a:t>
            </a:r>
            <a:endParaRPr lang="en-US" sz="1200" u="none" strike="noStrike" dirty="0">
              <a:effectLst/>
              <a:latin typeface="Times New Roman" panose="02020603050405020304" pitchFamily="18" charset="0"/>
              <a:ea typeface="Times New Roman" panose="02020603050405020304" pitchFamily="18" charset="0"/>
            </a:endParaRPr>
          </a:p>
          <a:p>
            <a:pPr marL="1143000" marR="0" lvl="2" indent="-22860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This is clearly showing that when there is no protein present, there is an increase in transcript. The protein is suppressing itself. </a:t>
            </a:r>
            <a:endParaRPr lang="en-US" sz="1200" u="none" strike="noStrike" dirty="0">
              <a:effectLst/>
              <a:latin typeface="Times New Roman" panose="02020603050405020304" pitchFamily="18" charset="0"/>
              <a:ea typeface="Times New Roman" panose="02020603050405020304" pitchFamily="18" charset="0"/>
            </a:endParaRPr>
          </a:p>
          <a:p>
            <a:pPr marL="1600200" marR="0" lvl="3" indent="-22860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What could be happening?</a:t>
            </a:r>
            <a:endParaRPr lang="en-US" sz="1200" u="none" strike="noStrike" dirty="0">
              <a:effectLst/>
              <a:latin typeface="Times New Roman" panose="02020603050405020304" pitchFamily="18" charset="0"/>
              <a:ea typeface="Times New Roman" panose="02020603050405020304" pitchFamily="18" charset="0"/>
            </a:endParaRPr>
          </a:p>
          <a:p>
            <a:pPr marL="1600200" marR="0" lvl="3" indent="-22860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One option is that it is preventing its own transcription. </a:t>
            </a:r>
            <a:endParaRPr lang="en-US" sz="1200" u="none" strike="noStrike" dirty="0">
              <a:effectLst/>
              <a:latin typeface="Times New Roman" panose="02020603050405020304" pitchFamily="18" charset="0"/>
              <a:ea typeface="Times New Roman" panose="02020603050405020304" pitchFamily="18" charset="0"/>
            </a:endParaRPr>
          </a:p>
          <a:p>
            <a:pPr marL="2057400" marR="0" lvl="4" indent="-22860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Binding to DNA for example</a:t>
            </a:r>
            <a:endParaRPr lang="en-US" sz="1200" u="none" strike="noStrike" dirty="0">
              <a:effectLst/>
              <a:latin typeface="Times New Roman" panose="02020603050405020304" pitchFamily="18" charset="0"/>
              <a:ea typeface="Times New Roman" panose="02020603050405020304" pitchFamily="18" charset="0"/>
            </a:endParaRPr>
          </a:p>
          <a:p>
            <a:pPr marL="1600200" marR="0" lvl="3" indent="-22860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Another option is that it could be inhibiting translation leading to quick degradation</a:t>
            </a:r>
            <a:endParaRPr lang="en-US" sz="1200" u="none" strike="noStrike" dirty="0">
              <a:effectLst/>
              <a:latin typeface="Times New Roman" panose="02020603050405020304" pitchFamily="18" charset="0"/>
              <a:ea typeface="Times New Roman" panose="02020603050405020304" pitchFamily="18" charset="0"/>
            </a:endParaRPr>
          </a:p>
          <a:p>
            <a:pPr marL="2057400" marR="0" lvl="4" indent="-22860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Which would be similar to the example that I showed you earlier</a:t>
            </a:r>
            <a:endParaRPr lang="en-US" sz="1200" u="none" strike="noStrike" dirty="0">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pPr>
            <a:r>
              <a:rPr lang="en-US" sz="1100" u="none" strike="noStrike" dirty="0">
                <a:effectLst/>
                <a:latin typeface="Calibri" panose="020F0502020204030204" pitchFamily="34" charset="0"/>
                <a:ea typeface="Calibri" panose="020F0502020204030204" pitchFamily="34" charset="0"/>
              </a:rPr>
              <a:t>With this idea that the protein bS21-2 is preventing its own transcription, we were interested to investigate which specific part of the sequence could the protein be influencing? Is this regulation </a:t>
            </a:r>
            <a:r>
              <a:rPr lang="en-US" sz="1100" u="none" strike="noStrike" dirty="0" err="1">
                <a:effectLst/>
                <a:latin typeface="Calibri" panose="020F0502020204030204" pitchFamily="34" charset="0"/>
                <a:ea typeface="Calibri" panose="020F0502020204030204" pitchFamily="34" charset="0"/>
              </a:rPr>
              <a:t>occuring</a:t>
            </a:r>
            <a:r>
              <a:rPr lang="en-US" sz="1100" u="none" strike="noStrike" dirty="0">
                <a:effectLst/>
                <a:latin typeface="Calibri" panose="020F0502020204030204" pitchFamily="34" charset="0"/>
                <a:ea typeface="Calibri" panose="020F0502020204030204" pitchFamily="34" charset="0"/>
              </a:rPr>
              <a:t> at the level of transcription or translation?</a:t>
            </a:r>
            <a:endParaRPr lang="en-US" sz="1200" u="none" strike="noStrike"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09535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AFA216-E35D-0808-0325-D2341F804A9B}"/>
              </a:ext>
            </a:extLst>
          </p:cNvPr>
          <p:cNvPicPr>
            <a:picLocks noChangeAspect="1"/>
          </p:cNvPicPr>
          <p:nvPr userDrawn="1"/>
        </p:nvPicPr>
        <p:blipFill>
          <a:blip r:embed="rId2"/>
          <a:stretch>
            <a:fillRect/>
          </a:stretch>
        </p:blipFill>
        <p:spPr>
          <a:xfrm>
            <a:off x="0" y="0"/>
            <a:ext cx="12192000" cy="5321808"/>
          </a:xfrm>
          <a:prstGeom prst="rect">
            <a:avLst/>
          </a:prstGeom>
        </p:spPr>
      </p:pic>
      <p:sp>
        <p:nvSpPr>
          <p:cNvPr id="8" name="Title 1">
            <a:extLst>
              <a:ext uri="{FF2B5EF4-FFF2-40B4-BE49-F238E27FC236}">
                <a16:creationId xmlns:a16="http://schemas.microsoft.com/office/drawing/2014/main" id="{4ADB296D-F8D5-2EFA-6E52-2D551ED73294}"/>
              </a:ext>
            </a:extLst>
          </p:cNvPr>
          <p:cNvSpPr>
            <a:spLocks noGrp="1"/>
          </p:cNvSpPr>
          <p:nvPr>
            <p:ph type="ctrTitle"/>
          </p:nvPr>
        </p:nvSpPr>
        <p:spPr>
          <a:xfrm>
            <a:off x="329821" y="1632250"/>
            <a:ext cx="11532358" cy="2541431"/>
          </a:xfrm>
        </p:spPr>
        <p:txBody>
          <a:bodyPr bIns="0" anchor="b">
            <a:normAutofit/>
          </a:bodyPr>
          <a:lstStyle>
            <a:lvl1pPr algn="ctr">
              <a:defRPr sz="6600">
                <a:latin typeface="Aparajita" panose="020B0502040204020203" pitchFamily="18" charset="0"/>
                <a:cs typeface="Aparajita" panose="020B0502040204020203" pitchFamily="18" charset="0"/>
              </a:defRPr>
            </a:lvl1pPr>
          </a:lstStyle>
          <a:p>
            <a:r>
              <a:rPr lang="en-US" dirty="0"/>
              <a:t>Click to edit Master title style</a:t>
            </a:r>
          </a:p>
        </p:txBody>
      </p:sp>
      <p:sp>
        <p:nvSpPr>
          <p:cNvPr id="9" name="Subtitle 2">
            <a:extLst>
              <a:ext uri="{FF2B5EF4-FFF2-40B4-BE49-F238E27FC236}">
                <a16:creationId xmlns:a16="http://schemas.microsoft.com/office/drawing/2014/main" id="{A1E42610-30BB-9963-7FDE-4D9F6B1F61B6}"/>
              </a:ext>
            </a:extLst>
          </p:cNvPr>
          <p:cNvSpPr>
            <a:spLocks noGrp="1"/>
          </p:cNvSpPr>
          <p:nvPr>
            <p:ph type="subTitle" idx="1"/>
          </p:nvPr>
        </p:nvSpPr>
        <p:spPr>
          <a:xfrm>
            <a:off x="1293051" y="5360004"/>
            <a:ext cx="9605898"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17689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0556A-5318-D374-0E3E-3663A5D7FF1E}"/>
              </a:ext>
            </a:extLst>
          </p:cNvPr>
          <p:cNvPicPr>
            <a:picLocks noChangeAspect="1"/>
          </p:cNvPicPr>
          <p:nvPr userDrawn="1"/>
        </p:nvPicPr>
        <p:blipFill>
          <a:blip r:embed="rId2"/>
          <a:stretch>
            <a:fillRect/>
          </a:stretch>
        </p:blipFill>
        <p:spPr>
          <a:xfrm>
            <a:off x="0" y="0"/>
            <a:ext cx="12192000" cy="5321808"/>
          </a:xfrm>
          <a:prstGeom prst="rect">
            <a:avLst/>
          </a:prstGeom>
        </p:spPr>
      </p:pic>
      <p:pic>
        <p:nvPicPr>
          <p:cNvPr id="4" name="Picture 3">
            <a:extLst>
              <a:ext uri="{FF2B5EF4-FFF2-40B4-BE49-F238E27FC236}">
                <a16:creationId xmlns:a16="http://schemas.microsoft.com/office/drawing/2014/main" id="{2FB2F83B-743E-DB54-C47A-3D1E5875C456}"/>
              </a:ext>
            </a:extLst>
          </p:cNvPr>
          <p:cNvPicPr>
            <a:picLocks noChangeAspect="1"/>
          </p:cNvPicPr>
          <p:nvPr userDrawn="1"/>
        </p:nvPicPr>
        <p:blipFill rotWithShape="1">
          <a:blip r:embed="rId2"/>
          <a:srcRect b="60039"/>
          <a:stretch/>
        </p:blipFill>
        <p:spPr>
          <a:xfrm>
            <a:off x="0" y="4731333"/>
            <a:ext cx="12192000" cy="2126667"/>
          </a:xfrm>
          <a:prstGeom prst="rect">
            <a:avLst/>
          </a:prstGeom>
        </p:spPr>
      </p:pic>
      <p:sp>
        <p:nvSpPr>
          <p:cNvPr id="5" name="Rectangle 4">
            <a:extLst>
              <a:ext uri="{FF2B5EF4-FFF2-40B4-BE49-F238E27FC236}">
                <a16:creationId xmlns:a16="http://schemas.microsoft.com/office/drawing/2014/main" id="{7625B141-600E-4115-ED8E-0FBB457B595B}"/>
              </a:ext>
            </a:extLst>
          </p:cNvPr>
          <p:cNvSpPr/>
          <p:nvPr userDrawn="1"/>
        </p:nvSpPr>
        <p:spPr>
          <a:xfrm>
            <a:off x="609600" y="685800"/>
            <a:ext cx="10972800" cy="5486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B9BEA-83D9-578D-6799-07A436BBC04D}"/>
              </a:ext>
            </a:extLst>
          </p:cNvPr>
          <p:cNvSpPr>
            <a:spLocks noGrp="1"/>
          </p:cNvSpPr>
          <p:nvPr>
            <p:ph type="title"/>
          </p:nvPr>
        </p:nvSpPr>
        <p:spPr>
          <a:xfrm>
            <a:off x="1201838" y="2365667"/>
            <a:ext cx="9788324" cy="2126667"/>
          </a:xfrm>
        </p:spPr>
        <p:txBody>
          <a:bodyPr/>
          <a:lstStyle/>
          <a:p>
            <a:r>
              <a:rPr lang="en-US" dirty="0"/>
              <a:t>Click to edit Master title style</a:t>
            </a:r>
          </a:p>
        </p:txBody>
      </p:sp>
      <p:sp>
        <p:nvSpPr>
          <p:cNvPr id="6" name="Rectangle 5">
            <a:extLst>
              <a:ext uri="{FF2B5EF4-FFF2-40B4-BE49-F238E27FC236}">
                <a16:creationId xmlns:a16="http://schemas.microsoft.com/office/drawing/2014/main" id="{67A24DDB-8745-462F-8042-E9CDB35F2E45}"/>
              </a:ext>
            </a:extLst>
          </p:cNvPr>
          <p:cNvSpPr/>
          <p:nvPr userDrawn="1"/>
        </p:nvSpPr>
        <p:spPr>
          <a:xfrm>
            <a:off x="1066800" y="1143000"/>
            <a:ext cx="10058400" cy="4572000"/>
          </a:xfrm>
          <a:prstGeom prst="rect">
            <a:avLst/>
          </a:prstGeom>
          <a:noFill/>
          <a:ln w="38100">
            <a:solidFill>
              <a:srgbClr val="8FA2D4"/>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459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p:cNvCxnSpPr>
            <a:cxnSpLocks/>
          </p:cNvCxnSpPr>
          <p:nvPr/>
        </p:nvCxnSpPr>
        <p:spPr>
          <a:xfrm>
            <a:off x="381000" y="1301177"/>
            <a:ext cx="11430000" cy="0"/>
          </a:xfrm>
          <a:prstGeom prst="line">
            <a:avLst/>
          </a:prstGeom>
          <a:ln w="31750">
            <a:solidFill>
              <a:srgbClr val="8FA2D4"/>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056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82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32027"/>
            <a:ext cx="11430000" cy="78421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0999" y="1670186"/>
            <a:ext cx="5451629" cy="4339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59374" y="1670188"/>
            <a:ext cx="5449824" cy="43399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5" name="Straight Connector 34"/>
          <p:cNvCxnSpPr>
            <a:cxnSpLocks/>
          </p:cNvCxnSpPr>
          <p:nvPr/>
        </p:nvCxnSpPr>
        <p:spPr>
          <a:xfrm>
            <a:off x="381000" y="1456470"/>
            <a:ext cx="11430000" cy="0"/>
          </a:xfrm>
          <a:prstGeom prst="line">
            <a:avLst/>
          </a:prstGeom>
          <a:ln w="31750">
            <a:solidFill>
              <a:srgbClr val="3B64A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006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372F4E-B6A0-E0E4-BB28-96CB754106B9}"/>
              </a:ext>
            </a:extLst>
          </p:cNvPr>
          <p:cNvSpPr>
            <a:spLocks noGrp="1"/>
          </p:cNvSpPr>
          <p:nvPr>
            <p:ph type="title"/>
          </p:nvPr>
        </p:nvSpPr>
        <p:spPr>
          <a:xfrm>
            <a:off x="381000" y="432027"/>
            <a:ext cx="11430000" cy="784214"/>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C6AFE77F-C68E-3053-4379-5AB40AA60A75}"/>
              </a:ext>
            </a:extLst>
          </p:cNvPr>
          <p:cNvCxnSpPr>
            <a:cxnSpLocks/>
          </p:cNvCxnSpPr>
          <p:nvPr userDrawn="1"/>
        </p:nvCxnSpPr>
        <p:spPr>
          <a:xfrm>
            <a:off x="381000" y="1240151"/>
            <a:ext cx="11430000" cy="0"/>
          </a:xfrm>
          <a:prstGeom prst="line">
            <a:avLst/>
          </a:prstGeom>
          <a:ln w="31750">
            <a:solidFill>
              <a:srgbClr val="3B64A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7930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196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4287" y="319613"/>
            <a:ext cx="4593483" cy="272647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3" y="319613"/>
            <a:ext cx="7023999" cy="561647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2373" y="3209619"/>
            <a:ext cx="4595397" cy="2726476"/>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p:cNvCxnSpPr>
            <a:cxnSpLocks/>
          </p:cNvCxnSpPr>
          <p:nvPr/>
        </p:nvCxnSpPr>
        <p:spPr>
          <a:xfrm>
            <a:off x="811959" y="3138597"/>
            <a:ext cx="3269490" cy="0"/>
          </a:xfrm>
          <a:prstGeom prst="line">
            <a:avLst/>
          </a:prstGeom>
          <a:ln w="31750">
            <a:solidFill>
              <a:srgbClr val="3B64A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9685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0A3EA6-9F19-D0F5-FDBD-196D0D418F33}"/>
              </a:ext>
            </a:extLst>
          </p:cNvPr>
          <p:cNvSpPr/>
          <p:nvPr userDrawn="1"/>
        </p:nvSpPr>
        <p:spPr>
          <a:xfrm>
            <a:off x="0" y="230819"/>
            <a:ext cx="4904236" cy="5903651"/>
          </a:xfrm>
          <a:prstGeom prst="rect">
            <a:avLst/>
          </a:prstGeom>
          <a:solidFill>
            <a:srgbClr val="E6E6F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6533" y="798973"/>
            <a:ext cx="4611238" cy="5184577"/>
          </a:xfrm>
        </p:spPr>
        <p:txBody>
          <a:bodyPr anchor="b">
            <a:normAutofit/>
          </a:bodyPr>
          <a:lstStyle>
            <a:lvl1pPr algn="l">
              <a:defRPr sz="24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043714" y="798974"/>
            <a:ext cx="6958896" cy="5184576"/>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677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D"/>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9EB813-6D4B-F69F-CFA2-70AAED1335DD}"/>
              </a:ext>
            </a:extLst>
          </p:cNvPr>
          <p:cNvPicPr>
            <a:picLocks noChangeAspect="1"/>
          </p:cNvPicPr>
          <p:nvPr userDrawn="1"/>
        </p:nvPicPr>
        <p:blipFill rotWithShape="1">
          <a:blip r:embed="rId11"/>
          <a:srcRect t="76673" b="6271"/>
          <a:stretch/>
        </p:blipFill>
        <p:spPr>
          <a:xfrm>
            <a:off x="0" y="6141075"/>
            <a:ext cx="12192000" cy="716925"/>
          </a:xfrm>
          <a:prstGeom prst="rect">
            <a:avLst/>
          </a:prstGeom>
        </p:spPr>
      </p:pic>
      <p:pic>
        <p:nvPicPr>
          <p:cNvPr id="15" name="Picture 14">
            <a:extLst>
              <a:ext uri="{FF2B5EF4-FFF2-40B4-BE49-F238E27FC236}">
                <a16:creationId xmlns:a16="http://schemas.microsoft.com/office/drawing/2014/main" id="{E7C74E68-DDC8-4D7D-07BD-055CA9B8EDDD}"/>
              </a:ext>
            </a:extLst>
          </p:cNvPr>
          <p:cNvPicPr>
            <a:picLocks noChangeAspect="1"/>
          </p:cNvPicPr>
          <p:nvPr userDrawn="1"/>
        </p:nvPicPr>
        <p:blipFill rotWithShape="1">
          <a:blip r:embed="rId11"/>
          <a:srcRect t="8092" b="86323"/>
          <a:stretch/>
        </p:blipFill>
        <p:spPr>
          <a:xfrm>
            <a:off x="0" y="-3954"/>
            <a:ext cx="12192000" cy="234773"/>
          </a:xfrm>
          <a:prstGeom prst="rect">
            <a:avLst/>
          </a:prstGeom>
        </p:spPr>
      </p:pic>
      <p:sp>
        <p:nvSpPr>
          <p:cNvPr id="2" name="Title Placeholder 1"/>
          <p:cNvSpPr>
            <a:spLocks noGrp="1"/>
          </p:cNvSpPr>
          <p:nvPr>
            <p:ph type="title"/>
          </p:nvPr>
        </p:nvSpPr>
        <p:spPr>
          <a:xfrm>
            <a:off x="381000" y="464025"/>
            <a:ext cx="11430000" cy="71692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1000" y="1414156"/>
            <a:ext cx="11430000" cy="45908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403074"/>
      </p:ext>
    </p:extLst>
  </p:cSld>
  <p:clrMap bg1="lt1" tx1="dk1" bg2="lt2" tx2="dk2" accent1="accent1" accent2="accent2" accent3="accent3" accent4="accent4" accent5="accent5" accent6="accent6" hlink="hlink" folHlink="folHlink"/>
  <p:sldLayoutIdLst>
    <p:sldLayoutId id="2147483663" r:id="rId1"/>
    <p:sldLayoutId id="2147483674" r:id="rId2"/>
    <p:sldLayoutId id="2147483662" r:id="rId3"/>
    <p:sldLayoutId id="2147483673" r:id="rId4"/>
    <p:sldLayoutId id="2147483664" r:id="rId5"/>
    <p:sldLayoutId id="2147483666" r:id="rId6"/>
    <p:sldLayoutId id="2147483667" r:id="rId7"/>
    <p:sldLayoutId id="2147483668" r:id="rId8"/>
    <p:sldLayoutId id="2147483672" r:id="rId9"/>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T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4DEE2-F83B-80F0-1487-F4BD753A0877}"/>
              </a:ext>
            </a:extLst>
          </p:cNvPr>
          <p:cNvSpPr/>
          <p:nvPr/>
        </p:nvSpPr>
        <p:spPr>
          <a:xfrm>
            <a:off x="532556" y="1772239"/>
            <a:ext cx="11126888" cy="2498103"/>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59DA5-6BBE-EE51-9B39-E7937CB3E7AC}"/>
              </a:ext>
            </a:extLst>
          </p:cNvPr>
          <p:cNvSpPr>
            <a:spLocks noGrp="1"/>
          </p:cNvSpPr>
          <p:nvPr>
            <p:ph type="ctrTitle"/>
          </p:nvPr>
        </p:nvSpPr>
        <p:spPr>
          <a:xfrm>
            <a:off x="532556" y="1772239"/>
            <a:ext cx="11126888" cy="2205872"/>
          </a:xfrm>
        </p:spPr>
        <p:txBody>
          <a:bodyPr>
            <a:noAutofit/>
          </a:bodyPr>
          <a:lstStyle/>
          <a:p>
            <a:r>
              <a:rPr lang="en-US" sz="4800" cap="none" dirty="0">
                <a:latin typeface="Helvetica" panose="020B0604020202020204" pitchFamily="34" charset="0"/>
                <a:cs typeface="Helvetica" panose="020B0604020202020204" pitchFamily="34" charset="0"/>
              </a:rPr>
              <a:t>Investigating the Autogenous Regulation of bS21 Homologs</a:t>
            </a:r>
            <a:br>
              <a:rPr lang="en-US" sz="4800" cap="none" dirty="0">
                <a:latin typeface="Helvetica" panose="020B0604020202020204" pitchFamily="34" charset="0"/>
                <a:cs typeface="Helvetica" panose="020B0604020202020204" pitchFamily="34" charset="0"/>
              </a:rPr>
            </a:br>
            <a:r>
              <a:rPr lang="en-US" sz="4800" cap="none" dirty="0">
                <a:latin typeface="Helvetica" panose="020B0604020202020204" pitchFamily="34" charset="0"/>
                <a:cs typeface="Helvetica" panose="020B0604020202020204" pitchFamily="34" charset="0"/>
              </a:rPr>
              <a:t>In </a:t>
            </a:r>
            <a:r>
              <a:rPr lang="en-US" sz="4800" i="1" cap="none" dirty="0" err="1">
                <a:latin typeface="Helvetica" panose="020B0604020202020204" pitchFamily="34" charset="0"/>
                <a:cs typeface="Helvetica" panose="020B0604020202020204" pitchFamily="34" charset="0"/>
              </a:rPr>
              <a:t>Francisella</a:t>
            </a:r>
            <a:r>
              <a:rPr lang="en-US" sz="4800" i="1" cap="none" dirty="0">
                <a:latin typeface="Helvetica" panose="020B0604020202020204" pitchFamily="34" charset="0"/>
                <a:cs typeface="Helvetica" panose="020B0604020202020204" pitchFamily="34" charset="0"/>
              </a:rPr>
              <a:t> </a:t>
            </a:r>
            <a:r>
              <a:rPr lang="en-US" sz="4800" i="1" cap="none" dirty="0" err="1">
                <a:latin typeface="Helvetica" panose="020B0604020202020204" pitchFamily="34" charset="0"/>
                <a:cs typeface="Helvetica" panose="020B0604020202020204" pitchFamily="34" charset="0"/>
              </a:rPr>
              <a:t>tularensis</a:t>
            </a:r>
            <a:endParaRPr lang="en-US" sz="4800" i="1" cap="none" dirty="0">
              <a:latin typeface="Helvetica" panose="020B0604020202020204" pitchFamily="34" charset="0"/>
              <a:cs typeface="Helvetica" panose="020B0604020202020204" pitchFamily="34" charset="0"/>
            </a:endParaRPr>
          </a:p>
        </p:txBody>
      </p:sp>
      <p:sp>
        <p:nvSpPr>
          <p:cNvPr id="3" name="Subtitle 2">
            <a:extLst>
              <a:ext uri="{FF2B5EF4-FFF2-40B4-BE49-F238E27FC236}">
                <a16:creationId xmlns:a16="http://schemas.microsoft.com/office/drawing/2014/main" id="{F5E38C9A-CDD4-5B17-85B1-9F3A500E61B6}"/>
              </a:ext>
            </a:extLst>
          </p:cNvPr>
          <p:cNvSpPr>
            <a:spLocks noGrp="1"/>
          </p:cNvSpPr>
          <p:nvPr>
            <p:ph type="subTitle" idx="1"/>
          </p:nvPr>
        </p:nvSpPr>
        <p:spPr/>
        <p:txBody>
          <a:bodyPr>
            <a:normAutofit/>
          </a:bodyPr>
          <a:lstStyle/>
          <a:p>
            <a:r>
              <a:rPr lang="en-US" sz="2000" cap="none" dirty="0" err="1"/>
              <a:t>KRamsey</a:t>
            </a:r>
            <a:r>
              <a:rPr lang="en-US" sz="2000" cap="none" dirty="0"/>
              <a:t> Lab | Sierra Schmidt</a:t>
            </a:r>
          </a:p>
        </p:txBody>
      </p:sp>
    </p:spTree>
    <p:extLst>
      <p:ext uri="{BB962C8B-B14F-4D97-AF65-F5344CB8AC3E}">
        <p14:creationId xmlns:p14="http://schemas.microsoft.com/office/powerpoint/2010/main" val="185279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A45A4-151B-404F-69DD-4DED565275A1}"/>
              </a:ext>
            </a:extLst>
          </p:cNvPr>
          <p:cNvSpPr>
            <a:spLocks noGrp="1"/>
          </p:cNvSpPr>
          <p:nvPr>
            <p:ph type="title"/>
          </p:nvPr>
        </p:nvSpPr>
        <p:spPr>
          <a:xfrm>
            <a:off x="1201838" y="2833476"/>
            <a:ext cx="9788324" cy="595524"/>
          </a:xfrm>
        </p:spPr>
        <p:txBody>
          <a:bodyPr>
            <a:noAutofit/>
          </a:bodyPr>
          <a:lstStyle/>
          <a:p>
            <a:pPr>
              <a:lnSpc>
                <a:spcPct val="100000"/>
              </a:lnSpc>
            </a:pPr>
            <a:r>
              <a:rPr lang="en-US" sz="2800" cap="none" dirty="0"/>
              <a:t>1. How does bS21-2 affect its own expression? </a:t>
            </a:r>
            <a:br>
              <a:rPr lang="en-US" sz="2800" cap="none" dirty="0"/>
            </a:br>
            <a:endParaRPr lang="en-US" sz="2800" cap="none" dirty="0"/>
          </a:p>
        </p:txBody>
      </p:sp>
      <p:sp>
        <p:nvSpPr>
          <p:cNvPr id="5" name="Title 3">
            <a:extLst>
              <a:ext uri="{FF2B5EF4-FFF2-40B4-BE49-F238E27FC236}">
                <a16:creationId xmlns:a16="http://schemas.microsoft.com/office/drawing/2014/main" id="{2DDFCA62-385E-F1FA-6380-2B8877DED0CB}"/>
              </a:ext>
            </a:extLst>
          </p:cNvPr>
          <p:cNvSpPr txBox="1">
            <a:spLocks/>
          </p:cNvSpPr>
          <p:nvPr/>
        </p:nvSpPr>
        <p:spPr>
          <a:xfrm>
            <a:off x="3578507" y="1777287"/>
            <a:ext cx="5034987" cy="5955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gn="ctr"/>
            <a:r>
              <a:rPr lang="en-US" cap="none" dirty="0"/>
              <a:t>Research Questions</a:t>
            </a:r>
          </a:p>
        </p:txBody>
      </p:sp>
      <p:sp>
        <p:nvSpPr>
          <p:cNvPr id="6" name="Title 3">
            <a:extLst>
              <a:ext uri="{FF2B5EF4-FFF2-40B4-BE49-F238E27FC236}">
                <a16:creationId xmlns:a16="http://schemas.microsoft.com/office/drawing/2014/main" id="{1ACF6384-DDFF-0A33-6FB4-1D4425F48E03}"/>
              </a:ext>
            </a:extLst>
          </p:cNvPr>
          <p:cNvSpPr txBox="1">
            <a:spLocks/>
          </p:cNvSpPr>
          <p:nvPr/>
        </p:nvSpPr>
        <p:spPr>
          <a:xfrm>
            <a:off x="1201838" y="3429000"/>
            <a:ext cx="9788324" cy="9996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nSpc>
                <a:spcPct val="100000"/>
              </a:lnSpc>
            </a:pPr>
            <a:r>
              <a:rPr lang="en-US" sz="2800" cap="none" dirty="0"/>
              <a:t>2. How do all three homologs affect their own and each other’s expression?</a:t>
            </a:r>
          </a:p>
        </p:txBody>
      </p:sp>
    </p:spTree>
    <p:extLst>
      <p:ext uri="{BB962C8B-B14F-4D97-AF65-F5344CB8AC3E}">
        <p14:creationId xmlns:p14="http://schemas.microsoft.com/office/powerpoint/2010/main" val="1219832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A45A4-151B-404F-69DD-4DED565275A1}"/>
              </a:ext>
            </a:extLst>
          </p:cNvPr>
          <p:cNvSpPr>
            <a:spLocks noGrp="1"/>
          </p:cNvSpPr>
          <p:nvPr>
            <p:ph type="title"/>
          </p:nvPr>
        </p:nvSpPr>
        <p:spPr>
          <a:xfrm>
            <a:off x="1201838" y="2833476"/>
            <a:ext cx="9788324" cy="595524"/>
          </a:xfrm>
        </p:spPr>
        <p:txBody>
          <a:bodyPr>
            <a:noAutofit/>
          </a:bodyPr>
          <a:lstStyle/>
          <a:p>
            <a:pPr>
              <a:lnSpc>
                <a:spcPct val="100000"/>
              </a:lnSpc>
            </a:pPr>
            <a:r>
              <a:rPr lang="en-US" sz="2800" cap="none" dirty="0"/>
              <a:t>1. </a:t>
            </a:r>
            <a:r>
              <a:rPr lang="en-US" sz="2800" b="1" cap="none" dirty="0"/>
              <a:t>How does bS21-2 affect its own expression? </a:t>
            </a:r>
            <a:br>
              <a:rPr lang="en-US" sz="2800" cap="none" dirty="0"/>
            </a:br>
            <a:endParaRPr lang="en-US" sz="2800" cap="none" dirty="0"/>
          </a:p>
        </p:txBody>
      </p:sp>
      <p:sp>
        <p:nvSpPr>
          <p:cNvPr id="5" name="Title 3">
            <a:extLst>
              <a:ext uri="{FF2B5EF4-FFF2-40B4-BE49-F238E27FC236}">
                <a16:creationId xmlns:a16="http://schemas.microsoft.com/office/drawing/2014/main" id="{2DDFCA62-385E-F1FA-6380-2B8877DED0CB}"/>
              </a:ext>
            </a:extLst>
          </p:cNvPr>
          <p:cNvSpPr txBox="1">
            <a:spLocks/>
          </p:cNvSpPr>
          <p:nvPr/>
        </p:nvSpPr>
        <p:spPr>
          <a:xfrm>
            <a:off x="3578507" y="1777287"/>
            <a:ext cx="5034987" cy="5955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gn="ctr"/>
            <a:r>
              <a:rPr lang="en-US" cap="none" dirty="0"/>
              <a:t>Research Questions</a:t>
            </a:r>
          </a:p>
        </p:txBody>
      </p:sp>
      <p:sp>
        <p:nvSpPr>
          <p:cNvPr id="6" name="Title 3">
            <a:extLst>
              <a:ext uri="{FF2B5EF4-FFF2-40B4-BE49-F238E27FC236}">
                <a16:creationId xmlns:a16="http://schemas.microsoft.com/office/drawing/2014/main" id="{1ACF6384-DDFF-0A33-6FB4-1D4425F48E03}"/>
              </a:ext>
            </a:extLst>
          </p:cNvPr>
          <p:cNvSpPr txBox="1">
            <a:spLocks/>
          </p:cNvSpPr>
          <p:nvPr/>
        </p:nvSpPr>
        <p:spPr>
          <a:xfrm>
            <a:off x="1201838" y="3429000"/>
            <a:ext cx="9788324" cy="9996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nSpc>
                <a:spcPct val="100000"/>
              </a:lnSpc>
            </a:pPr>
            <a:r>
              <a:rPr lang="en-US" sz="2800" cap="none" dirty="0"/>
              <a:t>2. How do all three homologs affect their own and each other’s expression?</a:t>
            </a:r>
          </a:p>
        </p:txBody>
      </p:sp>
    </p:spTree>
    <p:extLst>
      <p:ext uri="{BB962C8B-B14F-4D97-AF65-F5344CB8AC3E}">
        <p14:creationId xmlns:p14="http://schemas.microsoft.com/office/powerpoint/2010/main" val="3922558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8810-C723-6832-97B3-84BF1F7674B2}"/>
              </a:ext>
            </a:extLst>
          </p:cNvPr>
          <p:cNvSpPr>
            <a:spLocks noGrp="1"/>
          </p:cNvSpPr>
          <p:nvPr>
            <p:ph type="title"/>
          </p:nvPr>
        </p:nvSpPr>
        <p:spPr>
          <a:xfrm>
            <a:off x="381000" y="622849"/>
            <a:ext cx="11575648" cy="558101"/>
          </a:xfrm>
        </p:spPr>
        <p:txBody>
          <a:bodyPr>
            <a:noAutofit/>
          </a:bodyPr>
          <a:lstStyle/>
          <a:p>
            <a:r>
              <a:rPr lang="en-US" cap="none" dirty="0"/>
              <a:t>Which Site Does bS21-2 Need to Affect Transcript Abundance?</a:t>
            </a:r>
          </a:p>
        </p:txBody>
      </p:sp>
      <p:grpSp>
        <p:nvGrpSpPr>
          <p:cNvPr id="10" name="Group 9">
            <a:extLst>
              <a:ext uri="{FF2B5EF4-FFF2-40B4-BE49-F238E27FC236}">
                <a16:creationId xmlns:a16="http://schemas.microsoft.com/office/drawing/2014/main" id="{83C45483-6375-08EF-4E68-AB396CAF6542}"/>
              </a:ext>
            </a:extLst>
          </p:cNvPr>
          <p:cNvGrpSpPr/>
          <p:nvPr/>
        </p:nvGrpSpPr>
        <p:grpSpPr>
          <a:xfrm>
            <a:off x="765392" y="2758809"/>
            <a:ext cx="10661215" cy="1726963"/>
            <a:chOff x="547254" y="3277283"/>
            <a:chExt cx="10661215" cy="1726963"/>
          </a:xfrm>
        </p:grpSpPr>
        <p:sp>
          <p:nvSpPr>
            <p:cNvPr id="9" name="Arrow: Bent 8">
              <a:extLst>
                <a:ext uri="{FF2B5EF4-FFF2-40B4-BE49-F238E27FC236}">
                  <a16:creationId xmlns:a16="http://schemas.microsoft.com/office/drawing/2014/main" id="{89C781DC-5D94-234A-072E-5AB065D0B19B}"/>
                </a:ext>
              </a:extLst>
            </p:cNvPr>
            <p:cNvSpPr/>
            <p:nvPr/>
          </p:nvSpPr>
          <p:spPr>
            <a:xfrm>
              <a:off x="3440518" y="3277283"/>
              <a:ext cx="652290" cy="1168863"/>
            </a:xfrm>
            <a:prstGeom prst="bentArrow">
              <a:avLst>
                <a:gd name="adj1" fmla="val 9306"/>
                <a:gd name="adj2" fmla="val 25000"/>
                <a:gd name="adj3" fmla="val 25000"/>
                <a:gd name="adj4" fmla="val 43750"/>
              </a:avLst>
            </a:prstGeom>
            <a:solidFill>
              <a:srgbClr val="B4C7E7"/>
            </a:solid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Google Shape;129;p17">
              <a:extLst>
                <a:ext uri="{FF2B5EF4-FFF2-40B4-BE49-F238E27FC236}">
                  <a16:creationId xmlns:a16="http://schemas.microsoft.com/office/drawing/2014/main" id="{FDD32054-E33C-3B4B-07FD-A4E9FEC0B915}"/>
                </a:ext>
              </a:extLst>
            </p:cNvPr>
            <p:cNvSpPr/>
            <p:nvPr/>
          </p:nvSpPr>
          <p:spPr>
            <a:xfrm>
              <a:off x="3525625" y="4446146"/>
              <a:ext cx="2969442" cy="558100"/>
            </a:xfrm>
            <a:prstGeom prst="rect">
              <a:avLst/>
            </a:prstGeom>
            <a:solidFill>
              <a:srgbClr val="B4C7E7"/>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Helvetica" panose="020B0604020202020204" pitchFamily="34" charset="0"/>
                  <a:cs typeface="Helvetica" panose="020B0604020202020204" pitchFamily="34" charset="0"/>
                </a:rPr>
                <a:t>5′UTR</a:t>
              </a:r>
              <a:endParaRPr sz="3200" dirty="0">
                <a:latin typeface="Helvetica" panose="020B0604020202020204" pitchFamily="34" charset="0"/>
                <a:cs typeface="Helvetica" panose="020B0604020202020204" pitchFamily="34" charset="0"/>
              </a:endParaRPr>
            </a:p>
          </p:txBody>
        </p:sp>
        <p:sp>
          <p:nvSpPr>
            <p:cNvPr id="7" name="Google Shape;130;p17">
              <a:extLst>
                <a:ext uri="{FF2B5EF4-FFF2-40B4-BE49-F238E27FC236}">
                  <a16:creationId xmlns:a16="http://schemas.microsoft.com/office/drawing/2014/main" id="{8EE325F5-3E2B-DEEC-05ED-B1D1281F2C23}"/>
                </a:ext>
              </a:extLst>
            </p:cNvPr>
            <p:cNvSpPr/>
            <p:nvPr/>
          </p:nvSpPr>
          <p:spPr>
            <a:xfrm>
              <a:off x="6495067" y="4446146"/>
              <a:ext cx="4713402" cy="558100"/>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200" i="1" dirty="0">
                  <a:latin typeface="Helvetica" panose="020B0604020202020204" pitchFamily="34" charset="0"/>
                  <a:cs typeface="Helvetica" panose="020B0604020202020204" pitchFamily="34" charset="0"/>
                </a:rPr>
                <a:t>rpsU2 </a:t>
              </a:r>
              <a:endParaRPr sz="3200" i="1" dirty="0">
                <a:latin typeface="Helvetica" panose="020B0604020202020204" pitchFamily="34" charset="0"/>
                <a:cs typeface="Helvetica" panose="020B0604020202020204" pitchFamily="34" charset="0"/>
              </a:endParaRPr>
            </a:p>
          </p:txBody>
        </p:sp>
        <p:sp>
          <p:nvSpPr>
            <p:cNvPr id="8" name="Google Shape;129;p17">
              <a:extLst>
                <a:ext uri="{FF2B5EF4-FFF2-40B4-BE49-F238E27FC236}">
                  <a16:creationId xmlns:a16="http://schemas.microsoft.com/office/drawing/2014/main" id="{97FD3B91-E6C1-490F-25C8-BA821BCAC7EE}"/>
                </a:ext>
              </a:extLst>
            </p:cNvPr>
            <p:cNvSpPr/>
            <p:nvPr/>
          </p:nvSpPr>
          <p:spPr>
            <a:xfrm>
              <a:off x="547254" y="4446145"/>
              <a:ext cx="2978370" cy="558101"/>
            </a:xfrm>
            <a:prstGeom prst="rect">
              <a:avLst/>
            </a:prstGeom>
            <a:solidFill>
              <a:srgbClr val="B4C7E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Helvetica" panose="020B0604020202020204" pitchFamily="34" charset="0"/>
                  <a:cs typeface="Helvetica" panose="020B0604020202020204" pitchFamily="34" charset="0"/>
                </a:rPr>
                <a:t>Promoter</a:t>
              </a:r>
              <a:endParaRPr sz="3200"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1968774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8429-CB0B-EBC3-87A9-1E6359B34B38}"/>
              </a:ext>
            </a:extLst>
          </p:cNvPr>
          <p:cNvSpPr>
            <a:spLocks noGrp="1"/>
          </p:cNvSpPr>
          <p:nvPr>
            <p:ph type="title"/>
          </p:nvPr>
        </p:nvSpPr>
        <p:spPr>
          <a:xfrm>
            <a:off x="395777" y="720496"/>
            <a:ext cx="11260604" cy="548797"/>
          </a:xfrm>
        </p:spPr>
        <p:txBody>
          <a:bodyPr>
            <a:normAutofit fontScale="90000"/>
          </a:bodyPr>
          <a:lstStyle/>
          <a:p>
            <a:r>
              <a:rPr lang="en-US" cap="none" dirty="0"/>
              <a:t>Testing 5′ UTR vs Promoter Contribution to Regulation by bS21-2</a:t>
            </a:r>
          </a:p>
        </p:txBody>
      </p:sp>
      <p:sp>
        <p:nvSpPr>
          <p:cNvPr id="17" name="Google Shape;155;p18">
            <a:extLst>
              <a:ext uri="{FF2B5EF4-FFF2-40B4-BE49-F238E27FC236}">
                <a16:creationId xmlns:a16="http://schemas.microsoft.com/office/drawing/2014/main" id="{FF46E7BB-2D84-142F-79B4-356FD6E11E6A}"/>
              </a:ext>
            </a:extLst>
          </p:cNvPr>
          <p:cNvSpPr/>
          <p:nvPr/>
        </p:nvSpPr>
        <p:spPr>
          <a:xfrm>
            <a:off x="395776" y="241519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solidFill>
                  <a:schemeClr val="tx1">
                    <a:lumMod val="75000"/>
                    <a:lumOff val="25000"/>
                  </a:schemeClr>
                </a:solidFill>
                <a:latin typeface="Helvetica" panose="020B0604020202020204" pitchFamily="34" charset="0"/>
                <a:cs typeface="Helvetica" panose="020B0604020202020204" pitchFamily="34" charset="0"/>
              </a:rPr>
              <a:t>tul4 </a:t>
            </a:r>
            <a:r>
              <a:rPr lang="en" sz="2000" dirty="0">
                <a:solidFill>
                  <a:schemeClr val="tx1">
                    <a:lumMod val="75000"/>
                    <a:lumOff val="25000"/>
                  </a:schemeClr>
                </a:solidFill>
                <a:latin typeface="Helvetica" panose="020B0604020202020204" pitchFamily="34" charset="0"/>
                <a:cs typeface="Helvetica" panose="020B0604020202020204" pitchFamily="34" charset="0"/>
              </a:rPr>
              <a:t>promoter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8" name="Google Shape;156;p18">
            <a:extLst>
              <a:ext uri="{FF2B5EF4-FFF2-40B4-BE49-F238E27FC236}">
                <a16:creationId xmlns:a16="http://schemas.microsoft.com/office/drawing/2014/main" id="{EE000626-5CC1-663F-DF7A-E14DB77BC34C}"/>
              </a:ext>
            </a:extLst>
          </p:cNvPr>
          <p:cNvSpPr/>
          <p:nvPr/>
        </p:nvSpPr>
        <p:spPr>
          <a:xfrm>
            <a:off x="2066155" y="241519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dirty="0">
                <a:solidFill>
                  <a:schemeClr val="tx1">
                    <a:lumMod val="75000"/>
                    <a:lumOff val="25000"/>
                  </a:schemeClr>
                </a:solidFill>
                <a:latin typeface="Helvetica" panose="020B0604020202020204" pitchFamily="34" charset="0"/>
                <a:cs typeface="Helvetica" panose="020B0604020202020204" pitchFamily="34" charset="0"/>
              </a:rPr>
              <a:t> </a:t>
            </a:r>
          </a:p>
          <a:p>
            <a:pPr algn="ctr">
              <a:lnSpc>
                <a:spcPct val="90000"/>
              </a:lnSpc>
            </a:pPr>
            <a:r>
              <a:rPr lang="en" sz="2000" dirty="0">
                <a:solidFill>
                  <a:schemeClr val="tx1">
                    <a:lumMod val="75000"/>
                    <a:lumOff val="25000"/>
                  </a:schemeClr>
                </a:solidFill>
                <a:latin typeface="Helvetica" panose="020B0604020202020204" pitchFamily="34" charset="0"/>
                <a:cs typeface="Helvetica" panose="020B0604020202020204" pitchFamily="34" charset="0"/>
              </a:rPr>
              <a:t>5′ UTR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9" name="Google Shape;157;p18">
            <a:extLst>
              <a:ext uri="{FF2B5EF4-FFF2-40B4-BE49-F238E27FC236}">
                <a16:creationId xmlns:a16="http://schemas.microsoft.com/office/drawing/2014/main" id="{9CC2FDD4-58EF-AAF5-5586-835136EF5353}"/>
              </a:ext>
            </a:extLst>
          </p:cNvPr>
          <p:cNvSpPr/>
          <p:nvPr/>
        </p:nvSpPr>
        <p:spPr>
          <a:xfrm>
            <a:off x="3725195" y="2415195"/>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r>
              <a:rPr lang="en" sz="2000" dirty="0">
                <a:latin typeface="Helvetica" panose="020B0604020202020204" pitchFamily="34" charset="0"/>
                <a:cs typeface="Helvetica" panose="020B0604020202020204" pitchFamily="34" charset="0"/>
              </a:rPr>
              <a:t> </a:t>
            </a:r>
            <a:endParaRPr sz="2000" dirty="0">
              <a:latin typeface="Helvetica" panose="020B0604020202020204" pitchFamily="34" charset="0"/>
              <a:cs typeface="Helvetica" panose="020B0604020202020204" pitchFamily="34" charset="0"/>
            </a:endParaRPr>
          </a:p>
        </p:txBody>
      </p:sp>
      <p:grpSp>
        <p:nvGrpSpPr>
          <p:cNvPr id="20" name="Group 19">
            <a:extLst>
              <a:ext uri="{FF2B5EF4-FFF2-40B4-BE49-F238E27FC236}">
                <a16:creationId xmlns:a16="http://schemas.microsoft.com/office/drawing/2014/main" id="{DB979618-D57D-68D4-2A5E-EDDD3634CE5D}"/>
              </a:ext>
            </a:extLst>
          </p:cNvPr>
          <p:cNvGrpSpPr/>
          <p:nvPr/>
        </p:nvGrpSpPr>
        <p:grpSpPr>
          <a:xfrm>
            <a:off x="9835128" y="2493818"/>
            <a:ext cx="1218404" cy="419160"/>
            <a:chOff x="39957836" y="8943252"/>
            <a:chExt cx="1218404" cy="419160"/>
          </a:xfrm>
        </p:grpSpPr>
        <p:pic>
          <p:nvPicPr>
            <p:cNvPr id="25" name="Picture 6" descr="Plus - PNG image with transparent background | Free Png Images">
              <a:extLst>
                <a:ext uri="{FF2B5EF4-FFF2-40B4-BE49-F238E27FC236}">
                  <a16:creationId xmlns:a16="http://schemas.microsoft.com/office/drawing/2014/main" id="{E711F559-9A2E-BA5A-C858-CD704EDD1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836" y="8943252"/>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lus - PNG image with transparent background | Free Png Images">
              <a:extLst>
                <a:ext uri="{FF2B5EF4-FFF2-40B4-BE49-F238E27FC236}">
                  <a16:creationId xmlns:a16="http://schemas.microsoft.com/office/drawing/2014/main" id="{A8443163-24CF-1773-D0F5-018426AB0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1199" y="8950734"/>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Plus - PNG image with transparent background | Free Png Images">
              <a:extLst>
                <a:ext uri="{FF2B5EF4-FFF2-40B4-BE49-F238E27FC236}">
                  <a16:creationId xmlns:a16="http://schemas.microsoft.com/office/drawing/2014/main" id="{1E765491-C20A-78F8-FEFB-C23661653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4562" y="8946993"/>
              <a:ext cx="411678" cy="41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871D65BE-6659-D76C-E2A6-F8FC44C77E25}"/>
              </a:ext>
            </a:extLst>
          </p:cNvPr>
          <p:cNvGrpSpPr/>
          <p:nvPr/>
        </p:nvGrpSpPr>
        <p:grpSpPr>
          <a:xfrm>
            <a:off x="6202220" y="2493818"/>
            <a:ext cx="1218404" cy="419160"/>
            <a:chOff x="39957836" y="8943252"/>
            <a:chExt cx="1218404" cy="419160"/>
          </a:xfrm>
        </p:grpSpPr>
        <p:pic>
          <p:nvPicPr>
            <p:cNvPr id="22" name="Picture 6" descr="Plus - PNG image with transparent background | Free Png Images">
              <a:extLst>
                <a:ext uri="{FF2B5EF4-FFF2-40B4-BE49-F238E27FC236}">
                  <a16:creationId xmlns:a16="http://schemas.microsoft.com/office/drawing/2014/main" id="{DF20F351-802A-4DAD-182A-0ED934E54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836" y="8943252"/>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Plus - PNG image with transparent background | Free Png Images">
              <a:extLst>
                <a:ext uri="{FF2B5EF4-FFF2-40B4-BE49-F238E27FC236}">
                  <a16:creationId xmlns:a16="http://schemas.microsoft.com/office/drawing/2014/main" id="{B9285EEA-7438-8DB2-5455-47B6AE3CD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1199" y="8950734"/>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lus - PNG image with transparent background | Free Png Images">
              <a:extLst>
                <a:ext uri="{FF2B5EF4-FFF2-40B4-BE49-F238E27FC236}">
                  <a16:creationId xmlns:a16="http://schemas.microsoft.com/office/drawing/2014/main" id="{687DABC7-1A8B-0963-06EC-E2BCE375A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4562" y="8946993"/>
              <a:ext cx="411678" cy="41167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Google Shape;159;p18">
            <a:extLst>
              <a:ext uri="{FF2B5EF4-FFF2-40B4-BE49-F238E27FC236}">
                <a16:creationId xmlns:a16="http://schemas.microsoft.com/office/drawing/2014/main" id="{4AAA5A44-A5CC-B68D-83DF-65197196337D}"/>
              </a:ext>
            </a:extLst>
          </p:cNvPr>
          <p:cNvSpPr/>
          <p:nvPr/>
        </p:nvSpPr>
        <p:spPr>
          <a:xfrm>
            <a:off x="390182" y="5055775"/>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promoter</a:t>
            </a:r>
            <a:endParaRPr sz="2000" dirty="0">
              <a:latin typeface="Helvetica" panose="020B0604020202020204" pitchFamily="34" charset="0"/>
              <a:cs typeface="Helvetica" panose="020B0604020202020204" pitchFamily="34" charset="0"/>
            </a:endParaRPr>
          </a:p>
        </p:txBody>
      </p:sp>
      <p:sp>
        <p:nvSpPr>
          <p:cNvPr id="29" name="Google Shape;160;p18">
            <a:extLst>
              <a:ext uri="{FF2B5EF4-FFF2-40B4-BE49-F238E27FC236}">
                <a16:creationId xmlns:a16="http://schemas.microsoft.com/office/drawing/2014/main" id="{4BEE5890-E95D-933E-07B0-6A4784FD4050}"/>
              </a:ext>
            </a:extLst>
          </p:cNvPr>
          <p:cNvSpPr/>
          <p:nvPr/>
        </p:nvSpPr>
        <p:spPr>
          <a:xfrm>
            <a:off x="2060560" y="505577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i="1" dirty="0">
                <a:solidFill>
                  <a:schemeClr val="tx1">
                    <a:lumMod val="75000"/>
                    <a:lumOff val="25000"/>
                  </a:schemeClr>
                </a:solidFill>
                <a:latin typeface="Helvetica" panose="020B0604020202020204" pitchFamily="34" charset="0"/>
                <a:cs typeface="Helvetica" panose="020B0604020202020204" pitchFamily="34" charset="0"/>
              </a:rPr>
              <a:t> </a:t>
            </a:r>
          </a:p>
          <a:p>
            <a:pPr algn="ctr">
              <a:lnSpc>
                <a:spcPct val="90000"/>
              </a:lnSpc>
            </a:pPr>
            <a:r>
              <a:rPr lang="en" sz="2000" dirty="0">
                <a:solidFill>
                  <a:schemeClr val="tx1">
                    <a:lumMod val="75000"/>
                    <a:lumOff val="25000"/>
                  </a:schemeClr>
                </a:solidFill>
                <a:latin typeface="Helvetica" panose="020B0604020202020204" pitchFamily="34" charset="0"/>
                <a:cs typeface="Helvetica" panose="020B0604020202020204" pitchFamily="34" charset="0"/>
              </a:rPr>
              <a:t>5′ UTR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0" name="Google Shape;161;p18">
            <a:extLst>
              <a:ext uri="{FF2B5EF4-FFF2-40B4-BE49-F238E27FC236}">
                <a16:creationId xmlns:a16="http://schemas.microsoft.com/office/drawing/2014/main" id="{FD7C38E6-E68F-EDAF-A491-84828F334AE9}"/>
              </a:ext>
            </a:extLst>
          </p:cNvPr>
          <p:cNvSpPr/>
          <p:nvPr/>
        </p:nvSpPr>
        <p:spPr>
          <a:xfrm>
            <a:off x="3719600" y="5055775"/>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endParaRPr sz="2000" i="1" dirty="0">
              <a:latin typeface="Helvetica" panose="020B0604020202020204" pitchFamily="34" charset="0"/>
              <a:cs typeface="Helvetica" panose="020B0604020202020204" pitchFamily="34" charset="0"/>
            </a:endParaRPr>
          </a:p>
        </p:txBody>
      </p:sp>
      <p:sp>
        <p:nvSpPr>
          <p:cNvPr id="31" name="Google Shape;163;p18">
            <a:extLst>
              <a:ext uri="{FF2B5EF4-FFF2-40B4-BE49-F238E27FC236}">
                <a16:creationId xmlns:a16="http://schemas.microsoft.com/office/drawing/2014/main" id="{E471E67E-1CA3-B3FF-F8BA-798C0AF16DD9}"/>
              </a:ext>
            </a:extLst>
          </p:cNvPr>
          <p:cNvSpPr/>
          <p:nvPr/>
        </p:nvSpPr>
        <p:spPr>
          <a:xfrm>
            <a:off x="390244" y="4163009"/>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i="1" dirty="0">
                <a:solidFill>
                  <a:schemeClr val="tx1">
                    <a:lumMod val="75000"/>
                    <a:lumOff val="25000"/>
                  </a:schemeClr>
                </a:solidFill>
                <a:latin typeface="Helvetica" panose="020B0604020202020204" pitchFamily="34" charset="0"/>
                <a:cs typeface="Helvetica" panose="020B0604020202020204" pitchFamily="34" charset="0"/>
              </a:rPr>
              <a:t> </a:t>
            </a:r>
            <a:r>
              <a:rPr lang="en" sz="2000" dirty="0">
                <a:solidFill>
                  <a:schemeClr val="tx1">
                    <a:lumMod val="75000"/>
                    <a:lumOff val="25000"/>
                  </a:schemeClr>
                </a:solidFill>
                <a:latin typeface="Helvetica" panose="020B0604020202020204" pitchFamily="34" charset="0"/>
                <a:cs typeface="Helvetica" panose="020B0604020202020204" pitchFamily="34" charset="0"/>
              </a:rPr>
              <a:t>promoter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2" name="Google Shape;164;p18">
            <a:extLst>
              <a:ext uri="{FF2B5EF4-FFF2-40B4-BE49-F238E27FC236}">
                <a16:creationId xmlns:a16="http://schemas.microsoft.com/office/drawing/2014/main" id="{95529DB9-6202-09B9-30FB-4FDAFE376127}"/>
              </a:ext>
            </a:extLst>
          </p:cNvPr>
          <p:cNvSpPr/>
          <p:nvPr/>
        </p:nvSpPr>
        <p:spPr>
          <a:xfrm>
            <a:off x="2060622" y="4163009"/>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a:t>
            </a:r>
          </a:p>
          <a:p>
            <a:pPr algn="ctr">
              <a:lnSpc>
                <a:spcPct val="90000"/>
              </a:lnSpc>
            </a:pPr>
            <a:r>
              <a:rPr lang="en" sz="2000" dirty="0">
                <a:latin typeface="Helvetica" panose="020B0604020202020204" pitchFamily="34" charset="0"/>
                <a:cs typeface="Helvetica" panose="020B0604020202020204" pitchFamily="34" charset="0"/>
              </a:rPr>
              <a:t>5′ UTR</a:t>
            </a:r>
            <a:endParaRPr sz="2000" dirty="0">
              <a:latin typeface="Helvetica" panose="020B0604020202020204" pitchFamily="34" charset="0"/>
              <a:cs typeface="Helvetica" panose="020B0604020202020204" pitchFamily="34" charset="0"/>
            </a:endParaRPr>
          </a:p>
        </p:txBody>
      </p:sp>
      <p:sp>
        <p:nvSpPr>
          <p:cNvPr id="33" name="Google Shape;165;p18">
            <a:extLst>
              <a:ext uri="{FF2B5EF4-FFF2-40B4-BE49-F238E27FC236}">
                <a16:creationId xmlns:a16="http://schemas.microsoft.com/office/drawing/2014/main" id="{7CD3B892-4974-68EB-4CD6-45A91BF25F79}"/>
              </a:ext>
            </a:extLst>
          </p:cNvPr>
          <p:cNvSpPr/>
          <p:nvPr/>
        </p:nvSpPr>
        <p:spPr>
          <a:xfrm>
            <a:off x="3719662" y="4163009"/>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r>
              <a:rPr lang="en" sz="2000" dirty="0">
                <a:latin typeface="Helvetica" panose="020B0604020202020204" pitchFamily="34" charset="0"/>
                <a:cs typeface="Helvetica" panose="020B0604020202020204" pitchFamily="34" charset="0"/>
              </a:rPr>
              <a:t> </a:t>
            </a:r>
            <a:endParaRPr sz="2000" dirty="0">
              <a:latin typeface="Helvetica" panose="020B0604020202020204" pitchFamily="34" charset="0"/>
              <a:cs typeface="Helvetica" panose="020B0604020202020204" pitchFamily="34" charset="0"/>
            </a:endParaRPr>
          </a:p>
        </p:txBody>
      </p:sp>
      <p:sp>
        <p:nvSpPr>
          <p:cNvPr id="35" name="Google Shape;151;p18">
            <a:extLst>
              <a:ext uri="{FF2B5EF4-FFF2-40B4-BE49-F238E27FC236}">
                <a16:creationId xmlns:a16="http://schemas.microsoft.com/office/drawing/2014/main" id="{A1EE441F-C0BB-C888-0483-4CA049697C4C}"/>
              </a:ext>
            </a:extLst>
          </p:cNvPr>
          <p:cNvSpPr/>
          <p:nvPr/>
        </p:nvSpPr>
        <p:spPr>
          <a:xfrm>
            <a:off x="395777" y="3294557"/>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promoter</a:t>
            </a:r>
            <a:endParaRPr sz="2000" dirty="0">
              <a:latin typeface="Helvetica" panose="020B0604020202020204" pitchFamily="34" charset="0"/>
              <a:cs typeface="Helvetica" panose="020B0604020202020204" pitchFamily="34" charset="0"/>
            </a:endParaRPr>
          </a:p>
        </p:txBody>
      </p:sp>
      <p:sp>
        <p:nvSpPr>
          <p:cNvPr id="36" name="Google Shape;152;p18">
            <a:extLst>
              <a:ext uri="{FF2B5EF4-FFF2-40B4-BE49-F238E27FC236}">
                <a16:creationId xmlns:a16="http://schemas.microsoft.com/office/drawing/2014/main" id="{C0D8B8BE-D537-DAD5-FF99-52AB72EED9C7}"/>
              </a:ext>
            </a:extLst>
          </p:cNvPr>
          <p:cNvSpPr/>
          <p:nvPr/>
        </p:nvSpPr>
        <p:spPr>
          <a:xfrm>
            <a:off x="2066158" y="3294557"/>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a:t>
            </a:r>
          </a:p>
          <a:p>
            <a:pPr algn="ctr">
              <a:lnSpc>
                <a:spcPct val="90000"/>
              </a:lnSpc>
            </a:pPr>
            <a:r>
              <a:rPr lang="en" sz="2000" dirty="0">
                <a:latin typeface="Helvetica" panose="020B0604020202020204" pitchFamily="34" charset="0"/>
                <a:cs typeface="Helvetica" panose="020B0604020202020204" pitchFamily="34" charset="0"/>
              </a:rPr>
              <a:t>5′ UTR</a:t>
            </a:r>
            <a:endParaRPr sz="2000" dirty="0">
              <a:latin typeface="Helvetica" panose="020B0604020202020204" pitchFamily="34" charset="0"/>
              <a:cs typeface="Helvetica" panose="020B0604020202020204" pitchFamily="34" charset="0"/>
            </a:endParaRPr>
          </a:p>
        </p:txBody>
      </p:sp>
      <p:sp>
        <p:nvSpPr>
          <p:cNvPr id="37" name="Google Shape;153;p18">
            <a:extLst>
              <a:ext uri="{FF2B5EF4-FFF2-40B4-BE49-F238E27FC236}">
                <a16:creationId xmlns:a16="http://schemas.microsoft.com/office/drawing/2014/main" id="{4DBCE269-BD15-3887-07C6-A6CD513AF9A1}"/>
              </a:ext>
            </a:extLst>
          </p:cNvPr>
          <p:cNvSpPr/>
          <p:nvPr/>
        </p:nvSpPr>
        <p:spPr>
          <a:xfrm>
            <a:off x="3725197" y="3294557"/>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endParaRPr sz="2000" i="1" dirty="0">
              <a:latin typeface="Helvetica" panose="020B0604020202020204" pitchFamily="34" charset="0"/>
              <a:cs typeface="Helvetica" panose="020B0604020202020204" pitchFamily="34" charset="0"/>
            </a:endParaRPr>
          </a:p>
        </p:txBody>
      </p:sp>
      <p:pic>
        <p:nvPicPr>
          <p:cNvPr id="38" name="Picture 6" descr="Plus - PNG image with transparent background | Free Png Images">
            <a:extLst>
              <a:ext uri="{FF2B5EF4-FFF2-40B4-BE49-F238E27FC236}">
                <a16:creationId xmlns:a16="http://schemas.microsoft.com/office/drawing/2014/main" id="{7DFD4608-17C5-8EF5-DBB8-FE46BCBAB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583" y="3376495"/>
            <a:ext cx="411678" cy="41167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AFBCB8A-B5E1-0D2C-7157-CEF140407410}"/>
              </a:ext>
            </a:extLst>
          </p:cNvPr>
          <p:cNvGrpSpPr/>
          <p:nvPr/>
        </p:nvGrpSpPr>
        <p:grpSpPr>
          <a:xfrm>
            <a:off x="9409599" y="3376495"/>
            <a:ext cx="2113795" cy="411678"/>
            <a:chOff x="8208515" y="2259185"/>
            <a:chExt cx="2113795" cy="411678"/>
          </a:xfrm>
        </p:grpSpPr>
        <p:pic>
          <p:nvPicPr>
            <p:cNvPr id="40" name="Picture 6" descr="Plus - PNG image with transparent background | Free Png Images">
              <a:extLst>
                <a:ext uri="{FF2B5EF4-FFF2-40B4-BE49-F238E27FC236}">
                  <a16:creationId xmlns:a16="http://schemas.microsoft.com/office/drawing/2014/main" id="{27A07200-945E-6643-BA2B-A2F23E803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8515" y="2259185"/>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Plus - PNG image with transparent background | Free Png Images">
              <a:extLst>
                <a:ext uri="{FF2B5EF4-FFF2-40B4-BE49-F238E27FC236}">
                  <a16:creationId xmlns:a16="http://schemas.microsoft.com/office/drawing/2014/main" id="{38B04A5F-99A2-46DC-CC06-A22136674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0632" y="2259185"/>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Plus - PNG image with transparent background | Free Png Images">
              <a:extLst>
                <a:ext uri="{FF2B5EF4-FFF2-40B4-BE49-F238E27FC236}">
                  <a16:creationId xmlns:a16="http://schemas.microsoft.com/office/drawing/2014/main" id="{6479B8F3-C375-68EC-6F63-A43010507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5102" y="2259185"/>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Plus - PNG image with transparent background | Free Png Images">
              <a:extLst>
                <a:ext uri="{FF2B5EF4-FFF2-40B4-BE49-F238E27FC236}">
                  <a16:creationId xmlns:a16="http://schemas.microsoft.com/office/drawing/2014/main" id="{84A5E4AE-6F28-BC6D-533E-5512D5311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573" y="2259185"/>
              <a:ext cx="411678" cy="41167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Plus - PNG image with transparent background | Free Png Images">
              <a:extLst>
                <a:ext uri="{FF2B5EF4-FFF2-40B4-BE49-F238E27FC236}">
                  <a16:creationId xmlns:a16="http://schemas.microsoft.com/office/drawing/2014/main" id="{BE106498-D459-ADE8-FAA6-620E7F105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4044" y="2259185"/>
              <a:ext cx="411678" cy="411678"/>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2A2D74A7-8915-AF7E-36E3-8BF472D6E33B}"/>
              </a:ext>
            </a:extLst>
          </p:cNvPr>
          <p:cNvSpPr txBox="1"/>
          <p:nvPr/>
        </p:nvSpPr>
        <p:spPr>
          <a:xfrm>
            <a:off x="6651872" y="5045344"/>
            <a:ext cx="276056" cy="646331"/>
          </a:xfrm>
          <a:prstGeom prst="rect">
            <a:avLst/>
          </a:prstGeom>
          <a:noFill/>
        </p:spPr>
        <p:txBody>
          <a:bodyPr wrap="square" rtlCol="0">
            <a:spAutoFit/>
          </a:bodyPr>
          <a:lstStyle/>
          <a:p>
            <a:r>
              <a:rPr lang="en-US" sz="3600" b="1" dirty="0">
                <a:latin typeface="Quattrocento Sans" panose="020B0604020202020204" charset="0"/>
              </a:rPr>
              <a:t>?</a:t>
            </a:r>
          </a:p>
        </p:txBody>
      </p:sp>
      <p:sp>
        <p:nvSpPr>
          <p:cNvPr id="46" name="TextBox 45">
            <a:extLst>
              <a:ext uri="{FF2B5EF4-FFF2-40B4-BE49-F238E27FC236}">
                <a16:creationId xmlns:a16="http://schemas.microsoft.com/office/drawing/2014/main" id="{D4DC317B-687E-67C2-AFDF-1BB78627DAF7}"/>
              </a:ext>
            </a:extLst>
          </p:cNvPr>
          <p:cNvSpPr txBox="1"/>
          <p:nvPr/>
        </p:nvSpPr>
        <p:spPr>
          <a:xfrm>
            <a:off x="6651872" y="4163009"/>
            <a:ext cx="276056" cy="646331"/>
          </a:xfrm>
          <a:prstGeom prst="rect">
            <a:avLst/>
          </a:prstGeom>
          <a:noFill/>
        </p:spPr>
        <p:txBody>
          <a:bodyPr wrap="square" rtlCol="0">
            <a:spAutoFit/>
          </a:bodyPr>
          <a:lstStyle/>
          <a:p>
            <a:r>
              <a:rPr lang="en-US" sz="3600" b="1" dirty="0">
                <a:latin typeface="Quattrocento Sans" panose="020B0604020202020204" charset="0"/>
              </a:rPr>
              <a:t>?</a:t>
            </a:r>
          </a:p>
        </p:txBody>
      </p:sp>
      <p:sp>
        <p:nvSpPr>
          <p:cNvPr id="47" name="TextBox 46">
            <a:extLst>
              <a:ext uri="{FF2B5EF4-FFF2-40B4-BE49-F238E27FC236}">
                <a16:creationId xmlns:a16="http://schemas.microsoft.com/office/drawing/2014/main" id="{3FCA0C64-6BEF-926D-118C-8A5D3C87FD5D}"/>
              </a:ext>
            </a:extLst>
          </p:cNvPr>
          <p:cNvSpPr txBox="1"/>
          <p:nvPr/>
        </p:nvSpPr>
        <p:spPr>
          <a:xfrm>
            <a:off x="10344276" y="4163009"/>
            <a:ext cx="276056" cy="646331"/>
          </a:xfrm>
          <a:prstGeom prst="rect">
            <a:avLst/>
          </a:prstGeom>
          <a:noFill/>
        </p:spPr>
        <p:txBody>
          <a:bodyPr wrap="square" rtlCol="0">
            <a:spAutoFit/>
          </a:bodyPr>
          <a:lstStyle/>
          <a:p>
            <a:r>
              <a:rPr lang="en-US" sz="3600" b="1" dirty="0">
                <a:latin typeface="Quattrocento Sans" panose="020B0604020202020204" charset="0"/>
              </a:rPr>
              <a:t>?</a:t>
            </a:r>
          </a:p>
        </p:txBody>
      </p:sp>
      <p:sp>
        <p:nvSpPr>
          <p:cNvPr id="48" name="TextBox 47">
            <a:extLst>
              <a:ext uri="{FF2B5EF4-FFF2-40B4-BE49-F238E27FC236}">
                <a16:creationId xmlns:a16="http://schemas.microsoft.com/office/drawing/2014/main" id="{D8E2749B-8039-248E-90F3-361BA8AAB08D}"/>
              </a:ext>
            </a:extLst>
          </p:cNvPr>
          <p:cNvSpPr txBox="1"/>
          <p:nvPr/>
        </p:nvSpPr>
        <p:spPr>
          <a:xfrm>
            <a:off x="10344276" y="5045344"/>
            <a:ext cx="276056" cy="646331"/>
          </a:xfrm>
          <a:prstGeom prst="rect">
            <a:avLst/>
          </a:prstGeom>
          <a:noFill/>
        </p:spPr>
        <p:txBody>
          <a:bodyPr wrap="square" rtlCol="0">
            <a:spAutoFit/>
          </a:bodyPr>
          <a:lstStyle/>
          <a:p>
            <a:r>
              <a:rPr lang="en-US" sz="3600" b="1" dirty="0">
                <a:latin typeface="Quattrocento Sans" panose="020B0604020202020204" charset="0"/>
              </a:rPr>
              <a:t>?</a:t>
            </a:r>
          </a:p>
        </p:txBody>
      </p:sp>
      <p:graphicFrame>
        <p:nvGraphicFramePr>
          <p:cNvPr id="49" name="Table 44">
            <a:extLst>
              <a:ext uri="{FF2B5EF4-FFF2-40B4-BE49-F238E27FC236}">
                <a16:creationId xmlns:a16="http://schemas.microsoft.com/office/drawing/2014/main" id="{4A749E08-5177-B820-CEA6-AF77C72DC70C}"/>
              </a:ext>
            </a:extLst>
          </p:cNvPr>
          <p:cNvGraphicFramePr>
            <a:graphicFrameLocks noGrp="1"/>
          </p:cNvGraphicFramePr>
          <p:nvPr>
            <p:extLst>
              <p:ext uri="{D42A27DB-BD31-4B8C-83A1-F6EECF244321}">
                <p14:modId xmlns:p14="http://schemas.microsoft.com/office/powerpoint/2010/main" val="1619999946"/>
              </p:ext>
            </p:extLst>
          </p:nvPr>
        </p:nvGraphicFramePr>
        <p:xfrm>
          <a:off x="5472112" y="1527826"/>
          <a:ext cx="6343652" cy="761008"/>
        </p:xfrm>
        <a:graphic>
          <a:graphicData uri="http://schemas.openxmlformats.org/drawingml/2006/table">
            <a:tbl>
              <a:tblPr firstRow="1" bandRow="1"/>
              <a:tblGrid>
                <a:gridCol w="3171826">
                  <a:extLst>
                    <a:ext uri="{9D8B030D-6E8A-4147-A177-3AD203B41FA5}">
                      <a16:colId xmlns:a16="http://schemas.microsoft.com/office/drawing/2014/main" val="2576813708"/>
                    </a:ext>
                  </a:extLst>
                </a:gridCol>
                <a:gridCol w="3171826">
                  <a:extLst>
                    <a:ext uri="{9D8B030D-6E8A-4147-A177-3AD203B41FA5}">
                      <a16:colId xmlns:a16="http://schemas.microsoft.com/office/drawing/2014/main" val="3437279959"/>
                    </a:ext>
                  </a:extLst>
                </a:gridCol>
              </a:tblGrid>
              <a:tr h="761008">
                <a:tc>
                  <a:txBody>
                    <a:bodyPr/>
                    <a:lstStyle/>
                    <a:p>
                      <a:pPr algn="ctr"/>
                      <a:r>
                        <a:rPr lang="en-US" sz="2000" b="0" dirty="0">
                          <a:latin typeface="Quattrocento Sans" panose="020B0604020202020204" charset="0"/>
                        </a:rPr>
                        <a:t>Cells </a:t>
                      </a:r>
                      <a:r>
                        <a:rPr lang="en-US" sz="2000" b="1" u="sng" dirty="0">
                          <a:latin typeface="Quattrocento Sans" panose="020B0604020202020204" charset="0"/>
                        </a:rPr>
                        <a:t>with</a:t>
                      </a:r>
                      <a:r>
                        <a:rPr lang="en-US" sz="2000" b="0" dirty="0">
                          <a:latin typeface="Quattrocento Sans" panose="020B0604020202020204" charset="0"/>
                        </a:rPr>
                        <a:t> </a:t>
                      </a:r>
                    </a:p>
                    <a:p>
                      <a:pPr algn="ctr"/>
                      <a:r>
                        <a:rPr lang="en-US" sz="2000" b="0" dirty="0">
                          <a:latin typeface="Quattrocento Sans" panose="020B0604020202020204" charset="0"/>
                        </a:rPr>
                        <a:t>bS21-2 (WT)</a:t>
                      </a: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latin typeface="Quattrocento Sans" panose="020B0604020202020204" charset="0"/>
                        </a:rPr>
                        <a:t>Cells </a:t>
                      </a:r>
                      <a:r>
                        <a:rPr lang="en-US" sz="2000" b="1" u="sng" dirty="0">
                          <a:latin typeface="Quattrocento Sans" panose="020B0604020202020204" charset="0"/>
                        </a:rPr>
                        <a:t>without</a:t>
                      </a:r>
                      <a:r>
                        <a:rPr lang="en-US" sz="2000" b="0" dirty="0">
                          <a:latin typeface="Quattrocento Sans" panose="020B0604020202020204" charset="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latin typeface="Quattrocento Sans" panose="020B0604020202020204" charset="0"/>
                        </a:rPr>
                        <a:t>bS21-2 (∆</a:t>
                      </a:r>
                      <a:r>
                        <a:rPr lang="en-US" sz="2000" b="0" i="1" dirty="0">
                          <a:latin typeface="Quattrocento Sans" panose="020B0604020202020204" charset="0"/>
                        </a:rPr>
                        <a:t>rpsU2</a:t>
                      </a:r>
                      <a:r>
                        <a:rPr lang="en-US" sz="2000" b="0" dirty="0">
                          <a:latin typeface="Quattrocento Sans" panose="020B0604020202020204" charset="0"/>
                        </a:rPr>
                        <a:t>)</a:t>
                      </a:r>
                    </a:p>
                  </a:txBody>
                  <a:tcPr>
                    <a:solidFill>
                      <a:schemeClr val="tx2">
                        <a:lumMod val="40000"/>
                        <a:lumOff val="60000"/>
                      </a:schemeClr>
                    </a:solidFill>
                  </a:tcPr>
                </a:tc>
                <a:extLst>
                  <a:ext uri="{0D108BD9-81ED-4DB2-BD59-A6C34878D82A}">
                    <a16:rowId xmlns:a16="http://schemas.microsoft.com/office/drawing/2014/main" val="3777168174"/>
                  </a:ext>
                </a:extLst>
              </a:tr>
            </a:tbl>
          </a:graphicData>
        </a:graphic>
      </p:graphicFrame>
    </p:spTree>
    <p:extLst>
      <p:ext uri="{BB962C8B-B14F-4D97-AF65-F5344CB8AC3E}">
        <p14:creationId xmlns:p14="http://schemas.microsoft.com/office/powerpoint/2010/main" val="28436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8" grpId="0" animBg="1"/>
      <p:bldP spid="29" grpId="0" animBg="1"/>
      <p:bldP spid="30" grpId="0" animBg="1"/>
      <p:bldP spid="31" grpId="0" animBg="1"/>
      <p:bldP spid="32" grpId="0" animBg="1"/>
      <p:bldP spid="33" grpId="0" animBg="1"/>
      <p:bldP spid="35" grpId="0" animBg="1"/>
      <p:bldP spid="36" grpId="0" animBg="1"/>
      <p:bldP spid="37" grpId="0" animBg="1"/>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A4D3222-659E-5C27-2B2D-B47C12B1BA43}"/>
              </a:ext>
            </a:extLst>
          </p:cNvPr>
          <p:cNvSpPr>
            <a:spLocks noGrp="1"/>
          </p:cNvSpPr>
          <p:nvPr>
            <p:ph type="title"/>
          </p:nvPr>
        </p:nvSpPr>
        <p:spPr/>
        <p:txBody>
          <a:bodyPr>
            <a:normAutofit/>
          </a:bodyPr>
          <a:lstStyle/>
          <a:p>
            <a:r>
              <a:rPr lang="en-US" sz="4000" i="1" cap="none" dirty="0"/>
              <a:t>rpsU2</a:t>
            </a:r>
            <a:r>
              <a:rPr lang="en-US" sz="4000" cap="none" dirty="0"/>
              <a:t> Promoter and 5′ UTR Lead to Regulation</a:t>
            </a:r>
          </a:p>
        </p:txBody>
      </p:sp>
      <p:grpSp>
        <p:nvGrpSpPr>
          <p:cNvPr id="29" name="Group 28">
            <a:extLst>
              <a:ext uri="{FF2B5EF4-FFF2-40B4-BE49-F238E27FC236}">
                <a16:creationId xmlns:a16="http://schemas.microsoft.com/office/drawing/2014/main" id="{753C0D32-5A02-338E-3223-CED130D08EC4}"/>
              </a:ext>
            </a:extLst>
          </p:cNvPr>
          <p:cNvGrpSpPr/>
          <p:nvPr/>
        </p:nvGrpSpPr>
        <p:grpSpPr>
          <a:xfrm>
            <a:off x="1495454" y="1180950"/>
            <a:ext cx="9201092" cy="4967145"/>
            <a:chOff x="1113700" y="1381004"/>
            <a:chExt cx="9201092" cy="4767091"/>
          </a:xfrm>
        </p:grpSpPr>
        <p:graphicFrame>
          <p:nvGraphicFramePr>
            <p:cNvPr id="28" name="Chart 27">
              <a:extLst>
                <a:ext uri="{FF2B5EF4-FFF2-40B4-BE49-F238E27FC236}">
                  <a16:creationId xmlns:a16="http://schemas.microsoft.com/office/drawing/2014/main" id="{C27074F6-93C6-3B44-A783-B75AE352E6E8}"/>
                </a:ext>
              </a:extLst>
            </p:cNvPr>
            <p:cNvGraphicFramePr>
              <a:graphicFrameLocks/>
            </p:cNvGraphicFramePr>
            <p:nvPr>
              <p:extLst>
                <p:ext uri="{D42A27DB-BD31-4B8C-83A1-F6EECF244321}">
                  <p14:modId xmlns:p14="http://schemas.microsoft.com/office/powerpoint/2010/main" val="1584514099"/>
                </p:ext>
              </p:extLst>
            </p:nvPr>
          </p:nvGraphicFramePr>
          <p:xfrm>
            <a:off x="1279053" y="1543050"/>
            <a:ext cx="9035739" cy="4605045"/>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9A6770E5-691C-55AA-4088-52D8680F2581}"/>
                </a:ext>
              </a:extLst>
            </p:cNvPr>
            <p:cNvSpPr txBox="1"/>
            <p:nvPr/>
          </p:nvSpPr>
          <p:spPr>
            <a:xfrm>
              <a:off x="1113700" y="4781887"/>
              <a:ext cx="1157945" cy="1366208"/>
            </a:xfrm>
            <a:prstGeom prst="rect">
              <a:avLst/>
            </a:prstGeom>
            <a:noFill/>
          </p:spPr>
          <p:txBody>
            <a:bodyPr wrap="none" rtlCol="0">
              <a:spAutoFit/>
            </a:bodyPr>
            <a:lstStyle/>
            <a:p>
              <a:pPr algn="r">
                <a:lnSpc>
                  <a:spcPct val="160000"/>
                </a:lnSpc>
              </a:pPr>
              <a:r>
                <a:rPr lang="en-US" dirty="0"/>
                <a:t>5′UTR:</a:t>
              </a:r>
            </a:p>
            <a:p>
              <a:pPr algn="r">
                <a:lnSpc>
                  <a:spcPct val="160000"/>
                </a:lnSpc>
              </a:pPr>
              <a:r>
                <a:rPr lang="en-US" dirty="0"/>
                <a:t>Promoter:</a:t>
              </a:r>
            </a:p>
            <a:p>
              <a:pPr algn="r">
                <a:lnSpc>
                  <a:spcPct val="160000"/>
                </a:lnSpc>
              </a:pPr>
              <a:r>
                <a:rPr lang="en-US" dirty="0"/>
                <a:t>bS21-2:</a:t>
              </a:r>
            </a:p>
          </p:txBody>
        </p:sp>
        <p:cxnSp>
          <p:nvCxnSpPr>
            <p:cNvPr id="18" name="Straight Connector 17">
              <a:extLst>
                <a:ext uri="{FF2B5EF4-FFF2-40B4-BE49-F238E27FC236}">
                  <a16:creationId xmlns:a16="http://schemas.microsoft.com/office/drawing/2014/main" id="{229B4261-B205-6963-BE7E-9C4B3B99AAFE}"/>
                </a:ext>
              </a:extLst>
            </p:cNvPr>
            <p:cNvCxnSpPr>
              <a:cxnSpLocks/>
            </p:cNvCxnSpPr>
            <p:nvPr/>
          </p:nvCxnSpPr>
          <p:spPr>
            <a:xfrm flipH="1">
              <a:off x="2745836" y="1678015"/>
              <a:ext cx="21661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A736C4-DAE8-6A89-A61E-78A0A3F86DFE}"/>
                </a:ext>
              </a:extLst>
            </p:cNvPr>
            <p:cNvSpPr txBox="1"/>
            <p:nvPr/>
          </p:nvSpPr>
          <p:spPr>
            <a:xfrm>
              <a:off x="3663296" y="1381004"/>
              <a:ext cx="26313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a:t>
              </a:r>
            </a:p>
          </p:txBody>
        </p:sp>
      </p:grpSp>
      <p:sp>
        <p:nvSpPr>
          <p:cNvPr id="2" name="Title 13">
            <a:extLst>
              <a:ext uri="{FF2B5EF4-FFF2-40B4-BE49-F238E27FC236}">
                <a16:creationId xmlns:a16="http://schemas.microsoft.com/office/drawing/2014/main" id="{F4557975-B6D6-F986-80D4-57CA11698527}"/>
              </a:ext>
            </a:extLst>
          </p:cNvPr>
          <p:cNvSpPr txBox="1">
            <a:spLocks/>
          </p:cNvSpPr>
          <p:nvPr/>
        </p:nvSpPr>
        <p:spPr>
          <a:xfrm rot="16200000">
            <a:off x="-664865" y="2724202"/>
            <a:ext cx="3911278" cy="4571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r>
              <a:rPr lang="en-US" sz="2000" cap="none" dirty="0"/>
              <a:t>Relative Transcript Abundance</a:t>
            </a:r>
          </a:p>
        </p:txBody>
      </p:sp>
    </p:spTree>
    <p:extLst>
      <p:ext uri="{BB962C8B-B14F-4D97-AF65-F5344CB8AC3E}">
        <p14:creationId xmlns:p14="http://schemas.microsoft.com/office/powerpoint/2010/main" val="294532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8429-CB0B-EBC3-87A9-1E6359B34B38}"/>
              </a:ext>
            </a:extLst>
          </p:cNvPr>
          <p:cNvSpPr>
            <a:spLocks noGrp="1"/>
          </p:cNvSpPr>
          <p:nvPr>
            <p:ph type="title"/>
          </p:nvPr>
        </p:nvSpPr>
        <p:spPr>
          <a:xfrm>
            <a:off x="395777" y="720496"/>
            <a:ext cx="11260604" cy="548797"/>
          </a:xfrm>
        </p:spPr>
        <p:txBody>
          <a:bodyPr>
            <a:normAutofit fontScale="90000"/>
          </a:bodyPr>
          <a:lstStyle/>
          <a:p>
            <a:r>
              <a:rPr lang="en-US" cap="none" dirty="0"/>
              <a:t>Testing 5′ UTR vs Promoter Contribution to Regulation by bS21-2</a:t>
            </a:r>
          </a:p>
        </p:txBody>
      </p:sp>
      <p:sp>
        <p:nvSpPr>
          <p:cNvPr id="17" name="Google Shape;155;p18">
            <a:extLst>
              <a:ext uri="{FF2B5EF4-FFF2-40B4-BE49-F238E27FC236}">
                <a16:creationId xmlns:a16="http://schemas.microsoft.com/office/drawing/2014/main" id="{FF46E7BB-2D84-142F-79B4-356FD6E11E6A}"/>
              </a:ext>
            </a:extLst>
          </p:cNvPr>
          <p:cNvSpPr/>
          <p:nvPr/>
        </p:nvSpPr>
        <p:spPr>
          <a:xfrm>
            <a:off x="395776" y="241519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solidFill>
                  <a:schemeClr val="tx1">
                    <a:lumMod val="75000"/>
                    <a:lumOff val="25000"/>
                  </a:schemeClr>
                </a:solidFill>
                <a:latin typeface="Helvetica" panose="020B0604020202020204" pitchFamily="34" charset="0"/>
                <a:cs typeface="Helvetica" panose="020B0604020202020204" pitchFamily="34" charset="0"/>
              </a:rPr>
              <a:t>tul4 </a:t>
            </a:r>
            <a:r>
              <a:rPr lang="en" sz="2000" dirty="0">
                <a:solidFill>
                  <a:schemeClr val="tx1">
                    <a:lumMod val="75000"/>
                    <a:lumOff val="25000"/>
                  </a:schemeClr>
                </a:solidFill>
                <a:latin typeface="Helvetica" panose="020B0604020202020204" pitchFamily="34" charset="0"/>
                <a:cs typeface="Helvetica" panose="020B0604020202020204" pitchFamily="34" charset="0"/>
              </a:rPr>
              <a:t>promoter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8" name="Google Shape;156;p18">
            <a:extLst>
              <a:ext uri="{FF2B5EF4-FFF2-40B4-BE49-F238E27FC236}">
                <a16:creationId xmlns:a16="http://schemas.microsoft.com/office/drawing/2014/main" id="{EE000626-5CC1-663F-DF7A-E14DB77BC34C}"/>
              </a:ext>
            </a:extLst>
          </p:cNvPr>
          <p:cNvSpPr/>
          <p:nvPr/>
        </p:nvSpPr>
        <p:spPr>
          <a:xfrm>
            <a:off x="2066155" y="241519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dirty="0">
                <a:solidFill>
                  <a:schemeClr val="tx1">
                    <a:lumMod val="75000"/>
                    <a:lumOff val="25000"/>
                  </a:schemeClr>
                </a:solidFill>
                <a:latin typeface="Helvetica" panose="020B0604020202020204" pitchFamily="34" charset="0"/>
                <a:cs typeface="Helvetica" panose="020B0604020202020204" pitchFamily="34" charset="0"/>
              </a:rPr>
              <a:t> </a:t>
            </a:r>
          </a:p>
          <a:p>
            <a:pPr algn="ctr">
              <a:lnSpc>
                <a:spcPct val="90000"/>
              </a:lnSpc>
            </a:pPr>
            <a:r>
              <a:rPr lang="en" sz="2000" dirty="0">
                <a:solidFill>
                  <a:schemeClr val="tx1">
                    <a:lumMod val="75000"/>
                    <a:lumOff val="25000"/>
                  </a:schemeClr>
                </a:solidFill>
                <a:latin typeface="Helvetica" panose="020B0604020202020204" pitchFamily="34" charset="0"/>
                <a:cs typeface="Helvetica" panose="020B0604020202020204" pitchFamily="34" charset="0"/>
              </a:rPr>
              <a:t>5′ UTR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9" name="Google Shape;157;p18">
            <a:extLst>
              <a:ext uri="{FF2B5EF4-FFF2-40B4-BE49-F238E27FC236}">
                <a16:creationId xmlns:a16="http://schemas.microsoft.com/office/drawing/2014/main" id="{9CC2FDD4-58EF-AAF5-5586-835136EF5353}"/>
              </a:ext>
            </a:extLst>
          </p:cNvPr>
          <p:cNvSpPr/>
          <p:nvPr/>
        </p:nvSpPr>
        <p:spPr>
          <a:xfrm>
            <a:off x="3725195" y="2415195"/>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r>
              <a:rPr lang="en" sz="2000" dirty="0">
                <a:latin typeface="Helvetica" panose="020B0604020202020204" pitchFamily="34" charset="0"/>
                <a:cs typeface="Helvetica" panose="020B0604020202020204" pitchFamily="34" charset="0"/>
              </a:rPr>
              <a:t> </a:t>
            </a:r>
            <a:endParaRPr sz="2000" dirty="0">
              <a:latin typeface="Helvetica" panose="020B0604020202020204" pitchFamily="34" charset="0"/>
              <a:cs typeface="Helvetica" panose="020B0604020202020204" pitchFamily="34" charset="0"/>
            </a:endParaRPr>
          </a:p>
        </p:txBody>
      </p:sp>
      <p:sp>
        <p:nvSpPr>
          <p:cNvPr id="28" name="Google Shape;159;p18">
            <a:extLst>
              <a:ext uri="{FF2B5EF4-FFF2-40B4-BE49-F238E27FC236}">
                <a16:creationId xmlns:a16="http://schemas.microsoft.com/office/drawing/2014/main" id="{4AAA5A44-A5CC-B68D-83DF-65197196337D}"/>
              </a:ext>
            </a:extLst>
          </p:cNvPr>
          <p:cNvSpPr/>
          <p:nvPr/>
        </p:nvSpPr>
        <p:spPr>
          <a:xfrm>
            <a:off x="390182" y="5055775"/>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promoter</a:t>
            </a:r>
            <a:endParaRPr sz="2000" dirty="0">
              <a:latin typeface="Helvetica" panose="020B0604020202020204" pitchFamily="34" charset="0"/>
              <a:cs typeface="Helvetica" panose="020B0604020202020204" pitchFamily="34" charset="0"/>
            </a:endParaRPr>
          </a:p>
        </p:txBody>
      </p:sp>
      <p:sp>
        <p:nvSpPr>
          <p:cNvPr id="29" name="Google Shape;160;p18">
            <a:extLst>
              <a:ext uri="{FF2B5EF4-FFF2-40B4-BE49-F238E27FC236}">
                <a16:creationId xmlns:a16="http://schemas.microsoft.com/office/drawing/2014/main" id="{4BEE5890-E95D-933E-07B0-6A4784FD4050}"/>
              </a:ext>
            </a:extLst>
          </p:cNvPr>
          <p:cNvSpPr/>
          <p:nvPr/>
        </p:nvSpPr>
        <p:spPr>
          <a:xfrm>
            <a:off x="2060560" y="505577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i="1" dirty="0">
                <a:solidFill>
                  <a:schemeClr val="tx1">
                    <a:lumMod val="75000"/>
                    <a:lumOff val="25000"/>
                  </a:schemeClr>
                </a:solidFill>
                <a:latin typeface="Helvetica" panose="020B0604020202020204" pitchFamily="34" charset="0"/>
                <a:cs typeface="Helvetica" panose="020B0604020202020204" pitchFamily="34" charset="0"/>
              </a:rPr>
              <a:t> </a:t>
            </a:r>
          </a:p>
          <a:p>
            <a:pPr algn="ctr">
              <a:lnSpc>
                <a:spcPct val="90000"/>
              </a:lnSpc>
            </a:pPr>
            <a:r>
              <a:rPr lang="en" sz="2000" dirty="0">
                <a:solidFill>
                  <a:schemeClr val="tx1">
                    <a:lumMod val="75000"/>
                    <a:lumOff val="25000"/>
                  </a:schemeClr>
                </a:solidFill>
                <a:latin typeface="Helvetica" panose="020B0604020202020204" pitchFamily="34" charset="0"/>
                <a:cs typeface="Helvetica" panose="020B0604020202020204" pitchFamily="34" charset="0"/>
              </a:rPr>
              <a:t>5′ UTR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0" name="Google Shape;161;p18">
            <a:extLst>
              <a:ext uri="{FF2B5EF4-FFF2-40B4-BE49-F238E27FC236}">
                <a16:creationId xmlns:a16="http://schemas.microsoft.com/office/drawing/2014/main" id="{FD7C38E6-E68F-EDAF-A491-84828F334AE9}"/>
              </a:ext>
            </a:extLst>
          </p:cNvPr>
          <p:cNvSpPr/>
          <p:nvPr/>
        </p:nvSpPr>
        <p:spPr>
          <a:xfrm>
            <a:off x="3719600" y="5055775"/>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endParaRPr sz="2000" i="1" dirty="0">
              <a:latin typeface="Helvetica" panose="020B0604020202020204" pitchFamily="34" charset="0"/>
              <a:cs typeface="Helvetica" panose="020B0604020202020204" pitchFamily="34" charset="0"/>
            </a:endParaRPr>
          </a:p>
        </p:txBody>
      </p:sp>
      <p:sp>
        <p:nvSpPr>
          <p:cNvPr id="31" name="Google Shape;163;p18">
            <a:extLst>
              <a:ext uri="{FF2B5EF4-FFF2-40B4-BE49-F238E27FC236}">
                <a16:creationId xmlns:a16="http://schemas.microsoft.com/office/drawing/2014/main" id="{E471E67E-1CA3-B3FF-F8BA-798C0AF16DD9}"/>
              </a:ext>
            </a:extLst>
          </p:cNvPr>
          <p:cNvSpPr/>
          <p:nvPr/>
        </p:nvSpPr>
        <p:spPr>
          <a:xfrm>
            <a:off x="390244" y="4163009"/>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i="1" dirty="0">
                <a:solidFill>
                  <a:schemeClr val="tx1">
                    <a:lumMod val="75000"/>
                    <a:lumOff val="25000"/>
                  </a:schemeClr>
                </a:solidFill>
                <a:latin typeface="Helvetica" panose="020B0604020202020204" pitchFamily="34" charset="0"/>
                <a:cs typeface="Helvetica" panose="020B0604020202020204" pitchFamily="34" charset="0"/>
              </a:rPr>
              <a:t> </a:t>
            </a:r>
            <a:r>
              <a:rPr lang="en" sz="2000" dirty="0">
                <a:solidFill>
                  <a:schemeClr val="tx1">
                    <a:lumMod val="75000"/>
                    <a:lumOff val="25000"/>
                  </a:schemeClr>
                </a:solidFill>
                <a:latin typeface="Helvetica" panose="020B0604020202020204" pitchFamily="34" charset="0"/>
                <a:cs typeface="Helvetica" panose="020B0604020202020204" pitchFamily="34" charset="0"/>
              </a:rPr>
              <a:t>promoter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2" name="Google Shape;164;p18">
            <a:extLst>
              <a:ext uri="{FF2B5EF4-FFF2-40B4-BE49-F238E27FC236}">
                <a16:creationId xmlns:a16="http://schemas.microsoft.com/office/drawing/2014/main" id="{95529DB9-6202-09B9-30FB-4FDAFE376127}"/>
              </a:ext>
            </a:extLst>
          </p:cNvPr>
          <p:cNvSpPr/>
          <p:nvPr/>
        </p:nvSpPr>
        <p:spPr>
          <a:xfrm>
            <a:off x="2060622" y="4163009"/>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a:t>
            </a:r>
          </a:p>
          <a:p>
            <a:pPr algn="ctr">
              <a:lnSpc>
                <a:spcPct val="90000"/>
              </a:lnSpc>
            </a:pPr>
            <a:r>
              <a:rPr lang="en" sz="2000" dirty="0">
                <a:latin typeface="Helvetica" panose="020B0604020202020204" pitchFamily="34" charset="0"/>
                <a:cs typeface="Helvetica" panose="020B0604020202020204" pitchFamily="34" charset="0"/>
              </a:rPr>
              <a:t>5′ UTR</a:t>
            </a:r>
            <a:endParaRPr sz="2000" dirty="0">
              <a:latin typeface="Helvetica" panose="020B0604020202020204" pitchFamily="34" charset="0"/>
              <a:cs typeface="Helvetica" panose="020B0604020202020204" pitchFamily="34" charset="0"/>
            </a:endParaRPr>
          </a:p>
        </p:txBody>
      </p:sp>
      <p:sp>
        <p:nvSpPr>
          <p:cNvPr id="33" name="Google Shape;165;p18">
            <a:extLst>
              <a:ext uri="{FF2B5EF4-FFF2-40B4-BE49-F238E27FC236}">
                <a16:creationId xmlns:a16="http://schemas.microsoft.com/office/drawing/2014/main" id="{7CD3B892-4974-68EB-4CD6-45A91BF25F79}"/>
              </a:ext>
            </a:extLst>
          </p:cNvPr>
          <p:cNvSpPr/>
          <p:nvPr/>
        </p:nvSpPr>
        <p:spPr>
          <a:xfrm>
            <a:off x="3719662" y="4163009"/>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r>
              <a:rPr lang="en" sz="2000" dirty="0">
                <a:latin typeface="Helvetica" panose="020B0604020202020204" pitchFamily="34" charset="0"/>
                <a:cs typeface="Helvetica" panose="020B0604020202020204" pitchFamily="34" charset="0"/>
              </a:rPr>
              <a:t> </a:t>
            </a:r>
            <a:endParaRPr sz="2000" dirty="0">
              <a:latin typeface="Helvetica" panose="020B0604020202020204" pitchFamily="34" charset="0"/>
              <a:cs typeface="Helvetica" panose="020B0604020202020204" pitchFamily="34" charset="0"/>
            </a:endParaRPr>
          </a:p>
        </p:txBody>
      </p:sp>
      <p:sp>
        <p:nvSpPr>
          <p:cNvPr id="35" name="Google Shape;151;p18">
            <a:extLst>
              <a:ext uri="{FF2B5EF4-FFF2-40B4-BE49-F238E27FC236}">
                <a16:creationId xmlns:a16="http://schemas.microsoft.com/office/drawing/2014/main" id="{A1EE441F-C0BB-C888-0483-4CA049697C4C}"/>
              </a:ext>
            </a:extLst>
          </p:cNvPr>
          <p:cNvSpPr/>
          <p:nvPr/>
        </p:nvSpPr>
        <p:spPr>
          <a:xfrm>
            <a:off x="395777" y="3294557"/>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promoter</a:t>
            </a:r>
            <a:endParaRPr sz="2000" dirty="0">
              <a:latin typeface="Helvetica" panose="020B0604020202020204" pitchFamily="34" charset="0"/>
              <a:cs typeface="Helvetica" panose="020B0604020202020204" pitchFamily="34" charset="0"/>
            </a:endParaRPr>
          </a:p>
        </p:txBody>
      </p:sp>
      <p:sp>
        <p:nvSpPr>
          <p:cNvPr id="36" name="Google Shape;152;p18">
            <a:extLst>
              <a:ext uri="{FF2B5EF4-FFF2-40B4-BE49-F238E27FC236}">
                <a16:creationId xmlns:a16="http://schemas.microsoft.com/office/drawing/2014/main" id="{C0D8B8BE-D537-DAD5-FF99-52AB72EED9C7}"/>
              </a:ext>
            </a:extLst>
          </p:cNvPr>
          <p:cNvSpPr/>
          <p:nvPr/>
        </p:nvSpPr>
        <p:spPr>
          <a:xfrm>
            <a:off x="2066158" y="3294557"/>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a:t>
            </a:r>
          </a:p>
          <a:p>
            <a:pPr algn="ctr">
              <a:lnSpc>
                <a:spcPct val="90000"/>
              </a:lnSpc>
            </a:pPr>
            <a:r>
              <a:rPr lang="en" sz="2000" dirty="0">
                <a:latin typeface="Helvetica" panose="020B0604020202020204" pitchFamily="34" charset="0"/>
                <a:cs typeface="Helvetica" panose="020B0604020202020204" pitchFamily="34" charset="0"/>
              </a:rPr>
              <a:t>5′ UTR</a:t>
            </a:r>
            <a:endParaRPr sz="2000" dirty="0">
              <a:latin typeface="Helvetica" panose="020B0604020202020204" pitchFamily="34" charset="0"/>
              <a:cs typeface="Helvetica" panose="020B0604020202020204" pitchFamily="34" charset="0"/>
            </a:endParaRPr>
          </a:p>
        </p:txBody>
      </p:sp>
      <p:sp>
        <p:nvSpPr>
          <p:cNvPr id="37" name="Google Shape;153;p18">
            <a:extLst>
              <a:ext uri="{FF2B5EF4-FFF2-40B4-BE49-F238E27FC236}">
                <a16:creationId xmlns:a16="http://schemas.microsoft.com/office/drawing/2014/main" id="{4DBCE269-BD15-3887-07C6-A6CD513AF9A1}"/>
              </a:ext>
            </a:extLst>
          </p:cNvPr>
          <p:cNvSpPr/>
          <p:nvPr/>
        </p:nvSpPr>
        <p:spPr>
          <a:xfrm>
            <a:off x="3725197" y="3294557"/>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endParaRPr sz="2000" i="1" dirty="0">
              <a:latin typeface="Helvetica" panose="020B0604020202020204" pitchFamily="34" charset="0"/>
              <a:cs typeface="Helvetica" panose="020B0604020202020204" pitchFamily="34" charset="0"/>
            </a:endParaRPr>
          </a:p>
        </p:txBody>
      </p:sp>
      <p:sp>
        <p:nvSpPr>
          <p:cNvPr id="45" name="TextBox 44">
            <a:extLst>
              <a:ext uri="{FF2B5EF4-FFF2-40B4-BE49-F238E27FC236}">
                <a16:creationId xmlns:a16="http://schemas.microsoft.com/office/drawing/2014/main" id="{2A2D74A7-8915-AF7E-36E3-8BF472D6E33B}"/>
              </a:ext>
            </a:extLst>
          </p:cNvPr>
          <p:cNvSpPr txBox="1"/>
          <p:nvPr/>
        </p:nvSpPr>
        <p:spPr>
          <a:xfrm>
            <a:off x="6651872" y="5045344"/>
            <a:ext cx="276056" cy="646331"/>
          </a:xfrm>
          <a:prstGeom prst="rect">
            <a:avLst/>
          </a:prstGeom>
          <a:noFill/>
        </p:spPr>
        <p:txBody>
          <a:bodyPr wrap="square" rtlCol="0">
            <a:spAutoFit/>
          </a:bodyPr>
          <a:lstStyle/>
          <a:p>
            <a:r>
              <a:rPr lang="en-US" sz="3600" b="1" dirty="0">
                <a:latin typeface="Quattrocento Sans" panose="020B0604020202020204" charset="0"/>
              </a:rPr>
              <a:t>?</a:t>
            </a:r>
          </a:p>
        </p:txBody>
      </p:sp>
      <p:sp>
        <p:nvSpPr>
          <p:cNvPr id="46" name="TextBox 45">
            <a:extLst>
              <a:ext uri="{FF2B5EF4-FFF2-40B4-BE49-F238E27FC236}">
                <a16:creationId xmlns:a16="http://schemas.microsoft.com/office/drawing/2014/main" id="{D4DC317B-687E-67C2-AFDF-1BB78627DAF7}"/>
              </a:ext>
            </a:extLst>
          </p:cNvPr>
          <p:cNvSpPr txBox="1"/>
          <p:nvPr/>
        </p:nvSpPr>
        <p:spPr>
          <a:xfrm>
            <a:off x="6651872" y="4163009"/>
            <a:ext cx="276056" cy="646331"/>
          </a:xfrm>
          <a:prstGeom prst="rect">
            <a:avLst/>
          </a:prstGeom>
          <a:noFill/>
        </p:spPr>
        <p:txBody>
          <a:bodyPr wrap="square" rtlCol="0">
            <a:spAutoFit/>
          </a:bodyPr>
          <a:lstStyle/>
          <a:p>
            <a:r>
              <a:rPr lang="en-US" sz="3600" b="1" dirty="0">
                <a:latin typeface="Quattrocento Sans" panose="020B0604020202020204" charset="0"/>
              </a:rPr>
              <a:t>?</a:t>
            </a:r>
          </a:p>
        </p:txBody>
      </p:sp>
      <p:sp>
        <p:nvSpPr>
          <p:cNvPr id="47" name="TextBox 46">
            <a:extLst>
              <a:ext uri="{FF2B5EF4-FFF2-40B4-BE49-F238E27FC236}">
                <a16:creationId xmlns:a16="http://schemas.microsoft.com/office/drawing/2014/main" id="{3FCA0C64-6BEF-926D-118C-8A5D3C87FD5D}"/>
              </a:ext>
            </a:extLst>
          </p:cNvPr>
          <p:cNvSpPr txBox="1"/>
          <p:nvPr/>
        </p:nvSpPr>
        <p:spPr>
          <a:xfrm>
            <a:off x="10344276" y="4163009"/>
            <a:ext cx="276056" cy="646331"/>
          </a:xfrm>
          <a:prstGeom prst="rect">
            <a:avLst/>
          </a:prstGeom>
          <a:noFill/>
        </p:spPr>
        <p:txBody>
          <a:bodyPr wrap="square" rtlCol="0">
            <a:spAutoFit/>
          </a:bodyPr>
          <a:lstStyle/>
          <a:p>
            <a:r>
              <a:rPr lang="en-US" sz="3600" b="1" dirty="0">
                <a:latin typeface="Quattrocento Sans" panose="020B0604020202020204" charset="0"/>
              </a:rPr>
              <a:t>?</a:t>
            </a:r>
          </a:p>
        </p:txBody>
      </p:sp>
      <p:sp>
        <p:nvSpPr>
          <p:cNvPr id="48" name="TextBox 47">
            <a:extLst>
              <a:ext uri="{FF2B5EF4-FFF2-40B4-BE49-F238E27FC236}">
                <a16:creationId xmlns:a16="http://schemas.microsoft.com/office/drawing/2014/main" id="{D8E2749B-8039-248E-90F3-361BA8AAB08D}"/>
              </a:ext>
            </a:extLst>
          </p:cNvPr>
          <p:cNvSpPr txBox="1"/>
          <p:nvPr/>
        </p:nvSpPr>
        <p:spPr>
          <a:xfrm>
            <a:off x="10344276" y="5045344"/>
            <a:ext cx="276056" cy="646331"/>
          </a:xfrm>
          <a:prstGeom prst="rect">
            <a:avLst/>
          </a:prstGeom>
          <a:noFill/>
        </p:spPr>
        <p:txBody>
          <a:bodyPr wrap="square" rtlCol="0">
            <a:spAutoFit/>
          </a:bodyPr>
          <a:lstStyle/>
          <a:p>
            <a:r>
              <a:rPr lang="en-US" sz="3600" b="1" dirty="0">
                <a:latin typeface="Quattrocento Sans" panose="020B0604020202020204" charset="0"/>
              </a:rPr>
              <a:t>?</a:t>
            </a:r>
          </a:p>
        </p:txBody>
      </p:sp>
      <p:graphicFrame>
        <p:nvGraphicFramePr>
          <p:cNvPr id="49" name="Table 44">
            <a:extLst>
              <a:ext uri="{FF2B5EF4-FFF2-40B4-BE49-F238E27FC236}">
                <a16:creationId xmlns:a16="http://schemas.microsoft.com/office/drawing/2014/main" id="{4A749E08-5177-B820-CEA6-AF77C72DC70C}"/>
              </a:ext>
            </a:extLst>
          </p:cNvPr>
          <p:cNvGraphicFramePr>
            <a:graphicFrameLocks noGrp="1"/>
          </p:cNvGraphicFramePr>
          <p:nvPr/>
        </p:nvGraphicFramePr>
        <p:xfrm>
          <a:off x="5472112" y="1527826"/>
          <a:ext cx="6343652" cy="761008"/>
        </p:xfrm>
        <a:graphic>
          <a:graphicData uri="http://schemas.openxmlformats.org/drawingml/2006/table">
            <a:tbl>
              <a:tblPr firstRow="1" bandRow="1"/>
              <a:tblGrid>
                <a:gridCol w="3171826">
                  <a:extLst>
                    <a:ext uri="{9D8B030D-6E8A-4147-A177-3AD203B41FA5}">
                      <a16:colId xmlns:a16="http://schemas.microsoft.com/office/drawing/2014/main" val="2576813708"/>
                    </a:ext>
                  </a:extLst>
                </a:gridCol>
                <a:gridCol w="3171826">
                  <a:extLst>
                    <a:ext uri="{9D8B030D-6E8A-4147-A177-3AD203B41FA5}">
                      <a16:colId xmlns:a16="http://schemas.microsoft.com/office/drawing/2014/main" val="3437279959"/>
                    </a:ext>
                  </a:extLst>
                </a:gridCol>
              </a:tblGrid>
              <a:tr h="761008">
                <a:tc>
                  <a:txBody>
                    <a:bodyPr/>
                    <a:lstStyle/>
                    <a:p>
                      <a:pPr algn="ctr"/>
                      <a:r>
                        <a:rPr lang="en-US" sz="2000" b="0" dirty="0">
                          <a:latin typeface="Quattrocento Sans" panose="020B0604020202020204" charset="0"/>
                        </a:rPr>
                        <a:t>Cells </a:t>
                      </a:r>
                      <a:r>
                        <a:rPr lang="en-US" sz="2000" b="1" u="sng" dirty="0">
                          <a:latin typeface="Quattrocento Sans" panose="020B0604020202020204" charset="0"/>
                        </a:rPr>
                        <a:t>with</a:t>
                      </a:r>
                      <a:r>
                        <a:rPr lang="en-US" sz="2000" b="0" dirty="0">
                          <a:latin typeface="Quattrocento Sans" panose="020B0604020202020204" charset="0"/>
                        </a:rPr>
                        <a:t> </a:t>
                      </a:r>
                    </a:p>
                    <a:p>
                      <a:pPr algn="ctr"/>
                      <a:r>
                        <a:rPr lang="en-US" sz="2000" b="0" dirty="0">
                          <a:latin typeface="Quattrocento Sans" panose="020B0604020202020204" charset="0"/>
                        </a:rPr>
                        <a:t>bS21-2 (WT)</a:t>
                      </a: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latin typeface="Quattrocento Sans" panose="020B0604020202020204" charset="0"/>
                        </a:rPr>
                        <a:t>Cells </a:t>
                      </a:r>
                      <a:r>
                        <a:rPr lang="en-US" sz="2000" b="1" u="sng" dirty="0">
                          <a:latin typeface="Quattrocento Sans" panose="020B0604020202020204" charset="0"/>
                        </a:rPr>
                        <a:t>without</a:t>
                      </a:r>
                      <a:r>
                        <a:rPr lang="en-US" sz="2000" b="0" dirty="0">
                          <a:latin typeface="Quattrocento Sans" panose="020B0604020202020204" charset="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latin typeface="Quattrocento Sans" panose="020B0604020202020204" charset="0"/>
                        </a:rPr>
                        <a:t>bS21-2 (∆</a:t>
                      </a:r>
                      <a:r>
                        <a:rPr lang="en-US" sz="2000" b="0" i="1" dirty="0">
                          <a:latin typeface="Quattrocento Sans" panose="020B0604020202020204" charset="0"/>
                        </a:rPr>
                        <a:t>rpsU2</a:t>
                      </a:r>
                      <a:r>
                        <a:rPr lang="en-US" sz="2000" b="0" dirty="0">
                          <a:latin typeface="Quattrocento Sans" panose="020B0604020202020204" charset="0"/>
                        </a:rPr>
                        <a:t>)</a:t>
                      </a:r>
                    </a:p>
                  </a:txBody>
                  <a:tcPr>
                    <a:solidFill>
                      <a:schemeClr val="tx2">
                        <a:lumMod val="40000"/>
                        <a:lumOff val="60000"/>
                      </a:schemeClr>
                    </a:solidFill>
                  </a:tcPr>
                </a:tc>
                <a:extLst>
                  <a:ext uri="{0D108BD9-81ED-4DB2-BD59-A6C34878D82A}">
                    <a16:rowId xmlns:a16="http://schemas.microsoft.com/office/drawing/2014/main" val="3777168174"/>
                  </a:ext>
                </a:extLst>
              </a:tr>
            </a:tbl>
          </a:graphicData>
        </a:graphic>
      </p:graphicFrame>
      <p:sp>
        <p:nvSpPr>
          <p:cNvPr id="3" name="TextBox 2">
            <a:extLst>
              <a:ext uri="{FF2B5EF4-FFF2-40B4-BE49-F238E27FC236}">
                <a16:creationId xmlns:a16="http://schemas.microsoft.com/office/drawing/2014/main" id="{35A8F76A-2675-300B-51B2-8F957A17963D}"/>
              </a:ext>
            </a:extLst>
          </p:cNvPr>
          <p:cNvSpPr txBox="1"/>
          <p:nvPr/>
        </p:nvSpPr>
        <p:spPr>
          <a:xfrm>
            <a:off x="6411078" y="2548313"/>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1.0</a:t>
            </a:r>
          </a:p>
        </p:txBody>
      </p:sp>
      <p:sp>
        <p:nvSpPr>
          <p:cNvPr id="4" name="TextBox 3">
            <a:extLst>
              <a:ext uri="{FF2B5EF4-FFF2-40B4-BE49-F238E27FC236}">
                <a16:creationId xmlns:a16="http://schemas.microsoft.com/office/drawing/2014/main" id="{1E11B864-8E14-D02A-B4DC-9C26FEE95D52}"/>
              </a:ext>
            </a:extLst>
          </p:cNvPr>
          <p:cNvSpPr txBox="1"/>
          <p:nvPr/>
        </p:nvSpPr>
        <p:spPr>
          <a:xfrm>
            <a:off x="10086678" y="2502260"/>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1.1</a:t>
            </a:r>
          </a:p>
        </p:txBody>
      </p:sp>
      <p:sp>
        <p:nvSpPr>
          <p:cNvPr id="5" name="TextBox 4">
            <a:extLst>
              <a:ext uri="{FF2B5EF4-FFF2-40B4-BE49-F238E27FC236}">
                <a16:creationId xmlns:a16="http://schemas.microsoft.com/office/drawing/2014/main" id="{60385F2A-02C1-D256-EA67-FEF3F5D3EBDA}"/>
              </a:ext>
            </a:extLst>
          </p:cNvPr>
          <p:cNvSpPr txBox="1"/>
          <p:nvPr/>
        </p:nvSpPr>
        <p:spPr>
          <a:xfrm>
            <a:off x="6411076" y="3362261"/>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1.0</a:t>
            </a:r>
          </a:p>
        </p:txBody>
      </p:sp>
      <p:sp>
        <p:nvSpPr>
          <p:cNvPr id="6" name="TextBox 5">
            <a:extLst>
              <a:ext uri="{FF2B5EF4-FFF2-40B4-BE49-F238E27FC236}">
                <a16:creationId xmlns:a16="http://schemas.microsoft.com/office/drawing/2014/main" id="{A7BE418F-B7EE-D6FA-3A1F-99221386C256}"/>
              </a:ext>
            </a:extLst>
          </p:cNvPr>
          <p:cNvSpPr txBox="1"/>
          <p:nvPr/>
        </p:nvSpPr>
        <p:spPr>
          <a:xfrm>
            <a:off x="10086676" y="3316208"/>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Helvetica" panose="020B0604020202020204" pitchFamily="34" charset="0"/>
                <a:cs typeface="Helvetica" panose="020B0604020202020204" pitchFamily="34" charset="0"/>
              </a:rPr>
              <a:t>7.0</a:t>
            </a:r>
            <a:endPar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6369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0B75D83-D658-7D3C-463A-1A672BF23810}"/>
              </a:ext>
            </a:extLst>
          </p:cNvPr>
          <p:cNvGrpSpPr/>
          <p:nvPr/>
        </p:nvGrpSpPr>
        <p:grpSpPr>
          <a:xfrm>
            <a:off x="1530790" y="1180950"/>
            <a:ext cx="9130420" cy="4899825"/>
            <a:chOff x="1175295" y="1343025"/>
            <a:chExt cx="9130420" cy="4734628"/>
          </a:xfrm>
        </p:grpSpPr>
        <p:graphicFrame>
          <p:nvGraphicFramePr>
            <p:cNvPr id="10" name="Chart 9">
              <a:extLst>
                <a:ext uri="{FF2B5EF4-FFF2-40B4-BE49-F238E27FC236}">
                  <a16:creationId xmlns:a16="http://schemas.microsoft.com/office/drawing/2014/main" id="{F5CE3A18-04E8-410A-95EB-E60BD460FF9F}"/>
                </a:ext>
              </a:extLst>
            </p:cNvPr>
            <p:cNvGraphicFramePr>
              <a:graphicFrameLocks/>
            </p:cNvGraphicFramePr>
            <p:nvPr>
              <p:extLst>
                <p:ext uri="{D42A27DB-BD31-4B8C-83A1-F6EECF244321}">
                  <p14:modId xmlns:p14="http://schemas.microsoft.com/office/powerpoint/2010/main" val="1987745308"/>
                </p:ext>
              </p:extLst>
            </p:nvPr>
          </p:nvGraphicFramePr>
          <p:xfrm>
            <a:off x="1271443" y="1343025"/>
            <a:ext cx="9034272" cy="464515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A366F92-C9FE-5401-BAEF-BC7188310B1F}"/>
                </a:ext>
              </a:extLst>
            </p:cNvPr>
            <p:cNvSpPr txBox="1"/>
            <p:nvPr/>
          </p:nvSpPr>
          <p:spPr>
            <a:xfrm>
              <a:off x="1175295" y="4833786"/>
              <a:ext cx="973280" cy="1243867"/>
            </a:xfrm>
            <a:prstGeom prst="rect">
              <a:avLst/>
            </a:prstGeom>
            <a:solidFill>
              <a:schemeClr val="bg1"/>
            </a:solidFill>
          </p:spPr>
          <p:txBody>
            <a:bodyPr wrap="none" lIns="0" tIns="0" rIns="0" bIns="0" rtlCol="0">
              <a:spAutoFit/>
            </a:bodyPr>
            <a:lstStyle/>
            <a:p>
              <a:pPr algn="r">
                <a:lnSpc>
                  <a:spcPct val="160000"/>
                </a:lnSpc>
              </a:pPr>
              <a:r>
                <a:rPr lang="en-US" dirty="0"/>
                <a:t>5′UTR:</a:t>
              </a:r>
            </a:p>
            <a:p>
              <a:pPr algn="r">
                <a:lnSpc>
                  <a:spcPct val="160000"/>
                </a:lnSpc>
              </a:pPr>
              <a:r>
                <a:rPr lang="en-US" dirty="0"/>
                <a:t>Promoter:</a:t>
              </a:r>
            </a:p>
            <a:p>
              <a:pPr algn="r">
                <a:lnSpc>
                  <a:spcPct val="160000"/>
                </a:lnSpc>
              </a:pPr>
              <a:r>
                <a:rPr lang="en-US" dirty="0"/>
                <a:t>bS21-2:</a:t>
              </a:r>
            </a:p>
          </p:txBody>
        </p:sp>
      </p:grpSp>
      <p:sp>
        <p:nvSpPr>
          <p:cNvPr id="14" name="Title 13">
            <a:extLst>
              <a:ext uri="{FF2B5EF4-FFF2-40B4-BE49-F238E27FC236}">
                <a16:creationId xmlns:a16="http://schemas.microsoft.com/office/drawing/2014/main" id="{BA4D3222-659E-5C27-2B2D-B47C12B1BA43}"/>
              </a:ext>
            </a:extLst>
          </p:cNvPr>
          <p:cNvSpPr>
            <a:spLocks noGrp="1"/>
          </p:cNvSpPr>
          <p:nvPr>
            <p:ph type="title"/>
          </p:nvPr>
        </p:nvSpPr>
        <p:spPr/>
        <p:txBody>
          <a:bodyPr>
            <a:normAutofit/>
          </a:bodyPr>
          <a:lstStyle/>
          <a:p>
            <a:r>
              <a:rPr lang="en-US" sz="4000" cap="none" dirty="0"/>
              <a:t>The 5′ UTR of </a:t>
            </a:r>
            <a:r>
              <a:rPr lang="en-US" sz="4000" i="1" cap="none" dirty="0"/>
              <a:t>rpsU2</a:t>
            </a:r>
            <a:r>
              <a:rPr lang="en-US" sz="4000" cap="none" dirty="0"/>
              <a:t> is Sufficient for Regulation</a:t>
            </a:r>
          </a:p>
        </p:txBody>
      </p:sp>
      <p:cxnSp>
        <p:nvCxnSpPr>
          <p:cNvPr id="4" name="Straight Connector 3">
            <a:extLst>
              <a:ext uri="{FF2B5EF4-FFF2-40B4-BE49-F238E27FC236}">
                <a16:creationId xmlns:a16="http://schemas.microsoft.com/office/drawing/2014/main" id="{8395DAC2-4B5F-B93B-4F4E-E555E1F1A5C3}"/>
              </a:ext>
            </a:extLst>
          </p:cNvPr>
          <p:cNvCxnSpPr>
            <a:cxnSpLocks/>
          </p:cNvCxnSpPr>
          <p:nvPr/>
        </p:nvCxnSpPr>
        <p:spPr>
          <a:xfrm flipH="1">
            <a:off x="3112184" y="1581060"/>
            <a:ext cx="2224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FD03EA8-5CB1-1AF5-1C3A-4B28430C6B0F}"/>
              </a:ext>
            </a:extLst>
          </p:cNvPr>
          <p:cNvSpPr txBox="1"/>
          <p:nvPr/>
        </p:nvSpPr>
        <p:spPr>
          <a:xfrm>
            <a:off x="3936797" y="1343025"/>
            <a:ext cx="57704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a:t>
            </a:r>
          </a:p>
        </p:txBody>
      </p:sp>
      <p:cxnSp>
        <p:nvCxnSpPr>
          <p:cNvPr id="6" name="Straight Connector 5">
            <a:extLst>
              <a:ext uri="{FF2B5EF4-FFF2-40B4-BE49-F238E27FC236}">
                <a16:creationId xmlns:a16="http://schemas.microsoft.com/office/drawing/2014/main" id="{0EC61530-9326-D669-D423-452CBC2C2EE1}"/>
              </a:ext>
            </a:extLst>
          </p:cNvPr>
          <p:cNvCxnSpPr>
            <a:cxnSpLocks/>
          </p:cNvCxnSpPr>
          <p:nvPr/>
        </p:nvCxnSpPr>
        <p:spPr>
          <a:xfrm flipH="1">
            <a:off x="7450768" y="1581060"/>
            <a:ext cx="20456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902EDA4-819A-7A4E-8F2C-1FA1CF1B572B}"/>
              </a:ext>
            </a:extLst>
          </p:cNvPr>
          <p:cNvSpPr txBox="1"/>
          <p:nvPr/>
        </p:nvSpPr>
        <p:spPr>
          <a:xfrm>
            <a:off x="8185072" y="1343025"/>
            <a:ext cx="57704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a:t>
            </a:r>
          </a:p>
        </p:txBody>
      </p:sp>
      <p:sp>
        <p:nvSpPr>
          <p:cNvPr id="2" name="Title 13">
            <a:extLst>
              <a:ext uri="{FF2B5EF4-FFF2-40B4-BE49-F238E27FC236}">
                <a16:creationId xmlns:a16="http://schemas.microsoft.com/office/drawing/2014/main" id="{A5C92F0D-9040-9A46-7A35-D6D48E32D15F}"/>
              </a:ext>
            </a:extLst>
          </p:cNvPr>
          <p:cNvSpPr txBox="1">
            <a:spLocks/>
          </p:cNvSpPr>
          <p:nvPr/>
        </p:nvSpPr>
        <p:spPr>
          <a:xfrm rot="16200000">
            <a:off x="-424849" y="2596912"/>
            <a:ext cx="3911278" cy="4571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r>
              <a:rPr lang="en-US" sz="2000" cap="none" dirty="0"/>
              <a:t>Relative Transcript Abundance</a:t>
            </a:r>
          </a:p>
        </p:txBody>
      </p:sp>
    </p:spTree>
    <p:extLst>
      <p:ext uri="{BB962C8B-B14F-4D97-AF65-F5344CB8AC3E}">
        <p14:creationId xmlns:p14="http://schemas.microsoft.com/office/powerpoint/2010/main" val="3870110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8429-CB0B-EBC3-87A9-1E6359B34B38}"/>
              </a:ext>
            </a:extLst>
          </p:cNvPr>
          <p:cNvSpPr>
            <a:spLocks noGrp="1"/>
          </p:cNvSpPr>
          <p:nvPr>
            <p:ph type="title"/>
          </p:nvPr>
        </p:nvSpPr>
        <p:spPr>
          <a:xfrm>
            <a:off x="395777" y="720496"/>
            <a:ext cx="11260604" cy="548797"/>
          </a:xfrm>
        </p:spPr>
        <p:txBody>
          <a:bodyPr>
            <a:normAutofit/>
          </a:bodyPr>
          <a:lstStyle/>
          <a:p>
            <a:r>
              <a:rPr lang="en-US" cap="none" dirty="0"/>
              <a:t>The 5′ UTR is Sufficient for Regulation by bS21-2</a:t>
            </a:r>
          </a:p>
        </p:txBody>
      </p:sp>
      <p:sp>
        <p:nvSpPr>
          <p:cNvPr id="17" name="Google Shape;155;p18">
            <a:extLst>
              <a:ext uri="{FF2B5EF4-FFF2-40B4-BE49-F238E27FC236}">
                <a16:creationId xmlns:a16="http://schemas.microsoft.com/office/drawing/2014/main" id="{FF46E7BB-2D84-142F-79B4-356FD6E11E6A}"/>
              </a:ext>
            </a:extLst>
          </p:cNvPr>
          <p:cNvSpPr/>
          <p:nvPr/>
        </p:nvSpPr>
        <p:spPr>
          <a:xfrm>
            <a:off x="395776" y="241519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solidFill>
                  <a:schemeClr val="tx1">
                    <a:lumMod val="75000"/>
                    <a:lumOff val="25000"/>
                  </a:schemeClr>
                </a:solidFill>
                <a:latin typeface="Helvetica" panose="020B0604020202020204" pitchFamily="34" charset="0"/>
                <a:cs typeface="Helvetica" panose="020B0604020202020204" pitchFamily="34" charset="0"/>
              </a:rPr>
              <a:t>tul4 </a:t>
            </a:r>
            <a:r>
              <a:rPr lang="en" sz="2000" dirty="0">
                <a:solidFill>
                  <a:schemeClr val="tx1">
                    <a:lumMod val="75000"/>
                    <a:lumOff val="25000"/>
                  </a:schemeClr>
                </a:solidFill>
                <a:latin typeface="Helvetica" panose="020B0604020202020204" pitchFamily="34" charset="0"/>
                <a:cs typeface="Helvetica" panose="020B0604020202020204" pitchFamily="34" charset="0"/>
              </a:rPr>
              <a:t>promoter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8" name="Google Shape;156;p18">
            <a:extLst>
              <a:ext uri="{FF2B5EF4-FFF2-40B4-BE49-F238E27FC236}">
                <a16:creationId xmlns:a16="http://schemas.microsoft.com/office/drawing/2014/main" id="{EE000626-5CC1-663F-DF7A-E14DB77BC34C}"/>
              </a:ext>
            </a:extLst>
          </p:cNvPr>
          <p:cNvSpPr/>
          <p:nvPr/>
        </p:nvSpPr>
        <p:spPr>
          <a:xfrm>
            <a:off x="2066155" y="241519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dirty="0">
                <a:solidFill>
                  <a:schemeClr val="tx1">
                    <a:lumMod val="75000"/>
                    <a:lumOff val="25000"/>
                  </a:schemeClr>
                </a:solidFill>
                <a:latin typeface="Helvetica" panose="020B0604020202020204" pitchFamily="34" charset="0"/>
                <a:cs typeface="Helvetica" panose="020B0604020202020204" pitchFamily="34" charset="0"/>
              </a:rPr>
              <a:t> </a:t>
            </a:r>
          </a:p>
          <a:p>
            <a:pPr algn="ctr">
              <a:lnSpc>
                <a:spcPct val="90000"/>
              </a:lnSpc>
            </a:pPr>
            <a:r>
              <a:rPr lang="en" sz="2000" dirty="0">
                <a:solidFill>
                  <a:schemeClr val="tx1">
                    <a:lumMod val="75000"/>
                    <a:lumOff val="25000"/>
                  </a:schemeClr>
                </a:solidFill>
                <a:latin typeface="Helvetica" panose="020B0604020202020204" pitchFamily="34" charset="0"/>
                <a:cs typeface="Helvetica" panose="020B0604020202020204" pitchFamily="34" charset="0"/>
              </a:rPr>
              <a:t>5′ UTR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9" name="Google Shape;157;p18">
            <a:extLst>
              <a:ext uri="{FF2B5EF4-FFF2-40B4-BE49-F238E27FC236}">
                <a16:creationId xmlns:a16="http://schemas.microsoft.com/office/drawing/2014/main" id="{9CC2FDD4-58EF-AAF5-5586-835136EF5353}"/>
              </a:ext>
            </a:extLst>
          </p:cNvPr>
          <p:cNvSpPr/>
          <p:nvPr/>
        </p:nvSpPr>
        <p:spPr>
          <a:xfrm>
            <a:off x="3725195" y="2415195"/>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r>
              <a:rPr lang="en" sz="2000" dirty="0">
                <a:latin typeface="Helvetica" panose="020B0604020202020204" pitchFamily="34" charset="0"/>
                <a:cs typeface="Helvetica" panose="020B0604020202020204" pitchFamily="34" charset="0"/>
              </a:rPr>
              <a:t> </a:t>
            </a:r>
            <a:endParaRPr sz="2000" dirty="0">
              <a:latin typeface="Helvetica" panose="020B0604020202020204" pitchFamily="34" charset="0"/>
              <a:cs typeface="Helvetica" panose="020B0604020202020204" pitchFamily="34" charset="0"/>
            </a:endParaRPr>
          </a:p>
        </p:txBody>
      </p:sp>
      <p:sp>
        <p:nvSpPr>
          <p:cNvPr id="28" name="Google Shape;159;p18">
            <a:extLst>
              <a:ext uri="{FF2B5EF4-FFF2-40B4-BE49-F238E27FC236}">
                <a16:creationId xmlns:a16="http://schemas.microsoft.com/office/drawing/2014/main" id="{4AAA5A44-A5CC-B68D-83DF-65197196337D}"/>
              </a:ext>
            </a:extLst>
          </p:cNvPr>
          <p:cNvSpPr/>
          <p:nvPr/>
        </p:nvSpPr>
        <p:spPr>
          <a:xfrm>
            <a:off x="390182" y="5055775"/>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promoter</a:t>
            </a:r>
            <a:endParaRPr sz="2000" dirty="0">
              <a:latin typeface="Helvetica" panose="020B0604020202020204" pitchFamily="34" charset="0"/>
              <a:cs typeface="Helvetica" panose="020B0604020202020204" pitchFamily="34" charset="0"/>
            </a:endParaRPr>
          </a:p>
        </p:txBody>
      </p:sp>
      <p:sp>
        <p:nvSpPr>
          <p:cNvPr id="29" name="Google Shape;160;p18">
            <a:extLst>
              <a:ext uri="{FF2B5EF4-FFF2-40B4-BE49-F238E27FC236}">
                <a16:creationId xmlns:a16="http://schemas.microsoft.com/office/drawing/2014/main" id="{4BEE5890-E95D-933E-07B0-6A4784FD4050}"/>
              </a:ext>
            </a:extLst>
          </p:cNvPr>
          <p:cNvSpPr/>
          <p:nvPr/>
        </p:nvSpPr>
        <p:spPr>
          <a:xfrm>
            <a:off x="2060560" y="5055775"/>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i="1" dirty="0">
                <a:solidFill>
                  <a:schemeClr val="tx1">
                    <a:lumMod val="75000"/>
                    <a:lumOff val="25000"/>
                  </a:schemeClr>
                </a:solidFill>
                <a:latin typeface="Helvetica" panose="020B0604020202020204" pitchFamily="34" charset="0"/>
                <a:cs typeface="Helvetica" panose="020B0604020202020204" pitchFamily="34" charset="0"/>
              </a:rPr>
              <a:t> </a:t>
            </a:r>
          </a:p>
          <a:p>
            <a:pPr algn="ctr">
              <a:lnSpc>
                <a:spcPct val="90000"/>
              </a:lnSpc>
            </a:pPr>
            <a:r>
              <a:rPr lang="en" sz="2000" dirty="0">
                <a:solidFill>
                  <a:schemeClr val="tx1">
                    <a:lumMod val="75000"/>
                    <a:lumOff val="25000"/>
                  </a:schemeClr>
                </a:solidFill>
                <a:latin typeface="Helvetica" panose="020B0604020202020204" pitchFamily="34" charset="0"/>
                <a:cs typeface="Helvetica" panose="020B0604020202020204" pitchFamily="34" charset="0"/>
              </a:rPr>
              <a:t>5′ UTR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0" name="Google Shape;161;p18">
            <a:extLst>
              <a:ext uri="{FF2B5EF4-FFF2-40B4-BE49-F238E27FC236}">
                <a16:creationId xmlns:a16="http://schemas.microsoft.com/office/drawing/2014/main" id="{FD7C38E6-E68F-EDAF-A491-84828F334AE9}"/>
              </a:ext>
            </a:extLst>
          </p:cNvPr>
          <p:cNvSpPr/>
          <p:nvPr/>
        </p:nvSpPr>
        <p:spPr>
          <a:xfrm>
            <a:off x="3719600" y="5055775"/>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endParaRPr sz="2000" i="1" dirty="0">
              <a:latin typeface="Helvetica" panose="020B0604020202020204" pitchFamily="34" charset="0"/>
              <a:cs typeface="Helvetica" panose="020B0604020202020204" pitchFamily="34" charset="0"/>
            </a:endParaRPr>
          </a:p>
        </p:txBody>
      </p:sp>
      <p:sp>
        <p:nvSpPr>
          <p:cNvPr id="31" name="Google Shape;163;p18">
            <a:extLst>
              <a:ext uri="{FF2B5EF4-FFF2-40B4-BE49-F238E27FC236}">
                <a16:creationId xmlns:a16="http://schemas.microsoft.com/office/drawing/2014/main" id="{E471E67E-1CA3-B3FF-F8BA-798C0AF16DD9}"/>
              </a:ext>
            </a:extLst>
          </p:cNvPr>
          <p:cNvSpPr/>
          <p:nvPr/>
        </p:nvSpPr>
        <p:spPr>
          <a:xfrm>
            <a:off x="390244" y="4163009"/>
            <a:ext cx="1675911" cy="548797"/>
          </a:xfrm>
          <a:prstGeom prst="rect">
            <a:avLst/>
          </a:prstGeom>
          <a:solidFill>
            <a:schemeClr val="accent6">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US" sz="2000" i="1" dirty="0">
                <a:solidFill>
                  <a:schemeClr val="tx1">
                    <a:lumMod val="75000"/>
                    <a:lumOff val="25000"/>
                  </a:schemeClr>
                </a:solidFill>
                <a:latin typeface="Helvetica" panose="020B0604020202020204" pitchFamily="34" charset="0"/>
                <a:cs typeface="Helvetica" panose="020B0604020202020204" pitchFamily="34" charset="0"/>
              </a:rPr>
              <a:t>tul4</a:t>
            </a:r>
            <a:r>
              <a:rPr lang="en" sz="2000" i="1" dirty="0">
                <a:solidFill>
                  <a:schemeClr val="tx1">
                    <a:lumMod val="75000"/>
                    <a:lumOff val="25000"/>
                  </a:schemeClr>
                </a:solidFill>
                <a:latin typeface="Helvetica" panose="020B0604020202020204" pitchFamily="34" charset="0"/>
                <a:cs typeface="Helvetica" panose="020B0604020202020204" pitchFamily="34" charset="0"/>
              </a:rPr>
              <a:t> </a:t>
            </a:r>
            <a:r>
              <a:rPr lang="en" sz="2000" dirty="0">
                <a:solidFill>
                  <a:schemeClr val="tx1">
                    <a:lumMod val="75000"/>
                    <a:lumOff val="25000"/>
                  </a:schemeClr>
                </a:solidFill>
                <a:latin typeface="Helvetica" panose="020B0604020202020204" pitchFamily="34" charset="0"/>
                <a:cs typeface="Helvetica" panose="020B0604020202020204" pitchFamily="34" charset="0"/>
              </a:rPr>
              <a:t>promoter</a:t>
            </a:r>
            <a:endParaRPr sz="2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2" name="Google Shape;164;p18">
            <a:extLst>
              <a:ext uri="{FF2B5EF4-FFF2-40B4-BE49-F238E27FC236}">
                <a16:creationId xmlns:a16="http://schemas.microsoft.com/office/drawing/2014/main" id="{95529DB9-6202-09B9-30FB-4FDAFE376127}"/>
              </a:ext>
            </a:extLst>
          </p:cNvPr>
          <p:cNvSpPr/>
          <p:nvPr/>
        </p:nvSpPr>
        <p:spPr>
          <a:xfrm>
            <a:off x="2060622" y="4163009"/>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a:t>
            </a:r>
          </a:p>
          <a:p>
            <a:pPr algn="ctr">
              <a:lnSpc>
                <a:spcPct val="90000"/>
              </a:lnSpc>
            </a:pPr>
            <a:r>
              <a:rPr lang="en" sz="2000" dirty="0">
                <a:latin typeface="Helvetica" panose="020B0604020202020204" pitchFamily="34" charset="0"/>
                <a:cs typeface="Helvetica" panose="020B0604020202020204" pitchFamily="34" charset="0"/>
              </a:rPr>
              <a:t>5′ UTR</a:t>
            </a:r>
            <a:endParaRPr sz="2000" dirty="0">
              <a:latin typeface="Helvetica" panose="020B0604020202020204" pitchFamily="34" charset="0"/>
              <a:cs typeface="Helvetica" panose="020B0604020202020204" pitchFamily="34" charset="0"/>
            </a:endParaRPr>
          </a:p>
        </p:txBody>
      </p:sp>
      <p:sp>
        <p:nvSpPr>
          <p:cNvPr id="33" name="Google Shape;165;p18">
            <a:extLst>
              <a:ext uri="{FF2B5EF4-FFF2-40B4-BE49-F238E27FC236}">
                <a16:creationId xmlns:a16="http://schemas.microsoft.com/office/drawing/2014/main" id="{7CD3B892-4974-68EB-4CD6-45A91BF25F79}"/>
              </a:ext>
            </a:extLst>
          </p:cNvPr>
          <p:cNvSpPr/>
          <p:nvPr/>
        </p:nvSpPr>
        <p:spPr>
          <a:xfrm>
            <a:off x="3719662" y="4163009"/>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r>
              <a:rPr lang="en" sz="2000" dirty="0">
                <a:latin typeface="Helvetica" panose="020B0604020202020204" pitchFamily="34" charset="0"/>
                <a:cs typeface="Helvetica" panose="020B0604020202020204" pitchFamily="34" charset="0"/>
              </a:rPr>
              <a:t> </a:t>
            </a:r>
            <a:endParaRPr sz="2000" dirty="0">
              <a:latin typeface="Helvetica" panose="020B0604020202020204" pitchFamily="34" charset="0"/>
              <a:cs typeface="Helvetica" panose="020B0604020202020204" pitchFamily="34" charset="0"/>
            </a:endParaRPr>
          </a:p>
        </p:txBody>
      </p:sp>
      <p:sp>
        <p:nvSpPr>
          <p:cNvPr id="35" name="Google Shape;151;p18">
            <a:extLst>
              <a:ext uri="{FF2B5EF4-FFF2-40B4-BE49-F238E27FC236}">
                <a16:creationId xmlns:a16="http://schemas.microsoft.com/office/drawing/2014/main" id="{A1EE441F-C0BB-C888-0483-4CA049697C4C}"/>
              </a:ext>
            </a:extLst>
          </p:cNvPr>
          <p:cNvSpPr/>
          <p:nvPr/>
        </p:nvSpPr>
        <p:spPr>
          <a:xfrm>
            <a:off x="395777" y="3294557"/>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promoter</a:t>
            </a:r>
            <a:endParaRPr sz="2000" dirty="0">
              <a:latin typeface="Helvetica" panose="020B0604020202020204" pitchFamily="34" charset="0"/>
              <a:cs typeface="Helvetica" panose="020B0604020202020204" pitchFamily="34" charset="0"/>
            </a:endParaRPr>
          </a:p>
        </p:txBody>
      </p:sp>
      <p:sp>
        <p:nvSpPr>
          <p:cNvPr id="36" name="Google Shape;152;p18">
            <a:extLst>
              <a:ext uri="{FF2B5EF4-FFF2-40B4-BE49-F238E27FC236}">
                <a16:creationId xmlns:a16="http://schemas.microsoft.com/office/drawing/2014/main" id="{C0D8B8BE-D537-DAD5-FF99-52AB72EED9C7}"/>
              </a:ext>
            </a:extLst>
          </p:cNvPr>
          <p:cNvSpPr/>
          <p:nvPr/>
        </p:nvSpPr>
        <p:spPr>
          <a:xfrm>
            <a:off x="2066158" y="3294557"/>
            <a:ext cx="1675911" cy="548797"/>
          </a:xfrm>
          <a:prstGeom prst="rect">
            <a:avLst/>
          </a:prstGeom>
          <a:solidFill>
            <a:schemeClr val="accent1">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 sz="2000" i="1" dirty="0">
                <a:latin typeface="Helvetica" panose="020B0604020202020204" pitchFamily="34" charset="0"/>
                <a:cs typeface="Helvetica" panose="020B0604020202020204" pitchFamily="34" charset="0"/>
              </a:rPr>
              <a:t>rpsU2</a:t>
            </a:r>
            <a:r>
              <a:rPr lang="en" sz="2000" dirty="0">
                <a:latin typeface="Helvetica" panose="020B0604020202020204" pitchFamily="34" charset="0"/>
                <a:cs typeface="Helvetica" panose="020B0604020202020204" pitchFamily="34" charset="0"/>
              </a:rPr>
              <a:t> </a:t>
            </a:r>
          </a:p>
          <a:p>
            <a:pPr algn="ctr">
              <a:lnSpc>
                <a:spcPct val="90000"/>
              </a:lnSpc>
            </a:pPr>
            <a:r>
              <a:rPr lang="en" sz="2000" dirty="0">
                <a:latin typeface="Helvetica" panose="020B0604020202020204" pitchFamily="34" charset="0"/>
                <a:cs typeface="Helvetica" panose="020B0604020202020204" pitchFamily="34" charset="0"/>
              </a:rPr>
              <a:t>5′ UTR</a:t>
            </a:r>
            <a:endParaRPr sz="2000" dirty="0">
              <a:latin typeface="Helvetica" panose="020B0604020202020204" pitchFamily="34" charset="0"/>
              <a:cs typeface="Helvetica" panose="020B0604020202020204" pitchFamily="34" charset="0"/>
            </a:endParaRPr>
          </a:p>
        </p:txBody>
      </p:sp>
      <p:sp>
        <p:nvSpPr>
          <p:cNvPr id="37" name="Google Shape;153;p18">
            <a:extLst>
              <a:ext uri="{FF2B5EF4-FFF2-40B4-BE49-F238E27FC236}">
                <a16:creationId xmlns:a16="http://schemas.microsoft.com/office/drawing/2014/main" id="{4DBCE269-BD15-3887-07C6-A6CD513AF9A1}"/>
              </a:ext>
            </a:extLst>
          </p:cNvPr>
          <p:cNvSpPr/>
          <p:nvPr/>
        </p:nvSpPr>
        <p:spPr>
          <a:xfrm>
            <a:off x="3725197" y="3294557"/>
            <a:ext cx="1675911" cy="548797"/>
          </a:xfrm>
          <a:prstGeom prst="rect">
            <a:avLst/>
          </a:prstGeom>
          <a:solidFill>
            <a:schemeClr val="bg1">
              <a:lumMod val="85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en" sz="2000" i="1" dirty="0">
                <a:latin typeface="Helvetica" panose="020B0604020202020204" pitchFamily="34" charset="0"/>
                <a:cs typeface="Helvetica" panose="020B0604020202020204" pitchFamily="34" charset="0"/>
              </a:rPr>
              <a:t>lacZ</a:t>
            </a:r>
            <a:endParaRPr sz="2000" i="1" dirty="0">
              <a:latin typeface="Helvetica" panose="020B0604020202020204" pitchFamily="34" charset="0"/>
              <a:cs typeface="Helvetica" panose="020B0604020202020204" pitchFamily="34" charset="0"/>
            </a:endParaRPr>
          </a:p>
        </p:txBody>
      </p:sp>
      <p:sp>
        <p:nvSpPr>
          <p:cNvPr id="45" name="TextBox 44">
            <a:extLst>
              <a:ext uri="{FF2B5EF4-FFF2-40B4-BE49-F238E27FC236}">
                <a16:creationId xmlns:a16="http://schemas.microsoft.com/office/drawing/2014/main" id="{2A2D74A7-8915-AF7E-36E3-8BF472D6E33B}"/>
              </a:ext>
            </a:extLst>
          </p:cNvPr>
          <p:cNvSpPr txBox="1"/>
          <p:nvPr/>
        </p:nvSpPr>
        <p:spPr>
          <a:xfrm>
            <a:off x="6651872" y="5045344"/>
            <a:ext cx="276056" cy="646331"/>
          </a:xfrm>
          <a:prstGeom prst="rect">
            <a:avLst/>
          </a:prstGeom>
          <a:noFill/>
        </p:spPr>
        <p:txBody>
          <a:bodyPr wrap="square" rtlCol="0">
            <a:spAutoFit/>
          </a:bodyPr>
          <a:lstStyle/>
          <a:p>
            <a:r>
              <a:rPr lang="en-US" sz="3600" b="1" dirty="0">
                <a:latin typeface="Quattrocento Sans" panose="020B0604020202020204" charset="0"/>
              </a:rPr>
              <a:t>?</a:t>
            </a:r>
          </a:p>
        </p:txBody>
      </p:sp>
      <p:sp>
        <p:nvSpPr>
          <p:cNvPr id="48" name="TextBox 47">
            <a:extLst>
              <a:ext uri="{FF2B5EF4-FFF2-40B4-BE49-F238E27FC236}">
                <a16:creationId xmlns:a16="http://schemas.microsoft.com/office/drawing/2014/main" id="{D8E2749B-8039-248E-90F3-361BA8AAB08D}"/>
              </a:ext>
            </a:extLst>
          </p:cNvPr>
          <p:cNvSpPr txBox="1"/>
          <p:nvPr/>
        </p:nvSpPr>
        <p:spPr>
          <a:xfrm>
            <a:off x="10344276" y="5045344"/>
            <a:ext cx="276056" cy="646331"/>
          </a:xfrm>
          <a:prstGeom prst="rect">
            <a:avLst/>
          </a:prstGeom>
          <a:noFill/>
        </p:spPr>
        <p:txBody>
          <a:bodyPr wrap="square" rtlCol="0">
            <a:spAutoFit/>
          </a:bodyPr>
          <a:lstStyle/>
          <a:p>
            <a:r>
              <a:rPr lang="en-US" sz="3600" b="1" dirty="0">
                <a:latin typeface="Quattrocento Sans" panose="020B0604020202020204" charset="0"/>
              </a:rPr>
              <a:t>?</a:t>
            </a:r>
          </a:p>
        </p:txBody>
      </p:sp>
      <p:graphicFrame>
        <p:nvGraphicFramePr>
          <p:cNvPr id="49" name="Table 44">
            <a:extLst>
              <a:ext uri="{FF2B5EF4-FFF2-40B4-BE49-F238E27FC236}">
                <a16:creationId xmlns:a16="http://schemas.microsoft.com/office/drawing/2014/main" id="{4A749E08-5177-B820-CEA6-AF77C72DC70C}"/>
              </a:ext>
            </a:extLst>
          </p:cNvPr>
          <p:cNvGraphicFramePr>
            <a:graphicFrameLocks noGrp="1"/>
          </p:cNvGraphicFramePr>
          <p:nvPr/>
        </p:nvGraphicFramePr>
        <p:xfrm>
          <a:off x="5472112" y="1527826"/>
          <a:ext cx="6343652" cy="761008"/>
        </p:xfrm>
        <a:graphic>
          <a:graphicData uri="http://schemas.openxmlformats.org/drawingml/2006/table">
            <a:tbl>
              <a:tblPr firstRow="1" bandRow="1"/>
              <a:tblGrid>
                <a:gridCol w="3171826">
                  <a:extLst>
                    <a:ext uri="{9D8B030D-6E8A-4147-A177-3AD203B41FA5}">
                      <a16:colId xmlns:a16="http://schemas.microsoft.com/office/drawing/2014/main" val="2576813708"/>
                    </a:ext>
                  </a:extLst>
                </a:gridCol>
                <a:gridCol w="3171826">
                  <a:extLst>
                    <a:ext uri="{9D8B030D-6E8A-4147-A177-3AD203B41FA5}">
                      <a16:colId xmlns:a16="http://schemas.microsoft.com/office/drawing/2014/main" val="3437279959"/>
                    </a:ext>
                  </a:extLst>
                </a:gridCol>
              </a:tblGrid>
              <a:tr h="761008">
                <a:tc>
                  <a:txBody>
                    <a:bodyPr/>
                    <a:lstStyle/>
                    <a:p>
                      <a:pPr algn="ctr"/>
                      <a:r>
                        <a:rPr lang="en-US" sz="2000" b="0" dirty="0">
                          <a:latin typeface="Quattrocento Sans" panose="020B0604020202020204" charset="0"/>
                        </a:rPr>
                        <a:t>Cells </a:t>
                      </a:r>
                      <a:r>
                        <a:rPr lang="en-US" sz="2000" b="1" u="sng" dirty="0">
                          <a:latin typeface="Quattrocento Sans" panose="020B0604020202020204" charset="0"/>
                        </a:rPr>
                        <a:t>with</a:t>
                      </a:r>
                      <a:r>
                        <a:rPr lang="en-US" sz="2000" b="0" dirty="0">
                          <a:latin typeface="Quattrocento Sans" panose="020B0604020202020204" charset="0"/>
                        </a:rPr>
                        <a:t> </a:t>
                      </a:r>
                    </a:p>
                    <a:p>
                      <a:pPr algn="ctr"/>
                      <a:r>
                        <a:rPr lang="en-US" sz="2000" b="0" dirty="0">
                          <a:latin typeface="Quattrocento Sans" panose="020B0604020202020204" charset="0"/>
                        </a:rPr>
                        <a:t>bS21-2 (WT)</a:t>
                      </a: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latin typeface="Quattrocento Sans" panose="020B0604020202020204" charset="0"/>
                        </a:rPr>
                        <a:t>Cells </a:t>
                      </a:r>
                      <a:r>
                        <a:rPr lang="en-US" sz="2000" b="1" u="sng" dirty="0">
                          <a:latin typeface="Quattrocento Sans" panose="020B0604020202020204" charset="0"/>
                        </a:rPr>
                        <a:t>without</a:t>
                      </a:r>
                      <a:r>
                        <a:rPr lang="en-US" sz="2000" b="0" dirty="0">
                          <a:latin typeface="Quattrocento Sans" panose="020B0604020202020204" charset="0"/>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latin typeface="Quattrocento Sans" panose="020B0604020202020204" charset="0"/>
                        </a:rPr>
                        <a:t>bS21-2 (∆</a:t>
                      </a:r>
                      <a:r>
                        <a:rPr lang="en-US" sz="2000" b="0" i="1" dirty="0">
                          <a:latin typeface="Quattrocento Sans" panose="020B0604020202020204" charset="0"/>
                        </a:rPr>
                        <a:t>rpsU2</a:t>
                      </a:r>
                      <a:r>
                        <a:rPr lang="en-US" sz="2000" b="0" dirty="0">
                          <a:latin typeface="Quattrocento Sans" panose="020B0604020202020204" charset="0"/>
                        </a:rPr>
                        <a:t>)</a:t>
                      </a:r>
                    </a:p>
                  </a:txBody>
                  <a:tcPr>
                    <a:solidFill>
                      <a:schemeClr val="tx2">
                        <a:lumMod val="40000"/>
                        <a:lumOff val="60000"/>
                      </a:schemeClr>
                    </a:solidFill>
                  </a:tcPr>
                </a:tc>
                <a:extLst>
                  <a:ext uri="{0D108BD9-81ED-4DB2-BD59-A6C34878D82A}">
                    <a16:rowId xmlns:a16="http://schemas.microsoft.com/office/drawing/2014/main" val="3777168174"/>
                  </a:ext>
                </a:extLst>
              </a:tr>
            </a:tbl>
          </a:graphicData>
        </a:graphic>
      </p:graphicFrame>
      <p:sp>
        <p:nvSpPr>
          <p:cNvPr id="3" name="TextBox 2">
            <a:extLst>
              <a:ext uri="{FF2B5EF4-FFF2-40B4-BE49-F238E27FC236}">
                <a16:creationId xmlns:a16="http://schemas.microsoft.com/office/drawing/2014/main" id="{4E0F631F-2AAB-64AD-8110-507CBCF1619F}"/>
              </a:ext>
            </a:extLst>
          </p:cNvPr>
          <p:cNvSpPr txBox="1"/>
          <p:nvPr/>
        </p:nvSpPr>
        <p:spPr>
          <a:xfrm>
            <a:off x="6411078" y="2535591"/>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1.0</a:t>
            </a:r>
          </a:p>
        </p:txBody>
      </p:sp>
      <p:sp>
        <p:nvSpPr>
          <p:cNvPr id="4" name="TextBox 3">
            <a:extLst>
              <a:ext uri="{FF2B5EF4-FFF2-40B4-BE49-F238E27FC236}">
                <a16:creationId xmlns:a16="http://schemas.microsoft.com/office/drawing/2014/main" id="{24B060EC-9157-4BBE-FAF4-6B991EF45CBB}"/>
              </a:ext>
            </a:extLst>
          </p:cNvPr>
          <p:cNvSpPr txBox="1"/>
          <p:nvPr/>
        </p:nvSpPr>
        <p:spPr>
          <a:xfrm>
            <a:off x="10086678" y="2489538"/>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1.1</a:t>
            </a:r>
          </a:p>
        </p:txBody>
      </p:sp>
      <p:sp>
        <p:nvSpPr>
          <p:cNvPr id="5" name="TextBox 4">
            <a:extLst>
              <a:ext uri="{FF2B5EF4-FFF2-40B4-BE49-F238E27FC236}">
                <a16:creationId xmlns:a16="http://schemas.microsoft.com/office/drawing/2014/main" id="{15E2D153-7316-A9C4-36E0-0BFAAA4462A1}"/>
              </a:ext>
            </a:extLst>
          </p:cNvPr>
          <p:cNvSpPr txBox="1"/>
          <p:nvPr/>
        </p:nvSpPr>
        <p:spPr>
          <a:xfrm>
            <a:off x="6411076" y="3349539"/>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1.0</a:t>
            </a:r>
          </a:p>
        </p:txBody>
      </p:sp>
      <p:sp>
        <p:nvSpPr>
          <p:cNvPr id="6" name="TextBox 5">
            <a:extLst>
              <a:ext uri="{FF2B5EF4-FFF2-40B4-BE49-F238E27FC236}">
                <a16:creationId xmlns:a16="http://schemas.microsoft.com/office/drawing/2014/main" id="{24751C8D-26FE-461C-674E-833BB23F22A5}"/>
              </a:ext>
            </a:extLst>
          </p:cNvPr>
          <p:cNvSpPr txBox="1"/>
          <p:nvPr/>
        </p:nvSpPr>
        <p:spPr>
          <a:xfrm>
            <a:off x="10086676" y="3303486"/>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9.3</a:t>
            </a:r>
          </a:p>
        </p:txBody>
      </p:sp>
      <p:sp>
        <p:nvSpPr>
          <p:cNvPr id="7" name="TextBox 6">
            <a:extLst>
              <a:ext uri="{FF2B5EF4-FFF2-40B4-BE49-F238E27FC236}">
                <a16:creationId xmlns:a16="http://schemas.microsoft.com/office/drawing/2014/main" id="{3FAAE332-DB12-7AC7-5FD1-4799D1E01672}"/>
              </a:ext>
            </a:extLst>
          </p:cNvPr>
          <p:cNvSpPr txBox="1"/>
          <p:nvPr/>
        </p:nvSpPr>
        <p:spPr>
          <a:xfrm>
            <a:off x="6416611" y="4217959"/>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1.0</a:t>
            </a:r>
          </a:p>
        </p:txBody>
      </p:sp>
      <p:sp>
        <p:nvSpPr>
          <p:cNvPr id="8" name="TextBox 7">
            <a:extLst>
              <a:ext uri="{FF2B5EF4-FFF2-40B4-BE49-F238E27FC236}">
                <a16:creationId xmlns:a16="http://schemas.microsoft.com/office/drawing/2014/main" id="{7FDEB533-DBED-4B1B-0B3C-E3DF960B4E81}"/>
              </a:ext>
            </a:extLst>
          </p:cNvPr>
          <p:cNvSpPr txBox="1"/>
          <p:nvPr/>
        </p:nvSpPr>
        <p:spPr>
          <a:xfrm>
            <a:off x="10092211" y="4171906"/>
            <a:ext cx="75963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Helvetica" panose="020B0604020202020204" pitchFamily="34" charset="0"/>
                <a:cs typeface="Helvetica" panose="020B0604020202020204" pitchFamily="34" charset="0"/>
              </a:rPr>
              <a:t>4</a:t>
            </a:r>
            <a:r>
              <a:rPr kumimoji="0" lang="en-US" sz="24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.3</a:t>
            </a:r>
          </a:p>
        </p:txBody>
      </p:sp>
    </p:spTree>
    <p:extLst>
      <p:ext uri="{BB962C8B-B14F-4D97-AF65-F5344CB8AC3E}">
        <p14:creationId xmlns:p14="http://schemas.microsoft.com/office/powerpoint/2010/main" val="3467780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2F0469-94C7-BD84-38C0-358478C72827}"/>
              </a:ext>
            </a:extLst>
          </p:cNvPr>
          <p:cNvSpPr>
            <a:spLocks noGrp="1"/>
          </p:cNvSpPr>
          <p:nvPr>
            <p:ph type="title"/>
          </p:nvPr>
        </p:nvSpPr>
        <p:spPr>
          <a:xfrm>
            <a:off x="381000" y="682905"/>
            <a:ext cx="11430000" cy="533335"/>
          </a:xfrm>
        </p:spPr>
        <p:txBody>
          <a:bodyPr/>
          <a:lstStyle/>
          <a:p>
            <a:r>
              <a:rPr lang="en-US" cap="none" dirty="0"/>
              <a:t>Classic Models</a:t>
            </a:r>
          </a:p>
        </p:txBody>
      </p:sp>
      <p:sp>
        <p:nvSpPr>
          <p:cNvPr id="9" name="Content Placeholder 2">
            <a:extLst>
              <a:ext uri="{FF2B5EF4-FFF2-40B4-BE49-F238E27FC236}">
                <a16:creationId xmlns:a16="http://schemas.microsoft.com/office/drawing/2014/main" id="{A3CFD85A-763B-4FC1-2156-4712526B28D8}"/>
              </a:ext>
            </a:extLst>
          </p:cNvPr>
          <p:cNvSpPr txBox="1">
            <a:spLocks/>
          </p:cNvSpPr>
          <p:nvPr/>
        </p:nvSpPr>
        <p:spPr>
          <a:xfrm>
            <a:off x="6213586" y="1216240"/>
            <a:ext cx="4769508" cy="227397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u="sng" dirty="0"/>
              <a:t>Attenuation</a:t>
            </a:r>
          </a:p>
          <a:p>
            <a:pPr>
              <a:lnSpc>
                <a:spcPct val="100000"/>
              </a:lnSpc>
            </a:pPr>
            <a:r>
              <a:rPr lang="en-US" dirty="0"/>
              <a:t>Regulating r-protein will interact with secondary structures as transcription is occurring</a:t>
            </a:r>
          </a:p>
          <a:p>
            <a:pPr>
              <a:lnSpc>
                <a:spcPct val="100000"/>
              </a:lnSpc>
            </a:pPr>
            <a:r>
              <a:rPr lang="en-US" dirty="0"/>
              <a:t>Stalls the RNA polymerase </a:t>
            </a:r>
          </a:p>
        </p:txBody>
      </p:sp>
      <p:sp>
        <p:nvSpPr>
          <p:cNvPr id="10" name="Content Placeholder 2">
            <a:extLst>
              <a:ext uri="{FF2B5EF4-FFF2-40B4-BE49-F238E27FC236}">
                <a16:creationId xmlns:a16="http://schemas.microsoft.com/office/drawing/2014/main" id="{12773E59-5386-90E2-8D50-12ED56F8062F}"/>
              </a:ext>
            </a:extLst>
          </p:cNvPr>
          <p:cNvSpPr txBox="1">
            <a:spLocks/>
          </p:cNvSpPr>
          <p:nvPr/>
        </p:nvSpPr>
        <p:spPr>
          <a:xfrm>
            <a:off x="6213586" y="3698560"/>
            <a:ext cx="4769508" cy="227397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u="sng" dirty="0"/>
              <a:t>Post-Transcriptional Control</a:t>
            </a:r>
          </a:p>
          <a:p>
            <a:pPr>
              <a:lnSpc>
                <a:spcPct val="100000"/>
              </a:lnSpc>
            </a:pPr>
            <a:r>
              <a:rPr lang="en-US" dirty="0"/>
              <a:t>Regulating r-protein may recruit nucleases and degrade transcript</a:t>
            </a:r>
          </a:p>
          <a:p>
            <a:pPr>
              <a:lnSpc>
                <a:spcPct val="100000"/>
              </a:lnSpc>
            </a:pPr>
            <a:r>
              <a:rPr lang="en-US" dirty="0"/>
              <a:t>Regulating r-protein may sequester the Shine-Dalgarno sequence</a:t>
            </a:r>
          </a:p>
          <a:p>
            <a:pPr>
              <a:lnSpc>
                <a:spcPct val="100000"/>
              </a:lnSpc>
            </a:pPr>
            <a:r>
              <a:rPr lang="en-US" dirty="0"/>
              <a:t>Translation is unable to proceed</a:t>
            </a:r>
          </a:p>
        </p:txBody>
      </p:sp>
      <p:sp>
        <p:nvSpPr>
          <p:cNvPr id="11" name="Content Placeholder 2">
            <a:extLst>
              <a:ext uri="{FF2B5EF4-FFF2-40B4-BE49-F238E27FC236}">
                <a16:creationId xmlns:a16="http://schemas.microsoft.com/office/drawing/2014/main" id="{1836FBF4-2097-8DA6-75FB-BF07F74E552A}"/>
              </a:ext>
            </a:extLst>
          </p:cNvPr>
          <p:cNvSpPr txBox="1">
            <a:spLocks/>
          </p:cNvSpPr>
          <p:nvPr/>
        </p:nvSpPr>
        <p:spPr>
          <a:xfrm>
            <a:off x="844863" y="1319514"/>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 r-protein</a:t>
            </a:r>
          </a:p>
        </p:txBody>
      </p:sp>
      <p:sp>
        <p:nvSpPr>
          <p:cNvPr id="12" name="Content Placeholder 2">
            <a:extLst>
              <a:ext uri="{FF2B5EF4-FFF2-40B4-BE49-F238E27FC236}">
                <a16:creationId xmlns:a16="http://schemas.microsoft.com/office/drawing/2014/main" id="{262BE080-EFC5-F7A1-218A-935D45425EA6}"/>
              </a:ext>
            </a:extLst>
          </p:cNvPr>
          <p:cNvSpPr txBox="1">
            <a:spLocks/>
          </p:cNvSpPr>
          <p:nvPr/>
        </p:nvSpPr>
        <p:spPr>
          <a:xfrm>
            <a:off x="3682589" y="1319513"/>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Without r-protein</a:t>
            </a:r>
          </a:p>
        </p:txBody>
      </p:sp>
      <p:sp>
        <p:nvSpPr>
          <p:cNvPr id="13" name="Content Placeholder 2">
            <a:extLst>
              <a:ext uri="{FF2B5EF4-FFF2-40B4-BE49-F238E27FC236}">
                <a16:creationId xmlns:a16="http://schemas.microsoft.com/office/drawing/2014/main" id="{C81F609C-A55E-66DE-BC43-48F0331E8D13}"/>
              </a:ext>
            </a:extLst>
          </p:cNvPr>
          <p:cNvSpPr txBox="1">
            <a:spLocks/>
          </p:cNvSpPr>
          <p:nvPr/>
        </p:nvSpPr>
        <p:spPr>
          <a:xfrm>
            <a:off x="844863" y="3490216"/>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 r-protein</a:t>
            </a:r>
          </a:p>
        </p:txBody>
      </p:sp>
      <p:sp>
        <p:nvSpPr>
          <p:cNvPr id="14" name="Content Placeholder 2">
            <a:extLst>
              <a:ext uri="{FF2B5EF4-FFF2-40B4-BE49-F238E27FC236}">
                <a16:creationId xmlns:a16="http://schemas.microsoft.com/office/drawing/2014/main" id="{89FD4C8B-B68D-2677-ADFE-866092942AA3}"/>
              </a:ext>
            </a:extLst>
          </p:cNvPr>
          <p:cNvSpPr txBox="1">
            <a:spLocks/>
          </p:cNvSpPr>
          <p:nvPr/>
        </p:nvSpPr>
        <p:spPr>
          <a:xfrm>
            <a:off x="3682589" y="3490216"/>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Without r-protein</a:t>
            </a:r>
          </a:p>
        </p:txBody>
      </p:sp>
      <p:pic>
        <p:nvPicPr>
          <p:cNvPr id="2" name="Picture 1">
            <a:extLst>
              <a:ext uri="{FF2B5EF4-FFF2-40B4-BE49-F238E27FC236}">
                <a16:creationId xmlns:a16="http://schemas.microsoft.com/office/drawing/2014/main" id="{B8EE9A06-98A7-077F-97C8-D529146CAAD1}"/>
              </a:ext>
            </a:extLst>
          </p:cNvPr>
          <p:cNvPicPr>
            <a:picLocks noChangeAspect="1"/>
          </p:cNvPicPr>
          <p:nvPr/>
        </p:nvPicPr>
        <p:blipFill>
          <a:blip r:embed="rId2"/>
          <a:stretch>
            <a:fillRect/>
          </a:stretch>
        </p:blipFill>
        <p:spPr>
          <a:xfrm>
            <a:off x="381000" y="1626570"/>
            <a:ext cx="5596613" cy="1487553"/>
          </a:xfrm>
          <a:prstGeom prst="rect">
            <a:avLst/>
          </a:prstGeom>
        </p:spPr>
      </p:pic>
      <p:pic>
        <p:nvPicPr>
          <p:cNvPr id="3" name="Picture 2">
            <a:extLst>
              <a:ext uri="{FF2B5EF4-FFF2-40B4-BE49-F238E27FC236}">
                <a16:creationId xmlns:a16="http://schemas.microsoft.com/office/drawing/2014/main" id="{A1FB4B25-6AA4-F770-6A43-46C5DA2AAD60}"/>
              </a:ext>
            </a:extLst>
          </p:cNvPr>
          <p:cNvPicPr>
            <a:picLocks noChangeAspect="1"/>
          </p:cNvPicPr>
          <p:nvPr/>
        </p:nvPicPr>
        <p:blipFill>
          <a:blip r:embed="rId3"/>
          <a:stretch>
            <a:fillRect/>
          </a:stretch>
        </p:blipFill>
        <p:spPr>
          <a:xfrm>
            <a:off x="383553" y="4034959"/>
            <a:ext cx="5712447" cy="2072820"/>
          </a:xfrm>
          <a:prstGeom prst="rect">
            <a:avLst/>
          </a:prstGeom>
        </p:spPr>
      </p:pic>
    </p:spTree>
    <p:extLst>
      <p:ext uri="{BB962C8B-B14F-4D97-AF65-F5344CB8AC3E}">
        <p14:creationId xmlns:p14="http://schemas.microsoft.com/office/powerpoint/2010/main" val="345144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24A6-FC89-5E1C-EC95-7610038BB6EF}"/>
              </a:ext>
            </a:extLst>
          </p:cNvPr>
          <p:cNvSpPr>
            <a:spLocks noGrp="1"/>
          </p:cNvSpPr>
          <p:nvPr>
            <p:ph type="title"/>
          </p:nvPr>
        </p:nvSpPr>
        <p:spPr>
          <a:xfrm>
            <a:off x="381000" y="763707"/>
            <a:ext cx="9603275" cy="650449"/>
          </a:xfrm>
        </p:spPr>
        <p:txBody>
          <a:bodyPr>
            <a:normAutofit/>
          </a:bodyPr>
          <a:lstStyle/>
          <a:p>
            <a:r>
              <a:rPr lang="en-US" sz="4000" cap="none" dirty="0"/>
              <a:t>Next Steps</a:t>
            </a:r>
          </a:p>
        </p:txBody>
      </p:sp>
      <p:sp>
        <p:nvSpPr>
          <p:cNvPr id="3" name="Content Placeholder 2">
            <a:extLst>
              <a:ext uri="{FF2B5EF4-FFF2-40B4-BE49-F238E27FC236}">
                <a16:creationId xmlns:a16="http://schemas.microsoft.com/office/drawing/2014/main" id="{A8BAEA82-EC84-5973-8AC4-6FFBB8C8A492}"/>
              </a:ext>
            </a:extLst>
          </p:cNvPr>
          <p:cNvSpPr>
            <a:spLocks noGrp="1"/>
          </p:cNvSpPr>
          <p:nvPr>
            <p:ph idx="1"/>
          </p:nvPr>
        </p:nvSpPr>
        <p:spPr/>
        <p:txBody>
          <a:bodyPr>
            <a:normAutofit/>
          </a:bodyPr>
          <a:lstStyle/>
          <a:p>
            <a:r>
              <a:rPr lang="en-US" sz="2800" dirty="0"/>
              <a:t>Use an RNA stability assay to distinguish between the attenuation and post-transcriptional models </a:t>
            </a:r>
          </a:p>
          <a:p>
            <a:r>
              <a:rPr lang="en-US" sz="2800" dirty="0"/>
              <a:t>Assess the relationship between transcript and protein abundance using </a:t>
            </a:r>
            <a:r>
              <a:rPr lang="en-US" sz="2800" i="1" dirty="0"/>
              <a:t>lacZ</a:t>
            </a:r>
          </a:p>
          <a:p>
            <a:r>
              <a:rPr lang="en-US" sz="2800" dirty="0"/>
              <a:t>Test the </a:t>
            </a:r>
            <a:r>
              <a:rPr lang="en-US" sz="2800" i="1" dirty="0"/>
              <a:t>rpsU2</a:t>
            </a:r>
            <a:r>
              <a:rPr lang="en-US" sz="2800" dirty="0"/>
              <a:t> promoter’s contribution to autoregulation by bS21-2</a:t>
            </a:r>
          </a:p>
        </p:txBody>
      </p:sp>
    </p:spTree>
    <p:extLst>
      <p:ext uri="{BB962C8B-B14F-4D97-AF65-F5344CB8AC3E}">
        <p14:creationId xmlns:p14="http://schemas.microsoft.com/office/powerpoint/2010/main" val="23846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a:xfrm>
            <a:off x="207394" y="696803"/>
            <a:ext cx="11840059" cy="590215"/>
          </a:xfrm>
        </p:spPr>
        <p:txBody>
          <a:bodyPr>
            <a:normAutofit/>
          </a:bodyPr>
          <a:lstStyle/>
          <a:p>
            <a:r>
              <a:rPr lang="en-US" cap="none" dirty="0"/>
              <a:t>bS21, a small subunit ribosomal protein</a:t>
            </a:r>
            <a:endParaRPr lang="en-US" i="1" cap="none" dirty="0"/>
          </a:p>
        </p:txBody>
      </p:sp>
      <p:sp>
        <p:nvSpPr>
          <p:cNvPr id="39" name="Content Placeholder 16">
            <a:extLst>
              <a:ext uri="{FF2B5EF4-FFF2-40B4-BE49-F238E27FC236}">
                <a16:creationId xmlns:a16="http://schemas.microsoft.com/office/drawing/2014/main" id="{7FB011B7-6B80-134C-ABAD-EB7D19D83137}"/>
              </a:ext>
            </a:extLst>
          </p:cNvPr>
          <p:cNvSpPr>
            <a:spLocks noGrp="1"/>
          </p:cNvSpPr>
          <p:nvPr>
            <p:ph idx="1"/>
          </p:nvPr>
        </p:nvSpPr>
        <p:spPr>
          <a:xfrm>
            <a:off x="298045" y="1411938"/>
            <a:ext cx="6851785" cy="2634767"/>
          </a:xfrm>
        </p:spPr>
        <p:txBody>
          <a:bodyPr>
            <a:noAutofit/>
          </a:bodyPr>
          <a:lstStyle/>
          <a:p>
            <a:pPr marL="288925" indent="-173038">
              <a:lnSpc>
                <a:spcPct val="100000"/>
              </a:lnSpc>
              <a:spcBef>
                <a:spcPts val="0"/>
              </a:spcBef>
              <a:tabLst>
                <a:tab pos="449263" algn="l"/>
              </a:tabLst>
            </a:pPr>
            <a:r>
              <a:rPr lang="en-US" sz="3000" dirty="0"/>
              <a:t>Involved in translation initiation</a:t>
            </a:r>
          </a:p>
          <a:p>
            <a:pPr marL="288925" indent="-173038">
              <a:lnSpc>
                <a:spcPct val="100000"/>
              </a:lnSpc>
              <a:spcBef>
                <a:spcPts val="0"/>
              </a:spcBef>
              <a:tabLst>
                <a:tab pos="449263" algn="l"/>
              </a:tabLst>
            </a:pPr>
            <a:r>
              <a:rPr lang="en-US" sz="3000" dirty="0"/>
              <a:t>Non-essential</a:t>
            </a:r>
          </a:p>
          <a:p>
            <a:pPr marL="288925" indent="-173038">
              <a:lnSpc>
                <a:spcPct val="100000"/>
              </a:lnSpc>
              <a:spcBef>
                <a:spcPts val="0"/>
              </a:spcBef>
              <a:tabLst>
                <a:tab pos="449263" algn="l"/>
              </a:tabLst>
            </a:pPr>
            <a:r>
              <a:rPr lang="en-US" sz="3200" dirty="0"/>
              <a:t>Encoded by phage</a:t>
            </a:r>
          </a:p>
          <a:p>
            <a:pPr marL="288925" indent="-173038">
              <a:lnSpc>
                <a:spcPct val="100000"/>
              </a:lnSpc>
              <a:spcBef>
                <a:spcPts val="0"/>
              </a:spcBef>
              <a:tabLst>
                <a:tab pos="449263" algn="l"/>
              </a:tabLst>
            </a:pPr>
            <a:r>
              <a:rPr lang="en-US" sz="3200" dirty="0"/>
              <a:t>Impacts different phenotypes in different species</a:t>
            </a:r>
          </a:p>
          <a:p>
            <a:pPr marL="460375" indent="-460375">
              <a:lnSpc>
                <a:spcPct val="100000"/>
              </a:lnSpc>
              <a:spcBef>
                <a:spcPts val="600"/>
              </a:spcBef>
              <a:buNone/>
            </a:pPr>
            <a:endParaRPr lang="en-US" sz="3200" dirty="0"/>
          </a:p>
          <a:p>
            <a:pPr marL="460375" indent="-460375">
              <a:lnSpc>
                <a:spcPct val="100000"/>
              </a:lnSpc>
              <a:spcBef>
                <a:spcPts val="600"/>
              </a:spcBef>
              <a:buNone/>
            </a:pPr>
            <a:endParaRPr lang="en-US" sz="3200" dirty="0"/>
          </a:p>
          <a:p>
            <a:pPr marL="0" indent="0">
              <a:lnSpc>
                <a:spcPct val="100000"/>
              </a:lnSpc>
              <a:spcBef>
                <a:spcPts val="600"/>
              </a:spcBef>
              <a:buNone/>
            </a:pPr>
            <a:endParaRPr lang="en-US" sz="3200" dirty="0"/>
          </a:p>
        </p:txBody>
      </p:sp>
      <p:sp>
        <p:nvSpPr>
          <p:cNvPr id="41" name="TextBox 40">
            <a:extLst>
              <a:ext uri="{FF2B5EF4-FFF2-40B4-BE49-F238E27FC236}">
                <a16:creationId xmlns:a16="http://schemas.microsoft.com/office/drawing/2014/main" id="{81B9E374-7218-351F-DFB0-249F68B4A715}"/>
              </a:ext>
            </a:extLst>
          </p:cNvPr>
          <p:cNvSpPr txBox="1"/>
          <p:nvPr/>
        </p:nvSpPr>
        <p:spPr>
          <a:xfrm>
            <a:off x="10335984" y="5299886"/>
            <a:ext cx="185601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30S subunit, modeled from PDB entry: 4V50</a:t>
            </a:r>
          </a:p>
        </p:txBody>
      </p:sp>
      <p:pic>
        <p:nvPicPr>
          <p:cNvPr id="42" name="Picture 41">
            <a:extLst>
              <a:ext uri="{FF2B5EF4-FFF2-40B4-BE49-F238E27FC236}">
                <a16:creationId xmlns:a16="http://schemas.microsoft.com/office/drawing/2014/main" id="{14C34543-26E8-6AFA-1CCF-AEBB4AA845D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75" t="1540" r="24625"/>
          <a:stretch/>
        </p:blipFill>
        <p:spPr>
          <a:xfrm>
            <a:off x="8159603" y="1411939"/>
            <a:ext cx="3734352" cy="3042155"/>
          </a:xfrm>
          <a:prstGeom prst="rect">
            <a:avLst/>
          </a:prstGeom>
        </p:spPr>
      </p:pic>
      <p:pic>
        <p:nvPicPr>
          <p:cNvPr id="43" name="Picture 42">
            <a:extLst>
              <a:ext uri="{FF2B5EF4-FFF2-40B4-BE49-F238E27FC236}">
                <a16:creationId xmlns:a16="http://schemas.microsoft.com/office/drawing/2014/main" id="{11D5E1AA-13E8-235A-753E-F1CB828C5BF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24" t="6189" r="31486" b="2445"/>
          <a:stretch/>
        </p:blipFill>
        <p:spPr>
          <a:xfrm>
            <a:off x="7858616" y="4395907"/>
            <a:ext cx="1977235" cy="1734976"/>
          </a:xfrm>
          <a:prstGeom prst="rect">
            <a:avLst/>
          </a:prstGeom>
        </p:spPr>
      </p:pic>
    </p:spTree>
    <p:extLst>
      <p:ext uri="{BB962C8B-B14F-4D97-AF65-F5344CB8AC3E}">
        <p14:creationId xmlns:p14="http://schemas.microsoft.com/office/powerpoint/2010/main" val="299845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A45A4-151B-404F-69DD-4DED565275A1}"/>
              </a:ext>
            </a:extLst>
          </p:cNvPr>
          <p:cNvSpPr>
            <a:spLocks noGrp="1"/>
          </p:cNvSpPr>
          <p:nvPr>
            <p:ph type="title"/>
          </p:nvPr>
        </p:nvSpPr>
        <p:spPr>
          <a:xfrm>
            <a:off x="1201838" y="2833476"/>
            <a:ext cx="9788324" cy="595524"/>
          </a:xfrm>
        </p:spPr>
        <p:txBody>
          <a:bodyPr>
            <a:noAutofit/>
          </a:bodyPr>
          <a:lstStyle/>
          <a:p>
            <a:pPr>
              <a:lnSpc>
                <a:spcPct val="100000"/>
              </a:lnSpc>
            </a:pPr>
            <a:r>
              <a:rPr lang="en-US" sz="2800" cap="none" dirty="0"/>
              <a:t>1. How does bS21-2 affect its own expression? </a:t>
            </a:r>
            <a:br>
              <a:rPr lang="en-US" sz="2800" cap="none" dirty="0"/>
            </a:br>
            <a:endParaRPr lang="en-US" sz="2800" cap="none" dirty="0"/>
          </a:p>
        </p:txBody>
      </p:sp>
      <p:sp>
        <p:nvSpPr>
          <p:cNvPr id="5" name="Title 3">
            <a:extLst>
              <a:ext uri="{FF2B5EF4-FFF2-40B4-BE49-F238E27FC236}">
                <a16:creationId xmlns:a16="http://schemas.microsoft.com/office/drawing/2014/main" id="{2DDFCA62-385E-F1FA-6380-2B8877DED0CB}"/>
              </a:ext>
            </a:extLst>
          </p:cNvPr>
          <p:cNvSpPr txBox="1">
            <a:spLocks/>
          </p:cNvSpPr>
          <p:nvPr/>
        </p:nvSpPr>
        <p:spPr>
          <a:xfrm>
            <a:off x="3578507" y="1777287"/>
            <a:ext cx="5034987" cy="5955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gn="ctr"/>
            <a:r>
              <a:rPr lang="en-US" cap="none" dirty="0"/>
              <a:t>Research Questions</a:t>
            </a:r>
          </a:p>
        </p:txBody>
      </p:sp>
      <p:sp>
        <p:nvSpPr>
          <p:cNvPr id="6" name="Title 3">
            <a:extLst>
              <a:ext uri="{FF2B5EF4-FFF2-40B4-BE49-F238E27FC236}">
                <a16:creationId xmlns:a16="http://schemas.microsoft.com/office/drawing/2014/main" id="{1ACF6384-DDFF-0A33-6FB4-1D4425F48E03}"/>
              </a:ext>
            </a:extLst>
          </p:cNvPr>
          <p:cNvSpPr txBox="1">
            <a:spLocks/>
          </p:cNvSpPr>
          <p:nvPr/>
        </p:nvSpPr>
        <p:spPr>
          <a:xfrm>
            <a:off x="1201838" y="3429000"/>
            <a:ext cx="9788324" cy="9996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nSpc>
                <a:spcPct val="100000"/>
              </a:lnSpc>
            </a:pPr>
            <a:r>
              <a:rPr lang="en-US" sz="2800" cap="none" dirty="0"/>
              <a:t>2. How do all three homologs affect their own and each other’s expression?</a:t>
            </a:r>
          </a:p>
        </p:txBody>
      </p:sp>
    </p:spTree>
    <p:extLst>
      <p:ext uri="{BB962C8B-B14F-4D97-AF65-F5344CB8AC3E}">
        <p14:creationId xmlns:p14="http://schemas.microsoft.com/office/powerpoint/2010/main" val="237967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A45A4-151B-404F-69DD-4DED565275A1}"/>
              </a:ext>
            </a:extLst>
          </p:cNvPr>
          <p:cNvSpPr>
            <a:spLocks noGrp="1"/>
          </p:cNvSpPr>
          <p:nvPr>
            <p:ph type="title"/>
          </p:nvPr>
        </p:nvSpPr>
        <p:spPr>
          <a:xfrm>
            <a:off x="1201838" y="2833476"/>
            <a:ext cx="9788324" cy="595524"/>
          </a:xfrm>
        </p:spPr>
        <p:txBody>
          <a:bodyPr>
            <a:noAutofit/>
          </a:bodyPr>
          <a:lstStyle/>
          <a:p>
            <a:pPr>
              <a:lnSpc>
                <a:spcPct val="100000"/>
              </a:lnSpc>
            </a:pPr>
            <a:r>
              <a:rPr lang="en-US" sz="2800" cap="none" dirty="0"/>
              <a:t>1. How does bS21-2 affect its own expression? </a:t>
            </a:r>
            <a:br>
              <a:rPr lang="en-US" sz="2800" cap="none" dirty="0"/>
            </a:br>
            <a:endParaRPr lang="en-US" sz="2800" cap="none" dirty="0"/>
          </a:p>
        </p:txBody>
      </p:sp>
      <p:sp>
        <p:nvSpPr>
          <p:cNvPr id="5" name="Title 3">
            <a:extLst>
              <a:ext uri="{FF2B5EF4-FFF2-40B4-BE49-F238E27FC236}">
                <a16:creationId xmlns:a16="http://schemas.microsoft.com/office/drawing/2014/main" id="{2DDFCA62-385E-F1FA-6380-2B8877DED0CB}"/>
              </a:ext>
            </a:extLst>
          </p:cNvPr>
          <p:cNvSpPr txBox="1">
            <a:spLocks/>
          </p:cNvSpPr>
          <p:nvPr/>
        </p:nvSpPr>
        <p:spPr>
          <a:xfrm>
            <a:off x="3578507" y="1777287"/>
            <a:ext cx="5034987" cy="5955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gn="ctr"/>
            <a:r>
              <a:rPr lang="en-US" cap="none" dirty="0"/>
              <a:t>Research Questions</a:t>
            </a:r>
          </a:p>
        </p:txBody>
      </p:sp>
      <p:sp>
        <p:nvSpPr>
          <p:cNvPr id="6" name="Title 3">
            <a:extLst>
              <a:ext uri="{FF2B5EF4-FFF2-40B4-BE49-F238E27FC236}">
                <a16:creationId xmlns:a16="http://schemas.microsoft.com/office/drawing/2014/main" id="{1ACF6384-DDFF-0A33-6FB4-1D4425F48E03}"/>
              </a:ext>
            </a:extLst>
          </p:cNvPr>
          <p:cNvSpPr txBox="1">
            <a:spLocks/>
          </p:cNvSpPr>
          <p:nvPr/>
        </p:nvSpPr>
        <p:spPr>
          <a:xfrm>
            <a:off x="1201838" y="3429000"/>
            <a:ext cx="9788324" cy="9996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Helvetica" panose="020B0604020202020204" pitchFamily="34" charset="0"/>
                <a:ea typeface="+mj-ea"/>
                <a:cs typeface="Helvetica" panose="020B0604020202020204" pitchFamily="34" charset="0"/>
              </a:defRPr>
            </a:lvl1pPr>
          </a:lstStyle>
          <a:p>
            <a:pPr>
              <a:lnSpc>
                <a:spcPct val="100000"/>
              </a:lnSpc>
            </a:pPr>
            <a:r>
              <a:rPr lang="en-US" sz="2800" b="1" cap="none" dirty="0"/>
              <a:t>2. How do all three homologs affect their own and each other’s expression?</a:t>
            </a:r>
          </a:p>
        </p:txBody>
      </p:sp>
    </p:spTree>
    <p:extLst>
      <p:ext uri="{BB962C8B-B14F-4D97-AF65-F5344CB8AC3E}">
        <p14:creationId xmlns:p14="http://schemas.microsoft.com/office/powerpoint/2010/main" val="2672026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BD0E-A058-A9C5-67E8-5525B7374581}"/>
              </a:ext>
            </a:extLst>
          </p:cNvPr>
          <p:cNvSpPr>
            <a:spLocks noGrp="1"/>
          </p:cNvSpPr>
          <p:nvPr>
            <p:ph type="title"/>
          </p:nvPr>
        </p:nvSpPr>
        <p:spPr>
          <a:xfrm>
            <a:off x="381000" y="738345"/>
            <a:ext cx="11430000" cy="716925"/>
          </a:xfrm>
        </p:spPr>
        <p:txBody>
          <a:bodyPr>
            <a:normAutofit/>
          </a:bodyPr>
          <a:lstStyle/>
          <a:p>
            <a:r>
              <a:rPr lang="en-US" cap="none" dirty="0"/>
              <a:t>Overview</a:t>
            </a:r>
          </a:p>
        </p:txBody>
      </p:sp>
      <p:sp>
        <p:nvSpPr>
          <p:cNvPr id="6" name="Content Placeholder 2">
            <a:extLst>
              <a:ext uri="{FF2B5EF4-FFF2-40B4-BE49-F238E27FC236}">
                <a16:creationId xmlns:a16="http://schemas.microsoft.com/office/drawing/2014/main" id="{6D8AF271-45AB-45E3-9626-1C4D23A9AC3E}"/>
              </a:ext>
            </a:extLst>
          </p:cNvPr>
          <p:cNvSpPr>
            <a:spLocks noGrp="1"/>
          </p:cNvSpPr>
          <p:nvPr>
            <p:ph idx="1"/>
          </p:nvPr>
        </p:nvSpPr>
        <p:spPr>
          <a:xfrm>
            <a:off x="381000" y="3278529"/>
            <a:ext cx="11430000" cy="3821108"/>
          </a:xfrm>
        </p:spPr>
        <p:txBody>
          <a:bodyPr>
            <a:normAutofit/>
          </a:bodyPr>
          <a:lstStyle/>
          <a:p>
            <a:pPr marL="0" indent="0">
              <a:buNone/>
            </a:pPr>
            <a:r>
              <a:rPr lang="en-US" sz="2800" u="sng" dirty="0"/>
              <a:t>Future Directions</a:t>
            </a:r>
          </a:p>
          <a:p>
            <a:r>
              <a:rPr lang="en-US" sz="2800" dirty="0"/>
              <a:t>Exploring environmental conditions to determine what may up-regulate the production of either bS21-1 and bS21-3</a:t>
            </a:r>
            <a:endParaRPr lang="en-US" sz="2800" i="1" dirty="0"/>
          </a:p>
          <a:p>
            <a:r>
              <a:rPr lang="en-US" sz="2800" dirty="0"/>
              <a:t>Address the contribution of bS21-1 and bS21-3 on the regulation of bS21-2</a:t>
            </a:r>
          </a:p>
        </p:txBody>
      </p:sp>
      <p:sp>
        <p:nvSpPr>
          <p:cNvPr id="3" name="Content Placeholder 2">
            <a:extLst>
              <a:ext uri="{FF2B5EF4-FFF2-40B4-BE49-F238E27FC236}">
                <a16:creationId xmlns:a16="http://schemas.microsoft.com/office/drawing/2014/main" id="{BC9DD6B7-8857-99A2-4C4E-FDE0D1008EB1}"/>
              </a:ext>
            </a:extLst>
          </p:cNvPr>
          <p:cNvSpPr txBox="1">
            <a:spLocks/>
          </p:cNvSpPr>
          <p:nvPr/>
        </p:nvSpPr>
        <p:spPr>
          <a:xfrm>
            <a:off x="381000" y="1455269"/>
            <a:ext cx="11430000" cy="448254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800" u="sng" dirty="0"/>
              <a:t>Initial Observations</a:t>
            </a:r>
          </a:p>
          <a:p>
            <a:r>
              <a:rPr lang="en-US" sz="2800" dirty="0"/>
              <a:t>bS21-1 and bS21-3 seem to contribute a similar negative regulatory affect on </a:t>
            </a:r>
            <a:r>
              <a:rPr lang="en-US" sz="2800" i="1" dirty="0"/>
              <a:t>rpsU2</a:t>
            </a:r>
            <a:r>
              <a:rPr lang="en-US" sz="2800" dirty="0"/>
              <a:t> transcript abundance</a:t>
            </a:r>
            <a:endParaRPr lang="en-US" sz="2800" i="1" dirty="0"/>
          </a:p>
        </p:txBody>
      </p:sp>
    </p:spTree>
    <p:extLst>
      <p:ext uri="{BB962C8B-B14F-4D97-AF65-F5344CB8AC3E}">
        <p14:creationId xmlns:p14="http://schemas.microsoft.com/office/powerpoint/2010/main" val="301987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08581-6EB5-F68B-371F-C161A8A3EA8C}"/>
              </a:ext>
            </a:extLst>
          </p:cNvPr>
          <p:cNvSpPr>
            <a:spLocks noGrp="1"/>
          </p:cNvSpPr>
          <p:nvPr>
            <p:ph type="title"/>
          </p:nvPr>
        </p:nvSpPr>
        <p:spPr>
          <a:xfrm>
            <a:off x="1590969" y="159430"/>
            <a:ext cx="9385515" cy="1325563"/>
          </a:xfrm>
        </p:spPr>
        <p:txBody>
          <a:bodyPr>
            <a:normAutofit/>
          </a:bodyPr>
          <a:lstStyle/>
          <a:p>
            <a:pPr algn="ctr"/>
            <a:r>
              <a:rPr lang="en-US" sz="4000" dirty="0">
                <a:cs typeface="Calibri" panose="020F0502020204030204" pitchFamily="34" charset="0"/>
              </a:rPr>
              <a:t>Acknowledgements</a:t>
            </a:r>
            <a:endParaRPr lang="en-US" sz="4000" dirty="0"/>
          </a:p>
        </p:txBody>
      </p:sp>
      <p:sp>
        <p:nvSpPr>
          <p:cNvPr id="13" name="Content Placeholder 2">
            <a:extLst>
              <a:ext uri="{FF2B5EF4-FFF2-40B4-BE49-F238E27FC236}">
                <a16:creationId xmlns:a16="http://schemas.microsoft.com/office/drawing/2014/main" id="{F2546371-80E7-82D7-3669-326546905134}"/>
              </a:ext>
            </a:extLst>
          </p:cNvPr>
          <p:cNvSpPr txBox="1">
            <a:spLocks/>
          </p:cNvSpPr>
          <p:nvPr/>
        </p:nvSpPr>
        <p:spPr>
          <a:xfrm>
            <a:off x="466533" y="1690688"/>
            <a:ext cx="5505363" cy="4879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Dr. Kathryn Ramsey</a:t>
            </a:r>
          </a:p>
          <a:p>
            <a:pPr lvl="1"/>
            <a:r>
              <a:rPr lang="en-US" sz="2000" dirty="0"/>
              <a:t>Hannah </a:t>
            </a:r>
            <a:r>
              <a:rPr lang="en-US" sz="2000" dirty="0" err="1"/>
              <a:t>Trautmann</a:t>
            </a:r>
            <a:endParaRPr lang="en-US" sz="2000" dirty="0"/>
          </a:p>
          <a:p>
            <a:pPr lvl="1"/>
            <a:r>
              <a:rPr lang="en-US" sz="2000" dirty="0"/>
              <a:t>Aisling Macaraeg</a:t>
            </a:r>
          </a:p>
          <a:p>
            <a:pPr lvl="1"/>
            <a:r>
              <a:rPr lang="en-US" sz="2000" dirty="0"/>
              <a:t>Former lab members</a:t>
            </a:r>
          </a:p>
          <a:p>
            <a:r>
              <a:rPr lang="en-US" dirty="0"/>
              <a:t>Dr. Steven Gregory</a:t>
            </a:r>
          </a:p>
          <a:p>
            <a:r>
              <a:rPr lang="en-US" dirty="0"/>
              <a:t>URI INBRE core</a:t>
            </a:r>
          </a:p>
        </p:txBody>
      </p:sp>
      <p:pic>
        <p:nvPicPr>
          <p:cNvPr id="15" name="Picture 2" descr="Rhode Island Foundation">
            <a:extLst>
              <a:ext uri="{FF2B5EF4-FFF2-40B4-BE49-F238E27FC236}">
                <a16:creationId xmlns:a16="http://schemas.microsoft.com/office/drawing/2014/main" id="{42A6D3DA-FF95-FBB8-726A-47CFF1E10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6124887"/>
            <a:ext cx="1843998" cy="5965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B8C6F37-A4F7-31B2-1FC7-4FE04683B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206" y="6132502"/>
            <a:ext cx="3295261" cy="495300"/>
          </a:xfrm>
          <a:prstGeom prst="rect">
            <a:avLst/>
          </a:prstGeom>
        </p:spPr>
      </p:pic>
      <p:pic>
        <p:nvPicPr>
          <p:cNvPr id="2052" name="Picture 4" descr="Rhode Island IDeA Network of Biomedical Research Excellence – (RI-INBRE)">
            <a:extLst>
              <a:ext uri="{FF2B5EF4-FFF2-40B4-BE49-F238E27FC236}">
                <a16:creationId xmlns:a16="http://schemas.microsoft.com/office/drawing/2014/main" id="{FAD39DDB-065F-D82B-50F6-B5E766EED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749" y="5129660"/>
            <a:ext cx="2358052" cy="91957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37EC02C4-F0FC-55CD-A3E4-4A746C3B77A1}"/>
              </a:ext>
            </a:extLst>
          </p:cNvPr>
          <p:cNvCxnSpPr>
            <a:cxnSpLocks/>
          </p:cNvCxnSpPr>
          <p:nvPr/>
        </p:nvCxnSpPr>
        <p:spPr>
          <a:xfrm>
            <a:off x="609600" y="1258957"/>
            <a:ext cx="10769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5266853-7954-FD2F-485D-6503A74BD9B3}"/>
              </a:ext>
            </a:extLst>
          </p:cNvPr>
          <p:cNvPicPr>
            <a:picLocks noChangeAspect="1"/>
          </p:cNvPicPr>
          <p:nvPr/>
        </p:nvPicPr>
        <p:blipFill>
          <a:blip r:embed="rId6"/>
          <a:stretch>
            <a:fillRect/>
          </a:stretch>
        </p:blipFill>
        <p:spPr>
          <a:xfrm>
            <a:off x="5414652" y="5149446"/>
            <a:ext cx="1879432" cy="734277"/>
          </a:xfrm>
          <a:prstGeom prst="rect">
            <a:avLst/>
          </a:prstGeom>
        </p:spPr>
      </p:pic>
      <p:pic>
        <p:nvPicPr>
          <p:cNvPr id="6" name="Picture 5">
            <a:extLst>
              <a:ext uri="{FF2B5EF4-FFF2-40B4-BE49-F238E27FC236}">
                <a16:creationId xmlns:a16="http://schemas.microsoft.com/office/drawing/2014/main" id="{13CAABA2-27E6-8362-A3B7-ABEDFBB3D845}"/>
              </a:ext>
            </a:extLst>
          </p:cNvPr>
          <p:cNvPicPr>
            <a:picLocks noChangeAspect="1"/>
          </p:cNvPicPr>
          <p:nvPr/>
        </p:nvPicPr>
        <p:blipFill>
          <a:blip r:embed="rId7"/>
          <a:stretch>
            <a:fillRect/>
          </a:stretch>
        </p:blipFill>
        <p:spPr>
          <a:xfrm>
            <a:off x="7608262" y="5275670"/>
            <a:ext cx="1721309" cy="734277"/>
          </a:xfrm>
          <a:prstGeom prst="rect">
            <a:avLst/>
          </a:prstGeom>
        </p:spPr>
      </p:pic>
      <p:pic>
        <p:nvPicPr>
          <p:cNvPr id="7" name="Picture 6">
            <a:extLst>
              <a:ext uri="{FF2B5EF4-FFF2-40B4-BE49-F238E27FC236}">
                <a16:creationId xmlns:a16="http://schemas.microsoft.com/office/drawing/2014/main" id="{C22D6E99-01D5-8883-ADEA-D7C24A64171C}"/>
              </a:ext>
            </a:extLst>
          </p:cNvPr>
          <p:cNvPicPr>
            <a:picLocks noChangeAspect="1"/>
          </p:cNvPicPr>
          <p:nvPr/>
        </p:nvPicPr>
        <p:blipFill>
          <a:blip r:embed="rId8"/>
          <a:stretch>
            <a:fillRect/>
          </a:stretch>
        </p:blipFill>
        <p:spPr>
          <a:xfrm>
            <a:off x="6134822" y="1402649"/>
            <a:ext cx="4777760" cy="3583320"/>
          </a:xfrm>
          <a:prstGeom prst="rect">
            <a:avLst/>
          </a:prstGeom>
        </p:spPr>
      </p:pic>
    </p:spTree>
    <p:extLst>
      <p:ext uri="{BB962C8B-B14F-4D97-AF65-F5344CB8AC3E}">
        <p14:creationId xmlns:p14="http://schemas.microsoft.com/office/powerpoint/2010/main" val="982325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962E-59B3-4488-BFDA-A5803903A2CA}"/>
              </a:ext>
            </a:extLst>
          </p:cNvPr>
          <p:cNvSpPr>
            <a:spLocks noGrp="1"/>
          </p:cNvSpPr>
          <p:nvPr>
            <p:ph type="title"/>
          </p:nvPr>
        </p:nvSpPr>
        <p:spPr>
          <a:xfrm>
            <a:off x="405204" y="776507"/>
            <a:ext cx="9603275" cy="521065"/>
          </a:xfrm>
        </p:spPr>
        <p:txBody>
          <a:bodyPr>
            <a:normAutofit fontScale="90000"/>
          </a:bodyPr>
          <a:lstStyle/>
          <a:p>
            <a:r>
              <a:rPr lang="en-US" cap="none" dirty="0"/>
              <a:t>Previous RT-PCR</a:t>
            </a:r>
          </a:p>
        </p:txBody>
      </p:sp>
      <p:pic>
        <p:nvPicPr>
          <p:cNvPr id="5" name="image1.jpg">
            <a:extLst>
              <a:ext uri="{FF2B5EF4-FFF2-40B4-BE49-F238E27FC236}">
                <a16:creationId xmlns:a16="http://schemas.microsoft.com/office/drawing/2014/main" id="{E32A6672-11DF-4E5B-AAD8-0A7C212C6CA0}"/>
              </a:ext>
            </a:extLst>
          </p:cNvPr>
          <p:cNvPicPr/>
          <p:nvPr/>
        </p:nvPicPr>
        <p:blipFill>
          <a:blip r:embed="rId3"/>
          <a:srcRect/>
          <a:stretch>
            <a:fillRect/>
          </a:stretch>
        </p:blipFill>
        <p:spPr>
          <a:xfrm>
            <a:off x="1342083" y="2315212"/>
            <a:ext cx="4564573" cy="3312565"/>
          </a:xfrm>
          <a:prstGeom prst="rect">
            <a:avLst/>
          </a:prstGeom>
          <a:ln/>
        </p:spPr>
      </p:pic>
      <p:sp>
        <p:nvSpPr>
          <p:cNvPr id="11" name="Content Placeholder 2">
            <a:extLst>
              <a:ext uri="{FF2B5EF4-FFF2-40B4-BE49-F238E27FC236}">
                <a16:creationId xmlns:a16="http://schemas.microsoft.com/office/drawing/2014/main" id="{81AA9EB3-DADF-B902-88EB-FE580B041D23}"/>
              </a:ext>
            </a:extLst>
          </p:cNvPr>
          <p:cNvSpPr>
            <a:spLocks noGrp="1"/>
          </p:cNvSpPr>
          <p:nvPr>
            <p:ph idx="1"/>
          </p:nvPr>
        </p:nvSpPr>
        <p:spPr>
          <a:xfrm>
            <a:off x="6285346" y="2315212"/>
            <a:ext cx="4769508" cy="3151133"/>
          </a:xfrm>
        </p:spPr>
        <p:txBody>
          <a:bodyPr/>
          <a:lstStyle/>
          <a:p>
            <a:r>
              <a:rPr lang="en-US" dirty="0"/>
              <a:t>When bS21-2 is present there is a relatively low transcript abundance </a:t>
            </a:r>
          </a:p>
          <a:p>
            <a:r>
              <a:rPr lang="en-US" dirty="0"/>
              <a:t>With no protein present, transcript abundance increases significantly </a:t>
            </a:r>
          </a:p>
          <a:p>
            <a:r>
              <a:rPr lang="en-US" dirty="0"/>
              <a:t>Further suggests that bS21-2 is regulating its own expression</a:t>
            </a:r>
          </a:p>
        </p:txBody>
      </p:sp>
    </p:spTree>
    <p:extLst>
      <p:ext uri="{BB962C8B-B14F-4D97-AF65-F5344CB8AC3E}">
        <p14:creationId xmlns:p14="http://schemas.microsoft.com/office/powerpoint/2010/main" val="396277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a:xfrm>
            <a:off x="207394" y="286603"/>
            <a:ext cx="11840059" cy="1000415"/>
          </a:xfrm>
        </p:spPr>
        <p:txBody>
          <a:bodyPr>
            <a:normAutofit/>
          </a:bodyPr>
          <a:lstStyle/>
          <a:p>
            <a:r>
              <a:rPr lang="en-US" cap="none" dirty="0"/>
              <a:t>Multiple bS21 Homologs Cause Heterogenous Ribosome Populations in </a:t>
            </a:r>
            <a:r>
              <a:rPr lang="en-US" i="1" cap="none" dirty="0" err="1"/>
              <a:t>Francisella</a:t>
            </a:r>
            <a:r>
              <a:rPr lang="en-US" i="1" cap="none" dirty="0"/>
              <a:t> </a:t>
            </a:r>
            <a:r>
              <a:rPr lang="en-US" i="1" cap="none" dirty="0" err="1"/>
              <a:t>tularensis</a:t>
            </a:r>
            <a:r>
              <a:rPr lang="en-US" i="1" cap="none" dirty="0"/>
              <a:t> </a:t>
            </a:r>
          </a:p>
        </p:txBody>
      </p:sp>
      <p:sp>
        <p:nvSpPr>
          <p:cNvPr id="39" name="Content Placeholder 16">
            <a:extLst>
              <a:ext uri="{FF2B5EF4-FFF2-40B4-BE49-F238E27FC236}">
                <a16:creationId xmlns:a16="http://schemas.microsoft.com/office/drawing/2014/main" id="{7FB011B7-6B80-134C-ABAD-EB7D19D83137}"/>
              </a:ext>
            </a:extLst>
          </p:cNvPr>
          <p:cNvSpPr>
            <a:spLocks noGrp="1"/>
          </p:cNvSpPr>
          <p:nvPr>
            <p:ph idx="1"/>
          </p:nvPr>
        </p:nvSpPr>
        <p:spPr>
          <a:xfrm>
            <a:off x="298045" y="1411939"/>
            <a:ext cx="5188355" cy="3321986"/>
          </a:xfrm>
        </p:spPr>
        <p:txBody>
          <a:bodyPr>
            <a:noAutofit/>
          </a:bodyPr>
          <a:lstStyle/>
          <a:p>
            <a:pPr marL="0" indent="-457200">
              <a:lnSpc>
                <a:spcPct val="100000"/>
              </a:lnSpc>
              <a:spcBef>
                <a:spcPts val="0"/>
              </a:spcBef>
              <a:buNone/>
              <a:tabLst>
                <a:tab pos="449263" algn="l"/>
              </a:tabLst>
            </a:pPr>
            <a:r>
              <a:rPr lang="en-US" sz="3000" dirty="0"/>
              <a:t>Loss of bS21-2 </a:t>
            </a:r>
          </a:p>
          <a:p>
            <a:pPr marL="746125" lvl="1" indent="-173038">
              <a:lnSpc>
                <a:spcPct val="100000"/>
              </a:lnSpc>
              <a:spcBef>
                <a:spcPts val="0"/>
              </a:spcBef>
              <a:tabLst>
                <a:tab pos="449263" algn="l"/>
              </a:tabLst>
            </a:pPr>
            <a:r>
              <a:rPr lang="en-US" sz="2800" dirty="0"/>
              <a:t>change in virulence protein abundance</a:t>
            </a:r>
          </a:p>
          <a:p>
            <a:pPr marL="746125" lvl="1" indent="-173038">
              <a:lnSpc>
                <a:spcPct val="100000"/>
              </a:lnSpc>
              <a:spcBef>
                <a:spcPts val="0"/>
              </a:spcBef>
              <a:tabLst>
                <a:tab pos="449263" algn="l"/>
              </a:tabLst>
            </a:pPr>
            <a:r>
              <a:rPr lang="en-US" sz="2800" dirty="0"/>
              <a:t>reduces ability to grow in macrophage, and subsequently, virulence </a:t>
            </a:r>
          </a:p>
          <a:p>
            <a:pPr marL="460375" indent="-460375">
              <a:lnSpc>
                <a:spcPct val="100000"/>
              </a:lnSpc>
              <a:spcBef>
                <a:spcPts val="600"/>
              </a:spcBef>
              <a:buNone/>
            </a:pPr>
            <a:endParaRPr lang="en-US" sz="3200" dirty="0"/>
          </a:p>
          <a:p>
            <a:pPr marL="460375" indent="-460375">
              <a:lnSpc>
                <a:spcPct val="100000"/>
              </a:lnSpc>
              <a:spcBef>
                <a:spcPts val="600"/>
              </a:spcBef>
              <a:buNone/>
            </a:pPr>
            <a:endParaRPr lang="en-US" sz="3200" dirty="0"/>
          </a:p>
          <a:p>
            <a:pPr marL="0" indent="0">
              <a:lnSpc>
                <a:spcPct val="100000"/>
              </a:lnSpc>
              <a:spcBef>
                <a:spcPts val="600"/>
              </a:spcBef>
              <a:buNone/>
            </a:pPr>
            <a:endParaRPr lang="en-US" sz="3200" dirty="0"/>
          </a:p>
        </p:txBody>
      </p:sp>
      <p:pic>
        <p:nvPicPr>
          <p:cNvPr id="3" name="Picture 2">
            <a:extLst>
              <a:ext uri="{FF2B5EF4-FFF2-40B4-BE49-F238E27FC236}">
                <a16:creationId xmlns:a16="http://schemas.microsoft.com/office/drawing/2014/main" id="{35DD4A71-649F-0DDE-54FA-361167B0A68C}"/>
              </a:ext>
            </a:extLst>
          </p:cNvPr>
          <p:cNvPicPr>
            <a:picLocks noChangeAspect="1"/>
          </p:cNvPicPr>
          <p:nvPr/>
        </p:nvPicPr>
        <p:blipFill>
          <a:blip r:embed="rId3"/>
          <a:stretch>
            <a:fillRect/>
          </a:stretch>
        </p:blipFill>
        <p:spPr>
          <a:xfrm>
            <a:off x="5942502" y="1501106"/>
            <a:ext cx="5951453" cy="3470722"/>
          </a:xfrm>
          <a:prstGeom prst="rect">
            <a:avLst/>
          </a:prstGeom>
        </p:spPr>
      </p:pic>
    </p:spTree>
    <p:extLst>
      <p:ext uri="{BB962C8B-B14F-4D97-AF65-F5344CB8AC3E}">
        <p14:creationId xmlns:p14="http://schemas.microsoft.com/office/powerpoint/2010/main" val="175508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catter chart&#10;&#10;Description automatically generated">
            <a:extLst>
              <a:ext uri="{FF2B5EF4-FFF2-40B4-BE49-F238E27FC236}">
                <a16:creationId xmlns:a16="http://schemas.microsoft.com/office/drawing/2014/main" id="{C275A8B9-306E-5818-A91B-E48CB8EE4C5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3811"/>
            <a:ext cx="4632960" cy="6134100"/>
          </a:xfrm>
          <a:prstGeom prst="rect">
            <a:avLst/>
          </a:prstGeom>
        </p:spPr>
      </p:pic>
      <p:sp>
        <p:nvSpPr>
          <p:cNvPr id="2" name="Title 1">
            <a:extLst>
              <a:ext uri="{FF2B5EF4-FFF2-40B4-BE49-F238E27FC236}">
                <a16:creationId xmlns:a16="http://schemas.microsoft.com/office/drawing/2014/main" id="{46926BD1-F2E9-D746-A563-53D50EA0A102}"/>
              </a:ext>
            </a:extLst>
          </p:cNvPr>
          <p:cNvSpPr>
            <a:spLocks noGrp="1"/>
          </p:cNvSpPr>
          <p:nvPr>
            <p:ph type="title"/>
          </p:nvPr>
        </p:nvSpPr>
        <p:spPr>
          <a:xfrm>
            <a:off x="5127584" y="398973"/>
            <a:ext cx="6748041" cy="2279175"/>
          </a:xfrm>
        </p:spPr>
        <p:txBody>
          <a:bodyPr>
            <a:normAutofit/>
          </a:bodyPr>
          <a:lstStyle/>
          <a:p>
            <a:r>
              <a:rPr lang="en-US" cap="none" dirty="0"/>
              <a:t>Differences Between Protein and Transcript Abundance in Cells Lacking bS21-2</a:t>
            </a:r>
          </a:p>
        </p:txBody>
      </p:sp>
      <p:cxnSp>
        <p:nvCxnSpPr>
          <p:cNvPr id="13" name="Straight Arrow Connector 12">
            <a:extLst>
              <a:ext uri="{FF2B5EF4-FFF2-40B4-BE49-F238E27FC236}">
                <a16:creationId xmlns:a16="http://schemas.microsoft.com/office/drawing/2014/main" id="{FC6FA5DA-A868-5C35-933D-0E1AEA5A535E}"/>
              </a:ext>
            </a:extLst>
          </p:cNvPr>
          <p:cNvCxnSpPr/>
          <p:nvPr/>
        </p:nvCxnSpPr>
        <p:spPr>
          <a:xfrm flipH="1">
            <a:off x="4079531" y="3847952"/>
            <a:ext cx="190648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122D41B-6316-FE90-7116-80CEC9688AA5}"/>
              </a:ext>
            </a:extLst>
          </p:cNvPr>
          <p:cNvSpPr/>
          <p:nvPr/>
        </p:nvSpPr>
        <p:spPr>
          <a:xfrm>
            <a:off x="3539286" y="3622885"/>
            <a:ext cx="457295" cy="450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4C5634-8087-5659-0328-92DF60918629}"/>
              </a:ext>
            </a:extLst>
          </p:cNvPr>
          <p:cNvSpPr txBox="1"/>
          <p:nvPr/>
        </p:nvSpPr>
        <p:spPr>
          <a:xfrm>
            <a:off x="6538459" y="5495514"/>
            <a:ext cx="18560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Helvetica" panose="020B0604020202020204" pitchFamily="34" charset="0"/>
                <a:cs typeface="Helvetica" panose="020B0604020202020204" pitchFamily="34" charset="0"/>
              </a:rPr>
              <a:t>Trautmann</a:t>
            </a:r>
            <a:r>
              <a:rPr kumimoji="0" lang="en-US" sz="16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 and Ramsey, 2022</a:t>
            </a:r>
          </a:p>
        </p:txBody>
      </p:sp>
      <p:sp>
        <p:nvSpPr>
          <p:cNvPr id="11" name="Content Placeholder 16">
            <a:extLst>
              <a:ext uri="{FF2B5EF4-FFF2-40B4-BE49-F238E27FC236}">
                <a16:creationId xmlns:a16="http://schemas.microsoft.com/office/drawing/2014/main" id="{F6E066D5-EBB0-40E1-18CB-489A98F940C6}"/>
              </a:ext>
            </a:extLst>
          </p:cNvPr>
          <p:cNvSpPr>
            <a:spLocks noGrp="1"/>
          </p:cNvSpPr>
          <p:nvPr>
            <p:ph idx="1"/>
          </p:nvPr>
        </p:nvSpPr>
        <p:spPr>
          <a:xfrm>
            <a:off x="5339648" y="1913891"/>
            <a:ext cx="5188355" cy="1528514"/>
          </a:xfrm>
        </p:spPr>
        <p:txBody>
          <a:bodyPr>
            <a:noAutofit/>
          </a:bodyPr>
          <a:lstStyle/>
          <a:p>
            <a:pPr marL="573087" indent="-457200">
              <a:lnSpc>
                <a:spcPct val="100000"/>
              </a:lnSpc>
              <a:spcBef>
                <a:spcPts val="0"/>
              </a:spcBef>
              <a:tabLst>
                <a:tab pos="449263" algn="l"/>
              </a:tabLst>
            </a:pPr>
            <a:r>
              <a:rPr lang="en-US" sz="3000" dirty="0"/>
              <a:t>Mostly show change in protein, not transcript abundance</a:t>
            </a:r>
            <a:endParaRPr lang="en-US" sz="3200" dirty="0"/>
          </a:p>
          <a:p>
            <a:pPr marL="460375" indent="-460375">
              <a:lnSpc>
                <a:spcPct val="100000"/>
              </a:lnSpc>
              <a:spcBef>
                <a:spcPts val="600"/>
              </a:spcBef>
              <a:buNone/>
            </a:pPr>
            <a:endParaRPr lang="en-US" sz="3200" dirty="0"/>
          </a:p>
          <a:p>
            <a:pPr marL="0" indent="0">
              <a:lnSpc>
                <a:spcPct val="100000"/>
              </a:lnSpc>
              <a:spcBef>
                <a:spcPts val="600"/>
              </a:spcBef>
              <a:buNone/>
            </a:pPr>
            <a:endParaRPr lang="en-US" sz="3200" dirty="0"/>
          </a:p>
        </p:txBody>
      </p:sp>
    </p:spTree>
    <p:extLst>
      <p:ext uri="{BB962C8B-B14F-4D97-AF65-F5344CB8AC3E}">
        <p14:creationId xmlns:p14="http://schemas.microsoft.com/office/powerpoint/2010/main" val="389168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FDB9A903-944E-C84C-C457-3D751932FD3B}"/>
              </a:ext>
            </a:extLst>
          </p:cNvPr>
          <p:cNvPicPr>
            <a:picLocks noChangeAspect="1"/>
          </p:cNvPicPr>
          <p:nvPr/>
        </p:nvPicPr>
        <p:blipFill rotWithShape="1">
          <a:blip r:embed="rId3">
            <a:extLst>
              <a:ext uri="{28A0092B-C50C-407E-A947-70E740481C1C}">
                <a14:useLocalDpi xmlns:a14="http://schemas.microsoft.com/office/drawing/2010/main" val="0"/>
              </a:ext>
            </a:extLst>
          </a:blip>
          <a:srcRect l="4747" t="77011" r="27395"/>
          <a:stretch/>
        </p:blipFill>
        <p:spPr>
          <a:xfrm>
            <a:off x="1632030" y="5062614"/>
            <a:ext cx="9653651" cy="1032242"/>
          </a:xfrm>
          <a:prstGeom prst="rect">
            <a:avLst/>
          </a:prstGeom>
        </p:spPr>
      </p:pic>
      <p:sp>
        <p:nvSpPr>
          <p:cNvPr id="2" name="Title 1">
            <a:extLst>
              <a:ext uri="{FF2B5EF4-FFF2-40B4-BE49-F238E27FC236}">
                <a16:creationId xmlns:a16="http://schemas.microsoft.com/office/drawing/2014/main" id="{E6E03072-6B20-425D-8A55-6AE21224B881}"/>
              </a:ext>
            </a:extLst>
          </p:cNvPr>
          <p:cNvSpPr>
            <a:spLocks noGrp="1"/>
          </p:cNvSpPr>
          <p:nvPr>
            <p:ph type="title"/>
          </p:nvPr>
        </p:nvSpPr>
        <p:spPr>
          <a:xfrm>
            <a:off x="393183" y="618388"/>
            <a:ext cx="11430000" cy="501175"/>
          </a:xfrm>
        </p:spPr>
        <p:txBody>
          <a:bodyPr>
            <a:normAutofit fontScale="90000"/>
          </a:bodyPr>
          <a:lstStyle/>
          <a:p>
            <a:r>
              <a:rPr lang="en-US" cap="none" dirty="0"/>
              <a:t>RNA Seq Data Suggest bS21-2 Negatively Regulates its Own mRNA </a:t>
            </a:r>
          </a:p>
        </p:txBody>
      </p:sp>
      <p:pic>
        <p:nvPicPr>
          <p:cNvPr id="9" name="Picture 8">
            <a:extLst>
              <a:ext uri="{FF2B5EF4-FFF2-40B4-BE49-F238E27FC236}">
                <a16:creationId xmlns:a16="http://schemas.microsoft.com/office/drawing/2014/main" id="{432051F4-87C9-5384-90DC-7424C6ECDC7F}"/>
              </a:ext>
            </a:extLst>
          </p:cNvPr>
          <p:cNvPicPr>
            <a:picLocks noChangeAspect="1"/>
          </p:cNvPicPr>
          <p:nvPr/>
        </p:nvPicPr>
        <p:blipFill rotWithShape="1">
          <a:blip r:embed="rId4"/>
          <a:srcRect r="98155"/>
          <a:stretch/>
        </p:blipFill>
        <p:spPr>
          <a:xfrm>
            <a:off x="941494" y="1867792"/>
            <a:ext cx="223548" cy="3822523"/>
          </a:xfrm>
          <a:prstGeom prst="rect">
            <a:avLst/>
          </a:prstGeom>
        </p:spPr>
      </p:pic>
      <p:pic>
        <p:nvPicPr>
          <p:cNvPr id="10" name="Picture 9">
            <a:extLst>
              <a:ext uri="{FF2B5EF4-FFF2-40B4-BE49-F238E27FC236}">
                <a16:creationId xmlns:a16="http://schemas.microsoft.com/office/drawing/2014/main" id="{E5CE0ABB-6FEB-1734-44DE-67CFD169FB49}"/>
              </a:ext>
            </a:extLst>
          </p:cNvPr>
          <p:cNvPicPr>
            <a:picLocks noChangeAspect="1"/>
          </p:cNvPicPr>
          <p:nvPr/>
        </p:nvPicPr>
        <p:blipFill rotWithShape="1">
          <a:blip r:embed="rId4"/>
          <a:srcRect l="1845" r="28093" b="66414"/>
          <a:stretch/>
        </p:blipFill>
        <p:spPr>
          <a:xfrm>
            <a:off x="1218086" y="1379581"/>
            <a:ext cx="10078718" cy="1599292"/>
          </a:xfrm>
          <a:prstGeom prst="rect">
            <a:avLst/>
          </a:prstGeom>
        </p:spPr>
      </p:pic>
      <p:pic>
        <p:nvPicPr>
          <p:cNvPr id="11" name="Picture 10">
            <a:extLst>
              <a:ext uri="{FF2B5EF4-FFF2-40B4-BE49-F238E27FC236}">
                <a16:creationId xmlns:a16="http://schemas.microsoft.com/office/drawing/2014/main" id="{6DDC3538-D7FC-2C77-7774-0B2E6CCC8E50}"/>
              </a:ext>
            </a:extLst>
          </p:cNvPr>
          <p:cNvPicPr>
            <a:picLocks noChangeAspect="1"/>
          </p:cNvPicPr>
          <p:nvPr/>
        </p:nvPicPr>
        <p:blipFill rotWithShape="1">
          <a:blip r:embed="rId4"/>
          <a:srcRect l="1845" t="33586" r="28093" b="44153"/>
          <a:stretch/>
        </p:blipFill>
        <p:spPr>
          <a:xfrm>
            <a:off x="1218086" y="2978873"/>
            <a:ext cx="10078718" cy="1060049"/>
          </a:xfrm>
          <a:prstGeom prst="rect">
            <a:avLst/>
          </a:prstGeom>
        </p:spPr>
      </p:pic>
      <p:pic>
        <p:nvPicPr>
          <p:cNvPr id="16" name="Picture 15">
            <a:extLst>
              <a:ext uri="{FF2B5EF4-FFF2-40B4-BE49-F238E27FC236}">
                <a16:creationId xmlns:a16="http://schemas.microsoft.com/office/drawing/2014/main" id="{E162F6EB-805C-43F4-638C-A89DD135AD01}"/>
              </a:ext>
            </a:extLst>
          </p:cNvPr>
          <p:cNvPicPr>
            <a:picLocks noChangeAspect="1"/>
          </p:cNvPicPr>
          <p:nvPr/>
        </p:nvPicPr>
        <p:blipFill rotWithShape="1">
          <a:blip r:embed="rId4"/>
          <a:srcRect l="1845" t="53987" r="28093" b="22860"/>
          <a:stretch/>
        </p:blipFill>
        <p:spPr>
          <a:xfrm>
            <a:off x="1218086" y="3950329"/>
            <a:ext cx="10078718" cy="1102455"/>
          </a:xfrm>
          <a:prstGeom prst="rect">
            <a:avLst/>
          </a:prstGeom>
        </p:spPr>
      </p:pic>
      <p:sp>
        <p:nvSpPr>
          <p:cNvPr id="6" name="TextBox 5">
            <a:extLst>
              <a:ext uri="{FF2B5EF4-FFF2-40B4-BE49-F238E27FC236}">
                <a16:creationId xmlns:a16="http://schemas.microsoft.com/office/drawing/2014/main" id="{7DBA277C-C89E-9D7B-C5CC-C775D21C006B}"/>
              </a:ext>
            </a:extLst>
          </p:cNvPr>
          <p:cNvSpPr txBox="1"/>
          <p:nvPr/>
        </p:nvSpPr>
        <p:spPr>
          <a:xfrm>
            <a:off x="7315200" y="5643021"/>
            <a:ext cx="52406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bS21-2 is encoded by </a:t>
            </a:r>
            <a:r>
              <a:rPr kumimoji="0" lang="en-US" sz="2400" b="0" i="1"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rpsU2</a:t>
            </a:r>
            <a:endParaRPr kumimoji="0" lang="en-US" sz="24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63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91C29-8A56-64B4-D51D-DA34DC50AA38}"/>
              </a:ext>
            </a:extLst>
          </p:cNvPr>
          <p:cNvSpPr>
            <a:spLocks noGrp="1"/>
          </p:cNvSpPr>
          <p:nvPr>
            <p:ph type="title"/>
          </p:nvPr>
        </p:nvSpPr>
        <p:spPr/>
        <p:txBody>
          <a:bodyPr/>
          <a:lstStyle/>
          <a:p>
            <a:r>
              <a:rPr lang="en-US" cap="none" dirty="0"/>
              <a:t>Ribosomal Protein Expression is Tightly Controlled  </a:t>
            </a:r>
          </a:p>
        </p:txBody>
      </p:sp>
      <p:pic>
        <p:nvPicPr>
          <p:cNvPr id="7" name="Picture 6" descr="A picture containing diagram&#10;&#10;Description automatically generated">
            <a:extLst>
              <a:ext uri="{FF2B5EF4-FFF2-40B4-BE49-F238E27FC236}">
                <a16:creationId xmlns:a16="http://schemas.microsoft.com/office/drawing/2014/main" id="{BDBE4E93-09BC-529B-4054-8BD4934F684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2958" y="464025"/>
            <a:ext cx="9146084" cy="6402259"/>
          </a:xfrm>
          <a:prstGeom prst="rect">
            <a:avLst/>
          </a:prstGeom>
        </p:spPr>
      </p:pic>
    </p:spTree>
    <p:extLst>
      <p:ext uri="{BB962C8B-B14F-4D97-AF65-F5344CB8AC3E}">
        <p14:creationId xmlns:p14="http://schemas.microsoft.com/office/powerpoint/2010/main" val="68873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EBE5473-1AC4-69D7-851F-9C20C5DDEEB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2958" y="455741"/>
            <a:ext cx="9146084" cy="6402259"/>
          </a:xfrm>
          <a:prstGeom prst="rect">
            <a:avLst/>
          </a:prstGeom>
        </p:spPr>
      </p:pic>
      <p:sp>
        <p:nvSpPr>
          <p:cNvPr id="4" name="Title 3">
            <a:extLst>
              <a:ext uri="{FF2B5EF4-FFF2-40B4-BE49-F238E27FC236}">
                <a16:creationId xmlns:a16="http://schemas.microsoft.com/office/drawing/2014/main" id="{C5091C29-8A56-64B4-D51D-DA34DC50AA38}"/>
              </a:ext>
            </a:extLst>
          </p:cNvPr>
          <p:cNvSpPr>
            <a:spLocks noGrp="1"/>
          </p:cNvSpPr>
          <p:nvPr>
            <p:ph type="title"/>
          </p:nvPr>
        </p:nvSpPr>
        <p:spPr/>
        <p:txBody>
          <a:bodyPr/>
          <a:lstStyle/>
          <a:p>
            <a:r>
              <a:rPr lang="en-US" cap="none" dirty="0"/>
              <a:t>Ribosomal Protein Expression is Tightly Controlled  </a:t>
            </a:r>
          </a:p>
        </p:txBody>
      </p:sp>
    </p:spTree>
    <p:extLst>
      <p:ext uri="{BB962C8B-B14F-4D97-AF65-F5344CB8AC3E}">
        <p14:creationId xmlns:p14="http://schemas.microsoft.com/office/powerpoint/2010/main" val="68376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91C29-8A56-64B4-D51D-DA34DC50AA38}"/>
              </a:ext>
            </a:extLst>
          </p:cNvPr>
          <p:cNvSpPr>
            <a:spLocks noGrp="1"/>
          </p:cNvSpPr>
          <p:nvPr>
            <p:ph type="title"/>
          </p:nvPr>
        </p:nvSpPr>
        <p:spPr/>
        <p:txBody>
          <a:bodyPr/>
          <a:lstStyle/>
          <a:p>
            <a:r>
              <a:rPr lang="en-US" cap="none" dirty="0"/>
              <a:t>Ribosomal Protein Expression is Tightly Controlled  </a:t>
            </a:r>
          </a:p>
        </p:txBody>
      </p:sp>
      <p:pic>
        <p:nvPicPr>
          <p:cNvPr id="5" name="Picture 4" descr="Diagram&#10;&#10;Description automatically generated">
            <a:extLst>
              <a:ext uri="{FF2B5EF4-FFF2-40B4-BE49-F238E27FC236}">
                <a16:creationId xmlns:a16="http://schemas.microsoft.com/office/drawing/2014/main" id="{F2794A73-6326-0B35-FC63-17DA03E5792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8274" y="1306588"/>
            <a:ext cx="7555452" cy="5288817"/>
          </a:xfrm>
          <a:prstGeom prst="rect">
            <a:avLst/>
          </a:prstGeom>
        </p:spPr>
      </p:pic>
    </p:spTree>
    <p:extLst>
      <p:ext uri="{BB962C8B-B14F-4D97-AF65-F5344CB8AC3E}">
        <p14:creationId xmlns:p14="http://schemas.microsoft.com/office/powerpoint/2010/main" val="76492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2F0469-94C7-BD84-38C0-358478C72827}"/>
              </a:ext>
            </a:extLst>
          </p:cNvPr>
          <p:cNvSpPr>
            <a:spLocks noGrp="1"/>
          </p:cNvSpPr>
          <p:nvPr>
            <p:ph type="title"/>
          </p:nvPr>
        </p:nvSpPr>
        <p:spPr>
          <a:xfrm>
            <a:off x="381000" y="682905"/>
            <a:ext cx="11430000" cy="533335"/>
          </a:xfrm>
        </p:spPr>
        <p:txBody>
          <a:bodyPr/>
          <a:lstStyle/>
          <a:p>
            <a:r>
              <a:rPr lang="en-US" cap="none" dirty="0"/>
              <a:t>Classic Models of Ribosomal Protein Autoregulation</a:t>
            </a:r>
          </a:p>
        </p:txBody>
      </p:sp>
      <p:sp>
        <p:nvSpPr>
          <p:cNvPr id="9" name="Content Placeholder 2">
            <a:extLst>
              <a:ext uri="{FF2B5EF4-FFF2-40B4-BE49-F238E27FC236}">
                <a16:creationId xmlns:a16="http://schemas.microsoft.com/office/drawing/2014/main" id="{A3CFD85A-763B-4FC1-2156-4712526B28D8}"/>
              </a:ext>
            </a:extLst>
          </p:cNvPr>
          <p:cNvSpPr txBox="1">
            <a:spLocks/>
          </p:cNvSpPr>
          <p:nvPr/>
        </p:nvSpPr>
        <p:spPr>
          <a:xfrm>
            <a:off x="6213586" y="1216240"/>
            <a:ext cx="4769508" cy="227397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u="sng" dirty="0"/>
              <a:t>Attenuation</a:t>
            </a:r>
          </a:p>
          <a:p>
            <a:pPr>
              <a:lnSpc>
                <a:spcPct val="100000"/>
              </a:lnSpc>
            </a:pPr>
            <a:r>
              <a:rPr lang="en-US" dirty="0"/>
              <a:t>Regulating r-protein will interact with secondary structures as transcription is occurring</a:t>
            </a:r>
          </a:p>
          <a:p>
            <a:pPr>
              <a:lnSpc>
                <a:spcPct val="100000"/>
              </a:lnSpc>
            </a:pPr>
            <a:r>
              <a:rPr lang="en-US" dirty="0"/>
              <a:t>Stalls the RNA polymerase </a:t>
            </a:r>
          </a:p>
        </p:txBody>
      </p:sp>
      <p:sp>
        <p:nvSpPr>
          <p:cNvPr id="10" name="Content Placeholder 2">
            <a:extLst>
              <a:ext uri="{FF2B5EF4-FFF2-40B4-BE49-F238E27FC236}">
                <a16:creationId xmlns:a16="http://schemas.microsoft.com/office/drawing/2014/main" id="{12773E59-5386-90E2-8D50-12ED56F8062F}"/>
              </a:ext>
            </a:extLst>
          </p:cNvPr>
          <p:cNvSpPr txBox="1">
            <a:spLocks/>
          </p:cNvSpPr>
          <p:nvPr/>
        </p:nvSpPr>
        <p:spPr>
          <a:xfrm>
            <a:off x="6213586" y="3698560"/>
            <a:ext cx="4769508" cy="227397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u="sng" dirty="0"/>
              <a:t>Post-Transcriptional Control</a:t>
            </a:r>
          </a:p>
          <a:p>
            <a:pPr>
              <a:lnSpc>
                <a:spcPct val="100000"/>
              </a:lnSpc>
            </a:pPr>
            <a:r>
              <a:rPr lang="en-US" dirty="0"/>
              <a:t>Regulating r-protein may recruit nucleases and degrade transcript</a:t>
            </a:r>
          </a:p>
          <a:p>
            <a:pPr>
              <a:lnSpc>
                <a:spcPct val="100000"/>
              </a:lnSpc>
            </a:pPr>
            <a:r>
              <a:rPr lang="en-US" dirty="0"/>
              <a:t>Regulating r-protein may sequester the Shine-Dalgarno sequence</a:t>
            </a:r>
          </a:p>
          <a:p>
            <a:pPr>
              <a:lnSpc>
                <a:spcPct val="100000"/>
              </a:lnSpc>
            </a:pPr>
            <a:r>
              <a:rPr lang="en-US" dirty="0"/>
              <a:t>Translation is unable to proceed</a:t>
            </a:r>
          </a:p>
        </p:txBody>
      </p:sp>
      <p:sp>
        <p:nvSpPr>
          <p:cNvPr id="11" name="Content Placeholder 2">
            <a:extLst>
              <a:ext uri="{FF2B5EF4-FFF2-40B4-BE49-F238E27FC236}">
                <a16:creationId xmlns:a16="http://schemas.microsoft.com/office/drawing/2014/main" id="{1836FBF4-2097-8DA6-75FB-BF07F74E552A}"/>
              </a:ext>
            </a:extLst>
          </p:cNvPr>
          <p:cNvSpPr txBox="1">
            <a:spLocks/>
          </p:cNvSpPr>
          <p:nvPr/>
        </p:nvSpPr>
        <p:spPr>
          <a:xfrm>
            <a:off x="844863" y="1319514"/>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 r-protein</a:t>
            </a:r>
          </a:p>
        </p:txBody>
      </p:sp>
      <p:sp>
        <p:nvSpPr>
          <p:cNvPr id="12" name="Content Placeholder 2">
            <a:extLst>
              <a:ext uri="{FF2B5EF4-FFF2-40B4-BE49-F238E27FC236}">
                <a16:creationId xmlns:a16="http://schemas.microsoft.com/office/drawing/2014/main" id="{262BE080-EFC5-F7A1-218A-935D45425EA6}"/>
              </a:ext>
            </a:extLst>
          </p:cNvPr>
          <p:cNvSpPr txBox="1">
            <a:spLocks/>
          </p:cNvSpPr>
          <p:nvPr/>
        </p:nvSpPr>
        <p:spPr>
          <a:xfrm>
            <a:off x="3682589" y="1319513"/>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Without r-protein</a:t>
            </a:r>
          </a:p>
        </p:txBody>
      </p:sp>
      <p:sp>
        <p:nvSpPr>
          <p:cNvPr id="13" name="Content Placeholder 2">
            <a:extLst>
              <a:ext uri="{FF2B5EF4-FFF2-40B4-BE49-F238E27FC236}">
                <a16:creationId xmlns:a16="http://schemas.microsoft.com/office/drawing/2014/main" id="{C81F609C-A55E-66DE-BC43-48F0331E8D13}"/>
              </a:ext>
            </a:extLst>
          </p:cNvPr>
          <p:cNvSpPr txBox="1">
            <a:spLocks/>
          </p:cNvSpPr>
          <p:nvPr/>
        </p:nvSpPr>
        <p:spPr>
          <a:xfrm>
            <a:off x="844863" y="3490216"/>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 r-protein</a:t>
            </a:r>
          </a:p>
        </p:txBody>
      </p:sp>
      <p:sp>
        <p:nvSpPr>
          <p:cNvPr id="14" name="Content Placeholder 2">
            <a:extLst>
              <a:ext uri="{FF2B5EF4-FFF2-40B4-BE49-F238E27FC236}">
                <a16:creationId xmlns:a16="http://schemas.microsoft.com/office/drawing/2014/main" id="{89FD4C8B-B68D-2677-ADFE-866092942AA3}"/>
              </a:ext>
            </a:extLst>
          </p:cNvPr>
          <p:cNvSpPr txBox="1">
            <a:spLocks/>
          </p:cNvSpPr>
          <p:nvPr/>
        </p:nvSpPr>
        <p:spPr>
          <a:xfrm>
            <a:off x="3682589" y="3490216"/>
            <a:ext cx="1921487" cy="4514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800" u="sng" dirty="0"/>
              <a:t>Without r-protein</a:t>
            </a:r>
          </a:p>
        </p:txBody>
      </p:sp>
      <p:pic>
        <p:nvPicPr>
          <p:cNvPr id="2" name="Picture 1">
            <a:extLst>
              <a:ext uri="{FF2B5EF4-FFF2-40B4-BE49-F238E27FC236}">
                <a16:creationId xmlns:a16="http://schemas.microsoft.com/office/drawing/2014/main" id="{B8EE9A06-98A7-077F-97C8-D529146CAAD1}"/>
              </a:ext>
            </a:extLst>
          </p:cNvPr>
          <p:cNvPicPr>
            <a:picLocks noChangeAspect="1"/>
          </p:cNvPicPr>
          <p:nvPr/>
        </p:nvPicPr>
        <p:blipFill>
          <a:blip r:embed="rId2"/>
          <a:stretch>
            <a:fillRect/>
          </a:stretch>
        </p:blipFill>
        <p:spPr>
          <a:xfrm>
            <a:off x="381000" y="1626570"/>
            <a:ext cx="5596613" cy="1487553"/>
          </a:xfrm>
          <a:prstGeom prst="rect">
            <a:avLst/>
          </a:prstGeom>
        </p:spPr>
      </p:pic>
      <p:pic>
        <p:nvPicPr>
          <p:cNvPr id="3" name="Picture 2">
            <a:extLst>
              <a:ext uri="{FF2B5EF4-FFF2-40B4-BE49-F238E27FC236}">
                <a16:creationId xmlns:a16="http://schemas.microsoft.com/office/drawing/2014/main" id="{A1FB4B25-6AA4-F770-6A43-46C5DA2AAD60}"/>
              </a:ext>
            </a:extLst>
          </p:cNvPr>
          <p:cNvPicPr>
            <a:picLocks noChangeAspect="1"/>
          </p:cNvPicPr>
          <p:nvPr/>
        </p:nvPicPr>
        <p:blipFill>
          <a:blip r:embed="rId3"/>
          <a:stretch>
            <a:fillRect/>
          </a:stretch>
        </p:blipFill>
        <p:spPr>
          <a:xfrm>
            <a:off x="383553" y="4034959"/>
            <a:ext cx="5712447" cy="2072820"/>
          </a:xfrm>
          <a:prstGeom prst="rect">
            <a:avLst/>
          </a:prstGeom>
        </p:spPr>
      </p:pic>
    </p:spTree>
    <p:extLst>
      <p:ext uri="{BB962C8B-B14F-4D97-AF65-F5344CB8AC3E}">
        <p14:creationId xmlns:p14="http://schemas.microsoft.com/office/powerpoint/2010/main" val="18580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theme/theme1.xml><?xml version="1.0" encoding="utf-8"?>
<a:theme xmlns:a="http://schemas.openxmlformats.org/drawingml/2006/main" name="Galler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2026</TotalTime>
  <Words>1607</Words>
  <Application>Microsoft Office PowerPoint</Application>
  <PresentationFormat>Widescreen</PresentationFormat>
  <Paragraphs>218</Paragraphs>
  <Slides>24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Aparajita</vt:lpstr>
      <vt:lpstr>Arial</vt:lpstr>
      <vt:lpstr>Calibri</vt:lpstr>
      <vt:lpstr>Gill Sans MT</vt:lpstr>
      <vt:lpstr>Helvetica</vt:lpstr>
      <vt:lpstr>Quattrocento Sans</vt:lpstr>
      <vt:lpstr>Times New Roman</vt:lpstr>
      <vt:lpstr>Gallery</vt:lpstr>
      <vt:lpstr>Investigating the Autogenous Regulation of bS21 Homologs In Francisella tularensis</vt:lpstr>
      <vt:lpstr>bS21, a small subunit ribosomal protein</vt:lpstr>
      <vt:lpstr>Multiple bS21 Homologs Cause Heterogenous Ribosome Populations in Francisella tularensis </vt:lpstr>
      <vt:lpstr>Differences Between Protein and Transcript Abundance in Cells Lacking bS21-2</vt:lpstr>
      <vt:lpstr>RNA Seq Data Suggest bS21-2 Negatively Regulates its Own mRNA </vt:lpstr>
      <vt:lpstr>Ribosomal Protein Expression is Tightly Controlled  </vt:lpstr>
      <vt:lpstr>Ribosomal Protein Expression is Tightly Controlled  </vt:lpstr>
      <vt:lpstr>Ribosomal Protein Expression is Tightly Controlled  </vt:lpstr>
      <vt:lpstr>Classic Models of Ribosomal Protein Autoregulation</vt:lpstr>
      <vt:lpstr>1. How does bS21-2 affect its own expression?  </vt:lpstr>
      <vt:lpstr>1. How does bS21-2 affect its own expression?  </vt:lpstr>
      <vt:lpstr>Which Site Does bS21-2 Need to Affect Transcript Abundance?</vt:lpstr>
      <vt:lpstr>Testing 5′ UTR vs Promoter Contribution to Regulation by bS21-2</vt:lpstr>
      <vt:lpstr>rpsU2 Promoter and 5′ UTR Lead to Regulation</vt:lpstr>
      <vt:lpstr>Testing 5′ UTR vs Promoter Contribution to Regulation by bS21-2</vt:lpstr>
      <vt:lpstr>The 5′ UTR of rpsU2 is Sufficient for Regulation</vt:lpstr>
      <vt:lpstr>The 5′ UTR is Sufficient for Regulation by bS21-2</vt:lpstr>
      <vt:lpstr>Classic Models</vt:lpstr>
      <vt:lpstr>Next Steps</vt:lpstr>
      <vt:lpstr>1. How does bS21-2 affect its own expression?  </vt:lpstr>
      <vt:lpstr>1. How does bS21-2 affect its own expression?  </vt:lpstr>
      <vt:lpstr>Overview</vt:lpstr>
      <vt:lpstr>Acknowledgements</vt:lpstr>
      <vt:lpstr>Previous RT-PCR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Sierra Schmidt</dc:creator>
  <cp:lastModifiedBy>Sierra Schmidt</cp:lastModifiedBy>
  <cp:revision>37</cp:revision>
  <dcterms:created xsi:type="dcterms:W3CDTF">2022-06-22T14:34:01Z</dcterms:created>
  <dcterms:modified xsi:type="dcterms:W3CDTF">2022-10-06T19:56:48Z</dcterms:modified>
</cp:coreProperties>
</file>