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83"/>
    <a:srgbClr val="696969"/>
    <a:srgbClr val="FAFAFA"/>
    <a:srgbClr val="2B3A40"/>
    <a:srgbClr val="556575"/>
    <a:srgbClr val="1A2226"/>
    <a:srgbClr val="EFBC9D"/>
    <a:srgbClr val="FCA26E"/>
    <a:srgbClr val="193946"/>
    <a:srgbClr val="F57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5226" autoAdjust="0"/>
  </p:normalViewPr>
  <p:slideViewPr>
    <p:cSldViewPr snapToGrid="0">
      <p:cViewPr varScale="1">
        <p:scale>
          <a:sx n="15" d="100"/>
          <a:sy n="15" d="100"/>
        </p:scale>
        <p:origin x="212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12_SS_qRT-PCR_calcs_8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9_SS_qRT-PCR_calcs_8.4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9870540389329E-2"/>
          <c:y val="4.4169591122095932E-2"/>
          <c:w val="0.71715439563001315"/>
          <c:h val="0.8537476507562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149 Normalization'!$S$32</c:f>
              <c:strCache>
                <c:ptCount val="1"/>
                <c:pt idx="0">
                  <c:v>PrpsU2 rpsU2_5'UTR lacZ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Normalization'!$V$32:$V$34</c:f>
                <c:numCache>
                  <c:formatCode>General</c:formatCode>
                  <c:ptCount val="3"/>
                  <c:pt idx="0">
                    <c:v>9.271139244626303E-2</c:v>
                  </c:pt>
                  <c:pt idx="1">
                    <c:v>7.9557220717404675E-2</c:v>
                  </c:pt>
                  <c:pt idx="2">
                    <c:v>4.143602507454025E-2</c:v>
                  </c:pt>
                </c:numCache>
              </c:numRef>
            </c:plus>
            <c:minus>
              <c:numRef>
                <c:f>'Analysis 149 Normalization'!$W$32:$W$34</c:f>
                <c:numCache>
                  <c:formatCode>General</c:formatCode>
                  <c:ptCount val="3"/>
                  <c:pt idx="0">
                    <c:v>0.1021851169235275</c:v>
                  </c:pt>
                  <c:pt idx="1">
                    <c:v>8.6433640969417525E-2</c:v>
                  </c:pt>
                  <c:pt idx="2">
                    <c:v>0.19938852273237107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Normalization'!$U$32:$U$34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8-4CEB-A502-C7EC1D173E1D}"/>
            </c:ext>
          </c:extLst>
        </c:ser>
        <c:ser>
          <c:idx val="1"/>
          <c:order val="1"/>
          <c:tx>
            <c:strRef>
              <c:f>'Analysis 149 Normalization'!$S$35</c:f>
              <c:strCache>
                <c:ptCount val="1"/>
                <c:pt idx="0">
                  <c:v>ΔrpsU2 PrpsU2 rpsU2_5'UTR lacZ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D8-4CEB-A502-C7EC1D173E1D}"/>
              </c:ext>
            </c:extLst>
          </c:dPt>
          <c:dPt>
            <c:idx val="1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D8-4CEB-A502-C7EC1D173E1D}"/>
              </c:ext>
            </c:extLst>
          </c:dPt>
          <c:dPt>
            <c:idx val="2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Normalization'!$V$35:$V$37</c:f>
                <c:numCache>
                  <c:formatCode>General</c:formatCode>
                  <c:ptCount val="3"/>
                  <c:pt idx="0">
                    <c:v>0.69040906974895044</c:v>
                  </c:pt>
                  <c:pt idx="1">
                    <c:v>2.0682625384106075</c:v>
                  </c:pt>
                  <c:pt idx="2">
                    <c:v>0.19938852273237107</c:v>
                  </c:pt>
                </c:numCache>
              </c:numRef>
            </c:plus>
            <c:minus>
              <c:numRef>
                <c:f>'Analysis 149 Normalization'!$W$35:$W$37</c:f>
                <c:numCache>
                  <c:formatCode>General</c:formatCode>
                  <c:ptCount val="3"/>
                  <c:pt idx="0">
                    <c:v>0.73957966470629621</c:v>
                  </c:pt>
                  <c:pt idx="1">
                    <c:v>2.1931269724383569</c:v>
                  </c:pt>
                  <c:pt idx="2">
                    <c:v>0.20519571355347477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Normalization'!$U$35:$U$37</c:f>
              <c:numCache>
                <c:formatCode>0.0</c:formatCode>
                <c:ptCount val="3"/>
                <c:pt idx="0">
                  <c:v>10.384509456475348</c:v>
                </c:pt>
                <c:pt idx="1">
                  <c:v>36.327096617949536</c:v>
                </c:pt>
                <c:pt idx="2">
                  <c:v>7.0453462709988353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D8-4CEB-A502-C7EC1D173E1D}"/>
            </c:ext>
          </c:extLst>
        </c:ser>
        <c:ser>
          <c:idx val="2"/>
          <c:order val="2"/>
          <c:tx>
            <c:strRef>
              <c:f>'Analysis 149 Normalization'!$S$38</c:f>
              <c:strCache>
                <c:ptCount val="1"/>
                <c:pt idx="0">
                  <c:v>Ptul4 tul4_5'UTR lacZ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Normalization'!$V$38:$V$40</c:f>
                <c:numCache>
                  <c:formatCode>General</c:formatCode>
                  <c:ptCount val="3"/>
                  <c:pt idx="0">
                    <c:v>5.1578861723206249E-2</c:v>
                  </c:pt>
                  <c:pt idx="1">
                    <c:v>1.8004797395557826E-2</c:v>
                  </c:pt>
                  <c:pt idx="2">
                    <c:v>5.8093146552486319E-2</c:v>
                  </c:pt>
                </c:numCache>
              </c:numRef>
            </c:plus>
            <c:minus>
              <c:numRef>
                <c:f>'Analysis 149 Normalization'!$W$38:$W$40</c:f>
                <c:numCache>
                  <c:formatCode>General</c:formatCode>
                  <c:ptCount val="3"/>
                  <c:pt idx="0">
                    <c:v>5.4383922544072538E-2</c:v>
                  </c:pt>
                  <c:pt idx="1">
                    <c:v>1.8334913803861319E-2</c:v>
                  </c:pt>
                  <c:pt idx="2">
                    <c:v>6.1676105593517105E-2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Normalization'!$U$38:$U$40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D8-4CEB-A502-C7EC1D173E1D}"/>
            </c:ext>
          </c:extLst>
        </c:ser>
        <c:ser>
          <c:idx val="3"/>
          <c:order val="3"/>
          <c:tx>
            <c:strRef>
              <c:f>'Analysis 149 Normalization'!$S$41</c:f>
              <c:strCache>
                <c:ptCount val="1"/>
                <c:pt idx="0">
                  <c:v>ΔrpsU2 Ptul4 tul4_5'UTR lacZ</c:v>
                </c:pt>
              </c:strCache>
            </c:strRef>
          </c:tx>
          <c:spPr>
            <a:pattFill prst="ltHorz">
              <a:fgClr>
                <a:srgbClr val="00B0F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Horz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DD8-4CEB-A502-C7EC1D173E1D}"/>
              </c:ext>
            </c:extLst>
          </c:dPt>
          <c:dPt>
            <c:idx val="1"/>
            <c:invertIfNegative val="0"/>
            <c:bubble3D val="0"/>
            <c:spPr>
              <a:pattFill prst="ltHorz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Normalization'!$V$41:$V$43</c:f>
                <c:numCache>
                  <c:formatCode>General</c:formatCode>
                  <c:ptCount val="3"/>
                  <c:pt idx="0">
                    <c:v>1.2497705128461689</c:v>
                  </c:pt>
                  <c:pt idx="1">
                    <c:v>0.41009097697180152</c:v>
                  </c:pt>
                  <c:pt idx="2">
                    <c:v>4.668223740362154E-2</c:v>
                  </c:pt>
                </c:numCache>
              </c:numRef>
            </c:plus>
            <c:minus>
              <c:numRef>
                <c:f>'Analysis 149 Normalization'!$W$41:$W$43</c:f>
                <c:numCache>
                  <c:formatCode>General</c:formatCode>
                  <c:ptCount val="3"/>
                  <c:pt idx="0">
                    <c:v>1.2974566714715436</c:v>
                  </c:pt>
                  <c:pt idx="1">
                    <c:v>0.41539353640884968</c:v>
                  </c:pt>
                  <c:pt idx="2">
                    <c:v>4.8700207633491921E-2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Normalization'!$U$41:$U$43</c:f>
              <c:numCache>
                <c:formatCode>0.0</c:formatCode>
                <c:ptCount val="3"/>
                <c:pt idx="0">
                  <c:v>34.004061900636664</c:v>
                </c:pt>
                <c:pt idx="1">
                  <c:v>32.125833419853549</c:v>
                </c:pt>
                <c:pt idx="2">
                  <c:v>1.1265947439166926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D8-4CEB-A502-C7EC1D173E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4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23001780594319E-2"/>
          <c:y val="7.148008525961283E-2"/>
          <c:w val="0.90860259143184485"/>
          <c:h val="0.8462991957086445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Analysis!$S$45</c:f>
              <c:strCache>
                <c:ptCount val="1"/>
                <c:pt idx="0">
                  <c:v>Tn7_PrpsU2_rpsU2UTR_lacZ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A-443E-A56B-A474CCA8A1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Analysis!$V$45:$V$47</c:f>
                <c:numCache>
                  <c:formatCode>General</c:formatCode>
                  <c:ptCount val="3"/>
                  <c:pt idx="0">
                    <c:v>2.7202732745308711E-2</c:v>
                  </c:pt>
                  <c:pt idx="1">
                    <c:v>0.22431354720936714</c:v>
                  </c:pt>
                  <c:pt idx="2">
                    <c:v>0.179828815125194</c:v>
                  </c:pt>
                </c:numCache>
              </c:numRef>
            </c:plus>
            <c:minus>
              <c:numRef>
                <c:f>Analysis!$W$45:$W$47</c:f>
                <c:numCache>
                  <c:formatCode>General</c:formatCode>
                  <c:ptCount val="3"/>
                  <c:pt idx="0">
                    <c:v>2.7963414023640221E-2</c:v>
                  </c:pt>
                  <c:pt idx="1">
                    <c:v>0.28918069459943507</c:v>
                  </c:pt>
                  <c:pt idx="2">
                    <c:v>0.21925766040249717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Analysis!$U$45:$U$47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A-443E-A56B-A474CCA8A1F7}"/>
            </c:ext>
          </c:extLst>
        </c:ser>
        <c:ser>
          <c:idx val="3"/>
          <c:order val="1"/>
          <c:tx>
            <c:strRef>
              <c:f>Analysis!$S$48</c:f>
              <c:strCache>
                <c:ptCount val="1"/>
                <c:pt idx="0">
                  <c:v>Tn7_PrpsU2_rpsU2UTR_lacZ ΔrpsU2</c:v>
                </c:pt>
              </c:strCache>
            </c:strRef>
          </c:tx>
          <c:spPr>
            <a:pattFill prst="openDmnd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Analysis!$V$48:$V$50</c:f>
                <c:numCache>
                  <c:formatCode>General</c:formatCode>
                  <c:ptCount val="3"/>
                  <c:pt idx="0">
                    <c:v>1.7006206460864099</c:v>
                  </c:pt>
                  <c:pt idx="1">
                    <c:v>10.005003986902253</c:v>
                  </c:pt>
                  <c:pt idx="2">
                    <c:v>1.5782999704398435</c:v>
                  </c:pt>
                </c:numCache>
              </c:numRef>
            </c:plus>
            <c:minus>
              <c:numRef>
                <c:f>Analysis!$W$48:$W$50</c:f>
                <c:numCache>
                  <c:formatCode>General</c:formatCode>
                  <c:ptCount val="3"/>
                  <c:pt idx="0">
                    <c:v>1.9782613589830014</c:v>
                  </c:pt>
                  <c:pt idx="1">
                    <c:v>12.374411371682349</c:v>
                  </c:pt>
                  <c:pt idx="2">
                    <c:v>1.9019452162644406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Analysis!$U$48:$U$50</c:f>
              <c:numCache>
                <c:formatCode>0.0</c:formatCode>
                <c:ptCount val="3"/>
                <c:pt idx="0">
                  <c:v>12.117358709183303</c:v>
                </c:pt>
                <c:pt idx="1">
                  <c:v>52.251898894432209</c:v>
                </c:pt>
                <c:pt idx="2">
                  <c:v>9.2750940028800919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0A-443E-A56B-A474CCA8A1F7}"/>
            </c:ext>
          </c:extLst>
        </c:ser>
        <c:ser>
          <c:idx val="0"/>
          <c:order val="2"/>
          <c:tx>
            <c:strRef>
              <c:f>Analysis!$S$51</c:f>
              <c:strCache>
                <c:ptCount val="1"/>
                <c:pt idx="0">
                  <c:v>Tn7_Ptul4 rpsU2_5'UTR lacZ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Analysis!$V$51:$V$53</c:f>
                <c:numCache>
                  <c:formatCode>General</c:formatCode>
                  <c:ptCount val="3"/>
                  <c:pt idx="0">
                    <c:v>0.24754860356017283</c:v>
                  </c:pt>
                  <c:pt idx="1">
                    <c:v>0.3037230621721857</c:v>
                  </c:pt>
                  <c:pt idx="2">
                    <c:v>0.28378458224219627</c:v>
                  </c:pt>
                </c:numCache>
              </c:numRef>
            </c:plus>
            <c:minus>
              <c:numRef>
                <c:f>Analysis!$W$51:$W$53</c:f>
                <c:numCache>
                  <c:formatCode>General</c:formatCode>
                  <c:ptCount val="3"/>
                  <c:pt idx="0">
                    <c:v>0.32898949318378867</c:v>
                  </c:pt>
                  <c:pt idx="1">
                    <c:v>0.43621014236047384</c:v>
                  </c:pt>
                  <c:pt idx="2">
                    <c:v>0.39622797164939172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Analysis!$U$51:$U$53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A-443E-A56B-A474CCA8A1F7}"/>
            </c:ext>
          </c:extLst>
        </c:ser>
        <c:ser>
          <c:idx val="1"/>
          <c:order val="3"/>
          <c:tx>
            <c:strRef>
              <c:f>Analysis!$S$54</c:f>
              <c:strCache>
                <c:ptCount val="1"/>
                <c:pt idx="0">
                  <c:v>Tn7_Ptul4 rpsU2_5'UTR lacZ ΔrpsU2  </c:v>
                </c:pt>
              </c:strCache>
            </c:strRef>
          </c:tx>
          <c:spPr>
            <a:pattFill prst="smGrid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Analysis!$V$54:$V$56</c:f>
                <c:numCache>
                  <c:formatCode>General</c:formatCode>
                  <c:ptCount val="3"/>
                  <c:pt idx="0">
                    <c:v>2.0519019964001295</c:v>
                  </c:pt>
                  <c:pt idx="1">
                    <c:v>9.7232469682991329</c:v>
                  </c:pt>
                  <c:pt idx="2">
                    <c:v>1.3199570128495703</c:v>
                  </c:pt>
                </c:numCache>
              </c:numRef>
            </c:plus>
            <c:minus>
              <c:numRef>
                <c:f>Analysis!$W$54:$W$56</c:f>
                <c:numCache>
                  <c:formatCode>General</c:formatCode>
                  <c:ptCount val="3"/>
                  <c:pt idx="0">
                    <c:v>2.5721059398842634</c:v>
                  </c:pt>
                  <c:pt idx="1">
                    <c:v>13.617852798762826</c:v>
                  </c:pt>
                  <c:pt idx="2">
                    <c:v>1.9120392966364639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Analysis!$U$54:$U$56</c:f>
              <c:numCache>
                <c:formatCode>0.0</c:formatCode>
                <c:ptCount val="3"/>
                <c:pt idx="0">
                  <c:v>10.145461946430094</c:v>
                </c:pt>
                <c:pt idx="1">
                  <c:v>33.998240567659451</c:v>
                </c:pt>
                <c:pt idx="2">
                  <c:v>4.2625995533884984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0A-443E-A56B-A474CCA8A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At val="0"/>
        <c:auto val="1"/>
        <c:lblAlgn val="ctr"/>
        <c:lblOffset val="100"/>
        <c:noMultiLvlLbl val="0"/>
      </c:catAx>
      <c:valAx>
        <c:axId val="1836319360"/>
        <c:scaling>
          <c:orientation val="minMax"/>
          <c:max val="6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0" y="1143000"/>
            <a:ext cx="336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0" y="1143000"/>
            <a:ext cx="3365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584530"/>
            <a:ext cx="37307520" cy="14007253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1131956"/>
            <a:ext cx="32918400" cy="9713804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142067"/>
            <a:ext cx="9464040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142067"/>
            <a:ext cx="27843480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030472"/>
            <a:ext cx="37856160" cy="1673605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6924858"/>
            <a:ext cx="37856160" cy="88010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0710333"/>
            <a:ext cx="186537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0710333"/>
            <a:ext cx="186537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42076"/>
            <a:ext cx="3785616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9862823"/>
            <a:ext cx="18568032" cy="483361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4696440"/>
            <a:ext cx="18568032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9862823"/>
            <a:ext cx="18659477" cy="483361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4696440"/>
            <a:ext cx="18659477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682240"/>
            <a:ext cx="14156054" cy="938784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792902"/>
            <a:ext cx="22219920" cy="28591933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2070080"/>
            <a:ext cx="14156054" cy="22361316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682240"/>
            <a:ext cx="14156054" cy="938784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792902"/>
            <a:ext cx="22219920" cy="28591933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2070080"/>
            <a:ext cx="14156054" cy="22361316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142076"/>
            <a:ext cx="3785616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0710333"/>
            <a:ext cx="3785616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7290595"/>
            <a:ext cx="98755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7290595"/>
            <a:ext cx="148132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7290595"/>
            <a:ext cx="98755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tiff"/><Relationship Id="rId5" Type="http://schemas.openxmlformats.org/officeDocument/2006/relationships/chart" Target="../charts/chart2.xml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.tiff"/><Relationship Id="rId9" Type="http://schemas.openxmlformats.org/officeDocument/2006/relationships/image" Target="../media/image5.tif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9744359" y="10295992"/>
            <a:ext cx="13717764" cy="6689250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73" name="Chart 1272">
            <a:extLst>
              <a:ext uri="{FF2B5EF4-FFF2-40B4-BE49-F238E27FC236}">
                <a16:creationId xmlns:a16="http://schemas.microsoft.com/office/drawing/2014/main" id="{94FA6ABC-4DD0-47A9-8C18-286787357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237832"/>
              </p:ext>
            </p:extLst>
          </p:nvPr>
        </p:nvGraphicFramePr>
        <p:xfrm>
          <a:off x="29922123" y="11604267"/>
          <a:ext cx="13362237" cy="525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EF95F5F-AA9D-99D0-4E04-B37B6DAEEBEE}"/>
              </a:ext>
            </a:extLst>
          </p:cNvPr>
          <p:cNvSpPr/>
          <p:nvPr/>
        </p:nvSpPr>
        <p:spPr>
          <a:xfrm>
            <a:off x="402765" y="27799480"/>
            <a:ext cx="13650686" cy="5972358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2" name="Picture 127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1CFA9-6EB9-66C3-6F15-8F086AB8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1" y="29315831"/>
            <a:ext cx="13503089" cy="42619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5073564" y="17254929"/>
            <a:ext cx="13650686" cy="11886129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1697"/>
              </p:ext>
            </p:extLst>
          </p:nvPr>
        </p:nvGraphicFramePr>
        <p:xfrm>
          <a:off x="15558711" y="18780844"/>
          <a:ext cx="12471609" cy="710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B3C6AE6-84A7-4E51-D5F7-013836098760}"/>
              </a:ext>
            </a:extLst>
          </p:cNvPr>
          <p:cNvSpPr/>
          <p:nvPr/>
        </p:nvSpPr>
        <p:spPr>
          <a:xfrm>
            <a:off x="29744363" y="18791467"/>
            <a:ext cx="13650686" cy="10349591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FB00A-DF61-C647-05BA-64B033CD36B9}"/>
              </a:ext>
            </a:extLst>
          </p:cNvPr>
          <p:cNvSpPr/>
          <p:nvPr/>
        </p:nvSpPr>
        <p:spPr>
          <a:xfrm>
            <a:off x="15073564" y="10295994"/>
            <a:ext cx="13650686" cy="6752487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65A181FE-1C75-F784-6D87-C417E4B3AAB4}"/>
              </a:ext>
            </a:extLst>
          </p:cNvPr>
          <p:cNvGrpSpPr/>
          <p:nvPr/>
        </p:nvGrpSpPr>
        <p:grpSpPr>
          <a:xfrm>
            <a:off x="15367648" y="12882916"/>
            <a:ext cx="12064255" cy="746749"/>
            <a:chOff x="15367646" y="10325483"/>
            <a:chExt cx="12064255" cy="746749"/>
          </a:xfrm>
        </p:grpSpPr>
        <p:sp>
          <p:nvSpPr>
            <p:cNvPr id="1115" name="Google Shape;155;p18">
              <a:extLst>
                <a:ext uri="{FF2B5EF4-FFF2-40B4-BE49-F238E27FC236}">
                  <a16:creationId xmlns:a16="http://schemas.microsoft.com/office/drawing/2014/main" id="{4304DFFC-88C8-E6C5-2443-0B4023312F25}"/>
                </a:ext>
              </a:extLst>
            </p:cNvPr>
            <p:cNvSpPr/>
            <p:nvPr/>
          </p:nvSpPr>
          <p:spPr>
            <a:xfrm>
              <a:off x="15367646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 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6" name="Google Shape;156;p18">
              <a:extLst>
                <a:ext uri="{FF2B5EF4-FFF2-40B4-BE49-F238E27FC236}">
                  <a16:creationId xmlns:a16="http://schemas.microsoft.com/office/drawing/2014/main" id="{8C2C5F95-5A8F-F9A2-27CE-B2ED22112280}"/>
                </a:ext>
              </a:extLst>
            </p:cNvPr>
            <p:cNvSpPr/>
            <p:nvPr/>
          </p:nvSpPr>
          <p:spPr>
            <a:xfrm>
              <a:off x="17346922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7" name="Google Shape;157;p18">
              <a:extLst>
                <a:ext uri="{FF2B5EF4-FFF2-40B4-BE49-F238E27FC236}">
                  <a16:creationId xmlns:a16="http://schemas.microsoft.com/office/drawing/2014/main" id="{C7F37753-C0C8-2EDD-EDFD-E0602A1927BB}"/>
                </a:ext>
              </a:extLst>
            </p:cNvPr>
            <p:cNvSpPr/>
            <p:nvPr/>
          </p:nvSpPr>
          <p:spPr>
            <a:xfrm>
              <a:off x="19326198" y="10325483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800" i="1" dirty="0"/>
                <a:t>lacZ</a:t>
              </a:r>
              <a:r>
                <a:rPr lang="en" sz="2800" dirty="0"/>
                <a:t> </a:t>
              </a:r>
              <a:endParaRPr sz="2800" dirty="0"/>
            </a:p>
          </p:txBody>
        </p: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CC31D009-28BD-8A1D-85AD-EEFCE0DE04C7}"/>
                </a:ext>
              </a:extLst>
            </p:cNvPr>
            <p:cNvGrpSpPr/>
            <p:nvPr/>
          </p:nvGrpSpPr>
          <p:grpSpPr>
            <a:xfrm>
              <a:off x="26213497" y="10430316"/>
              <a:ext cx="1218404" cy="419160"/>
              <a:chOff x="39957836" y="8943252"/>
              <a:chExt cx="1218404" cy="419160"/>
            </a:xfrm>
          </p:grpSpPr>
          <p:pic>
            <p:nvPicPr>
              <p:cNvPr id="1135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1B5BB5C-9451-9350-A22A-54BF44459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F3F39D7-FC58-CEFB-8814-05F83FCD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2B0CF827-8BA0-793B-4DD8-B94A153F4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01FB8336-4961-171F-A41A-3CA8921D3B75}"/>
                </a:ext>
              </a:extLst>
            </p:cNvPr>
            <p:cNvGrpSpPr/>
            <p:nvPr/>
          </p:nvGrpSpPr>
          <p:grpSpPr>
            <a:xfrm>
              <a:off x="22580589" y="10421427"/>
              <a:ext cx="1218404" cy="419160"/>
              <a:chOff x="39957836" y="8943252"/>
              <a:chExt cx="1218404" cy="419160"/>
            </a:xfrm>
          </p:grpSpPr>
          <p:pic>
            <p:nvPicPr>
              <p:cNvPr id="114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8437025-5014-6059-37B1-3285AEF81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9CE003-D53F-52E7-AC3D-ED9B9AC40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54F5958-4667-99BB-A206-98AE8C91B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387530" y="15071933"/>
            <a:ext cx="13650686" cy="675248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413657" y="4136571"/>
            <a:ext cx="43063886" cy="4004344"/>
          </a:xfrm>
          <a:prstGeom prst="rect">
            <a:avLst/>
          </a:prstGeom>
          <a:solidFill>
            <a:srgbClr val="F57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4136571"/>
            <a:ext cx="43063886" cy="3178629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11500" b="1" dirty="0">
                <a:solidFill>
                  <a:schemeClr val="bg1"/>
                </a:solidFill>
              </a:rPr>
              <a:t>Investigating the Autogenous Regulation of bS21 Homologs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in </a:t>
            </a:r>
            <a:r>
              <a:rPr lang="en-US" sz="11500" b="1" i="1" dirty="0" err="1">
                <a:solidFill>
                  <a:schemeClr val="bg1"/>
                </a:solidFill>
              </a:rPr>
              <a:t>Francisella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r>
              <a:rPr lang="en-US" sz="11500" b="1" i="1" dirty="0" err="1">
                <a:solidFill>
                  <a:schemeClr val="bg1"/>
                </a:solidFill>
              </a:rPr>
              <a:t>tularensis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413657" y="34050515"/>
            <a:ext cx="42981392" cy="2046515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Burgos, H. L., O'Connor, K., Sanchez-Vazquez, P., &amp;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R. L. (2017). Roles of Transcriptional and Translational Control Mechanisms in Regulation of Ribosomal Protein Synthesis in 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Journal of Bacteriology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199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(21), e00407-17. https://doi.org/10.1128/JB.00407-17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Lindahl, L., Archer, R., &amp;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J. M. (1983). Transcription of the S10 ribosomal protein operon is regulated by an attenuator in the leader.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Cell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33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(1), 241–248. https://doi.org/10.1016/0092-8674(83)90353-7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Nomura, M.,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R., &amp; Baughman, G. (1984). Regulation of the synthesis of ribosomes and ribosomal components.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Annual Review of Biochemistry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53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75–117. https://doi.org/10.1146/annurev.bi.53.070184.000451</a:t>
            </a:r>
            <a:endParaRPr lang="en-US" sz="2000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, H. S., Ramsey, K. M., (2022). A ribosomal protein homolog governs gene expression and virulence in a bacterial pathogen. </a:t>
            </a:r>
            <a:r>
              <a:rPr lang="en-US" sz="20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Journal of Bacteriology,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In Press.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J. M., &amp; Lindahl, L. (1994). Diverse mechanisms for regulating ribosomal protein synthesis in 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Progress in Nucleic Acid Research and Molecular Biology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47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331–370. https://doi.org/10.1016/s0079-6603(08)60256-1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402766" y="10221690"/>
            <a:ext cx="13650686" cy="465762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4AF76-67E1-B76A-E52F-F3282F19742F}"/>
              </a:ext>
            </a:extLst>
          </p:cNvPr>
          <p:cNvSpPr/>
          <p:nvPr/>
        </p:nvSpPr>
        <p:spPr>
          <a:xfrm>
            <a:off x="413658" y="8436428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040348" y="7138294"/>
            <a:ext cx="2781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Sierra Schmidt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Aisling Macaraeg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Dan Floyd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Hannah Trautmann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Kathryn Ramsey </a:t>
            </a:r>
            <a:r>
              <a:rPr lang="en-US" sz="5400" baseline="30000" dirty="0">
                <a:solidFill>
                  <a:schemeClr val="bg1"/>
                </a:solidFill>
              </a:rPr>
              <a:t>1,2</a:t>
            </a:r>
          </a:p>
        </p:txBody>
      </p:sp>
      <p:pic>
        <p:nvPicPr>
          <p:cNvPr id="1028" name="Picture 4" descr="Researchers predict Tularemia outbreaks as climate changes">
            <a:extLst>
              <a:ext uri="{FF2B5EF4-FFF2-40B4-BE49-F238E27FC236}">
                <a16:creationId xmlns:a16="http://schemas.microsoft.com/office/drawing/2014/main" id="{F011C52F-917C-0FA4-10C2-55E4BE2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52" y="11505579"/>
            <a:ext cx="4867188" cy="32496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B32A3BA-2257-BE6D-675F-4702A3AE47E4}"/>
              </a:ext>
            </a:extLst>
          </p:cNvPr>
          <p:cNvSpPr/>
          <p:nvPr/>
        </p:nvSpPr>
        <p:spPr>
          <a:xfrm>
            <a:off x="402765" y="27879849"/>
            <a:ext cx="13618568" cy="124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bS21-2 Represses its Own Expression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387531" y="15063121"/>
            <a:ext cx="13650686" cy="174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bS21: a small subunit ribosomal protein involved in translation initiation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F504A06-C87C-2056-4A6B-D2E559701730}"/>
              </a:ext>
            </a:extLst>
          </p:cNvPr>
          <p:cNvSpPr/>
          <p:nvPr/>
        </p:nvSpPr>
        <p:spPr>
          <a:xfrm>
            <a:off x="549484" y="16985243"/>
            <a:ext cx="4860445" cy="42662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5111764" y="8439485"/>
            <a:ext cx="28350359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9759597" y="17259529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>
                <a:latin typeface="+mj-lt"/>
              </a:rPr>
              <a:t>Ribosomal 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370649" y="10110655"/>
            <a:ext cx="13650684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atin typeface="+mj-lt"/>
              </a:rPr>
              <a:t>Francisella</a:t>
            </a:r>
            <a:r>
              <a:rPr lang="en-US" sz="6600" b="1" i="1" dirty="0">
                <a:latin typeface="+mj-lt"/>
              </a:rPr>
              <a:t> </a:t>
            </a:r>
            <a:r>
              <a:rPr lang="en-US" sz="6600" b="1" i="1" dirty="0" err="1">
                <a:latin typeface="+mj-lt"/>
              </a:rPr>
              <a:t>tularensis</a:t>
            </a:r>
            <a:endParaRPr lang="en-US" sz="66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549484" y="21340615"/>
            <a:ext cx="5659381" cy="44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Location of bS21 in the small subunit of the </a:t>
            </a:r>
            <a:r>
              <a:rPr lang="en-US" i="1" dirty="0">
                <a:latin typeface="+mj-lt"/>
              </a:rPr>
              <a:t>E. coli </a:t>
            </a:r>
            <a:r>
              <a:rPr lang="en-US" dirty="0">
                <a:latin typeface="+mj-lt"/>
              </a:rPr>
              <a:t>ribosome</a:t>
            </a:r>
          </a:p>
        </p:txBody>
      </p:sp>
      <p:graphicFrame>
        <p:nvGraphicFramePr>
          <p:cNvPr id="1084" name="Table 44">
            <a:extLst>
              <a:ext uri="{FF2B5EF4-FFF2-40B4-BE49-F238E27FC236}">
                <a16:creationId xmlns:a16="http://schemas.microsoft.com/office/drawing/2014/main" id="{5A8A9DF8-486A-7036-4443-A5729165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61442"/>
              </p:ext>
            </p:extLst>
          </p:nvPr>
        </p:nvGraphicFramePr>
        <p:xfrm>
          <a:off x="21305473" y="11639963"/>
          <a:ext cx="7241134" cy="1066800"/>
        </p:xfrm>
        <a:graphic>
          <a:graphicData uri="http://schemas.openxmlformats.org/drawingml/2006/table">
            <a:tbl>
              <a:tblPr firstRow="1" bandRow="1"/>
              <a:tblGrid>
                <a:gridCol w="3620567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3620567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10110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32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sp>
        <p:nvSpPr>
          <p:cNvPr id="1118" name="Google Shape;159;p18">
            <a:extLst>
              <a:ext uri="{FF2B5EF4-FFF2-40B4-BE49-F238E27FC236}">
                <a16:creationId xmlns:a16="http://schemas.microsoft.com/office/drawing/2014/main" id="{4BD27DA0-73A5-02F8-900A-7BE0BF7D2D1F}"/>
              </a:ext>
            </a:extLst>
          </p:cNvPr>
          <p:cNvSpPr/>
          <p:nvPr/>
        </p:nvSpPr>
        <p:spPr>
          <a:xfrm>
            <a:off x="15367648" y="15085530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800" i="1" dirty="0"/>
              <a:t>rpsU2</a:t>
            </a:r>
            <a:r>
              <a:rPr lang="en" sz="2800" dirty="0"/>
              <a:t> promoter</a:t>
            </a:r>
            <a:endParaRPr sz="2800" dirty="0"/>
          </a:p>
        </p:txBody>
      </p:sp>
      <p:sp>
        <p:nvSpPr>
          <p:cNvPr id="1119" name="Google Shape;160;p18">
            <a:extLst>
              <a:ext uri="{FF2B5EF4-FFF2-40B4-BE49-F238E27FC236}">
                <a16:creationId xmlns:a16="http://schemas.microsoft.com/office/drawing/2014/main" id="{A85E3B6C-0417-6052-ABCF-F27AF5A2ED7A}"/>
              </a:ext>
            </a:extLst>
          </p:cNvPr>
          <p:cNvSpPr/>
          <p:nvPr/>
        </p:nvSpPr>
        <p:spPr>
          <a:xfrm>
            <a:off x="17346923" y="15085530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tul4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5′ UTR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0" name="Google Shape;161;p18">
            <a:extLst>
              <a:ext uri="{FF2B5EF4-FFF2-40B4-BE49-F238E27FC236}">
                <a16:creationId xmlns:a16="http://schemas.microsoft.com/office/drawing/2014/main" id="{A42D5C2D-6229-49CB-F671-1A19F558E38E}"/>
              </a:ext>
            </a:extLst>
          </p:cNvPr>
          <p:cNvSpPr/>
          <p:nvPr/>
        </p:nvSpPr>
        <p:spPr>
          <a:xfrm>
            <a:off x="19326199" y="15085530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i="1" dirty="0"/>
              <a:t>lacZ</a:t>
            </a:r>
            <a:endParaRPr sz="2800" i="1" dirty="0"/>
          </a:p>
        </p:txBody>
      </p:sp>
      <p:sp>
        <p:nvSpPr>
          <p:cNvPr id="1121" name="Google Shape;163;p18">
            <a:extLst>
              <a:ext uri="{FF2B5EF4-FFF2-40B4-BE49-F238E27FC236}">
                <a16:creationId xmlns:a16="http://schemas.microsoft.com/office/drawing/2014/main" id="{4EE16DEB-9796-43B7-A01C-48CFFAF33939}"/>
              </a:ext>
            </a:extLst>
          </p:cNvPr>
          <p:cNvSpPr/>
          <p:nvPr/>
        </p:nvSpPr>
        <p:spPr>
          <a:xfrm>
            <a:off x="15367710" y="16109209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tul4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2" name="Google Shape;164;p18">
            <a:extLst>
              <a:ext uri="{FF2B5EF4-FFF2-40B4-BE49-F238E27FC236}">
                <a16:creationId xmlns:a16="http://schemas.microsoft.com/office/drawing/2014/main" id="{605E4D03-E0A1-583C-F46A-7FC39509DE32}"/>
              </a:ext>
            </a:extLst>
          </p:cNvPr>
          <p:cNvSpPr/>
          <p:nvPr/>
        </p:nvSpPr>
        <p:spPr>
          <a:xfrm>
            <a:off x="17346985" y="16109209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800" i="1" dirty="0"/>
              <a:t>rpsU2</a:t>
            </a:r>
            <a:r>
              <a:rPr lang="en" sz="2800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" sz="2800" dirty="0"/>
              <a:t>5′ UTR</a:t>
            </a:r>
            <a:endParaRPr sz="2800" dirty="0"/>
          </a:p>
        </p:txBody>
      </p:sp>
      <p:sp>
        <p:nvSpPr>
          <p:cNvPr id="1123" name="Google Shape;165;p18">
            <a:extLst>
              <a:ext uri="{FF2B5EF4-FFF2-40B4-BE49-F238E27FC236}">
                <a16:creationId xmlns:a16="http://schemas.microsoft.com/office/drawing/2014/main" id="{15E0A353-05FE-ADE8-AF3B-071D71962435}"/>
              </a:ext>
            </a:extLst>
          </p:cNvPr>
          <p:cNvSpPr/>
          <p:nvPr/>
        </p:nvSpPr>
        <p:spPr>
          <a:xfrm>
            <a:off x="19326261" y="16109209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i="1" dirty="0"/>
              <a:t>lacZ</a:t>
            </a:r>
            <a:r>
              <a:rPr lang="en" sz="2800" dirty="0"/>
              <a:t> </a:t>
            </a:r>
            <a:endParaRPr sz="2800" dirty="0"/>
          </a:p>
        </p:txBody>
      </p: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79FCC7E5-81F4-7C60-FA06-A261AC1B4E12}"/>
              </a:ext>
            </a:extLst>
          </p:cNvPr>
          <p:cNvGrpSpPr/>
          <p:nvPr/>
        </p:nvGrpSpPr>
        <p:grpSpPr>
          <a:xfrm>
            <a:off x="15367648" y="14018186"/>
            <a:ext cx="12503599" cy="746749"/>
            <a:chOff x="15367728" y="9217610"/>
            <a:chExt cx="12503599" cy="746749"/>
          </a:xfrm>
        </p:grpSpPr>
        <p:sp>
          <p:nvSpPr>
            <p:cNvPr id="1112" name="Google Shape;151;p18">
              <a:extLst>
                <a:ext uri="{FF2B5EF4-FFF2-40B4-BE49-F238E27FC236}">
                  <a16:creationId xmlns:a16="http://schemas.microsoft.com/office/drawing/2014/main" id="{31478F6C-6DC2-ACA9-02CE-9D3C137A874D}"/>
                </a:ext>
              </a:extLst>
            </p:cNvPr>
            <p:cNvSpPr/>
            <p:nvPr/>
          </p:nvSpPr>
          <p:spPr>
            <a:xfrm>
              <a:off x="15367728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/>
                <a:t>rpsU2</a:t>
              </a:r>
              <a:r>
                <a:rPr lang="en" sz="2800" dirty="0"/>
                <a:t> promoter</a:t>
              </a:r>
              <a:endParaRPr sz="2800" dirty="0"/>
            </a:p>
          </p:txBody>
        </p:sp>
        <p:sp>
          <p:nvSpPr>
            <p:cNvPr id="1113" name="Google Shape;152;p18">
              <a:extLst>
                <a:ext uri="{FF2B5EF4-FFF2-40B4-BE49-F238E27FC236}">
                  <a16:creationId xmlns:a16="http://schemas.microsoft.com/office/drawing/2014/main" id="{3A81A90E-5456-0840-82E7-FA8BE7425C99}"/>
                </a:ext>
              </a:extLst>
            </p:cNvPr>
            <p:cNvSpPr/>
            <p:nvPr/>
          </p:nvSpPr>
          <p:spPr>
            <a:xfrm>
              <a:off x="17347006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/>
                <a:t>rpsU2</a:t>
              </a:r>
              <a:r>
                <a:rPr lang="en" sz="2800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sz="2800" dirty="0"/>
                <a:t>5′ UTR</a:t>
              </a:r>
              <a:endParaRPr sz="2800" dirty="0"/>
            </a:p>
          </p:txBody>
        </p:sp>
        <p:sp>
          <p:nvSpPr>
            <p:cNvPr id="1114" name="Google Shape;153;p18">
              <a:extLst>
                <a:ext uri="{FF2B5EF4-FFF2-40B4-BE49-F238E27FC236}">
                  <a16:creationId xmlns:a16="http://schemas.microsoft.com/office/drawing/2014/main" id="{55382F05-58F5-06D2-E6A0-A52A7EABA373}"/>
                </a:ext>
              </a:extLst>
            </p:cNvPr>
            <p:cNvSpPr/>
            <p:nvPr/>
          </p:nvSpPr>
          <p:spPr>
            <a:xfrm>
              <a:off x="19326281" y="9217610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800" i="1" dirty="0"/>
                <a:t>lacZ</a:t>
              </a:r>
              <a:endParaRPr sz="2800" i="1" dirty="0"/>
            </a:p>
          </p:txBody>
        </p:sp>
        <p:pic>
          <p:nvPicPr>
            <p:cNvPr id="1138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D9712F55-DB69-8009-6FAB-07911ABF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516" y="9353966"/>
              <a:ext cx="411678" cy="4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483D6208-C1A3-621F-B630-B16944B7A172}"/>
                </a:ext>
              </a:extLst>
            </p:cNvPr>
            <p:cNvGrpSpPr/>
            <p:nvPr/>
          </p:nvGrpSpPr>
          <p:grpSpPr>
            <a:xfrm>
              <a:off x="25757532" y="9353966"/>
              <a:ext cx="2113795" cy="411678"/>
              <a:chOff x="8208515" y="2259185"/>
              <a:chExt cx="2113795" cy="411678"/>
            </a:xfrm>
          </p:grpSpPr>
          <p:pic>
            <p:nvPicPr>
              <p:cNvPr id="114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CC53479-8B85-FC68-9B18-1C299D510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8515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1920DBB-3026-2A6C-90F8-D21B9366E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063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83F1C56-D54A-68A1-FD30-D6583F46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510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501218E-CF7A-F137-22B2-088BDA842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9573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0CAA5351-299D-1560-2335-54804DAB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4044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28" name="TextBox 1127">
            <a:extLst>
              <a:ext uri="{FF2B5EF4-FFF2-40B4-BE49-F238E27FC236}">
                <a16:creationId xmlns:a16="http://schemas.microsoft.com/office/drawing/2014/main" id="{C0A646C4-0F9F-3E36-AEDF-11F0823AF7A0}"/>
              </a:ext>
            </a:extLst>
          </p:cNvPr>
          <p:cNvSpPr txBox="1"/>
          <p:nvPr/>
        </p:nvSpPr>
        <p:spPr>
          <a:xfrm>
            <a:off x="22961741" y="15135739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5978A9D5-5661-3FD9-43B9-F7A2C5002A4B}"/>
              </a:ext>
            </a:extLst>
          </p:cNvPr>
          <p:cNvSpPr txBox="1"/>
          <p:nvPr/>
        </p:nvSpPr>
        <p:spPr>
          <a:xfrm>
            <a:off x="22961741" y="16159418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87A98A0-9CAE-DABF-F9BE-32218B6D103C}"/>
              </a:ext>
            </a:extLst>
          </p:cNvPr>
          <p:cNvSpPr txBox="1"/>
          <p:nvPr/>
        </p:nvSpPr>
        <p:spPr>
          <a:xfrm>
            <a:off x="26654145" y="16159417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C8A83840-40D6-E41E-E736-38EB2A338F72}"/>
              </a:ext>
            </a:extLst>
          </p:cNvPr>
          <p:cNvSpPr txBox="1"/>
          <p:nvPr/>
        </p:nvSpPr>
        <p:spPr>
          <a:xfrm>
            <a:off x="26654145" y="15135739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89E5B84F-EFDC-89BC-6D2D-437E32A58ADA}"/>
              </a:ext>
            </a:extLst>
          </p:cNvPr>
          <p:cNvSpPr/>
          <p:nvPr/>
        </p:nvSpPr>
        <p:spPr>
          <a:xfrm>
            <a:off x="15073564" y="10277491"/>
            <a:ext cx="13650685" cy="136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Constructs and Predictions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730476" y="11226947"/>
            <a:ext cx="6941645" cy="388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Gram-negative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Intracellular pathogen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Causes tularemia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Potential bioweapon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5058330" y="17232286"/>
            <a:ext cx="13665919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latin typeface="+mj-lt"/>
              </a:rPr>
              <a:t>rpsU2 </a:t>
            </a:r>
            <a:r>
              <a:rPr lang="en-US" sz="6600" b="1" dirty="0">
                <a:latin typeface="+mj-lt"/>
              </a:rPr>
              <a:t>5′ UTR Permits Regulation by bS21</a:t>
            </a:r>
            <a:endParaRPr lang="en-US" sz="6600" b="1" i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19451353" y="29461108"/>
            <a:ext cx="5659479" cy="431073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 anchorCtr="0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The 5′ UTR of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gene is sufficient to permit regulation by bS21</a:t>
            </a:r>
          </a:p>
          <a:p>
            <a:pPr algn="just"/>
            <a:r>
              <a:rPr lang="en-US" sz="4800" b="1" dirty="0">
                <a:latin typeface="+mj-lt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5457633" y="16830360"/>
            <a:ext cx="8694834" cy="451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n-US" sz="4800" dirty="0"/>
              <a:t>Three homologs in </a:t>
            </a:r>
            <a:r>
              <a:rPr lang="en-US" sz="4800" i="1" dirty="0"/>
              <a:t>F. </a:t>
            </a:r>
            <a:r>
              <a:rPr lang="en-US" sz="4800" i="1" dirty="0" err="1"/>
              <a:t>tularensis</a:t>
            </a:r>
            <a:endParaRPr lang="en-US" sz="4800" dirty="0"/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Leads to ribosome heterogeneity	</a:t>
            </a:r>
          </a:p>
          <a:p>
            <a:pPr marL="0" lvl="1">
              <a:tabLst>
                <a:tab pos="449263" algn="l"/>
              </a:tabLst>
            </a:pPr>
            <a:r>
              <a:rPr lang="en-US" sz="4800" dirty="0"/>
              <a:t>Loss of bS21-2 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Influences virulence factors and intramacrophage 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034B11-A39F-CDBE-747D-3982DF9CE7A3}"/>
              </a:ext>
            </a:extLst>
          </p:cNvPr>
          <p:cNvSpPr/>
          <p:nvPr/>
        </p:nvSpPr>
        <p:spPr>
          <a:xfrm>
            <a:off x="36477860" y="25829448"/>
            <a:ext cx="4206241" cy="169250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AB3C8-D509-F827-6273-833D31182DEB}"/>
              </a:ext>
            </a:extLst>
          </p:cNvPr>
          <p:cNvSpPr/>
          <p:nvPr/>
        </p:nvSpPr>
        <p:spPr>
          <a:xfrm>
            <a:off x="29759597" y="18626535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1: Attenuation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DCC67D-2FDF-EB9B-3F84-9B0C06C258F9}"/>
              </a:ext>
            </a:extLst>
          </p:cNvPr>
          <p:cNvSpPr/>
          <p:nvPr/>
        </p:nvSpPr>
        <p:spPr>
          <a:xfrm>
            <a:off x="29759596" y="22204566"/>
            <a:ext cx="13650686" cy="259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2:</a:t>
            </a:r>
          </a:p>
          <a:p>
            <a:pPr algn="ctr"/>
            <a:r>
              <a:rPr lang="en-US" sz="6600" b="1" dirty="0">
                <a:latin typeface="+mj-lt"/>
              </a:rPr>
              <a:t>Post-Transcriptional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B3EE0-4D3A-1F44-B787-D60DD797F63D}"/>
              </a:ext>
            </a:extLst>
          </p:cNvPr>
          <p:cNvSpPr/>
          <p:nvPr/>
        </p:nvSpPr>
        <p:spPr>
          <a:xfrm>
            <a:off x="402766" y="23380515"/>
            <a:ext cx="13650685" cy="4243740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numCol="1" spcCol="0" rtlCol="0" anchor="t" anchorCtr="0"/>
          <a:lstStyle/>
          <a:p>
            <a:pPr algn="ctr"/>
            <a:r>
              <a:rPr lang="en-US" sz="6600" b="1" dirty="0">
                <a:latin typeface="+mj-lt"/>
              </a:rPr>
              <a:t>Understand the regulation of </a:t>
            </a:r>
          </a:p>
          <a:p>
            <a:pPr algn="ctr">
              <a:spcAft>
                <a:spcPts val="600"/>
              </a:spcAft>
            </a:pPr>
            <a:r>
              <a:rPr lang="en-US" sz="6600" b="1" dirty="0">
                <a:latin typeface="+mj-lt"/>
              </a:rPr>
              <a:t>the bS21 homologs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does bS21-2 affect its own production? 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 bS21-1 and bS21-3 affect bS21-2 production?</a:t>
            </a:r>
            <a:endParaRPr lang="en-US" sz="8000" b="1" dirty="0">
              <a:latin typeface="+mj-lt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0EB5BF89-23EA-3908-46AB-B75B625F7DA4}"/>
              </a:ext>
            </a:extLst>
          </p:cNvPr>
          <p:cNvSpPr/>
          <p:nvPr/>
        </p:nvSpPr>
        <p:spPr>
          <a:xfrm>
            <a:off x="413658" y="21963245"/>
            <a:ext cx="13650685" cy="127522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8800" b="1" dirty="0">
                <a:latin typeface="+mj-lt"/>
              </a:rPr>
              <a:t>Study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35026416" y="7221147"/>
            <a:ext cx="8435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9" y="4663512"/>
            <a:ext cx="3140998" cy="31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3636797" y="5898772"/>
            <a:ext cx="2728654" cy="1941554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15073563" y="29453948"/>
            <a:ext cx="4283154" cy="4312469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Conclusions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164D9546-A503-3DF0-81C7-1B34A760DE52}"/>
              </a:ext>
            </a:extLst>
          </p:cNvPr>
          <p:cNvSpPr/>
          <p:nvPr/>
        </p:nvSpPr>
        <p:spPr>
          <a:xfrm>
            <a:off x="25253654" y="29444222"/>
            <a:ext cx="4384124" cy="4346683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Future Directions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9BE88ED0-9181-1348-AD8E-1686CD53E857}"/>
              </a:ext>
            </a:extLst>
          </p:cNvPr>
          <p:cNvSpPr/>
          <p:nvPr/>
        </p:nvSpPr>
        <p:spPr>
          <a:xfrm>
            <a:off x="29744356" y="29436186"/>
            <a:ext cx="13650694" cy="435533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 anchorCtr="0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Test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promoter’s contribution to the regulation of bS21-2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Assess the relationship between transcript and protein abundance with </a:t>
            </a:r>
            <a:r>
              <a:rPr lang="en-US" sz="4800" b="1" i="1" dirty="0">
                <a:latin typeface="+mj-lt"/>
              </a:rPr>
              <a:t>lacZ</a:t>
            </a:r>
            <a:endParaRPr lang="en-US" sz="4800" b="1" dirty="0">
              <a:latin typeface="+mj-lt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Examine post-transcriptional model via degradation assays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1E734A6-00A4-0F74-3D70-4D41F47C0E92}"/>
              </a:ext>
            </a:extLst>
          </p:cNvPr>
          <p:cNvSpPr/>
          <p:nvPr/>
        </p:nvSpPr>
        <p:spPr>
          <a:xfrm>
            <a:off x="1208074" y="31612391"/>
            <a:ext cx="4857446" cy="82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l-GR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rpsU2-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pF-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-V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0A9D8B-7CE5-349F-55BB-5A223BFC7590}"/>
              </a:ext>
            </a:extLst>
          </p:cNvPr>
          <p:cNvSpPr/>
          <p:nvPr/>
        </p:nvSpPr>
        <p:spPr>
          <a:xfrm>
            <a:off x="1208074" y="29769274"/>
            <a:ext cx="1628896" cy="65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LVS-pF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95C16A11-6CED-9FFD-C87E-C3678522BE65}"/>
              </a:ext>
            </a:extLst>
          </p:cNvPr>
          <p:cNvSpPr/>
          <p:nvPr/>
        </p:nvSpPr>
        <p:spPr>
          <a:xfrm>
            <a:off x="1208075" y="30675780"/>
            <a:ext cx="2690815" cy="71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l-GR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rpsU2-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C065289-B4B1-7CB3-4AD8-ED200E2CBBD0}"/>
              </a:ext>
            </a:extLst>
          </p:cNvPr>
          <p:cNvSpPr/>
          <p:nvPr/>
        </p:nvSpPr>
        <p:spPr>
          <a:xfrm>
            <a:off x="32356227" y="19278585"/>
            <a:ext cx="6798664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+ r-protein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1A632F79-B64B-1555-937C-AB60A511851F}"/>
              </a:ext>
            </a:extLst>
          </p:cNvPr>
          <p:cNvSpPr/>
          <p:nvPr/>
        </p:nvSpPr>
        <p:spPr>
          <a:xfrm>
            <a:off x="38979164" y="19357597"/>
            <a:ext cx="5127339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- r-protein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79304F0C-0AFD-BB1E-FB69-852448225B2A}"/>
              </a:ext>
            </a:extLst>
          </p:cNvPr>
          <p:cNvSpPr txBox="1"/>
          <p:nvPr/>
        </p:nvSpPr>
        <p:spPr>
          <a:xfrm>
            <a:off x="23174485" y="26082032"/>
            <a:ext cx="128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rpsU2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EB527900-DDDC-7F19-E423-C3B8ABE8A4A5}"/>
              </a:ext>
            </a:extLst>
          </p:cNvPr>
          <p:cNvSpPr txBox="1"/>
          <p:nvPr/>
        </p:nvSpPr>
        <p:spPr>
          <a:xfrm>
            <a:off x="23413542" y="27825015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lacZ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8EFE11-416B-5511-0F3A-107D6E908F4F}"/>
              </a:ext>
            </a:extLst>
          </p:cNvPr>
          <p:cNvGrpSpPr/>
          <p:nvPr/>
        </p:nvGrpSpPr>
        <p:grpSpPr>
          <a:xfrm>
            <a:off x="15189298" y="26054571"/>
            <a:ext cx="12958508" cy="804606"/>
            <a:chOff x="15189298" y="22396971"/>
            <a:chExt cx="12958508" cy="804606"/>
          </a:xfrm>
        </p:grpSpPr>
        <p:cxnSp>
          <p:nvCxnSpPr>
            <p:cNvPr id="1072" name="Connector: Elbow 1071">
              <a:extLst>
                <a:ext uri="{FF2B5EF4-FFF2-40B4-BE49-F238E27FC236}">
                  <a16:creationId xmlns:a16="http://schemas.microsoft.com/office/drawing/2014/main" id="{D5087F5C-7DB1-1F52-795B-4B7D3E400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66870" y="22399189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B4C7E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2FC95EAD-7748-A2AF-1EA2-2DAB88EB0FCC}"/>
                </a:ext>
              </a:extLst>
            </p:cNvPr>
            <p:cNvCxnSpPr>
              <a:cxnSpLocks/>
            </p:cNvCxnSpPr>
            <p:nvPr/>
          </p:nvCxnSpPr>
          <p:spPr>
            <a:xfrm>
              <a:off x="20111246" y="23131320"/>
              <a:ext cx="2001520" cy="9215"/>
            </a:xfrm>
            <a:prstGeom prst="line">
              <a:avLst/>
            </a:prstGeom>
            <a:ln w="76200">
              <a:solidFill>
                <a:srgbClr val="B4C7E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278E46C5-A3B4-31D3-D227-7FDE0DF2B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2766" y="23131320"/>
              <a:ext cx="6035040" cy="9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3FEB430A-6B80-452A-75D8-880C50AFCE16}"/>
                </a:ext>
              </a:extLst>
            </p:cNvPr>
            <p:cNvSpPr/>
            <p:nvPr/>
          </p:nvSpPr>
          <p:spPr>
            <a:xfrm>
              <a:off x="22950052" y="22454768"/>
              <a:ext cx="1737360" cy="67975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395178C0-3AFD-428C-E62B-34502762F590}"/>
                </a:ext>
              </a:extLst>
            </p:cNvPr>
            <p:cNvSpPr txBox="1"/>
            <p:nvPr/>
          </p:nvSpPr>
          <p:spPr>
            <a:xfrm>
              <a:off x="20091470" y="22421227"/>
              <a:ext cx="213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5′ UTR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3CDB1FCF-37D9-C557-FF0D-B81FA551F672}"/>
                </a:ext>
              </a:extLst>
            </p:cNvPr>
            <p:cNvSpPr txBox="1"/>
            <p:nvPr/>
          </p:nvSpPr>
          <p:spPr>
            <a:xfrm>
              <a:off x="25873941" y="22421226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err="1"/>
                <a:t>yqeY</a:t>
              </a:r>
              <a:endParaRPr lang="en-US" sz="3600" i="1" dirty="0"/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8214BE29-9116-48F9-922A-09E8E1BC67E3}"/>
                </a:ext>
              </a:extLst>
            </p:cNvPr>
            <p:cNvSpPr txBox="1"/>
            <p:nvPr/>
          </p:nvSpPr>
          <p:spPr>
            <a:xfrm>
              <a:off x="18819834" y="22396971"/>
              <a:ext cx="1159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A96445C6-6680-9584-002A-040FA48DF15B}"/>
                </a:ext>
              </a:extLst>
            </p:cNvPr>
            <p:cNvSpPr/>
            <p:nvPr/>
          </p:nvSpPr>
          <p:spPr>
            <a:xfrm>
              <a:off x="15189298" y="22726277"/>
              <a:ext cx="3582547" cy="47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latin typeface="+mj-lt"/>
                </a:rPr>
                <a:t>Native Context:</a:t>
              </a:r>
            </a:p>
          </p:txBody>
        </p: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76D5DE49-51E4-5518-AEF3-17187167E5F4}"/>
              </a:ext>
            </a:extLst>
          </p:cNvPr>
          <p:cNvGrpSpPr/>
          <p:nvPr/>
        </p:nvGrpSpPr>
        <p:grpSpPr>
          <a:xfrm>
            <a:off x="15558710" y="27750506"/>
            <a:ext cx="12589096" cy="832867"/>
            <a:chOff x="15558710" y="23453611"/>
            <a:chExt cx="12589096" cy="832867"/>
          </a:xfrm>
        </p:grpSpPr>
        <p:cxnSp>
          <p:nvCxnSpPr>
            <p:cNvPr id="1080" name="Connector: Elbow 1079">
              <a:extLst>
                <a:ext uri="{FF2B5EF4-FFF2-40B4-BE49-F238E27FC236}">
                  <a16:creationId xmlns:a16="http://schemas.microsoft.com/office/drawing/2014/main" id="{23FFA19C-6BD8-4B73-57F8-B97C03B8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66870" y="23455829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C5E0B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12C699DD-16EA-910D-E9F4-E86A7BE24BE6}"/>
                </a:ext>
              </a:extLst>
            </p:cNvPr>
            <p:cNvCxnSpPr>
              <a:cxnSpLocks/>
            </p:cNvCxnSpPr>
            <p:nvPr/>
          </p:nvCxnSpPr>
          <p:spPr>
            <a:xfrm>
              <a:off x="20111246" y="24187960"/>
              <a:ext cx="2001520" cy="9215"/>
            </a:xfrm>
            <a:prstGeom prst="line">
              <a:avLst/>
            </a:prstGeom>
            <a:ln w="76200">
              <a:solidFill>
                <a:srgbClr val="B4C7E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64CB1E2D-8A7B-E59C-C11B-68B5F6CEC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2766" y="24187960"/>
              <a:ext cx="6035040" cy="9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2E0F89CA-45F9-0F39-7C54-E688AD20FD24}"/>
                </a:ext>
              </a:extLst>
            </p:cNvPr>
            <p:cNvSpPr/>
            <p:nvPr/>
          </p:nvSpPr>
          <p:spPr>
            <a:xfrm>
              <a:off x="22950052" y="23511408"/>
              <a:ext cx="1737360" cy="67975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4049635F-F1BF-69A1-2FCC-C2489DFF2A21}"/>
                </a:ext>
              </a:extLst>
            </p:cNvPr>
            <p:cNvSpPr txBox="1"/>
            <p:nvPr/>
          </p:nvSpPr>
          <p:spPr>
            <a:xfrm>
              <a:off x="20091470" y="23477867"/>
              <a:ext cx="213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5′ UTR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B6B93EC0-D079-B379-54A8-08EC139BC672}"/>
                </a:ext>
              </a:extLst>
            </p:cNvPr>
            <p:cNvSpPr txBox="1"/>
            <p:nvPr/>
          </p:nvSpPr>
          <p:spPr>
            <a:xfrm>
              <a:off x="18819834" y="23453611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</a:t>
              </a:r>
              <a:r>
                <a:rPr lang="en-US" sz="3600" i="1" baseline="-25000" dirty="0"/>
                <a:t>tul4</a:t>
              </a:r>
              <a:endParaRPr lang="en-US" sz="3600" i="1" dirty="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6D531D72-975C-D9E3-09FD-73FED4ABD4CC}"/>
                </a:ext>
              </a:extLst>
            </p:cNvPr>
            <p:cNvSpPr/>
            <p:nvPr/>
          </p:nvSpPr>
          <p:spPr>
            <a:xfrm>
              <a:off x="15558710" y="23811178"/>
              <a:ext cx="3205975" cy="47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latin typeface="+mj-lt"/>
                </a:rPr>
                <a:t>Tn7 Site:</a:t>
              </a:r>
            </a:p>
          </p:txBody>
        </p:sp>
      </p:grp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CC124913-29B2-2C7D-D790-263C8F85FCA5}"/>
              </a:ext>
            </a:extLst>
          </p:cNvPr>
          <p:cNvSpPr/>
          <p:nvPr/>
        </p:nvSpPr>
        <p:spPr>
          <a:xfrm>
            <a:off x="17468953" y="25377341"/>
            <a:ext cx="2190459" cy="3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5′ UTR</a:t>
            </a: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987CCB35-B048-344D-9830-A8F0873DF6B6}"/>
              </a:ext>
            </a:extLst>
          </p:cNvPr>
          <p:cNvSpPr/>
          <p:nvPr/>
        </p:nvSpPr>
        <p:spPr>
          <a:xfrm>
            <a:off x="21026890" y="25427817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downstream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rpsU2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65D1332A-AB07-7524-4BBF-5C3439A19596}"/>
              </a:ext>
            </a:extLst>
          </p:cNvPr>
          <p:cNvSpPr/>
          <p:nvPr/>
        </p:nvSpPr>
        <p:spPr>
          <a:xfrm>
            <a:off x="24839198" y="25427816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</a:rPr>
              <a:t>lacZ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769E5E1E-5243-5B75-F384-DB37687EA8DF}"/>
              </a:ext>
            </a:extLst>
          </p:cNvPr>
          <p:cNvSpPr/>
          <p:nvPr/>
        </p:nvSpPr>
        <p:spPr>
          <a:xfrm>
            <a:off x="29744357" y="10345682"/>
            <a:ext cx="13468213" cy="1159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latin typeface="+mj-lt"/>
              </a:rPr>
              <a:t>tul4 </a:t>
            </a:r>
            <a:r>
              <a:rPr lang="en-US" sz="6600" b="1" dirty="0">
                <a:latin typeface="+mj-lt"/>
              </a:rPr>
              <a:t>5′ UTR is Not Regulated by bS21</a:t>
            </a:r>
            <a:endParaRPr lang="en-US" sz="6600" b="1" i="1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CF1BA-923C-6BFF-1C2A-769756D18C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846" y="17185152"/>
            <a:ext cx="4877863" cy="397159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0B5166E-57DC-194C-B0D9-DDCD175AA1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2" b="15469"/>
          <a:stretch/>
        </p:blipFill>
        <p:spPr>
          <a:xfrm>
            <a:off x="30669599" y="25166249"/>
            <a:ext cx="13592891" cy="3954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A0E02A-A481-52DA-C9A8-4638AEDEE9D4}"/>
              </a:ext>
            </a:extLst>
          </p:cNvPr>
          <p:cNvSpPr/>
          <p:nvPr/>
        </p:nvSpPr>
        <p:spPr>
          <a:xfrm>
            <a:off x="32356227" y="23986365"/>
            <a:ext cx="6798664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+ r-protein</a:t>
            </a:r>
          </a:p>
        </p:txBody>
      </p: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C80041F5-57F8-2AA1-EF0C-1C4CBB15D7DE}"/>
              </a:ext>
            </a:extLst>
          </p:cNvPr>
          <p:cNvSpPr/>
          <p:nvPr/>
        </p:nvSpPr>
        <p:spPr>
          <a:xfrm>
            <a:off x="38979164" y="24065377"/>
            <a:ext cx="5127339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- r-protein</a:t>
            </a:r>
          </a:p>
        </p:txBody>
      </p: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E37DC124-CFD4-8EC0-56F8-511903361140}"/>
              </a:ext>
            </a:extLst>
          </p:cNvPr>
          <p:cNvSpPr/>
          <p:nvPr/>
        </p:nvSpPr>
        <p:spPr>
          <a:xfrm>
            <a:off x="19000277" y="27101299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5′ UTR</a:t>
            </a:r>
          </a:p>
        </p:txBody>
      </p: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4635E4A2-0A3D-090B-BC3B-AE191E870DA3}"/>
              </a:ext>
            </a:extLst>
          </p:cNvPr>
          <p:cNvSpPr/>
          <p:nvPr/>
        </p:nvSpPr>
        <p:spPr>
          <a:xfrm>
            <a:off x="24142489" y="27067438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Downstream </a:t>
            </a:r>
            <a:r>
              <a:rPr lang="en-US" sz="3200" b="1" i="1" dirty="0">
                <a:latin typeface="+mj-lt"/>
              </a:rPr>
              <a:t>rpsU2</a:t>
            </a:r>
            <a:endParaRPr lang="en-US" sz="3200" b="1" dirty="0">
              <a:latin typeface="+mj-lt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881CFF2-F446-0457-80B1-94B1BB36A79A}"/>
              </a:ext>
            </a:extLst>
          </p:cNvPr>
          <p:cNvSpPr/>
          <p:nvPr/>
        </p:nvSpPr>
        <p:spPr>
          <a:xfrm>
            <a:off x="21871729" y="28606198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+mj-lt"/>
              </a:rPr>
              <a:t>lacZ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5FFB76D2-9D4F-8B1A-856C-FE3C8C8CA4F2}"/>
              </a:ext>
            </a:extLst>
          </p:cNvPr>
          <p:cNvCxnSpPr>
            <a:cxnSpLocks/>
          </p:cNvCxnSpPr>
          <p:nvPr/>
        </p:nvCxnSpPr>
        <p:spPr>
          <a:xfrm>
            <a:off x="21465863" y="26886468"/>
            <a:ext cx="0" cy="97912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77344555-87A1-F9FD-A439-E73F5F9C2700}"/>
              </a:ext>
            </a:extLst>
          </p:cNvPr>
          <p:cNvCxnSpPr>
            <a:cxnSpLocks/>
          </p:cNvCxnSpPr>
          <p:nvPr/>
        </p:nvCxnSpPr>
        <p:spPr>
          <a:xfrm flipV="1">
            <a:off x="27725035" y="27002927"/>
            <a:ext cx="0" cy="452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7ADD1C82-D238-9DAC-2389-2A51BE08355B}"/>
              </a:ext>
            </a:extLst>
          </p:cNvPr>
          <p:cNvCxnSpPr>
            <a:cxnSpLocks/>
          </p:cNvCxnSpPr>
          <p:nvPr/>
        </p:nvCxnSpPr>
        <p:spPr>
          <a:xfrm flipV="1">
            <a:off x="24160475" y="28583372"/>
            <a:ext cx="0" cy="3573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5" name="Rectangle 1194">
            <a:extLst>
              <a:ext uri="{FF2B5EF4-FFF2-40B4-BE49-F238E27FC236}">
                <a16:creationId xmlns:a16="http://schemas.microsoft.com/office/drawing/2014/main" id="{513FA8BD-739F-38B0-BC0E-84A04888F144}"/>
              </a:ext>
            </a:extLst>
          </p:cNvPr>
          <p:cNvSpPr/>
          <p:nvPr/>
        </p:nvSpPr>
        <p:spPr>
          <a:xfrm>
            <a:off x="31606364" y="16436383"/>
            <a:ext cx="2190459" cy="3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5′ UTR</a:t>
            </a:r>
          </a:p>
        </p:txBody>
      </p:sp>
      <p:sp>
        <p:nvSpPr>
          <p:cNvPr id="1197" name="Rectangle 1196">
            <a:extLst>
              <a:ext uri="{FF2B5EF4-FFF2-40B4-BE49-F238E27FC236}">
                <a16:creationId xmlns:a16="http://schemas.microsoft.com/office/drawing/2014/main" id="{FB6BED3D-EECD-C0BE-6016-98B793A240A5}"/>
              </a:ext>
            </a:extLst>
          </p:cNvPr>
          <p:cNvSpPr/>
          <p:nvPr/>
        </p:nvSpPr>
        <p:spPr>
          <a:xfrm>
            <a:off x="34735035" y="16425915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downstream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rpsU2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9" name="Rectangle 1198">
            <a:extLst>
              <a:ext uri="{FF2B5EF4-FFF2-40B4-BE49-F238E27FC236}">
                <a16:creationId xmlns:a16="http://schemas.microsoft.com/office/drawing/2014/main" id="{D043CAE9-F699-5360-C370-40B3478EB042}"/>
              </a:ext>
            </a:extLst>
          </p:cNvPr>
          <p:cNvSpPr/>
          <p:nvPr/>
        </p:nvSpPr>
        <p:spPr>
          <a:xfrm>
            <a:off x="37489030" y="16439144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</a:rPr>
              <a:t>lacZ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25" name="TextBox 1224">
            <a:extLst>
              <a:ext uri="{FF2B5EF4-FFF2-40B4-BE49-F238E27FC236}">
                <a16:creationId xmlns:a16="http://schemas.microsoft.com/office/drawing/2014/main" id="{6E82949D-D3C9-DAB5-BE0A-21C2F46DE1ED}"/>
              </a:ext>
            </a:extLst>
          </p:cNvPr>
          <p:cNvSpPr txBox="1"/>
          <p:nvPr/>
        </p:nvSpPr>
        <p:spPr>
          <a:xfrm>
            <a:off x="41081584" y="13934209"/>
            <a:ext cx="203109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5′ UTR: </a:t>
            </a:r>
          </a:p>
          <a:p>
            <a:r>
              <a:rPr lang="en-US" sz="2200" dirty="0"/>
              <a:t>Native site</a:t>
            </a:r>
          </a:p>
          <a:p>
            <a:endParaRPr lang="en-US" sz="2200" dirty="0"/>
          </a:p>
          <a:p>
            <a:r>
              <a:rPr lang="en-US" sz="2200" dirty="0"/>
              <a:t>Downstream: </a:t>
            </a:r>
          </a:p>
          <a:p>
            <a:r>
              <a:rPr lang="en-US" sz="2200" dirty="0"/>
              <a:t>Native site</a:t>
            </a:r>
          </a:p>
          <a:p>
            <a:endParaRPr lang="en-US" sz="2200" dirty="0"/>
          </a:p>
          <a:p>
            <a:r>
              <a:rPr lang="en-US" sz="2200" i="1" dirty="0"/>
              <a:t>lacZ: </a:t>
            </a:r>
          </a:p>
          <a:p>
            <a:r>
              <a:rPr lang="en-US" sz="2200" dirty="0"/>
              <a:t>Tn7 site</a:t>
            </a: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5ABEFC3F-632A-5DA6-3C2D-2BD33E18326D}"/>
              </a:ext>
            </a:extLst>
          </p:cNvPr>
          <p:cNvGrpSpPr/>
          <p:nvPr/>
        </p:nvGrpSpPr>
        <p:grpSpPr>
          <a:xfrm>
            <a:off x="16749098" y="18939738"/>
            <a:ext cx="5354866" cy="1052530"/>
            <a:chOff x="1142445" y="1473200"/>
            <a:chExt cx="5354866" cy="1052530"/>
          </a:xfrm>
        </p:grpSpPr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775F532A-3FC6-9F7A-C3AD-516FCE42C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t="1012" r="17012" b="88094"/>
            <a:stretch/>
          </p:blipFill>
          <p:spPr>
            <a:xfrm>
              <a:off x="1142445" y="1473200"/>
              <a:ext cx="317822" cy="370516"/>
            </a:xfrm>
            <a:prstGeom prst="rect">
              <a:avLst/>
            </a:prstGeom>
          </p:spPr>
        </p:pic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FE93CB1F-EC55-1D5B-A428-1BF722487F86}"/>
                </a:ext>
              </a:extLst>
            </p:cNvPr>
            <p:cNvGrpSpPr/>
            <p:nvPr/>
          </p:nvGrpSpPr>
          <p:grpSpPr>
            <a:xfrm>
              <a:off x="1560512" y="1473200"/>
              <a:ext cx="4936799" cy="1052530"/>
              <a:chOff x="1560512" y="1473200"/>
              <a:chExt cx="4936799" cy="1052530"/>
            </a:xfrm>
          </p:grpSpPr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F4483010-27DF-9C3C-C502-A14EAE07FD5D}"/>
                  </a:ext>
                </a:extLst>
              </p:cNvPr>
              <p:cNvGrpSpPr/>
              <p:nvPr/>
            </p:nvGrpSpPr>
            <p:grpSpPr>
              <a:xfrm>
                <a:off x="1560512" y="1473200"/>
                <a:ext cx="4936799" cy="366720"/>
                <a:chOff x="584967" y="666450"/>
                <a:chExt cx="6147128" cy="746750"/>
              </a:xfrm>
            </p:grpSpPr>
            <p:sp>
              <p:nvSpPr>
                <p:cNvPr id="1253" name="Google Shape;151;p18">
                  <a:extLst>
                    <a:ext uri="{FF2B5EF4-FFF2-40B4-BE49-F238E27FC236}">
                      <a16:creationId xmlns:a16="http://schemas.microsoft.com/office/drawing/2014/main" id="{DCEDD6D6-F470-02F3-641C-161AD7809366}"/>
                    </a:ext>
                  </a:extLst>
                </p:cNvPr>
                <p:cNvSpPr/>
                <p:nvPr/>
              </p:nvSpPr>
              <p:spPr>
                <a:xfrm>
                  <a:off x="584967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promoter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4" name="Google Shape;153;p18">
                  <a:extLst>
                    <a:ext uri="{FF2B5EF4-FFF2-40B4-BE49-F238E27FC236}">
                      <a16:creationId xmlns:a16="http://schemas.microsoft.com/office/drawing/2014/main" id="{FC9BD197-9DDF-C300-E391-F4F598D1BD93}"/>
                    </a:ext>
                  </a:extLst>
                </p:cNvPr>
                <p:cNvSpPr/>
                <p:nvPr/>
              </p:nvSpPr>
              <p:spPr>
                <a:xfrm>
                  <a:off x="4543519" y="666450"/>
                  <a:ext cx="1094287" cy="7467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endParaRPr sz="1600" i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5" name="Google Shape;153;p18">
                  <a:extLst>
                    <a:ext uri="{FF2B5EF4-FFF2-40B4-BE49-F238E27FC236}">
                      <a16:creationId xmlns:a16="http://schemas.microsoft.com/office/drawing/2014/main" id="{C389F5AC-022B-0206-5AF5-F77FD50C86AE}"/>
                    </a:ext>
                  </a:extLst>
                </p:cNvPr>
                <p:cNvSpPr/>
                <p:nvPr/>
              </p:nvSpPr>
              <p:spPr>
                <a:xfrm>
                  <a:off x="5637807" y="666450"/>
                  <a:ext cx="1094288" cy="74675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+ </a:t>
                  </a:r>
                  <a:r>
                    <a:rPr lang="en" sz="1600" i="1" dirty="0"/>
                    <a:t>rpsU2</a:t>
                  </a:r>
                  <a:endParaRPr sz="1600" dirty="0"/>
                </a:p>
              </p:txBody>
            </p:sp>
            <p:sp>
              <p:nvSpPr>
                <p:cNvPr id="1256" name="Google Shape;152;p18">
                  <a:extLst>
                    <a:ext uri="{FF2B5EF4-FFF2-40B4-BE49-F238E27FC236}">
                      <a16:creationId xmlns:a16="http://schemas.microsoft.com/office/drawing/2014/main" id="{AB2120F4-5EA0-7790-4B12-18DD4B51C25C}"/>
                    </a:ext>
                  </a:extLst>
                </p:cNvPr>
                <p:cNvSpPr/>
                <p:nvPr/>
              </p:nvSpPr>
              <p:spPr>
                <a:xfrm>
                  <a:off x="2564244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9085BF59-C5DD-343B-BB57-7234B01CE2FB}"/>
                  </a:ext>
                </a:extLst>
              </p:cNvPr>
              <p:cNvGrpSpPr/>
              <p:nvPr/>
            </p:nvGrpSpPr>
            <p:grpSpPr>
              <a:xfrm>
                <a:off x="1560512" y="2159970"/>
                <a:ext cx="4935267" cy="365760"/>
                <a:chOff x="584967" y="666450"/>
                <a:chExt cx="6148184" cy="746750"/>
              </a:xfrm>
            </p:grpSpPr>
            <p:sp>
              <p:nvSpPr>
                <p:cNvPr id="1249" name="Google Shape;151;p18">
                  <a:extLst>
                    <a:ext uri="{FF2B5EF4-FFF2-40B4-BE49-F238E27FC236}">
                      <a16:creationId xmlns:a16="http://schemas.microsoft.com/office/drawing/2014/main" id="{27D42325-F6BE-308F-6C86-7C355B718CE8}"/>
                    </a:ext>
                  </a:extLst>
                </p:cNvPr>
                <p:cNvSpPr/>
                <p:nvPr/>
              </p:nvSpPr>
              <p:spPr>
                <a:xfrm>
                  <a:off x="584967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promoter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0" name="Google Shape;152;p18">
                  <a:extLst>
                    <a:ext uri="{FF2B5EF4-FFF2-40B4-BE49-F238E27FC236}">
                      <a16:creationId xmlns:a16="http://schemas.microsoft.com/office/drawing/2014/main" id="{E1757FD0-4914-5475-6E1A-AF7334852C8F}"/>
                    </a:ext>
                  </a:extLst>
                </p:cNvPr>
                <p:cNvSpPr/>
                <p:nvPr/>
              </p:nvSpPr>
              <p:spPr>
                <a:xfrm>
                  <a:off x="2564244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1" name="Google Shape;153;p18">
                  <a:extLst>
                    <a:ext uri="{FF2B5EF4-FFF2-40B4-BE49-F238E27FC236}">
                      <a16:creationId xmlns:a16="http://schemas.microsoft.com/office/drawing/2014/main" id="{77969F53-11FD-F98E-3017-E62513120668}"/>
                    </a:ext>
                  </a:extLst>
                </p:cNvPr>
                <p:cNvSpPr/>
                <p:nvPr/>
              </p:nvSpPr>
              <p:spPr>
                <a:xfrm>
                  <a:off x="4543519" y="666450"/>
                  <a:ext cx="1094815" cy="7467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endParaRPr sz="1600" i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2" name="Google Shape;153;p18">
                  <a:extLst>
                    <a:ext uri="{FF2B5EF4-FFF2-40B4-BE49-F238E27FC236}">
                      <a16:creationId xmlns:a16="http://schemas.microsoft.com/office/drawing/2014/main" id="{DC8C193B-F0C2-3B02-A109-14CFA5138471}"/>
                    </a:ext>
                  </a:extLst>
                </p:cNvPr>
                <p:cNvSpPr/>
                <p:nvPr/>
              </p:nvSpPr>
              <p:spPr>
                <a:xfrm>
                  <a:off x="5638335" y="666450"/>
                  <a:ext cx="1094816" cy="746750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>
                      <a:solidFill>
                        <a:schemeClr val="bg1"/>
                      </a:solidFill>
                    </a:rPr>
                    <a:t>- </a:t>
                  </a:r>
                  <a:r>
                    <a:rPr lang="en" sz="1600" i="1" dirty="0">
                      <a:solidFill>
                        <a:schemeClr val="bg1"/>
                      </a:solidFill>
                    </a:rPr>
                    <a:t>rpsU2</a:t>
                  </a:r>
                  <a:endParaRPr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82C6C546-5B5D-8B19-A340-8A980F82E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t="30306" r="17012" b="61319"/>
            <a:stretch/>
          </p:blipFill>
          <p:spPr>
            <a:xfrm>
              <a:off x="1142445" y="2240878"/>
              <a:ext cx="317822" cy="284851"/>
            </a:xfrm>
            <a:prstGeom prst="rect">
              <a:avLst/>
            </a:prstGeom>
          </p:spPr>
        </p:pic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A0C7A70A-301E-E288-00AC-77CA251BC400}"/>
              </a:ext>
            </a:extLst>
          </p:cNvPr>
          <p:cNvGrpSpPr/>
          <p:nvPr/>
        </p:nvGrpSpPr>
        <p:grpSpPr>
          <a:xfrm>
            <a:off x="22281091" y="18940736"/>
            <a:ext cx="5358642" cy="1069881"/>
            <a:chOff x="1137106" y="2845751"/>
            <a:chExt cx="5358642" cy="1069881"/>
          </a:xfrm>
        </p:grpSpPr>
        <p:pic>
          <p:nvPicPr>
            <p:cNvPr id="1258" name="Picture 1257">
              <a:extLst>
                <a:ext uri="{FF2B5EF4-FFF2-40B4-BE49-F238E27FC236}">
                  <a16:creationId xmlns:a16="http://schemas.microsoft.com/office/drawing/2014/main" id="{56EF4C59-E804-1F58-1DAB-59423CC58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8" t="58215" r="17131" b="33517"/>
            <a:stretch/>
          </p:blipFill>
          <p:spPr>
            <a:xfrm>
              <a:off x="1139775" y="2886219"/>
              <a:ext cx="323161" cy="286403"/>
            </a:xfrm>
            <a:prstGeom prst="rect">
              <a:avLst/>
            </a:prstGeom>
          </p:spPr>
        </p:pic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9CEE40B2-C9AF-8BDC-8999-1D97E04A4608}"/>
                </a:ext>
              </a:extLst>
            </p:cNvPr>
            <p:cNvGrpSpPr/>
            <p:nvPr/>
          </p:nvGrpSpPr>
          <p:grpSpPr>
            <a:xfrm>
              <a:off x="1560512" y="2845751"/>
              <a:ext cx="4935236" cy="1051570"/>
              <a:chOff x="1560512" y="2845751"/>
              <a:chExt cx="4935236" cy="1051570"/>
            </a:xfrm>
          </p:grpSpPr>
          <p:grpSp>
            <p:nvGrpSpPr>
              <p:cNvPr id="1261" name="Group 1260">
                <a:extLst>
                  <a:ext uri="{FF2B5EF4-FFF2-40B4-BE49-F238E27FC236}">
                    <a16:creationId xmlns:a16="http://schemas.microsoft.com/office/drawing/2014/main" id="{D45E5D1D-BCAB-499D-ABED-FB3023B9057A}"/>
                  </a:ext>
                </a:extLst>
              </p:cNvPr>
              <p:cNvGrpSpPr/>
              <p:nvPr/>
            </p:nvGrpSpPr>
            <p:grpSpPr>
              <a:xfrm>
                <a:off x="1560512" y="3531561"/>
                <a:ext cx="4935236" cy="365760"/>
                <a:chOff x="585037" y="5444799"/>
                <a:chExt cx="6148091" cy="746749"/>
              </a:xfrm>
            </p:grpSpPr>
            <p:sp>
              <p:nvSpPr>
                <p:cNvPr id="1267" name="Google Shape;163;p18">
                  <a:extLst>
                    <a:ext uri="{FF2B5EF4-FFF2-40B4-BE49-F238E27FC236}">
                      <a16:creationId xmlns:a16="http://schemas.microsoft.com/office/drawing/2014/main" id="{96D6D0D8-DF5C-0541-D62F-4428506F39F7}"/>
                    </a:ext>
                  </a:extLst>
                </p:cNvPr>
                <p:cNvSpPr/>
                <p:nvPr/>
              </p:nvSpPr>
              <p:spPr>
                <a:xfrm>
                  <a:off x="585037" y="5444799"/>
                  <a:ext cx="1979193" cy="746749"/>
                </a:xfrm>
                <a:prstGeom prst="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tul 4  </a:t>
                  </a:r>
                  <a:r>
                    <a:rPr lang="en" sz="16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promoter</a:t>
                  </a:r>
                  <a:endParaRPr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1268" name="Google Shape;164;p18">
                  <a:extLst>
                    <a:ext uri="{FF2B5EF4-FFF2-40B4-BE49-F238E27FC236}">
                      <a16:creationId xmlns:a16="http://schemas.microsoft.com/office/drawing/2014/main" id="{87D25D76-AB5C-6ADD-B390-E629766E256F}"/>
                    </a:ext>
                  </a:extLst>
                </p:cNvPr>
                <p:cNvSpPr/>
                <p:nvPr/>
              </p:nvSpPr>
              <p:spPr>
                <a:xfrm>
                  <a:off x="2564312" y="5444799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9" name="Google Shape;165;p18">
                  <a:extLst>
                    <a:ext uri="{FF2B5EF4-FFF2-40B4-BE49-F238E27FC236}">
                      <a16:creationId xmlns:a16="http://schemas.microsoft.com/office/drawing/2014/main" id="{38A0823A-6EAC-B916-99EE-DD213B7DA257}"/>
                    </a:ext>
                  </a:extLst>
                </p:cNvPr>
                <p:cNvSpPr/>
                <p:nvPr/>
              </p:nvSpPr>
              <p:spPr>
                <a:xfrm>
                  <a:off x="4543591" y="5444799"/>
                  <a:ext cx="1094769" cy="746749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0" name="Google Shape;153;p18">
                  <a:extLst>
                    <a:ext uri="{FF2B5EF4-FFF2-40B4-BE49-F238E27FC236}">
                      <a16:creationId xmlns:a16="http://schemas.microsoft.com/office/drawing/2014/main" id="{A5027836-1755-356F-F754-02F075C6FD4E}"/>
                    </a:ext>
                  </a:extLst>
                </p:cNvPr>
                <p:cNvSpPr/>
                <p:nvPr/>
              </p:nvSpPr>
              <p:spPr>
                <a:xfrm>
                  <a:off x="5638358" y="5444799"/>
                  <a:ext cx="1094770" cy="74674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>
                      <a:solidFill>
                        <a:schemeClr val="bg1"/>
                      </a:solidFill>
                    </a:rPr>
                    <a:t>- </a:t>
                  </a:r>
                  <a:r>
                    <a:rPr lang="en" sz="1600" i="1" dirty="0">
                      <a:solidFill>
                        <a:schemeClr val="bg1"/>
                      </a:solidFill>
                    </a:rPr>
                    <a:t>rpsU2</a:t>
                  </a:r>
                  <a:endParaRPr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89D44D25-2A20-1F9E-F52F-121CE20374CD}"/>
                  </a:ext>
                </a:extLst>
              </p:cNvPr>
              <p:cNvGrpSpPr/>
              <p:nvPr/>
            </p:nvGrpSpPr>
            <p:grpSpPr>
              <a:xfrm>
                <a:off x="1560512" y="2845751"/>
                <a:ext cx="4935236" cy="365760"/>
                <a:chOff x="585037" y="5444799"/>
                <a:chExt cx="6148092" cy="746749"/>
              </a:xfrm>
            </p:grpSpPr>
            <p:sp>
              <p:nvSpPr>
                <p:cNvPr id="1263" name="Google Shape;163;p18">
                  <a:extLst>
                    <a:ext uri="{FF2B5EF4-FFF2-40B4-BE49-F238E27FC236}">
                      <a16:creationId xmlns:a16="http://schemas.microsoft.com/office/drawing/2014/main" id="{15687F6B-0FF8-E59A-DE99-52C35BB61855}"/>
                    </a:ext>
                  </a:extLst>
                </p:cNvPr>
                <p:cNvSpPr/>
                <p:nvPr/>
              </p:nvSpPr>
              <p:spPr>
                <a:xfrm>
                  <a:off x="585037" y="5444799"/>
                  <a:ext cx="1979193" cy="746749"/>
                </a:xfrm>
                <a:prstGeom prst="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tul 4  </a:t>
                  </a:r>
                  <a:r>
                    <a:rPr lang="en" sz="16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promoter</a:t>
                  </a:r>
                  <a:endParaRPr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1264" name="Google Shape;164;p18">
                  <a:extLst>
                    <a:ext uri="{FF2B5EF4-FFF2-40B4-BE49-F238E27FC236}">
                      <a16:creationId xmlns:a16="http://schemas.microsoft.com/office/drawing/2014/main" id="{D1D6A2EA-4648-C524-CD75-64A4DA954135}"/>
                    </a:ext>
                  </a:extLst>
                </p:cNvPr>
                <p:cNvSpPr/>
                <p:nvPr/>
              </p:nvSpPr>
              <p:spPr>
                <a:xfrm>
                  <a:off x="2564312" y="5444799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5" name="Google Shape;165;p18">
                  <a:extLst>
                    <a:ext uri="{FF2B5EF4-FFF2-40B4-BE49-F238E27FC236}">
                      <a16:creationId xmlns:a16="http://schemas.microsoft.com/office/drawing/2014/main" id="{813CFCB5-2248-DEE8-8384-F8D35130C548}"/>
                    </a:ext>
                  </a:extLst>
                </p:cNvPr>
                <p:cNvSpPr/>
                <p:nvPr/>
              </p:nvSpPr>
              <p:spPr>
                <a:xfrm>
                  <a:off x="4543589" y="5444799"/>
                  <a:ext cx="1094770" cy="746749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6" name="Google Shape;153;p18">
                  <a:extLst>
                    <a:ext uri="{FF2B5EF4-FFF2-40B4-BE49-F238E27FC236}">
                      <a16:creationId xmlns:a16="http://schemas.microsoft.com/office/drawing/2014/main" id="{506B6008-48F6-2704-5E6D-60AE9FE3048D}"/>
                    </a:ext>
                  </a:extLst>
                </p:cNvPr>
                <p:cNvSpPr/>
                <p:nvPr/>
              </p:nvSpPr>
              <p:spPr>
                <a:xfrm>
                  <a:off x="5638359" y="5444799"/>
                  <a:ext cx="1094770" cy="74674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+ </a:t>
                  </a:r>
                  <a:r>
                    <a:rPr lang="en" sz="1600" i="1" dirty="0"/>
                    <a:t>rpsU2</a:t>
                  </a:r>
                  <a:endParaRPr sz="1600" dirty="0"/>
                </a:p>
              </p:txBody>
            </p:sp>
          </p:grpSp>
        </p:grpSp>
        <p:pic>
          <p:nvPicPr>
            <p:cNvPr id="1260" name="Picture 1259">
              <a:extLst>
                <a:ext uri="{FF2B5EF4-FFF2-40B4-BE49-F238E27FC236}">
                  <a16:creationId xmlns:a16="http://schemas.microsoft.com/office/drawing/2014/main" id="{0E583604-8E13-242E-6681-B8A4B6E23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t="86471" r="5175" b="2924"/>
            <a:stretch/>
          </p:blipFill>
          <p:spPr>
            <a:xfrm>
              <a:off x="1137106" y="3524587"/>
              <a:ext cx="401328" cy="391045"/>
            </a:xfrm>
            <a:prstGeom prst="rect">
              <a:avLst/>
            </a:prstGeom>
          </p:spPr>
        </p:pic>
      </p:grpSp>
      <p:grpSp>
        <p:nvGrpSpPr>
          <p:cNvPr id="1274" name="Group 1273">
            <a:extLst>
              <a:ext uri="{FF2B5EF4-FFF2-40B4-BE49-F238E27FC236}">
                <a16:creationId xmlns:a16="http://schemas.microsoft.com/office/drawing/2014/main" id="{144928BB-ECD2-A3F5-4BB0-B29A05BD679F}"/>
              </a:ext>
            </a:extLst>
          </p:cNvPr>
          <p:cNvGrpSpPr/>
          <p:nvPr/>
        </p:nvGrpSpPr>
        <p:grpSpPr>
          <a:xfrm>
            <a:off x="37904045" y="12891341"/>
            <a:ext cx="4936180" cy="907380"/>
            <a:chOff x="1817687" y="1885337"/>
            <a:chExt cx="4936180" cy="907380"/>
          </a:xfrm>
        </p:grpSpPr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B7C76934-D644-6D6C-2982-250F2883886A}"/>
                </a:ext>
              </a:extLst>
            </p:cNvPr>
            <p:cNvGrpSpPr/>
            <p:nvPr/>
          </p:nvGrpSpPr>
          <p:grpSpPr>
            <a:xfrm>
              <a:off x="1818600" y="2426958"/>
              <a:ext cx="4935267" cy="365759"/>
              <a:chOff x="578472" y="2399183"/>
              <a:chExt cx="7916939" cy="746901"/>
            </a:xfrm>
          </p:grpSpPr>
          <p:sp>
            <p:nvSpPr>
              <p:cNvPr id="1057" name="Google Shape;155;p18">
                <a:extLst>
                  <a:ext uri="{FF2B5EF4-FFF2-40B4-BE49-F238E27FC236}">
                    <a16:creationId xmlns:a16="http://schemas.microsoft.com/office/drawing/2014/main" id="{201C8128-8F8B-BD5A-E6B5-305217CBFF39}"/>
                  </a:ext>
                </a:extLst>
              </p:cNvPr>
              <p:cNvSpPr/>
              <p:nvPr/>
            </p:nvSpPr>
            <p:spPr>
              <a:xfrm>
                <a:off x="578472" y="2399183"/>
                <a:ext cx="2547116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 4 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promoter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58" name="Google Shape;156;p18">
                <a:extLst>
                  <a:ext uri="{FF2B5EF4-FFF2-40B4-BE49-F238E27FC236}">
                    <a16:creationId xmlns:a16="http://schemas.microsoft.com/office/drawing/2014/main" id="{CF842651-6BBC-6589-F2B8-D26F5B2D60AB}"/>
                  </a:ext>
                </a:extLst>
              </p:cNvPr>
              <p:cNvSpPr/>
              <p:nvPr/>
            </p:nvSpPr>
            <p:spPr>
              <a:xfrm>
                <a:off x="3125824" y="2399183"/>
                <a:ext cx="2549811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4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 5′ UTR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59" name="Google Shape;157;p18">
                <a:extLst>
                  <a:ext uri="{FF2B5EF4-FFF2-40B4-BE49-F238E27FC236}">
                    <a16:creationId xmlns:a16="http://schemas.microsoft.com/office/drawing/2014/main" id="{DF92FC87-8305-A035-C072-02797946C364}"/>
                  </a:ext>
                </a:extLst>
              </p:cNvPr>
              <p:cNvSpPr/>
              <p:nvPr/>
            </p:nvSpPr>
            <p:spPr>
              <a:xfrm>
                <a:off x="5675743" y="2399259"/>
                <a:ext cx="1409651" cy="74674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Google Shape;153;p18">
                <a:extLst>
                  <a:ext uri="{FF2B5EF4-FFF2-40B4-BE49-F238E27FC236}">
                    <a16:creationId xmlns:a16="http://schemas.microsoft.com/office/drawing/2014/main" id="{051FEE47-BE12-ECA7-3DD8-389AF2D7F66E}"/>
                  </a:ext>
                </a:extLst>
              </p:cNvPr>
              <p:cNvSpPr/>
              <p:nvPr/>
            </p:nvSpPr>
            <p:spPr>
              <a:xfrm>
                <a:off x="7085608" y="2399336"/>
                <a:ext cx="1409803" cy="746748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>
                    <a:solidFill>
                      <a:schemeClr val="bg1"/>
                    </a:solidFill>
                  </a:rPr>
                  <a:t>- </a:t>
                </a:r>
                <a:r>
                  <a:rPr lang="en" sz="1600" i="1" dirty="0">
                    <a:solidFill>
                      <a:schemeClr val="bg1"/>
                    </a:solidFill>
                  </a:rPr>
                  <a:t>rpsU2</a:t>
                </a:r>
                <a:endParaRPr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FC437141-174E-45EE-7668-3C92165CC859}"/>
                </a:ext>
              </a:extLst>
            </p:cNvPr>
            <p:cNvGrpSpPr/>
            <p:nvPr/>
          </p:nvGrpSpPr>
          <p:grpSpPr>
            <a:xfrm>
              <a:off x="1817687" y="1885337"/>
              <a:ext cx="4935267" cy="365684"/>
              <a:chOff x="584966" y="2259104"/>
              <a:chExt cx="7916939" cy="746904"/>
            </a:xfrm>
          </p:grpSpPr>
          <p:sp>
            <p:nvSpPr>
              <p:cNvPr id="1277" name="Google Shape;155;p18">
                <a:extLst>
                  <a:ext uri="{FF2B5EF4-FFF2-40B4-BE49-F238E27FC236}">
                    <a16:creationId xmlns:a16="http://schemas.microsoft.com/office/drawing/2014/main" id="{D339DBEB-074E-AF8F-7178-D55D1908B5DF}"/>
                  </a:ext>
                </a:extLst>
              </p:cNvPr>
              <p:cNvSpPr/>
              <p:nvPr/>
            </p:nvSpPr>
            <p:spPr>
              <a:xfrm>
                <a:off x="584966" y="2259104"/>
                <a:ext cx="2548581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 4 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promoter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278" name="Google Shape;156;p18">
                <a:extLst>
                  <a:ext uri="{FF2B5EF4-FFF2-40B4-BE49-F238E27FC236}">
                    <a16:creationId xmlns:a16="http://schemas.microsoft.com/office/drawing/2014/main" id="{08D9AD32-8F84-799C-8E0F-E050B21E88AD}"/>
                  </a:ext>
                </a:extLst>
              </p:cNvPr>
              <p:cNvSpPr/>
              <p:nvPr/>
            </p:nvSpPr>
            <p:spPr>
              <a:xfrm>
                <a:off x="3133548" y="2259104"/>
                <a:ext cx="2548687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4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 5′ UTR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279" name="Google Shape;157;p18">
                <a:extLst>
                  <a:ext uri="{FF2B5EF4-FFF2-40B4-BE49-F238E27FC236}">
                    <a16:creationId xmlns:a16="http://schemas.microsoft.com/office/drawing/2014/main" id="{DD74CF60-57D9-C757-A75E-A8F9CF602417}"/>
                  </a:ext>
                </a:extLst>
              </p:cNvPr>
              <p:cNvSpPr/>
              <p:nvPr/>
            </p:nvSpPr>
            <p:spPr>
              <a:xfrm>
                <a:off x="5682236" y="2259182"/>
                <a:ext cx="1409885" cy="74674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Google Shape;153;p18">
                <a:extLst>
                  <a:ext uri="{FF2B5EF4-FFF2-40B4-BE49-F238E27FC236}">
                    <a16:creationId xmlns:a16="http://schemas.microsoft.com/office/drawing/2014/main" id="{1F0A844C-843D-BA10-B4FA-8091FEF17EC6}"/>
                  </a:ext>
                </a:extLst>
              </p:cNvPr>
              <p:cNvSpPr/>
              <p:nvPr/>
            </p:nvSpPr>
            <p:spPr>
              <a:xfrm>
                <a:off x="7092123" y="2259259"/>
                <a:ext cx="1409782" cy="746749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/>
                  <a:t>+ </a:t>
                </a:r>
                <a:r>
                  <a:rPr lang="en" sz="1600" i="1" dirty="0"/>
                  <a:t>rpsU2</a:t>
                </a:r>
                <a:endParaRPr sz="1600" dirty="0"/>
              </a:p>
            </p:txBody>
          </p:sp>
        </p:grp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CE0AB3E7-0C11-5E1D-B559-F3DC176EE7DB}"/>
              </a:ext>
            </a:extLst>
          </p:cNvPr>
          <p:cNvGrpSpPr/>
          <p:nvPr/>
        </p:nvGrpSpPr>
        <p:grpSpPr>
          <a:xfrm>
            <a:off x="37904046" y="11716219"/>
            <a:ext cx="4936799" cy="908339"/>
            <a:chOff x="1560512" y="1473200"/>
            <a:chExt cx="4936799" cy="908339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E4F3FA5E-DC10-717F-9834-DB59E55A4235}"/>
                </a:ext>
              </a:extLst>
            </p:cNvPr>
            <p:cNvGrpSpPr/>
            <p:nvPr/>
          </p:nvGrpSpPr>
          <p:grpSpPr>
            <a:xfrm>
              <a:off x="1560512" y="1473200"/>
              <a:ext cx="4936799" cy="366720"/>
              <a:chOff x="584967" y="666450"/>
              <a:chExt cx="6147128" cy="746750"/>
            </a:xfrm>
          </p:grpSpPr>
          <p:sp>
            <p:nvSpPr>
              <p:cNvPr id="1070" name="Google Shape;151;p18">
                <a:extLst>
                  <a:ext uri="{FF2B5EF4-FFF2-40B4-BE49-F238E27FC236}">
                    <a16:creationId xmlns:a16="http://schemas.microsoft.com/office/drawing/2014/main" id="{9BEF2C2E-074F-95BC-67F0-03E362D3773D}"/>
                  </a:ext>
                </a:extLst>
              </p:cNvPr>
              <p:cNvSpPr/>
              <p:nvPr/>
            </p:nvSpPr>
            <p:spPr>
              <a:xfrm>
                <a:off x="584967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promoter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Google Shape;153;p18">
                <a:extLst>
                  <a:ext uri="{FF2B5EF4-FFF2-40B4-BE49-F238E27FC236}">
                    <a16:creationId xmlns:a16="http://schemas.microsoft.com/office/drawing/2014/main" id="{748B0010-B5EA-87EE-5D4B-CA505EAE62F5}"/>
                  </a:ext>
                </a:extLst>
              </p:cNvPr>
              <p:cNvSpPr/>
              <p:nvPr/>
            </p:nvSpPr>
            <p:spPr>
              <a:xfrm>
                <a:off x="4543519" y="666450"/>
                <a:ext cx="1094287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endParaRPr sz="1600" i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Google Shape;153;p18">
                <a:extLst>
                  <a:ext uri="{FF2B5EF4-FFF2-40B4-BE49-F238E27FC236}">
                    <a16:creationId xmlns:a16="http://schemas.microsoft.com/office/drawing/2014/main" id="{C4965838-75E0-A397-3845-8DD146E11566}"/>
                  </a:ext>
                </a:extLst>
              </p:cNvPr>
              <p:cNvSpPr/>
              <p:nvPr/>
            </p:nvSpPr>
            <p:spPr>
              <a:xfrm>
                <a:off x="5637807" y="666450"/>
                <a:ext cx="1094288" cy="746750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/>
                  <a:t>+ </a:t>
                </a:r>
                <a:r>
                  <a:rPr lang="en" sz="1600" i="1" dirty="0"/>
                  <a:t>rpsU2</a:t>
                </a:r>
                <a:endParaRPr sz="1600" dirty="0"/>
              </a:p>
            </p:txBody>
          </p:sp>
          <p:sp>
            <p:nvSpPr>
              <p:cNvPr id="1094" name="Google Shape;152;p18">
                <a:extLst>
                  <a:ext uri="{FF2B5EF4-FFF2-40B4-BE49-F238E27FC236}">
                    <a16:creationId xmlns:a16="http://schemas.microsoft.com/office/drawing/2014/main" id="{0A22ECD2-91CE-4C93-0D0F-4A86501D3A20}"/>
                  </a:ext>
                </a:extLst>
              </p:cNvPr>
              <p:cNvSpPr/>
              <p:nvPr/>
            </p:nvSpPr>
            <p:spPr>
              <a:xfrm>
                <a:off x="2564244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 5′ UTR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27E2679E-F03A-3959-32D1-7E90F6383768}"/>
                </a:ext>
              </a:extLst>
            </p:cNvPr>
            <p:cNvGrpSpPr/>
            <p:nvPr/>
          </p:nvGrpSpPr>
          <p:grpSpPr>
            <a:xfrm>
              <a:off x="1560512" y="2015779"/>
              <a:ext cx="4935267" cy="365760"/>
              <a:chOff x="584967" y="372064"/>
              <a:chExt cx="6148184" cy="746750"/>
            </a:xfrm>
          </p:grpSpPr>
          <p:sp>
            <p:nvSpPr>
              <p:cNvPr id="1064" name="Google Shape;151;p18">
                <a:extLst>
                  <a:ext uri="{FF2B5EF4-FFF2-40B4-BE49-F238E27FC236}">
                    <a16:creationId xmlns:a16="http://schemas.microsoft.com/office/drawing/2014/main" id="{EC848A4E-310C-51DD-F1C5-77D754C37A45}"/>
                  </a:ext>
                </a:extLst>
              </p:cNvPr>
              <p:cNvSpPr/>
              <p:nvPr/>
            </p:nvSpPr>
            <p:spPr>
              <a:xfrm>
                <a:off x="584967" y="372064"/>
                <a:ext cx="1979193" cy="746750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promoter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Google Shape;152;p18">
                <a:extLst>
                  <a:ext uri="{FF2B5EF4-FFF2-40B4-BE49-F238E27FC236}">
                    <a16:creationId xmlns:a16="http://schemas.microsoft.com/office/drawing/2014/main" id="{854A9E8D-B5CF-AD8E-EE47-B8F7C1F015F7}"/>
                  </a:ext>
                </a:extLst>
              </p:cNvPr>
              <p:cNvSpPr/>
              <p:nvPr/>
            </p:nvSpPr>
            <p:spPr>
              <a:xfrm>
                <a:off x="2564244" y="372064"/>
                <a:ext cx="1979193" cy="746750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 5′ UTR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Google Shape;153;p18">
                <a:extLst>
                  <a:ext uri="{FF2B5EF4-FFF2-40B4-BE49-F238E27FC236}">
                    <a16:creationId xmlns:a16="http://schemas.microsoft.com/office/drawing/2014/main" id="{066700C9-5FFD-C4C1-7CA6-6AC1A478F453}"/>
                  </a:ext>
                </a:extLst>
              </p:cNvPr>
              <p:cNvSpPr/>
              <p:nvPr/>
            </p:nvSpPr>
            <p:spPr>
              <a:xfrm>
                <a:off x="4543519" y="372064"/>
                <a:ext cx="1094815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endParaRPr sz="1600" i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Google Shape;153;p18">
                <a:extLst>
                  <a:ext uri="{FF2B5EF4-FFF2-40B4-BE49-F238E27FC236}">
                    <a16:creationId xmlns:a16="http://schemas.microsoft.com/office/drawing/2014/main" id="{3863F938-2DFE-7F44-97FF-38FCEC766615}"/>
                  </a:ext>
                </a:extLst>
              </p:cNvPr>
              <p:cNvSpPr/>
              <p:nvPr/>
            </p:nvSpPr>
            <p:spPr>
              <a:xfrm>
                <a:off x="5638335" y="372064"/>
                <a:ext cx="1094816" cy="74675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>
                    <a:solidFill>
                      <a:schemeClr val="bg1"/>
                    </a:solidFill>
                  </a:rPr>
                  <a:t>- </a:t>
                </a:r>
                <a:r>
                  <a:rPr lang="en" sz="1600" i="1" dirty="0">
                    <a:solidFill>
                      <a:schemeClr val="bg1"/>
                    </a:solidFill>
                  </a:rPr>
                  <a:t>rpsU2</a:t>
                </a:r>
                <a:endParaRPr sz="16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95" name="Picture 1094">
            <a:extLst>
              <a:ext uri="{FF2B5EF4-FFF2-40B4-BE49-F238E27FC236}">
                <a16:creationId xmlns:a16="http://schemas.microsoft.com/office/drawing/2014/main" id="{B1D67469-3084-83AB-F924-994D5117A4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3906" r="14867" b="2247"/>
          <a:stretch/>
        </p:blipFill>
        <p:spPr>
          <a:xfrm>
            <a:off x="37489031" y="11730149"/>
            <a:ext cx="328473" cy="2068498"/>
          </a:xfrm>
          <a:prstGeom prst="rect">
            <a:avLst/>
          </a:prstGeom>
        </p:spPr>
      </p:pic>
      <p:pic>
        <p:nvPicPr>
          <p:cNvPr id="1098" name="Picture 1097" descr="A picture containing computer, indoor, night sky&#10;&#10;Description automatically generated">
            <a:extLst>
              <a:ext uri="{FF2B5EF4-FFF2-40B4-BE49-F238E27FC236}">
                <a16:creationId xmlns:a16="http://schemas.microsoft.com/office/drawing/2014/main" id="{01D78287-B55B-5592-B16D-E3E528F0BF4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69099" r="44855" b="13502"/>
          <a:stretch/>
        </p:blipFill>
        <p:spPr>
          <a:xfrm>
            <a:off x="29759596" y="20104021"/>
            <a:ext cx="13635453" cy="34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2163</TotalTime>
  <Words>783</Words>
  <Application>Microsoft Office PowerPoint</Application>
  <PresentationFormat>Custom</PresentationFormat>
  <Paragraphs>142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Office Theme</vt:lpstr>
      <vt:lpstr>Investigating the Autogenous Regulation of bS21 Homologs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 </dc:title>
  <dc:creator>Sierra Schmidt</dc:creator>
  <cp:lastModifiedBy>Sierra Schmidt</cp:lastModifiedBy>
  <cp:revision>56</cp:revision>
  <dcterms:created xsi:type="dcterms:W3CDTF">2022-08-16T19:25:56Z</dcterms:created>
  <dcterms:modified xsi:type="dcterms:W3CDTF">2022-09-01T18:43:39Z</dcterms:modified>
</cp:coreProperties>
</file>