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7983"/>
    <a:srgbClr val="696969"/>
    <a:srgbClr val="FAFAFA"/>
    <a:srgbClr val="2B3A40"/>
    <a:srgbClr val="556575"/>
    <a:srgbClr val="1A2226"/>
    <a:srgbClr val="EFBC9D"/>
    <a:srgbClr val="FCA26E"/>
    <a:srgbClr val="193946"/>
    <a:srgbClr val="F575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71" autoAdjust="0"/>
    <p:restoredTop sz="95226" autoAdjust="0"/>
  </p:normalViewPr>
  <p:slideViewPr>
    <p:cSldViewPr snapToGrid="0">
      <p:cViewPr>
        <p:scale>
          <a:sx n="50" d="100"/>
          <a:sy n="50" d="100"/>
        </p:scale>
        <p:origin x="-5453" y="-46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KRamsey%20Lab\Sierra\Data\RNA%20Work\qRT-PCR\2208009_SS_qRT-PCR_calcs_8.4_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KRamsey%20Lab\Sierra\Data\RNA%20Work\qRT-PCR\220812_SS_qRT-PCR_calcs_8.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362980516107475E-2"/>
          <c:y val="7.4734736914290847E-2"/>
          <c:w val="0.90147949910847935"/>
          <c:h val="0.85319378319491923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Analysis!$S$45</c:f>
              <c:strCache>
                <c:ptCount val="1"/>
                <c:pt idx="0">
                  <c:v>Tn7_PrpsU2_rpsU2UTR_lacZ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E13-4DCD-82BC-BAB67FACB5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Analysis!$V$45:$V$47</c:f>
                <c:numCache>
                  <c:formatCode>General</c:formatCode>
                  <c:ptCount val="3"/>
                  <c:pt idx="0">
                    <c:v>2.7202732745308711E-2</c:v>
                  </c:pt>
                  <c:pt idx="1">
                    <c:v>0.22431354720936714</c:v>
                  </c:pt>
                  <c:pt idx="2">
                    <c:v>0.179828815125194</c:v>
                  </c:pt>
                </c:numCache>
              </c:numRef>
            </c:plus>
            <c:minus>
              <c:numRef>
                <c:f>Analysis!$W$45:$W$47</c:f>
                <c:numCache>
                  <c:formatCode>General</c:formatCode>
                  <c:ptCount val="3"/>
                  <c:pt idx="0">
                    <c:v>2.7963414023640221E-2</c:v>
                  </c:pt>
                  <c:pt idx="1">
                    <c:v>0.28918069459943507</c:v>
                  </c:pt>
                  <c:pt idx="2">
                    <c:v>0.21925766040249717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Analysis!$T$45:$T$47</c:f>
              <c:strCache>
                <c:ptCount val="3"/>
                <c:pt idx="0">
                  <c:v>5'UTR</c:v>
                </c:pt>
                <c:pt idx="1">
                  <c:v>downstream rpsU2</c:v>
                </c:pt>
                <c:pt idx="2">
                  <c:v>lacZ</c:v>
                </c:pt>
              </c:strCache>
            </c:strRef>
          </c:cat>
          <c:val>
            <c:numRef>
              <c:f>Analysis!$U$45:$U$47</c:f>
              <c:numCache>
                <c:formatCode>0.00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13-4DCD-82BC-BAB67FACB53E}"/>
            </c:ext>
          </c:extLst>
        </c:ser>
        <c:ser>
          <c:idx val="3"/>
          <c:order val="1"/>
          <c:tx>
            <c:strRef>
              <c:f>Analysis!$S$48</c:f>
              <c:strCache>
                <c:ptCount val="1"/>
                <c:pt idx="0">
                  <c:v>Tn7_PrpsU2_rpsU2UTR_lacZ ΔrpsU2</c:v>
                </c:pt>
              </c:strCache>
            </c:strRef>
          </c:tx>
          <c:spPr>
            <a:pattFill prst="open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accent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Analysis!$V$48:$V$50</c:f>
                <c:numCache>
                  <c:formatCode>General</c:formatCode>
                  <c:ptCount val="3"/>
                  <c:pt idx="0">
                    <c:v>1.7006206460864099</c:v>
                  </c:pt>
                  <c:pt idx="1">
                    <c:v>10.005003986902253</c:v>
                  </c:pt>
                  <c:pt idx="2">
                    <c:v>1.5782999704398435</c:v>
                  </c:pt>
                </c:numCache>
              </c:numRef>
            </c:plus>
            <c:minus>
              <c:numRef>
                <c:f>Analysis!$W$48:$W$50</c:f>
                <c:numCache>
                  <c:formatCode>General</c:formatCode>
                  <c:ptCount val="3"/>
                  <c:pt idx="0">
                    <c:v>1.9782613589830014</c:v>
                  </c:pt>
                  <c:pt idx="1">
                    <c:v>12.374411371682349</c:v>
                  </c:pt>
                  <c:pt idx="2">
                    <c:v>1.9019452162644406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Analysis!$T$45:$T$47</c:f>
              <c:strCache>
                <c:ptCount val="3"/>
                <c:pt idx="0">
                  <c:v>5'UTR</c:v>
                </c:pt>
                <c:pt idx="1">
                  <c:v>downstream rpsU2</c:v>
                </c:pt>
                <c:pt idx="2">
                  <c:v>lacZ</c:v>
                </c:pt>
              </c:strCache>
            </c:strRef>
          </c:cat>
          <c:val>
            <c:numRef>
              <c:f>Analysis!$U$48:$U$50</c:f>
              <c:numCache>
                <c:formatCode>0.00</c:formatCode>
                <c:ptCount val="3"/>
                <c:pt idx="0">
                  <c:v>12.117358709183303</c:v>
                </c:pt>
                <c:pt idx="1">
                  <c:v>52.251898894432209</c:v>
                </c:pt>
                <c:pt idx="2" formatCode="0.000">
                  <c:v>9.2750940028800919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13-4DCD-82BC-BAB67FACB53E}"/>
            </c:ext>
          </c:extLst>
        </c:ser>
        <c:ser>
          <c:idx val="0"/>
          <c:order val="2"/>
          <c:tx>
            <c:strRef>
              <c:f>Analysis!$S$51</c:f>
              <c:strCache>
                <c:ptCount val="1"/>
                <c:pt idx="0">
                  <c:v>Tn7_Ptul4 rpsU2_5'UTR lacZ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Analysis!$V$51:$V$53</c:f>
                <c:numCache>
                  <c:formatCode>General</c:formatCode>
                  <c:ptCount val="3"/>
                  <c:pt idx="0">
                    <c:v>0.13226534861437578</c:v>
                  </c:pt>
                  <c:pt idx="1">
                    <c:v>0.31021039081937274</c:v>
                  </c:pt>
                  <c:pt idx="2">
                    <c:v>0.16126169054368511</c:v>
                  </c:pt>
                </c:numCache>
              </c:numRef>
            </c:plus>
            <c:minus>
              <c:numRef>
                <c:f>Analysis!$W$51:$W$53</c:f>
                <c:numCache>
                  <c:formatCode>General</c:formatCode>
                  <c:ptCount val="3"/>
                  <c:pt idx="0">
                    <c:v>0.16188204392292249</c:v>
                  </c:pt>
                  <c:pt idx="1">
                    <c:v>0.42409436929862832</c:v>
                  </c:pt>
                  <c:pt idx="2">
                    <c:v>0.21220075360517787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Analysis!$T$45:$T$47</c:f>
              <c:strCache>
                <c:ptCount val="3"/>
                <c:pt idx="0">
                  <c:v>5'UTR</c:v>
                </c:pt>
                <c:pt idx="1">
                  <c:v>downstream rpsU2</c:v>
                </c:pt>
                <c:pt idx="2">
                  <c:v>lacZ</c:v>
                </c:pt>
              </c:strCache>
            </c:strRef>
          </c:cat>
          <c:val>
            <c:numRef>
              <c:f>Analysis!$U$51:$U$53</c:f>
              <c:numCache>
                <c:formatCode>0.00</c:formatCode>
                <c:ptCount val="3"/>
                <c:pt idx="0">
                  <c:v>0.72294983457165884</c:v>
                </c:pt>
                <c:pt idx="1">
                  <c:v>1.1551974369106399</c:v>
                </c:pt>
                <c:pt idx="2">
                  <c:v>0.67178016642562377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13-4DCD-82BC-BAB67FACB53E}"/>
            </c:ext>
          </c:extLst>
        </c:ser>
        <c:ser>
          <c:idx val="1"/>
          <c:order val="3"/>
          <c:tx>
            <c:strRef>
              <c:f>Analysis!$S$54</c:f>
              <c:strCache>
                <c:ptCount val="1"/>
                <c:pt idx="0">
                  <c:v>Tn7_Ptul4 rpsU2_5'UTR lacZ ΔrpsU2  </c:v>
                </c:pt>
              </c:strCache>
            </c:strRef>
          </c:tx>
          <c:spPr>
            <a:pattFill prst="smGrid">
              <a:fgClr>
                <a:srgbClr val="7030A0"/>
              </a:fgClr>
              <a:bgClr>
                <a:schemeClr val="bg1"/>
              </a:bgClr>
            </a:pattFill>
            <a:ln>
              <a:solidFill>
                <a:schemeClr val="accent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Analysis!$V$54:$V$56</c:f>
                <c:numCache>
                  <c:formatCode>General</c:formatCode>
                  <c:ptCount val="3"/>
                  <c:pt idx="0">
                    <c:v>0.72999076648507888</c:v>
                  </c:pt>
                  <c:pt idx="1">
                    <c:v>9.6868049109580419</c:v>
                  </c:pt>
                  <c:pt idx="2">
                    <c:v>0.78049677410186513</c:v>
                  </c:pt>
                </c:numCache>
              </c:numRef>
            </c:plus>
            <c:minus>
              <c:numRef>
                <c:f>Analysis!$W$54:$W$56</c:f>
                <c:numCache>
                  <c:formatCode>General</c:formatCode>
                  <c:ptCount val="3"/>
                  <c:pt idx="0">
                    <c:v>0.81067406755925031</c:v>
                  </c:pt>
                  <c:pt idx="1">
                    <c:v>12.858177912521455</c:v>
                  </c:pt>
                  <c:pt idx="2">
                    <c:v>1.0729430271749751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Analysis!$T$45:$T$47</c:f>
              <c:strCache>
                <c:ptCount val="3"/>
                <c:pt idx="0">
                  <c:v>5'UTR</c:v>
                </c:pt>
                <c:pt idx="1">
                  <c:v>downstream rpsU2</c:v>
                </c:pt>
                <c:pt idx="2">
                  <c:v>lacZ</c:v>
                </c:pt>
              </c:strCache>
            </c:strRef>
          </c:cat>
          <c:val>
            <c:numRef>
              <c:f>Analysis!$U$54:$U$56</c:f>
              <c:numCache>
                <c:formatCode>0.00</c:formatCode>
                <c:ptCount val="3"/>
                <c:pt idx="0">
                  <c:v>7.3346600358246983</c:v>
                </c:pt>
                <c:pt idx="1">
                  <c:v>39.274680363231518</c:v>
                </c:pt>
                <c:pt idx="2" formatCode="0.000">
                  <c:v>2.8635298373811149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E13-4DCD-82BC-BAB67FACB5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7564000"/>
        <c:axId val="1836319360"/>
      </c:barChart>
      <c:catAx>
        <c:axId val="1907564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36319360"/>
        <c:crosses val="autoZero"/>
        <c:auto val="1"/>
        <c:lblAlgn val="ctr"/>
        <c:lblOffset val="100"/>
        <c:noMultiLvlLbl val="0"/>
      </c:catAx>
      <c:valAx>
        <c:axId val="1836319360"/>
        <c:scaling>
          <c:orientation val="minMax"/>
          <c:max val="6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Relative Transcript</a:t>
                </a:r>
                <a:r>
                  <a:rPr lang="en-US" sz="2400" b="1" baseline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Abundance</a:t>
                </a:r>
                <a:endParaRPr lang="en-US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9.1602377377772125E-3"/>
              <c:y val="0.121387320684429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07564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24768890458714"/>
          <c:y val="0.13122725685758607"/>
          <c:w val="0.8207523110954128"/>
          <c:h val="0.76668993297807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'Analysis 149 Normalization'!$S$32</c:f>
              <c:strCache>
                <c:ptCount val="1"/>
                <c:pt idx="0">
                  <c:v>PrpsU2 rpsU2_5'UTR lacZ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762-4E1D-858F-B8A12AA2EC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'Analysis 149 Normalization'!$V$32:$V$34</c:f>
                <c:numCache>
                  <c:formatCode>General</c:formatCode>
                  <c:ptCount val="3"/>
                  <c:pt idx="0">
                    <c:v>9.271139244626303E-2</c:v>
                  </c:pt>
                  <c:pt idx="1">
                    <c:v>7.9557220717404675E-2</c:v>
                  </c:pt>
                  <c:pt idx="2">
                    <c:v>4.143602507454025E-2</c:v>
                  </c:pt>
                </c:numCache>
              </c:numRef>
            </c:plus>
            <c:minus>
              <c:numRef>
                <c:f>'Analysis 149 Normalization'!$W$32:$W$34</c:f>
                <c:numCache>
                  <c:formatCode>General</c:formatCode>
                  <c:ptCount val="3"/>
                  <c:pt idx="0">
                    <c:v>0.1021851169235275</c:v>
                  </c:pt>
                  <c:pt idx="1">
                    <c:v>8.6433640969417525E-2</c:v>
                  </c:pt>
                  <c:pt idx="2">
                    <c:v>0.19938852273237107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'Analysis 149 Normalization'!$T$32:$T$34</c:f>
              <c:strCache>
                <c:ptCount val="3"/>
                <c:pt idx="0">
                  <c:v>5'UTR</c:v>
                </c:pt>
                <c:pt idx="1">
                  <c:v>downstream rpsu2</c:v>
                </c:pt>
                <c:pt idx="2">
                  <c:v>lacZ</c:v>
                </c:pt>
              </c:strCache>
            </c:strRef>
          </c:cat>
          <c:val>
            <c:numRef>
              <c:f>'Analysis 149 Normalization'!$U$32:$U$34</c:f>
              <c:numCache>
                <c:formatCode>0.00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62-4E1D-858F-B8A12AA2EC47}"/>
            </c:ext>
          </c:extLst>
        </c:ser>
        <c:ser>
          <c:idx val="1"/>
          <c:order val="1"/>
          <c:tx>
            <c:strRef>
              <c:f>'Analysis 149 Normalization'!$S$35</c:f>
              <c:strCache>
                <c:ptCount val="1"/>
                <c:pt idx="0">
                  <c:v>ΔrpsU2 PrpsU2 rpsU2_5'UTR lacZ</c:v>
                </c:pt>
              </c:strCache>
            </c:strRef>
          </c:tx>
          <c:spPr>
            <a:pattFill prst="wdUpDiag">
              <a:fgClr>
                <a:schemeClr val="accent6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solidFill>
                <a:schemeClr val="accent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'Analysis 149 Normalization'!$V$35:$V$37</c:f>
                <c:numCache>
                  <c:formatCode>General</c:formatCode>
                  <c:ptCount val="3"/>
                  <c:pt idx="0">
                    <c:v>0.69040906974895044</c:v>
                  </c:pt>
                  <c:pt idx="1">
                    <c:v>2.0682625384106075</c:v>
                  </c:pt>
                  <c:pt idx="2">
                    <c:v>0.19938852273237107</c:v>
                  </c:pt>
                </c:numCache>
              </c:numRef>
            </c:plus>
            <c:minus>
              <c:numRef>
                <c:f>'Analysis 149 Normalization'!$W$35:$W$37</c:f>
                <c:numCache>
                  <c:formatCode>General</c:formatCode>
                  <c:ptCount val="3"/>
                  <c:pt idx="0">
                    <c:v>0.73957966470629621</c:v>
                  </c:pt>
                  <c:pt idx="1">
                    <c:v>2.1931269724383569</c:v>
                  </c:pt>
                  <c:pt idx="2">
                    <c:v>0.20519571355347477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'Analysis 149 Normalization'!$T$32:$T$34</c:f>
              <c:strCache>
                <c:ptCount val="3"/>
                <c:pt idx="0">
                  <c:v>5'UTR</c:v>
                </c:pt>
                <c:pt idx="1">
                  <c:v>downstream rpsu2</c:v>
                </c:pt>
                <c:pt idx="2">
                  <c:v>lacZ</c:v>
                </c:pt>
              </c:strCache>
            </c:strRef>
          </c:cat>
          <c:val>
            <c:numRef>
              <c:f>'Analysis 149 Normalization'!$U$35:$U$37</c:f>
              <c:numCache>
                <c:formatCode>0.00</c:formatCode>
                <c:ptCount val="3"/>
                <c:pt idx="0">
                  <c:v>10.384509456475348</c:v>
                </c:pt>
                <c:pt idx="1">
                  <c:v>36.327096617949536</c:v>
                </c:pt>
                <c:pt idx="2">
                  <c:v>7.0453462709988353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762-4E1D-858F-B8A12AA2EC47}"/>
            </c:ext>
          </c:extLst>
        </c:ser>
        <c:ser>
          <c:idx val="2"/>
          <c:order val="2"/>
          <c:tx>
            <c:strRef>
              <c:f>'Analysis 149 Normalization'!$S$38</c:f>
              <c:strCache>
                <c:ptCount val="1"/>
                <c:pt idx="0">
                  <c:v>Ptul4 tul4_5'UTR lacZ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'Analysis 149 Normalization'!$V$38:$V$40</c:f>
                <c:numCache>
                  <c:formatCode>General</c:formatCode>
                  <c:ptCount val="3"/>
                  <c:pt idx="0">
                    <c:v>1.7105992899283606E-2</c:v>
                  </c:pt>
                  <c:pt idx="1">
                    <c:v>5.4574136224687542E-2</c:v>
                  </c:pt>
                  <c:pt idx="2">
                    <c:v>0.18427549320068781</c:v>
                  </c:pt>
                </c:numCache>
              </c:numRef>
            </c:plus>
            <c:minus>
              <c:numRef>
                <c:f>'Analysis 149 Normalization'!$W$38:$W$40</c:f>
                <c:numCache>
                  <c:formatCode>General</c:formatCode>
                  <c:ptCount val="3"/>
                  <c:pt idx="0">
                    <c:v>1.8499749868826881E-2</c:v>
                  </c:pt>
                  <c:pt idx="1">
                    <c:v>5.7949437834042605E-2</c:v>
                  </c:pt>
                  <c:pt idx="2">
                    <c:v>0.19394418183049922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'Analysis 149 Normalization'!$T$32:$T$34</c:f>
              <c:strCache>
                <c:ptCount val="3"/>
                <c:pt idx="0">
                  <c:v>5'UTR</c:v>
                </c:pt>
                <c:pt idx="1">
                  <c:v>downstream rpsu2</c:v>
                </c:pt>
                <c:pt idx="2">
                  <c:v>lacZ</c:v>
                </c:pt>
              </c:strCache>
            </c:strRef>
          </c:cat>
          <c:val>
            <c:numRef>
              <c:f>'Analysis 149 Normalization'!$U$38:$U$40</c:f>
              <c:numCache>
                <c:formatCode>0.00</c:formatCode>
                <c:ptCount val="3"/>
                <c:pt idx="0">
                  <c:v>0.22705292013598957</c:v>
                </c:pt>
                <c:pt idx="1">
                  <c:v>0.93696530873974448</c:v>
                </c:pt>
                <c:pt idx="2">
                  <c:v>3.6963812910498337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62-4E1D-858F-B8A12AA2EC47}"/>
            </c:ext>
          </c:extLst>
        </c:ser>
        <c:ser>
          <c:idx val="3"/>
          <c:order val="3"/>
          <c:tx>
            <c:strRef>
              <c:f>'Analysis 149 Normalization'!$S$41</c:f>
              <c:strCache>
                <c:ptCount val="1"/>
                <c:pt idx="0">
                  <c:v>ΔrpsU2 Ptul4 tul4_5'UTR lacZ</c:v>
                </c:pt>
              </c:strCache>
            </c:strRef>
          </c:tx>
          <c:spPr>
            <a:pattFill prst="ltHorz">
              <a:fgClr>
                <a:schemeClr val="accent6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12700">
              <a:solidFill>
                <a:schemeClr val="accent6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dkHorz">
                <a:fgClr>
                  <a:schemeClr val="accent6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 w="12700"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762-4E1D-858F-B8A12AA2EC47}"/>
              </c:ext>
            </c:extLst>
          </c:dPt>
          <c:dPt>
            <c:idx val="1"/>
            <c:invertIfNegative val="0"/>
            <c:bubble3D val="0"/>
            <c:spPr>
              <a:pattFill prst="dkHorz">
                <a:fgClr>
                  <a:schemeClr val="accent6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 w="12700"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9762-4E1D-858F-B8A12AA2EC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'Analysis 149 Normalization'!$V$41:$V$43</c:f>
                <c:numCache>
                  <c:formatCode>General</c:formatCode>
                  <c:ptCount val="3"/>
                  <c:pt idx="0">
                    <c:v>0.51330842406904775</c:v>
                  </c:pt>
                  <c:pt idx="1">
                    <c:v>1.7137714016440988</c:v>
                  </c:pt>
                  <c:pt idx="2">
                    <c:v>0.11785344900949024</c:v>
                  </c:pt>
                </c:numCache>
              </c:numRef>
            </c:plus>
            <c:minus>
              <c:numRef>
                <c:f>'Analysis 149 Normalization'!$W$41:$W$43</c:f>
                <c:numCache>
                  <c:formatCode>General</c:formatCode>
                  <c:ptCount val="3"/>
                  <c:pt idx="0">
                    <c:v>0.54986599799731994</c:v>
                  </c:pt>
                  <c:pt idx="1">
                    <c:v>1.8172346187866033</c:v>
                  </c:pt>
                  <c:pt idx="2">
                    <c:v>0.12128593076894223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'Analysis 149 Normalization'!$T$32:$T$34</c:f>
              <c:strCache>
                <c:ptCount val="3"/>
                <c:pt idx="0">
                  <c:v>5'UTR</c:v>
                </c:pt>
                <c:pt idx="1">
                  <c:v>downstream rpsu2</c:v>
                </c:pt>
                <c:pt idx="2">
                  <c:v>lacZ</c:v>
                </c:pt>
              </c:strCache>
            </c:strRef>
          </c:cat>
          <c:val>
            <c:numRef>
              <c:f>'Analysis 149 Normalization'!$U$41:$U$43</c:f>
              <c:numCache>
                <c:formatCode>0.00</c:formatCode>
                <c:ptCount val="3"/>
                <c:pt idx="0">
                  <c:v>7.7207215510245026</c:v>
                </c:pt>
                <c:pt idx="1">
                  <c:v>30.100791428754668</c:v>
                </c:pt>
                <c:pt idx="2">
                  <c:v>4.1643237340087422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762-4E1D-858F-B8A12AA2EC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07564000"/>
        <c:axId val="1836319360"/>
      </c:barChart>
      <c:catAx>
        <c:axId val="1907564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1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36319360"/>
        <c:crosses val="autoZero"/>
        <c:auto val="1"/>
        <c:lblAlgn val="ctr"/>
        <c:lblOffset val="100"/>
        <c:noMultiLvlLbl val="0"/>
      </c:catAx>
      <c:valAx>
        <c:axId val="1836319360"/>
        <c:scaling>
          <c:orientation val="minMax"/>
          <c:max val="42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Relative Transcript</a:t>
                </a:r>
                <a:r>
                  <a:rPr lang="en-US" sz="1600" b="1" baseline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Abundance</a:t>
                </a:r>
                <a:endParaRPr lang="en-US"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07564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1.312089462604148E-2"/>
          <c:y val="4.4686822620170564E-3"/>
          <c:w val="0.98449938211516175"/>
          <c:h val="0.1216749639999745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15C0D-8F69-4C5A-BE2D-D5C5F3BDF804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59997-A26A-45B7-A6A9-E738B817F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7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Know that transcriptional repressors interacts on polycistronic </a:t>
            </a:r>
            <a:r>
              <a:rPr lang="en-US" dirty="0" err="1"/>
              <a:t>opersons</a:t>
            </a:r>
            <a:r>
              <a:rPr lang="en-US" dirty="0"/>
              <a:t> at a specific target site; this happens near or at the transcriptional initiation site (demonstrated in the promoter)</a:t>
            </a:r>
          </a:p>
          <a:p>
            <a:endParaRPr lang="en-US" dirty="0"/>
          </a:p>
          <a:p>
            <a:r>
              <a:rPr lang="en-US" dirty="0"/>
              <a:t>There is a possibility for some to have multiple binding sites for </a:t>
            </a:r>
            <a:r>
              <a:rPr lang="en-US" dirty="0" err="1"/>
              <a:t>egulation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Many of the regulatory r-</a:t>
            </a:r>
            <a:r>
              <a:rPr lang="en-US" dirty="0" err="1"/>
              <a:t>prtoeins</a:t>
            </a:r>
            <a:r>
              <a:rPr lang="en-US" dirty="0"/>
              <a:t> bind near the initiation sites of ribosomes so its speculated that the regulation may come from a similar structure recognition between </a:t>
            </a:r>
            <a:r>
              <a:rPr lang="en-US" dirty="0" err="1"/>
              <a:t>rrnas</a:t>
            </a:r>
            <a:r>
              <a:rPr lang="en-US" dirty="0"/>
              <a:t> and </a:t>
            </a:r>
            <a:r>
              <a:rPr lang="en-US" dirty="0" err="1"/>
              <a:t>mrnas</a:t>
            </a:r>
            <a:r>
              <a:rPr lang="en-US" dirty="0"/>
              <a:t> </a:t>
            </a:r>
            <a:r>
              <a:rPr lang="en-US" dirty="0" err="1"/>
              <a:t>tha</a:t>
            </a:r>
            <a:r>
              <a:rPr lang="en-US" dirty="0"/>
              <a:t> they regulate (with higher binding affinity in the </a:t>
            </a:r>
            <a:r>
              <a:rPr lang="en-US" dirty="0" err="1"/>
              <a:t>rrnas</a:t>
            </a:r>
            <a:r>
              <a:rPr lang="en-US" dirty="0"/>
              <a:t>) (this indicates an ability to control translation as well, rather than transcription but obviously I’m looking at just transcriptional control)</a:t>
            </a:r>
          </a:p>
          <a:p>
            <a:endParaRPr lang="en-US" dirty="0"/>
          </a:p>
          <a:p>
            <a:r>
              <a:rPr lang="en-US" dirty="0"/>
              <a:t>Models: binding of r-protein to mRNA recruits nucleases, inhibition by r-protein terminations the transcription of the cistrons downstream (first interacts with first cistron) (this termination of translation would occur prior to the translational start site of the </a:t>
            </a:r>
            <a:r>
              <a:rPr lang="en-US"/>
              <a:t>first gene)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59997-A26A-45B7-A6A9-E738B817FF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23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59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7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32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19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0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99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01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85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41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68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6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E3DE7-B92A-46B8-86E8-6E87BED97EAF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11" Type="http://schemas.openxmlformats.org/officeDocument/2006/relationships/image" Target="../media/image8.tiff"/><Relationship Id="rId5" Type="http://schemas.openxmlformats.org/officeDocument/2006/relationships/image" Target="../media/image3.jpeg"/><Relationship Id="rId10" Type="http://schemas.openxmlformats.org/officeDocument/2006/relationships/image" Target="../media/image7.tiff"/><Relationship Id="rId4" Type="http://schemas.openxmlformats.org/officeDocument/2006/relationships/image" Target="../media/image2.tiff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7EFB00A-DF61-C647-05BA-64B033CD36B9}"/>
              </a:ext>
            </a:extLst>
          </p:cNvPr>
          <p:cNvSpPr/>
          <p:nvPr/>
        </p:nvSpPr>
        <p:spPr>
          <a:xfrm>
            <a:off x="15073564" y="6638393"/>
            <a:ext cx="13650686" cy="6752487"/>
          </a:xfrm>
          <a:prstGeom prst="rect">
            <a:avLst/>
          </a:prstGeom>
          <a:solidFill>
            <a:srgbClr val="797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2" name="Group 1131">
            <a:extLst>
              <a:ext uri="{FF2B5EF4-FFF2-40B4-BE49-F238E27FC236}">
                <a16:creationId xmlns:a16="http://schemas.microsoft.com/office/drawing/2014/main" id="{65A181FE-1C75-F784-6D87-C417E4B3AAB4}"/>
              </a:ext>
            </a:extLst>
          </p:cNvPr>
          <p:cNvGrpSpPr/>
          <p:nvPr/>
        </p:nvGrpSpPr>
        <p:grpSpPr>
          <a:xfrm>
            <a:off x="15367647" y="9225315"/>
            <a:ext cx="12064255" cy="746749"/>
            <a:chOff x="15367646" y="10325483"/>
            <a:chExt cx="12064255" cy="746749"/>
          </a:xfrm>
        </p:grpSpPr>
        <p:sp>
          <p:nvSpPr>
            <p:cNvPr id="1115" name="Google Shape;155;p18">
              <a:extLst>
                <a:ext uri="{FF2B5EF4-FFF2-40B4-BE49-F238E27FC236}">
                  <a16:creationId xmlns:a16="http://schemas.microsoft.com/office/drawing/2014/main" id="{4304DFFC-88C8-E6C5-2443-0B4023312F25}"/>
                </a:ext>
              </a:extLst>
            </p:cNvPr>
            <p:cNvSpPr/>
            <p:nvPr/>
          </p:nvSpPr>
          <p:spPr>
            <a:xfrm>
              <a:off x="15367646" y="10325483"/>
              <a:ext cx="1979193" cy="74674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tul 4 </a:t>
              </a:r>
              <a:r>
                <a:rPr lang="en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promoter</a:t>
              </a:r>
              <a:endParaRPr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16" name="Google Shape;156;p18">
              <a:extLst>
                <a:ext uri="{FF2B5EF4-FFF2-40B4-BE49-F238E27FC236}">
                  <a16:creationId xmlns:a16="http://schemas.microsoft.com/office/drawing/2014/main" id="{8C2C5F95-5A8F-F9A2-27CE-B2ED22112280}"/>
                </a:ext>
              </a:extLst>
            </p:cNvPr>
            <p:cNvSpPr/>
            <p:nvPr/>
          </p:nvSpPr>
          <p:spPr>
            <a:xfrm>
              <a:off x="17346922" y="10325483"/>
              <a:ext cx="1979193" cy="74674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tul</a:t>
              </a:r>
              <a:r>
                <a:rPr lang="en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" sz="28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</a:t>
              </a:r>
              <a:r>
                <a:rPr lang="en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5’ UTR</a:t>
              </a:r>
              <a:endParaRPr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17" name="Google Shape;157;p18">
              <a:extLst>
                <a:ext uri="{FF2B5EF4-FFF2-40B4-BE49-F238E27FC236}">
                  <a16:creationId xmlns:a16="http://schemas.microsoft.com/office/drawing/2014/main" id="{C7F37753-C0C8-2EDD-EDFD-E0602A1927BB}"/>
                </a:ext>
              </a:extLst>
            </p:cNvPr>
            <p:cNvSpPr/>
            <p:nvPr/>
          </p:nvSpPr>
          <p:spPr>
            <a:xfrm>
              <a:off x="19326198" y="10325483"/>
              <a:ext cx="1979193" cy="7467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i="1" dirty="0"/>
                <a:t>lacZ</a:t>
              </a:r>
              <a:r>
                <a:rPr lang="en" sz="2800" dirty="0"/>
                <a:t> </a:t>
              </a:r>
              <a:endParaRPr sz="2800" dirty="0"/>
            </a:p>
          </p:txBody>
        </p:sp>
        <p:grpSp>
          <p:nvGrpSpPr>
            <p:cNvPr id="1145" name="Group 1144">
              <a:extLst>
                <a:ext uri="{FF2B5EF4-FFF2-40B4-BE49-F238E27FC236}">
                  <a16:creationId xmlns:a16="http://schemas.microsoft.com/office/drawing/2014/main" id="{CC31D009-28BD-8A1D-85AD-EEFCE0DE04C7}"/>
                </a:ext>
              </a:extLst>
            </p:cNvPr>
            <p:cNvGrpSpPr/>
            <p:nvPr/>
          </p:nvGrpSpPr>
          <p:grpSpPr>
            <a:xfrm>
              <a:off x="26213497" y="10430316"/>
              <a:ext cx="1218404" cy="419160"/>
              <a:chOff x="39957836" y="8943252"/>
              <a:chExt cx="1218404" cy="419160"/>
            </a:xfrm>
          </p:grpSpPr>
          <p:pic>
            <p:nvPicPr>
              <p:cNvPr id="1135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C1B5BB5C-9451-9350-A22A-54BF44459D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7836" y="8943252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6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CF3F39D7-FC58-CEFB-8814-05F83FCD22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61199" y="8950734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7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2B0CF827-8BA0-793B-4DD8-B94A153F42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64562" y="8946993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46" name="Group 1145">
              <a:extLst>
                <a:ext uri="{FF2B5EF4-FFF2-40B4-BE49-F238E27FC236}">
                  <a16:creationId xmlns:a16="http://schemas.microsoft.com/office/drawing/2014/main" id="{01FB8336-4961-171F-A41A-3CA8921D3B75}"/>
                </a:ext>
              </a:extLst>
            </p:cNvPr>
            <p:cNvGrpSpPr/>
            <p:nvPr/>
          </p:nvGrpSpPr>
          <p:grpSpPr>
            <a:xfrm>
              <a:off x="22580589" y="10421427"/>
              <a:ext cx="1218404" cy="419160"/>
              <a:chOff x="39957836" y="8943252"/>
              <a:chExt cx="1218404" cy="419160"/>
            </a:xfrm>
          </p:grpSpPr>
          <p:pic>
            <p:nvPicPr>
              <p:cNvPr id="1147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88437025-5014-6059-37B1-3285AEF817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7836" y="8943252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8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C29CE003-D53F-52E7-AC3D-ED9B9AC403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61199" y="8950734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9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854F5958-4667-99BB-A206-98AE8C91B9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64562" y="8946993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7EF95F5F-AA9D-99D0-4E04-B37B6DAEEBEE}"/>
              </a:ext>
            </a:extLst>
          </p:cNvPr>
          <p:cNvSpPr/>
          <p:nvPr/>
        </p:nvSpPr>
        <p:spPr>
          <a:xfrm>
            <a:off x="402765" y="24141880"/>
            <a:ext cx="13650686" cy="5972358"/>
          </a:xfrm>
          <a:prstGeom prst="rect">
            <a:avLst/>
          </a:prstGeom>
          <a:solidFill>
            <a:srgbClr val="FCA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54B65BD-77C2-A935-09D2-14D000A767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50" y="25658230"/>
            <a:ext cx="13503089" cy="426197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7A2BFCE-5FBA-87D7-BACD-52D055882E14}"/>
              </a:ext>
            </a:extLst>
          </p:cNvPr>
          <p:cNvSpPr/>
          <p:nvPr/>
        </p:nvSpPr>
        <p:spPr>
          <a:xfrm>
            <a:off x="387530" y="11414332"/>
            <a:ext cx="13650686" cy="6752487"/>
          </a:xfrm>
          <a:prstGeom prst="rect">
            <a:avLst/>
          </a:prstGeom>
          <a:solidFill>
            <a:srgbClr val="FCA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9E99B8-C744-C0BA-B72B-FF21FB1CB17C}"/>
              </a:ext>
            </a:extLst>
          </p:cNvPr>
          <p:cNvSpPr/>
          <p:nvPr/>
        </p:nvSpPr>
        <p:spPr>
          <a:xfrm>
            <a:off x="413657" y="478971"/>
            <a:ext cx="43063886" cy="3788229"/>
          </a:xfrm>
          <a:prstGeom prst="rect">
            <a:avLst/>
          </a:prstGeom>
          <a:solidFill>
            <a:srgbClr val="F57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756897-E629-2A48-FC1A-64A8CD450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657" y="478970"/>
            <a:ext cx="43063886" cy="3178629"/>
          </a:xfrm>
        </p:spPr>
        <p:txBody>
          <a:bodyPr anchor="ctr" anchorCtr="0">
            <a:noAutofit/>
          </a:bodyPr>
          <a:lstStyle/>
          <a:p>
            <a:pPr>
              <a:lnSpc>
                <a:spcPct val="70000"/>
              </a:lnSpc>
            </a:pPr>
            <a:r>
              <a:rPr lang="en-US" sz="11500" b="1" dirty="0">
                <a:solidFill>
                  <a:schemeClr val="bg1"/>
                </a:solidFill>
              </a:rPr>
              <a:t>Examining the Mechanism of the Self-Regulation of </a:t>
            </a:r>
            <a:r>
              <a:rPr lang="en-US" sz="11500" b="1" i="1" dirty="0">
                <a:solidFill>
                  <a:schemeClr val="bg1"/>
                </a:solidFill>
              </a:rPr>
              <a:t>rpsU2</a:t>
            </a:r>
            <a:r>
              <a:rPr lang="en-US" sz="11500" b="1" dirty="0">
                <a:solidFill>
                  <a:schemeClr val="bg1"/>
                </a:solidFill>
              </a:rPr>
              <a:t> </a:t>
            </a:r>
            <a:br>
              <a:rPr lang="en-US" sz="11500" b="1" dirty="0">
                <a:solidFill>
                  <a:schemeClr val="bg1"/>
                </a:solidFill>
              </a:rPr>
            </a:br>
            <a:r>
              <a:rPr lang="en-US" sz="11500" b="1" dirty="0">
                <a:solidFill>
                  <a:schemeClr val="bg1"/>
                </a:solidFill>
              </a:rPr>
              <a:t>in </a:t>
            </a:r>
            <a:r>
              <a:rPr lang="en-US" sz="11500" b="1" i="1" dirty="0" err="1">
                <a:solidFill>
                  <a:schemeClr val="bg1"/>
                </a:solidFill>
              </a:rPr>
              <a:t>Francisella</a:t>
            </a:r>
            <a:r>
              <a:rPr lang="en-US" sz="11500" b="1" i="1" dirty="0">
                <a:solidFill>
                  <a:schemeClr val="bg1"/>
                </a:solidFill>
              </a:rPr>
              <a:t> </a:t>
            </a:r>
            <a:r>
              <a:rPr lang="en-US" sz="11500" b="1" i="1" dirty="0" err="1">
                <a:solidFill>
                  <a:schemeClr val="bg1"/>
                </a:solidFill>
              </a:rPr>
              <a:t>tularensis</a:t>
            </a:r>
            <a:r>
              <a:rPr lang="en-US" sz="11500" b="1" i="1" dirty="0">
                <a:solidFill>
                  <a:schemeClr val="bg1"/>
                </a:solidFill>
              </a:rPr>
              <a:t> </a:t>
            </a:r>
            <a:endParaRPr lang="en-US" sz="115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DC7592-F125-16D7-B543-F2810E7F20F8}"/>
              </a:ext>
            </a:extLst>
          </p:cNvPr>
          <p:cNvSpPr/>
          <p:nvPr/>
        </p:nvSpPr>
        <p:spPr>
          <a:xfrm>
            <a:off x="413657" y="30392914"/>
            <a:ext cx="42981392" cy="2046515"/>
          </a:xfrm>
          <a:prstGeom prst="rect">
            <a:avLst/>
          </a:prstGeom>
          <a:solidFill>
            <a:srgbClr val="193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r>
              <a:rPr lang="en-US" sz="3200" dirty="0">
                <a:solidFill>
                  <a:schemeClr val="bg1"/>
                </a:solidFill>
              </a:rPr>
              <a:t>References</a:t>
            </a:r>
          </a:p>
          <a:p>
            <a:r>
              <a:rPr lang="en-US" sz="2400" b="0" i="0" dirty="0">
                <a:solidFill>
                  <a:schemeClr val="bg1"/>
                </a:solidFill>
                <a:effectLst/>
                <a:latin typeface="BlinkMacSystemFont"/>
              </a:rPr>
              <a:t>Burgos, H. L., O'Connor, K., Sanchez-Vazquez, P., &amp;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BlinkMacSystemFont"/>
              </a:rPr>
              <a:t>Gourse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BlinkMacSystemFont"/>
              </a:rPr>
              <a:t>, R. L. (2017). Roles of Transcriptional and Translational Control Mechanisms in Regulation of Ribosomal Protein Synthesis in Escherichia coli. </a:t>
            </a:r>
            <a:r>
              <a:rPr lang="en-US" sz="2400" b="0" i="1" dirty="0">
                <a:solidFill>
                  <a:schemeClr val="bg1"/>
                </a:solidFill>
                <a:effectLst/>
                <a:latin typeface="BlinkMacSystemFont"/>
              </a:rPr>
              <a:t>Journal of bacteriology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BlinkMacSystemFont"/>
              </a:rPr>
              <a:t>, </a:t>
            </a:r>
            <a:r>
              <a:rPr lang="en-US" sz="2400" b="0" i="1" dirty="0">
                <a:solidFill>
                  <a:schemeClr val="bg1"/>
                </a:solidFill>
                <a:effectLst/>
                <a:latin typeface="BlinkMacSystemFont"/>
              </a:rPr>
              <a:t>199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BlinkMacSystemFont"/>
              </a:rPr>
              <a:t>(21), e00407-17. https://doi.org/10.1128/JB.00407-17</a:t>
            </a:r>
          </a:p>
          <a:p>
            <a:r>
              <a:rPr lang="en-US" sz="2400" b="0" i="0" dirty="0">
                <a:solidFill>
                  <a:schemeClr val="bg1"/>
                </a:solidFill>
                <a:effectLst/>
                <a:latin typeface="BlinkMacSystemFont"/>
              </a:rPr>
              <a:t>Lindahl, L., Archer, R., &amp;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BlinkMacSystemFont"/>
              </a:rPr>
              <a:t>Zengel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BlinkMacSystemFont"/>
              </a:rPr>
              <a:t>, J. M. (1983). Transcription of the S10 ribosomal protein operon is regulated by an attenuator in the leader. </a:t>
            </a:r>
            <a:r>
              <a:rPr lang="en-US" sz="2400" b="0" i="1" dirty="0">
                <a:solidFill>
                  <a:schemeClr val="bg1"/>
                </a:solidFill>
                <a:effectLst/>
                <a:latin typeface="BlinkMacSystemFont"/>
              </a:rPr>
              <a:t>Cell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BlinkMacSystemFont"/>
              </a:rPr>
              <a:t>, </a:t>
            </a:r>
            <a:r>
              <a:rPr lang="en-US" sz="2400" b="0" i="1" dirty="0">
                <a:solidFill>
                  <a:schemeClr val="bg1"/>
                </a:solidFill>
                <a:effectLst/>
                <a:latin typeface="BlinkMacSystemFont"/>
              </a:rPr>
              <a:t>33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BlinkMacSystemFont"/>
              </a:rPr>
              <a:t>(1), 241–248. https://doi.org/10.1016/0092-8674(83)90353-7</a:t>
            </a:r>
          </a:p>
          <a:p>
            <a:r>
              <a:rPr lang="en-US" sz="2400" b="0" i="0" dirty="0">
                <a:solidFill>
                  <a:schemeClr val="bg1"/>
                </a:solidFill>
                <a:effectLst/>
                <a:latin typeface="BlinkMacSystemFont"/>
              </a:rPr>
              <a:t>Nomura, M.,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BlinkMacSystemFont"/>
              </a:rPr>
              <a:t>Gourse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BlinkMacSystemFont"/>
              </a:rPr>
              <a:t>, R., &amp; Baughman, G. (1984). Regulation of the synthesis of ribosomes and ribosomal components. </a:t>
            </a:r>
            <a:r>
              <a:rPr lang="en-US" sz="2400" b="0" i="1" dirty="0">
                <a:solidFill>
                  <a:schemeClr val="bg1"/>
                </a:solidFill>
                <a:effectLst/>
                <a:latin typeface="BlinkMacSystemFont"/>
              </a:rPr>
              <a:t>Annual review of biochemistry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BlinkMacSystemFont"/>
              </a:rPr>
              <a:t>, </a:t>
            </a:r>
            <a:r>
              <a:rPr lang="en-US" sz="2400" b="0" i="1" dirty="0">
                <a:solidFill>
                  <a:schemeClr val="bg1"/>
                </a:solidFill>
                <a:effectLst/>
                <a:latin typeface="BlinkMacSystemFont"/>
              </a:rPr>
              <a:t>53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BlinkMacSystemFont"/>
              </a:rPr>
              <a:t>, 75–117. https://doi.org/10.1146/annurev.bi.53.070184.000451</a:t>
            </a:r>
          </a:p>
          <a:p>
            <a:r>
              <a:rPr lang="en-US" sz="2400" b="0" i="0" dirty="0" err="1">
                <a:solidFill>
                  <a:schemeClr val="bg1"/>
                </a:solidFill>
                <a:effectLst/>
                <a:latin typeface="BlinkMacSystemFont"/>
              </a:rPr>
              <a:t>Zengel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BlinkMacSystemFont"/>
              </a:rPr>
              <a:t>, J. M., &amp; Lindahl, L. (1994). Diverse mechanisms for regulating ribosomal protein synthesis in Escherichia coli. </a:t>
            </a:r>
            <a:r>
              <a:rPr lang="en-US" sz="2400" b="0" i="1" dirty="0">
                <a:solidFill>
                  <a:schemeClr val="bg1"/>
                </a:solidFill>
                <a:effectLst/>
                <a:latin typeface="BlinkMacSystemFont"/>
              </a:rPr>
              <a:t>Progress in nucleic acid research and molecular biology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BlinkMacSystemFont"/>
              </a:rPr>
              <a:t>, </a:t>
            </a:r>
            <a:r>
              <a:rPr lang="en-US" sz="2400" b="0" i="1" dirty="0">
                <a:solidFill>
                  <a:schemeClr val="bg1"/>
                </a:solidFill>
                <a:effectLst/>
                <a:latin typeface="BlinkMacSystemFont"/>
              </a:rPr>
              <a:t>47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BlinkMacSystemFont"/>
              </a:rPr>
              <a:t>, 331–370. https://doi.org/10.1016/s0079-6603(08)60256-1</a:t>
            </a:r>
          </a:p>
          <a:p>
            <a:endParaRPr lang="en-US" sz="2800" b="0" i="0" dirty="0">
              <a:solidFill>
                <a:schemeClr val="bg1"/>
              </a:solidFill>
              <a:effectLst/>
              <a:latin typeface="BlinkMacSystemFont"/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D6778C-8A44-181E-5AEC-2CC487B96FC1}"/>
              </a:ext>
            </a:extLst>
          </p:cNvPr>
          <p:cNvSpPr/>
          <p:nvPr/>
        </p:nvSpPr>
        <p:spPr>
          <a:xfrm>
            <a:off x="29744359" y="6638392"/>
            <a:ext cx="13717764" cy="6204051"/>
          </a:xfrm>
          <a:prstGeom prst="rect">
            <a:avLst/>
          </a:prstGeom>
          <a:solidFill>
            <a:srgbClr val="797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3C6AE6-84A7-4E51-D5F7-013836098760}"/>
              </a:ext>
            </a:extLst>
          </p:cNvPr>
          <p:cNvSpPr/>
          <p:nvPr/>
        </p:nvSpPr>
        <p:spPr>
          <a:xfrm>
            <a:off x="29744363" y="14668748"/>
            <a:ext cx="13650686" cy="10814709"/>
          </a:xfrm>
          <a:prstGeom prst="rect">
            <a:avLst/>
          </a:prstGeom>
          <a:solidFill>
            <a:srgbClr val="EFB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F7973C-B34F-1C96-C974-CD77C9DAC220}"/>
              </a:ext>
            </a:extLst>
          </p:cNvPr>
          <p:cNvSpPr/>
          <p:nvPr/>
        </p:nvSpPr>
        <p:spPr>
          <a:xfrm>
            <a:off x="402766" y="6564089"/>
            <a:ext cx="13650686" cy="4657627"/>
          </a:xfrm>
          <a:prstGeom prst="rect">
            <a:avLst/>
          </a:prstGeom>
          <a:solidFill>
            <a:srgbClr val="FCA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A4AF76-67E1-B76A-E52F-F3282F19742F}"/>
              </a:ext>
            </a:extLst>
          </p:cNvPr>
          <p:cNvSpPr/>
          <p:nvPr/>
        </p:nvSpPr>
        <p:spPr>
          <a:xfrm>
            <a:off x="413657" y="4778827"/>
            <a:ext cx="13650685" cy="1480461"/>
          </a:xfrm>
          <a:prstGeom prst="rect">
            <a:avLst/>
          </a:prstGeom>
          <a:solidFill>
            <a:srgbClr val="556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latin typeface="+mj-lt"/>
              </a:rPr>
              <a:t>Introduction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4B9D0D-27F9-1075-E61D-A9ED3501C41F}"/>
              </a:ext>
            </a:extLst>
          </p:cNvPr>
          <p:cNvSpPr txBox="1"/>
          <p:nvPr/>
        </p:nvSpPr>
        <p:spPr>
          <a:xfrm>
            <a:off x="12997260" y="3282548"/>
            <a:ext cx="178966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Sierra Schmidt</a:t>
            </a:r>
            <a:r>
              <a:rPr lang="en-US" sz="6000" baseline="30000" dirty="0">
                <a:solidFill>
                  <a:schemeClr val="bg1"/>
                </a:solidFill>
              </a:rPr>
              <a:t>1</a:t>
            </a:r>
            <a:r>
              <a:rPr lang="en-US" sz="6000" dirty="0">
                <a:solidFill>
                  <a:schemeClr val="bg1"/>
                </a:solidFill>
              </a:rPr>
              <a:t>, Hannah Trautmann</a:t>
            </a:r>
            <a:r>
              <a:rPr lang="en-US" sz="6000" baseline="30000" dirty="0">
                <a:solidFill>
                  <a:schemeClr val="bg1"/>
                </a:solidFill>
              </a:rPr>
              <a:t>1</a:t>
            </a:r>
            <a:r>
              <a:rPr lang="en-US" sz="6000" dirty="0">
                <a:solidFill>
                  <a:schemeClr val="bg1"/>
                </a:solidFill>
              </a:rPr>
              <a:t>, Kathryn Ramsey </a:t>
            </a:r>
            <a:r>
              <a:rPr lang="en-US" sz="6000" baseline="30000" dirty="0">
                <a:solidFill>
                  <a:schemeClr val="bg1"/>
                </a:solidFill>
              </a:rPr>
              <a:t>1,2</a:t>
            </a:r>
          </a:p>
        </p:txBody>
      </p:sp>
      <p:pic>
        <p:nvPicPr>
          <p:cNvPr id="1028" name="Picture 4" descr="Researchers predict Tularemia outbreaks as climate changes">
            <a:extLst>
              <a:ext uri="{FF2B5EF4-FFF2-40B4-BE49-F238E27FC236}">
                <a16:creationId xmlns:a16="http://schemas.microsoft.com/office/drawing/2014/main" id="{F011C52F-917C-0FA4-10C2-55E4BE2E3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452" y="7847979"/>
            <a:ext cx="4867188" cy="324960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B32A3BA-2257-BE6D-675F-4702A3AE47E4}"/>
              </a:ext>
            </a:extLst>
          </p:cNvPr>
          <p:cNvSpPr/>
          <p:nvPr/>
        </p:nvSpPr>
        <p:spPr>
          <a:xfrm>
            <a:off x="402765" y="24222249"/>
            <a:ext cx="13618568" cy="124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+mj-lt"/>
              </a:rPr>
              <a:t>bS21-2 Regulates its Own Expression</a:t>
            </a:r>
          </a:p>
        </p:txBody>
      </p:sp>
      <p:sp>
        <p:nvSpPr>
          <p:cNvPr id="1032" name="Rectangle 1031">
            <a:extLst>
              <a:ext uri="{FF2B5EF4-FFF2-40B4-BE49-F238E27FC236}">
                <a16:creationId xmlns:a16="http://schemas.microsoft.com/office/drawing/2014/main" id="{DA60FBE5-E8FE-80CF-06F9-ACE2B4DD7AA5}"/>
              </a:ext>
            </a:extLst>
          </p:cNvPr>
          <p:cNvSpPr/>
          <p:nvPr/>
        </p:nvSpPr>
        <p:spPr>
          <a:xfrm>
            <a:off x="387531" y="11405520"/>
            <a:ext cx="13650686" cy="1742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+mj-lt"/>
              </a:rPr>
              <a:t>bS21: a small subunit ribosomal protein involved in translation initiation</a:t>
            </a:r>
          </a:p>
        </p:txBody>
      </p:sp>
      <p:sp>
        <p:nvSpPr>
          <p:cNvPr id="1034" name="Rectangle 1033">
            <a:extLst>
              <a:ext uri="{FF2B5EF4-FFF2-40B4-BE49-F238E27FC236}">
                <a16:creationId xmlns:a16="http://schemas.microsoft.com/office/drawing/2014/main" id="{FF504A06-C87C-2056-4A6B-D2E559701730}"/>
              </a:ext>
            </a:extLst>
          </p:cNvPr>
          <p:cNvSpPr/>
          <p:nvPr/>
        </p:nvSpPr>
        <p:spPr>
          <a:xfrm>
            <a:off x="549483" y="13327642"/>
            <a:ext cx="4860445" cy="426624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260C8C8-44D3-7C29-E3D3-AEDDF8BA3BDA}"/>
              </a:ext>
            </a:extLst>
          </p:cNvPr>
          <p:cNvSpPr/>
          <p:nvPr/>
        </p:nvSpPr>
        <p:spPr>
          <a:xfrm>
            <a:off x="15073564" y="13597328"/>
            <a:ext cx="13650686" cy="11886129"/>
          </a:xfrm>
          <a:prstGeom prst="rect">
            <a:avLst/>
          </a:prstGeom>
          <a:solidFill>
            <a:srgbClr val="797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D05868D6-35CF-5D21-7410-21450C298839}"/>
              </a:ext>
            </a:extLst>
          </p:cNvPr>
          <p:cNvSpPr/>
          <p:nvPr/>
        </p:nvSpPr>
        <p:spPr>
          <a:xfrm>
            <a:off x="15111763" y="4781884"/>
            <a:ext cx="28350359" cy="1480461"/>
          </a:xfrm>
          <a:prstGeom prst="rect">
            <a:avLst/>
          </a:prstGeom>
          <a:solidFill>
            <a:srgbClr val="556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latin typeface="+mj-lt"/>
              </a:rPr>
              <a:t>Results</a:t>
            </a:r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D142D874-36DE-DF4F-546E-77A949FBE6CA}"/>
              </a:ext>
            </a:extLst>
          </p:cNvPr>
          <p:cNvSpPr/>
          <p:nvPr/>
        </p:nvSpPr>
        <p:spPr>
          <a:xfrm>
            <a:off x="29760052" y="13037852"/>
            <a:ext cx="13650685" cy="1480461"/>
          </a:xfrm>
          <a:prstGeom prst="rect">
            <a:avLst/>
          </a:prstGeom>
          <a:solidFill>
            <a:srgbClr val="556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00" b="1" dirty="0">
                <a:latin typeface="+mj-lt"/>
              </a:rPr>
              <a:t>Ribosomal Protein Regulation</a:t>
            </a:r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63B038AC-3ED3-712D-7222-7BC103504441}"/>
              </a:ext>
            </a:extLst>
          </p:cNvPr>
          <p:cNvSpPr/>
          <p:nvPr/>
        </p:nvSpPr>
        <p:spPr>
          <a:xfrm>
            <a:off x="370649" y="6453054"/>
            <a:ext cx="13650684" cy="1480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i="1" dirty="0" err="1">
                <a:latin typeface="+mj-lt"/>
              </a:rPr>
              <a:t>Francisella</a:t>
            </a:r>
            <a:r>
              <a:rPr lang="en-US" sz="6600" b="1" i="1" dirty="0">
                <a:latin typeface="+mj-lt"/>
              </a:rPr>
              <a:t> </a:t>
            </a:r>
            <a:r>
              <a:rPr lang="en-US" sz="6600" b="1" i="1" dirty="0" err="1">
                <a:latin typeface="+mj-lt"/>
              </a:rPr>
              <a:t>tularensis</a:t>
            </a:r>
            <a:endParaRPr lang="en-US" sz="6600" b="1" i="1" dirty="0">
              <a:latin typeface="+mj-lt"/>
            </a:endParaRPr>
          </a:p>
        </p:txBody>
      </p: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768E2FE3-F96C-29F8-B6DC-F1E6B68479A4}"/>
              </a:ext>
            </a:extLst>
          </p:cNvPr>
          <p:cNvSpPr/>
          <p:nvPr/>
        </p:nvSpPr>
        <p:spPr>
          <a:xfrm>
            <a:off x="549483" y="17683014"/>
            <a:ext cx="5659381" cy="443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+mj-lt"/>
              </a:rPr>
              <a:t>Location of bS21 in the small subunit of the  </a:t>
            </a:r>
            <a:r>
              <a:rPr lang="en-US" i="1" dirty="0">
                <a:latin typeface="+mj-lt"/>
              </a:rPr>
              <a:t>E. coli </a:t>
            </a:r>
            <a:r>
              <a:rPr lang="en-US" dirty="0">
                <a:latin typeface="+mj-lt"/>
              </a:rPr>
              <a:t>ribosome</a:t>
            </a:r>
          </a:p>
        </p:txBody>
      </p:sp>
      <p:graphicFrame>
        <p:nvGraphicFramePr>
          <p:cNvPr id="1084" name="Table 44">
            <a:extLst>
              <a:ext uri="{FF2B5EF4-FFF2-40B4-BE49-F238E27FC236}">
                <a16:creationId xmlns:a16="http://schemas.microsoft.com/office/drawing/2014/main" id="{5A8A9DF8-486A-7036-4443-A5729165BF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169580"/>
              </p:ext>
            </p:extLst>
          </p:nvPr>
        </p:nvGraphicFramePr>
        <p:xfrm>
          <a:off x="21305473" y="7982363"/>
          <a:ext cx="7241134" cy="1066800"/>
        </p:xfrm>
        <a:graphic>
          <a:graphicData uri="http://schemas.openxmlformats.org/drawingml/2006/table">
            <a:tbl>
              <a:tblPr firstRow="1" bandRow="1"/>
              <a:tblGrid>
                <a:gridCol w="3620567">
                  <a:extLst>
                    <a:ext uri="{9D8B030D-6E8A-4147-A177-3AD203B41FA5}">
                      <a16:colId xmlns:a16="http://schemas.microsoft.com/office/drawing/2014/main" val="2576813708"/>
                    </a:ext>
                  </a:extLst>
                </a:gridCol>
                <a:gridCol w="3620567">
                  <a:extLst>
                    <a:ext uri="{9D8B030D-6E8A-4147-A177-3AD203B41FA5}">
                      <a16:colId xmlns:a16="http://schemas.microsoft.com/office/drawing/2014/main" val="3437279959"/>
                    </a:ext>
                  </a:extLst>
                </a:gridCol>
              </a:tblGrid>
              <a:tr h="1011049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Quattrocento Sans" panose="020B0604020202020204" charset="0"/>
                        </a:rPr>
                        <a:t>If in cells </a:t>
                      </a:r>
                      <a:r>
                        <a:rPr lang="en-US" sz="3200" b="1" u="sng" dirty="0">
                          <a:latin typeface="Quattrocento Sans" panose="020B0604020202020204" charset="0"/>
                        </a:rPr>
                        <a:t>with</a:t>
                      </a:r>
                      <a:r>
                        <a:rPr lang="en-US" sz="3200" b="0" dirty="0">
                          <a:latin typeface="Quattrocento Sans" panose="020B0604020202020204" charset="0"/>
                        </a:rPr>
                        <a:t> bS21-2 (WT)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b="0" dirty="0">
                          <a:latin typeface="Quattrocento Sans" panose="020B0604020202020204" charset="0"/>
                        </a:rPr>
                        <a:t>If in cells </a:t>
                      </a:r>
                      <a:r>
                        <a:rPr lang="en-US" sz="3200" b="1" u="sng" dirty="0">
                          <a:latin typeface="Quattrocento Sans" panose="020B0604020202020204" charset="0"/>
                        </a:rPr>
                        <a:t>without</a:t>
                      </a:r>
                      <a:r>
                        <a:rPr lang="en-US" sz="3200" b="0" dirty="0">
                          <a:latin typeface="Quattrocento Sans" panose="020B0604020202020204" charset="0"/>
                        </a:rPr>
                        <a:t> bS21-2 (∆</a:t>
                      </a:r>
                      <a:r>
                        <a:rPr lang="en-US" sz="3200" b="0" i="1" dirty="0">
                          <a:latin typeface="Quattrocento Sans" panose="020B0604020202020204" charset="0"/>
                        </a:rPr>
                        <a:t>rpsU2</a:t>
                      </a:r>
                      <a:r>
                        <a:rPr lang="en-US" sz="3200" b="0" dirty="0">
                          <a:latin typeface="Quattrocento Sans" panose="020B0604020202020204" charset="0"/>
                        </a:rPr>
                        <a:t>)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168174"/>
                  </a:ext>
                </a:extLst>
              </a:tr>
            </a:tbl>
          </a:graphicData>
        </a:graphic>
      </p:graphicFrame>
      <p:sp>
        <p:nvSpPr>
          <p:cNvPr id="1118" name="Google Shape;159;p18">
            <a:extLst>
              <a:ext uri="{FF2B5EF4-FFF2-40B4-BE49-F238E27FC236}">
                <a16:creationId xmlns:a16="http://schemas.microsoft.com/office/drawing/2014/main" id="{4BD27DA0-73A5-02F8-900A-7BE0BF7D2D1F}"/>
              </a:ext>
            </a:extLst>
          </p:cNvPr>
          <p:cNvSpPr/>
          <p:nvPr/>
        </p:nvSpPr>
        <p:spPr>
          <a:xfrm>
            <a:off x="15367647" y="11427929"/>
            <a:ext cx="1979193" cy="7467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i="1" dirty="0"/>
              <a:t>rpsU2</a:t>
            </a:r>
            <a:r>
              <a:rPr lang="en" sz="2800" dirty="0"/>
              <a:t> promoter</a:t>
            </a:r>
            <a:endParaRPr sz="2800" dirty="0"/>
          </a:p>
        </p:txBody>
      </p:sp>
      <p:sp>
        <p:nvSpPr>
          <p:cNvPr id="1119" name="Google Shape;160;p18">
            <a:extLst>
              <a:ext uri="{FF2B5EF4-FFF2-40B4-BE49-F238E27FC236}">
                <a16:creationId xmlns:a16="http://schemas.microsoft.com/office/drawing/2014/main" id="{A85E3B6C-0417-6052-ABCF-F27AF5A2ED7A}"/>
              </a:ext>
            </a:extLst>
          </p:cNvPr>
          <p:cNvSpPr/>
          <p:nvPr/>
        </p:nvSpPr>
        <p:spPr>
          <a:xfrm>
            <a:off x="17346922" y="11427929"/>
            <a:ext cx="1979193" cy="7467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tul 4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5’ UTR</a:t>
            </a:r>
            <a:endParaRPr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20" name="Google Shape;161;p18">
            <a:extLst>
              <a:ext uri="{FF2B5EF4-FFF2-40B4-BE49-F238E27FC236}">
                <a16:creationId xmlns:a16="http://schemas.microsoft.com/office/drawing/2014/main" id="{A42D5C2D-6229-49CB-F671-1A19F558E38E}"/>
              </a:ext>
            </a:extLst>
          </p:cNvPr>
          <p:cNvSpPr/>
          <p:nvPr/>
        </p:nvSpPr>
        <p:spPr>
          <a:xfrm>
            <a:off x="19326198" y="11427929"/>
            <a:ext cx="1979193" cy="74674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i="1" dirty="0"/>
              <a:t>lacZ</a:t>
            </a:r>
            <a:endParaRPr sz="2800" i="1" dirty="0"/>
          </a:p>
        </p:txBody>
      </p:sp>
      <p:sp>
        <p:nvSpPr>
          <p:cNvPr id="1121" name="Google Shape;163;p18">
            <a:extLst>
              <a:ext uri="{FF2B5EF4-FFF2-40B4-BE49-F238E27FC236}">
                <a16:creationId xmlns:a16="http://schemas.microsoft.com/office/drawing/2014/main" id="{4EE16DEB-9796-43B7-A01C-48CFFAF33939}"/>
              </a:ext>
            </a:extLst>
          </p:cNvPr>
          <p:cNvSpPr/>
          <p:nvPr/>
        </p:nvSpPr>
        <p:spPr>
          <a:xfrm>
            <a:off x="15367709" y="12451608"/>
            <a:ext cx="1979193" cy="7467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tul 4  </a:t>
            </a:r>
            <a:r>
              <a:rPr lang="e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promoter</a:t>
            </a:r>
            <a:endParaRPr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22" name="Google Shape;164;p18">
            <a:extLst>
              <a:ext uri="{FF2B5EF4-FFF2-40B4-BE49-F238E27FC236}">
                <a16:creationId xmlns:a16="http://schemas.microsoft.com/office/drawing/2014/main" id="{605E4D03-E0A1-583C-F46A-7FC39509DE32}"/>
              </a:ext>
            </a:extLst>
          </p:cNvPr>
          <p:cNvSpPr/>
          <p:nvPr/>
        </p:nvSpPr>
        <p:spPr>
          <a:xfrm>
            <a:off x="17346984" y="12451608"/>
            <a:ext cx="1979193" cy="7467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i="1" dirty="0"/>
              <a:t>rpsU2</a:t>
            </a:r>
            <a:r>
              <a:rPr lang="en" sz="2800" dirty="0"/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5’ UTR</a:t>
            </a:r>
            <a:endParaRPr sz="2800" dirty="0"/>
          </a:p>
        </p:txBody>
      </p:sp>
      <p:sp>
        <p:nvSpPr>
          <p:cNvPr id="1123" name="Google Shape;165;p18">
            <a:extLst>
              <a:ext uri="{FF2B5EF4-FFF2-40B4-BE49-F238E27FC236}">
                <a16:creationId xmlns:a16="http://schemas.microsoft.com/office/drawing/2014/main" id="{15E0A353-05FE-ADE8-AF3B-071D71962435}"/>
              </a:ext>
            </a:extLst>
          </p:cNvPr>
          <p:cNvSpPr/>
          <p:nvPr/>
        </p:nvSpPr>
        <p:spPr>
          <a:xfrm>
            <a:off x="19326260" y="12451608"/>
            <a:ext cx="1979193" cy="74674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i="1" dirty="0"/>
              <a:t>lacZ</a:t>
            </a:r>
            <a:r>
              <a:rPr lang="en" sz="2800" dirty="0"/>
              <a:t> </a:t>
            </a:r>
            <a:endParaRPr sz="2800" dirty="0"/>
          </a:p>
        </p:txBody>
      </p:sp>
      <p:grpSp>
        <p:nvGrpSpPr>
          <p:cNvPr id="1127" name="Group 1126">
            <a:extLst>
              <a:ext uri="{FF2B5EF4-FFF2-40B4-BE49-F238E27FC236}">
                <a16:creationId xmlns:a16="http://schemas.microsoft.com/office/drawing/2014/main" id="{79FCC7E5-81F4-7C60-FA06-A261AC1B4E12}"/>
              </a:ext>
            </a:extLst>
          </p:cNvPr>
          <p:cNvGrpSpPr/>
          <p:nvPr/>
        </p:nvGrpSpPr>
        <p:grpSpPr>
          <a:xfrm>
            <a:off x="15367647" y="10360585"/>
            <a:ext cx="12503599" cy="746749"/>
            <a:chOff x="15367728" y="9217610"/>
            <a:chExt cx="12503599" cy="746749"/>
          </a:xfrm>
        </p:grpSpPr>
        <p:sp>
          <p:nvSpPr>
            <p:cNvPr id="1112" name="Google Shape;151;p18">
              <a:extLst>
                <a:ext uri="{FF2B5EF4-FFF2-40B4-BE49-F238E27FC236}">
                  <a16:creationId xmlns:a16="http://schemas.microsoft.com/office/drawing/2014/main" id="{31478F6C-6DC2-ACA9-02CE-9D3C137A874D}"/>
                </a:ext>
              </a:extLst>
            </p:cNvPr>
            <p:cNvSpPr/>
            <p:nvPr/>
          </p:nvSpPr>
          <p:spPr>
            <a:xfrm>
              <a:off x="15367728" y="9217610"/>
              <a:ext cx="1979193" cy="74674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i="1" dirty="0"/>
                <a:t>rpsU2</a:t>
              </a:r>
              <a:r>
                <a:rPr lang="en" sz="2800" dirty="0"/>
                <a:t> promoter</a:t>
              </a:r>
              <a:endParaRPr sz="2800" dirty="0"/>
            </a:p>
          </p:txBody>
        </p:sp>
        <p:sp>
          <p:nvSpPr>
            <p:cNvPr id="1113" name="Google Shape;152;p18">
              <a:extLst>
                <a:ext uri="{FF2B5EF4-FFF2-40B4-BE49-F238E27FC236}">
                  <a16:creationId xmlns:a16="http://schemas.microsoft.com/office/drawing/2014/main" id="{3A81A90E-5456-0840-82E7-FA8BE7425C99}"/>
                </a:ext>
              </a:extLst>
            </p:cNvPr>
            <p:cNvSpPr/>
            <p:nvPr/>
          </p:nvSpPr>
          <p:spPr>
            <a:xfrm>
              <a:off x="17347006" y="9217610"/>
              <a:ext cx="1979193" cy="74674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i="1" dirty="0"/>
                <a:t>rpsU2</a:t>
              </a:r>
              <a:r>
                <a:rPr lang="en" sz="2800" dirty="0"/>
                <a:t>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/>
                <a:t>5’ UTR</a:t>
              </a:r>
              <a:endParaRPr sz="2800" dirty="0"/>
            </a:p>
          </p:txBody>
        </p:sp>
        <p:sp>
          <p:nvSpPr>
            <p:cNvPr id="1114" name="Google Shape;153;p18">
              <a:extLst>
                <a:ext uri="{FF2B5EF4-FFF2-40B4-BE49-F238E27FC236}">
                  <a16:creationId xmlns:a16="http://schemas.microsoft.com/office/drawing/2014/main" id="{55382F05-58F5-06D2-E6A0-A52A7EABA373}"/>
                </a:ext>
              </a:extLst>
            </p:cNvPr>
            <p:cNvSpPr/>
            <p:nvPr/>
          </p:nvSpPr>
          <p:spPr>
            <a:xfrm>
              <a:off x="19326281" y="9217610"/>
              <a:ext cx="1979193" cy="7467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i="1" dirty="0"/>
                <a:t>lacZ</a:t>
              </a:r>
              <a:endParaRPr sz="2800" i="1" dirty="0"/>
            </a:p>
          </p:txBody>
        </p:sp>
        <p:pic>
          <p:nvPicPr>
            <p:cNvPr id="1138" name="Picture 6" descr="Plus - PNG image with transparent background | Free Png Images">
              <a:extLst>
                <a:ext uri="{FF2B5EF4-FFF2-40B4-BE49-F238E27FC236}">
                  <a16:creationId xmlns:a16="http://schemas.microsoft.com/office/drawing/2014/main" id="{D9712F55-DB69-8009-6FAB-07911ABF77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3516" y="9353966"/>
              <a:ext cx="411678" cy="411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39" name="Group 1138">
              <a:extLst>
                <a:ext uri="{FF2B5EF4-FFF2-40B4-BE49-F238E27FC236}">
                  <a16:creationId xmlns:a16="http://schemas.microsoft.com/office/drawing/2014/main" id="{483D6208-C1A3-621F-B630-B16944B7A172}"/>
                </a:ext>
              </a:extLst>
            </p:cNvPr>
            <p:cNvGrpSpPr/>
            <p:nvPr/>
          </p:nvGrpSpPr>
          <p:grpSpPr>
            <a:xfrm>
              <a:off x="25757532" y="9353966"/>
              <a:ext cx="2113795" cy="411678"/>
              <a:chOff x="8208515" y="2259185"/>
              <a:chExt cx="2113795" cy="411678"/>
            </a:xfrm>
          </p:grpSpPr>
          <p:pic>
            <p:nvPicPr>
              <p:cNvPr id="1140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3CC53479-8B85-FC68-9B18-1C299D5107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08515" y="2259185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1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61920DBB-3026-2A6C-90F8-D21B9366E2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10632" y="2259185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2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683F1C56-D54A-68A1-FD30-D6583F467B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85102" y="2259185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3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F501218E-CF7A-F137-22B2-088BDA8427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59573" y="2259185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4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0CAA5351-299D-1560-2335-54804DAB14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34044" y="2259185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128" name="TextBox 1127">
            <a:extLst>
              <a:ext uri="{FF2B5EF4-FFF2-40B4-BE49-F238E27FC236}">
                <a16:creationId xmlns:a16="http://schemas.microsoft.com/office/drawing/2014/main" id="{C0A646C4-0F9F-3E36-AEDF-11F0823AF7A0}"/>
              </a:ext>
            </a:extLst>
          </p:cNvPr>
          <p:cNvSpPr txBox="1"/>
          <p:nvPr/>
        </p:nvSpPr>
        <p:spPr>
          <a:xfrm>
            <a:off x="22961741" y="11478138"/>
            <a:ext cx="27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Quattrocento Sans" panose="020B0604020202020204" charset="0"/>
              </a:rPr>
              <a:t>?</a:t>
            </a:r>
          </a:p>
        </p:txBody>
      </p:sp>
      <p:sp>
        <p:nvSpPr>
          <p:cNvPr id="1129" name="TextBox 1128">
            <a:extLst>
              <a:ext uri="{FF2B5EF4-FFF2-40B4-BE49-F238E27FC236}">
                <a16:creationId xmlns:a16="http://schemas.microsoft.com/office/drawing/2014/main" id="{5978A9D5-5661-3FD9-43B9-F7A2C5002A4B}"/>
              </a:ext>
            </a:extLst>
          </p:cNvPr>
          <p:cNvSpPr txBox="1"/>
          <p:nvPr/>
        </p:nvSpPr>
        <p:spPr>
          <a:xfrm>
            <a:off x="22961741" y="12501817"/>
            <a:ext cx="27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Quattrocento Sans" panose="020B0604020202020204" charset="0"/>
              </a:rPr>
              <a:t>?</a:t>
            </a:r>
          </a:p>
        </p:txBody>
      </p:sp>
      <p:sp>
        <p:nvSpPr>
          <p:cNvPr id="1130" name="TextBox 1129">
            <a:extLst>
              <a:ext uri="{FF2B5EF4-FFF2-40B4-BE49-F238E27FC236}">
                <a16:creationId xmlns:a16="http://schemas.microsoft.com/office/drawing/2014/main" id="{E87A98A0-9CAE-DABF-F9BE-32218B6D103C}"/>
              </a:ext>
            </a:extLst>
          </p:cNvPr>
          <p:cNvSpPr txBox="1"/>
          <p:nvPr/>
        </p:nvSpPr>
        <p:spPr>
          <a:xfrm>
            <a:off x="26654145" y="12501816"/>
            <a:ext cx="27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Quattrocento Sans" panose="020B0604020202020204" charset="0"/>
              </a:rPr>
              <a:t>?</a:t>
            </a:r>
          </a:p>
        </p:txBody>
      </p:sp>
      <p:sp>
        <p:nvSpPr>
          <p:cNvPr id="1131" name="TextBox 1130">
            <a:extLst>
              <a:ext uri="{FF2B5EF4-FFF2-40B4-BE49-F238E27FC236}">
                <a16:creationId xmlns:a16="http://schemas.microsoft.com/office/drawing/2014/main" id="{C8A83840-40D6-E41E-E736-38EB2A338F72}"/>
              </a:ext>
            </a:extLst>
          </p:cNvPr>
          <p:cNvSpPr txBox="1"/>
          <p:nvPr/>
        </p:nvSpPr>
        <p:spPr>
          <a:xfrm>
            <a:off x="26654145" y="11478138"/>
            <a:ext cx="27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Quattrocento Sans" panose="020B0604020202020204" charset="0"/>
              </a:rPr>
              <a:t>?</a:t>
            </a:r>
          </a:p>
        </p:txBody>
      </p:sp>
      <p:sp>
        <p:nvSpPr>
          <p:cNvPr id="1151" name="Rectangle 1150">
            <a:extLst>
              <a:ext uri="{FF2B5EF4-FFF2-40B4-BE49-F238E27FC236}">
                <a16:creationId xmlns:a16="http://schemas.microsoft.com/office/drawing/2014/main" id="{89E5B84F-EFDC-89BC-6D2D-437E32A58ADA}"/>
              </a:ext>
            </a:extLst>
          </p:cNvPr>
          <p:cNvSpPr/>
          <p:nvPr/>
        </p:nvSpPr>
        <p:spPr>
          <a:xfrm>
            <a:off x="15073563" y="6619891"/>
            <a:ext cx="13650685" cy="1367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+mj-lt"/>
              </a:rPr>
              <a:t>Constructs and Predictions</a:t>
            </a:r>
          </a:p>
        </p:txBody>
      </p:sp>
      <p:graphicFrame>
        <p:nvGraphicFramePr>
          <p:cNvPr id="1152" name="Chart 1151">
            <a:extLst>
              <a:ext uri="{FF2B5EF4-FFF2-40B4-BE49-F238E27FC236}">
                <a16:creationId xmlns:a16="http://schemas.microsoft.com/office/drawing/2014/main" id="{ECAC3007-1707-EB4F-8576-614AE3862A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7674628"/>
              </p:ext>
            </p:extLst>
          </p:nvPr>
        </p:nvGraphicFramePr>
        <p:xfrm>
          <a:off x="15571141" y="15247708"/>
          <a:ext cx="12488213" cy="7100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53" name="Rectangle 1152">
            <a:extLst>
              <a:ext uri="{FF2B5EF4-FFF2-40B4-BE49-F238E27FC236}">
                <a16:creationId xmlns:a16="http://schemas.microsoft.com/office/drawing/2014/main" id="{B2E5E6D3-3124-3204-4876-B7A2A3DE0D15}"/>
              </a:ext>
            </a:extLst>
          </p:cNvPr>
          <p:cNvSpPr/>
          <p:nvPr/>
        </p:nvSpPr>
        <p:spPr>
          <a:xfrm>
            <a:off x="730475" y="7569346"/>
            <a:ext cx="6941645" cy="3881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atin typeface="+mj-lt"/>
              </a:rPr>
              <a:t>Gram-negative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atin typeface="+mj-lt"/>
              </a:rPr>
              <a:t>Intracellular pathogen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atin typeface="+mj-lt"/>
              </a:rPr>
              <a:t>Causes tularemia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atin typeface="+mj-lt"/>
              </a:rPr>
              <a:t>Potential bioweapon</a:t>
            </a:r>
          </a:p>
        </p:txBody>
      </p:sp>
      <p:sp>
        <p:nvSpPr>
          <p:cNvPr id="1154" name="Rectangle 1153">
            <a:extLst>
              <a:ext uri="{FF2B5EF4-FFF2-40B4-BE49-F238E27FC236}">
                <a16:creationId xmlns:a16="http://schemas.microsoft.com/office/drawing/2014/main" id="{F582AB6A-7AF3-39E4-8D54-C4E8E97685CE}"/>
              </a:ext>
            </a:extLst>
          </p:cNvPr>
          <p:cNvSpPr/>
          <p:nvPr/>
        </p:nvSpPr>
        <p:spPr>
          <a:xfrm>
            <a:off x="15058329" y="13574685"/>
            <a:ext cx="13665919" cy="1918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i="1" dirty="0">
                <a:latin typeface="+mj-lt"/>
              </a:rPr>
              <a:t>rpsU2 </a:t>
            </a:r>
            <a:r>
              <a:rPr lang="en-US" sz="6600" b="1" dirty="0">
                <a:latin typeface="+mj-lt"/>
              </a:rPr>
              <a:t>5’UTR Permits Regulation by bS21</a:t>
            </a:r>
            <a:endParaRPr lang="en-US" sz="6600" b="1" i="1" dirty="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165DCE-D564-E412-F1AD-EAAB273B15D4}"/>
              </a:ext>
            </a:extLst>
          </p:cNvPr>
          <p:cNvSpPr/>
          <p:nvPr/>
        </p:nvSpPr>
        <p:spPr>
          <a:xfrm>
            <a:off x="19451351" y="25642233"/>
            <a:ext cx="8203403" cy="4472005"/>
          </a:xfrm>
          <a:prstGeom prst="rect">
            <a:avLst/>
          </a:prstGeom>
          <a:solidFill>
            <a:srgbClr val="556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atin typeface="+mj-lt"/>
              </a:rPr>
              <a:t>The 5’UTR of the </a:t>
            </a:r>
            <a:r>
              <a:rPr lang="en-US" sz="4800" b="1" i="1" dirty="0">
                <a:latin typeface="+mj-lt"/>
              </a:rPr>
              <a:t>rpsU2</a:t>
            </a:r>
            <a:r>
              <a:rPr lang="en-US" sz="4800" b="1" dirty="0">
                <a:latin typeface="+mj-lt"/>
              </a:rPr>
              <a:t> gene leads to regulation by bS21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690CDE-CBED-5F42-1ED2-04B625F9BE79}"/>
              </a:ext>
            </a:extLst>
          </p:cNvPr>
          <p:cNvSpPr/>
          <p:nvPr/>
        </p:nvSpPr>
        <p:spPr>
          <a:xfrm>
            <a:off x="5457633" y="13172760"/>
            <a:ext cx="8694834" cy="4510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 indent="0">
              <a:spcBef>
                <a:spcPts val="0"/>
              </a:spcBef>
              <a:spcAft>
                <a:spcPts val="0"/>
              </a:spcAft>
              <a:buNone/>
              <a:tabLst>
                <a:tab pos="449263" algn="l"/>
              </a:tabLst>
            </a:pPr>
            <a:r>
              <a:rPr lang="en-US" sz="4800" dirty="0"/>
              <a:t>Three homologs in </a:t>
            </a:r>
            <a:r>
              <a:rPr lang="en-US" sz="4800" i="1" dirty="0"/>
              <a:t>F. </a:t>
            </a:r>
            <a:r>
              <a:rPr lang="en-US" sz="4800" i="1" dirty="0" err="1"/>
              <a:t>tularensis</a:t>
            </a:r>
            <a:endParaRPr lang="en-US" sz="4800" dirty="0"/>
          </a:p>
          <a:p>
            <a:pPr marL="1143000" lvl="2" indent="-685800">
              <a:buFont typeface="Arial" panose="020B0604020202020204" pitchFamily="34" charset="0"/>
              <a:buChar char="•"/>
              <a:tabLst>
                <a:tab pos="449263" algn="l"/>
              </a:tabLst>
            </a:pPr>
            <a:r>
              <a:rPr lang="en-US" sz="4800" dirty="0"/>
              <a:t>Leads to ribosome heterogeneity	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  <a:tabLst>
                <a:tab pos="449263" algn="l"/>
              </a:tabLst>
            </a:pPr>
            <a:r>
              <a:rPr lang="en-US" sz="4800" dirty="0"/>
              <a:t>Loss of bS21-2 </a:t>
            </a:r>
          </a:p>
          <a:p>
            <a:pPr marL="1143000" lvl="2" indent="-685800">
              <a:buFont typeface="Arial" panose="020B0604020202020204" pitchFamily="34" charset="0"/>
              <a:buChar char="•"/>
              <a:tabLst>
                <a:tab pos="449263" algn="l"/>
              </a:tabLst>
            </a:pPr>
            <a:r>
              <a:rPr lang="en-US" sz="4800" dirty="0"/>
              <a:t>Influences virulence factors and intramacrophage growth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4034B11-A39F-CDBE-747D-3982DF9CE7A3}"/>
              </a:ext>
            </a:extLst>
          </p:cNvPr>
          <p:cNvSpPr/>
          <p:nvPr/>
        </p:nvSpPr>
        <p:spPr>
          <a:xfrm>
            <a:off x="36477859" y="22171848"/>
            <a:ext cx="4206241" cy="1692504"/>
          </a:xfrm>
          <a:prstGeom prst="rect">
            <a:avLst/>
          </a:prstGeom>
          <a:solidFill>
            <a:srgbClr val="EFB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AAB3C8-D509-F827-6273-833D31182DEB}"/>
              </a:ext>
            </a:extLst>
          </p:cNvPr>
          <p:cNvSpPr/>
          <p:nvPr/>
        </p:nvSpPr>
        <p:spPr>
          <a:xfrm>
            <a:off x="29729127" y="14355907"/>
            <a:ext cx="13650685" cy="1480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+mj-lt"/>
              </a:rPr>
              <a:t>MODEL 1: Attenuation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CDCC67D-2FDF-EB9B-3F84-9B0C06C258F9}"/>
              </a:ext>
            </a:extLst>
          </p:cNvPr>
          <p:cNvSpPr/>
          <p:nvPr/>
        </p:nvSpPr>
        <p:spPr>
          <a:xfrm>
            <a:off x="30016995" y="18630228"/>
            <a:ext cx="13557753" cy="2599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+mj-lt"/>
              </a:rPr>
              <a:t>MODEL 2:</a:t>
            </a:r>
          </a:p>
          <a:p>
            <a:pPr algn="ctr"/>
            <a:r>
              <a:rPr lang="en-US" sz="6600" b="1" dirty="0">
                <a:latin typeface="+mj-lt"/>
              </a:rPr>
              <a:t>Post-Transcriptional Control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10B3EE0-4D3A-1F44-B787-D60DD797F63D}"/>
              </a:ext>
            </a:extLst>
          </p:cNvPr>
          <p:cNvSpPr/>
          <p:nvPr/>
        </p:nvSpPr>
        <p:spPr>
          <a:xfrm>
            <a:off x="402765" y="19722915"/>
            <a:ext cx="13650685" cy="4243740"/>
          </a:xfrm>
          <a:prstGeom prst="rect">
            <a:avLst/>
          </a:prstGeom>
          <a:solidFill>
            <a:srgbClr val="797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numCol="1" spcCol="0" rtlCol="0" anchor="t" anchorCtr="0"/>
          <a:lstStyle/>
          <a:p>
            <a:pPr algn="ctr"/>
            <a:r>
              <a:rPr lang="en-US" sz="6600" b="1" dirty="0">
                <a:latin typeface="+mj-lt"/>
              </a:rPr>
              <a:t>Understand the regulation of </a:t>
            </a:r>
          </a:p>
          <a:p>
            <a:pPr algn="ctr">
              <a:spcAft>
                <a:spcPts val="1800"/>
              </a:spcAft>
            </a:pPr>
            <a:r>
              <a:rPr lang="en-US" sz="6600" b="1" dirty="0">
                <a:latin typeface="+mj-lt"/>
              </a:rPr>
              <a:t>the bS21 homologs</a:t>
            </a:r>
          </a:p>
          <a:p>
            <a:pPr marL="914400" indent="-914400">
              <a:buAutoNum type="alphaUcPeriod"/>
            </a:pPr>
            <a:r>
              <a:rPr lang="en-US" sz="4800" b="1" dirty="0">
                <a:latin typeface="+mj-lt"/>
              </a:rPr>
              <a:t>How does bS21-2 affect itself? </a:t>
            </a:r>
          </a:p>
          <a:p>
            <a:pPr marL="914400" indent="-914400">
              <a:buAutoNum type="alphaUcPeriod"/>
            </a:pPr>
            <a:r>
              <a:rPr lang="en-US" sz="4800" b="1" dirty="0">
                <a:latin typeface="+mj-lt"/>
              </a:rPr>
              <a:t>How do bS21-1 and bS21-3 affect bS21-2?</a:t>
            </a:r>
            <a:endParaRPr lang="en-US" sz="8000" b="1" dirty="0">
              <a:latin typeface="+mj-lt"/>
            </a:endParaRPr>
          </a:p>
        </p:txBody>
      </p:sp>
      <p:sp>
        <p:nvSpPr>
          <p:cNvPr id="1124" name="Rectangle 1123">
            <a:extLst>
              <a:ext uri="{FF2B5EF4-FFF2-40B4-BE49-F238E27FC236}">
                <a16:creationId xmlns:a16="http://schemas.microsoft.com/office/drawing/2014/main" id="{0EB5BF89-23EA-3908-46AB-B75B625F7DA4}"/>
              </a:ext>
            </a:extLst>
          </p:cNvPr>
          <p:cNvSpPr/>
          <p:nvPr/>
        </p:nvSpPr>
        <p:spPr>
          <a:xfrm>
            <a:off x="413657" y="18305644"/>
            <a:ext cx="13650685" cy="1275223"/>
          </a:xfrm>
          <a:prstGeom prst="rect">
            <a:avLst/>
          </a:prstGeom>
          <a:solidFill>
            <a:srgbClr val="556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 anchorCtr="0"/>
          <a:lstStyle/>
          <a:p>
            <a:pPr algn="ctr"/>
            <a:r>
              <a:rPr lang="en-US" sz="8800" b="1" dirty="0">
                <a:latin typeface="+mj-lt"/>
              </a:rPr>
              <a:t>Study Goals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7B7EB8-59AD-28C8-0838-F806E1E520BB}"/>
              </a:ext>
            </a:extLst>
          </p:cNvPr>
          <p:cNvSpPr txBox="1"/>
          <p:nvPr/>
        </p:nvSpPr>
        <p:spPr>
          <a:xfrm>
            <a:off x="32575969" y="3042702"/>
            <a:ext cx="109015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baseline="30000" dirty="0">
                <a:solidFill>
                  <a:schemeClr val="bg1"/>
                </a:solidFill>
              </a:rPr>
              <a:t>1</a:t>
            </a:r>
            <a:r>
              <a:rPr lang="en-US" sz="3600" dirty="0">
                <a:solidFill>
                  <a:schemeClr val="bg1"/>
                </a:solidFill>
              </a:rPr>
              <a:t>Department of Cell and Molecular Biology</a:t>
            </a:r>
          </a:p>
          <a:p>
            <a:pPr algn="r"/>
            <a:r>
              <a:rPr lang="en-US" sz="3600" baseline="30000" dirty="0">
                <a:solidFill>
                  <a:schemeClr val="bg1"/>
                </a:solidFill>
              </a:rPr>
              <a:t>2</a:t>
            </a:r>
            <a:r>
              <a:rPr lang="en-US" sz="3600" dirty="0">
                <a:solidFill>
                  <a:schemeClr val="bg1"/>
                </a:solidFill>
              </a:rPr>
              <a:t>Department of Biomedical and Pharmaceutical Sciences</a:t>
            </a:r>
          </a:p>
        </p:txBody>
      </p:sp>
      <p:pic>
        <p:nvPicPr>
          <p:cNvPr id="1026" name="Picture 2" descr="University of Rhode Island - Wikipedia">
            <a:extLst>
              <a:ext uri="{FF2B5EF4-FFF2-40B4-BE49-F238E27FC236}">
                <a16:creationId xmlns:a16="http://schemas.microsoft.com/office/drawing/2014/main" id="{46474080-6E5E-81DB-80B2-EA4EB9926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8" y="1955043"/>
            <a:ext cx="2191865" cy="219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A picture containing text&#10;&#10;Description automatically generated">
            <a:extLst>
              <a:ext uri="{FF2B5EF4-FFF2-40B4-BE49-F238E27FC236}">
                <a16:creationId xmlns:a16="http://schemas.microsoft.com/office/drawing/2014/main" id="{49F63782-41A0-BA66-20F9-A211EC32D45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5" t="26642" r="20507" b="14845"/>
          <a:stretch/>
        </p:blipFill>
        <p:spPr>
          <a:xfrm>
            <a:off x="2836970" y="2243130"/>
            <a:ext cx="2728654" cy="1941554"/>
          </a:xfrm>
          <a:prstGeom prst="rect">
            <a:avLst/>
          </a:prstGeom>
        </p:spPr>
      </p:pic>
      <p:sp>
        <p:nvSpPr>
          <p:cNvPr id="1125" name="Rectangle 1124">
            <a:extLst>
              <a:ext uri="{FF2B5EF4-FFF2-40B4-BE49-F238E27FC236}">
                <a16:creationId xmlns:a16="http://schemas.microsoft.com/office/drawing/2014/main" id="{BA9E0A10-8827-77F0-5DC6-59C5DA086DBB}"/>
              </a:ext>
            </a:extLst>
          </p:cNvPr>
          <p:cNvSpPr/>
          <p:nvPr/>
        </p:nvSpPr>
        <p:spPr>
          <a:xfrm>
            <a:off x="15073563" y="25636811"/>
            <a:ext cx="4283154" cy="4472006"/>
          </a:xfrm>
          <a:prstGeom prst="rect">
            <a:avLst/>
          </a:prstGeom>
          <a:solidFill>
            <a:srgbClr val="2B3A4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182880" bIns="0" rtlCol="0" anchor="t" anchorCtr="0"/>
          <a:lstStyle/>
          <a:p>
            <a:pPr algn="r"/>
            <a:r>
              <a:rPr lang="en-US" sz="6600" b="1" dirty="0">
                <a:latin typeface="+mj-lt"/>
              </a:rPr>
              <a:t>Conclusions</a:t>
            </a:r>
          </a:p>
        </p:txBody>
      </p:sp>
      <p:sp>
        <p:nvSpPr>
          <p:cNvPr id="1126" name="Rectangle 1125">
            <a:extLst>
              <a:ext uri="{FF2B5EF4-FFF2-40B4-BE49-F238E27FC236}">
                <a16:creationId xmlns:a16="http://schemas.microsoft.com/office/drawing/2014/main" id="{164D9546-A503-3DF0-81C7-1B34A760DE52}"/>
              </a:ext>
            </a:extLst>
          </p:cNvPr>
          <p:cNvSpPr/>
          <p:nvPr/>
        </p:nvSpPr>
        <p:spPr>
          <a:xfrm>
            <a:off x="27800919" y="25623286"/>
            <a:ext cx="4279392" cy="4510632"/>
          </a:xfrm>
          <a:prstGeom prst="rect">
            <a:avLst/>
          </a:prstGeom>
          <a:solidFill>
            <a:srgbClr val="2B3A4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182880" bIns="0" rtlCol="0" anchor="t" anchorCtr="0"/>
          <a:lstStyle/>
          <a:p>
            <a:pPr algn="r"/>
            <a:r>
              <a:rPr lang="en-US" sz="6600" b="1" dirty="0">
                <a:latin typeface="+mj-lt"/>
              </a:rPr>
              <a:t>Future Directions</a:t>
            </a:r>
          </a:p>
        </p:txBody>
      </p:sp>
      <p:sp>
        <p:nvSpPr>
          <p:cNvPr id="1133" name="Rectangle 1132">
            <a:extLst>
              <a:ext uri="{FF2B5EF4-FFF2-40B4-BE49-F238E27FC236}">
                <a16:creationId xmlns:a16="http://schemas.microsoft.com/office/drawing/2014/main" id="{9BE88ED0-9181-1348-AD8E-1686CD53E857}"/>
              </a:ext>
            </a:extLst>
          </p:cNvPr>
          <p:cNvSpPr/>
          <p:nvPr/>
        </p:nvSpPr>
        <p:spPr>
          <a:xfrm>
            <a:off x="32226476" y="25636811"/>
            <a:ext cx="11168574" cy="4497107"/>
          </a:xfrm>
          <a:prstGeom prst="rect">
            <a:avLst/>
          </a:prstGeom>
          <a:solidFill>
            <a:srgbClr val="556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atin typeface="+mj-lt"/>
              </a:rPr>
              <a:t>Test the </a:t>
            </a:r>
            <a:r>
              <a:rPr lang="en-US" sz="4800" b="1" i="1" dirty="0">
                <a:latin typeface="+mj-lt"/>
              </a:rPr>
              <a:t>rpsU2</a:t>
            </a:r>
            <a:r>
              <a:rPr lang="en-US" sz="4800" b="1" dirty="0">
                <a:latin typeface="+mj-lt"/>
              </a:rPr>
              <a:t> promoter’s contribution to the regulation of bS21-2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atin typeface="+mj-lt"/>
              </a:rPr>
              <a:t>Assess the relationship between transcript and protein abundance with </a:t>
            </a:r>
            <a:r>
              <a:rPr lang="en-US" sz="4800" b="1" i="1" dirty="0">
                <a:latin typeface="+mj-lt"/>
              </a:rPr>
              <a:t>lacZ</a:t>
            </a:r>
            <a:endParaRPr lang="en-US" sz="4800" b="1" dirty="0">
              <a:latin typeface="+mj-lt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atin typeface="+mj-lt"/>
              </a:rPr>
              <a:t>Examine post-transcriptional model via degradation assays</a:t>
            </a:r>
          </a:p>
        </p:txBody>
      </p:sp>
      <p:grpSp>
        <p:nvGrpSpPr>
          <p:cNvPr id="1159" name="Group 1158">
            <a:extLst>
              <a:ext uri="{FF2B5EF4-FFF2-40B4-BE49-F238E27FC236}">
                <a16:creationId xmlns:a16="http://schemas.microsoft.com/office/drawing/2014/main" id="{ABB4F458-A418-B5E6-4689-81BC44971637}"/>
              </a:ext>
            </a:extLst>
          </p:cNvPr>
          <p:cNvGrpSpPr/>
          <p:nvPr/>
        </p:nvGrpSpPr>
        <p:grpSpPr>
          <a:xfrm>
            <a:off x="16788587" y="15255413"/>
            <a:ext cx="5038384" cy="1346817"/>
            <a:chOff x="978788" y="1324927"/>
            <a:chExt cx="5518523" cy="1377633"/>
          </a:xfrm>
        </p:grpSpPr>
        <p:grpSp>
          <p:nvGrpSpPr>
            <p:cNvPr id="1160" name="Group 1159">
              <a:extLst>
                <a:ext uri="{FF2B5EF4-FFF2-40B4-BE49-F238E27FC236}">
                  <a16:creationId xmlns:a16="http://schemas.microsoft.com/office/drawing/2014/main" id="{FCB706F0-A75D-8EED-8DE0-90FEAB108984}"/>
                </a:ext>
              </a:extLst>
            </p:cNvPr>
            <p:cNvGrpSpPr/>
            <p:nvPr/>
          </p:nvGrpSpPr>
          <p:grpSpPr>
            <a:xfrm>
              <a:off x="1560512" y="1473200"/>
              <a:ext cx="4936799" cy="366720"/>
              <a:chOff x="584967" y="666450"/>
              <a:chExt cx="6147128" cy="746750"/>
            </a:xfrm>
          </p:grpSpPr>
          <p:sp>
            <p:nvSpPr>
              <p:cNvPr id="1167" name="Google Shape;151;p18">
                <a:extLst>
                  <a:ext uri="{FF2B5EF4-FFF2-40B4-BE49-F238E27FC236}">
                    <a16:creationId xmlns:a16="http://schemas.microsoft.com/office/drawing/2014/main" id="{D922E870-11DC-53CD-14B4-A818C8A5737A}"/>
                  </a:ext>
                </a:extLst>
              </p:cNvPr>
              <p:cNvSpPr/>
              <p:nvPr/>
            </p:nvSpPr>
            <p:spPr>
              <a:xfrm>
                <a:off x="584967" y="666451"/>
                <a:ext cx="1979193" cy="746749"/>
              </a:xfrm>
              <a:prstGeom prst="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14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rpsU2</a:t>
                </a:r>
                <a:r>
                  <a:rPr kumimoji="0" lang="e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promoter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8" name="Google Shape;153;p18">
                <a:extLst>
                  <a:ext uri="{FF2B5EF4-FFF2-40B4-BE49-F238E27FC236}">
                    <a16:creationId xmlns:a16="http://schemas.microsoft.com/office/drawing/2014/main" id="{1B939AAF-B032-BE25-DD2B-CD9F4F60224F}"/>
                  </a:ext>
                </a:extLst>
              </p:cNvPr>
              <p:cNvSpPr/>
              <p:nvPr/>
            </p:nvSpPr>
            <p:spPr>
              <a:xfrm>
                <a:off x="4543519" y="666450"/>
                <a:ext cx="1094287" cy="74675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14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lacZ</a:t>
                </a:r>
                <a:endParaRPr kumimoji="0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9" name="Google Shape;153;p18">
                <a:extLst>
                  <a:ext uri="{FF2B5EF4-FFF2-40B4-BE49-F238E27FC236}">
                    <a16:creationId xmlns:a16="http://schemas.microsoft.com/office/drawing/2014/main" id="{72F7D258-7438-E193-E338-6A812433035A}"/>
                  </a:ext>
                </a:extLst>
              </p:cNvPr>
              <p:cNvSpPr/>
              <p:nvPr/>
            </p:nvSpPr>
            <p:spPr>
              <a:xfrm>
                <a:off x="5637807" y="666450"/>
                <a:ext cx="1094288" cy="746750"/>
              </a:xfrm>
              <a:prstGeom prst="rect">
                <a:avLst/>
              </a:prstGeom>
              <a:solidFill>
                <a:schemeClr val="bg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 dirty="0"/>
                  <a:t>+ </a:t>
                </a:r>
                <a:r>
                  <a:rPr lang="en" sz="1400" i="1" dirty="0"/>
                  <a:t>rpsU2</a:t>
                </a:r>
                <a:endParaRPr sz="1400" dirty="0"/>
              </a:p>
            </p:txBody>
          </p:sp>
          <p:sp>
            <p:nvSpPr>
              <p:cNvPr id="1170" name="Google Shape;152;p18">
                <a:extLst>
                  <a:ext uri="{FF2B5EF4-FFF2-40B4-BE49-F238E27FC236}">
                    <a16:creationId xmlns:a16="http://schemas.microsoft.com/office/drawing/2014/main" id="{C2E5A539-0E66-A222-3D42-85D955060C6E}"/>
                  </a:ext>
                </a:extLst>
              </p:cNvPr>
              <p:cNvSpPr/>
              <p:nvPr/>
            </p:nvSpPr>
            <p:spPr>
              <a:xfrm>
                <a:off x="2564244" y="666451"/>
                <a:ext cx="1979193" cy="746749"/>
              </a:xfrm>
              <a:prstGeom prst="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14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rpsU2</a:t>
                </a:r>
                <a:r>
                  <a:rPr kumimoji="0" lang="e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 5’ UTR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161" name="Group 1160">
              <a:extLst>
                <a:ext uri="{FF2B5EF4-FFF2-40B4-BE49-F238E27FC236}">
                  <a16:creationId xmlns:a16="http://schemas.microsoft.com/office/drawing/2014/main" id="{F5CDB4E6-AC99-A0E9-D8AC-09AAE9020BC9}"/>
                </a:ext>
              </a:extLst>
            </p:cNvPr>
            <p:cNvGrpSpPr/>
            <p:nvPr/>
          </p:nvGrpSpPr>
          <p:grpSpPr>
            <a:xfrm>
              <a:off x="1560512" y="2159970"/>
              <a:ext cx="4935267" cy="365760"/>
              <a:chOff x="584967" y="666450"/>
              <a:chExt cx="6148184" cy="746750"/>
            </a:xfrm>
          </p:grpSpPr>
          <p:sp>
            <p:nvSpPr>
              <p:cNvPr id="1163" name="Google Shape;151;p18">
                <a:extLst>
                  <a:ext uri="{FF2B5EF4-FFF2-40B4-BE49-F238E27FC236}">
                    <a16:creationId xmlns:a16="http://schemas.microsoft.com/office/drawing/2014/main" id="{FA0E20D5-4520-C510-4EEA-6AF956B09B35}"/>
                  </a:ext>
                </a:extLst>
              </p:cNvPr>
              <p:cNvSpPr/>
              <p:nvPr/>
            </p:nvSpPr>
            <p:spPr>
              <a:xfrm>
                <a:off x="584967" y="666451"/>
                <a:ext cx="1979193" cy="746749"/>
              </a:xfrm>
              <a:prstGeom prst="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14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rpsU2</a:t>
                </a:r>
                <a:r>
                  <a:rPr kumimoji="0" lang="e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promoter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4" name="Google Shape;152;p18">
                <a:extLst>
                  <a:ext uri="{FF2B5EF4-FFF2-40B4-BE49-F238E27FC236}">
                    <a16:creationId xmlns:a16="http://schemas.microsoft.com/office/drawing/2014/main" id="{2B680AE7-7DE1-792B-A93C-92FCD65DFFB9}"/>
                  </a:ext>
                </a:extLst>
              </p:cNvPr>
              <p:cNvSpPr/>
              <p:nvPr/>
            </p:nvSpPr>
            <p:spPr>
              <a:xfrm>
                <a:off x="2564244" y="666451"/>
                <a:ext cx="1979193" cy="746749"/>
              </a:xfrm>
              <a:prstGeom prst="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14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rpsU2</a:t>
                </a:r>
                <a:r>
                  <a:rPr kumimoji="0" lang="e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 5’ UTR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5" name="Google Shape;153;p18">
                <a:extLst>
                  <a:ext uri="{FF2B5EF4-FFF2-40B4-BE49-F238E27FC236}">
                    <a16:creationId xmlns:a16="http://schemas.microsoft.com/office/drawing/2014/main" id="{815530E1-85BE-C1A1-02BF-3F742FC0F38F}"/>
                  </a:ext>
                </a:extLst>
              </p:cNvPr>
              <p:cNvSpPr/>
              <p:nvPr/>
            </p:nvSpPr>
            <p:spPr>
              <a:xfrm>
                <a:off x="4543519" y="666450"/>
                <a:ext cx="1094815" cy="74675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14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lacZ</a:t>
                </a:r>
                <a:endParaRPr kumimoji="0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6" name="Google Shape;153;p18">
                <a:extLst>
                  <a:ext uri="{FF2B5EF4-FFF2-40B4-BE49-F238E27FC236}">
                    <a16:creationId xmlns:a16="http://schemas.microsoft.com/office/drawing/2014/main" id="{9BE78CC6-A793-792B-C753-4BF89E2B6463}"/>
                  </a:ext>
                </a:extLst>
              </p:cNvPr>
              <p:cNvSpPr/>
              <p:nvPr/>
            </p:nvSpPr>
            <p:spPr>
              <a:xfrm>
                <a:off x="5638335" y="666450"/>
                <a:ext cx="1094816" cy="746750"/>
              </a:xfrm>
              <a:prstGeom prst="rect">
                <a:avLst/>
              </a:prstGeom>
              <a:solidFill>
                <a:schemeClr val="tx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 dirty="0">
                    <a:solidFill>
                      <a:schemeClr val="bg1"/>
                    </a:solidFill>
                  </a:rPr>
                  <a:t>- </a:t>
                </a:r>
                <a:r>
                  <a:rPr lang="en" sz="1400" i="1" dirty="0">
                    <a:solidFill>
                      <a:schemeClr val="bg1"/>
                    </a:solidFill>
                  </a:rPr>
                  <a:t>rpsU2</a:t>
                </a:r>
                <a:endParaRPr sz="14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162" name="Picture 1161">
              <a:extLst>
                <a:ext uri="{FF2B5EF4-FFF2-40B4-BE49-F238E27FC236}">
                  <a16:creationId xmlns:a16="http://schemas.microsoft.com/office/drawing/2014/main" id="{D816AE31-9BDD-49F0-7268-51679BEB74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51949"/>
            <a:stretch/>
          </p:blipFill>
          <p:spPr>
            <a:xfrm>
              <a:off x="978788" y="1324927"/>
              <a:ext cx="581025" cy="1377633"/>
            </a:xfrm>
            <a:prstGeom prst="rect">
              <a:avLst/>
            </a:prstGeom>
          </p:spPr>
        </p:pic>
      </p:grpSp>
      <p:grpSp>
        <p:nvGrpSpPr>
          <p:cNvPr id="1171" name="Group 1170">
            <a:extLst>
              <a:ext uri="{FF2B5EF4-FFF2-40B4-BE49-F238E27FC236}">
                <a16:creationId xmlns:a16="http://schemas.microsoft.com/office/drawing/2014/main" id="{00CF36FF-82DA-CF01-DAB8-DE2E04371A8B}"/>
              </a:ext>
            </a:extLst>
          </p:cNvPr>
          <p:cNvGrpSpPr/>
          <p:nvPr/>
        </p:nvGrpSpPr>
        <p:grpSpPr>
          <a:xfrm>
            <a:off x="22376310" y="15371345"/>
            <a:ext cx="5038344" cy="1051571"/>
            <a:chOff x="978788" y="2845751"/>
            <a:chExt cx="5516960" cy="1051571"/>
          </a:xfrm>
        </p:grpSpPr>
        <p:pic>
          <p:nvPicPr>
            <p:cNvPr id="1172" name="Picture 1171">
              <a:extLst>
                <a:ext uri="{FF2B5EF4-FFF2-40B4-BE49-F238E27FC236}">
                  <a16:creationId xmlns:a16="http://schemas.microsoft.com/office/drawing/2014/main" id="{C9073E32-58F1-0DB0-9A4A-8D91A77334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120" t="53045" b="10277"/>
            <a:stretch/>
          </p:blipFill>
          <p:spPr>
            <a:xfrm>
              <a:off x="978788" y="2845752"/>
              <a:ext cx="581725" cy="1051570"/>
            </a:xfrm>
            <a:prstGeom prst="rect">
              <a:avLst/>
            </a:prstGeom>
          </p:spPr>
        </p:pic>
        <p:grpSp>
          <p:nvGrpSpPr>
            <p:cNvPr id="1173" name="Group 1172">
              <a:extLst>
                <a:ext uri="{FF2B5EF4-FFF2-40B4-BE49-F238E27FC236}">
                  <a16:creationId xmlns:a16="http://schemas.microsoft.com/office/drawing/2014/main" id="{1AE0EC6C-B753-DA06-ECC5-96993BE08AC8}"/>
                </a:ext>
              </a:extLst>
            </p:cNvPr>
            <p:cNvGrpSpPr/>
            <p:nvPr/>
          </p:nvGrpSpPr>
          <p:grpSpPr>
            <a:xfrm>
              <a:off x="1560512" y="3531561"/>
              <a:ext cx="4935236" cy="365760"/>
              <a:chOff x="585037" y="5444799"/>
              <a:chExt cx="6148091" cy="746749"/>
            </a:xfrm>
          </p:grpSpPr>
          <p:sp>
            <p:nvSpPr>
              <p:cNvPr id="1179" name="Google Shape;163;p18">
                <a:extLst>
                  <a:ext uri="{FF2B5EF4-FFF2-40B4-BE49-F238E27FC236}">
                    <a16:creationId xmlns:a16="http://schemas.microsoft.com/office/drawing/2014/main" id="{A3E7704B-8C19-5031-E8CF-93E1FBB3BB54}"/>
                  </a:ext>
                </a:extLst>
              </p:cNvPr>
              <p:cNvSpPr/>
              <p:nvPr/>
            </p:nvSpPr>
            <p:spPr>
              <a:xfrm>
                <a:off x="585037" y="5444799"/>
                <a:ext cx="1979193" cy="746749"/>
              </a:xfrm>
              <a:prstGeom prst="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12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</a:rPr>
                  <a:t>tul 4  </a:t>
                </a:r>
                <a:r>
                  <a:rPr kumimoji="0" lang="e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</a:rPr>
                  <a:t>promoter</a:t>
                </a: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0" name="Google Shape;164;p18">
                <a:extLst>
                  <a:ext uri="{FF2B5EF4-FFF2-40B4-BE49-F238E27FC236}">
                    <a16:creationId xmlns:a16="http://schemas.microsoft.com/office/drawing/2014/main" id="{78A45F69-89C7-2748-9F05-01BD8788632C}"/>
                  </a:ext>
                </a:extLst>
              </p:cNvPr>
              <p:cNvSpPr/>
              <p:nvPr/>
            </p:nvSpPr>
            <p:spPr>
              <a:xfrm>
                <a:off x="2564312" y="5444799"/>
                <a:ext cx="1979193" cy="746749"/>
              </a:xfrm>
              <a:prstGeom prst="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12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rpsU2</a:t>
                </a:r>
                <a:r>
                  <a:rPr kumimoji="0" lang="e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 5’ UTR</a:t>
                </a: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1" name="Google Shape;165;p18">
                <a:extLst>
                  <a:ext uri="{FF2B5EF4-FFF2-40B4-BE49-F238E27FC236}">
                    <a16:creationId xmlns:a16="http://schemas.microsoft.com/office/drawing/2014/main" id="{B563E0A0-F481-DF20-FE0F-3AC7535F2BE8}"/>
                  </a:ext>
                </a:extLst>
              </p:cNvPr>
              <p:cNvSpPr/>
              <p:nvPr/>
            </p:nvSpPr>
            <p:spPr>
              <a:xfrm>
                <a:off x="4543591" y="5444799"/>
                <a:ext cx="1094769" cy="746749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12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lacZ</a:t>
                </a:r>
                <a:r>
                  <a:rPr kumimoji="0" lang="e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2" name="Google Shape;153;p18">
                <a:extLst>
                  <a:ext uri="{FF2B5EF4-FFF2-40B4-BE49-F238E27FC236}">
                    <a16:creationId xmlns:a16="http://schemas.microsoft.com/office/drawing/2014/main" id="{A4A004EA-D9C3-D88A-3109-E1997D1CFAB4}"/>
                  </a:ext>
                </a:extLst>
              </p:cNvPr>
              <p:cNvSpPr/>
              <p:nvPr/>
            </p:nvSpPr>
            <p:spPr>
              <a:xfrm>
                <a:off x="5638358" y="5444799"/>
                <a:ext cx="1094770" cy="746749"/>
              </a:xfrm>
              <a:prstGeom prst="rect">
                <a:avLst/>
              </a:prstGeom>
              <a:solidFill>
                <a:schemeClr val="tx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bg1"/>
                    </a:solidFill>
                  </a:rPr>
                  <a:t>- </a:t>
                </a:r>
                <a:r>
                  <a:rPr lang="en" sz="1200" i="1" dirty="0">
                    <a:solidFill>
                      <a:schemeClr val="bg1"/>
                    </a:solidFill>
                  </a:rPr>
                  <a:t>rpsU2</a:t>
                </a:r>
                <a:endParaRPr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74" name="Group 1173">
              <a:extLst>
                <a:ext uri="{FF2B5EF4-FFF2-40B4-BE49-F238E27FC236}">
                  <a16:creationId xmlns:a16="http://schemas.microsoft.com/office/drawing/2014/main" id="{0E1F3E72-426E-BB0E-0602-0CFC0A2AE421}"/>
                </a:ext>
              </a:extLst>
            </p:cNvPr>
            <p:cNvGrpSpPr/>
            <p:nvPr/>
          </p:nvGrpSpPr>
          <p:grpSpPr>
            <a:xfrm>
              <a:off x="1560512" y="2845751"/>
              <a:ext cx="4935236" cy="365760"/>
              <a:chOff x="585037" y="5444799"/>
              <a:chExt cx="6148092" cy="746749"/>
            </a:xfrm>
          </p:grpSpPr>
          <p:sp>
            <p:nvSpPr>
              <p:cNvPr id="1175" name="Google Shape;163;p18">
                <a:extLst>
                  <a:ext uri="{FF2B5EF4-FFF2-40B4-BE49-F238E27FC236}">
                    <a16:creationId xmlns:a16="http://schemas.microsoft.com/office/drawing/2014/main" id="{0B816A85-293F-7211-90A8-3F42D84330F1}"/>
                  </a:ext>
                </a:extLst>
              </p:cNvPr>
              <p:cNvSpPr/>
              <p:nvPr/>
            </p:nvSpPr>
            <p:spPr>
              <a:xfrm>
                <a:off x="585037" y="5444799"/>
                <a:ext cx="1979193" cy="746749"/>
              </a:xfrm>
              <a:prstGeom prst="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12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</a:rPr>
                  <a:t>tul 4  </a:t>
                </a:r>
                <a:r>
                  <a:rPr kumimoji="0" lang="e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</a:rPr>
                  <a:t>promoter</a:t>
                </a: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6" name="Google Shape;164;p18">
                <a:extLst>
                  <a:ext uri="{FF2B5EF4-FFF2-40B4-BE49-F238E27FC236}">
                    <a16:creationId xmlns:a16="http://schemas.microsoft.com/office/drawing/2014/main" id="{C98F62D4-A5AB-5741-3820-658DCDF162CB}"/>
                  </a:ext>
                </a:extLst>
              </p:cNvPr>
              <p:cNvSpPr/>
              <p:nvPr/>
            </p:nvSpPr>
            <p:spPr>
              <a:xfrm>
                <a:off x="2564312" y="5444799"/>
                <a:ext cx="1979193" cy="746749"/>
              </a:xfrm>
              <a:prstGeom prst="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12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rpsU2</a:t>
                </a:r>
                <a:r>
                  <a:rPr kumimoji="0" lang="e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 5’ UTR</a:t>
                </a: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7" name="Google Shape;165;p18">
                <a:extLst>
                  <a:ext uri="{FF2B5EF4-FFF2-40B4-BE49-F238E27FC236}">
                    <a16:creationId xmlns:a16="http://schemas.microsoft.com/office/drawing/2014/main" id="{A4A401D9-6D2C-1F40-7391-75F66F979EEA}"/>
                  </a:ext>
                </a:extLst>
              </p:cNvPr>
              <p:cNvSpPr/>
              <p:nvPr/>
            </p:nvSpPr>
            <p:spPr>
              <a:xfrm>
                <a:off x="4543589" y="5444799"/>
                <a:ext cx="1094770" cy="746749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12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lacZ</a:t>
                </a:r>
                <a:r>
                  <a:rPr kumimoji="0" lang="e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8" name="Google Shape;153;p18">
                <a:extLst>
                  <a:ext uri="{FF2B5EF4-FFF2-40B4-BE49-F238E27FC236}">
                    <a16:creationId xmlns:a16="http://schemas.microsoft.com/office/drawing/2014/main" id="{94C2A035-3340-BAC4-3EEA-A31913C95DDA}"/>
                  </a:ext>
                </a:extLst>
              </p:cNvPr>
              <p:cNvSpPr/>
              <p:nvPr/>
            </p:nvSpPr>
            <p:spPr>
              <a:xfrm>
                <a:off x="5638359" y="5444799"/>
                <a:ext cx="1094770" cy="746749"/>
              </a:xfrm>
              <a:prstGeom prst="rect">
                <a:avLst/>
              </a:prstGeom>
              <a:solidFill>
                <a:schemeClr val="bg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/>
                  <a:t>+ </a:t>
                </a:r>
                <a:r>
                  <a:rPr lang="en" sz="1200" i="1" dirty="0"/>
                  <a:t>rpsU2</a:t>
                </a:r>
                <a:endParaRPr sz="1200" dirty="0"/>
              </a:p>
            </p:txBody>
          </p:sp>
        </p:grpSp>
      </p:grp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01E734A6-00A4-0F74-3D70-4D41F47C0E92}"/>
              </a:ext>
            </a:extLst>
          </p:cNvPr>
          <p:cNvSpPr/>
          <p:nvPr/>
        </p:nvSpPr>
        <p:spPr>
          <a:xfrm>
            <a:off x="1208074" y="27954791"/>
            <a:ext cx="4857446" cy="824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lvl="1" indent="0">
              <a:spcBef>
                <a:spcPts val="0"/>
              </a:spcBef>
              <a:spcAft>
                <a:spcPts val="0"/>
              </a:spcAft>
              <a:buNone/>
              <a:tabLst>
                <a:tab pos="449263" algn="l"/>
              </a:tabLst>
            </a:pPr>
            <a:r>
              <a:rPr lang="el-GR" sz="36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Δ</a:t>
            </a:r>
            <a:r>
              <a:rPr lang="en-US" sz="3600" i="1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rpsU2 </a:t>
            </a:r>
            <a:r>
              <a:rPr lang="en-US" sz="36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pF </a:t>
            </a:r>
            <a:r>
              <a:rPr lang="en-US" sz="3600" i="1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rpsU2</a:t>
            </a:r>
            <a:r>
              <a:rPr lang="en-US" sz="36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-V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29" name="Rectangle 1028">
            <a:extLst>
              <a:ext uri="{FF2B5EF4-FFF2-40B4-BE49-F238E27FC236}">
                <a16:creationId xmlns:a16="http://schemas.microsoft.com/office/drawing/2014/main" id="{150A9D8B-7CE5-349F-55BB-5A223BFC7590}"/>
              </a:ext>
            </a:extLst>
          </p:cNvPr>
          <p:cNvSpPr/>
          <p:nvPr/>
        </p:nvSpPr>
        <p:spPr>
          <a:xfrm>
            <a:off x="1208074" y="26111673"/>
            <a:ext cx="1628896" cy="650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lvl="1" indent="0">
              <a:spcBef>
                <a:spcPts val="0"/>
              </a:spcBef>
              <a:spcAft>
                <a:spcPts val="0"/>
              </a:spcAft>
              <a:buNone/>
              <a:tabLst>
                <a:tab pos="449263" algn="l"/>
              </a:tabLst>
            </a:pPr>
            <a:r>
              <a:rPr lang="en-US" sz="3600" dirty="0">
                <a:solidFill>
                  <a:schemeClr val="tx1"/>
                </a:solidFill>
                <a:latin typeface="+mj-lt"/>
              </a:rPr>
              <a:t>LVS pF</a:t>
            </a:r>
          </a:p>
        </p:txBody>
      </p:sp>
      <p:sp>
        <p:nvSpPr>
          <p:cNvPr id="1030" name="Rectangle 1029">
            <a:extLst>
              <a:ext uri="{FF2B5EF4-FFF2-40B4-BE49-F238E27FC236}">
                <a16:creationId xmlns:a16="http://schemas.microsoft.com/office/drawing/2014/main" id="{95C16A11-6CED-9FFD-C87E-C3678522BE65}"/>
              </a:ext>
            </a:extLst>
          </p:cNvPr>
          <p:cNvSpPr/>
          <p:nvPr/>
        </p:nvSpPr>
        <p:spPr>
          <a:xfrm>
            <a:off x="1208074" y="27018180"/>
            <a:ext cx="2690815" cy="713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lvl="1" indent="0">
              <a:spcBef>
                <a:spcPts val="0"/>
              </a:spcBef>
              <a:spcAft>
                <a:spcPts val="0"/>
              </a:spcAft>
              <a:buNone/>
              <a:tabLst>
                <a:tab pos="449263" algn="l"/>
              </a:tabLst>
            </a:pPr>
            <a:r>
              <a:rPr lang="el-GR" sz="36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Δ</a:t>
            </a:r>
            <a:r>
              <a:rPr lang="en-US" sz="3600" i="1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rpsU2 </a:t>
            </a:r>
            <a:r>
              <a:rPr lang="en-US" sz="36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pF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059" name="Straight Connector 1058">
            <a:extLst>
              <a:ext uri="{FF2B5EF4-FFF2-40B4-BE49-F238E27FC236}">
                <a16:creationId xmlns:a16="http://schemas.microsoft.com/office/drawing/2014/main" id="{8D140DAE-A65F-42A8-7CA9-5FBE9ACF6EC2}"/>
              </a:ext>
            </a:extLst>
          </p:cNvPr>
          <p:cNvCxnSpPr/>
          <p:nvPr/>
        </p:nvCxnSpPr>
        <p:spPr>
          <a:xfrm>
            <a:off x="16920328" y="7847978"/>
            <a:ext cx="9674411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5" name="Rectangle 1064">
            <a:extLst>
              <a:ext uri="{FF2B5EF4-FFF2-40B4-BE49-F238E27FC236}">
                <a16:creationId xmlns:a16="http://schemas.microsoft.com/office/drawing/2014/main" id="{BC065289-B4B1-7CB3-4AD8-ED200E2CBBD0}"/>
              </a:ext>
            </a:extLst>
          </p:cNvPr>
          <p:cNvSpPr/>
          <p:nvPr/>
        </p:nvSpPr>
        <p:spPr>
          <a:xfrm>
            <a:off x="31634904" y="15195663"/>
            <a:ext cx="3382436" cy="1508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latin typeface="+mj-lt"/>
              </a:rPr>
              <a:t>With bS21-2</a:t>
            </a:r>
          </a:p>
        </p:txBody>
      </p:sp>
      <p:sp>
        <p:nvSpPr>
          <p:cNvPr id="1066" name="Rectangle 1065">
            <a:extLst>
              <a:ext uri="{FF2B5EF4-FFF2-40B4-BE49-F238E27FC236}">
                <a16:creationId xmlns:a16="http://schemas.microsoft.com/office/drawing/2014/main" id="{1A632F79-B64B-1555-937C-AB60A511851F}"/>
              </a:ext>
            </a:extLst>
          </p:cNvPr>
          <p:cNvSpPr/>
          <p:nvPr/>
        </p:nvSpPr>
        <p:spPr>
          <a:xfrm>
            <a:off x="38282946" y="15195663"/>
            <a:ext cx="4206241" cy="1508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latin typeface="+mj-lt"/>
              </a:rPr>
              <a:t>Without bS21-2</a:t>
            </a:r>
          </a:p>
        </p:txBody>
      </p:sp>
      <p:pic>
        <p:nvPicPr>
          <p:cNvPr id="1068" name="Picture 106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9E271EFF-54F2-6B89-1FE2-295D94434BF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44" b="13782"/>
          <a:stretch/>
        </p:blipFill>
        <p:spPr>
          <a:xfrm>
            <a:off x="29796019" y="21060929"/>
            <a:ext cx="13681524" cy="4316886"/>
          </a:xfrm>
          <a:prstGeom prst="rect">
            <a:avLst/>
          </a:prstGeom>
        </p:spPr>
      </p:pic>
      <p:pic>
        <p:nvPicPr>
          <p:cNvPr id="1070" name="Picture 1069" descr="A picture containing computer, plant, night sky&#10;&#10;Description automatically generated">
            <a:extLst>
              <a:ext uri="{FF2B5EF4-FFF2-40B4-BE49-F238E27FC236}">
                <a16:creationId xmlns:a16="http://schemas.microsoft.com/office/drawing/2014/main" id="{179C2156-9947-8F81-BA01-994AC34CB64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97" r="44401" b="13782"/>
          <a:stretch/>
        </p:blipFill>
        <p:spPr>
          <a:xfrm>
            <a:off x="29501477" y="16209119"/>
            <a:ext cx="14270607" cy="3298418"/>
          </a:xfrm>
          <a:prstGeom prst="rect">
            <a:avLst/>
          </a:prstGeom>
        </p:spPr>
      </p:pic>
      <p:grpSp>
        <p:nvGrpSpPr>
          <p:cNvPr id="1094" name="Group 1093">
            <a:extLst>
              <a:ext uri="{FF2B5EF4-FFF2-40B4-BE49-F238E27FC236}">
                <a16:creationId xmlns:a16="http://schemas.microsoft.com/office/drawing/2014/main" id="{1C4AFFB1-4FC5-7EF4-5E2A-F648FFB62CC4}"/>
              </a:ext>
            </a:extLst>
          </p:cNvPr>
          <p:cNvGrpSpPr/>
          <p:nvPr/>
        </p:nvGrpSpPr>
        <p:grpSpPr>
          <a:xfrm>
            <a:off x="15189298" y="22396971"/>
            <a:ext cx="12958508" cy="1889507"/>
            <a:chOff x="15297826" y="22727454"/>
            <a:chExt cx="12958508" cy="1889507"/>
          </a:xfrm>
        </p:grpSpPr>
        <p:cxnSp>
          <p:nvCxnSpPr>
            <p:cNvPr id="1072" name="Connector: Elbow 1071">
              <a:extLst>
                <a:ext uri="{FF2B5EF4-FFF2-40B4-BE49-F238E27FC236}">
                  <a16:creationId xmlns:a16="http://schemas.microsoft.com/office/drawing/2014/main" id="{D5087F5C-7DB1-1F52-795B-4B7D3E400E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975398" y="22729672"/>
              <a:ext cx="2045387" cy="739128"/>
            </a:xfrm>
            <a:prstGeom prst="bentConnector3">
              <a:avLst>
                <a:gd name="adj1" fmla="val 56457"/>
              </a:avLst>
            </a:prstGeom>
            <a:ln w="76200">
              <a:solidFill>
                <a:srgbClr val="B4C7E7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0" name="Connector: Elbow 1079">
              <a:extLst>
                <a:ext uri="{FF2B5EF4-FFF2-40B4-BE49-F238E27FC236}">
                  <a16:creationId xmlns:a16="http://schemas.microsoft.com/office/drawing/2014/main" id="{23FFA19C-6BD8-4B73-57F8-B97C03B846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975398" y="23786312"/>
              <a:ext cx="2045387" cy="739128"/>
            </a:xfrm>
            <a:prstGeom prst="bentConnector3">
              <a:avLst>
                <a:gd name="adj1" fmla="val 56457"/>
              </a:avLst>
            </a:prstGeom>
            <a:ln w="76200">
              <a:solidFill>
                <a:srgbClr val="C5E0B4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3" name="Group 1092">
              <a:extLst>
                <a:ext uri="{FF2B5EF4-FFF2-40B4-BE49-F238E27FC236}">
                  <a16:creationId xmlns:a16="http://schemas.microsoft.com/office/drawing/2014/main" id="{22C61335-6E9D-0F89-A665-4DF9DF829837}"/>
                </a:ext>
              </a:extLst>
            </p:cNvPr>
            <p:cNvGrpSpPr/>
            <p:nvPr/>
          </p:nvGrpSpPr>
          <p:grpSpPr>
            <a:xfrm>
              <a:off x="15297826" y="22727454"/>
              <a:ext cx="12958508" cy="1889507"/>
              <a:chOff x="15297826" y="22727454"/>
              <a:chExt cx="12958508" cy="1889507"/>
            </a:xfrm>
          </p:grpSpPr>
          <p:cxnSp>
            <p:nvCxnSpPr>
              <p:cNvPr id="1073" name="Straight Connector 1072">
                <a:extLst>
                  <a:ext uri="{FF2B5EF4-FFF2-40B4-BE49-F238E27FC236}">
                    <a16:creationId xmlns:a16="http://schemas.microsoft.com/office/drawing/2014/main" id="{2FC95EAD-7748-A2AF-1EA2-2DAB88EB0F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219774" y="23461803"/>
                <a:ext cx="2001520" cy="9215"/>
              </a:xfrm>
              <a:prstGeom prst="line">
                <a:avLst/>
              </a:prstGeom>
              <a:ln w="76200">
                <a:solidFill>
                  <a:srgbClr val="B4C7E7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4" name="Straight Connector 1073">
                <a:extLst>
                  <a:ext uri="{FF2B5EF4-FFF2-40B4-BE49-F238E27FC236}">
                    <a16:creationId xmlns:a16="http://schemas.microsoft.com/office/drawing/2014/main" id="{278E46C5-A3B4-31D3-D227-7FDE0DF2B20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221294" y="23461803"/>
                <a:ext cx="6035040" cy="921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5" name="Rectangle 1074">
                <a:extLst>
                  <a:ext uri="{FF2B5EF4-FFF2-40B4-BE49-F238E27FC236}">
                    <a16:creationId xmlns:a16="http://schemas.microsoft.com/office/drawing/2014/main" id="{3FEB430A-6B80-452A-75D8-880C50AFCE16}"/>
                  </a:ext>
                </a:extLst>
              </p:cNvPr>
              <p:cNvSpPr/>
              <p:nvPr/>
            </p:nvSpPr>
            <p:spPr>
              <a:xfrm>
                <a:off x="23058580" y="22785251"/>
                <a:ext cx="1737360" cy="679756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6" name="TextBox 1075">
                <a:extLst>
                  <a:ext uri="{FF2B5EF4-FFF2-40B4-BE49-F238E27FC236}">
                    <a16:creationId xmlns:a16="http://schemas.microsoft.com/office/drawing/2014/main" id="{79304F0C-0AFD-BB1E-FB69-852448225B2A}"/>
                  </a:ext>
                </a:extLst>
              </p:cNvPr>
              <p:cNvSpPr txBox="1"/>
              <p:nvPr/>
            </p:nvSpPr>
            <p:spPr>
              <a:xfrm>
                <a:off x="23283013" y="22754914"/>
                <a:ext cx="12884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i="1" dirty="0"/>
                  <a:t>rpsU2</a:t>
                </a:r>
              </a:p>
            </p:txBody>
          </p:sp>
          <p:sp>
            <p:nvSpPr>
              <p:cNvPr id="1077" name="TextBox 1076">
                <a:extLst>
                  <a:ext uri="{FF2B5EF4-FFF2-40B4-BE49-F238E27FC236}">
                    <a16:creationId xmlns:a16="http://schemas.microsoft.com/office/drawing/2014/main" id="{395178C0-3AFD-428C-E62B-34502762F590}"/>
                  </a:ext>
                </a:extLst>
              </p:cNvPr>
              <p:cNvSpPr txBox="1"/>
              <p:nvPr/>
            </p:nvSpPr>
            <p:spPr>
              <a:xfrm>
                <a:off x="20199998" y="22751710"/>
                <a:ext cx="204107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5’UTR</a:t>
                </a:r>
                <a:r>
                  <a:rPr lang="en-US" sz="3600" i="1" baseline="-25000" dirty="0"/>
                  <a:t>rpsU2</a:t>
                </a:r>
                <a:endParaRPr lang="en-US" sz="3600" i="1" dirty="0"/>
              </a:p>
            </p:txBody>
          </p:sp>
          <p:sp>
            <p:nvSpPr>
              <p:cNvPr id="1078" name="TextBox 1077">
                <a:extLst>
                  <a:ext uri="{FF2B5EF4-FFF2-40B4-BE49-F238E27FC236}">
                    <a16:creationId xmlns:a16="http://schemas.microsoft.com/office/drawing/2014/main" id="{3CDB1FCF-37D9-C557-FF0D-B81FA551F672}"/>
                  </a:ext>
                </a:extLst>
              </p:cNvPr>
              <p:cNvSpPr txBox="1"/>
              <p:nvPr/>
            </p:nvSpPr>
            <p:spPr>
              <a:xfrm>
                <a:off x="25982469" y="22751709"/>
                <a:ext cx="107433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i="1" dirty="0" err="1"/>
                  <a:t>yqeY</a:t>
                </a:r>
                <a:endParaRPr lang="en-US" sz="3600" i="1" dirty="0"/>
              </a:p>
            </p:txBody>
          </p:sp>
          <p:sp>
            <p:nvSpPr>
              <p:cNvPr id="1079" name="TextBox 1078">
                <a:extLst>
                  <a:ext uri="{FF2B5EF4-FFF2-40B4-BE49-F238E27FC236}">
                    <a16:creationId xmlns:a16="http://schemas.microsoft.com/office/drawing/2014/main" id="{8214BE29-9116-48F9-922A-09E8E1BC67E3}"/>
                  </a:ext>
                </a:extLst>
              </p:cNvPr>
              <p:cNvSpPr txBox="1"/>
              <p:nvPr/>
            </p:nvSpPr>
            <p:spPr>
              <a:xfrm>
                <a:off x="18928362" y="22727454"/>
                <a:ext cx="11594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P</a:t>
                </a:r>
                <a:r>
                  <a:rPr lang="en-US" sz="3600" i="1" baseline="-25000" dirty="0"/>
                  <a:t>rpsU2</a:t>
                </a:r>
                <a:endParaRPr lang="en-US" sz="3600" i="1" dirty="0"/>
              </a:p>
            </p:txBody>
          </p:sp>
          <p:cxnSp>
            <p:nvCxnSpPr>
              <p:cNvPr id="1081" name="Straight Connector 1080">
                <a:extLst>
                  <a:ext uri="{FF2B5EF4-FFF2-40B4-BE49-F238E27FC236}">
                    <a16:creationId xmlns:a16="http://schemas.microsoft.com/office/drawing/2014/main" id="{12C699DD-16EA-910D-E9F4-E86A7BE24B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219774" y="24518443"/>
                <a:ext cx="2001520" cy="9215"/>
              </a:xfrm>
              <a:prstGeom prst="line">
                <a:avLst/>
              </a:prstGeom>
              <a:ln w="76200">
                <a:solidFill>
                  <a:srgbClr val="B4C7E7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2" name="Straight Connector 1081">
                <a:extLst>
                  <a:ext uri="{FF2B5EF4-FFF2-40B4-BE49-F238E27FC236}">
                    <a16:creationId xmlns:a16="http://schemas.microsoft.com/office/drawing/2014/main" id="{64CB1E2D-8A7B-E59C-C11B-68B5F6CEC3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221294" y="24518443"/>
                <a:ext cx="6035040" cy="921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3" name="Rectangle 1082">
                <a:extLst>
                  <a:ext uri="{FF2B5EF4-FFF2-40B4-BE49-F238E27FC236}">
                    <a16:creationId xmlns:a16="http://schemas.microsoft.com/office/drawing/2014/main" id="{2E0F89CA-45F9-0F39-7C54-E688AD20FD24}"/>
                  </a:ext>
                </a:extLst>
              </p:cNvPr>
              <p:cNvSpPr/>
              <p:nvPr/>
            </p:nvSpPr>
            <p:spPr>
              <a:xfrm>
                <a:off x="23058580" y="23841891"/>
                <a:ext cx="1737360" cy="679756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5" name="TextBox 1084">
                <a:extLst>
                  <a:ext uri="{FF2B5EF4-FFF2-40B4-BE49-F238E27FC236}">
                    <a16:creationId xmlns:a16="http://schemas.microsoft.com/office/drawing/2014/main" id="{4049635F-F1BF-69A1-2FCC-C2489DFF2A21}"/>
                  </a:ext>
                </a:extLst>
              </p:cNvPr>
              <p:cNvSpPr txBox="1"/>
              <p:nvPr/>
            </p:nvSpPr>
            <p:spPr>
              <a:xfrm>
                <a:off x="20199998" y="23808350"/>
                <a:ext cx="204107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5’UTR</a:t>
                </a:r>
                <a:r>
                  <a:rPr lang="en-US" sz="3600" i="1" baseline="-25000" dirty="0"/>
                  <a:t>rpsU2</a:t>
                </a:r>
                <a:endParaRPr lang="en-US" sz="3600" i="1" dirty="0"/>
              </a:p>
            </p:txBody>
          </p:sp>
          <p:sp>
            <p:nvSpPr>
              <p:cNvPr id="1086" name="TextBox 1085">
                <a:extLst>
                  <a:ext uri="{FF2B5EF4-FFF2-40B4-BE49-F238E27FC236}">
                    <a16:creationId xmlns:a16="http://schemas.microsoft.com/office/drawing/2014/main" id="{EB527900-DDDC-7F19-E423-C3B8ABE8A4A5}"/>
                  </a:ext>
                </a:extLst>
              </p:cNvPr>
              <p:cNvSpPr txBox="1"/>
              <p:nvPr/>
            </p:nvSpPr>
            <p:spPr>
              <a:xfrm>
                <a:off x="23459022" y="23858603"/>
                <a:ext cx="93647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i="1" dirty="0"/>
                  <a:t>lacZ</a:t>
                </a:r>
              </a:p>
            </p:txBody>
          </p:sp>
          <p:sp>
            <p:nvSpPr>
              <p:cNvPr id="1087" name="TextBox 1086">
                <a:extLst>
                  <a:ext uri="{FF2B5EF4-FFF2-40B4-BE49-F238E27FC236}">
                    <a16:creationId xmlns:a16="http://schemas.microsoft.com/office/drawing/2014/main" id="{B6B93EC0-D079-B379-54A8-08EC139BC672}"/>
                  </a:ext>
                </a:extLst>
              </p:cNvPr>
              <p:cNvSpPr txBox="1"/>
              <p:nvPr/>
            </p:nvSpPr>
            <p:spPr>
              <a:xfrm>
                <a:off x="18928362" y="23784094"/>
                <a:ext cx="91082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P</a:t>
                </a:r>
                <a:r>
                  <a:rPr lang="en-US" sz="3600" i="1" baseline="-25000" dirty="0"/>
                  <a:t>tul4</a:t>
                </a:r>
                <a:endParaRPr lang="en-US" sz="3600" i="1" dirty="0"/>
              </a:p>
            </p:txBody>
          </p:sp>
          <p:sp>
            <p:nvSpPr>
              <p:cNvPr id="1088" name="Rectangle 1087">
                <a:extLst>
                  <a:ext uri="{FF2B5EF4-FFF2-40B4-BE49-F238E27FC236}">
                    <a16:creationId xmlns:a16="http://schemas.microsoft.com/office/drawing/2014/main" id="{A96445C6-6680-9584-002A-040FA48DF15B}"/>
                  </a:ext>
                </a:extLst>
              </p:cNvPr>
              <p:cNvSpPr/>
              <p:nvPr/>
            </p:nvSpPr>
            <p:spPr>
              <a:xfrm>
                <a:off x="15297826" y="23056760"/>
                <a:ext cx="3582547" cy="4753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4400" b="1" dirty="0">
                    <a:latin typeface="+mj-lt"/>
                  </a:rPr>
                  <a:t>Native Context:</a:t>
                </a:r>
              </a:p>
            </p:txBody>
          </p:sp>
          <p:sp>
            <p:nvSpPr>
              <p:cNvPr id="1089" name="Rectangle 1088">
                <a:extLst>
                  <a:ext uri="{FF2B5EF4-FFF2-40B4-BE49-F238E27FC236}">
                    <a16:creationId xmlns:a16="http://schemas.microsoft.com/office/drawing/2014/main" id="{6D531D72-975C-D9E3-09FD-73FED4ABD4CC}"/>
                  </a:ext>
                </a:extLst>
              </p:cNvPr>
              <p:cNvSpPr/>
              <p:nvPr/>
            </p:nvSpPr>
            <p:spPr>
              <a:xfrm>
                <a:off x="15667238" y="24141661"/>
                <a:ext cx="3205975" cy="4753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4400" b="1" dirty="0">
                    <a:latin typeface="+mj-lt"/>
                  </a:rPr>
                  <a:t>Tn7 Site:</a:t>
                </a:r>
              </a:p>
            </p:txBody>
          </p:sp>
        </p:grpSp>
      </p:grpSp>
      <p:sp>
        <p:nvSpPr>
          <p:cNvPr id="1090" name="Rectangle 1089">
            <a:extLst>
              <a:ext uri="{FF2B5EF4-FFF2-40B4-BE49-F238E27FC236}">
                <a16:creationId xmlns:a16="http://schemas.microsoft.com/office/drawing/2014/main" id="{CC124913-29B2-2C7D-D790-263C8F85FCA5}"/>
              </a:ext>
            </a:extLst>
          </p:cNvPr>
          <p:cNvSpPr/>
          <p:nvPr/>
        </p:nvSpPr>
        <p:spPr>
          <a:xfrm>
            <a:off x="17564383" y="21933407"/>
            <a:ext cx="2190459" cy="385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+mj-lt"/>
              </a:rPr>
              <a:t>5’UTR</a:t>
            </a:r>
          </a:p>
        </p:txBody>
      </p:sp>
      <p:sp>
        <p:nvSpPr>
          <p:cNvPr id="1091" name="Rectangle 1090">
            <a:extLst>
              <a:ext uri="{FF2B5EF4-FFF2-40B4-BE49-F238E27FC236}">
                <a16:creationId xmlns:a16="http://schemas.microsoft.com/office/drawing/2014/main" id="{987CCB35-B048-344D-9830-A8F0873DF6B6}"/>
              </a:ext>
            </a:extLst>
          </p:cNvPr>
          <p:cNvSpPr/>
          <p:nvPr/>
        </p:nvSpPr>
        <p:spPr>
          <a:xfrm>
            <a:off x="21122321" y="21983883"/>
            <a:ext cx="2621796" cy="309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+mj-lt"/>
              </a:rPr>
              <a:t>downstream </a:t>
            </a:r>
            <a:r>
              <a:rPr lang="en-US" sz="2400" b="1" i="1" dirty="0">
                <a:solidFill>
                  <a:schemeClr val="tx1"/>
                </a:solidFill>
                <a:latin typeface="+mj-lt"/>
              </a:rPr>
              <a:t>rpsU2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92" name="Rectangle 1091">
            <a:extLst>
              <a:ext uri="{FF2B5EF4-FFF2-40B4-BE49-F238E27FC236}">
                <a16:creationId xmlns:a16="http://schemas.microsoft.com/office/drawing/2014/main" id="{65D1332A-AB07-7524-4BBF-5C3439A19596}"/>
              </a:ext>
            </a:extLst>
          </p:cNvPr>
          <p:cNvSpPr/>
          <p:nvPr/>
        </p:nvSpPr>
        <p:spPr>
          <a:xfrm>
            <a:off x="24934629" y="21983882"/>
            <a:ext cx="2621796" cy="309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  <a:latin typeface="+mj-lt"/>
              </a:rPr>
              <a:t>lacZ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1095" name="Chart 1094">
            <a:extLst>
              <a:ext uri="{FF2B5EF4-FFF2-40B4-BE49-F238E27FC236}">
                <a16:creationId xmlns:a16="http://schemas.microsoft.com/office/drawing/2014/main" id="{94FA6ABC-4DD0-47A9-8C18-286787357E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816544"/>
              </p:ext>
            </p:extLst>
          </p:nvPr>
        </p:nvGraphicFramePr>
        <p:xfrm>
          <a:off x="30016995" y="7933515"/>
          <a:ext cx="13143730" cy="470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1096" name="Rectangle 1095">
            <a:extLst>
              <a:ext uri="{FF2B5EF4-FFF2-40B4-BE49-F238E27FC236}">
                <a16:creationId xmlns:a16="http://schemas.microsoft.com/office/drawing/2014/main" id="{769E5E1E-5243-5B75-F384-DB37687EA8DF}"/>
              </a:ext>
            </a:extLst>
          </p:cNvPr>
          <p:cNvSpPr/>
          <p:nvPr/>
        </p:nvSpPr>
        <p:spPr>
          <a:xfrm>
            <a:off x="29494806" y="6688081"/>
            <a:ext cx="13665919" cy="1231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+mj-lt"/>
              </a:rPr>
              <a:t>A Title Eventually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B0CF1BA-923C-6BFF-1C2A-769756D18C4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845" y="13527552"/>
            <a:ext cx="4877863" cy="397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4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1986</TotalTime>
  <Words>662</Words>
  <Application>Microsoft Office PowerPoint</Application>
  <PresentationFormat>Custom</PresentationFormat>
  <Paragraphs>106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BlinkMacSystemFont</vt:lpstr>
      <vt:lpstr>Calibri</vt:lpstr>
      <vt:lpstr>Calibri Light</vt:lpstr>
      <vt:lpstr>Quattrocento Sans</vt:lpstr>
      <vt:lpstr>Office Theme</vt:lpstr>
      <vt:lpstr>Examining the Mechanism of the Self-Regulation of rpsU2  in Francisella tularensis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Examining the Mechanism of the Self-Regulation of rpsU2 in Francisella tularensis </dc:title>
  <dc:creator>Sierra Schmidt</dc:creator>
  <cp:lastModifiedBy>Sierra Schmidt</cp:lastModifiedBy>
  <cp:revision>41</cp:revision>
  <dcterms:created xsi:type="dcterms:W3CDTF">2022-08-16T19:25:56Z</dcterms:created>
  <dcterms:modified xsi:type="dcterms:W3CDTF">2022-08-31T21:20:05Z</dcterms:modified>
</cp:coreProperties>
</file>