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6575"/>
    <a:srgbClr val="797983"/>
    <a:srgbClr val="EFBC9D"/>
    <a:srgbClr val="FCA26E"/>
    <a:srgbClr val="193946"/>
    <a:srgbClr val="F5751C"/>
    <a:srgbClr val="8F9EB3"/>
    <a:srgbClr val="5D6E88"/>
    <a:srgbClr val="FFFFFF"/>
    <a:srgbClr val="F6A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71" autoAdjust="0"/>
    <p:restoredTop sz="95226" autoAdjust="0"/>
  </p:normalViewPr>
  <p:slideViewPr>
    <p:cSldViewPr snapToGrid="0">
      <p:cViewPr varScale="1">
        <p:scale>
          <a:sx n="18" d="100"/>
          <a:sy n="18" d="100"/>
        </p:scale>
        <p:origin x="178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RNA%20Work\qRT-PCR\2208009_SS_qRT-PCR_calcs_8.4_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62980516107475E-2"/>
          <c:y val="7.4734736914290847E-2"/>
          <c:w val="0.90147949910847935"/>
          <c:h val="0.8531937831949192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Analysis!$S$45</c:f>
              <c:strCache>
                <c:ptCount val="1"/>
                <c:pt idx="0">
                  <c:v>Tn7_PrpsU2_rpsU2UTR_lacZ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13-4DCD-82BC-BAB67FACB5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Analysis!$V$45:$V$47</c:f>
                <c:numCache>
                  <c:formatCode>General</c:formatCode>
                  <c:ptCount val="3"/>
                  <c:pt idx="0">
                    <c:v>2.7202732745308711E-2</c:v>
                  </c:pt>
                  <c:pt idx="1">
                    <c:v>0.22431354720936714</c:v>
                  </c:pt>
                  <c:pt idx="2">
                    <c:v>0.179828815125194</c:v>
                  </c:pt>
                </c:numCache>
              </c:numRef>
            </c:plus>
            <c:minus>
              <c:numRef>
                <c:f>Analysis!$W$45:$W$47</c:f>
                <c:numCache>
                  <c:formatCode>General</c:formatCode>
                  <c:ptCount val="3"/>
                  <c:pt idx="0">
                    <c:v>2.7963414023640221E-2</c:v>
                  </c:pt>
                  <c:pt idx="1">
                    <c:v>0.28918069459943507</c:v>
                  </c:pt>
                  <c:pt idx="2">
                    <c:v>0.21925766040249717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Analysis!$T$45:$T$47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Analysis!$U$45:$U$47</c:f>
              <c:numCache>
                <c:formatCode>0.00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3-4DCD-82BC-BAB67FACB53E}"/>
            </c:ext>
          </c:extLst>
        </c:ser>
        <c:ser>
          <c:idx val="3"/>
          <c:order val="1"/>
          <c:tx>
            <c:strRef>
              <c:f>Analysis!$S$48</c:f>
              <c:strCache>
                <c:ptCount val="1"/>
                <c:pt idx="0">
                  <c:v>Tn7_PrpsU2_rpsU2UTR_lacZ ΔrpsU2</c:v>
                </c:pt>
              </c:strCache>
            </c:strRef>
          </c:tx>
          <c:spPr>
            <a:pattFill prst="open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Analysis!$V$48:$V$50</c:f>
                <c:numCache>
                  <c:formatCode>General</c:formatCode>
                  <c:ptCount val="3"/>
                  <c:pt idx="0">
                    <c:v>1.7006206460864099</c:v>
                  </c:pt>
                  <c:pt idx="1">
                    <c:v>10.005003986902253</c:v>
                  </c:pt>
                  <c:pt idx="2">
                    <c:v>1.5782999704398435</c:v>
                  </c:pt>
                </c:numCache>
              </c:numRef>
            </c:plus>
            <c:minus>
              <c:numRef>
                <c:f>Analysis!$W$48:$W$50</c:f>
                <c:numCache>
                  <c:formatCode>General</c:formatCode>
                  <c:ptCount val="3"/>
                  <c:pt idx="0">
                    <c:v>1.9782613589830014</c:v>
                  </c:pt>
                  <c:pt idx="1">
                    <c:v>12.374411371682349</c:v>
                  </c:pt>
                  <c:pt idx="2">
                    <c:v>1.9019452162644406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Analysis!$T$45:$T$47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Analysis!$U$48:$U$50</c:f>
              <c:numCache>
                <c:formatCode>0.00</c:formatCode>
                <c:ptCount val="3"/>
                <c:pt idx="0">
                  <c:v>12.117358709183303</c:v>
                </c:pt>
                <c:pt idx="1">
                  <c:v>52.251898894432209</c:v>
                </c:pt>
                <c:pt idx="2" formatCode="0.000">
                  <c:v>9.2750940028800919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13-4DCD-82BC-BAB67FACB53E}"/>
            </c:ext>
          </c:extLst>
        </c:ser>
        <c:ser>
          <c:idx val="0"/>
          <c:order val="2"/>
          <c:tx>
            <c:strRef>
              <c:f>Analysis!$S$51</c:f>
              <c:strCache>
                <c:ptCount val="1"/>
                <c:pt idx="0">
                  <c:v>Tn7_Ptul4 rpsU2_5'UTR lacZ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Analysis!$V$51:$V$53</c:f>
                <c:numCache>
                  <c:formatCode>General</c:formatCode>
                  <c:ptCount val="3"/>
                  <c:pt idx="0">
                    <c:v>0.13226534861437578</c:v>
                  </c:pt>
                  <c:pt idx="1">
                    <c:v>0.31021039081937274</c:v>
                  </c:pt>
                  <c:pt idx="2">
                    <c:v>0.16126169054368511</c:v>
                  </c:pt>
                </c:numCache>
              </c:numRef>
            </c:plus>
            <c:minus>
              <c:numRef>
                <c:f>Analysis!$W$51:$W$53</c:f>
                <c:numCache>
                  <c:formatCode>General</c:formatCode>
                  <c:ptCount val="3"/>
                  <c:pt idx="0">
                    <c:v>0.16188204392292249</c:v>
                  </c:pt>
                  <c:pt idx="1">
                    <c:v>0.42409436929862832</c:v>
                  </c:pt>
                  <c:pt idx="2">
                    <c:v>0.21220075360517787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Analysis!$T$45:$T$47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Analysis!$U$51:$U$53</c:f>
              <c:numCache>
                <c:formatCode>0.00</c:formatCode>
                <c:ptCount val="3"/>
                <c:pt idx="0">
                  <c:v>0.72294983457165884</c:v>
                </c:pt>
                <c:pt idx="1">
                  <c:v>1.1551974369106399</c:v>
                </c:pt>
                <c:pt idx="2">
                  <c:v>0.67178016642562377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13-4DCD-82BC-BAB67FACB53E}"/>
            </c:ext>
          </c:extLst>
        </c:ser>
        <c:ser>
          <c:idx val="1"/>
          <c:order val="3"/>
          <c:tx>
            <c:strRef>
              <c:f>Analysis!$S$54</c:f>
              <c:strCache>
                <c:ptCount val="1"/>
                <c:pt idx="0">
                  <c:v>Tn7_Ptul4 rpsU2_5'UTR lacZ ΔrpsU2  </c:v>
                </c:pt>
              </c:strCache>
            </c:strRef>
          </c:tx>
          <c:spPr>
            <a:pattFill prst="smGrid">
              <a:fgClr>
                <a:srgbClr val="7030A0"/>
              </a:fgClr>
              <a:bgClr>
                <a:schemeClr val="bg1"/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Analysis!$V$54:$V$56</c:f>
                <c:numCache>
                  <c:formatCode>General</c:formatCode>
                  <c:ptCount val="3"/>
                  <c:pt idx="0">
                    <c:v>0.72999076648507888</c:v>
                  </c:pt>
                  <c:pt idx="1">
                    <c:v>9.6868049109580419</c:v>
                  </c:pt>
                  <c:pt idx="2">
                    <c:v>0.78049677410186513</c:v>
                  </c:pt>
                </c:numCache>
              </c:numRef>
            </c:plus>
            <c:minus>
              <c:numRef>
                <c:f>Analysis!$W$54:$W$56</c:f>
                <c:numCache>
                  <c:formatCode>General</c:formatCode>
                  <c:ptCount val="3"/>
                  <c:pt idx="0">
                    <c:v>0.81067406755925031</c:v>
                  </c:pt>
                  <c:pt idx="1">
                    <c:v>12.858177912521455</c:v>
                  </c:pt>
                  <c:pt idx="2">
                    <c:v>1.0729430271749751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Analysis!$T$45:$T$47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Analysis!$U$54:$U$56</c:f>
              <c:numCache>
                <c:formatCode>0.00</c:formatCode>
                <c:ptCount val="3"/>
                <c:pt idx="0">
                  <c:v>7.3346600358246983</c:v>
                </c:pt>
                <c:pt idx="1">
                  <c:v>39.274680363231518</c:v>
                </c:pt>
                <c:pt idx="2" formatCode="0.000">
                  <c:v>2.8635298373811149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13-4DCD-82BC-BAB67FACB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7564000"/>
        <c:axId val="1836319360"/>
      </c:barChart>
      <c:catAx>
        <c:axId val="190756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36319360"/>
        <c:crosses val="autoZero"/>
        <c:auto val="1"/>
        <c:lblAlgn val="ctr"/>
        <c:lblOffset val="100"/>
        <c:noMultiLvlLbl val="0"/>
      </c:catAx>
      <c:valAx>
        <c:axId val="1836319360"/>
        <c:scaling>
          <c:orientation val="minMax"/>
          <c:max val="6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Relative Transcript</a:t>
                </a:r>
                <a:r>
                  <a:rPr lang="en-US" sz="2400" b="1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Abundance</a:t>
                </a:r>
                <a:endPara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9.1602377377772125E-3"/>
              <c:y val="0.121387320684429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0756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4428652041729264"/>
          <c:y val="6.0201775494148338E-3"/>
          <c:w val="0.44757780796980323"/>
          <c:h val="0.218361320311842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15C0D-8F69-4C5A-BE2D-D5C5F3BDF80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59997-A26A-45B7-A6A9-E738B817F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7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 that transcriptional repressors interacts on polycistronic </a:t>
            </a:r>
            <a:r>
              <a:rPr lang="en-US" dirty="0" err="1"/>
              <a:t>opersons</a:t>
            </a:r>
            <a:r>
              <a:rPr lang="en-US" dirty="0"/>
              <a:t> at a specific target site; this happens near or at the transcriptional initiation site (demonstrated in the promoter)</a:t>
            </a:r>
          </a:p>
          <a:p>
            <a:endParaRPr lang="en-US" dirty="0"/>
          </a:p>
          <a:p>
            <a:r>
              <a:rPr lang="en-US" dirty="0"/>
              <a:t>There is a possibility for some to have multiple binding sites for </a:t>
            </a:r>
            <a:r>
              <a:rPr lang="en-US" dirty="0" err="1"/>
              <a:t>egulation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Many of the regulatory r-</a:t>
            </a:r>
            <a:r>
              <a:rPr lang="en-US" dirty="0" err="1"/>
              <a:t>prtoeins</a:t>
            </a:r>
            <a:r>
              <a:rPr lang="en-US" dirty="0"/>
              <a:t> bind near the initiation sites of ribosomes so its speculated that the regulation may come from a similar structure recognition between </a:t>
            </a:r>
            <a:r>
              <a:rPr lang="en-US" dirty="0" err="1"/>
              <a:t>rrnas</a:t>
            </a:r>
            <a:r>
              <a:rPr lang="en-US" dirty="0"/>
              <a:t> and </a:t>
            </a:r>
            <a:r>
              <a:rPr lang="en-US" dirty="0" err="1"/>
              <a:t>mrnas</a:t>
            </a:r>
            <a:r>
              <a:rPr lang="en-US" dirty="0"/>
              <a:t> </a:t>
            </a:r>
            <a:r>
              <a:rPr lang="en-US" dirty="0" err="1"/>
              <a:t>tha</a:t>
            </a:r>
            <a:r>
              <a:rPr lang="en-US" dirty="0"/>
              <a:t> they regulate (with higher binding affinity in the </a:t>
            </a:r>
            <a:r>
              <a:rPr lang="en-US" dirty="0" err="1"/>
              <a:t>rrnas</a:t>
            </a:r>
            <a:r>
              <a:rPr lang="en-US" dirty="0"/>
              <a:t>) (this indicates an ability to control translation as well, rather than transcription but obviously I’m looking at just transcriptional control)</a:t>
            </a:r>
          </a:p>
          <a:p>
            <a:endParaRPr lang="en-US" dirty="0"/>
          </a:p>
          <a:p>
            <a:r>
              <a:rPr lang="en-US" dirty="0"/>
              <a:t>Models: binding of r-protein to mRNA recruits nucleases, inhibition by r-protein terminations the transcription of the cistrons downstream (first interacts with first cistron) (this termination of translation would occur prior to the translational start site of the </a:t>
            </a:r>
            <a:r>
              <a:rPr lang="en-US"/>
              <a:t>first gene)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59997-A26A-45B7-A6A9-E738B817FF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2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5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7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3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1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0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9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0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8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4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6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6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E3DE7-B92A-46B8-86E8-6E87BED97EA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"/><Relationship Id="rId3" Type="http://schemas.openxmlformats.org/officeDocument/2006/relationships/hyperlink" Target="https://doi.org/10.1128/JB.00407-17" TargetMode="External"/><Relationship Id="rId7" Type="http://schemas.openxmlformats.org/officeDocument/2006/relationships/image" Target="../media/image3.png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tiff"/><Relationship Id="rId4" Type="http://schemas.openxmlformats.org/officeDocument/2006/relationships/hyperlink" Target="https://doi.org/10.1016/0092-8674(83)90353-7" TargetMode="External"/><Relationship Id="rId9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A2BFCE-5FBA-87D7-BACD-52D055882E14}"/>
              </a:ext>
            </a:extLst>
          </p:cNvPr>
          <p:cNvSpPr/>
          <p:nvPr/>
        </p:nvSpPr>
        <p:spPr>
          <a:xfrm>
            <a:off x="402764" y="14496507"/>
            <a:ext cx="13650686" cy="7685313"/>
          </a:xfrm>
          <a:prstGeom prst="rect">
            <a:avLst/>
          </a:prstGeom>
          <a:solidFill>
            <a:srgbClr val="FCA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9E99B8-C744-C0BA-B72B-FF21FB1CB17C}"/>
              </a:ext>
            </a:extLst>
          </p:cNvPr>
          <p:cNvSpPr/>
          <p:nvPr/>
        </p:nvSpPr>
        <p:spPr>
          <a:xfrm>
            <a:off x="413657" y="478971"/>
            <a:ext cx="43063886" cy="3788229"/>
          </a:xfrm>
          <a:prstGeom prst="rect">
            <a:avLst/>
          </a:prstGeom>
          <a:solidFill>
            <a:srgbClr val="F57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56897-E629-2A48-FC1A-64A8CD450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657" y="478970"/>
            <a:ext cx="43063886" cy="3178629"/>
          </a:xfrm>
        </p:spPr>
        <p:txBody>
          <a:bodyPr anchor="ctr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en-US" sz="11500" b="1" dirty="0">
                <a:solidFill>
                  <a:schemeClr val="bg1"/>
                </a:solidFill>
              </a:rPr>
              <a:t>Examining the Mechanism of the Self-Regulation of </a:t>
            </a:r>
            <a:r>
              <a:rPr lang="en-US" sz="11500" b="1" i="1" dirty="0">
                <a:solidFill>
                  <a:schemeClr val="bg1"/>
                </a:solidFill>
              </a:rPr>
              <a:t>rpsU2</a:t>
            </a:r>
            <a:r>
              <a:rPr lang="en-US" sz="11500" b="1" dirty="0">
                <a:solidFill>
                  <a:schemeClr val="bg1"/>
                </a:solidFill>
              </a:rPr>
              <a:t> in </a:t>
            </a:r>
            <a:r>
              <a:rPr lang="en-US" sz="11500" b="1" i="1" dirty="0" err="1">
                <a:solidFill>
                  <a:schemeClr val="bg1"/>
                </a:solidFill>
              </a:rPr>
              <a:t>Francisella</a:t>
            </a:r>
            <a:r>
              <a:rPr lang="en-US" sz="11500" b="1" i="1" dirty="0">
                <a:solidFill>
                  <a:schemeClr val="bg1"/>
                </a:solidFill>
              </a:rPr>
              <a:t> </a:t>
            </a:r>
            <a:r>
              <a:rPr lang="en-US" sz="11500" b="1" i="1" dirty="0" err="1">
                <a:solidFill>
                  <a:schemeClr val="bg1"/>
                </a:solidFill>
              </a:rPr>
              <a:t>tularensis</a:t>
            </a:r>
            <a:r>
              <a:rPr lang="en-US" sz="11500" b="1" i="1" dirty="0">
                <a:solidFill>
                  <a:schemeClr val="bg1"/>
                </a:solidFill>
              </a:rPr>
              <a:t> </a:t>
            </a:r>
            <a:endParaRPr lang="en-US" sz="115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DC7592-F125-16D7-B543-F2810E7F20F8}"/>
              </a:ext>
            </a:extLst>
          </p:cNvPr>
          <p:cNvSpPr/>
          <p:nvPr/>
        </p:nvSpPr>
        <p:spPr>
          <a:xfrm>
            <a:off x="413657" y="30392914"/>
            <a:ext cx="43063886" cy="2046515"/>
          </a:xfrm>
          <a:prstGeom prst="rect">
            <a:avLst/>
          </a:prstGeom>
          <a:solidFill>
            <a:srgbClr val="19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dirty="0">
                <a:solidFill>
                  <a:schemeClr val="bg1"/>
                </a:solidFill>
              </a:rPr>
              <a:t>References</a:t>
            </a:r>
          </a:p>
          <a:p>
            <a:r>
              <a:rPr lang="en-US" sz="2800" b="0" i="0" dirty="0">
                <a:solidFill>
                  <a:schemeClr val="bg1"/>
                </a:solidFill>
                <a:effectLst/>
                <a:latin typeface="BlinkMacSystemFont"/>
              </a:rPr>
              <a:t>Burgos, H. L., O'Connor, K., Sanchez-Vazquez, P., &amp;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BlinkMacSystemFont"/>
              </a:rPr>
              <a:t>Gourse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BlinkMacSystemFont"/>
              </a:rPr>
              <a:t>, R. L. (2017). Roles of Transcriptional and Translational Control Mechanisms in Regulation of Ribosomal Protein Synthesis in Escherichia coli. </a:t>
            </a:r>
            <a:r>
              <a:rPr lang="en-US" sz="2800" b="0" i="1" dirty="0">
                <a:solidFill>
                  <a:schemeClr val="bg1"/>
                </a:solidFill>
                <a:effectLst/>
                <a:latin typeface="BlinkMacSystemFont"/>
              </a:rPr>
              <a:t>Journal of bacteriology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BlinkMacSystemFont"/>
              </a:rPr>
              <a:t>, </a:t>
            </a:r>
            <a:r>
              <a:rPr lang="en-US" sz="2800" b="0" i="1" dirty="0">
                <a:solidFill>
                  <a:schemeClr val="bg1"/>
                </a:solidFill>
                <a:effectLst/>
                <a:latin typeface="BlinkMacSystemFont"/>
              </a:rPr>
              <a:t>199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BlinkMacSystemFont"/>
              </a:rPr>
              <a:t>(21), e00407-17.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BlinkMacSystemFon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https://doi.org/10.1128/JB.00407-17</a:t>
            </a:r>
            <a:endParaRPr lang="en-US" sz="2800" b="0" i="0" dirty="0">
              <a:solidFill>
                <a:schemeClr val="bg1"/>
              </a:solidFill>
              <a:effectLst/>
              <a:latin typeface="BlinkMacSystemFont"/>
            </a:endParaRPr>
          </a:p>
          <a:p>
            <a:r>
              <a:rPr lang="en-US" sz="2800" b="0" i="0" dirty="0">
                <a:solidFill>
                  <a:schemeClr val="bg1"/>
                </a:solidFill>
                <a:effectLst/>
                <a:latin typeface="BlinkMacSystemFont"/>
              </a:rPr>
              <a:t>Lindahl, L., Archer, R., &amp;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BlinkMacSystemFont"/>
              </a:rPr>
              <a:t>Zengel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BlinkMacSystemFont"/>
              </a:rPr>
              <a:t>, J. M. (1983). Transcription of the S10 ribosomal protein operon is regulated by an attenuator in the leader. </a:t>
            </a:r>
            <a:r>
              <a:rPr lang="en-US" sz="2800" b="0" i="1" dirty="0">
                <a:solidFill>
                  <a:schemeClr val="bg1"/>
                </a:solidFill>
                <a:effectLst/>
                <a:latin typeface="BlinkMacSystemFont"/>
              </a:rPr>
              <a:t>Cell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BlinkMacSystemFont"/>
              </a:rPr>
              <a:t>, </a:t>
            </a:r>
            <a:r>
              <a:rPr lang="en-US" sz="2800" b="0" i="1" dirty="0">
                <a:solidFill>
                  <a:schemeClr val="bg1"/>
                </a:solidFill>
                <a:effectLst/>
                <a:latin typeface="BlinkMacSystemFont"/>
              </a:rPr>
              <a:t>33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BlinkMacSystemFont"/>
              </a:rPr>
              <a:t>(1), 241–248.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BlinkMacSystemFon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https://doi.org/10.1016/0092-8674(83)90353-7</a:t>
            </a:r>
            <a:endParaRPr lang="en-US" sz="2800" b="0" i="0" dirty="0">
              <a:solidFill>
                <a:schemeClr val="bg1"/>
              </a:solidFill>
              <a:effectLst/>
              <a:latin typeface="BlinkMacSystemFont"/>
            </a:endParaRPr>
          </a:p>
          <a:p>
            <a:r>
              <a:rPr lang="en-US" sz="2800" b="0" i="0" dirty="0">
                <a:solidFill>
                  <a:schemeClr val="bg1"/>
                </a:solidFill>
                <a:effectLst/>
                <a:latin typeface="BlinkMacSystemFont"/>
              </a:rPr>
              <a:t>Nomura, M.,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BlinkMacSystemFont"/>
              </a:rPr>
              <a:t>Gourse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BlinkMacSystemFont"/>
              </a:rPr>
              <a:t>, R., &amp; Baughman, G. (1984). Regulation of the synthesis of ribosomes and ribosomal components. </a:t>
            </a:r>
            <a:r>
              <a:rPr lang="en-US" sz="2800" b="0" i="1" dirty="0">
                <a:solidFill>
                  <a:schemeClr val="bg1"/>
                </a:solidFill>
                <a:effectLst/>
                <a:latin typeface="BlinkMacSystemFont"/>
              </a:rPr>
              <a:t>Annual review of biochemistry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BlinkMacSystemFont"/>
              </a:rPr>
              <a:t>, </a:t>
            </a:r>
            <a:r>
              <a:rPr lang="en-US" sz="2800" b="0" i="1" dirty="0">
                <a:solidFill>
                  <a:schemeClr val="bg1"/>
                </a:solidFill>
                <a:effectLst/>
                <a:latin typeface="BlinkMacSystemFont"/>
              </a:rPr>
              <a:t>53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BlinkMacSystemFont"/>
              </a:rPr>
              <a:t>, 75–117. https://doi.org/10.1146/annurev.bi.53.070184.000451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D6778C-8A44-181E-5AEC-2CC487B96FC1}"/>
              </a:ext>
            </a:extLst>
          </p:cNvPr>
          <p:cNvSpPr/>
          <p:nvPr/>
        </p:nvSpPr>
        <p:spPr>
          <a:xfrm>
            <a:off x="29744363" y="6564088"/>
            <a:ext cx="13650686" cy="8882744"/>
          </a:xfrm>
          <a:prstGeom prst="rect">
            <a:avLst/>
          </a:prstGeom>
          <a:solidFill>
            <a:srgbClr val="EFB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3C6AE6-84A7-4E51-D5F7-013836098760}"/>
              </a:ext>
            </a:extLst>
          </p:cNvPr>
          <p:cNvSpPr/>
          <p:nvPr/>
        </p:nvSpPr>
        <p:spPr>
          <a:xfrm>
            <a:off x="29744363" y="15764709"/>
            <a:ext cx="13650686" cy="8882744"/>
          </a:xfrm>
          <a:prstGeom prst="rect">
            <a:avLst/>
          </a:prstGeom>
          <a:solidFill>
            <a:srgbClr val="EFB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F7973C-B34F-1C96-C974-CD77C9DAC220}"/>
              </a:ext>
            </a:extLst>
          </p:cNvPr>
          <p:cNvSpPr/>
          <p:nvPr/>
        </p:nvSpPr>
        <p:spPr>
          <a:xfrm>
            <a:off x="402766" y="6564088"/>
            <a:ext cx="13650686" cy="7685313"/>
          </a:xfrm>
          <a:prstGeom prst="rect">
            <a:avLst/>
          </a:prstGeom>
          <a:solidFill>
            <a:srgbClr val="FCA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A4AF76-67E1-B76A-E52F-F3282F19742F}"/>
              </a:ext>
            </a:extLst>
          </p:cNvPr>
          <p:cNvSpPr/>
          <p:nvPr/>
        </p:nvSpPr>
        <p:spPr>
          <a:xfrm>
            <a:off x="413657" y="4778827"/>
            <a:ext cx="13650685" cy="1480461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+mj-lt"/>
              </a:rPr>
              <a:t>Introduction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4B9D0D-27F9-1075-E61D-A9ED3501C41F}"/>
              </a:ext>
            </a:extLst>
          </p:cNvPr>
          <p:cNvSpPr txBox="1"/>
          <p:nvPr/>
        </p:nvSpPr>
        <p:spPr>
          <a:xfrm>
            <a:off x="15989354" y="3282548"/>
            <a:ext cx="119124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Schmidt, S.; </a:t>
            </a:r>
            <a:r>
              <a:rPr lang="en-US" sz="6000" dirty="0" err="1">
                <a:solidFill>
                  <a:schemeClr val="bg1"/>
                </a:solidFill>
              </a:rPr>
              <a:t>Traubman</a:t>
            </a:r>
            <a:r>
              <a:rPr lang="en-US" sz="6000" dirty="0">
                <a:solidFill>
                  <a:schemeClr val="bg1"/>
                </a:solidFill>
              </a:rPr>
              <a:t>, H.; Ramsey, K.</a:t>
            </a:r>
          </a:p>
        </p:txBody>
      </p:sp>
      <p:pic>
        <p:nvPicPr>
          <p:cNvPr id="1028" name="Picture 4" descr="Researchers predict Tularemia outbreaks as climate changes">
            <a:extLst>
              <a:ext uri="{FF2B5EF4-FFF2-40B4-BE49-F238E27FC236}">
                <a16:creationId xmlns:a16="http://schemas.microsoft.com/office/drawing/2014/main" id="{F011C52F-917C-0FA4-10C2-55E4BE2E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902" y="9814018"/>
            <a:ext cx="6419850" cy="42862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EF95F5F-AA9D-99D0-4E04-B37B6DAEEBEE}"/>
              </a:ext>
            </a:extLst>
          </p:cNvPr>
          <p:cNvSpPr/>
          <p:nvPr/>
        </p:nvSpPr>
        <p:spPr>
          <a:xfrm>
            <a:off x="402765" y="22428925"/>
            <a:ext cx="13650686" cy="7685313"/>
          </a:xfrm>
          <a:prstGeom prst="rect">
            <a:avLst/>
          </a:prstGeom>
          <a:solidFill>
            <a:srgbClr val="FCA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Picture 1024" descr="Shape&#10;&#10;Description automatically generated with low confidence">
            <a:extLst>
              <a:ext uri="{FF2B5EF4-FFF2-40B4-BE49-F238E27FC236}">
                <a16:creationId xmlns:a16="http://schemas.microsoft.com/office/drawing/2014/main" id="{7D451ED3-9EC3-3BDE-EA62-EB8BC2B766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5" b="62732"/>
          <a:stretch/>
        </p:blipFill>
        <p:spPr>
          <a:xfrm>
            <a:off x="573845" y="28417707"/>
            <a:ext cx="12954256" cy="1696531"/>
          </a:xfrm>
          <a:prstGeom prst="rect">
            <a:avLst/>
          </a:prstGeom>
        </p:spPr>
      </p:pic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6AEA4565-FC0B-9E0F-0ADD-5EE338F63651}"/>
              </a:ext>
            </a:extLst>
          </p:cNvPr>
          <p:cNvGrpSpPr/>
          <p:nvPr/>
        </p:nvGrpSpPr>
        <p:grpSpPr>
          <a:xfrm>
            <a:off x="1436907" y="23831013"/>
            <a:ext cx="11582400" cy="4308018"/>
            <a:chOff x="1514604" y="23360744"/>
            <a:chExt cx="11582400" cy="4308018"/>
          </a:xfrm>
        </p:grpSpPr>
        <p:sp>
          <p:nvSpPr>
            <p:cNvPr id="1029" name="Rectangle 1028">
              <a:extLst>
                <a:ext uri="{FF2B5EF4-FFF2-40B4-BE49-F238E27FC236}">
                  <a16:creationId xmlns:a16="http://schemas.microsoft.com/office/drawing/2014/main" id="{A5713815-F464-6C7D-E81D-8D69DC4180ED}"/>
                </a:ext>
              </a:extLst>
            </p:cNvPr>
            <p:cNvSpPr/>
            <p:nvPr/>
          </p:nvSpPr>
          <p:spPr>
            <a:xfrm>
              <a:off x="1514604" y="23360744"/>
              <a:ext cx="11582400" cy="43080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1026">
              <a:extLst>
                <a:ext uri="{FF2B5EF4-FFF2-40B4-BE49-F238E27FC236}">
                  <a16:creationId xmlns:a16="http://schemas.microsoft.com/office/drawing/2014/main" id="{DAAA6FB6-A544-A0C9-84FC-AE1610AE3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31494" y="23603491"/>
              <a:ext cx="11193226" cy="3822523"/>
            </a:xfrm>
            <a:prstGeom prst="rect">
              <a:avLst/>
            </a:prstGeom>
          </p:spPr>
        </p:pic>
      </p:grp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B32A3BA-2257-BE6D-675F-4702A3AE47E4}"/>
              </a:ext>
            </a:extLst>
          </p:cNvPr>
          <p:cNvSpPr/>
          <p:nvPr/>
        </p:nvSpPr>
        <p:spPr>
          <a:xfrm>
            <a:off x="325067" y="22428925"/>
            <a:ext cx="13650685" cy="1480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rRNA Seq</a:t>
            </a:r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DA60FBE5-E8FE-80CF-06F9-ACE2B4DD7AA5}"/>
              </a:ext>
            </a:extLst>
          </p:cNvPr>
          <p:cNvSpPr/>
          <p:nvPr/>
        </p:nvSpPr>
        <p:spPr>
          <a:xfrm>
            <a:off x="480460" y="14401801"/>
            <a:ext cx="13650685" cy="1480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bS21</a:t>
            </a:r>
          </a:p>
        </p:txBody>
      </p: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CAA16BC1-FC8A-5910-D773-B37F6F8EFCC7}"/>
              </a:ext>
            </a:extLst>
          </p:cNvPr>
          <p:cNvGrpSpPr/>
          <p:nvPr/>
        </p:nvGrpSpPr>
        <p:grpSpPr>
          <a:xfrm>
            <a:off x="496151" y="17115820"/>
            <a:ext cx="5576888" cy="4561114"/>
            <a:chOff x="8470653" y="17526000"/>
            <a:chExt cx="5576888" cy="4561114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F504A06-C87C-2056-4A6B-D2E559701730}"/>
                </a:ext>
              </a:extLst>
            </p:cNvPr>
            <p:cNvSpPr/>
            <p:nvPr/>
          </p:nvSpPr>
          <p:spPr>
            <a:xfrm>
              <a:off x="8470653" y="17526000"/>
              <a:ext cx="5576888" cy="45611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3" name="Picture 1032">
              <a:extLst>
                <a:ext uri="{FF2B5EF4-FFF2-40B4-BE49-F238E27FC236}">
                  <a16:creationId xmlns:a16="http://schemas.microsoft.com/office/drawing/2014/main" id="{63646803-1555-8828-F057-7483B1AC9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5" t="1540" r="24625"/>
            <a:stretch/>
          </p:blipFill>
          <p:spPr>
            <a:xfrm flipH="1">
              <a:off x="8616937" y="17648097"/>
              <a:ext cx="5284320" cy="4304823"/>
            </a:xfrm>
            <a:prstGeom prst="rect">
              <a:avLst/>
            </a:prstGeom>
          </p:spPr>
        </p:pic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9FD6EBF-37ED-8974-67F3-BCA5B46D010B}"/>
              </a:ext>
            </a:extLst>
          </p:cNvPr>
          <p:cNvSpPr/>
          <p:nvPr/>
        </p:nvSpPr>
        <p:spPr>
          <a:xfrm>
            <a:off x="573845" y="15623993"/>
            <a:ext cx="13650685" cy="1480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+mj-lt"/>
              </a:rPr>
              <a:t>A small subunit ribosomal protein involved in translation initiation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EFB00A-DF61-C647-05BA-64B033CD36B9}"/>
              </a:ext>
            </a:extLst>
          </p:cNvPr>
          <p:cNvSpPr/>
          <p:nvPr/>
        </p:nvSpPr>
        <p:spPr>
          <a:xfrm>
            <a:off x="15073564" y="6638393"/>
            <a:ext cx="13650686" cy="8882744"/>
          </a:xfrm>
          <a:prstGeom prst="rect">
            <a:avLst/>
          </a:prstGeom>
          <a:solidFill>
            <a:srgbClr val="79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pplication&#10;&#10;Description automatically generated">
            <a:extLst>
              <a:ext uri="{FF2B5EF4-FFF2-40B4-BE49-F238E27FC236}">
                <a16:creationId xmlns:a16="http://schemas.microsoft.com/office/drawing/2014/main" id="{A49F1332-D1A5-A6B9-3E21-0FC224A416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0" b="40226"/>
          <a:stretch/>
        </p:blipFill>
        <p:spPr>
          <a:xfrm>
            <a:off x="15166949" y="9323639"/>
            <a:ext cx="13557301" cy="5524501"/>
          </a:xfrm>
          <a:prstGeom prst="rect">
            <a:avLst/>
          </a:prstGeom>
        </p:spPr>
      </p:pic>
      <p:sp>
        <p:nvSpPr>
          <p:cNvPr id="1038" name="Rectangle 1037">
            <a:extLst>
              <a:ext uri="{FF2B5EF4-FFF2-40B4-BE49-F238E27FC236}">
                <a16:creationId xmlns:a16="http://schemas.microsoft.com/office/drawing/2014/main" id="{DAA1204C-AF19-0671-A626-2D625262C545}"/>
              </a:ext>
            </a:extLst>
          </p:cNvPr>
          <p:cNvSpPr/>
          <p:nvPr/>
        </p:nvSpPr>
        <p:spPr>
          <a:xfrm>
            <a:off x="15213642" y="6655514"/>
            <a:ext cx="13557300" cy="1480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MODEL 1: Transcriptional Regulation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60C8C8-44D3-7C29-E3D3-AEDDF8BA3BDA}"/>
              </a:ext>
            </a:extLst>
          </p:cNvPr>
          <p:cNvSpPr/>
          <p:nvPr/>
        </p:nvSpPr>
        <p:spPr>
          <a:xfrm>
            <a:off x="15073564" y="15764709"/>
            <a:ext cx="13650686" cy="8882744"/>
          </a:xfrm>
          <a:prstGeom prst="rect">
            <a:avLst/>
          </a:prstGeom>
          <a:solidFill>
            <a:srgbClr val="79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2A9387D-8C9F-C69B-8D20-39D1F9F8C92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3"/>
          <a:stretch/>
        </p:blipFill>
        <p:spPr>
          <a:xfrm>
            <a:off x="15261278" y="15764709"/>
            <a:ext cx="11771470" cy="8514536"/>
          </a:xfrm>
          <a:prstGeom prst="rect">
            <a:avLst/>
          </a:prstGeom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5373DDDD-7F7E-1D5E-3070-572A10F05CF5}"/>
              </a:ext>
            </a:extLst>
          </p:cNvPr>
          <p:cNvSpPr/>
          <p:nvPr/>
        </p:nvSpPr>
        <p:spPr>
          <a:xfrm>
            <a:off x="22424571" y="21424435"/>
            <a:ext cx="6393063" cy="3397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MODEL 2: Post-Transcriptional Regulation</a:t>
            </a: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D05868D6-35CF-5D21-7410-21450C298839}"/>
              </a:ext>
            </a:extLst>
          </p:cNvPr>
          <p:cNvSpPr/>
          <p:nvPr/>
        </p:nvSpPr>
        <p:spPr>
          <a:xfrm>
            <a:off x="15115522" y="4796808"/>
            <a:ext cx="13650685" cy="1480461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+mj-lt"/>
              </a:rPr>
              <a:t>Models in Other R Proteins</a:t>
            </a: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D142D874-36DE-DF4F-546E-77A949FBE6CA}"/>
              </a:ext>
            </a:extLst>
          </p:cNvPr>
          <p:cNvSpPr/>
          <p:nvPr/>
        </p:nvSpPr>
        <p:spPr>
          <a:xfrm>
            <a:off x="29826858" y="4778826"/>
            <a:ext cx="13650685" cy="1480461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+mj-lt"/>
              </a:rPr>
              <a:t>Results</a:t>
            </a:r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868D36AA-BBC8-A7B4-F525-60EEE9965219}"/>
              </a:ext>
            </a:extLst>
          </p:cNvPr>
          <p:cNvSpPr/>
          <p:nvPr/>
        </p:nvSpPr>
        <p:spPr>
          <a:xfrm>
            <a:off x="626744" y="7892994"/>
            <a:ext cx="13650685" cy="1480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+mj-lt"/>
              </a:rPr>
              <a:t>A small subunit ribosomal promote involved in translation initiation 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63B038AC-3ED3-712D-7222-7BC103504441}"/>
              </a:ext>
            </a:extLst>
          </p:cNvPr>
          <p:cNvSpPr/>
          <p:nvPr/>
        </p:nvSpPr>
        <p:spPr>
          <a:xfrm>
            <a:off x="730559" y="6453054"/>
            <a:ext cx="13650685" cy="1480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 err="1">
                <a:latin typeface="+mj-lt"/>
              </a:rPr>
              <a:t>Francisella</a:t>
            </a:r>
            <a:r>
              <a:rPr lang="en-US" sz="6600" b="1" i="1" dirty="0">
                <a:latin typeface="+mj-lt"/>
              </a:rPr>
              <a:t> </a:t>
            </a:r>
            <a:r>
              <a:rPr lang="en-US" sz="6600" b="1" i="1" dirty="0" err="1">
                <a:latin typeface="+mj-lt"/>
              </a:rPr>
              <a:t>tularensis</a:t>
            </a:r>
            <a:endParaRPr lang="en-US" sz="6600" b="1" i="1" dirty="0">
              <a:latin typeface="+mj-lt"/>
            </a:endParaRPr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768E2FE3-F96C-29F8-B6DC-F1E6B68479A4}"/>
              </a:ext>
            </a:extLst>
          </p:cNvPr>
          <p:cNvSpPr/>
          <p:nvPr/>
        </p:nvSpPr>
        <p:spPr>
          <a:xfrm>
            <a:off x="413658" y="21707113"/>
            <a:ext cx="5659381" cy="443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+mj-lt"/>
              </a:rPr>
              <a:t>bS21 depicted in the </a:t>
            </a:r>
            <a:r>
              <a:rPr lang="en-US" sz="2400" b="1" i="1" dirty="0">
                <a:latin typeface="+mj-lt"/>
              </a:rPr>
              <a:t>E. coli </a:t>
            </a:r>
            <a:r>
              <a:rPr lang="en-US" sz="2400" b="1" dirty="0">
                <a:latin typeface="+mj-lt"/>
              </a:rPr>
              <a:t>ribosome</a:t>
            </a:r>
          </a:p>
        </p:txBody>
      </p:sp>
      <p:graphicFrame>
        <p:nvGraphicFramePr>
          <p:cNvPr id="1084" name="Table 44">
            <a:extLst>
              <a:ext uri="{FF2B5EF4-FFF2-40B4-BE49-F238E27FC236}">
                <a16:creationId xmlns:a16="http://schemas.microsoft.com/office/drawing/2014/main" id="{5A8A9DF8-486A-7036-4443-A5729165B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779707"/>
              </p:ext>
            </p:extLst>
          </p:nvPr>
        </p:nvGraphicFramePr>
        <p:xfrm>
          <a:off x="35947861" y="8407803"/>
          <a:ext cx="7241134" cy="1066800"/>
        </p:xfrm>
        <a:graphic>
          <a:graphicData uri="http://schemas.openxmlformats.org/drawingml/2006/table">
            <a:tbl>
              <a:tblPr firstRow="1" bandRow="1"/>
              <a:tblGrid>
                <a:gridCol w="3620567">
                  <a:extLst>
                    <a:ext uri="{9D8B030D-6E8A-4147-A177-3AD203B41FA5}">
                      <a16:colId xmlns:a16="http://schemas.microsoft.com/office/drawing/2014/main" val="2576813708"/>
                    </a:ext>
                  </a:extLst>
                </a:gridCol>
                <a:gridCol w="3620567">
                  <a:extLst>
                    <a:ext uri="{9D8B030D-6E8A-4147-A177-3AD203B41FA5}">
                      <a16:colId xmlns:a16="http://schemas.microsoft.com/office/drawing/2014/main" val="3437279959"/>
                    </a:ext>
                  </a:extLst>
                </a:gridCol>
              </a:tblGrid>
              <a:tr h="101104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Quattrocento Sans" panose="020B0604020202020204" charset="0"/>
                        </a:rPr>
                        <a:t>If in cells </a:t>
                      </a:r>
                      <a:r>
                        <a:rPr lang="en-US" sz="3200" b="1" u="sng" dirty="0">
                          <a:latin typeface="Quattrocento Sans" panose="020B0604020202020204" charset="0"/>
                        </a:rPr>
                        <a:t>with</a:t>
                      </a:r>
                      <a:r>
                        <a:rPr lang="en-US" sz="3200" b="0" dirty="0">
                          <a:latin typeface="Quattrocento Sans" panose="020B0604020202020204" charset="0"/>
                        </a:rPr>
                        <a:t> bS21-2 (WT)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Quattrocento Sans" panose="020B0604020202020204" charset="0"/>
                        </a:rPr>
                        <a:t>If in cells </a:t>
                      </a:r>
                      <a:r>
                        <a:rPr lang="en-US" sz="3200" b="1" u="sng" dirty="0">
                          <a:latin typeface="Quattrocento Sans" panose="020B0604020202020204" charset="0"/>
                        </a:rPr>
                        <a:t>without</a:t>
                      </a:r>
                      <a:r>
                        <a:rPr lang="en-US" sz="3200" b="0" dirty="0">
                          <a:latin typeface="Quattrocento Sans" panose="020B0604020202020204" charset="0"/>
                        </a:rPr>
                        <a:t> bS21-2 (∆</a:t>
                      </a:r>
                      <a:r>
                        <a:rPr lang="en-US" sz="3200" b="0" i="1" dirty="0">
                          <a:latin typeface="Quattrocento Sans" panose="020B0604020202020204" charset="0"/>
                        </a:rPr>
                        <a:t>rpsU2</a:t>
                      </a:r>
                      <a:r>
                        <a:rPr lang="en-US" sz="3200" b="0" dirty="0">
                          <a:latin typeface="Quattrocento Sans" panose="020B0604020202020204" charset="0"/>
                        </a:rPr>
                        <a:t>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168174"/>
                  </a:ext>
                </a:extLst>
              </a:tr>
            </a:tbl>
          </a:graphicData>
        </a:graphic>
      </p:graphicFrame>
      <p:grpSp>
        <p:nvGrpSpPr>
          <p:cNvPr id="1150" name="Group 1149">
            <a:extLst>
              <a:ext uri="{FF2B5EF4-FFF2-40B4-BE49-F238E27FC236}">
                <a16:creationId xmlns:a16="http://schemas.microsoft.com/office/drawing/2014/main" id="{B2B101FF-2C00-64B6-C5FA-E59B9229B24A}"/>
              </a:ext>
            </a:extLst>
          </p:cNvPr>
          <p:cNvGrpSpPr/>
          <p:nvPr/>
        </p:nvGrpSpPr>
        <p:grpSpPr>
          <a:xfrm>
            <a:off x="29881225" y="9694967"/>
            <a:ext cx="12534117" cy="5525097"/>
            <a:chOff x="29951173" y="8291029"/>
            <a:chExt cx="12534117" cy="5525097"/>
          </a:xfrm>
        </p:grpSpPr>
        <p:grpSp>
          <p:nvGrpSpPr>
            <p:cNvPr id="1111" name="Group 1110">
              <a:extLst>
                <a:ext uri="{FF2B5EF4-FFF2-40B4-BE49-F238E27FC236}">
                  <a16:creationId xmlns:a16="http://schemas.microsoft.com/office/drawing/2014/main" id="{AE835DA8-0978-4F04-4E74-CAF8BF094813}"/>
                </a:ext>
              </a:extLst>
            </p:cNvPr>
            <p:cNvGrpSpPr/>
            <p:nvPr/>
          </p:nvGrpSpPr>
          <p:grpSpPr>
            <a:xfrm>
              <a:off x="29951173" y="8291029"/>
              <a:ext cx="5968333" cy="5525097"/>
              <a:chOff x="287940" y="2117480"/>
              <a:chExt cx="4096307" cy="2703547"/>
            </a:xfrm>
          </p:grpSpPr>
          <p:sp>
            <p:nvSpPr>
              <p:cNvPr id="1112" name="Google Shape;151;p18">
                <a:extLst>
                  <a:ext uri="{FF2B5EF4-FFF2-40B4-BE49-F238E27FC236}">
                    <a16:creationId xmlns:a16="http://schemas.microsoft.com/office/drawing/2014/main" id="{31478F6C-6DC2-ACA9-02CE-9D3C137A874D}"/>
                  </a:ext>
                </a:extLst>
              </p:cNvPr>
              <p:cNvSpPr/>
              <p:nvPr/>
            </p:nvSpPr>
            <p:spPr>
              <a:xfrm>
                <a:off x="308886" y="2117480"/>
                <a:ext cx="1358400" cy="365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i="1" dirty="0"/>
                  <a:t>rpsU2</a:t>
                </a:r>
                <a:r>
                  <a:rPr lang="en" sz="2800" dirty="0"/>
                  <a:t> promoter</a:t>
                </a:r>
                <a:endParaRPr sz="2800" dirty="0"/>
              </a:p>
            </p:txBody>
          </p:sp>
          <p:sp>
            <p:nvSpPr>
              <p:cNvPr id="1113" name="Google Shape;152;p18">
                <a:extLst>
                  <a:ext uri="{FF2B5EF4-FFF2-40B4-BE49-F238E27FC236}">
                    <a16:creationId xmlns:a16="http://schemas.microsoft.com/office/drawing/2014/main" id="{3A81A90E-5456-0840-82E7-FA8BE7425C99}"/>
                  </a:ext>
                </a:extLst>
              </p:cNvPr>
              <p:cNvSpPr/>
              <p:nvPr/>
            </p:nvSpPr>
            <p:spPr>
              <a:xfrm>
                <a:off x="1667343" y="2117480"/>
                <a:ext cx="1358400" cy="365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i="1" dirty="0"/>
                  <a:t>rpsU2</a:t>
                </a:r>
                <a:r>
                  <a:rPr lang="en" sz="2800" dirty="0"/>
                  <a:t>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dirty="0"/>
                  <a:t>5’ UTR</a:t>
                </a:r>
                <a:endParaRPr sz="2800" dirty="0"/>
              </a:p>
            </p:txBody>
          </p:sp>
          <p:sp>
            <p:nvSpPr>
              <p:cNvPr id="1114" name="Google Shape;153;p18">
                <a:extLst>
                  <a:ext uri="{FF2B5EF4-FFF2-40B4-BE49-F238E27FC236}">
                    <a16:creationId xmlns:a16="http://schemas.microsoft.com/office/drawing/2014/main" id="{55382F05-58F5-06D2-E6A0-A52A7EABA373}"/>
                  </a:ext>
                </a:extLst>
              </p:cNvPr>
              <p:cNvSpPr/>
              <p:nvPr/>
            </p:nvSpPr>
            <p:spPr>
              <a:xfrm>
                <a:off x="3025799" y="2117480"/>
                <a:ext cx="1358400" cy="365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dirty="0"/>
                  <a:t>LacZ </a:t>
                </a:r>
                <a:endParaRPr sz="2800" dirty="0"/>
              </a:p>
            </p:txBody>
          </p:sp>
          <p:sp>
            <p:nvSpPr>
              <p:cNvPr id="1115" name="Google Shape;155;p18">
                <a:extLst>
                  <a:ext uri="{FF2B5EF4-FFF2-40B4-BE49-F238E27FC236}">
                    <a16:creationId xmlns:a16="http://schemas.microsoft.com/office/drawing/2014/main" id="{4304DFFC-88C8-E6C5-2443-0B4023312F25}"/>
                  </a:ext>
                </a:extLst>
              </p:cNvPr>
              <p:cNvSpPr/>
              <p:nvPr/>
            </p:nvSpPr>
            <p:spPr>
              <a:xfrm>
                <a:off x="287940" y="2896875"/>
                <a:ext cx="1358400" cy="365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tul 4 </a:t>
                </a:r>
                <a:r>
                  <a:rPr lang="e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promoter</a:t>
                </a:r>
                <a:endParaRPr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16" name="Google Shape;156;p18">
                <a:extLst>
                  <a:ext uri="{FF2B5EF4-FFF2-40B4-BE49-F238E27FC236}">
                    <a16:creationId xmlns:a16="http://schemas.microsoft.com/office/drawing/2014/main" id="{8C2C5F95-5A8F-F9A2-27CE-B2ED22112280}"/>
                  </a:ext>
                </a:extLst>
              </p:cNvPr>
              <p:cNvSpPr/>
              <p:nvPr/>
            </p:nvSpPr>
            <p:spPr>
              <a:xfrm>
                <a:off x="1646396" y="2896875"/>
                <a:ext cx="1358400" cy="365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tul</a:t>
                </a:r>
                <a:r>
                  <a:rPr lang="e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</a:t>
                </a:r>
                <a:r>
                  <a:rPr lang="e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5’ UTR</a:t>
                </a:r>
                <a:endParaRPr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17" name="Google Shape;157;p18">
                <a:extLst>
                  <a:ext uri="{FF2B5EF4-FFF2-40B4-BE49-F238E27FC236}">
                    <a16:creationId xmlns:a16="http://schemas.microsoft.com/office/drawing/2014/main" id="{C7F37753-C0C8-2EDD-EDFD-E0602A1927BB}"/>
                  </a:ext>
                </a:extLst>
              </p:cNvPr>
              <p:cNvSpPr/>
              <p:nvPr/>
            </p:nvSpPr>
            <p:spPr>
              <a:xfrm>
                <a:off x="3004853" y="2896875"/>
                <a:ext cx="1358400" cy="365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/>
                  <a:t>LacZ </a:t>
                </a:r>
                <a:endParaRPr sz="2800"/>
              </a:p>
            </p:txBody>
          </p:sp>
          <p:sp>
            <p:nvSpPr>
              <p:cNvPr id="1118" name="Google Shape;159;p18">
                <a:extLst>
                  <a:ext uri="{FF2B5EF4-FFF2-40B4-BE49-F238E27FC236}">
                    <a16:creationId xmlns:a16="http://schemas.microsoft.com/office/drawing/2014/main" id="{4BD27DA0-73A5-02F8-900A-7BE0BF7D2D1F}"/>
                  </a:ext>
                </a:extLst>
              </p:cNvPr>
              <p:cNvSpPr/>
              <p:nvPr/>
            </p:nvSpPr>
            <p:spPr>
              <a:xfrm>
                <a:off x="308892" y="3676241"/>
                <a:ext cx="1358400" cy="365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i="1" dirty="0"/>
                  <a:t>rpsU2</a:t>
                </a:r>
                <a:r>
                  <a:rPr lang="en" sz="2800" dirty="0"/>
                  <a:t> promoter</a:t>
                </a:r>
                <a:endParaRPr sz="2800" dirty="0"/>
              </a:p>
            </p:txBody>
          </p:sp>
          <p:sp>
            <p:nvSpPr>
              <p:cNvPr id="1119" name="Google Shape;160;p18">
                <a:extLst>
                  <a:ext uri="{FF2B5EF4-FFF2-40B4-BE49-F238E27FC236}">
                    <a16:creationId xmlns:a16="http://schemas.microsoft.com/office/drawing/2014/main" id="{A85E3B6C-0417-6052-ABCF-F27AF5A2ED7A}"/>
                  </a:ext>
                </a:extLst>
              </p:cNvPr>
              <p:cNvSpPr/>
              <p:nvPr/>
            </p:nvSpPr>
            <p:spPr>
              <a:xfrm>
                <a:off x="1667348" y="3676241"/>
                <a:ext cx="1358400" cy="365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tul 4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5’ UTR</a:t>
                </a:r>
                <a:endParaRPr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20" name="Google Shape;161;p18">
                <a:extLst>
                  <a:ext uri="{FF2B5EF4-FFF2-40B4-BE49-F238E27FC236}">
                    <a16:creationId xmlns:a16="http://schemas.microsoft.com/office/drawing/2014/main" id="{A42D5C2D-6229-49CB-F671-1A19F558E38E}"/>
                  </a:ext>
                </a:extLst>
              </p:cNvPr>
              <p:cNvSpPr/>
              <p:nvPr/>
            </p:nvSpPr>
            <p:spPr>
              <a:xfrm>
                <a:off x="3025804" y="3676241"/>
                <a:ext cx="1358400" cy="365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/>
                  <a:t>LacZ </a:t>
                </a:r>
                <a:endParaRPr sz="2800"/>
              </a:p>
            </p:txBody>
          </p:sp>
          <p:sp>
            <p:nvSpPr>
              <p:cNvPr id="1121" name="Google Shape;163;p18">
                <a:extLst>
                  <a:ext uri="{FF2B5EF4-FFF2-40B4-BE49-F238E27FC236}">
                    <a16:creationId xmlns:a16="http://schemas.microsoft.com/office/drawing/2014/main" id="{4EE16DEB-9796-43B7-A01C-48CFFAF33939}"/>
                  </a:ext>
                </a:extLst>
              </p:cNvPr>
              <p:cNvSpPr/>
              <p:nvPr/>
            </p:nvSpPr>
            <p:spPr>
              <a:xfrm>
                <a:off x="308934" y="4455627"/>
                <a:ext cx="1358400" cy="365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tul 4  </a:t>
                </a:r>
                <a:r>
                  <a:rPr lang="e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promoter</a:t>
                </a:r>
                <a:endParaRPr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22" name="Google Shape;164;p18">
                <a:extLst>
                  <a:ext uri="{FF2B5EF4-FFF2-40B4-BE49-F238E27FC236}">
                    <a16:creationId xmlns:a16="http://schemas.microsoft.com/office/drawing/2014/main" id="{605E4D03-E0A1-583C-F46A-7FC39509DE32}"/>
                  </a:ext>
                </a:extLst>
              </p:cNvPr>
              <p:cNvSpPr/>
              <p:nvPr/>
            </p:nvSpPr>
            <p:spPr>
              <a:xfrm>
                <a:off x="1667390" y="4455627"/>
                <a:ext cx="1358400" cy="365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i="1" dirty="0"/>
                  <a:t>rpsU2</a:t>
                </a:r>
                <a:r>
                  <a:rPr lang="en" sz="2800" dirty="0"/>
                  <a:t>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dirty="0"/>
                  <a:t>5’ UTR</a:t>
                </a:r>
                <a:endParaRPr sz="2800" dirty="0"/>
              </a:p>
            </p:txBody>
          </p:sp>
          <p:sp>
            <p:nvSpPr>
              <p:cNvPr id="1123" name="Google Shape;165;p18">
                <a:extLst>
                  <a:ext uri="{FF2B5EF4-FFF2-40B4-BE49-F238E27FC236}">
                    <a16:creationId xmlns:a16="http://schemas.microsoft.com/office/drawing/2014/main" id="{15E0A353-05FE-ADE8-AF3B-071D71962435}"/>
                  </a:ext>
                </a:extLst>
              </p:cNvPr>
              <p:cNvSpPr/>
              <p:nvPr/>
            </p:nvSpPr>
            <p:spPr>
              <a:xfrm>
                <a:off x="3025847" y="4455627"/>
                <a:ext cx="1358400" cy="365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/>
                  <a:t>LacZ </a:t>
                </a:r>
                <a:endParaRPr sz="2800"/>
              </a:p>
            </p:txBody>
          </p:sp>
        </p:grpSp>
        <p:pic>
          <p:nvPicPr>
            <p:cNvPr id="1138" name="Picture 6" descr="Plus - PNG image with transparent background | Free Png Images">
              <a:extLst>
                <a:ext uri="{FF2B5EF4-FFF2-40B4-BE49-F238E27FC236}">
                  <a16:creationId xmlns:a16="http://schemas.microsoft.com/office/drawing/2014/main" id="{D9712F55-DB69-8009-6FAB-07911ABF7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7479" y="8427385"/>
              <a:ext cx="411678" cy="411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39" name="Group 1138">
              <a:extLst>
                <a:ext uri="{FF2B5EF4-FFF2-40B4-BE49-F238E27FC236}">
                  <a16:creationId xmlns:a16="http://schemas.microsoft.com/office/drawing/2014/main" id="{483D6208-C1A3-621F-B630-B16944B7A172}"/>
                </a:ext>
              </a:extLst>
            </p:cNvPr>
            <p:cNvGrpSpPr/>
            <p:nvPr/>
          </p:nvGrpSpPr>
          <p:grpSpPr>
            <a:xfrm>
              <a:off x="40371495" y="8427385"/>
              <a:ext cx="2113795" cy="411678"/>
              <a:chOff x="8239034" y="2756807"/>
              <a:chExt cx="2113795" cy="411678"/>
            </a:xfrm>
          </p:grpSpPr>
          <p:pic>
            <p:nvPicPr>
              <p:cNvPr id="1140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3CC53479-8B85-FC68-9B18-1C299D5107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9034" y="2756807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1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61920DBB-3026-2A6C-90F8-D21B9366E2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41151" y="2756807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2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683F1C56-D54A-68A1-FD30-D6583F467B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15621" y="2756807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3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F501218E-CF7A-F137-22B2-088BDA8427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90092" y="2756807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4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0CAA5351-299D-1560-2335-54804DAB14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4563" y="2756807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45" name="Group 1144">
              <a:extLst>
                <a:ext uri="{FF2B5EF4-FFF2-40B4-BE49-F238E27FC236}">
                  <a16:creationId xmlns:a16="http://schemas.microsoft.com/office/drawing/2014/main" id="{CC31D009-28BD-8A1D-85AD-EEFCE0DE04C7}"/>
                </a:ext>
              </a:extLst>
            </p:cNvPr>
            <p:cNvGrpSpPr/>
            <p:nvPr/>
          </p:nvGrpSpPr>
          <p:grpSpPr>
            <a:xfrm>
              <a:off x="40797024" y="9988671"/>
              <a:ext cx="1218404" cy="419160"/>
              <a:chOff x="39957919" y="9925810"/>
              <a:chExt cx="1218404" cy="419160"/>
            </a:xfrm>
          </p:grpSpPr>
          <p:pic>
            <p:nvPicPr>
              <p:cNvPr id="1135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C1B5BB5C-9451-9350-A22A-54BF44459D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7919" y="992581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6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CF3F39D7-FC58-CEFB-8814-05F83FCD22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61282" y="9933292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7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2B0CF827-8BA0-793B-4DD8-B94A153F42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64645" y="9929551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28" name="TextBox 1127">
              <a:extLst>
                <a:ext uri="{FF2B5EF4-FFF2-40B4-BE49-F238E27FC236}">
                  <a16:creationId xmlns:a16="http://schemas.microsoft.com/office/drawing/2014/main" id="{C0A646C4-0F9F-3E36-AEDF-11F0823AF7A0}"/>
                </a:ext>
              </a:extLst>
            </p:cNvPr>
            <p:cNvSpPr txBox="1"/>
            <p:nvPr/>
          </p:nvSpPr>
          <p:spPr>
            <a:xfrm>
              <a:off x="37575794" y="11526795"/>
              <a:ext cx="276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Quattrocento Sans" panose="020B0604020202020204" charset="0"/>
                </a:rPr>
                <a:t>?</a:t>
              </a:r>
            </a:p>
          </p:txBody>
        </p:sp>
        <p:sp>
          <p:nvSpPr>
            <p:cNvPr id="1129" name="TextBox 1128">
              <a:extLst>
                <a:ext uri="{FF2B5EF4-FFF2-40B4-BE49-F238E27FC236}">
                  <a16:creationId xmlns:a16="http://schemas.microsoft.com/office/drawing/2014/main" id="{5978A9D5-5661-3FD9-43B9-F7A2C5002A4B}"/>
                </a:ext>
              </a:extLst>
            </p:cNvPr>
            <p:cNvSpPr txBox="1"/>
            <p:nvPr/>
          </p:nvSpPr>
          <p:spPr>
            <a:xfrm>
              <a:off x="37575794" y="13119585"/>
              <a:ext cx="276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Quattrocento Sans" panose="020B0604020202020204" charset="0"/>
                </a:rPr>
                <a:t>?</a:t>
              </a:r>
            </a:p>
          </p:txBody>
        </p:sp>
        <p:sp>
          <p:nvSpPr>
            <p:cNvPr id="1130" name="TextBox 1129">
              <a:extLst>
                <a:ext uri="{FF2B5EF4-FFF2-40B4-BE49-F238E27FC236}">
                  <a16:creationId xmlns:a16="http://schemas.microsoft.com/office/drawing/2014/main" id="{E87A98A0-9CAE-DABF-F9BE-32218B6D103C}"/>
                </a:ext>
              </a:extLst>
            </p:cNvPr>
            <p:cNvSpPr txBox="1"/>
            <p:nvPr/>
          </p:nvSpPr>
          <p:spPr>
            <a:xfrm>
              <a:off x="41268198" y="13119584"/>
              <a:ext cx="276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Quattrocento Sans" panose="020B0604020202020204" charset="0"/>
                </a:rPr>
                <a:t>?</a:t>
              </a:r>
            </a:p>
          </p:txBody>
        </p:sp>
        <p:sp>
          <p:nvSpPr>
            <p:cNvPr id="1131" name="TextBox 1130">
              <a:extLst>
                <a:ext uri="{FF2B5EF4-FFF2-40B4-BE49-F238E27FC236}">
                  <a16:creationId xmlns:a16="http://schemas.microsoft.com/office/drawing/2014/main" id="{C8A83840-40D6-E41E-E736-38EB2A338F72}"/>
                </a:ext>
              </a:extLst>
            </p:cNvPr>
            <p:cNvSpPr txBox="1"/>
            <p:nvPr/>
          </p:nvSpPr>
          <p:spPr>
            <a:xfrm>
              <a:off x="41268198" y="11526795"/>
              <a:ext cx="276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Quattrocento Sans" panose="020B0604020202020204" charset="0"/>
                </a:rPr>
                <a:t>?</a:t>
              </a:r>
            </a:p>
          </p:txBody>
        </p:sp>
        <p:grpSp>
          <p:nvGrpSpPr>
            <p:cNvPr id="1146" name="Group 1145">
              <a:extLst>
                <a:ext uri="{FF2B5EF4-FFF2-40B4-BE49-F238E27FC236}">
                  <a16:creationId xmlns:a16="http://schemas.microsoft.com/office/drawing/2014/main" id="{01FB8336-4961-171F-A41A-3CA8921D3B75}"/>
                </a:ext>
              </a:extLst>
            </p:cNvPr>
            <p:cNvGrpSpPr/>
            <p:nvPr/>
          </p:nvGrpSpPr>
          <p:grpSpPr>
            <a:xfrm>
              <a:off x="37164116" y="9979782"/>
              <a:ext cx="1218404" cy="419160"/>
              <a:chOff x="39957919" y="9925810"/>
              <a:chExt cx="1218404" cy="419160"/>
            </a:xfrm>
          </p:grpSpPr>
          <p:pic>
            <p:nvPicPr>
              <p:cNvPr id="1147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88437025-5014-6059-37B1-3285AEF81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7919" y="992581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8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C29CE003-D53F-52E7-AC3D-ED9B9AC403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61282" y="9933292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9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854F5958-4667-99BB-A206-98AE8C91B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64645" y="9929551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51" name="Rectangle 1150">
            <a:extLst>
              <a:ext uri="{FF2B5EF4-FFF2-40B4-BE49-F238E27FC236}">
                <a16:creationId xmlns:a16="http://schemas.microsoft.com/office/drawing/2014/main" id="{89E5B84F-EFDC-89BC-6D2D-437E32A58ADA}"/>
              </a:ext>
            </a:extLst>
          </p:cNvPr>
          <p:cNvSpPr/>
          <p:nvPr/>
        </p:nvSpPr>
        <p:spPr>
          <a:xfrm>
            <a:off x="29791055" y="6570622"/>
            <a:ext cx="13603994" cy="1480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Constructs and Predictions</a:t>
            </a:r>
          </a:p>
        </p:txBody>
      </p:sp>
      <p:graphicFrame>
        <p:nvGraphicFramePr>
          <p:cNvPr id="1152" name="Chart 1151">
            <a:extLst>
              <a:ext uri="{FF2B5EF4-FFF2-40B4-BE49-F238E27FC236}">
                <a16:creationId xmlns:a16="http://schemas.microsoft.com/office/drawing/2014/main" id="{ECAC3007-1707-EB4F-8576-614AE3862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601293"/>
              </p:ext>
            </p:extLst>
          </p:nvPr>
        </p:nvGraphicFramePr>
        <p:xfrm>
          <a:off x="30277572" y="17374170"/>
          <a:ext cx="12488213" cy="669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153" name="Rectangle 1152">
            <a:extLst>
              <a:ext uri="{FF2B5EF4-FFF2-40B4-BE49-F238E27FC236}">
                <a16:creationId xmlns:a16="http://schemas.microsoft.com/office/drawing/2014/main" id="{B2E5E6D3-3124-3204-4876-B7A2A3DE0D15}"/>
              </a:ext>
            </a:extLst>
          </p:cNvPr>
          <p:cNvSpPr/>
          <p:nvPr/>
        </p:nvSpPr>
        <p:spPr>
          <a:xfrm>
            <a:off x="536557" y="9799142"/>
            <a:ext cx="6941645" cy="4301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Gram negative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Intracellular pathogen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Causative agent of tularemia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Potential bioweapon</a:t>
            </a:r>
          </a:p>
        </p:txBody>
      </p:sp>
      <p:sp>
        <p:nvSpPr>
          <p:cNvPr id="1154" name="Rectangle 1153">
            <a:extLst>
              <a:ext uri="{FF2B5EF4-FFF2-40B4-BE49-F238E27FC236}">
                <a16:creationId xmlns:a16="http://schemas.microsoft.com/office/drawing/2014/main" id="{F582AB6A-7AF3-39E4-8D54-C4E8E97685CE}"/>
              </a:ext>
            </a:extLst>
          </p:cNvPr>
          <p:cNvSpPr/>
          <p:nvPr/>
        </p:nvSpPr>
        <p:spPr>
          <a:xfrm>
            <a:off x="29681678" y="15875718"/>
            <a:ext cx="13650685" cy="1480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qPCR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165DCE-D564-E412-F1AD-EAAB273B15D4}"/>
              </a:ext>
            </a:extLst>
          </p:cNvPr>
          <p:cNvSpPr/>
          <p:nvPr/>
        </p:nvSpPr>
        <p:spPr>
          <a:xfrm>
            <a:off x="15073564" y="24990075"/>
            <a:ext cx="28321485" cy="5124163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+mj-lt"/>
              </a:rPr>
              <a:t>Results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690CDE-CBED-5F42-1ED2-04B625F9BE79}"/>
              </a:ext>
            </a:extLst>
          </p:cNvPr>
          <p:cNvSpPr/>
          <p:nvPr/>
        </p:nvSpPr>
        <p:spPr>
          <a:xfrm>
            <a:off x="6166425" y="16918170"/>
            <a:ext cx="7809328" cy="5214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9263" algn="l"/>
              </a:tabLst>
            </a:pPr>
            <a:r>
              <a:rPr lang="en-US" sz="4800" dirty="0"/>
              <a:t>bS21 in </a:t>
            </a:r>
            <a:r>
              <a:rPr lang="en-US" sz="4800" i="1" dirty="0"/>
              <a:t>F. </a:t>
            </a:r>
            <a:r>
              <a:rPr lang="en-US" sz="4800" i="1" dirty="0" err="1"/>
              <a:t>tularensis</a:t>
            </a:r>
            <a:r>
              <a:rPr lang="en-US" sz="4800" dirty="0"/>
              <a:t>: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9263" algn="l"/>
              </a:tabLst>
            </a:pPr>
            <a:r>
              <a:rPr lang="en-US" sz="4800" dirty="0"/>
              <a:t>Three homologs</a:t>
            </a:r>
          </a:p>
          <a:p>
            <a:pPr marL="1143000" lvl="2" indent="-685800"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US" sz="4800" dirty="0"/>
              <a:t>Potential lead to ribosome heterogeneity	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9263" algn="l"/>
              </a:tabLst>
            </a:pPr>
            <a:r>
              <a:rPr lang="en-US" sz="4800" dirty="0"/>
              <a:t>Loss of bS21-2 </a:t>
            </a:r>
          </a:p>
          <a:p>
            <a:pPr marL="1143000" lvl="2" indent="-685800"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US" sz="4800" dirty="0"/>
              <a:t>Causes phenotypic changes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6444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946</TotalTime>
  <Words>470</Words>
  <Application>Microsoft Office PowerPoint</Application>
  <PresentationFormat>Custom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BlinkMacSystemFont</vt:lpstr>
      <vt:lpstr>Calibri</vt:lpstr>
      <vt:lpstr>Calibri Light</vt:lpstr>
      <vt:lpstr>Quattrocento Sans</vt:lpstr>
      <vt:lpstr>Office Theme</vt:lpstr>
      <vt:lpstr>Examining the Mechanism of the Self-Regulation of rpsU2 in Francisella tularensis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the Mechanism of the Self-Regulation of rpsU2 in Francisella tularensis </dc:title>
  <dc:creator>Sierra Schmidt</dc:creator>
  <cp:lastModifiedBy>Sierra Schmidt</cp:lastModifiedBy>
  <cp:revision>21</cp:revision>
  <dcterms:created xsi:type="dcterms:W3CDTF">2022-08-16T19:25:56Z</dcterms:created>
  <dcterms:modified xsi:type="dcterms:W3CDTF">2022-08-26T19:53:22Z</dcterms:modified>
</cp:coreProperties>
</file>