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569" r:id="rId2"/>
    <p:sldId id="548" r:id="rId3"/>
    <p:sldId id="533" r:id="rId4"/>
    <p:sldId id="530" r:id="rId5"/>
    <p:sldId id="577" r:id="rId6"/>
    <p:sldId id="571" r:id="rId7"/>
    <p:sldId id="570" r:id="rId8"/>
    <p:sldId id="578" r:id="rId9"/>
    <p:sldId id="572" r:id="rId10"/>
    <p:sldId id="579" r:id="rId11"/>
    <p:sldId id="581" r:id="rId12"/>
    <p:sldId id="580" r:id="rId13"/>
    <p:sldId id="574" r:id="rId14"/>
    <p:sldId id="57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A2D4"/>
    <a:srgbClr val="3B64AD"/>
    <a:srgbClr val="9D6536"/>
    <a:srgbClr val="CB9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NA%20Work\qrtPCR%20Outputs\qRT-PCR%20Calculations\220723_SS_qRT-PCR_calc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NA%20Work\qrtPCR%20Outputs\qRT-PCR%20Calculations\220808_SS_qRT-PCR_calcs_8.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NA%20Work\qrtPCR%20Outputs\qRT-PCR%20Calculations\220808_SS_qRT-PCR_calcs_8.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NA%20Work\qrtPCR%20Outputs\qRT-PCR%20Calculations\220808_SS_qRT-PCR_calcs_8.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NA%20Work\qrtPCR%20Outputs\qRT-PCR%20Calculations\2208009_SS_qRT-PCR_calcs_8.4_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Analysis!$S$21</c:f>
              <c:strCache>
                <c:ptCount val="1"/>
                <c:pt idx="0">
                  <c:v>WT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Analysis!$V$21:$V$22</c:f>
                <c:numCache>
                  <c:formatCode>General</c:formatCode>
                  <c:ptCount val="2"/>
                  <c:pt idx="0">
                    <c:v>0.10058100140431303</c:v>
                  </c:pt>
                  <c:pt idx="1">
                    <c:v>9.1015802052846428E-2</c:v>
                  </c:pt>
                </c:numCache>
              </c:numRef>
            </c:plus>
            <c:minus>
              <c:numRef>
                <c:f>Analysis!$W$21:$W$22</c:f>
                <c:numCache>
                  <c:formatCode>General</c:formatCode>
                  <c:ptCount val="2"/>
                  <c:pt idx="0">
                    <c:v>0.1118288601434434</c:v>
                  </c:pt>
                  <c:pt idx="1">
                    <c:v>0.1001291356421774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Analysis!$T$21:$T$22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Analysis!$U$21:$U$22</c:f>
              <c:numCache>
                <c:formatCode>0.000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2F-43C6-8590-DE7FCD3AA116}"/>
            </c:ext>
          </c:extLst>
        </c:ser>
        <c:ser>
          <c:idx val="1"/>
          <c:order val="1"/>
          <c:tx>
            <c:strRef>
              <c:f>Analysis!$S$23</c:f>
              <c:strCache>
                <c:ptCount val="1"/>
                <c:pt idx="0">
                  <c:v>∆rpsU2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Analysis!$V$23:$V$24</c:f>
                <c:numCache>
                  <c:formatCode>General</c:formatCode>
                  <c:ptCount val="2"/>
                  <c:pt idx="0">
                    <c:v>13.101535477633625</c:v>
                  </c:pt>
                  <c:pt idx="1">
                    <c:v>8.6281839343617257</c:v>
                  </c:pt>
                </c:numCache>
              </c:numRef>
            </c:plus>
            <c:minus>
              <c:numRef>
                <c:f>Analysis!$W$23:$W$24</c:f>
                <c:numCache>
                  <c:formatCode>General</c:formatCode>
                  <c:ptCount val="2"/>
                  <c:pt idx="0">
                    <c:v>18.267071311291211</c:v>
                  </c:pt>
                  <c:pt idx="1">
                    <c:v>11.201440362708404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Analysis!$T$21:$T$22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Analysis!$U$23:$U$24</c:f>
              <c:numCache>
                <c:formatCode>0.000</c:formatCode>
                <c:ptCount val="2"/>
                <c:pt idx="0">
                  <c:v>46.331434059162113</c:v>
                </c:pt>
                <c:pt idx="1">
                  <c:v>37.558669518734476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2F-43C6-8590-DE7FCD3AA11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07564000"/>
        <c:axId val="1836319360"/>
      </c:barChart>
      <c:catAx>
        <c:axId val="190756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36319360"/>
        <c:crosses val="autoZero"/>
        <c:auto val="1"/>
        <c:lblAlgn val="ctr"/>
        <c:lblOffset val="100"/>
        <c:noMultiLvlLbl val="0"/>
      </c:catAx>
      <c:valAx>
        <c:axId val="1836319360"/>
        <c:scaling>
          <c:orientation val="minMax"/>
          <c:max val="55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Relative Transcript</a:t>
                </a:r>
                <a:r>
                  <a:rPr lang="en-US" sz="1600" b="1" baseline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Abundance</a:t>
                </a:r>
                <a:endParaRPr lang="en-US" sz="16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0756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2440565084403209"/>
          <c:y val="2.4861873045227075E-2"/>
          <c:w val="0.35273895026687557"/>
          <c:h val="9.81887375062562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539762282870421"/>
          <c:y val="6.228110374722802E-2"/>
          <c:w val="0.74576803983060191"/>
          <c:h val="0.716431089241378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Analysis!$S$21</c:f>
              <c:strCache>
                <c:ptCount val="1"/>
                <c:pt idx="0">
                  <c:v>PrpsU2 rpsU2_5'UTR lacZ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Analysis!$V$21:$V$22</c:f>
                <c:numCache>
                  <c:formatCode>General</c:formatCode>
                  <c:ptCount val="2"/>
                  <c:pt idx="0">
                    <c:v>0.16765699728267969</c:v>
                  </c:pt>
                  <c:pt idx="1">
                    <c:v>0.10766733228108616</c:v>
                  </c:pt>
                </c:numCache>
              </c:numRef>
            </c:plus>
            <c:minus>
              <c:numRef>
                <c:f>Analysis!$W$21:$W$22</c:f>
                <c:numCache>
                  <c:formatCode>General</c:formatCode>
                  <c:ptCount val="2"/>
                  <c:pt idx="0">
                    <c:v>0.20142777284765523</c:v>
                  </c:pt>
                  <c:pt idx="1">
                    <c:v>0.12065828829994318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Analysis!$T$21:$T$22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Analysis!$U$21:$U$22</c:f>
              <c:numCache>
                <c:formatCode>0.00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86-464A-8498-A499737C4A4D}"/>
            </c:ext>
          </c:extLst>
        </c:ser>
        <c:ser>
          <c:idx val="1"/>
          <c:order val="1"/>
          <c:tx>
            <c:strRef>
              <c:f>Analysis!$S$23</c:f>
              <c:strCache>
                <c:ptCount val="1"/>
                <c:pt idx="0">
                  <c:v>ΔrpsU2 PrpsU2 rpsU2_5'UTR lacZ 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Analysis!$V$23:$V$24</c:f>
                <c:numCache>
                  <c:formatCode>General</c:formatCode>
                  <c:ptCount val="2"/>
                  <c:pt idx="0">
                    <c:v>1.3164596975093588</c:v>
                  </c:pt>
                  <c:pt idx="1">
                    <c:v>1.3648906432568833</c:v>
                  </c:pt>
                </c:numCache>
              </c:numRef>
            </c:plus>
            <c:minus>
              <c:numRef>
                <c:f>Analysis!$W$23:$W$24</c:f>
                <c:numCache>
                  <c:formatCode>General</c:formatCode>
                  <c:ptCount val="2"/>
                  <c:pt idx="0">
                    <c:v>1.5640958048428644</c:v>
                  </c:pt>
                  <c:pt idx="1">
                    <c:v>1.5201759655307061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Analysis!$T$21:$T$22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Analysis!$U$23:$U$24</c:f>
              <c:numCache>
                <c:formatCode>0.00</c:formatCode>
                <c:ptCount val="2"/>
                <c:pt idx="0">
                  <c:v>8.3148984705449607</c:v>
                </c:pt>
                <c:pt idx="1">
                  <c:v>13.361687512217806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86-464A-8498-A499737C4A4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07564000"/>
        <c:axId val="1836319360"/>
      </c:barChart>
      <c:catAx>
        <c:axId val="190756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36319360"/>
        <c:crosses val="autoZero"/>
        <c:auto val="1"/>
        <c:lblAlgn val="ctr"/>
        <c:lblOffset val="100"/>
        <c:noMultiLvlLbl val="0"/>
      </c:catAx>
      <c:valAx>
        <c:axId val="1836319360"/>
        <c:scaling>
          <c:orientation val="minMax"/>
          <c:max val="15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Relative Transcript</a:t>
                </a:r>
                <a:r>
                  <a:rPr lang="en-US" sz="1600" b="1" baseline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Abundance</a:t>
                </a:r>
                <a:endParaRPr lang="en-US" sz="16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0756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3064890177940348"/>
          <c:y val="4.1743945345018213E-2"/>
          <c:w val="0.57263652346644467"/>
          <c:h val="0.140393688410374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24768890458714"/>
          <c:y val="0.15815636312878423"/>
          <c:w val="0.78190810708005132"/>
          <c:h val="0.698213115718337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Analysis!$S$23</c:f>
              <c:strCache>
                <c:ptCount val="1"/>
                <c:pt idx="0">
                  <c:v>PrpsU2 rpsU2_5'UTR lacZ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Analysis!$V$23:$V$24</c:f>
                <c:numCache>
                  <c:formatCode>General</c:formatCode>
                  <c:ptCount val="2"/>
                  <c:pt idx="0">
                    <c:v>5.7550079533873366E-2</c:v>
                  </c:pt>
                  <c:pt idx="1">
                    <c:v>0.10163937272868595</c:v>
                  </c:pt>
                </c:numCache>
              </c:numRef>
            </c:plus>
            <c:minus>
              <c:numRef>
                <c:f>Analysis!$W$23:$W$24</c:f>
                <c:numCache>
                  <c:formatCode>General</c:formatCode>
                  <c:ptCount val="2"/>
                  <c:pt idx="0">
                    <c:v>6.1064336983984946E-2</c:v>
                  </c:pt>
                  <c:pt idx="1">
                    <c:v>0.11313872140345915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Analysis!$T$23:$T$24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Analysis!$U$23:$U$24</c:f>
              <c:numCache>
                <c:formatCode>0.00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18-4908-B47D-5C5E371FBD8A}"/>
            </c:ext>
          </c:extLst>
        </c:ser>
        <c:ser>
          <c:idx val="1"/>
          <c:order val="1"/>
          <c:tx>
            <c:strRef>
              <c:f>Analysis!$S$25</c:f>
              <c:strCache>
                <c:ptCount val="1"/>
                <c:pt idx="0">
                  <c:v>ΔrpsU2 PrpsU2 rpsU2_5'UTR lacZ</c:v>
                </c:pt>
              </c:strCache>
            </c:strRef>
          </c:tx>
          <c:spPr>
            <a:pattFill prst="wdUpDiag">
              <a:fgClr>
                <a:schemeClr val="accent6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solidFill>
                <a:schemeClr val="accent6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Analysis!$V$25:$V$26</c:f>
                <c:numCache>
                  <c:formatCode>General</c:formatCode>
                  <c:ptCount val="2"/>
                  <c:pt idx="0">
                    <c:v>0.48778438384264078</c:v>
                  </c:pt>
                  <c:pt idx="1">
                    <c:v>2.8113921470490268</c:v>
                  </c:pt>
                </c:numCache>
              </c:numRef>
            </c:plus>
            <c:minus>
              <c:numRef>
                <c:f>Analysis!$W$25:$W$26</c:f>
                <c:numCache>
                  <c:formatCode>General</c:formatCode>
                  <c:ptCount val="2"/>
                  <c:pt idx="0">
                    <c:v>0.5086628681655867</c:v>
                  </c:pt>
                  <c:pt idx="1">
                    <c:v>3.0327509414888638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Analysis!$T$23:$T$24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Analysis!$U$25:$U$26</c:f>
              <c:numCache>
                <c:formatCode>0.00</c:formatCode>
                <c:ptCount val="2"/>
                <c:pt idx="0">
                  <c:v>11.883899228219425</c:v>
                </c:pt>
                <c:pt idx="1">
                  <c:v>38.517792809783458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18-4908-B47D-5C5E371FBD8A}"/>
            </c:ext>
          </c:extLst>
        </c:ser>
        <c:ser>
          <c:idx val="2"/>
          <c:order val="2"/>
          <c:tx>
            <c:strRef>
              <c:f>Analysis!$S$27</c:f>
              <c:strCache>
                <c:ptCount val="1"/>
                <c:pt idx="0">
                  <c:v>Ptul4 tul4_5'UTR lacZ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Analysis!$V$27:$V$28</c:f>
                <c:numCache>
                  <c:formatCode>General</c:formatCode>
                  <c:ptCount val="2"/>
                  <c:pt idx="0">
                    <c:v>7.6430771782973306E-2</c:v>
                  </c:pt>
                  <c:pt idx="1">
                    <c:v>7.0499390991148103E-2</c:v>
                  </c:pt>
                </c:numCache>
              </c:numRef>
            </c:plus>
            <c:minus>
              <c:numRef>
                <c:f>Analysis!$W$27:$W$28</c:f>
                <c:numCache>
                  <c:formatCode>General</c:formatCode>
                  <c:ptCount val="2"/>
                  <c:pt idx="0">
                    <c:v>8.2755866531548206E-2</c:v>
                  </c:pt>
                  <c:pt idx="1">
                    <c:v>7.5846524798217407E-2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Analysis!$T$23:$T$24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Analysis!$U$27:$U$28</c:f>
              <c:numCache>
                <c:formatCode>0.00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18-4908-B47D-5C5E371FBD8A}"/>
            </c:ext>
          </c:extLst>
        </c:ser>
        <c:ser>
          <c:idx val="3"/>
          <c:order val="3"/>
          <c:tx>
            <c:strRef>
              <c:f>Analysis!$S$29</c:f>
              <c:strCache>
                <c:ptCount val="1"/>
                <c:pt idx="0">
                  <c:v>ΔrpsU2 Ptul4 tul4_5'UTR lacZ</c:v>
                </c:pt>
              </c:strCache>
            </c:strRef>
          </c:tx>
          <c:spPr>
            <a:pattFill prst="ltHorz">
              <a:fgClr>
                <a:schemeClr val="accent6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12700">
              <a:solidFill>
                <a:schemeClr val="accent6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dkHorz">
                <a:fgClr>
                  <a:schemeClr val="accent6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918-4908-B47D-5C5E371FBD8A}"/>
              </c:ext>
            </c:extLst>
          </c:dPt>
          <c:dPt>
            <c:idx val="1"/>
            <c:invertIfNegative val="0"/>
            <c:bubble3D val="0"/>
            <c:spPr>
              <a:pattFill prst="dkHorz">
                <a:fgClr>
                  <a:schemeClr val="accent6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918-4908-B47D-5C5E371FBD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Analysis!$V$29:$V$30</c:f>
                <c:numCache>
                  <c:formatCode>General</c:formatCode>
                  <c:ptCount val="2"/>
                  <c:pt idx="0">
                    <c:v>1.6917642787055307</c:v>
                  </c:pt>
                  <c:pt idx="1">
                    <c:v>2.324697891008519</c:v>
                  </c:pt>
                </c:numCache>
              </c:numRef>
            </c:plus>
            <c:minus>
              <c:numRef>
                <c:f>Analysis!$W$29:$W$30</c:f>
                <c:numCache>
                  <c:formatCode>General</c:formatCode>
                  <c:ptCount val="2"/>
                  <c:pt idx="0">
                    <c:v>1.7898673517023376</c:v>
                  </c:pt>
                  <c:pt idx="1">
                    <c:v>2.530325846166761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Analysis!$T$23:$T$24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Analysis!$U$29:$U$30</c:f>
              <c:numCache>
                <c:formatCode>0.00</c:formatCode>
                <c:ptCount val="2"/>
                <c:pt idx="0">
                  <c:v>30.865838925654312</c:v>
                </c:pt>
                <c:pt idx="1">
                  <c:v>28.606242539454204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918-4908-B47D-5C5E371FBD8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07564000"/>
        <c:axId val="1836319360"/>
      </c:barChart>
      <c:catAx>
        <c:axId val="190756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36319360"/>
        <c:crosses val="autoZero"/>
        <c:auto val="1"/>
        <c:lblAlgn val="ctr"/>
        <c:lblOffset val="100"/>
        <c:noMultiLvlLbl val="0"/>
      </c:catAx>
      <c:valAx>
        <c:axId val="1836319360"/>
        <c:scaling>
          <c:orientation val="minMax"/>
          <c:max val="42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Relative Transcript</a:t>
                </a:r>
                <a:r>
                  <a:rPr lang="en-US" sz="1600" b="1" baseline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Abundance</a:t>
                </a:r>
                <a:endParaRPr lang="en-US" sz="16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0756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0183528098627921"/>
          <c:y val="1.0500428848716043E-2"/>
          <c:w val="0.88126101538435142"/>
          <c:h val="0.1278170102321933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24768890458714"/>
          <c:y val="0.15815636312878423"/>
          <c:w val="0.78190810708005132"/>
          <c:h val="0.698213115718337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Analysis!$S$23</c:f>
              <c:strCache>
                <c:ptCount val="1"/>
                <c:pt idx="0">
                  <c:v>PrpsU2 rpsU2_5'UTR lacZ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Analysis!$V$23:$V$24</c:f>
                <c:numCache>
                  <c:formatCode>General</c:formatCode>
                  <c:ptCount val="2"/>
                  <c:pt idx="0">
                    <c:v>5.7550079533873366E-2</c:v>
                  </c:pt>
                  <c:pt idx="1">
                    <c:v>0.10163937272868595</c:v>
                  </c:pt>
                </c:numCache>
              </c:numRef>
            </c:plus>
            <c:minus>
              <c:numRef>
                <c:f>Analysis!$W$23:$W$24</c:f>
                <c:numCache>
                  <c:formatCode>General</c:formatCode>
                  <c:ptCount val="2"/>
                  <c:pt idx="0">
                    <c:v>6.1064336983984946E-2</c:v>
                  </c:pt>
                  <c:pt idx="1">
                    <c:v>0.11313872140345915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Analysis!$T$23:$T$24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Analysis!$U$23:$U$24</c:f>
              <c:numCache>
                <c:formatCode>0.00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18-4908-B47D-5C5E371FBD8A}"/>
            </c:ext>
          </c:extLst>
        </c:ser>
        <c:ser>
          <c:idx val="1"/>
          <c:order val="1"/>
          <c:tx>
            <c:strRef>
              <c:f>Analysis!$S$25</c:f>
              <c:strCache>
                <c:ptCount val="1"/>
                <c:pt idx="0">
                  <c:v>ΔrpsU2 PrpsU2 rpsU2_5'UTR lacZ</c:v>
                </c:pt>
              </c:strCache>
            </c:strRef>
          </c:tx>
          <c:spPr>
            <a:pattFill prst="wdUpDiag">
              <a:fgClr>
                <a:schemeClr val="accent6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solidFill>
                <a:schemeClr val="accent6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Analysis!$V$25:$V$26</c:f>
                <c:numCache>
                  <c:formatCode>General</c:formatCode>
                  <c:ptCount val="2"/>
                  <c:pt idx="0">
                    <c:v>0.48778438384264078</c:v>
                  </c:pt>
                  <c:pt idx="1">
                    <c:v>2.8113921470490268</c:v>
                  </c:pt>
                </c:numCache>
              </c:numRef>
            </c:plus>
            <c:minus>
              <c:numRef>
                <c:f>Analysis!$W$25:$W$26</c:f>
                <c:numCache>
                  <c:formatCode>General</c:formatCode>
                  <c:ptCount val="2"/>
                  <c:pt idx="0">
                    <c:v>0.5086628681655867</c:v>
                  </c:pt>
                  <c:pt idx="1">
                    <c:v>3.0327509414888638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Analysis!$T$23:$T$24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Analysis!$U$25:$U$26</c:f>
              <c:numCache>
                <c:formatCode>0.00</c:formatCode>
                <c:ptCount val="2"/>
                <c:pt idx="0">
                  <c:v>11.883899228219425</c:v>
                </c:pt>
                <c:pt idx="1">
                  <c:v>38.517792809783458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18-4908-B47D-5C5E371FBD8A}"/>
            </c:ext>
          </c:extLst>
        </c:ser>
        <c:ser>
          <c:idx val="2"/>
          <c:order val="2"/>
          <c:tx>
            <c:strRef>
              <c:f>Analysis!$S$27</c:f>
              <c:strCache>
                <c:ptCount val="1"/>
                <c:pt idx="0">
                  <c:v>Ptul4 tul4_5'UTR lacZ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Analysis!$V$27:$V$28</c:f>
                <c:numCache>
                  <c:formatCode>General</c:formatCode>
                  <c:ptCount val="2"/>
                  <c:pt idx="0">
                    <c:v>7.6430771782973306E-2</c:v>
                  </c:pt>
                  <c:pt idx="1">
                    <c:v>7.0499390991148103E-2</c:v>
                  </c:pt>
                </c:numCache>
              </c:numRef>
            </c:plus>
            <c:minus>
              <c:numRef>
                <c:f>Analysis!$W$27:$W$28</c:f>
                <c:numCache>
                  <c:formatCode>General</c:formatCode>
                  <c:ptCount val="2"/>
                  <c:pt idx="0">
                    <c:v>8.2755866531548206E-2</c:v>
                  </c:pt>
                  <c:pt idx="1">
                    <c:v>7.5846524798217407E-2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Analysis!$T$23:$T$24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Analysis!$U$27:$U$28</c:f>
              <c:numCache>
                <c:formatCode>0.00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18-4908-B47D-5C5E371FBD8A}"/>
            </c:ext>
          </c:extLst>
        </c:ser>
        <c:ser>
          <c:idx val="3"/>
          <c:order val="3"/>
          <c:tx>
            <c:strRef>
              <c:f>Analysis!$S$29</c:f>
              <c:strCache>
                <c:ptCount val="1"/>
                <c:pt idx="0">
                  <c:v>ΔrpsU2 Ptul4 tul4_5'UTR lacZ</c:v>
                </c:pt>
              </c:strCache>
            </c:strRef>
          </c:tx>
          <c:spPr>
            <a:pattFill prst="ltHorz">
              <a:fgClr>
                <a:schemeClr val="accent6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12700">
              <a:solidFill>
                <a:schemeClr val="accent6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dkHorz">
                <a:fgClr>
                  <a:schemeClr val="accent6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918-4908-B47D-5C5E371FBD8A}"/>
              </c:ext>
            </c:extLst>
          </c:dPt>
          <c:dPt>
            <c:idx val="1"/>
            <c:invertIfNegative val="0"/>
            <c:bubble3D val="0"/>
            <c:spPr>
              <a:pattFill prst="dkHorz">
                <a:fgClr>
                  <a:schemeClr val="accent6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918-4908-B47D-5C5E371FBD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Analysis!$V$29:$V$30</c:f>
                <c:numCache>
                  <c:formatCode>General</c:formatCode>
                  <c:ptCount val="2"/>
                  <c:pt idx="0">
                    <c:v>1.6917642787055307</c:v>
                  </c:pt>
                  <c:pt idx="1">
                    <c:v>2.324697891008519</c:v>
                  </c:pt>
                </c:numCache>
              </c:numRef>
            </c:plus>
            <c:minus>
              <c:numRef>
                <c:f>Analysis!$W$29:$W$30</c:f>
                <c:numCache>
                  <c:formatCode>General</c:formatCode>
                  <c:ptCount val="2"/>
                  <c:pt idx="0">
                    <c:v>1.7898673517023376</c:v>
                  </c:pt>
                  <c:pt idx="1">
                    <c:v>2.530325846166761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Analysis!$T$23:$T$24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Analysis!$U$29:$U$30</c:f>
              <c:numCache>
                <c:formatCode>0.00</c:formatCode>
                <c:ptCount val="2"/>
                <c:pt idx="0">
                  <c:v>30.865838925654312</c:v>
                </c:pt>
                <c:pt idx="1">
                  <c:v>28.606242539454204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918-4908-B47D-5C5E371FBD8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07564000"/>
        <c:axId val="1836319360"/>
      </c:barChart>
      <c:catAx>
        <c:axId val="190756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36319360"/>
        <c:crosses val="autoZero"/>
        <c:auto val="1"/>
        <c:lblAlgn val="ctr"/>
        <c:lblOffset val="100"/>
        <c:noMultiLvlLbl val="0"/>
      </c:catAx>
      <c:valAx>
        <c:axId val="1836319360"/>
        <c:scaling>
          <c:orientation val="minMax"/>
          <c:max val="42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Relative Transcript</a:t>
                </a:r>
                <a:r>
                  <a:rPr lang="en-US" sz="1600" b="1" baseline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Abundance</a:t>
                </a:r>
                <a:endParaRPr lang="en-US" sz="16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0756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0183528098627921"/>
          <c:y val="1.0500428848716043E-2"/>
          <c:w val="0.88126101538435142"/>
          <c:h val="0.1278170102321933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499753538409224"/>
          <c:y val="8.0108842054400428E-2"/>
          <c:w val="0.80602956243305479"/>
          <c:h val="0.776260654654117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Analysis!$S$21</c:f>
              <c:strCache>
                <c:ptCount val="1"/>
                <c:pt idx="0">
                  <c:v>Ptul4 rpsU2_5'UTR lacZ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Analysis!$V$21:$V$22</c:f>
                <c:numCache>
                  <c:formatCode>General</c:formatCode>
                  <c:ptCount val="2"/>
                  <c:pt idx="0">
                    <c:v>0.24754860356017283</c:v>
                  </c:pt>
                  <c:pt idx="1">
                    <c:v>0.3037230621721857</c:v>
                  </c:pt>
                </c:numCache>
              </c:numRef>
            </c:plus>
            <c:minus>
              <c:numRef>
                <c:f>Analysis!$W$21:$W$22</c:f>
                <c:numCache>
                  <c:formatCode>General</c:formatCode>
                  <c:ptCount val="2"/>
                  <c:pt idx="0">
                    <c:v>0.32898949318378867</c:v>
                  </c:pt>
                  <c:pt idx="1">
                    <c:v>0.43621014236047384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Analysis!$T$21:$T$22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Analysis!$U$21:$U$22</c:f>
              <c:numCache>
                <c:formatCode>0.00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45-4150-BD15-E55DAEE7D8D4}"/>
            </c:ext>
          </c:extLst>
        </c:ser>
        <c:ser>
          <c:idx val="1"/>
          <c:order val="1"/>
          <c:tx>
            <c:strRef>
              <c:f>Analysis!$S$23</c:f>
              <c:strCache>
                <c:ptCount val="1"/>
                <c:pt idx="0">
                  <c:v>ΔrpsU2 Ptul4 rpsU2_5'UTR lacZ 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Analysis!$V$23:$V$24</c:f>
                <c:numCache>
                  <c:formatCode>General</c:formatCode>
                  <c:ptCount val="2"/>
                  <c:pt idx="0">
                    <c:v>2.0519019964001295</c:v>
                  </c:pt>
                  <c:pt idx="1">
                    <c:v>9.7232469682991329</c:v>
                  </c:pt>
                </c:numCache>
              </c:numRef>
            </c:plus>
            <c:minus>
              <c:numRef>
                <c:f>Analysis!$W$23:$W$24</c:f>
                <c:numCache>
                  <c:formatCode>General</c:formatCode>
                  <c:ptCount val="2"/>
                  <c:pt idx="0">
                    <c:v>2.5721059398842634</c:v>
                  </c:pt>
                  <c:pt idx="1">
                    <c:v>13.617852798762826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Analysis!$T$21:$T$22</c:f>
              <c:strCache>
                <c:ptCount val="2"/>
                <c:pt idx="0">
                  <c:v>5'UTR</c:v>
                </c:pt>
                <c:pt idx="1">
                  <c:v>downstream rpsU2</c:v>
                </c:pt>
              </c:strCache>
            </c:strRef>
          </c:cat>
          <c:val>
            <c:numRef>
              <c:f>Analysis!$U$23:$U$24</c:f>
              <c:numCache>
                <c:formatCode>0.00</c:formatCode>
                <c:ptCount val="2"/>
                <c:pt idx="0">
                  <c:v>10.145461946430094</c:v>
                </c:pt>
                <c:pt idx="1">
                  <c:v>33.998240567659451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45-4150-BD15-E55DAEE7D8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07564000"/>
        <c:axId val="1836319360"/>
      </c:barChart>
      <c:catAx>
        <c:axId val="190756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36319360"/>
        <c:crosses val="autoZero"/>
        <c:auto val="1"/>
        <c:lblAlgn val="ctr"/>
        <c:lblOffset val="100"/>
        <c:noMultiLvlLbl val="0"/>
      </c:catAx>
      <c:valAx>
        <c:axId val="1836319360"/>
        <c:scaling>
          <c:orientation val="minMax"/>
          <c:max val="45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Relative Transcript</a:t>
                </a:r>
                <a:r>
                  <a:rPr lang="en-US" sz="1600" b="1" baseline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Abundance</a:t>
                </a:r>
                <a:endParaRPr lang="en-US" sz="16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0756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77301904003106"/>
          <c:y val="3.7595571611870669E-3"/>
          <c:w val="0.78561396252628124"/>
          <c:h val="9.81887375062562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C55DD-DD6C-4989-9D83-A6D084F5182F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DFBE2-8B71-4EFA-BE24-5407BE040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5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3300"/>
              </a:lnSpc>
              <a:spcAft>
                <a:spcPts val="1200"/>
              </a:spcAft>
            </a:pPr>
            <a:r>
              <a:rPr lang="en-US" sz="1200" dirty="0">
                <a:latin typeface="Century Gothic" charset="0"/>
                <a:ea typeface="Century Gothic" charset="0"/>
                <a:cs typeface="Century Gothic" charset="0"/>
              </a:rPr>
              <a:t>One such protein which is found in some, but not all ribosomes is the protein bs21. Particular bS21 paralogs translate specific transcripts more efficiently (ribosome “sigma factors”), playing a role in translation initiation.  It is believed that ribosomes with specific bS21 paralogs could modulate gene expression That said, thus far it is believed to be non-essential, but implicated in the control of quite a few processes such as biofilm production, motility, acid stress resistance, antibiotic resistance, and virulence. Bs21 is also found encoded in some phage.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7EB723-9468-5540-A4E7-A08875E172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654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○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Our first piece of Data is showing the amount of transcript abundance (like a histogram situation)</a:t>
            </a:r>
          </a:p>
          <a:p>
            <a:pPr marL="1200150" marR="0" lvl="2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○"/>
            </a:pPr>
            <a:r>
              <a:rPr lang="en-US" sz="1200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X-axis are the genes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lvl="2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■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 the bottom is the sequence aligned and the red arrow is pointing to area that was of interest</a:t>
            </a:r>
          </a:p>
          <a:p>
            <a:pPr marL="1143000" marR="0" lvl="2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■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Wild type cells, which have bS21-2, have low expression of rpsU2 and other genes surrounding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lvl="2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■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Delta rpsu2 have an increased abundance of genes surrounding 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lvl="2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■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 the final is sort of like a control, it was a plasmid with rpsu2 and bS21 and there was a decent amount of rpsU2 transcript and none of anything else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lvl="2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■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Conclusion: When there is no bS21-2 present, there is an increased abundance of the rest of the operon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18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○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Another piece of preliminary data that was used is showing transcript abundance between LVS and delta rpsU2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lvl="2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■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 you can see, when there the rpsu2 gene is deleted there is a 25 fold increase in transcript abundance 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lvl="2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■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is clearly showing that when there is no protein present, there is an increase in transcript. The protein is suppressing itself. 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00200" marR="0" lvl="3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●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What could be happening?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00200" marR="0" lvl="3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●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One option is that it is preventing its own transcription. 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057400" marR="0" lvl="4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○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Binding to DNA for example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00200" marR="0" lvl="3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●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Another option is that it could be inhibiting translation leading to quick degradation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057400" marR="0" lvl="4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○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Which would be similar to the example that I showed you earlier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○"/>
            </a:pP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 this idea that the protein bS21-2 is preventing its own transcription, we were interested to investigate which specific part of the sequence could the protein be influencing? Is this regulation </a:t>
            </a:r>
            <a:r>
              <a:rPr lang="en-US" sz="11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occuring</a:t>
            </a:r>
            <a:r>
              <a:rPr lang="en-US" sz="11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at the level of transcription or translation?</a:t>
            </a:r>
            <a:endParaRPr lang="en-US" sz="1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35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DFBE2-8B71-4EFA-BE24-5407BE040A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30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DFBE2-8B71-4EFA-BE24-5407BE040A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04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DFBE2-8B71-4EFA-BE24-5407BE040A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2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092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24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8080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135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Google Shape;27;p5"/>
          <p:cNvCxnSpPr/>
          <p:nvPr/>
        </p:nvCxnSpPr>
        <p:spPr>
          <a:xfrm>
            <a:off x="0" y="1508967"/>
            <a:ext cx="1834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" name="Google Shape;28;p5"/>
          <p:cNvSpPr/>
          <p:nvPr/>
        </p:nvSpPr>
        <p:spPr>
          <a:xfrm>
            <a:off x="1089967" y="1238356"/>
            <a:ext cx="541200" cy="5412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1841667" y="1230224"/>
            <a:ext cx="5171200" cy="5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667" b="1">
                <a:latin typeface="Lora"/>
                <a:ea typeface="Lora"/>
                <a:cs typeface="Lora"/>
                <a:sym typeface="Lor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667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667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667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667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667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667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667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667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1841667" y="2155293"/>
            <a:ext cx="9079600" cy="41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 rtl="0">
              <a:spcBef>
                <a:spcPts val="8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Char char="◉"/>
              <a:defRPr sz="32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1219170" lvl="1" indent="-474121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○"/>
              <a:defRPr sz="2667"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828754" lvl="2" indent="-474121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■"/>
              <a:defRPr sz="2667"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2438339" lvl="3" indent="-457189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3047924" lvl="4" indent="-457189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3657509" lvl="5" indent="-457189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4267093" lvl="6" indent="-457189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4876678" lvl="7" indent="-457189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5486263" lvl="8" indent="-457189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cxnSp>
        <p:nvCxnSpPr>
          <p:cNvPr id="31" name="Google Shape;31;p5"/>
          <p:cNvCxnSpPr/>
          <p:nvPr/>
        </p:nvCxnSpPr>
        <p:spPr>
          <a:xfrm>
            <a:off x="7020867" y="1508967"/>
            <a:ext cx="51712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11390969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73423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56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689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066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795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793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9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>
            <a:solidFill>
              <a:schemeClr val="bg2">
                <a:lumMod val="1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9685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F0A3EA6-9F19-D0F5-FDBD-196D0D418F33}"/>
              </a:ext>
            </a:extLst>
          </p:cNvPr>
          <p:cNvSpPr/>
          <p:nvPr userDrawn="1"/>
        </p:nvSpPr>
        <p:spPr>
          <a:xfrm>
            <a:off x="24244" y="159797"/>
            <a:ext cx="4879991" cy="5974673"/>
          </a:xfrm>
          <a:prstGeom prst="rect">
            <a:avLst/>
          </a:prstGeom>
          <a:solidFill>
            <a:srgbClr val="9D653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33" y="798973"/>
            <a:ext cx="4611238" cy="5184577"/>
          </a:xfrm>
        </p:spPr>
        <p:txBody>
          <a:bodyPr anchor="b"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77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A6849B8-A291-BBA8-EC83-67D9BD7554A1}"/>
              </a:ext>
            </a:extLst>
          </p:cNvPr>
          <p:cNvSpPr/>
          <p:nvPr userDrawn="1"/>
        </p:nvSpPr>
        <p:spPr>
          <a:xfrm>
            <a:off x="1" y="88777"/>
            <a:ext cx="12192000" cy="64388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79FC42-06B5-C453-835F-1D0175909F32}"/>
              </a:ext>
            </a:extLst>
          </p:cNvPr>
          <p:cNvSpPr/>
          <p:nvPr userDrawn="1"/>
        </p:nvSpPr>
        <p:spPr>
          <a:xfrm>
            <a:off x="0" y="6125417"/>
            <a:ext cx="12192000" cy="716925"/>
          </a:xfrm>
          <a:prstGeom prst="rect">
            <a:avLst/>
          </a:prstGeom>
          <a:blipFill>
            <a:blip r:embed="rId1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CC38D-E5AD-4641-897B-B9784C0B84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4F1ACD5-F821-42EC-BC16-8BADB553A34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5FAA56D-8D1E-2449-4E4E-4750C1BD0842}"/>
              </a:ext>
            </a:extLst>
          </p:cNvPr>
          <p:cNvSpPr/>
          <p:nvPr userDrawn="1"/>
        </p:nvSpPr>
        <p:spPr>
          <a:xfrm>
            <a:off x="0" y="15659"/>
            <a:ext cx="12192000" cy="147638"/>
          </a:xfrm>
          <a:prstGeom prst="rect">
            <a:avLst/>
          </a:prstGeom>
          <a:blipFill>
            <a:blip r:embed="rId1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2AA1F7-7200-8F2A-340C-13A379B112C6}"/>
              </a:ext>
            </a:extLst>
          </p:cNvPr>
          <p:cNvSpPr/>
          <p:nvPr userDrawn="1"/>
        </p:nvSpPr>
        <p:spPr>
          <a:xfrm>
            <a:off x="0" y="6125416"/>
            <a:ext cx="12192000" cy="716925"/>
          </a:xfrm>
          <a:prstGeom prst="rect">
            <a:avLst/>
          </a:prstGeom>
          <a:noFill/>
          <a:ln w="127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987AE1-85DB-27DA-986D-9FC30B01AFC3}"/>
              </a:ext>
            </a:extLst>
          </p:cNvPr>
          <p:cNvSpPr/>
          <p:nvPr userDrawn="1"/>
        </p:nvSpPr>
        <p:spPr>
          <a:xfrm>
            <a:off x="0" y="-957"/>
            <a:ext cx="12192000" cy="164254"/>
          </a:xfrm>
          <a:prstGeom prst="rect">
            <a:avLst/>
          </a:prstGeom>
          <a:noFill/>
          <a:ln w="127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03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69" r:id="rId10"/>
    <p:sldLayoutId id="2147483670" r:id="rId11"/>
    <p:sldLayoutId id="2147483671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5" Type="http://schemas.openxmlformats.org/officeDocument/2006/relationships/chart" Target="../charts/chart3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5" Type="http://schemas.openxmlformats.org/officeDocument/2006/relationships/chart" Target="../charts/chart4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png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59DA5-6BBE-EE51-9B39-E7937CB3E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</a:t>
            </a:r>
            <a:r>
              <a:rPr lang="en-US" i="1" dirty="0"/>
              <a:t>rpsu2</a:t>
            </a:r>
            <a:r>
              <a:rPr lang="en-US" dirty="0"/>
              <a:t> Regulate its own expression?</a:t>
            </a:r>
          </a:p>
        </p:txBody>
      </p:sp>
    </p:spTree>
    <p:extLst>
      <p:ext uri="{BB962C8B-B14F-4D97-AF65-F5344CB8AC3E}">
        <p14:creationId xmlns:p14="http://schemas.microsoft.com/office/powerpoint/2010/main" val="1852792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A4D3222-659E-5C27-2B2D-B47C12B1B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33" y="150829"/>
            <a:ext cx="4611238" cy="2903456"/>
          </a:xfrm>
        </p:spPr>
        <p:txBody>
          <a:bodyPr>
            <a:normAutofit/>
          </a:bodyPr>
          <a:lstStyle/>
          <a:p>
            <a:r>
              <a:rPr lang="en-US" sz="4000" dirty="0"/>
              <a:t>qPCR Results of P</a:t>
            </a:r>
            <a:r>
              <a:rPr lang="en-US" sz="4000" i="1" dirty="0"/>
              <a:t>rpsu2</a:t>
            </a:r>
            <a:r>
              <a:rPr lang="en-US" sz="4000" dirty="0"/>
              <a:t> </a:t>
            </a:r>
            <a:r>
              <a:rPr lang="en-US" sz="4000" i="1" dirty="0"/>
              <a:t>rpsu2_</a:t>
            </a:r>
            <a:r>
              <a:rPr lang="en-US" sz="4000" dirty="0"/>
              <a:t>UTR </a:t>
            </a:r>
            <a:r>
              <a:rPr lang="en-US" sz="4000" i="1" dirty="0" err="1"/>
              <a:t>Lacz</a:t>
            </a:r>
            <a:r>
              <a:rPr lang="en-US" sz="4000" i="1" dirty="0"/>
              <a:t> </a:t>
            </a:r>
            <a:r>
              <a:rPr lang="en-US" sz="4000" dirty="0"/>
              <a:t>With or without </a:t>
            </a:r>
            <a:r>
              <a:rPr lang="en-US" sz="4000" i="1" dirty="0"/>
              <a:t>rpsu2</a:t>
            </a:r>
            <a:endParaRPr lang="en-US" sz="40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F3FA3FF-55E1-AEF1-544B-9D036A6D2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7845" y="4044356"/>
            <a:ext cx="5310076" cy="85961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A12413D-D319-AE81-E45B-BB557983B196}"/>
              </a:ext>
            </a:extLst>
          </p:cNvPr>
          <p:cNvSpPr txBox="1"/>
          <p:nvPr/>
        </p:nvSpPr>
        <p:spPr>
          <a:xfrm>
            <a:off x="4918894" y="5331582"/>
            <a:ext cx="981359" cy="369332"/>
          </a:xfrm>
          <a:prstGeom prst="rect">
            <a:avLst/>
          </a:prstGeom>
          <a:solidFill>
            <a:srgbClr val="8FA2D4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Tn7 site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9608D2-0092-72F4-13DC-09CE953D20E8}"/>
              </a:ext>
            </a:extLst>
          </p:cNvPr>
          <p:cNvSpPr txBox="1"/>
          <p:nvPr/>
        </p:nvSpPr>
        <p:spPr>
          <a:xfrm>
            <a:off x="4273065" y="4393190"/>
            <a:ext cx="1822935" cy="369332"/>
          </a:xfrm>
          <a:prstGeom prst="rect">
            <a:avLst/>
          </a:prstGeom>
          <a:solidFill>
            <a:srgbClr val="3B64AD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Native context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D3793D-DF41-E5EC-89B9-7F63DD10E4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4796" y="4997677"/>
            <a:ext cx="5316173" cy="859611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CAC3007-1707-EB4F-8576-614AE3862A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894812"/>
              </p:ext>
            </p:extLst>
          </p:nvPr>
        </p:nvGraphicFramePr>
        <p:xfrm>
          <a:off x="5429630" y="460249"/>
          <a:ext cx="6178291" cy="3417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itle 13">
            <a:extLst>
              <a:ext uri="{FF2B5EF4-FFF2-40B4-BE49-F238E27FC236}">
                <a16:creationId xmlns:a16="http://schemas.microsoft.com/office/drawing/2014/main" id="{292BA3F2-9AD0-60A7-65D2-BEB0C4FDDD9E}"/>
              </a:ext>
            </a:extLst>
          </p:cNvPr>
          <p:cNvSpPr txBox="1">
            <a:spLocks/>
          </p:cNvSpPr>
          <p:nvPr/>
        </p:nvSpPr>
        <p:spPr>
          <a:xfrm>
            <a:off x="116475" y="2571054"/>
            <a:ext cx="4611238" cy="29034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 cap="all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Three primer sets:</a:t>
            </a:r>
          </a:p>
          <a:p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5’UTR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Downstream </a:t>
            </a:r>
            <a:r>
              <a:rPr lang="en-US" sz="2000" i="1" dirty="0">
                <a:solidFill>
                  <a:schemeClr val="bg1"/>
                </a:solidFill>
              </a:rPr>
              <a:t>rpsu2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bg1"/>
                </a:solidFill>
              </a:rPr>
              <a:t>tul4</a:t>
            </a:r>
          </a:p>
        </p:txBody>
      </p:sp>
    </p:spTree>
    <p:extLst>
      <p:ext uri="{BB962C8B-B14F-4D97-AF65-F5344CB8AC3E}">
        <p14:creationId xmlns:p14="http://schemas.microsoft.com/office/powerpoint/2010/main" val="3870110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A4D3222-659E-5C27-2B2D-B47C12B1B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33" y="150829"/>
            <a:ext cx="4611238" cy="2903456"/>
          </a:xfrm>
        </p:spPr>
        <p:txBody>
          <a:bodyPr>
            <a:normAutofit/>
          </a:bodyPr>
          <a:lstStyle/>
          <a:p>
            <a:r>
              <a:rPr lang="en-US" sz="4000" dirty="0"/>
              <a:t>qPCR Results of P</a:t>
            </a:r>
            <a:r>
              <a:rPr lang="en-US" sz="4000" i="1" dirty="0"/>
              <a:t>rpsu2</a:t>
            </a:r>
            <a:r>
              <a:rPr lang="en-US" sz="4000" dirty="0"/>
              <a:t> </a:t>
            </a:r>
            <a:r>
              <a:rPr lang="en-US" sz="4000" i="1" dirty="0"/>
              <a:t>rpsu2_</a:t>
            </a:r>
            <a:r>
              <a:rPr lang="en-US" sz="4000" dirty="0"/>
              <a:t>UTR </a:t>
            </a:r>
            <a:r>
              <a:rPr lang="en-US" sz="4000" i="1" dirty="0" err="1"/>
              <a:t>Lacz</a:t>
            </a:r>
            <a:r>
              <a:rPr lang="en-US" sz="4000" i="1" dirty="0"/>
              <a:t> </a:t>
            </a:r>
            <a:r>
              <a:rPr lang="en-US" sz="4000" dirty="0"/>
              <a:t>With or without </a:t>
            </a:r>
            <a:r>
              <a:rPr lang="en-US" sz="4000" i="1" dirty="0"/>
              <a:t>rpsu2</a:t>
            </a:r>
            <a:endParaRPr lang="en-US" sz="40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F3FA3FF-55E1-AEF1-544B-9D036A6D2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7845" y="4044356"/>
            <a:ext cx="5310076" cy="85961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A12413D-D319-AE81-E45B-BB557983B196}"/>
              </a:ext>
            </a:extLst>
          </p:cNvPr>
          <p:cNvSpPr txBox="1"/>
          <p:nvPr/>
        </p:nvSpPr>
        <p:spPr>
          <a:xfrm>
            <a:off x="4918894" y="5331582"/>
            <a:ext cx="981359" cy="369332"/>
          </a:xfrm>
          <a:prstGeom prst="rect">
            <a:avLst/>
          </a:prstGeom>
          <a:solidFill>
            <a:srgbClr val="8FA2D4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Tn7 site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9608D2-0092-72F4-13DC-09CE953D20E8}"/>
              </a:ext>
            </a:extLst>
          </p:cNvPr>
          <p:cNvSpPr txBox="1"/>
          <p:nvPr/>
        </p:nvSpPr>
        <p:spPr>
          <a:xfrm>
            <a:off x="4273065" y="4393190"/>
            <a:ext cx="1822935" cy="369332"/>
          </a:xfrm>
          <a:prstGeom prst="rect">
            <a:avLst/>
          </a:prstGeom>
          <a:solidFill>
            <a:srgbClr val="3B64AD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Native context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D3793D-DF41-E5EC-89B9-7F63DD10E4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4796" y="4997677"/>
            <a:ext cx="5316173" cy="859611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CAC3007-1707-EB4F-8576-614AE3862A5E}"/>
              </a:ext>
            </a:extLst>
          </p:cNvPr>
          <p:cNvGraphicFramePr>
            <a:graphicFrameLocks/>
          </p:cNvGraphicFramePr>
          <p:nvPr/>
        </p:nvGraphicFramePr>
        <p:xfrm>
          <a:off x="5429630" y="460249"/>
          <a:ext cx="6178291" cy="3417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itle 13">
            <a:extLst>
              <a:ext uri="{FF2B5EF4-FFF2-40B4-BE49-F238E27FC236}">
                <a16:creationId xmlns:a16="http://schemas.microsoft.com/office/drawing/2014/main" id="{292BA3F2-9AD0-60A7-65D2-BEB0C4FDDD9E}"/>
              </a:ext>
            </a:extLst>
          </p:cNvPr>
          <p:cNvSpPr txBox="1">
            <a:spLocks/>
          </p:cNvSpPr>
          <p:nvPr/>
        </p:nvSpPr>
        <p:spPr>
          <a:xfrm>
            <a:off x="116475" y="2571054"/>
            <a:ext cx="4611238" cy="29034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 cap="all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Four primer sets:</a:t>
            </a:r>
          </a:p>
          <a:p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5’UTR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Downstream </a:t>
            </a:r>
            <a:r>
              <a:rPr lang="en-US" sz="2000" i="1" dirty="0">
                <a:solidFill>
                  <a:schemeClr val="bg1"/>
                </a:solidFill>
              </a:rPr>
              <a:t>rpsu2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bg1"/>
                </a:solidFill>
              </a:rPr>
              <a:t>Tul4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bg1"/>
                </a:solidFill>
              </a:rPr>
              <a:t>LacZ</a:t>
            </a:r>
          </a:p>
        </p:txBody>
      </p:sp>
    </p:spTree>
    <p:extLst>
      <p:ext uri="{BB962C8B-B14F-4D97-AF65-F5344CB8AC3E}">
        <p14:creationId xmlns:p14="http://schemas.microsoft.com/office/powerpoint/2010/main" val="1812664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A4D3222-659E-5C27-2B2D-B47C12B1B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33" y="150829"/>
            <a:ext cx="4611238" cy="2903456"/>
          </a:xfrm>
        </p:spPr>
        <p:txBody>
          <a:bodyPr>
            <a:normAutofit/>
          </a:bodyPr>
          <a:lstStyle/>
          <a:p>
            <a:r>
              <a:rPr lang="en-US" sz="4000" dirty="0"/>
              <a:t>qPCR Results of P</a:t>
            </a:r>
            <a:r>
              <a:rPr lang="en-US" sz="4000" i="1" dirty="0"/>
              <a:t>rpsu2</a:t>
            </a:r>
            <a:r>
              <a:rPr lang="en-US" sz="4000" dirty="0"/>
              <a:t> </a:t>
            </a:r>
            <a:r>
              <a:rPr lang="en-US" sz="4000" i="1" dirty="0"/>
              <a:t>rpsu2_</a:t>
            </a:r>
            <a:r>
              <a:rPr lang="en-US" sz="4000" dirty="0"/>
              <a:t>UTR </a:t>
            </a:r>
            <a:r>
              <a:rPr lang="en-US" sz="4000" i="1" dirty="0" err="1"/>
              <a:t>Lacz</a:t>
            </a:r>
            <a:r>
              <a:rPr lang="en-US" sz="4000" i="1" dirty="0"/>
              <a:t> </a:t>
            </a:r>
            <a:r>
              <a:rPr lang="en-US" sz="4000" dirty="0"/>
              <a:t>With or without </a:t>
            </a:r>
            <a:r>
              <a:rPr lang="en-US" sz="4000" i="1" dirty="0"/>
              <a:t>rpsu2</a:t>
            </a:r>
            <a:endParaRPr lang="en-US" sz="40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F3FA3FF-55E1-AEF1-544B-9D036A6D2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7845" y="4044356"/>
            <a:ext cx="5310076" cy="85961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A12413D-D319-AE81-E45B-BB557983B196}"/>
              </a:ext>
            </a:extLst>
          </p:cNvPr>
          <p:cNvSpPr txBox="1"/>
          <p:nvPr/>
        </p:nvSpPr>
        <p:spPr>
          <a:xfrm>
            <a:off x="4918894" y="5331582"/>
            <a:ext cx="981359" cy="369332"/>
          </a:xfrm>
          <a:prstGeom prst="rect">
            <a:avLst/>
          </a:prstGeom>
          <a:solidFill>
            <a:srgbClr val="8FA2D4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Tn7 site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9608D2-0092-72F4-13DC-09CE953D20E8}"/>
              </a:ext>
            </a:extLst>
          </p:cNvPr>
          <p:cNvSpPr txBox="1"/>
          <p:nvPr/>
        </p:nvSpPr>
        <p:spPr>
          <a:xfrm>
            <a:off x="4273065" y="4393190"/>
            <a:ext cx="1822935" cy="369332"/>
          </a:xfrm>
          <a:prstGeom prst="rect">
            <a:avLst/>
          </a:prstGeom>
          <a:solidFill>
            <a:srgbClr val="3B64AD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Native context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CAC3007-1707-EB4F-8576-614AE3862A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685723"/>
              </p:ext>
            </p:extLst>
          </p:nvPr>
        </p:nvGraphicFramePr>
        <p:xfrm>
          <a:off x="5492091" y="588090"/>
          <a:ext cx="6036890" cy="3362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B0C32CB-A64B-B6F3-F049-074D31F442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4796" y="4956817"/>
            <a:ext cx="5316173" cy="859611"/>
          </a:xfrm>
          <a:prstGeom prst="rect">
            <a:avLst/>
          </a:prstGeom>
        </p:spPr>
      </p:pic>
      <p:sp>
        <p:nvSpPr>
          <p:cNvPr id="11" name="Title 13">
            <a:extLst>
              <a:ext uri="{FF2B5EF4-FFF2-40B4-BE49-F238E27FC236}">
                <a16:creationId xmlns:a16="http://schemas.microsoft.com/office/drawing/2014/main" id="{AA26AF27-F48C-8602-9887-194248306AF4}"/>
              </a:ext>
            </a:extLst>
          </p:cNvPr>
          <p:cNvSpPr txBox="1">
            <a:spLocks/>
          </p:cNvSpPr>
          <p:nvPr/>
        </p:nvSpPr>
        <p:spPr>
          <a:xfrm>
            <a:off x="116475" y="2571054"/>
            <a:ext cx="4611238" cy="29034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 cap="all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Three primer sets:</a:t>
            </a:r>
          </a:p>
          <a:p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5’UTR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Downstream </a:t>
            </a:r>
            <a:r>
              <a:rPr lang="en-US" sz="2000" i="1" dirty="0">
                <a:solidFill>
                  <a:schemeClr val="bg1"/>
                </a:solidFill>
              </a:rPr>
              <a:t>rpsu2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bg1"/>
                </a:solidFill>
              </a:rPr>
              <a:t>tul4</a:t>
            </a:r>
          </a:p>
        </p:txBody>
      </p:sp>
    </p:spTree>
    <p:extLst>
      <p:ext uri="{BB962C8B-B14F-4D97-AF65-F5344CB8AC3E}">
        <p14:creationId xmlns:p14="http://schemas.microsoft.com/office/powerpoint/2010/main" val="2142640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C24A6-FC89-5E1C-EC95-7610038BB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63191"/>
            <a:ext cx="9603275" cy="650449"/>
          </a:xfrm>
        </p:spPr>
        <p:txBody>
          <a:bodyPr>
            <a:normAutofit/>
          </a:bodyPr>
          <a:lstStyle/>
          <a:p>
            <a:r>
              <a:rPr lang="en-US" sz="4000"/>
              <a:t>Next steps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AEA82-EC84-5973-8AC4-6FFBB8C8A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Repeating qPCR with the third primer set </a:t>
            </a:r>
          </a:p>
          <a:p>
            <a:r>
              <a:rPr lang="en-US" sz="2800" dirty="0"/>
              <a:t>Creating the fourth necessary plasmid </a:t>
            </a:r>
          </a:p>
          <a:p>
            <a:r>
              <a:rPr lang="en-US" sz="2800" dirty="0"/>
              <a:t>Completing </a:t>
            </a:r>
            <a:r>
              <a:rPr lang="en-US" sz="2800" dirty="0" err="1"/>
              <a:t>qRT</a:t>
            </a:r>
            <a:r>
              <a:rPr lang="en-US" sz="2800" dirty="0"/>
              <a:t>-PCR for the fourth context, and repeating the other three </a:t>
            </a:r>
          </a:p>
          <a:p>
            <a:r>
              <a:rPr lang="en-US" sz="2800" i="1" dirty="0"/>
              <a:t>B-galactosidase</a:t>
            </a:r>
            <a:r>
              <a:rPr lang="en-US" sz="2800" dirty="0"/>
              <a:t> activity assay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38462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3F7F0-3312-4C44-841E-15CCE492B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72619"/>
            <a:ext cx="9603275" cy="581135"/>
          </a:xfrm>
        </p:spPr>
        <p:txBody>
          <a:bodyPr/>
          <a:lstStyle/>
          <a:p>
            <a:r>
              <a:rPr lang="en-US" dirty="0"/>
              <a:t>A Big Thank you to the </a:t>
            </a:r>
            <a:r>
              <a:rPr lang="en-US" dirty="0" err="1"/>
              <a:t>KRamsey</a:t>
            </a:r>
            <a:r>
              <a:rPr lang="en-US" dirty="0"/>
              <a:t> 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75D36-83AE-4B31-8249-AAF7C54EF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Dr. Kathryn Ramsey</a:t>
            </a:r>
          </a:p>
          <a:p>
            <a:r>
              <a:rPr lang="en-US" sz="3200" dirty="0"/>
              <a:t>Hannah </a:t>
            </a:r>
            <a:r>
              <a:rPr lang="en-US" sz="3200" dirty="0" err="1"/>
              <a:t>Trautmann</a:t>
            </a:r>
            <a:endParaRPr lang="en-US" sz="3200" dirty="0"/>
          </a:p>
          <a:p>
            <a:r>
              <a:rPr lang="en-US" sz="3200" dirty="0"/>
              <a:t>Dan Floyd</a:t>
            </a:r>
          </a:p>
          <a:p>
            <a:r>
              <a:rPr lang="en-US" sz="3200" dirty="0"/>
              <a:t>Aisling Macaraeg</a:t>
            </a:r>
          </a:p>
          <a:p>
            <a:r>
              <a:rPr lang="en-US" sz="3200" dirty="0"/>
              <a:t>Oli </a:t>
            </a:r>
            <a:r>
              <a:rPr lang="en-US" sz="3200" dirty="0" err="1"/>
              <a:t>Horyn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905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bS21,  a small ribosome </a:t>
            </a:r>
            <a:br>
              <a:rPr lang="en-US" dirty="0"/>
            </a:br>
            <a:r>
              <a:rPr lang="en-US" dirty="0"/>
              <a:t>subunit protein</a:t>
            </a:r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84" name="Content Placeholder 16">
            <a:extLst>
              <a:ext uri="{FF2B5EF4-FFF2-40B4-BE49-F238E27FC236}">
                <a16:creationId xmlns:a16="http://schemas.microsoft.com/office/drawing/2014/main" id="{9685329E-9E35-8747-A3C3-63A5EEE6E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70570"/>
            <a:ext cx="5655138" cy="4474365"/>
          </a:xfrm>
        </p:spPr>
        <p:txBody>
          <a:bodyPr>
            <a:noAutofit/>
          </a:bodyPr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9263" algn="l"/>
              </a:tabLst>
            </a:pPr>
            <a:r>
              <a:rPr lang="en-US" sz="2800" dirty="0"/>
              <a:t>bS21 in </a:t>
            </a:r>
            <a:r>
              <a:rPr lang="en-US" sz="2800" i="1" dirty="0"/>
              <a:t>F. tularensis</a:t>
            </a:r>
            <a:r>
              <a:rPr lang="en-US" sz="2800" dirty="0"/>
              <a:t>: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9263" algn="l"/>
              </a:tabLst>
            </a:pPr>
            <a:r>
              <a:rPr lang="en-US" sz="2800" dirty="0"/>
              <a:t>	Loss of bS21-2 </a:t>
            </a:r>
          </a:p>
          <a:p>
            <a:pPr marL="746125"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49263" algn="l"/>
              </a:tabLst>
            </a:pPr>
            <a:r>
              <a:rPr lang="en-US" sz="2800" dirty="0"/>
              <a:t>change in virulence protein abundance</a:t>
            </a:r>
          </a:p>
          <a:p>
            <a:pPr marL="746125" lvl="1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49263" algn="l"/>
              </a:tabLst>
            </a:pPr>
            <a:r>
              <a:rPr lang="en-US" sz="2800" dirty="0"/>
              <a:t>reduces virulence</a:t>
            </a:r>
          </a:p>
          <a:p>
            <a:pPr marL="460375" lvl="1" indent="-4603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	Changes of ribosome bS21 content alters sensitivity to </a:t>
            </a:r>
            <a:r>
              <a:rPr lang="en-US" sz="2800" dirty="0" err="1"/>
              <a:t>kasugamycin</a:t>
            </a:r>
            <a:endParaRPr lang="en-US" sz="3200" dirty="0"/>
          </a:p>
          <a:p>
            <a:pPr marL="460375" indent="-460375">
              <a:lnSpc>
                <a:spcPct val="100000"/>
              </a:lnSpc>
              <a:spcBef>
                <a:spcPts val="600"/>
              </a:spcBef>
              <a:buNone/>
            </a:pPr>
            <a:endParaRPr lang="en-US" sz="3200" dirty="0"/>
          </a:p>
          <a:p>
            <a:pPr marL="460375" indent="-460375">
              <a:lnSpc>
                <a:spcPct val="100000"/>
              </a:lnSpc>
              <a:spcBef>
                <a:spcPts val="600"/>
              </a:spcBef>
              <a:buNone/>
            </a:pPr>
            <a:endParaRPr lang="en-US" sz="32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F895636-88AB-2143-8A3D-7CCF557E64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5" t="1540" r="24625"/>
          <a:stretch/>
        </p:blipFill>
        <p:spPr>
          <a:xfrm>
            <a:off x="6785921" y="214813"/>
            <a:ext cx="5576887" cy="454316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0FA243A-0DF2-194A-9536-3C23EAE5D698}"/>
              </a:ext>
            </a:extLst>
          </p:cNvPr>
          <p:cNvSpPr txBox="1"/>
          <p:nvPr/>
        </p:nvSpPr>
        <p:spPr>
          <a:xfrm>
            <a:off x="8728295" y="5250901"/>
            <a:ext cx="18560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30S subunit, modeled from PDB entry: 4V50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0031C3E-7692-F54A-B16F-1A3A1CCD4EF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4" t="6189" r="31486" b="2445"/>
          <a:stretch/>
        </p:blipFill>
        <p:spPr>
          <a:xfrm>
            <a:off x="5775490" y="3484001"/>
            <a:ext cx="2952805" cy="259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98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03072-6B20-425D-8A55-6AE21224B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rRNA seq data suggest bS21-2 suppresses own mRNA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BF1669-6B20-4910-984B-737F61BFBCF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9257" y="1678211"/>
            <a:ext cx="11134435" cy="3818307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927D0C36-B534-420E-885F-D3F2FE13C1E0}"/>
              </a:ext>
            </a:extLst>
          </p:cNvPr>
          <p:cNvGrpSpPr/>
          <p:nvPr/>
        </p:nvGrpSpPr>
        <p:grpSpPr>
          <a:xfrm>
            <a:off x="3431859" y="5579951"/>
            <a:ext cx="6271992" cy="449423"/>
            <a:chOff x="375074" y="3663051"/>
            <a:chExt cx="7597803" cy="575535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8D42BB6-1D22-4364-8502-1BD9118A509F}"/>
                </a:ext>
              </a:extLst>
            </p:cNvPr>
            <p:cNvGrpSpPr/>
            <p:nvPr/>
          </p:nvGrpSpPr>
          <p:grpSpPr>
            <a:xfrm>
              <a:off x="675514" y="3663051"/>
              <a:ext cx="6870320" cy="575535"/>
              <a:chOff x="2869592" y="5815030"/>
              <a:chExt cx="3976771" cy="30615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AB9EA70-EE38-4C36-B963-7D91521D57FC}"/>
                  </a:ext>
                </a:extLst>
              </p:cNvPr>
              <p:cNvSpPr/>
              <p:nvPr/>
            </p:nvSpPr>
            <p:spPr>
              <a:xfrm>
                <a:off x="4335968" y="5854290"/>
                <a:ext cx="1209368" cy="23597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i="1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C83845A-96FA-439D-B166-432CCB88A837}"/>
                  </a:ext>
                </a:extLst>
              </p:cNvPr>
              <p:cNvSpPr/>
              <p:nvPr/>
            </p:nvSpPr>
            <p:spPr>
              <a:xfrm>
                <a:off x="2886174" y="5854289"/>
                <a:ext cx="608685" cy="235974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i="1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2059FF9-4527-44E0-BE7E-63F15FE2A53B}"/>
                  </a:ext>
                </a:extLst>
              </p:cNvPr>
              <p:cNvSpPr/>
              <p:nvPr/>
            </p:nvSpPr>
            <p:spPr>
              <a:xfrm>
                <a:off x="5636995" y="5854290"/>
                <a:ext cx="1209368" cy="23597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i="1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6FD427D-0C13-4D4E-BEC9-44EB01F3B1CF}"/>
                  </a:ext>
                </a:extLst>
              </p:cNvPr>
              <p:cNvSpPr txBox="1"/>
              <p:nvPr/>
            </p:nvSpPr>
            <p:spPr>
              <a:xfrm>
                <a:off x="4572301" y="5821692"/>
                <a:ext cx="692616" cy="293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err="1">
                    <a:latin typeface="Century Gothic" charset="0"/>
                    <a:ea typeface="Century Gothic" charset="0"/>
                    <a:cs typeface="Century Gothic" charset="0"/>
                  </a:rPr>
                  <a:t>dnaG</a:t>
                </a:r>
                <a:endParaRPr lang="en-US" sz="2200" i="1" dirty="0">
                  <a:latin typeface="Century Gothic" charset="0"/>
                  <a:ea typeface="Century Gothic" charset="0"/>
                  <a:cs typeface="Century Gothic" charset="0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B0EC853-BF70-4BCC-942D-4AC936CCAB44}"/>
                  </a:ext>
                </a:extLst>
              </p:cNvPr>
              <p:cNvSpPr txBox="1"/>
              <p:nvPr/>
            </p:nvSpPr>
            <p:spPr>
              <a:xfrm>
                <a:off x="5931980" y="5827655"/>
                <a:ext cx="600447" cy="293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err="1">
                    <a:latin typeface="Century Gothic" charset="0"/>
                    <a:ea typeface="Century Gothic" charset="0"/>
                    <a:cs typeface="Century Gothic" charset="0"/>
                  </a:rPr>
                  <a:t>rpoD</a:t>
                </a:r>
                <a:endParaRPr lang="en-US" sz="2200" i="1" dirty="0">
                  <a:latin typeface="Century Gothic" charset="0"/>
                  <a:ea typeface="Century Gothic" charset="0"/>
                  <a:cs typeface="Century Gothic" charset="0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99225F2-5CE8-4CFB-935B-634F7D8E461D}"/>
                  </a:ext>
                </a:extLst>
              </p:cNvPr>
              <p:cNvSpPr/>
              <p:nvPr/>
            </p:nvSpPr>
            <p:spPr>
              <a:xfrm>
                <a:off x="3559285" y="5854289"/>
                <a:ext cx="702823" cy="23597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i="1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FDE2E86-A57E-49D5-B97E-D1F28E3FF784}"/>
                  </a:ext>
                </a:extLst>
              </p:cNvPr>
              <p:cNvSpPr txBox="1"/>
              <p:nvPr/>
            </p:nvSpPr>
            <p:spPr>
              <a:xfrm>
                <a:off x="3609726" y="5827657"/>
                <a:ext cx="615059" cy="293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err="1">
                    <a:latin typeface="Century Gothic" charset="0"/>
                    <a:ea typeface="Century Gothic" charset="0"/>
                    <a:cs typeface="Century Gothic" charset="0"/>
                  </a:rPr>
                  <a:t>yqeY</a:t>
                </a:r>
                <a:endParaRPr lang="en-US" sz="2200" i="1" dirty="0">
                  <a:latin typeface="Century Gothic" charset="0"/>
                  <a:ea typeface="Century Gothic" charset="0"/>
                  <a:cs typeface="Century Gothic" charset="0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1A09435-8472-41E2-91AE-E441EFEFF050}"/>
                  </a:ext>
                </a:extLst>
              </p:cNvPr>
              <p:cNvSpPr txBox="1"/>
              <p:nvPr/>
            </p:nvSpPr>
            <p:spPr>
              <a:xfrm>
                <a:off x="2869592" y="5815030"/>
                <a:ext cx="647656" cy="293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b="1" i="1" dirty="0">
                    <a:latin typeface="Century Gothic" charset="0"/>
                    <a:ea typeface="Century Gothic" charset="0"/>
                    <a:cs typeface="Century Gothic" charset="0"/>
                  </a:rPr>
                  <a:t>rpsU2</a:t>
                </a:r>
              </a:p>
            </p:txBody>
          </p: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ED17DA1-374E-4895-8910-239C93DFBD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074" y="4180502"/>
              <a:ext cx="7597803" cy="44213"/>
            </a:xfrm>
            <a:prstGeom prst="line">
              <a:avLst/>
            </a:prstGeom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A36F6C8-A788-4778-BC18-E48675A8B635}"/>
              </a:ext>
            </a:extLst>
          </p:cNvPr>
          <p:cNvGrpSpPr/>
          <p:nvPr/>
        </p:nvGrpSpPr>
        <p:grpSpPr>
          <a:xfrm>
            <a:off x="3490683" y="5296056"/>
            <a:ext cx="527368" cy="757425"/>
            <a:chOff x="5299447" y="2480912"/>
            <a:chExt cx="796553" cy="447345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0AEE765-9919-4CCC-BFC1-B3AE94FE5F4E}"/>
                </a:ext>
              </a:extLst>
            </p:cNvPr>
            <p:cNvCxnSpPr>
              <a:cxnSpLocks/>
            </p:cNvCxnSpPr>
            <p:nvPr/>
          </p:nvCxnSpPr>
          <p:spPr>
            <a:xfrm>
              <a:off x="5299447" y="2480912"/>
              <a:ext cx="0" cy="4473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8412685-BAEC-4318-973F-C3FA03DDB9D9}"/>
                </a:ext>
              </a:extLst>
            </p:cNvPr>
            <p:cNvCxnSpPr/>
            <p:nvPr/>
          </p:nvCxnSpPr>
          <p:spPr>
            <a:xfrm>
              <a:off x="5299447" y="2480912"/>
              <a:ext cx="7965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Arc 20">
            <a:extLst>
              <a:ext uri="{FF2B5EF4-FFF2-40B4-BE49-F238E27FC236}">
                <a16:creationId xmlns:a16="http://schemas.microsoft.com/office/drawing/2014/main" id="{CB417E00-734C-49F0-9828-559C23C3B4B7}"/>
              </a:ext>
            </a:extLst>
          </p:cNvPr>
          <p:cNvSpPr/>
          <p:nvPr/>
        </p:nvSpPr>
        <p:spPr>
          <a:xfrm>
            <a:off x="1437129" y="6145380"/>
            <a:ext cx="1973311" cy="404035"/>
          </a:xfrm>
          <a:prstGeom prst="arc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F7302F3-F80E-48B9-B833-CC4D9C7B644D}"/>
              </a:ext>
            </a:extLst>
          </p:cNvPr>
          <p:cNvCxnSpPr>
            <a:cxnSpLocks/>
          </p:cNvCxnSpPr>
          <p:nvPr/>
        </p:nvCxnSpPr>
        <p:spPr>
          <a:xfrm>
            <a:off x="3396465" y="6352681"/>
            <a:ext cx="0" cy="1443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D6489B0-F6EB-4F71-BA50-1E3868241D9D}"/>
              </a:ext>
            </a:extLst>
          </p:cNvPr>
          <p:cNvSpPr txBox="1"/>
          <p:nvPr/>
        </p:nvSpPr>
        <p:spPr>
          <a:xfrm>
            <a:off x="717319" y="2473730"/>
            <a:ext cx="139278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Quattrocento Sans" panose="020B0604020202020204" charset="0"/>
              </a:rPr>
              <a:t>Wild-type</a:t>
            </a:r>
          </a:p>
          <a:p>
            <a:r>
              <a:rPr lang="en-US" sz="1600" b="1" dirty="0">
                <a:latin typeface="Quattrocento Sans" panose="020B0604020202020204" charset="0"/>
              </a:rPr>
              <a:t>(bS21-2+)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9860001-3AC0-499D-AE5C-FBF8C87B8945}"/>
              </a:ext>
            </a:extLst>
          </p:cNvPr>
          <p:cNvSpPr txBox="1"/>
          <p:nvPr/>
        </p:nvSpPr>
        <p:spPr>
          <a:xfrm>
            <a:off x="762157" y="3246020"/>
            <a:ext cx="139278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Quattrocento Sans" panose="020B0604020202020204" charset="0"/>
              </a:rPr>
              <a:t>Δrpsu2</a:t>
            </a:r>
          </a:p>
          <a:p>
            <a:r>
              <a:rPr lang="en-US" sz="1600" b="1" dirty="0">
                <a:latin typeface="Quattrocento Sans" panose="020B0604020202020204" charset="0"/>
              </a:rPr>
              <a:t>(bS21-2 -)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35E3643-1969-49E1-A906-FEDBD5A0932A}"/>
              </a:ext>
            </a:extLst>
          </p:cNvPr>
          <p:cNvSpPr txBox="1"/>
          <p:nvPr/>
        </p:nvSpPr>
        <p:spPr>
          <a:xfrm>
            <a:off x="768130" y="4075106"/>
            <a:ext cx="1392783" cy="7898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Quattrocento Sans" panose="020B0604020202020204" charset="0"/>
              </a:rPr>
              <a:t>rpsu2 </a:t>
            </a:r>
            <a:r>
              <a:rPr lang="en-US" sz="1333" b="1" dirty="0">
                <a:latin typeface="Quattrocento Sans" panose="020B0604020202020204" charset="0"/>
              </a:rPr>
              <a:t>overexpression</a:t>
            </a:r>
          </a:p>
          <a:p>
            <a:r>
              <a:rPr lang="en-US" sz="1600" b="1" dirty="0">
                <a:latin typeface="Quattrocento Sans" panose="020B0604020202020204" charset="0"/>
              </a:rPr>
              <a:t>(bS21-2 +)</a:t>
            </a:r>
          </a:p>
        </p:txBody>
      </p:sp>
    </p:spTree>
    <p:extLst>
      <p:ext uri="{BB962C8B-B14F-4D97-AF65-F5344CB8AC3E}">
        <p14:creationId xmlns:p14="http://schemas.microsoft.com/office/powerpoint/2010/main" val="250635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6962E-59B3-4488-BFDA-A5803903A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332689"/>
            <a:ext cx="9603275" cy="521065"/>
          </a:xfrm>
        </p:spPr>
        <p:txBody>
          <a:bodyPr>
            <a:normAutofit fontScale="90000"/>
          </a:bodyPr>
          <a:lstStyle/>
          <a:p>
            <a:r>
              <a:rPr lang="en-US" dirty="0"/>
              <a:t>Previous RT-PCR</a:t>
            </a:r>
          </a:p>
        </p:txBody>
      </p:sp>
      <p:pic>
        <p:nvPicPr>
          <p:cNvPr id="5" name="image1.jpg">
            <a:extLst>
              <a:ext uri="{FF2B5EF4-FFF2-40B4-BE49-F238E27FC236}">
                <a16:creationId xmlns:a16="http://schemas.microsoft.com/office/drawing/2014/main" id="{E32A6672-11DF-4E5B-AAD8-0A7C212C6CA0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342083" y="2315212"/>
            <a:ext cx="4564573" cy="3312565"/>
          </a:xfrm>
          <a:prstGeom prst="rect">
            <a:avLst/>
          </a:prstGeom>
          <a:ln/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1AA9EB3-DADF-B902-88EB-FE580B041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5346" y="2315212"/>
            <a:ext cx="4769508" cy="3151133"/>
          </a:xfrm>
        </p:spPr>
        <p:txBody>
          <a:bodyPr/>
          <a:lstStyle/>
          <a:p>
            <a:r>
              <a:rPr lang="en-US" dirty="0"/>
              <a:t>When bS21-2 is present there is a relatively low transcript abundance </a:t>
            </a:r>
          </a:p>
          <a:p>
            <a:r>
              <a:rPr lang="en-US" dirty="0"/>
              <a:t>With no protein present, transcript abundance increases significantly </a:t>
            </a:r>
          </a:p>
          <a:p>
            <a:r>
              <a:rPr lang="en-US" dirty="0"/>
              <a:t>Further suggests that bS21-2 is regulating its own expression</a:t>
            </a:r>
          </a:p>
        </p:txBody>
      </p:sp>
    </p:spTree>
    <p:extLst>
      <p:ext uri="{BB962C8B-B14F-4D97-AF65-F5344CB8AC3E}">
        <p14:creationId xmlns:p14="http://schemas.microsoft.com/office/powerpoint/2010/main" val="3962773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50576-973C-969B-83D8-39804296B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17" y="1300899"/>
            <a:ext cx="9605635" cy="563295"/>
          </a:xfrm>
        </p:spPr>
        <p:txBody>
          <a:bodyPr/>
          <a:lstStyle/>
          <a:p>
            <a:r>
              <a:rPr lang="en-US" dirty="0" err="1"/>
              <a:t>Lvs</a:t>
            </a:r>
            <a:r>
              <a:rPr lang="en-US" dirty="0"/>
              <a:t> and </a:t>
            </a:r>
            <a:r>
              <a:rPr lang="el-GR" dirty="0">
                <a:latin typeface="Calibri Light" panose="020F0302020204030204" pitchFamily="34" charset="0"/>
                <a:cs typeface="Calibri Light" panose="020F0302020204030204" pitchFamily="34" charset="0"/>
              </a:rPr>
              <a:t>Δ</a:t>
            </a:r>
            <a:r>
              <a:rPr lang="en-US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rpsu2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qpcr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AA9FAF-F83A-5416-31F9-A04C9F295B4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LVS and </a:t>
            </a:r>
            <a:r>
              <a:rPr lang="el-GR" dirty="0">
                <a:latin typeface="Calibri Light" panose="020F0302020204030204" pitchFamily="34" charset="0"/>
                <a:cs typeface="Calibri Light" panose="020F0302020204030204" pitchFamily="34" charset="0"/>
              </a:rPr>
              <a:t>Δ</a:t>
            </a:r>
            <a:r>
              <a:rPr lang="en-US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rpsU2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relative transcript abundance of the operon </a:t>
            </a:r>
            <a:endParaRPr lang="en-US" dirty="0"/>
          </a:p>
          <a:p>
            <a:r>
              <a:rPr lang="en-US" dirty="0"/>
              <a:t>The same relationship is present as shown previously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CAC3007-1707-EB4F-8576-614AE3862A5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48944106"/>
              </p:ext>
            </p:extLst>
          </p:nvPr>
        </p:nvGraphicFramePr>
        <p:xfrm>
          <a:off x="1447800" y="2011363"/>
          <a:ext cx="4645025" cy="344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6463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48810-C723-6832-97B3-84BF1F767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BS21-2 interacting with the 5’UTR or the promoter region?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C45483-6375-08EF-4E68-AB396CAF6542}"/>
              </a:ext>
            </a:extLst>
          </p:cNvPr>
          <p:cNvGrpSpPr/>
          <p:nvPr/>
        </p:nvGrpSpPr>
        <p:grpSpPr>
          <a:xfrm>
            <a:off x="765392" y="2758809"/>
            <a:ext cx="10661215" cy="1726963"/>
            <a:chOff x="547254" y="3277283"/>
            <a:chExt cx="10661215" cy="1726963"/>
          </a:xfrm>
        </p:grpSpPr>
        <p:sp>
          <p:nvSpPr>
            <p:cNvPr id="6" name="Google Shape;129;p17">
              <a:extLst>
                <a:ext uri="{FF2B5EF4-FFF2-40B4-BE49-F238E27FC236}">
                  <a16:creationId xmlns:a16="http://schemas.microsoft.com/office/drawing/2014/main" id="{FDD32054-E33C-3B4B-07FD-A4E9FEC0B915}"/>
                </a:ext>
              </a:extLst>
            </p:cNvPr>
            <p:cNvSpPr/>
            <p:nvPr/>
          </p:nvSpPr>
          <p:spPr>
            <a:xfrm>
              <a:off x="3525625" y="4446146"/>
              <a:ext cx="2969442" cy="5581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5’UTR</a:t>
              </a:r>
              <a:endParaRPr sz="3200" dirty="0">
                <a:solidFill>
                  <a:schemeClr val="bg1"/>
                </a:solidFill>
              </a:endParaRPr>
            </a:p>
          </p:txBody>
        </p:sp>
        <p:sp>
          <p:nvSpPr>
            <p:cNvPr id="7" name="Google Shape;130;p17">
              <a:extLst>
                <a:ext uri="{FF2B5EF4-FFF2-40B4-BE49-F238E27FC236}">
                  <a16:creationId xmlns:a16="http://schemas.microsoft.com/office/drawing/2014/main" id="{8EE325F5-3E2B-DEEC-05ED-B1D1281F2C23}"/>
                </a:ext>
              </a:extLst>
            </p:cNvPr>
            <p:cNvSpPr/>
            <p:nvPr/>
          </p:nvSpPr>
          <p:spPr>
            <a:xfrm>
              <a:off x="6495067" y="4446146"/>
              <a:ext cx="4713402" cy="5581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200" i="1" dirty="0">
                  <a:solidFill>
                    <a:schemeClr val="bg1"/>
                  </a:solidFill>
                </a:rPr>
                <a:t>rpsU2 </a:t>
              </a:r>
              <a:endParaRPr sz="3200" i="1" dirty="0">
                <a:solidFill>
                  <a:schemeClr val="bg1"/>
                </a:solidFill>
              </a:endParaRPr>
            </a:p>
          </p:txBody>
        </p:sp>
        <p:sp>
          <p:nvSpPr>
            <p:cNvPr id="8" name="Google Shape;129;p17">
              <a:extLst>
                <a:ext uri="{FF2B5EF4-FFF2-40B4-BE49-F238E27FC236}">
                  <a16:creationId xmlns:a16="http://schemas.microsoft.com/office/drawing/2014/main" id="{97FD3B91-E6C1-490F-25C8-BA821BCAC7EE}"/>
                </a:ext>
              </a:extLst>
            </p:cNvPr>
            <p:cNvSpPr/>
            <p:nvPr/>
          </p:nvSpPr>
          <p:spPr>
            <a:xfrm>
              <a:off x="547254" y="4446145"/>
              <a:ext cx="2978370" cy="558101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-10 and -35</a:t>
              </a:r>
              <a:endParaRPr sz="3200" dirty="0">
                <a:solidFill>
                  <a:schemeClr val="bg1"/>
                </a:solidFill>
              </a:endParaRPr>
            </a:p>
          </p:txBody>
        </p:sp>
        <p:sp>
          <p:nvSpPr>
            <p:cNvPr id="9" name="Arrow: Bent 8">
              <a:extLst>
                <a:ext uri="{FF2B5EF4-FFF2-40B4-BE49-F238E27FC236}">
                  <a16:creationId xmlns:a16="http://schemas.microsoft.com/office/drawing/2014/main" id="{89C781DC-5D94-234A-072E-5AB065D0B19B}"/>
                </a:ext>
              </a:extLst>
            </p:cNvPr>
            <p:cNvSpPr/>
            <p:nvPr/>
          </p:nvSpPr>
          <p:spPr>
            <a:xfrm>
              <a:off x="3440518" y="3277283"/>
              <a:ext cx="652290" cy="1168863"/>
            </a:xfrm>
            <a:prstGeom prst="bentArrow">
              <a:avLst>
                <a:gd name="adj1" fmla="val 9306"/>
                <a:gd name="adj2" fmla="val 25000"/>
                <a:gd name="adj3" fmla="val 25000"/>
                <a:gd name="adj4" fmla="val 43750"/>
              </a:avLst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8774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E8429-CB0B-EBC3-87A9-1E6359B34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304957"/>
            <a:ext cx="9603275" cy="548797"/>
          </a:xfrm>
        </p:spPr>
        <p:txBody>
          <a:bodyPr/>
          <a:lstStyle/>
          <a:p>
            <a:r>
              <a:rPr lang="en-US" dirty="0"/>
              <a:t>Testing 5’UTR Vs promoter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970652B-EFAB-60FA-DD42-7ED060EDF35C}"/>
              </a:ext>
            </a:extLst>
          </p:cNvPr>
          <p:cNvGrpSpPr/>
          <p:nvPr/>
        </p:nvGrpSpPr>
        <p:grpSpPr>
          <a:xfrm>
            <a:off x="806815" y="2815063"/>
            <a:ext cx="10248037" cy="2703547"/>
            <a:chOff x="308886" y="2117480"/>
            <a:chExt cx="4075361" cy="2703547"/>
          </a:xfrm>
        </p:grpSpPr>
        <p:sp>
          <p:nvSpPr>
            <p:cNvPr id="5" name="Google Shape;151;p18">
              <a:extLst>
                <a:ext uri="{FF2B5EF4-FFF2-40B4-BE49-F238E27FC236}">
                  <a16:creationId xmlns:a16="http://schemas.microsoft.com/office/drawing/2014/main" id="{F99A890E-7151-B79C-0A9E-2186117C19BD}"/>
                </a:ext>
              </a:extLst>
            </p:cNvPr>
            <p:cNvSpPr/>
            <p:nvPr/>
          </p:nvSpPr>
          <p:spPr>
            <a:xfrm>
              <a:off x="308886" y="2117480"/>
              <a:ext cx="1358400" cy="3654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/>
                <a:t>rpsU2</a:t>
              </a:r>
              <a:r>
                <a:rPr lang="en" dirty="0"/>
                <a:t> promoter</a:t>
              </a:r>
              <a:endParaRPr dirty="0"/>
            </a:p>
          </p:txBody>
        </p:sp>
        <p:sp>
          <p:nvSpPr>
            <p:cNvPr id="6" name="Google Shape;152;p18">
              <a:extLst>
                <a:ext uri="{FF2B5EF4-FFF2-40B4-BE49-F238E27FC236}">
                  <a16:creationId xmlns:a16="http://schemas.microsoft.com/office/drawing/2014/main" id="{08A676DD-4AE4-BCE0-20A9-D7910DC94F5E}"/>
                </a:ext>
              </a:extLst>
            </p:cNvPr>
            <p:cNvSpPr/>
            <p:nvPr/>
          </p:nvSpPr>
          <p:spPr>
            <a:xfrm>
              <a:off x="1667343" y="2117480"/>
              <a:ext cx="1358400" cy="3654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/>
                <a:t>rpsU2</a:t>
              </a:r>
              <a:r>
                <a:rPr lang="en" dirty="0"/>
                <a:t> 5’ UTR</a:t>
              </a:r>
              <a:endParaRPr dirty="0"/>
            </a:p>
          </p:txBody>
        </p:sp>
        <p:sp>
          <p:nvSpPr>
            <p:cNvPr id="7" name="Google Shape;153;p18">
              <a:extLst>
                <a:ext uri="{FF2B5EF4-FFF2-40B4-BE49-F238E27FC236}">
                  <a16:creationId xmlns:a16="http://schemas.microsoft.com/office/drawing/2014/main" id="{3B33B9C4-729E-1D7E-2DBB-144D67862AA6}"/>
                </a:ext>
              </a:extLst>
            </p:cNvPr>
            <p:cNvSpPr/>
            <p:nvPr/>
          </p:nvSpPr>
          <p:spPr>
            <a:xfrm>
              <a:off x="3025799" y="2117480"/>
              <a:ext cx="1358400" cy="365400"/>
            </a:xfrm>
            <a:prstGeom prst="rect">
              <a:avLst/>
            </a:prstGeom>
            <a:solidFill>
              <a:srgbClr val="FFCD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/>
                <a:t>LacZ </a:t>
              </a:r>
              <a:endParaRPr dirty="0"/>
            </a:p>
          </p:txBody>
        </p:sp>
        <p:sp>
          <p:nvSpPr>
            <p:cNvPr id="8" name="Google Shape;155;p18">
              <a:extLst>
                <a:ext uri="{FF2B5EF4-FFF2-40B4-BE49-F238E27FC236}">
                  <a16:creationId xmlns:a16="http://schemas.microsoft.com/office/drawing/2014/main" id="{EB058989-867A-497E-7CD0-B5D3C75385EC}"/>
                </a:ext>
              </a:extLst>
            </p:cNvPr>
            <p:cNvSpPr/>
            <p:nvPr/>
          </p:nvSpPr>
          <p:spPr>
            <a:xfrm>
              <a:off x="308886" y="2896875"/>
              <a:ext cx="1358400" cy="3654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>
                  <a:solidFill>
                    <a:schemeClr val="bg1"/>
                  </a:solidFill>
                </a:rPr>
                <a:t>tul 4 </a:t>
              </a:r>
              <a:r>
                <a:rPr lang="en" dirty="0">
                  <a:solidFill>
                    <a:schemeClr val="bg1"/>
                  </a:solidFill>
                </a:rPr>
                <a:t>promoter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9" name="Google Shape;156;p18">
              <a:extLst>
                <a:ext uri="{FF2B5EF4-FFF2-40B4-BE49-F238E27FC236}">
                  <a16:creationId xmlns:a16="http://schemas.microsoft.com/office/drawing/2014/main" id="{81CCC7CC-7F77-859B-A4F5-919F9B02022C}"/>
                </a:ext>
              </a:extLst>
            </p:cNvPr>
            <p:cNvSpPr/>
            <p:nvPr/>
          </p:nvSpPr>
          <p:spPr>
            <a:xfrm>
              <a:off x="1667286" y="2896875"/>
              <a:ext cx="1361012" cy="3654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>
                  <a:solidFill>
                    <a:schemeClr val="bg1"/>
                  </a:solidFill>
                </a:rPr>
                <a:t>tul</a:t>
              </a:r>
              <a:r>
                <a:rPr lang="en" dirty="0">
                  <a:solidFill>
                    <a:schemeClr val="bg1"/>
                  </a:solidFill>
                </a:rPr>
                <a:t> </a:t>
              </a:r>
              <a:r>
                <a:rPr lang="en" i="1" dirty="0">
                  <a:solidFill>
                    <a:schemeClr val="bg1"/>
                  </a:solidFill>
                </a:rPr>
                <a:t>4</a:t>
              </a:r>
              <a:r>
                <a:rPr lang="en" dirty="0">
                  <a:solidFill>
                    <a:schemeClr val="bg1"/>
                  </a:solidFill>
                </a:rPr>
                <a:t> 5’ UTR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10" name="Google Shape;157;p18">
              <a:extLst>
                <a:ext uri="{FF2B5EF4-FFF2-40B4-BE49-F238E27FC236}">
                  <a16:creationId xmlns:a16="http://schemas.microsoft.com/office/drawing/2014/main" id="{C103CA9B-B23D-D032-DFDF-309B58B1F1FD}"/>
                </a:ext>
              </a:extLst>
            </p:cNvPr>
            <p:cNvSpPr/>
            <p:nvPr/>
          </p:nvSpPr>
          <p:spPr>
            <a:xfrm>
              <a:off x="3025743" y="2896875"/>
              <a:ext cx="1358400" cy="365400"/>
            </a:xfrm>
            <a:prstGeom prst="rect">
              <a:avLst/>
            </a:prstGeom>
            <a:solidFill>
              <a:srgbClr val="FFCD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LacZ </a:t>
              </a:r>
              <a:endParaRPr/>
            </a:p>
          </p:txBody>
        </p:sp>
        <p:sp>
          <p:nvSpPr>
            <p:cNvPr id="11" name="Google Shape;159;p18">
              <a:extLst>
                <a:ext uri="{FF2B5EF4-FFF2-40B4-BE49-F238E27FC236}">
                  <a16:creationId xmlns:a16="http://schemas.microsoft.com/office/drawing/2014/main" id="{62EACF23-3A40-4F1A-D27B-2BE9ABBDEC03}"/>
                </a:ext>
              </a:extLst>
            </p:cNvPr>
            <p:cNvSpPr/>
            <p:nvPr/>
          </p:nvSpPr>
          <p:spPr>
            <a:xfrm>
              <a:off x="308892" y="3676241"/>
              <a:ext cx="1358400" cy="3654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/>
                <a:t>rpsU2</a:t>
              </a:r>
              <a:r>
                <a:rPr lang="en" dirty="0"/>
                <a:t> promoter</a:t>
              </a:r>
              <a:endParaRPr dirty="0"/>
            </a:p>
          </p:txBody>
        </p:sp>
        <p:sp>
          <p:nvSpPr>
            <p:cNvPr id="12" name="Google Shape;160;p18">
              <a:extLst>
                <a:ext uri="{FF2B5EF4-FFF2-40B4-BE49-F238E27FC236}">
                  <a16:creationId xmlns:a16="http://schemas.microsoft.com/office/drawing/2014/main" id="{CEE9672D-83A9-4A92-4C02-B7FB47661709}"/>
                </a:ext>
              </a:extLst>
            </p:cNvPr>
            <p:cNvSpPr/>
            <p:nvPr/>
          </p:nvSpPr>
          <p:spPr>
            <a:xfrm>
              <a:off x="1667348" y="3676241"/>
              <a:ext cx="1358400" cy="3654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>
                  <a:solidFill>
                    <a:schemeClr val="bg1"/>
                  </a:solidFill>
                </a:rPr>
                <a:t>tul 4 </a:t>
              </a:r>
              <a:r>
                <a:rPr lang="en" dirty="0">
                  <a:solidFill>
                    <a:schemeClr val="bg1"/>
                  </a:solidFill>
                </a:rPr>
                <a:t>5’ UTR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13" name="Google Shape;161;p18">
              <a:extLst>
                <a:ext uri="{FF2B5EF4-FFF2-40B4-BE49-F238E27FC236}">
                  <a16:creationId xmlns:a16="http://schemas.microsoft.com/office/drawing/2014/main" id="{73EE85CF-7AB5-E83D-BDA6-B9D7793D77DA}"/>
                </a:ext>
              </a:extLst>
            </p:cNvPr>
            <p:cNvSpPr/>
            <p:nvPr/>
          </p:nvSpPr>
          <p:spPr>
            <a:xfrm>
              <a:off x="3025804" y="3676241"/>
              <a:ext cx="1358400" cy="365400"/>
            </a:xfrm>
            <a:prstGeom prst="rect">
              <a:avLst/>
            </a:prstGeom>
            <a:solidFill>
              <a:srgbClr val="FFCD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LacZ </a:t>
              </a:r>
              <a:endParaRPr/>
            </a:p>
          </p:txBody>
        </p:sp>
        <p:sp>
          <p:nvSpPr>
            <p:cNvPr id="14" name="Google Shape;163;p18">
              <a:extLst>
                <a:ext uri="{FF2B5EF4-FFF2-40B4-BE49-F238E27FC236}">
                  <a16:creationId xmlns:a16="http://schemas.microsoft.com/office/drawing/2014/main" id="{8375ECCA-4564-A957-D552-F545954071F2}"/>
                </a:ext>
              </a:extLst>
            </p:cNvPr>
            <p:cNvSpPr/>
            <p:nvPr/>
          </p:nvSpPr>
          <p:spPr>
            <a:xfrm>
              <a:off x="308934" y="4455627"/>
              <a:ext cx="1358400" cy="3654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>
                  <a:solidFill>
                    <a:schemeClr val="bg1"/>
                  </a:solidFill>
                </a:rPr>
                <a:t>tul 4  </a:t>
              </a:r>
              <a:r>
                <a:rPr lang="en" dirty="0">
                  <a:solidFill>
                    <a:schemeClr val="bg1"/>
                  </a:solidFill>
                </a:rPr>
                <a:t>promoter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15" name="Google Shape;164;p18">
              <a:extLst>
                <a:ext uri="{FF2B5EF4-FFF2-40B4-BE49-F238E27FC236}">
                  <a16:creationId xmlns:a16="http://schemas.microsoft.com/office/drawing/2014/main" id="{C3134B64-B164-5F46-4DD6-CA6B92095D3B}"/>
                </a:ext>
              </a:extLst>
            </p:cNvPr>
            <p:cNvSpPr/>
            <p:nvPr/>
          </p:nvSpPr>
          <p:spPr>
            <a:xfrm>
              <a:off x="1667390" y="4455627"/>
              <a:ext cx="1358400" cy="3654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/>
                <a:t>rpsU2</a:t>
              </a:r>
              <a:r>
                <a:rPr lang="en" dirty="0"/>
                <a:t> 5’ UTR</a:t>
              </a:r>
              <a:endParaRPr dirty="0"/>
            </a:p>
          </p:txBody>
        </p:sp>
        <p:sp>
          <p:nvSpPr>
            <p:cNvPr id="16" name="Google Shape;165;p18">
              <a:extLst>
                <a:ext uri="{FF2B5EF4-FFF2-40B4-BE49-F238E27FC236}">
                  <a16:creationId xmlns:a16="http://schemas.microsoft.com/office/drawing/2014/main" id="{999BFAE6-9721-8C06-B263-DD4BECF18F17}"/>
                </a:ext>
              </a:extLst>
            </p:cNvPr>
            <p:cNvSpPr/>
            <p:nvPr/>
          </p:nvSpPr>
          <p:spPr>
            <a:xfrm>
              <a:off x="3025847" y="4455627"/>
              <a:ext cx="1358400" cy="365400"/>
            </a:xfrm>
            <a:prstGeom prst="rect">
              <a:avLst/>
            </a:prstGeom>
            <a:solidFill>
              <a:srgbClr val="FFCD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LacZ </a:t>
              </a: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43679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E8429-CB0B-EBC3-87A9-1E6359B34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304957"/>
            <a:ext cx="9603275" cy="548797"/>
          </a:xfrm>
        </p:spPr>
        <p:txBody>
          <a:bodyPr/>
          <a:lstStyle/>
          <a:p>
            <a:r>
              <a:rPr lang="en-US" dirty="0"/>
              <a:t>Testing 5’UTR Vs promoter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970652B-EFAB-60FA-DD42-7ED060EDF35C}"/>
              </a:ext>
            </a:extLst>
          </p:cNvPr>
          <p:cNvGrpSpPr/>
          <p:nvPr/>
        </p:nvGrpSpPr>
        <p:grpSpPr>
          <a:xfrm>
            <a:off x="806797" y="3833157"/>
            <a:ext cx="10248057" cy="1924190"/>
            <a:chOff x="308830" y="2117480"/>
            <a:chExt cx="4075369" cy="1924190"/>
          </a:xfrm>
        </p:grpSpPr>
        <p:sp>
          <p:nvSpPr>
            <p:cNvPr id="5" name="Google Shape;151;p18">
              <a:extLst>
                <a:ext uri="{FF2B5EF4-FFF2-40B4-BE49-F238E27FC236}">
                  <a16:creationId xmlns:a16="http://schemas.microsoft.com/office/drawing/2014/main" id="{F99A890E-7151-B79C-0A9E-2186117C19BD}"/>
                </a:ext>
              </a:extLst>
            </p:cNvPr>
            <p:cNvSpPr/>
            <p:nvPr/>
          </p:nvSpPr>
          <p:spPr>
            <a:xfrm>
              <a:off x="308886" y="2117480"/>
              <a:ext cx="1358400" cy="3654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/>
                <a:t>rpsU2</a:t>
              </a:r>
              <a:r>
                <a:rPr lang="en" dirty="0"/>
                <a:t> promoter</a:t>
              </a:r>
              <a:endParaRPr dirty="0"/>
            </a:p>
          </p:txBody>
        </p:sp>
        <p:sp>
          <p:nvSpPr>
            <p:cNvPr id="6" name="Google Shape;152;p18">
              <a:extLst>
                <a:ext uri="{FF2B5EF4-FFF2-40B4-BE49-F238E27FC236}">
                  <a16:creationId xmlns:a16="http://schemas.microsoft.com/office/drawing/2014/main" id="{08A676DD-4AE4-BCE0-20A9-D7910DC94F5E}"/>
                </a:ext>
              </a:extLst>
            </p:cNvPr>
            <p:cNvSpPr/>
            <p:nvPr/>
          </p:nvSpPr>
          <p:spPr>
            <a:xfrm>
              <a:off x="1667343" y="2117480"/>
              <a:ext cx="1358400" cy="3654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/>
                <a:t>rpsU2</a:t>
              </a:r>
              <a:r>
                <a:rPr lang="en" dirty="0"/>
                <a:t> 5’ UTR</a:t>
              </a:r>
              <a:endParaRPr dirty="0"/>
            </a:p>
          </p:txBody>
        </p:sp>
        <p:sp>
          <p:nvSpPr>
            <p:cNvPr id="7" name="Google Shape;153;p18">
              <a:extLst>
                <a:ext uri="{FF2B5EF4-FFF2-40B4-BE49-F238E27FC236}">
                  <a16:creationId xmlns:a16="http://schemas.microsoft.com/office/drawing/2014/main" id="{3B33B9C4-729E-1D7E-2DBB-144D67862AA6}"/>
                </a:ext>
              </a:extLst>
            </p:cNvPr>
            <p:cNvSpPr/>
            <p:nvPr/>
          </p:nvSpPr>
          <p:spPr>
            <a:xfrm>
              <a:off x="3025799" y="2117480"/>
              <a:ext cx="1358400" cy="365400"/>
            </a:xfrm>
            <a:prstGeom prst="rect">
              <a:avLst/>
            </a:prstGeom>
            <a:solidFill>
              <a:srgbClr val="FFCD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/>
                <a:t>LacZ </a:t>
              </a:r>
              <a:endParaRPr dirty="0"/>
            </a:p>
          </p:txBody>
        </p:sp>
        <p:sp>
          <p:nvSpPr>
            <p:cNvPr id="8" name="Google Shape;155;p18">
              <a:extLst>
                <a:ext uri="{FF2B5EF4-FFF2-40B4-BE49-F238E27FC236}">
                  <a16:creationId xmlns:a16="http://schemas.microsoft.com/office/drawing/2014/main" id="{EB058989-867A-497E-7CD0-B5D3C75385EC}"/>
                </a:ext>
              </a:extLst>
            </p:cNvPr>
            <p:cNvSpPr/>
            <p:nvPr/>
          </p:nvSpPr>
          <p:spPr>
            <a:xfrm>
              <a:off x="308886" y="2896875"/>
              <a:ext cx="1358400" cy="3654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>
                  <a:solidFill>
                    <a:schemeClr val="bg1"/>
                  </a:solidFill>
                </a:rPr>
                <a:t>tul 4 </a:t>
              </a:r>
              <a:r>
                <a:rPr lang="en" dirty="0">
                  <a:solidFill>
                    <a:schemeClr val="bg1"/>
                  </a:solidFill>
                </a:rPr>
                <a:t>promoter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9" name="Google Shape;156;p18">
              <a:extLst>
                <a:ext uri="{FF2B5EF4-FFF2-40B4-BE49-F238E27FC236}">
                  <a16:creationId xmlns:a16="http://schemas.microsoft.com/office/drawing/2014/main" id="{81CCC7CC-7F77-859B-A4F5-919F9B02022C}"/>
                </a:ext>
              </a:extLst>
            </p:cNvPr>
            <p:cNvSpPr/>
            <p:nvPr/>
          </p:nvSpPr>
          <p:spPr>
            <a:xfrm>
              <a:off x="1667286" y="2896875"/>
              <a:ext cx="1361012" cy="3654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>
                  <a:solidFill>
                    <a:schemeClr val="bg1"/>
                  </a:solidFill>
                </a:rPr>
                <a:t>tul</a:t>
              </a:r>
              <a:r>
                <a:rPr lang="en" dirty="0">
                  <a:solidFill>
                    <a:schemeClr val="bg1"/>
                  </a:solidFill>
                </a:rPr>
                <a:t> </a:t>
              </a:r>
              <a:r>
                <a:rPr lang="en" i="1" dirty="0">
                  <a:solidFill>
                    <a:schemeClr val="bg1"/>
                  </a:solidFill>
                </a:rPr>
                <a:t>4</a:t>
              </a:r>
              <a:r>
                <a:rPr lang="en" dirty="0">
                  <a:solidFill>
                    <a:schemeClr val="bg1"/>
                  </a:solidFill>
                </a:rPr>
                <a:t> 5’ UTR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10" name="Google Shape;157;p18">
              <a:extLst>
                <a:ext uri="{FF2B5EF4-FFF2-40B4-BE49-F238E27FC236}">
                  <a16:creationId xmlns:a16="http://schemas.microsoft.com/office/drawing/2014/main" id="{C103CA9B-B23D-D032-DFDF-309B58B1F1FD}"/>
                </a:ext>
              </a:extLst>
            </p:cNvPr>
            <p:cNvSpPr/>
            <p:nvPr/>
          </p:nvSpPr>
          <p:spPr>
            <a:xfrm>
              <a:off x="3025743" y="2896875"/>
              <a:ext cx="1358400" cy="365400"/>
            </a:xfrm>
            <a:prstGeom prst="rect">
              <a:avLst/>
            </a:prstGeom>
            <a:solidFill>
              <a:srgbClr val="FFCD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LacZ </a:t>
              </a:r>
              <a:endParaRPr/>
            </a:p>
          </p:txBody>
        </p:sp>
        <p:sp>
          <p:nvSpPr>
            <p:cNvPr id="14" name="Google Shape;163;p18">
              <a:extLst>
                <a:ext uri="{FF2B5EF4-FFF2-40B4-BE49-F238E27FC236}">
                  <a16:creationId xmlns:a16="http://schemas.microsoft.com/office/drawing/2014/main" id="{8375ECCA-4564-A957-D552-F545954071F2}"/>
                </a:ext>
              </a:extLst>
            </p:cNvPr>
            <p:cNvSpPr/>
            <p:nvPr/>
          </p:nvSpPr>
          <p:spPr>
            <a:xfrm>
              <a:off x="308830" y="3676270"/>
              <a:ext cx="1358400" cy="3654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>
                  <a:solidFill>
                    <a:schemeClr val="bg1"/>
                  </a:solidFill>
                </a:rPr>
                <a:t>tul 4  </a:t>
              </a:r>
              <a:r>
                <a:rPr lang="en" dirty="0">
                  <a:solidFill>
                    <a:schemeClr val="bg1"/>
                  </a:solidFill>
                </a:rPr>
                <a:t>promoter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15" name="Google Shape;164;p18">
              <a:extLst>
                <a:ext uri="{FF2B5EF4-FFF2-40B4-BE49-F238E27FC236}">
                  <a16:creationId xmlns:a16="http://schemas.microsoft.com/office/drawing/2014/main" id="{C3134B64-B164-5F46-4DD6-CA6B92095D3B}"/>
                </a:ext>
              </a:extLst>
            </p:cNvPr>
            <p:cNvSpPr/>
            <p:nvPr/>
          </p:nvSpPr>
          <p:spPr>
            <a:xfrm>
              <a:off x="1667286" y="3676270"/>
              <a:ext cx="1358400" cy="3654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/>
                <a:t>rpsU2</a:t>
              </a:r>
              <a:r>
                <a:rPr lang="en" dirty="0"/>
                <a:t> 5’ UTR</a:t>
              </a:r>
              <a:endParaRPr dirty="0"/>
            </a:p>
          </p:txBody>
        </p:sp>
        <p:sp>
          <p:nvSpPr>
            <p:cNvPr id="16" name="Google Shape;165;p18">
              <a:extLst>
                <a:ext uri="{FF2B5EF4-FFF2-40B4-BE49-F238E27FC236}">
                  <a16:creationId xmlns:a16="http://schemas.microsoft.com/office/drawing/2014/main" id="{999BFAE6-9721-8C06-B263-DD4BECF18F17}"/>
                </a:ext>
              </a:extLst>
            </p:cNvPr>
            <p:cNvSpPr/>
            <p:nvPr/>
          </p:nvSpPr>
          <p:spPr>
            <a:xfrm>
              <a:off x="3025743" y="3676270"/>
              <a:ext cx="1358400" cy="365400"/>
            </a:xfrm>
            <a:prstGeom prst="rect">
              <a:avLst/>
            </a:prstGeom>
            <a:solidFill>
              <a:srgbClr val="FFCD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LacZ </a:t>
              </a:r>
              <a:endParaRPr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E6BE065-462A-ADF8-1642-A5DEFB273299}"/>
              </a:ext>
            </a:extLst>
          </p:cNvPr>
          <p:cNvGrpSpPr/>
          <p:nvPr/>
        </p:nvGrpSpPr>
        <p:grpSpPr>
          <a:xfrm>
            <a:off x="806797" y="2659141"/>
            <a:ext cx="10247775" cy="365702"/>
            <a:chOff x="547254" y="4295704"/>
            <a:chExt cx="13334663" cy="708542"/>
          </a:xfrm>
        </p:grpSpPr>
        <p:sp>
          <p:nvSpPr>
            <p:cNvPr id="18" name="Google Shape;129;p17">
              <a:extLst>
                <a:ext uri="{FF2B5EF4-FFF2-40B4-BE49-F238E27FC236}">
                  <a16:creationId xmlns:a16="http://schemas.microsoft.com/office/drawing/2014/main" id="{D0DD5C5F-9FEB-9455-6101-B154263B50BA}"/>
                </a:ext>
              </a:extLst>
            </p:cNvPr>
            <p:cNvSpPr/>
            <p:nvPr/>
          </p:nvSpPr>
          <p:spPr>
            <a:xfrm>
              <a:off x="4992079" y="4295708"/>
              <a:ext cx="4453373" cy="707957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i="1" dirty="0">
                  <a:solidFill>
                    <a:schemeClr val="bg1"/>
                  </a:solidFill>
                </a:rPr>
                <a:t>rpsU2 </a:t>
              </a:r>
              <a:r>
                <a:rPr lang="en-US" dirty="0">
                  <a:solidFill>
                    <a:schemeClr val="bg1"/>
                  </a:solidFill>
                </a:rPr>
                <a:t>5’UTR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130;p17">
              <a:extLst>
                <a:ext uri="{FF2B5EF4-FFF2-40B4-BE49-F238E27FC236}">
                  <a16:creationId xmlns:a16="http://schemas.microsoft.com/office/drawing/2014/main" id="{C5FC614E-7FE3-7659-388A-B9E88B29DEB8}"/>
                </a:ext>
              </a:extLst>
            </p:cNvPr>
            <p:cNvSpPr/>
            <p:nvPr/>
          </p:nvSpPr>
          <p:spPr>
            <a:xfrm>
              <a:off x="9445452" y="4295708"/>
              <a:ext cx="4436465" cy="707957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 dirty="0">
                  <a:solidFill>
                    <a:schemeClr val="bg1"/>
                  </a:solidFill>
                </a:rPr>
                <a:t>rpsU2 </a:t>
              </a:r>
              <a:endParaRPr i="1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129;p17">
              <a:extLst>
                <a:ext uri="{FF2B5EF4-FFF2-40B4-BE49-F238E27FC236}">
                  <a16:creationId xmlns:a16="http://schemas.microsoft.com/office/drawing/2014/main" id="{0451D19B-50FA-C15D-8F44-3BF8DB7D6724}"/>
                </a:ext>
              </a:extLst>
            </p:cNvPr>
            <p:cNvSpPr/>
            <p:nvPr/>
          </p:nvSpPr>
          <p:spPr>
            <a:xfrm>
              <a:off x="547254" y="4295704"/>
              <a:ext cx="4444825" cy="708542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i="1" dirty="0">
                  <a:solidFill>
                    <a:schemeClr val="bg1"/>
                  </a:solidFill>
                </a:rPr>
                <a:t>rpsU2 </a:t>
              </a:r>
              <a:r>
                <a:rPr lang="en-US" dirty="0">
                  <a:solidFill>
                    <a:schemeClr val="bg1"/>
                  </a:solidFill>
                </a:rPr>
                <a:t>promoter</a:t>
              </a:r>
              <a:endParaRPr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75C76E48-2741-5944-C47E-E4093D899535}"/>
              </a:ext>
            </a:extLst>
          </p:cNvPr>
          <p:cNvSpPr/>
          <p:nvPr/>
        </p:nvSpPr>
        <p:spPr>
          <a:xfrm>
            <a:off x="678730" y="3657600"/>
            <a:ext cx="10576874" cy="23001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D0C376E-D336-7963-C311-5A000C2B2BE7}"/>
              </a:ext>
            </a:extLst>
          </p:cNvPr>
          <p:cNvSpPr/>
          <p:nvPr/>
        </p:nvSpPr>
        <p:spPr>
          <a:xfrm>
            <a:off x="678730" y="2486511"/>
            <a:ext cx="10576874" cy="7138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Google Shape;152;p18">
            <a:extLst>
              <a:ext uri="{FF2B5EF4-FFF2-40B4-BE49-F238E27FC236}">
                <a16:creationId xmlns:a16="http://schemas.microsoft.com/office/drawing/2014/main" id="{E1C826FB-5F27-E018-C71F-5A9BC5393F7D}"/>
              </a:ext>
            </a:extLst>
          </p:cNvPr>
          <p:cNvSpPr/>
          <p:nvPr/>
        </p:nvSpPr>
        <p:spPr>
          <a:xfrm>
            <a:off x="806796" y="2085049"/>
            <a:ext cx="3415877" cy="3654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Native Context</a:t>
            </a:r>
            <a:endParaRPr dirty="0"/>
          </a:p>
        </p:txBody>
      </p:sp>
      <p:sp>
        <p:nvSpPr>
          <p:cNvPr id="24" name="Google Shape;152;p18">
            <a:extLst>
              <a:ext uri="{FF2B5EF4-FFF2-40B4-BE49-F238E27FC236}">
                <a16:creationId xmlns:a16="http://schemas.microsoft.com/office/drawing/2014/main" id="{BBA8A0AC-2C49-67C2-22C9-CB20622016B4}"/>
              </a:ext>
            </a:extLst>
          </p:cNvPr>
          <p:cNvSpPr/>
          <p:nvPr/>
        </p:nvSpPr>
        <p:spPr>
          <a:xfrm>
            <a:off x="806795" y="3283507"/>
            <a:ext cx="3415877" cy="3654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Plasmid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6075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A4D3222-659E-5C27-2B2D-B47C12B1B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33" y="150829"/>
            <a:ext cx="4611238" cy="2903456"/>
          </a:xfrm>
        </p:spPr>
        <p:txBody>
          <a:bodyPr>
            <a:normAutofit/>
          </a:bodyPr>
          <a:lstStyle/>
          <a:p>
            <a:r>
              <a:rPr lang="en-US" sz="4000" dirty="0"/>
              <a:t>qPCR Results of P</a:t>
            </a:r>
            <a:r>
              <a:rPr lang="en-US" sz="4000" i="1" dirty="0"/>
              <a:t>rpsu2</a:t>
            </a:r>
            <a:r>
              <a:rPr lang="en-US" sz="4000" dirty="0"/>
              <a:t> </a:t>
            </a:r>
            <a:r>
              <a:rPr lang="en-US" sz="4000" i="1" dirty="0"/>
              <a:t>rpsu2_</a:t>
            </a:r>
            <a:r>
              <a:rPr lang="en-US" sz="4000" dirty="0"/>
              <a:t>UTR </a:t>
            </a:r>
            <a:r>
              <a:rPr lang="en-US" sz="4000" i="1" dirty="0" err="1"/>
              <a:t>Lacz</a:t>
            </a:r>
            <a:r>
              <a:rPr lang="en-US" sz="4000" i="1" dirty="0"/>
              <a:t> </a:t>
            </a:r>
            <a:r>
              <a:rPr lang="en-US" sz="4000" dirty="0"/>
              <a:t>With or without </a:t>
            </a:r>
            <a:r>
              <a:rPr lang="en-US" sz="4000" i="1" dirty="0"/>
              <a:t>rpsu2</a:t>
            </a:r>
            <a:endParaRPr lang="en-US" sz="40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F3FA3FF-55E1-AEF1-544B-9D036A6D2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7845" y="4044356"/>
            <a:ext cx="5310076" cy="8596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DA23A72-7EF1-0C76-39F8-EEAC358380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9446"/>
          <a:stretch/>
        </p:blipFill>
        <p:spPr>
          <a:xfrm>
            <a:off x="6291748" y="5086443"/>
            <a:ext cx="5316173" cy="85961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A12413D-D319-AE81-E45B-BB557983B196}"/>
              </a:ext>
            </a:extLst>
          </p:cNvPr>
          <p:cNvSpPr txBox="1"/>
          <p:nvPr/>
        </p:nvSpPr>
        <p:spPr>
          <a:xfrm>
            <a:off x="4918894" y="5331582"/>
            <a:ext cx="981359" cy="369332"/>
          </a:xfrm>
          <a:prstGeom prst="rect">
            <a:avLst/>
          </a:prstGeom>
          <a:solidFill>
            <a:srgbClr val="8FA2D4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Tn7 site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9608D2-0092-72F4-13DC-09CE953D20E8}"/>
              </a:ext>
            </a:extLst>
          </p:cNvPr>
          <p:cNvSpPr txBox="1"/>
          <p:nvPr/>
        </p:nvSpPr>
        <p:spPr>
          <a:xfrm>
            <a:off x="4273065" y="4393190"/>
            <a:ext cx="1822935" cy="369332"/>
          </a:xfrm>
          <a:prstGeom prst="rect">
            <a:avLst/>
          </a:prstGeom>
          <a:solidFill>
            <a:srgbClr val="3B64AD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Native context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CAC3007-1707-EB4F-8576-614AE3862A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939270"/>
              </p:ext>
            </p:extLst>
          </p:nvPr>
        </p:nvGraphicFramePr>
        <p:xfrm>
          <a:off x="5645243" y="299033"/>
          <a:ext cx="5836604" cy="3745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3">
            <a:extLst>
              <a:ext uri="{FF2B5EF4-FFF2-40B4-BE49-F238E27FC236}">
                <a16:creationId xmlns:a16="http://schemas.microsoft.com/office/drawing/2014/main" id="{C898C4FE-E552-E9D0-DFDE-ADBB6E3B5359}"/>
              </a:ext>
            </a:extLst>
          </p:cNvPr>
          <p:cNvSpPr txBox="1">
            <a:spLocks/>
          </p:cNvSpPr>
          <p:nvPr/>
        </p:nvSpPr>
        <p:spPr>
          <a:xfrm>
            <a:off x="116475" y="2571054"/>
            <a:ext cx="4611238" cy="29034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 cap="all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Three primer sets:</a:t>
            </a:r>
          </a:p>
          <a:p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5’UTR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Downstream </a:t>
            </a:r>
            <a:r>
              <a:rPr lang="en-US" sz="2000" i="1" dirty="0">
                <a:solidFill>
                  <a:schemeClr val="bg1"/>
                </a:solidFill>
              </a:rPr>
              <a:t>rpsu2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bg1"/>
                </a:solidFill>
              </a:rPr>
              <a:t>tul4</a:t>
            </a:r>
          </a:p>
        </p:txBody>
      </p:sp>
    </p:spTree>
    <p:extLst>
      <p:ext uri="{BB962C8B-B14F-4D97-AF65-F5344CB8AC3E}">
        <p14:creationId xmlns:p14="http://schemas.microsoft.com/office/powerpoint/2010/main" val="393449069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829</TotalTime>
  <Words>756</Words>
  <Application>Microsoft Office PowerPoint</Application>
  <PresentationFormat>Widescreen</PresentationFormat>
  <Paragraphs>129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Gill Sans MT</vt:lpstr>
      <vt:lpstr>Lora</vt:lpstr>
      <vt:lpstr>Quattrocento Sans</vt:lpstr>
      <vt:lpstr>Times New Roman</vt:lpstr>
      <vt:lpstr>Gallery</vt:lpstr>
      <vt:lpstr>How does rpsu2 Regulate its own expression?</vt:lpstr>
      <vt:lpstr>bS21,  a small ribosome  subunit protein</vt:lpstr>
      <vt:lpstr>rRNA seq data suggest bS21-2 suppresses own mRNA </vt:lpstr>
      <vt:lpstr>Previous RT-PCR</vt:lpstr>
      <vt:lpstr>Lvs and Δrpsu2 qpcr</vt:lpstr>
      <vt:lpstr>Is BS21-2 interacting with the 5’UTR or the promoter region?</vt:lpstr>
      <vt:lpstr>Testing 5’UTR Vs promoter</vt:lpstr>
      <vt:lpstr>Testing 5’UTR Vs promoter</vt:lpstr>
      <vt:lpstr>qPCR Results of Prpsu2 rpsu2_UTR Lacz With or without rpsu2</vt:lpstr>
      <vt:lpstr>qPCR Results of Prpsu2 rpsu2_UTR Lacz With or without rpsu2</vt:lpstr>
      <vt:lpstr>qPCR Results of Prpsu2 rpsu2_UTR Lacz With or without rpsu2</vt:lpstr>
      <vt:lpstr>qPCR Results of Prpsu2 rpsu2_UTR Lacz With or without rpsu2</vt:lpstr>
      <vt:lpstr>Next steps</vt:lpstr>
      <vt:lpstr>A Big Thank you to the KRamsey Lab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11</cp:revision>
  <dcterms:created xsi:type="dcterms:W3CDTF">2022-06-22T14:34:01Z</dcterms:created>
  <dcterms:modified xsi:type="dcterms:W3CDTF">2022-08-12T15:13:52Z</dcterms:modified>
</cp:coreProperties>
</file>