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540" r:id="rId3"/>
    <p:sldId id="541" r:id="rId4"/>
    <p:sldId id="542" r:id="rId5"/>
    <p:sldId id="543" r:id="rId6"/>
    <p:sldId id="548" r:id="rId7"/>
    <p:sldId id="562" r:id="rId8"/>
    <p:sldId id="537" r:id="rId9"/>
    <p:sldId id="529" r:id="rId10"/>
    <p:sldId id="536" r:id="rId11"/>
    <p:sldId id="549" r:id="rId12"/>
    <p:sldId id="563" r:id="rId13"/>
    <p:sldId id="559" r:id="rId14"/>
    <p:sldId id="564" r:id="rId15"/>
    <p:sldId id="565" r:id="rId16"/>
    <p:sldId id="261" r:id="rId17"/>
    <p:sldId id="566" r:id="rId18"/>
    <p:sldId id="567" r:id="rId19"/>
    <p:sldId id="568" r:id="rId20"/>
    <p:sldId id="569" r:id="rId21"/>
    <p:sldId id="533" r:id="rId22"/>
    <p:sldId id="530" r:id="rId23"/>
    <p:sldId id="571" r:id="rId24"/>
    <p:sldId id="570" r:id="rId25"/>
    <p:sldId id="572" r:id="rId26"/>
    <p:sldId id="573" r:id="rId27"/>
    <p:sldId id="574" r:id="rId28"/>
    <p:sldId id="5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2D4"/>
    <a:srgbClr val="3B64AD"/>
    <a:srgbClr val="9D6536"/>
    <a:srgbClr val="CB9D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Sierra\KRLBS141%20PDPB%20and%20BS21%20Induction%20Westerns\220204%20-%20220219\220219_%20western%20calcs_DM_KRLVS141_PDPB_BS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Sierra\KRLBS141%20PDPB%20and%20BS21%20Induction%20Westerns\220204%20-%20220219\220219_%20western%20calcs_DM_KRLVS141_PDPB_BS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'Gel1'!$B$25</c:f>
              <c:strCache>
                <c:ptCount val="1"/>
                <c:pt idx="0">
                  <c:v>VSVG</c:v>
                </c:pt>
              </c:strCache>
            </c:strRef>
          </c:tx>
          <c:spPr>
            <a:solidFill>
              <a:schemeClr val="accent3"/>
            </a:solidFill>
            <a:ln>
              <a:noFill/>
            </a:ln>
            <a:effectLst/>
          </c:spPr>
          <c:invertIfNegative val="0"/>
          <c:errBars>
            <c:errBarType val="both"/>
            <c:errValType val="cust"/>
            <c:noEndCap val="0"/>
            <c:plus>
              <c:numRef>
                <c:f>'Gel1'!$B$34:$B$37</c:f>
                <c:numCache>
                  <c:formatCode>General</c:formatCode>
                  <c:ptCount val="4"/>
                  <c:pt idx="0">
                    <c:v>0.26585339291496402</c:v>
                  </c:pt>
                  <c:pt idx="1">
                    <c:v>0.51431646395143804</c:v>
                  </c:pt>
                  <c:pt idx="2">
                    <c:v>1.7622527791756726</c:v>
                  </c:pt>
                  <c:pt idx="3">
                    <c:v>1.0163109707740523</c:v>
                  </c:pt>
                </c:numCache>
                <c:extLst/>
              </c:numRef>
            </c:plus>
            <c:minus>
              <c:numRef>
                <c:f>'Gel1'!$B$34:$B$37</c:f>
                <c:numCache>
                  <c:formatCode>General</c:formatCode>
                  <c:ptCount val="4"/>
                  <c:pt idx="0">
                    <c:v>0.26585339291496402</c:v>
                  </c:pt>
                  <c:pt idx="1">
                    <c:v>0.51431646395143804</c:v>
                  </c:pt>
                  <c:pt idx="2">
                    <c:v>1.7622527791756726</c:v>
                  </c:pt>
                  <c:pt idx="3">
                    <c:v>1.0163109707740523</c:v>
                  </c:pt>
                </c:numCache>
                <c:extLst/>
              </c:numRef>
            </c:minus>
            <c:spPr>
              <a:noFill/>
              <a:ln w="9525" cap="flat" cmpd="sng" algn="ctr">
                <a:solidFill>
                  <a:schemeClr val="tx1">
                    <a:lumMod val="65000"/>
                    <a:lumOff val="35000"/>
                  </a:schemeClr>
                </a:solidFill>
                <a:round/>
              </a:ln>
              <a:effectLst/>
            </c:spPr>
          </c:errBars>
          <c:cat>
            <c:numRef>
              <c:f>'Gel1'!$A$26:$A$29</c:f>
              <c:numCache>
                <c:formatCode>General</c:formatCode>
                <c:ptCount val="4"/>
                <c:pt idx="0">
                  <c:v>0</c:v>
                </c:pt>
                <c:pt idx="1">
                  <c:v>10</c:v>
                </c:pt>
                <c:pt idx="2">
                  <c:v>0</c:v>
                </c:pt>
                <c:pt idx="3">
                  <c:v>10</c:v>
                </c:pt>
              </c:numCache>
            </c:numRef>
          </c:cat>
          <c:val>
            <c:numRef>
              <c:f>'Gel1'!$B$26:$B$29</c:f>
              <c:numCache>
                <c:formatCode>General</c:formatCode>
                <c:ptCount val="4"/>
                <c:pt idx="0">
                  <c:v>1.0036261401032496</c:v>
                </c:pt>
                <c:pt idx="1">
                  <c:v>13.504974415551839</c:v>
                </c:pt>
                <c:pt idx="2">
                  <c:v>3.9510470597691691</c:v>
                </c:pt>
                <c:pt idx="3">
                  <c:v>3.5414156431803487</c:v>
                </c:pt>
              </c:numCache>
              <c:extLst/>
            </c:numRef>
          </c:val>
          <c:extLst>
            <c:ext xmlns:c16="http://schemas.microsoft.com/office/drawing/2014/chart" uri="{C3380CC4-5D6E-409C-BE32-E72D297353CC}">
              <c16:uniqueId val="{00000000-AF1D-44D9-B8C4-90A8C2CCEB0E}"/>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ATc concentration (ng/mL)</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Relative rpsU2-V abundance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'Gel1'!$C$25</c:f>
              <c:strCache>
                <c:ptCount val="1"/>
                <c:pt idx="0">
                  <c:v>PDPB</c:v>
                </c:pt>
              </c:strCache>
            </c:strRef>
          </c:tx>
          <c:spPr>
            <a:solidFill>
              <a:schemeClr val="accent3"/>
            </a:solidFill>
            <a:ln>
              <a:noFill/>
            </a:ln>
            <a:effectLst/>
          </c:spPr>
          <c:invertIfNegative val="0"/>
          <c:errBars>
            <c:errBarType val="both"/>
            <c:errValType val="cust"/>
            <c:noEndCap val="0"/>
            <c:plus>
              <c:numRef>
                <c:f>'Gel1'!$C$34:$C$39</c:f>
                <c:numCache>
                  <c:formatCode>General</c:formatCode>
                  <c:ptCount val="6"/>
                  <c:pt idx="0">
                    <c:v>8.9736064947734534E-2</c:v>
                  </c:pt>
                  <c:pt idx="1">
                    <c:v>0.27370136253600574</c:v>
                  </c:pt>
                  <c:pt idx="2">
                    <c:v>0.21754869935123969</c:v>
                  </c:pt>
                  <c:pt idx="3">
                    <c:v>9.5721641961768272E-2</c:v>
                  </c:pt>
                  <c:pt idx="4">
                    <c:v>0</c:v>
                  </c:pt>
                  <c:pt idx="5">
                    <c:v>0</c:v>
                  </c:pt>
                </c:numCache>
              </c:numRef>
            </c:plus>
            <c:minus>
              <c:numRef>
                <c:f>'Gel1'!$C$34:$C$39</c:f>
                <c:numCache>
                  <c:formatCode>General</c:formatCode>
                  <c:ptCount val="6"/>
                  <c:pt idx="0">
                    <c:v>8.9736064947734534E-2</c:v>
                  </c:pt>
                  <c:pt idx="1">
                    <c:v>0.27370136253600574</c:v>
                  </c:pt>
                  <c:pt idx="2">
                    <c:v>0.21754869935123969</c:v>
                  </c:pt>
                  <c:pt idx="3">
                    <c:v>9.5721641961768272E-2</c:v>
                  </c:pt>
                  <c:pt idx="4">
                    <c:v>0</c:v>
                  </c:pt>
                  <c:pt idx="5">
                    <c:v>0</c:v>
                  </c:pt>
                </c:numCache>
              </c:numRef>
            </c:minus>
            <c:spPr>
              <a:noFill/>
              <a:ln w="9525" cap="flat" cmpd="sng" algn="ctr">
                <a:solidFill>
                  <a:schemeClr val="tx1">
                    <a:lumMod val="65000"/>
                    <a:lumOff val="35000"/>
                  </a:schemeClr>
                </a:solidFill>
                <a:round/>
              </a:ln>
              <a:effectLst/>
            </c:spPr>
          </c:errBars>
          <c:cat>
            <c:strRef>
              <c:f>'Gel1'!$A$26:$A$31</c:f>
              <c:strCache>
                <c:ptCount val="6"/>
                <c:pt idx="0">
                  <c:v>0</c:v>
                </c:pt>
                <c:pt idx="1">
                  <c:v>10</c:v>
                </c:pt>
                <c:pt idx="2">
                  <c:v>0</c:v>
                </c:pt>
                <c:pt idx="3">
                  <c:v>10</c:v>
                </c:pt>
                <c:pt idx="4">
                  <c:v>LVS</c:v>
                </c:pt>
                <c:pt idx="5">
                  <c:v>Δirpsu2</c:v>
                </c:pt>
              </c:strCache>
            </c:strRef>
          </c:cat>
          <c:val>
            <c:numRef>
              <c:f>'Gel1'!$C$26:$C$31</c:f>
              <c:numCache>
                <c:formatCode>General</c:formatCode>
                <c:ptCount val="6"/>
                <c:pt idx="0">
                  <c:v>1.0012239661124764</c:v>
                </c:pt>
                <c:pt idx="1">
                  <c:v>1.3960184758239285</c:v>
                </c:pt>
                <c:pt idx="2">
                  <c:v>0.5181014846697416</c:v>
                </c:pt>
                <c:pt idx="3">
                  <c:v>0.59626326235915272</c:v>
                </c:pt>
                <c:pt idx="4">
                  <c:v>0.75441448984691672</c:v>
                </c:pt>
                <c:pt idx="5">
                  <c:v>0.84439895729456438</c:v>
                </c:pt>
              </c:numCache>
            </c:numRef>
          </c:val>
          <c:extLst>
            <c:ext xmlns:c16="http://schemas.microsoft.com/office/drawing/2014/chart" uri="{C3380CC4-5D6E-409C-BE32-E72D297353CC}">
              <c16:uniqueId val="{00000000-4691-4DBD-AA9F-22C61FEA1BCB}"/>
            </c:ext>
          </c:extLst>
        </c:ser>
        <c:dLbls>
          <c:showLegendKey val="0"/>
          <c:showVal val="0"/>
          <c:showCatName val="0"/>
          <c:showSerName val="0"/>
          <c:showPercent val="0"/>
          <c:showBubbleSize val="0"/>
        </c:dLbls>
        <c:gapWidth val="219"/>
        <c:overlap val="-27"/>
        <c:axId val="985153151"/>
        <c:axId val="1028841087"/>
      </c:barChart>
      <c:catAx>
        <c:axId val="98515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ATc concentration (ng/mL)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841087"/>
        <c:crosses val="autoZero"/>
        <c:auto val="1"/>
        <c:lblAlgn val="ctr"/>
        <c:lblOffset val="100"/>
        <c:noMultiLvlLbl val="0"/>
      </c:catAx>
      <c:valAx>
        <c:axId val="102884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PDPB abundance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15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C55DD-DD6C-4989-9D83-A6D084F5182F}"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DFBE2-8B71-4EFA-BE24-5407BE040AE4}" type="slidenum">
              <a:rPr lang="en-US" smtClean="0"/>
              <a:t>‹#›</a:t>
            </a:fld>
            <a:endParaRPr lang="en-US"/>
          </a:p>
        </p:txBody>
      </p:sp>
    </p:spTree>
    <p:extLst>
      <p:ext uri="{BB962C8B-B14F-4D97-AF65-F5344CB8AC3E}">
        <p14:creationId xmlns:p14="http://schemas.microsoft.com/office/powerpoint/2010/main" val="112665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Francisella tularensis is a gram-negative pathogen known for calling tularemia, also known as rabbit fever. Despite the name this pathogen does affect humans and is highly infectious, comparable to Mycobacterium </a:t>
            </a:r>
            <a:r>
              <a:rPr lang="en-US" dirty="0" err="1"/>
              <a:t>tubuerculosis</a:t>
            </a:r>
            <a:r>
              <a:rPr lang="en-US" dirty="0"/>
              <a:t> with a potential mortality rate of up to 30%.In the lab specifically we use the Francisella tularensis </a:t>
            </a:r>
            <a:r>
              <a:rPr lang="en-US" dirty="0" err="1"/>
              <a:t>holartica</a:t>
            </a:r>
            <a:r>
              <a:rPr lang="en-US" dirty="0"/>
              <a:t> Live Vaccine Strain, which I will refer to as LVS for the purposes of this presentation. This strain has been attenuated to humans, but maintains components available for study. As you can see in this false color scanning electron micrograph, the blue </a:t>
            </a:r>
            <a:r>
              <a:rPr lang="en-US" dirty="0" err="1"/>
              <a:t>picted</a:t>
            </a:r>
            <a:r>
              <a:rPr lang="en-US" dirty="0"/>
              <a:t> Francisella is an intracellular pathogen and can be found in many eukaryotic cells, as pictured here the macrophage. </a:t>
            </a:r>
            <a:br>
              <a:rPr lang="en-US" dirty="0"/>
            </a:br>
            <a:br>
              <a:rPr lang="en-US" dirty="0"/>
            </a:br>
            <a:r>
              <a:rPr lang="en-US" dirty="0" err="1"/>
              <a:t>Gram-negative</a:t>
            </a:r>
            <a:r>
              <a:rPr lang="en-US" dirty="0"/>
              <a:t>, gamma facultative intracellular pathogen</a:t>
            </a:r>
          </a:p>
          <a:p>
            <a:r>
              <a:rPr lang="en-US" dirty="0"/>
              <a:t>Infectivity</a:t>
            </a:r>
            <a:r>
              <a:rPr lang="en-US" baseline="0" dirty="0"/>
              <a:t> similar to </a:t>
            </a:r>
            <a:r>
              <a:rPr lang="en-US" baseline="0" dirty="0" err="1"/>
              <a:t>Mtb</a:t>
            </a:r>
            <a:r>
              <a:rPr lang="en-US" baseline="0" dirty="0"/>
              <a:t>, can upwards of 30% mortality</a:t>
            </a:r>
          </a:p>
          <a:p>
            <a:r>
              <a:rPr lang="en-US" baseline="0" dirty="0"/>
              <a:t>Tier 1 Select Agent like Ebola</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Cover image: Scanning electron micrograph of a murine macrophage infected with Francisella tularensis strain LVS. Macrophages were dry-fractured by touching the cell surface with cellophane tape after critical point drying to reveal intracellular bacteria. Bacteria (colored in blue) are located either in the </a:t>
            </a:r>
            <a:r>
              <a:rPr lang="en-US" sz="1400" kern="1200" dirty="0" err="1">
                <a:solidFill>
                  <a:schemeClr val="tx1"/>
                </a:solidFill>
                <a:latin typeface="+mn-lt"/>
                <a:ea typeface="+mn-ea"/>
                <a:cs typeface="+mn-cs"/>
              </a:rPr>
              <a:t>cytosol</a:t>
            </a:r>
            <a:r>
              <a:rPr lang="en-US" sz="1400" kern="1200" dirty="0">
                <a:solidFill>
                  <a:schemeClr val="tx1"/>
                </a:solidFill>
                <a:latin typeface="+mn-lt"/>
                <a:ea typeface="+mn-ea"/>
                <a:cs typeface="+mn-cs"/>
              </a:rPr>
              <a:t> or within a membrane-bound vacuole.</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A160A-0CCA-C943-991F-EB6032C68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there is this concept that ribosomes are a monolithic structure, that they are static in every cell.  Apparent in </a:t>
            </a:r>
            <a:r>
              <a:rPr lang="en-US" i="1" dirty="0"/>
              <a:t>Francisella tularensis </a:t>
            </a:r>
            <a:r>
              <a:rPr lang="en-US" i="0" dirty="0"/>
              <a:t>is the heterogeneity of ribosomes. This phenomenon can arise from a few different sources: multiple rRNA operons, rRNA modifications, ribosomal protein modifications. But the most intriguing for the </a:t>
            </a:r>
            <a:r>
              <a:rPr lang="en-US" i="0" dirty="0" err="1"/>
              <a:t>Kramsey</a:t>
            </a:r>
            <a:r>
              <a:rPr lang="en-US" i="0" dirty="0"/>
              <a:t> lab is the idea that there can be multiple ribosomal proteins.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C35E36-44CF-41A2-B0A4-F6B5CD6E8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3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spcAft>
                <a:spcPts val="1200"/>
              </a:spcAft>
            </a:pPr>
            <a:r>
              <a:rPr lang="en-US" sz="1200" dirty="0">
                <a:latin typeface="Century Gothic" charset="0"/>
                <a:ea typeface="Century Gothic" charset="0"/>
                <a:cs typeface="Century Gothic" charset="0"/>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EB723-9468-5540-A4E7-A08875E172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7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367324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spcAft>
                <a:spcPts val="1200"/>
              </a:spcAft>
            </a:pPr>
            <a:r>
              <a:rPr lang="en-US" sz="1200" dirty="0">
                <a:latin typeface="Century Gothic" charset="0"/>
                <a:ea typeface="Century Gothic" charset="0"/>
                <a:cs typeface="Century Gothic" charset="0"/>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EB723-9468-5540-A4E7-A08875E172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5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specifically, this project centered on gene regulation using the </a:t>
            </a:r>
            <a:r>
              <a:rPr lang="en-US" dirty="0" err="1"/>
              <a:t>tet</a:t>
            </a:r>
            <a:r>
              <a:rPr lang="en-US" dirty="0"/>
              <a:t>-based </a:t>
            </a:r>
            <a:r>
              <a:rPr lang="en-US" dirty="0" err="1"/>
              <a:t>indusible</a:t>
            </a:r>
            <a:r>
              <a:rPr lang="en-US" dirty="0"/>
              <a:t> system. Here is an abridged form of the plasmid for easier viewing, and what we can see with this is that the </a:t>
            </a:r>
            <a:r>
              <a:rPr lang="en-US" dirty="0" err="1"/>
              <a:t>tet</a:t>
            </a:r>
            <a:r>
              <a:rPr lang="en-US" dirty="0"/>
              <a:t> resistance protein binds the </a:t>
            </a:r>
            <a:r>
              <a:rPr lang="en-US" dirty="0" err="1"/>
              <a:t>tet</a:t>
            </a:r>
            <a:r>
              <a:rPr lang="en-US" dirty="0"/>
              <a:t> operon, which stops expression of the bs21 protein by physically blocking the RNA polymerase and knocking it off the DNA. However, this </a:t>
            </a:r>
            <a:r>
              <a:rPr lang="en-US" dirty="0" err="1"/>
              <a:t>tet</a:t>
            </a:r>
            <a:r>
              <a:rPr lang="en-US" dirty="0"/>
              <a:t> regulated gene expression plasmid is anhydrotetracycline, or </a:t>
            </a:r>
            <a:r>
              <a:rPr lang="en-US" dirty="0" err="1"/>
              <a:t>Atc</a:t>
            </a:r>
            <a:r>
              <a:rPr lang="en-US" dirty="0"/>
              <a:t>, induced. SO when you add the </a:t>
            </a:r>
            <a:r>
              <a:rPr lang="en-US" dirty="0" err="1"/>
              <a:t>Atc</a:t>
            </a:r>
            <a:r>
              <a:rPr lang="en-US" dirty="0"/>
              <a:t> it binds to that repressor, causing the </a:t>
            </a:r>
            <a:r>
              <a:rPr lang="en-US" dirty="0" err="1"/>
              <a:t>tet-Atc</a:t>
            </a:r>
            <a:r>
              <a:rPr lang="en-US" dirty="0"/>
              <a:t> complex to fall off the DNA and to let transcription follow, the rpsU2 gene able to be expressed. </a:t>
            </a:r>
          </a:p>
        </p:txBody>
      </p:sp>
      <p:sp>
        <p:nvSpPr>
          <p:cNvPr id="4" name="Slide Number Placeholder 3"/>
          <p:cNvSpPr>
            <a:spLocks noGrp="1"/>
          </p:cNvSpPr>
          <p:nvPr>
            <p:ph type="sldNum" sz="quarter" idx="5"/>
          </p:nvPr>
        </p:nvSpPr>
        <p:spPr/>
        <p:txBody>
          <a:bodyPr/>
          <a:lstStyle/>
          <a:p>
            <a:fld id="{764895E9-FB83-CD4C-A0BF-B067275C68FD}" type="slidenum">
              <a:rPr lang="en-US" smtClean="0"/>
              <a:t>9</a:t>
            </a:fld>
            <a:endParaRPr lang="en-US"/>
          </a:p>
        </p:txBody>
      </p:sp>
    </p:spTree>
    <p:extLst>
      <p:ext uri="{BB962C8B-B14F-4D97-AF65-F5344CB8AC3E}">
        <p14:creationId xmlns:p14="http://schemas.microsoft.com/office/powerpoint/2010/main" val="289305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spcAft>
                <a:spcPts val="1200"/>
              </a:spcAft>
            </a:pPr>
            <a:r>
              <a:rPr lang="en-US" sz="1200" dirty="0">
                <a:latin typeface="Century Gothic" charset="0"/>
                <a:ea typeface="Century Gothic" charset="0"/>
                <a:cs typeface="Century Gothic" charset="0"/>
              </a:rPr>
              <a:t>One such protein which is found in some, but not all ribosomes is the protein bs21. Particular bS21 paralogs translate specific transcripts more efficiently (ribosome “sigma factors”), playing a role in translation initiation.  It is believed that ribosomes with specific bS21 paralogs could modulate gene expression That said, thus far it is believed to be non-essential, but implicated in the control of quite a few processes such as biofilm production, motility, acid stress resistance, antibiotic resistance, and virulence. Bs21 is also found encoded in some phage.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EB723-9468-5540-A4E7-A08875E172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20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Our first piece of Data is showing the amount of transcript abundance (like a histogram situation)</a:t>
            </a:r>
          </a:p>
          <a:p>
            <a:pPr marL="1200150" marR="0" lvl="2" indent="-285750">
              <a:lnSpc>
                <a:spcPct val="115000"/>
              </a:lnSpc>
              <a:spcBef>
                <a:spcPts val="0"/>
              </a:spcBef>
              <a:spcAft>
                <a:spcPts val="0"/>
              </a:spcAft>
              <a:buFont typeface="Arial" panose="020B0604020202020204" pitchFamily="34" charset="0"/>
              <a:buChar char="○"/>
            </a:pPr>
            <a:r>
              <a:rPr lang="en-US" sz="1200" u="none" strike="noStrike" dirty="0">
                <a:effectLst/>
                <a:latin typeface="Calibri" panose="020F0502020204030204" pitchFamily="34" charset="0"/>
                <a:ea typeface="Times New Roman" panose="02020603050405020304" pitchFamily="18" charset="0"/>
              </a:rPr>
              <a:t>X-axis are the genes</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At the bottom is the sequence aligned and the red arrow is pointing to area that was of interest</a:t>
            </a: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Wild type cells, which have bS21-2, have low expression of rpsU2 and other genes surrounding</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Delta rpsu2 have an increased abundance of genes surrounding </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And the final is sort of like a control, it was a plasmid with rpsu2 and bS21 and there was a decent amount of rpsU2 transcript and none of anything else</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Conclusion: When there is no bS21-2 present, there is an increased abundance of the rest of the operon</a:t>
            </a:r>
            <a:endParaRPr lang="en-US" sz="1200" u="none" strike="noStrik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2321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Another piece of preliminary data that was used is showing transcript abundance between LVS and delta rpsU2</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As you can see, when there the rpsu2 gene is deleted there is a 25 fold increase in transcript abundance </a:t>
            </a:r>
            <a:endParaRPr lang="en-US" sz="1200" u="none" strike="noStrike"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This is clearly showing that when there is no protein present, there is an increase in transcript. The protein is suppressing itself. </a:t>
            </a:r>
            <a:endParaRPr lang="en-US" sz="1200" u="none" strike="noStrike" dirty="0">
              <a:effectLst/>
              <a:latin typeface="Times New Roman" panose="02020603050405020304" pitchFamily="18" charset="0"/>
              <a:ea typeface="Times New Roman" panose="02020603050405020304" pitchFamily="18" charset="0"/>
            </a:endParaRPr>
          </a:p>
          <a:p>
            <a:pPr marL="1600200" marR="0" lvl="3"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What could be happening?</a:t>
            </a:r>
            <a:endParaRPr lang="en-US" sz="1200" u="none" strike="noStrike" dirty="0">
              <a:effectLst/>
              <a:latin typeface="Times New Roman" panose="02020603050405020304" pitchFamily="18" charset="0"/>
              <a:ea typeface="Times New Roman" panose="02020603050405020304" pitchFamily="18" charset="0"/>
            </a:endParaRPr>
          </a:p>
          <a:p>
            <a:pPr marL="1600200" marR="0" lvl="3"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One option is that it is preventing its own transcription. </a:t>
            </a:r>
            <a:endParaRPr lang="en-US" sz="1200" u="none" strike="noStrike" dirty="0">
              <a:effectLst/>
              <a:latin typeface="Times New Roman" panose="02020603050405020304" pitchFamily="18" charset="0"/>
              <a:ea typeface="Times New Roman" panose="02020603050405020304" pitchFamily="18" charset="0"/>
            </a:endParaRPr>
          </a:p>
          <a:p>
            <a:pPr marL="2057400" marR="0" lvl="4"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Binding to DNA for example</a:t>
            </a:r>
            <a:endParaRPr lang="en-US" sz="1200" u="none" strike="noStrike" dirty="0">
              <a:effectLst/>
              <a:latin typeface="Times New Roman" panose="02020603050405020304" pitchFamily="18" charset="0"/>
              <a:ea typeface="Times New Roman" panose="02020603050405020304" pitchFamily="18" charset="0"/>
            </a:endParaRPr>
          </a:p>
          <a:p>
            <a:pPr marL="1600200" marR="0" lvl="3"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Another option is that it could be inhibiting translation leading to quick degradation</a:t>
            </a:r>
            <a:endParaRPr lang="en-US" sz="1200" u="none" strike="noStrike" dirty="0">
              <a:effectLst/>
              <a:latin typeface="Times New Roman" panose="02020603050405020304" pitchFamily="18" charset="0"/>
              <a:ea typeface="Times New Roman" panose="02020603050405020304" pitchFamily="18" charset="0"/>
            </a:endParaRPr>
          </a:p>
          <a:p>
            <a:pPr marL="2057400" marR="0" lvl="4" indent="-2286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Which would be similar to the example that I showed you earlier</a:t>
            </a:r>
            <a:endParaRPr lang="en-US" sz="1200" u="none" strike="noStrike"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With this idea that the protein bS21-2 is preventing its own transcription, we were interested to investigate which specific part of the sequence could the protein be influencing? Is this regulation </a:t>
            </a:r>
            <a:r>
              <a:rPr lang="en-US" sz="1100" u="none" strike="noStrike" dirty="0" err="1">
                <a:effectLst/>
                <a:latin typeface="Calibri" panose="020F0502020204030204" pitchFamily="34" charset="0"/>
                <a:ea typeface="Calibri" panose="020F0502020204030204" pitchFamily="34" charset="0"/>
              </a:rPr>
              <a:t>occuring</a:t>
            </a:r>
            <a:r>
              <a:rPr lang="en-US" sz="1100" u="none" strike="noStrike" dirty="0">
                <a:effectLst/>
                <a:latin typeface="Calibri" panose="020F0502020204030204" pitchFamily="34" charset="0"/>
                <a:ea typeface="Calibri" panose="020F0502020204030204" pitchFamily="34" charset="0"/>
              </a:rPr>
              <a:t> at the level of transcription or translation?</a:t>
            </a:r>
            <a:endParaRPr lang="en-US" sz="1200" u="none" strike="noStrike"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095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DCC38D-E5AD-4641-897B-B9784C0B8494}" type="datetimeFigureOut">
              <a:rPr lang="en-US" smtClean="0"/>
              <a:t>6/24/2022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4F1ACD5-F821-42EC-BC16-8BADB553A344}" type="slidenum">
              <a:rPr lang="en-US" smtClean="0"/>
              <a:t>‹#›</a:t>
            </a:fld>
            <a:endParaRPr lang="en-US"/>
          </a:p>
        </p:txBody>
      </p:sp>
      <p:cxnSp>
        <p:nvCxnSpPr>
          <p:cNvPr id="15" name="Straight Connector 14"/>
          <p:cNvCxnSpPr/>
          <p:nvPr/>
        </p:nvCxnSpPr>
        <p:spPr>
          <a:xfrm>
            <a:off x="2417780" y="3528542"/>
            <a:ext cx="863707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80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EDCC38D-E5AD-4641-897B-B9784C0B8494}" type="datetimeFigureOut">
              <a:rPr lang="en-US" smtClean="0"/>
              <a:t>6/24/2022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4F1ACD5-F821-42EC-BC16-8BADB553A344}" type="slidenum">
              <a:rPr lang="en-US" smtClean="0"/>
              <a:t>‹#›</a:t>
            </a:fld>
            <a:endParaRPr lang="en-US"/>
          </a:p>
        </p:txBody>
      </p:sp>
      <p:cxnSp>
        <p:nvCxnSpPr>
          <p:cNvPr id="31" name="Straight Connector 30"/>
          <p:cNvCxnSpPr/>
          <p:nvPr/>
        </p:nvCxnSpPr>
        <p:spPr>
          <a:xfrm>
            <a:off x="1447382" y="3143605"/>
            <a:ext cx="5527351"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724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CC38D-E5AD-4641-897B-B9784C0B849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ACD5-F821-42EC-BC16-8BADB553A344}" type="slidenum">
              <a:rPr lang="en-US" smtClean="0"/>
              <a:t>‹#›</a:t>
            </a:fld>
            <a:endParaRPr lang="en-US"/>
          </a:p>
        </p:txBody>
      </p:sp>
      <p:cxnSp>
        <p:nvCxnSpPr>
          <p:cNvPr id="26" name="Straight Connector 25"/>
          <p:cNvCxnSpPr/>
          <p:nvPr/>
        </p:nvCxnSpPr>
        <p:spPr>
          <a:xfrm>
            <a:off x="1453896" y="1847088"/>
            <a:ext cx="960752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8080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CC38D-E5AD-4641-897B-B9784C0B849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ACD5-F821-42EC-BC16-8BADB553A344}" type="slidenum">
              <a:rPr lang="en-US" smtClean="0"/>
              <a:t>‹#›</a:t>
            </a:fld>
            <a:endParaRPr lang="en-US"/>
          </a:p>
        </p:txBody>
      </p:sp>
      <p:cxnSp>
        <p:nvCxnSpPr>
          <p:cNvPr id="15" name="Straight Connector 14"/>
          <p:cNvCxnSpPr/>
          <p:nvPr/>
        </p:nvCxnSpPr>
        <p:spPr>
          <a:xfrm>
            <a:off x="9439111" y="798973"/>
            <a:ext cx="0" cy="4659889"/>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13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cxnSp>
        <p:nvCxnSpPr>
          <p:cNvPr id="27" name="Google Shape;27;p5"/>
          <p:cNvCxnSpPr/>
          <p:nvPr/>
        </p:nvCxnSpPr>
        <p:spPr>
          <a:xfrm>
            <a:off x="0" y="1508967"/>
            <a:ext cx="18344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1089967" y="1238356"/>
            <a:ext cx="541200" cy="541200"/>
          </a:xfrm>
          <a:prstGeom prst="ellipse">
            <a:avLst/>
          </a:prstGeom>
          <a:solidFill>
            <a:srgbClr val="FFC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1841667" y="1230224"/>
            <a:ext cx="5171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667" b="1">
                <a:latin typeface="Lora"/>
                <a:ea typeface="Lora"/>
                <a:cs typeface="Lora"/>
                <a:sym typeface="Lora"/>
              </a:defRPr>
            </a:lvl1pPr>
            <a:lvl2pPr lvl="1" rtl="0">
              <a:spcBef>
                <a:spcPts val="0"/>
              </a:spcBef>
              <a:spcAft>
                <a:spcPts val="0"/>
              </a:spcAft>
              <a:buSzPts val="2000"/>
              <a:buFont typeface="Lora"/>
              <a:buNone/>
              <a:defRPr sz="2667" b="1">
                <a:highlight>
                  <a:srgbClr val="FFFFFF"/>
                </a:highlight>
                <a:latin typeface="Lora"/>
                <a:ea typeface="Lora"/>
                <a:cs typeface="Lora"/>
                <a:sym typeface="Lora"/>
              </a:defRPr>
            </a:lvl2pPr>
            <a:lvl3pPr lvl="2" rtl="0">
              <a:spcBef>
                <a:spcPts val="0"/>
              </a:spcBef>
              <a:spcAft>
                <a:spcPts val="0"/>
              </a:spcAft>
              <a:buSzPts val="2000"/>
              <a:buFont typeface="Lora"/>
              <a:buNone/>
              <a:defRPr sz="2667" b="1">
                <a:highlight>
                  <a:srgbClr val="FFFFFF"/>
                </a:highlight>
                <a:latin typeface="Lora"/>
                <a:ea typeface="Lora"/>
                <a:cs typeface="Lora"/>
                <a:sym typeface="Lora"/>
              </a:defRPr>
            </a:lvl3pPr>
            <a:lvl4pPr lvl="3" rtl="0">
              <a:spcBef>
                <a:spcPts val="0"/>
              </a:spcBef>
              <a:spcAft>
                <a:spcPts val="0"/>
              </a:spcAft>
              <a:buSzPts val="2000"/>
              <a:buFont typeface="Lora"/>
              <a:buNone/>
              <a:defRPr sz="2667" b="1">
                <a:highlight>
                  <a:srgbClr val="FFFFFF"/>
                </a:highlight>
                <a:latin typeface="Lora"/>
                <a:ea typeface="Lora"/>
                <a:cs typeface="Lora"/>
                <a:sym typeface="Lora"/>
              </a:defRPr>
            </a:lvl4pPr>
            <a:lvl5pPr lvl="4" rtl="0">
              <a:spcBef>
                <a:spcPts val="0"/>
              </a:spcBef>
              <a:spcAft>
                <a:spcPts val="0"/>
              </a:spcAft>
              <a:buSzPts val="2000"/>
              <a:buFont typeface="Lora"/>
              <a:buNone/>
              <a:defRPr sz="2667" b="1">
                <a:highlight>
                  <a:srgbClr val="FFFFFF"/>
                </a:highlight>
                <a:latin typeface="Lora"/>
                <a:ea typeface="Lora"/>
                <a:cs typeface="Lora"/>
                <a:sym typeface="Lora"/>
              </a:defRPr>
            </a:lvl5pPr>
            <a:lvl6pPr lvl="5" rtl="0">
              <a:spcBef>
                <a:spcPts val="0"/>
              </a:spcBef>
              <a:spcAft>
                <a:spcPts val="0"/>
              </a:spcAft>
              <a:buSzPts val="2000"/>
              <a:buFont typeface="Lora"/>
              <a:buNone/>
              <a:defRPr sz="2667" b="1">
                <a:highlight>
                  <a:srgbClr val="FFFFFF"/>
                </a:highlight>
                <a:latin typeface="Lora"/>
                <a:ea typeface="Lora"/>
                <a:cs typeface="Lora"/>
                <a:sym typeface="Lora"/>
              </a:defRPr>
            </a:lvl6pPr>
            <a:lvl7pPr lvl="6" rtl="0">
              <a:spcBef>
                <a:spcPts val="0"/>
              </a:spcBef>
              <a:spcAft>
                <a:spcPts val="0"/>
              </a:spcAft>
              <a:buSzPts val="2000"/>
              <a:buFont typeface="Lora"/>
              <a:buNone/>
              <a:defRPr sz="2667" b="1">
                <a:highlight>
                  <a:srgbClr val="FFFFFF"/>
                </a:highlight>
                <a:latin typeface="Lora"/>
                <a:ea typeface="Lora"/>
                <a:cs typeface="Lora"/>
                <a:sym typeface="Lora"/>
              </a:defRPr>
            </a:lvl7pPr>
            <a:lvl8pPr lvl="7" rtl="0">
              <a:spcBef>
                <a:spcPts val="0"/>
              </a:spcBef>
              <a:spcAft>
                <a:spcPts val="0"/>
              </a:spcAft>
              <a:buSzPts val="2000"/>
              <a:buFont typeface="Lora"/>
              <a:buNone/>
              <a:defRPr sz="2667" b="1">
                <a:highlight>
                  <a:srgbClr val="FFFFFF"/>
                </a:highlight>
                <a:latin typeface="Lora"/>
                <a:ea typeface="Lora"/>
                <a:cs typeface="Lora"/>
                <a:sym typeface="Lora"/>
              </a:defRPr>
            </a:lvl8pPr>
            <a:lvl9pPr lvl="8" rtl="0">
              <a:spcBef>
                <a:spcPts val="0"/>
              </a:spcBef>
              <a:spcAft>
                <a:spcPts val="0"/>
              </a:spcAft>
              <a:buSzPts val="2000"/>
              <a:buFont typeface="Lora"/>
              <a:buNone/>
              <a:defRPr sz="2667"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841667" y="2155293"/>
            <a:ext cx="9079600" cy="4149600"/>
          </a:xfrm>
          <a:prstGeom prst="rect">
            <a:avLst/>
          </a:prstGeom>
        </p:spPr>
        <p:txBody>
          <a:bodyPr spcFirstLastPara="1" wrap="square" lIns="91425" tIns="91425" rIns="91425" bIns="91425" anchor="t" anchorCtr="0">
            <a:noAutofit/>
          </a:bodyPr>
          <a:lstStyle>
            <a:lvl1pPr marL="609585" lvl="0" indent="-507987" rtl="0">
              <a:spcBef>
                <a:spcPts val="800"/>
              </a:spcBef>
              <a:spcAft>
                <a:spcPts val="0"/>
              </a:spcAft>
              <a:buClr>
                <a:srgbClr val="FFCD00"/>
              </a:buClr>
              <a:buSzPts val="2400"/>
              <a:buFont typeface="Quattrocento Sans"/>
              <a:buChar char="◉"/>
              <a:defRPr sz="3200">
                <a:latin typeface="Quattrocento Sans"/>
                <a:ea typeface="Quattrocento Sans"/>
                <a:cs typeface="Quattrocento Sans"/>
                <a:sym typeface="Quattrocento Sans"/>
              </a:defRPr>
            </a:lvl1pPr>
            <a:lvl2pPr marL="1219170" lvl="1" indent="-474121" rtl="0">
              <a:spcBef>
                <a:spcPts val="0"/>
              </a:spcBef>
              <a:spcAft>
                <a:spcPts val="0"/>
              </a:spcAft>
              <a:buClr>
                <a:srgbClr val="FFCD00"/>
              </a:buClr>
              <a:buSzPts val="2000"/>
              <a:buFont typeface="Quattrocento Sans"/>
              <a:buChar char="○"/>
              <a:defRPr sz="2667">
                <a:latin typeface="Quattrocento Sans"/>
                <a:ea typeface="Quattrocento Sans"/>
                <a:cs typeface="Quattrocento Sans"/>
                <a:sym typeface="Quattrocento Sans"/>
              </a:defRPr>
            </a:lvl2pPr>
            <a:lvl3pPr marL="1828754" lvl="2" indent="-474121" rtl="0">
              <a:spcBef>
                <a:spcPts val="0"/>
              </a:spcBef>
              <a:spcAft>
                <a:spcPts val="0"/>
              </a:spcAft>
              <a:buClr>
                <a:srgbClr val="FFCD00"/>
              </a:buClr>
              <a:buSzPts val="2000"/>
              <a:buFont typeface="Quattrocento Sans"/>
              <a:buChar char="■"/>
              <a:defRPr sz="2667">
                <a:latin typeface="Quattrocento Sans"/>
                <a:ea typeface="Quattrocento Sans"/>
                <a:cs typeface="Quattrocento Sans"/>
                <a:sym typeface="Quattrocento Sans"/>
              </a:defRPr>
            </a:lvl3pPr>
            <a:lvl4pPr marL="2438339" lvl="3"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4pPr>
            <a:lvl5pPr marL="3047924" lvl="4"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5pPr>
            <a:lvl6pPr marL="3657509" lvl="5"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6pPr>
            <a:lvl7pPr marL="4267093" lvl="6"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7pPr>
            <a:lvl8pPr marL="4876678" lvl="7"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8pPr>
            <a:lvl9pPr marL="5486263" lvl="8" indent="-457189" rtl="0">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7020867" y="1508967"/>
            <a:ext cx="51712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34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CC38D-E5AD-4641-897B-B9784C0B849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ACD5-F821-42EC-BC16-8BADB553A344}" type="slidenum">
              <a:rPr lang="en-US" smtClean="0"/>
              <a:t>‹#›</a:t>
            </a:fld>
            <a:endParaRPr lang="en-US"/>
          </a:p>
        </p:txBody>
      </p:sp>
      <p:cxnSp>
        <p:nvCxnSpPr>
          <p:cNvPr id="33" name="Straight Connector 32"/>
          <p:cNvCxnSpPr/>
          <p:nvPr/>
        </p:nvCxnSpPr>
        <p:spPr>
          <a:xfrm>
            <a:off x="1453896" y="1847088"/>
            <a:ext cx="960752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056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CC38D-E5AD-4641-897B-B9784C0B8494}"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ACD5-F821-42EC-BC16-8BADB553A344}" type="slidenum">
              <a:rPr lang="en-US" smtClean="0"/>
              <a:t>‹#›</a:t>
            </a:fld>
            <a:endParaRPr lang="en-US"/>
          </a:p>
        </p:txBody>
      </p:sp>
      <p:cxnSp>
        <p:nvCxnSpPr>
          <p:cNvPr id="15" name="Straight Connector 14"/>
          <p:cNvCxnSpPr/>
          <p:nvPr/>
        </p:nvCxnSpPr>
        <p:spPr>
          <a:xfrm>
            <a:off x="1454239" y="3804985"/>
            <a:ext cx="8630446"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768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CC38D-E5AD-4641-897B-B9784C0B8494}"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ACD5-F821-42EC-BC16-8BADB553A344}" type="slidenum">
              <a:rPr lang="en-US" smtClean="0"/>
              <a:t>‹#›</a:t>
            </a:fld>
            <a:endParaRPr lang="en-US"/>
          </a:p>
        </p:txBody>
      </p:sp>
      <p:cxnSp>
        <p:nvCxnSpPr>
          <p:cNvPr id="35" name="Straight Connector 34"/>
          <p:cNvCxnSpPr/>
          <p:nvPr/>
        </p:nvCxnSpPr>
        <p:spPr>
          <a:xfrm>
            <a:off x="1453896" y="1847088"/>
            <a:ext cx="960752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006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DCC38D-E5AD-4641-897B-B9784C0B8494}"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1ACD5-F821-42EC-BC16-8BADB553A344}" type="slidenum">
              <a:rPr lang="en-US" smtClean="0"/>
              <a:t>‹#›</a:t>
            </a:fld>
            <a:endParaRPr lang="en-US"/>
          </a:p>
        </p:txBody>
      </p:sp>
      <p:cxnSp>
        <p:nvCxnSpPr>
          <p:cNvPr id="29" name="Straight Connector 28"/>
          <p:cNvCxnSpPr/>
          <p:nvPr/>
        </p:nvCxnSpPr>
        <p:spPr>
          <a:xfrm>
            <a:off x="1453896" y="1847088"/>
            <a:ext cx="960752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879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DCC38D-E5AD-4641-897B-B9784C0B8494}"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1ACD5-F821-42EC-BC16-8BADB553A344}" type="slidenum">
              <a:rPr lang="en-US" smtClean="0"/>
              <a:t>‹#›</a:t>
            </a:fld>
            <a:endParaRPr lang="en-US"/>
          </a:p>
        </p:txBody>
      </p:sp>
      <p:cxnSp>
        <p:nvCxnSpPr>
          <p:cNvPr id="25" name="Straight Connector 24"/>
          <p:cNvCxnSpPr/>
          <p:nvPr/>
        </p:nvCxnSpPr>
        <p:spPr>
          <a:xfrm>
            <a:off x="1453896" y="1847088"/>
            <a:ext cx="9607522"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793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CC38D-E5AD-4641-897B-B9784C0B8494}"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1ACD5-F821-42EC-BC16-8BADB553A344}" type="slidenum">
              <a:rPr lang="en-US" smtClean="0"/>
              <a:t>‹#›</a:t>
            </a:fld>
            <a:endParaRPr lang="en-US"/>
          </a:p>
        </p:txBody>
      </p:sp>
    </p:spTree>
    <p:extLst>
      <p:ext uri="{BB962C8B-B14F-4D97-AF65-F5344CB8AC3E}">
        <p14:creationId xmlns:p14="http://schemas.microsoft.com/office/powerpoint/2010/main" val="117919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DCC38D-E5AD-4641-897B-B9784C0B8494}"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ACD5-F821-42EC-BC16-8BADB553A344}" type="slidenum">
              <a:rPr lang="en-US" smtClean="0"/>
              <a:t>‹#›</a:t>
            </a:fld>
            <a:endParaRPr lang="en-US"/>
          </a:p>
        </p:txBody>
      </p:sp>
      <p:cxnSp>
        <p:nvCxnSpPr>
          <p:cNvPr id="17" name="Straight Connector 16"/>
          <p:cNvCxnSpPr/>
          <p:nvPr/>
        </p:nvCxnSpPr>
        <p:spPr>
          <a:xfrm>
            <a:off x="1448280" y="3205491"/>
            <a:ext cx="3269490" cy="0"/>
          </a:xfrm>
          <a:prstGeom prst="line">
            <a:avLst/>
          </a:prstGeom>
          <a:ln w="31750">
            <a:solidFill>
              <a:schemeClr val="bg2">
                <a:lumMod val="1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68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0A3EA6-9F19-D0F5-FDBD-196D0D418F33}"/>
              </a:ext>
            </a:extLst>
          </p:cNvPr>
          <p:cNvSpPr/>
          <p:nvPr userDrawn="1"/>
        </p:nvSpPr>
        <p:spPr>
          <a:xfrm>
            <a:off x="24244" y="159797"/>
            <a:ext cx="4879991" cy="5974673"/>
          </a:xfrm>
          <a:prstGeom prst="rect">
            <a:avLst/>
          </a:prstGeom>
          <a:solidFill>
            <a:srgbClr val="9D65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533" y="798973"/>
            <a:ext cx="4611238" cy="5184577"/>
          </a:xfrm>
        </p:spPr>
        <p:txBody>
          <a:bodyPr anchor="b">
            <a:normAutofit/>
          </a:bodyPr>
          <a:lstStyle>
            <a:lvl1pPr algn="l">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677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79FC42-06B5-C453-835F-1D0175909F32}"/>
              </a:ext>
            </a:extLst>
          </p:cNvPr>
          <p:cNvSpPr/>
          <p:nvPr userDrawn="1"/>
        </p:nvSpPr>
        <p:spPr>
          <a:xfrm>
            <a:off x="0" y="6125417"/>
            <a:ext cx="12192000" cy="716925"/>
          </a:xfrm>
          <a:prstGeom prst="rect">
            <a:avLst/>
          </a:prstGeom>
          <a:blipFill>
            <a:blip r:embed="rId1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DCC38D-E5AD-4641-897B-B9784C0B8494}" type="datetimeFigureOut">
              <a:rPr lang="en-US" smtClean="0"/>
              <a:t>6/24/2022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4F1ACD5-F821-42EC-BC16-8BADB553A34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5FAA56D-8D1E-2449-4E4E-4750C1BD0842}"/>
              </a:ext>
            </a:extLst>
          </p:cNvPr>
          <p:cNvSpPr/>
          <p:nvPr userDrawn="1"/>
        </p:nvSpPr>
        <p:spPr>
          <a:xfrm>
            <a:off x="0" y="15659"/>
            <a:ext cx="12192000" cy="147638"/>
          </a:xfrm>
          <a:prstGeom prst="rect">
            <a:avLst/>
          </a:prstGeom>
          <a:blipFill>
            <a:blip r:embed="rId1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2AA1F7-7200-8F2A-340C-13A379B112C6}"/>
              </a:ext>
            </a:extLst>
          </p:cNvPr>
          <p:cNvSpPr/>
          <p:nvPr userDrawn="1"/>
        </p:nvSpPr>
        <p:spPr>
          <a:xfrm>
            <a:off x="0" y="6125416"/>
            <a:ext cx="12192000" cy="716925"/>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E987AE1-85DB-27DA-986D-9FC30B01AFC3}"/>
              </a:ext>
            </a:extLst>
          </p:cNvPr>
          <p:cNvSpPr/>
          <p:nvPr userDrawn="1"/>
        </p:nvSpPr>
        <p:spPr>
          <a:xfrm>
            <a:off x="0" y="-957"/>
            <a:ext cx="12192000" cy="164254"/>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403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1" r:id="rId12"/>
    <p:sldLayoutId id="214748367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92ED-49D0-3F77-711C-D1ABEC5DB487}"/>
              </a:ext>
            </a:extLst>
          </p:cNvPr>
          <p:cNvSpPr>
            <a:spLocks noGrp="1"/>
          </p:cNvSpPr>
          <p:nvPr>
            <p:ph type="ctrTitle"/>
          </p:nvPr>
        </p:nvSpPr>
        <p:spPr>
          <a:xfrm>
            <a:off x="282804" y="802298"/>
            <a:ext cx="11397005" cy="2541431"/>
          </a:xfrm>
        </p:spPr>
        <p:txBody>
          <a:bodyPr>
            <a:normAutofit/>
          </a:bodyPr>
          <a:lstStyle/>
          <a:p>
            <a:r>
              <a:rPr lang="en-US" dirty="0"/>
              <a:t>Tying up Loose Ends and Beginning Thesis Project</a:t>
            </a:r>
          </a:p>
        </p:txBody>
      </p:sp>
      <p:sp>
        <p:nvSpPr>
          <p:cNvPr id="3" name="Subtitle 2">
            <a:extLst>
              <a:ext uri="{FF2B5EF4-FFF2-40B4-BE49-F238E27FC236}">
                <a16:creationId xmlns:a16="http://schemas.microsoft.com/office/drawing/2014/main" id="{F60C6EE7-5DD0-E873-7EBD-514F285A6A67}"/>
              </a:ext>
            </a:extLst>
          </p:cNvPr>
          <p:cNvSpPr>
            <a:spLocks noGrp="1"/>
          </p:cNvSpPr>
          <p:nvPr>
            <p:ph type="subTitle" idx="1"/>
          </p:nvPr>
        </p:nvSpPr>
        <p:spPr>
          <a:xfrm>
            <a:off x="400444" y="3644326"/>
            <a:ext cx="8637072" cy="977621"/>
          </a:xfrm>
        </p:spPr>
        <p:txBody>
          <a:bodyPr/>
          <a:lstStyle/>
          <a:p>
            <a:r>
              <a:rPr lang="en-US" dirty="0"/>
              <a:t>Sierra Schmidt</a:t>
            </a:r>
          </a:p>
        </p:txBody>
      </p:sp>
    </p:spTree>
    <p:extLst>
      <p:ext uri="{BB962C8B-B14F-4D97-AF65-F5344CB8AC3E}">
        <p14:creationId xmlns:p14="http://schemas.microsoft.com/office/powerpoint/2010/main" val="121088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1090-4D36-44AC-9AA5-6D769028B991}"/>
              </a:ext>
            </a:extLst>
          </p:cNvPr>
          <p:cNvSpPr>
            <a:spLocks noGrp="1"/>
          </p:cNvSpPr>
          <p:nvPr>
            <p:ph type="title"/>
          </p:nvPr>
        </p:nvSpPr>
        <p:spPr/>
        <p:txBody>
          <a:bodyPr/>
          <a:lstStyle/>
          <a:p>
            <a:r>
              <a:rPr lang="en-US" dirty="0"/>
              <a:t>Expectations</a:t>
            </a:r>
          </a:p>
        </p:txBody>
      </p:sp>
      <p:graphicFrame>
        <p:nvGraphicFramePr>
          <p:cNvPr id="4" name="Table 4">
            <a:extLst>
              <a:ext uri="{FF2B5EF4-FFF2-40B4-BE49-F238E27FC236}">
                <a16:creationId xmlns:a16="http://schemas.microsoft.com/office/drawing/2014/main" id="{1D334904-099C-4E60-ACED-C99C578A93A3}"/>
              </a:ext>
            </a:extLst>
          </p:cNvPr>
          <p:cNvGraphicFramePr>
            <a:graphicFrameLocks noGrp="1"/>
          </p:cNvGraphicFramePr>
          <p:nvPr>
            <p:ph idx="1"/>
          </p:nvPr>
        </p:nvGraphicFramePr>
        <p:xfrm>
          <a:off x="1096963" y="1846263"/>
          <a:ext cx="10058400" cy="2621280"/>
        </p:xfrm>
        <a:graphic>
          <a:graphicData uri="http://schemas.openxmlformats.org/drawingml/2006/table">
            <a:tbl>
              <a:tblPr firstRow="1" bandRow="1">
                <a:tableStyleId>{5940675A-B579-460E-94D1-54222C63F5DA}</a:tableStyleId>
              </a:tblPr>
              <a:tblGrid>
                <a:gridCol w="5029200">
                  <a:extLst>
                    <a:ext uri="{9D8B030D-6E8A-4147-A177-3AD203B41FA5}">
                      <a16:colId xmlns:a16="http://schemas.microsoft.com/office/drawing/2014/main" val="1544942091"/>
                    </a:ext>
                  </a:extLst>
                </a:gridCol>
                <a:gridCol w="5029200">
                  <a:extLst>
                    <a:ext uri="{9D8B030D-6E8A-4147-A177-3AD203B41FA5}">
                      <a16:colId xmlns:a16="http://schemas.microsoft.com/office/drawing/2014/main" val="1932698884"/>
                    </a:ext>
                  </a:extLst>
                </a:gridCol>
              </a:tblGrid>
              <a:tr h="370840">
                <a:tc>
                  <a:txBody>
                    <a:bodyPr/>
                    <a:lstStyle/>
                    <a:p>
                      <a:pPr algn="ctr"/>
                      <a:r>
                        <a:rPr lang="en-US" sz="8000" dirty="0"/>
                        <a:t>- </a:t>
                      </a:r>
                      <a:r>
                        <a:rPr lang="en-US" sz="8000" dirty="0" err="1"/>
                        <a:t>ATc</a:t>
                      </a:r>
                      <a:endParaRPr lang="en-US" sz="8000" dirty="0"/>
                    </a:p>
                  </a:txBody>
                  <a:tcPr/>
                </a:tc>
                <a:tc>
                  <a:txBody>
                    <a:bodyPr/>
                    <a:lstStyle/>
                    <a:p>
                      <a:pPr algn="ctr"/>
                      <a:r>
                        <a:rPr lang="en-US" sz="8000" dirty="0"/>
                        <a:t>+ </a:t>
                      </a:r>
                      <a:r>
                        <a:rPr lang="en-US" sz="8000" dirty="0" err="1"/>
                        <a:t>ATc</a:t>
                      </a:r>
                      <a:endParaRPr lang="en-US" sz="8000" dirty="0"/>
                    </a:p>
                  </a:txBody>
                  <a:tcPr/>
                </a:tc>
                <a:extLst>
                  <a:ext uri="{0D108BD9-81ED-4DB2-BD59-A6C34878D82A}">
                    <a16:rowId xmlns:a16="http://schemas.microsoft.com/office/drawing/2014/main" val="1343017715"/>
                  </a:ext>
                </a:extLst>
              </a:tr>
              <a:tr h="370840">
                <a:tc>
                  <a:txBody>
                    <a:bodyPr/>
                    <a:lstStyle/>
                    <a:p>
                      <a:pPr algn="ctr"/>
                      <a:r>
                        <a:rPr lang="en-US" sz="8000" dirty="0"/>
                        <a:t>- bS21-2</a:t>
                      </a:r>
                    </a:p>
                  </a:txBody>
                  <a:tcPr/>
                </a:tc>
                <a:tc>
                  <a:txBody>
                    <a:bodyPr/>
                    <a:lstStyle/>
                    <a:p>
                      <a:pPr algn="ctr"/>
                      <a:r>
                        <a:rPr lang="en-US" sz="8000" dirty="0"/>
                        <a:t>+ bS21-2</a:t>
                      </a:r>
                    </a:p>
                  </a:txBody>
                  <a:tcPr/>
                </a:tc>
                <a:extLst>
                  <a:ext uri="{0D108BD9-81ED-4DB2-BD59-A6C34878D82A}">
                    <a16:rowId xmlns:a16="http://schemas.microsoft.com/office/drawing/2014/main" val="131226956"/>
                  </a:ext>
                </a:extLst>
              </a:tr>
            </a:tbl>
          </a:graphicData>
        </a:graphic>
      </p:graphicFrame>
    </p:spTree>
    <p:extLst>
      <p:ext uri="{BB962C8B-B14F-4D97-AF65-F5344CB8AC3E}">
        <p14:creationId xmlns:p14="http://schemas.microsoft.com/office/powerpoint/2010/main" val="192672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8CA2-411D-42A9-8649-8C0289388BF3}"/>
              </a:ext>
            </a:extLst>
          </p:cNvPr>
          <p:cNvSpPr>
            <a:spLocks noGrp="1"/>
          </p:cNvSpPr>
          <p:nvPr>
            <p:ph type="title"/>
          </p:nvPr>
        </p:nvSpPr>
        <p:spPr/>
        <p:txBody>
          <a:bodyPr>
            <a:normAutofit/>
          </a:bodyPr>
          <a:lstStyle/>
          <a:p>
            <a:r>
              <a:rPr lang="en-US" sz="4000" dirty="0"/>
              <a:t>Titration of bS21-2 utilizing the inducible pkr113 plasmid in </a:t>
            </a:r>
            <a:r>
              <a:rPr lang="el-GR" sz="4000" i="1" dirty="0"/>
              <a:t>Δ</a:t>
            </a:r>
            <a:r>
              <a:rPr lang="en-US" sz="4000" i="1" dirty="0"/>
              <a:t>rpsu1 </a:t>
            </a:r>
            <a:r>
              <a:rPr lang="el-GR" sz="4000" i="1" dirty="0"/>
              <a:t>Δ</a:t>
            </a:r>
            <a:r>
              <a:rPr lang="en-US" sz="4000" i="1" dirty="0"/>
              <a:t>rpsu3 </a:t>
            </a:r>
            <a:r>
              <a:rPr lang="en-US" sz="4000" dirty="0"/>
              <a:t>cells.  </a:t>
            </a:r>
          </a:p>
        </p:txBody>
      </p:sp>
      <p:pic>
        <p:nvPicPr>
          <p:cNvPr id="6" name="Picture 5">
            <a:extLst>
              <a:ext uri="{FF2B5EF4-FFF2-40B4-BE49-F238E27FC236}">
                <a16:creationId xmlns:a16="http://schemas.microsoft.com/office/drawing/2014/main" id="{B51AF7BF-ADDA-8BAF-1BB1-F629970139E2}"/>
              </a:ext>
            </a:extLst>
          </p:cNvPr>
          <p:cNvPicPr>
            <a:picLocks noChangeAspect="1"/>
          </p:cNvPicPr>
          <p:nvPr/>
        </p:nvPicPr>
        <p:blipFill>
          <a:blip r:embed="rId2"/>
          <a:stretch>
            <a:fillRect/>
          </a:stretch>
        </p:blipFill>
        <p:spPr>
          <a:xfrm>
            <a:off x="5181322" y="460095"/>
            <a:ext cx="6401355" cy="5523455"/>
          </a:xfrm>
          <a:prstGeom prst="rect">
            <a:avLst/>
          </a:prstGeom>
        </p:spPr>
      </p:pic>
    </p:spTree>
    <p:extLst>
      <p:ext uri="{BB962C8B-B14F-4D97-AF65-F5344CB8AC3E}">
        <p14:creationId xmlns:p14="http://schemas.microsoft.com/office/powerpoint/2010/main" val="287437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C6868B-7E3B-BB0D-4F1C-43CC7B4FBE41}"/>
              </a:ext>
            </a:extLst>
          </p:cNvPr>
          <p:cNvPicPr>
            <a:picLocks noChangeAspect="1"/>
          </p:cNvPicPr>
          <p:nvPr/>
        </p:nvPicPr>
        <p:blipFill>
          <a:blip r:embed="rId2"/>
          <a:stretch>
            <a:fillRect/>
          </a:stretch>
        </p:blipFill>
        <p:spPr>
          <a:xfrm>
            <a:off x="1033277" y="3074251"/>
            <a:ext cx="4129929" cy="3200400"/>
          </a:xfrm>
          <a:prstGeom prst="rect">
            <a:avLst/>
          </a:prstGeom>
        </p:spPr>
      </p:pic>
      <p:pic>
        <p:nvPicPr>
          <p:cNvPr id="7" name="Picture 6">
            <a:extLst>
              <a:ext uri="{FF2B5EF4-FFF2-40B4-BE49-F238E27FC236}">
                <a16:creationId xmlns:a16="http://schemas.microsoft.com/office/drawing/2014/main" id="{1B0B5A64-4CE6-9C8D-56C0-5EEC1FB0C221}"/>
              </a:ext>
            </a:extLst>
          </p:cNvPr>
          <p:cNvPicPr>
            <a:picLocks noChangeAspect="1"/>
          </p:cNvPicPr>
          <p:nvPr/>
        </p:nvPicPr>
        <p:blipFill>
          <a:blip r:embed="rId3"/>
          <a:stretch>
            <a:fillRect/>
          </a:stretch>
        </p:blipFill>
        <p:spPr>
          <a:xfrm>
            <a:off x="1033277" y="74366"/>
            <a:ext cx="4026310" cy="3200400"/>
          </a:xfrm>
          <a:prstGeom prst="rect">
            <a:avLst/>
          </a:prstGeom>
        </p:spPr>
      </p:pic>
      <p:pic>
        <p:nvPicPr>
          <p:cNvPr id="8" name="Picture 7">
            <a:extLst>
              <a:ext uri="{FF2B5EF4-FFF2-40B4-BE49-F238E27FC236}">
                <a16:creationId xmlns:a16="http://schemas.microsoft.com/office/drawing/2014/main" id="{B969E7A0-DB2C-627D-22E5-F8A5033E48EB}"/>
              </a:ext>
            </a:extLst>
          </p:cNvPr>
          <p:cNvPicPr>
            <a:picLocks noChangeAspect="1"/>
          </p:cNvPicPr>
          <p:nvPr/>
        </p:nvPicPr>
        <p:blipFill>
          <a:blip r:embed="rId4"/>
          <a:stretch>
            <a:fillRect/>
          </a:stretch>
        </p:blipFill>
        <p:spPr>
          <a:xfrm>
            <a:off x="6280826" y="74366"/>
            <a:ext cx="4420990" cy="3200400"/>
          </a:xfrm>
          <a:prstGeom prst="rect">
            <a:avLst/>
          </a:prstGeom>
        </p:spPr>
      </p:pic>
      <p:sp>
        <p:nvSpPr>
          <p:cNvPr id="10" name="Title 1">
            <a:extLst>
              <a:ext uri="{FF2B5EF4-FFF2-40B4-BE49-F238E27FC236}">
                <a16:creationId xmlns:a16="http://schemas.microsoft.com/office/drawing/2014/main" id="{7C691E37-DBE2-2A1C-8AFA-994CE5E8B001}"/>
              </a:ext>
            </a:extLst>
          </p:cNvPr>
          <p:cNvSpPr txBox="1">
            <a:spLocks/>
          </p:cNvSpPr>
          <p:nvPr/>
        </p:nvSpPr>
        <p:spPr>
          <a:xfrm>
            <a:off x="5738848" y="3695306"/>
            <a:ext cx="6453152" cy="2498103"/>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000" dirty="0"/>
              <a:t>Titration of bS21-2 utilizing the inducible pkr113 plasmid in </a:t>
            </a:r>
            <a:r>
              <a:rPr lang="el-GR" sz="4000" i="1" dirty="0"/>
              <a:t>Δ</a:t>
            </a:r>
            <a:r>
              <a:rPr lang="en-US" sz="4000" i="1" dirty="0"/>
              <a:t>rpsu1 </a:t>
            </a:r>
            <a:r>
              <a:rPr lang="el-GR" sz="4000" i="1" dirty="0"/>
              <a:t>Δ</a:t>
            </a:r>
            <a:r>
              <a:rPr lang="en-US" sz="4000" i="1" dirty="0"/>
              <a:t>rpsu2 </a:t>
            </a:r>
            <a:r>
              <a:rPr lang="el-GR" sz="4000" i="1" dirty="0"/>
              <a:t>Δ</a:t>
            </a:r>
            <a:r>
              <a:rPr lang="en-US" sz="4000" i="1" dirty="0"/>
              <a:t>rpsu3 </a:t>
            </a:r>
            <a:r>
              <a:rPr lang="en-US" sz="4000" dirty="0"/>
              <a:t>cells.  </a:t>
            </a:r>
          </a:p>
        </p:txBody>
      </p:sp>
    </p:spTree>
    <p:extLst>
      <p:ext uri="{BB962C8B-B14F-4D97-AF65-F5344CB8AC3E}">
        <p14:creationId xmlns:p14="http://schemas.microsoft.com/office/powerpoint/2010/main" val="425655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C435-CFDC-4F11-9698-7090CD456152}"/>
              </a:ext>
            </a:extLst>
          </p:cNvPr>
          <p:cNvSpPr>
            <a:spLocks noGrp="1"/>
          </p:cNvSpPr>
          <p:nvPr>
            <p:ph type="title"/>
          </p:nvPr>
        </p:nvSpPr>
        <p:spPr/>
        <p:txBody>
          <a:bodyPr>
            <a:normAutofit fontScale="90000"/>
          </a:bodyPr>
          <a:lstStyle/>
          <a:p>
            <a:r>
              <a:rPr lang="en-US" sz="4000" dirty="0"/>
              <a:t>Control  Comparing </a:t>
            </a:r>
            <a:r>
              <a:rPr lang="en-US" sz="4000" dirty="0" err="1"/>
              <a:t>Doulbe</a:t>
            </a:r>
            <a:r>
              <a:rPr lang="en-US" sz="4000" dirty="0"/>
              <a:t> and Triple Mutant Cells with </a:t>
            </a:r>
            <a:r>
              <a:rPr lang="en-US" sz="4000" dirty="0" err="1"/>
              <a:t>ATc</a:t>
            </a:r>
            <a:r>
              <a:rPr lang="en-US" sz="4000" dirty="0"/>
              <a:t> </a:t>
            </a:r>
          </a:p>
        </p:txBody>
      </p:sp>
      <p:graphicFrame>
        <p:nvGraphicFramePr>
          <p:cNvPr id="6" name="Chart 5">
            <a:extLst>
              <a:ext uri="{FF2B5EF4-FFF2-40B4-BE49-F238E27FC236}">
                <a16:creationId xmlns:a16="http://schemas.microsoft.com/office/drawing/2014/main" id="{51440134-3B40-4ADA-AC8C-786370D49ECB}"/>
              </a:ext>
            </a:extLst>
          </p:cNvPr>
          <p:cNvGraphicFramePr>
            <a:graphicFrameLocks/>
          </p:cNvGraphicFramePr>
          <p:nvPr/>
        </p:nvGraphicFramePr>
        <p:xfrm>
          <a:off x="1097280" y="2178267"/>
          <a:ext cx="4282745" cy="2796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F42CE02-6967-4FEC-BFE8-C0DB52942A80}"/>
              </a:ext>
            </a:extLst>
          </p:cNvPr>
          <p:cNvGraphicFramePr>
            <a:graphicFrameLocks/>
          </p:cNvGraphicFramePr>
          <p:nvPr/>
        </p:nvGraphicFramePr>
        <p:xfrm>
          <a:off x="6876288" y="2178267"/>
          <a:ext cx="4279392" cy="2798064"/>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CD946E36-7537-45EB-9FA6-FD1BE04CE03A}"/>
              </a:ext>
            </a:extLst>
          </p:cNvPr>
          <p:cNvPicPr>
            <a:picLocks noChangeAspect="1"/>
          </p:cNvPicPr>
          <p:nvPr/>
        </p:nvPicPr>
        <p:blipFill rotWithShape="1">
          <a:blip r:embed="rId4">
            <a:clrChange>
              <a:clrFrom>
                <a:srgbClr val="FFFFFF"/>
              </a:clrFrom>
              <a:clrTo>
                <a:srgbClr val="FFFFFF">
                  <a:alpha val="0"/>
                </a:srgbClr>
              </a:clrTo>
            </a:clrChange>
          </a:blip>
          <a:srcRect l="26827" b="62082"/>
          <a:stretch/>
        </p:blipFill>
        <p:spPr>
          <a:xfrm>
            <a:off x="6339403" y="4975234"/>
            <a:ext cx="5730232" cy="1011735"/>
          </a:xfrm>
          <a:prstGeom prst="rect">
            <a:avLst/>
          </a:prstGeom>
        </p:spPr>
      </p:pic>
      <p:pic>
        <p:nvPicPr>
          <p:cNvPr id="24" name="Picture 23">
            <a:extLst>
              <a:ext uri="{FF2B5EF4-FFF2-40B4-BE49-F238E27FC236}">
                <a16:creationId xmlns:a16="http://schemas.microsoft.com/office/drawing/2014/main" id="{DE73F49F-5D86-4348-906F-713786B4231F}"/>
              </a:ext>
            </a:extLst>
          </p:cNvPr>
          <p:cNvPicPr>
            <a:picLocks noChangeAspect="1"/>
          </p:cNvPicPr>
          <p:nvPr/>
        </p:nvPicPr>
        <p:blipFill rotWithShape="1">
          <a:blip r:embed="rId5">
            <a:clrChange>
              <a:clrFrom>
                <a:srgbClr val="FFFFFF"/>
              </a:clrFrom>
              <a:clrTo>
                <a:srgbClr val="FFFFFF">
                  <a:alpha val="0"/>
                </a:srgbClr>
              </a:clrTo>
            </a:clrChange>
          </a:blip>
          <a:srcRect l="30430" b="61258"/>
          <a:stretch/>
        </p:blipFill>
        <p:spPr>
          <a:xfrm>
            <a:off x="924334" y="5014535"/>
            <a:ext cx="4628636" cy="1014984"/>
          </a:xfrm>
          <a:prstGeom prst="rect">
            <a:avLst/>
          </a:prstGeom>
        </p:spPr>
      </p:pic>
      <p:sp>
        <p:nvSpPr>
          <p:cNvPr id="25" name="TextBox 24">
            <a:extLst>
              <a:ext uri="{FF2B5EF4-FFF2-40B4-BE49-F238E27FC236}">
                <a16:creationId xmlns:a16="http://schemas.microsoft.com/office/drawing/2014/main" id="{8771C74F-6360-4E84-9447-CEDAE3EDBC5B}"/>
              </a:ext>
            </a:extLst>
          </p:cNvPr>
          <p:cNvSpPr txBox="1"/>
          <p:nvPr/>
        </p:nvSpPr>
        <p:spPr>
          <a:xfrm>
            <a:off x="2862152" y="1829322"/>
            <a:ext cx="1048685" cy="461665"/>
          </a:xfrm>
          <a:prstGeom prst="rect">
            <a:avLst/>
          </a:prstGeom>
          <a:noFill/>
        </p:spPr>
        <p:txBody>
          <a:bodyPr wrap="none" rtlCol="0">
            <a:spAutoFit/>
          </a:bodyPr>
          <a:lstStyle/>
          <a:p>
            <a:r>
              <a:rPr lang="en-US" sz="2400" dirty="0"/>
              <a:t>bS21-2</a:t>
            </a:r>
          </a:p>
        </p:txBody>
      </p:sp>
      <p:sp>
        <p:nvSpPr>
          <p:cNvPr id="26" name="TextBox 25">
            <a:extLst>
              <a:ext uri="{FF2B5EF4-FFF2-40B4-BE49-F238E27FC236}">
                <a16:creationId xmlns:a16="http://schemas.microsoft.com/office/drawing/2014/main" id="{E90FFD07-999F-485C-9080-4BF1DEFC54C1}"/>
              </a:ext>
            </a:extLst>
          </p:cNvPr>
          <p:cNvSpPr txBox="1"/>
          <p:nvPr/>
        </p:nvSpPr>
        <p:spPr>
          <a:xfrm>
            <a:off x="8587020" y="1823953"/>
            <a:ext cx="857927" cy="461665"/>
          </a:xfrm>
          <a:prstGeom prst="rect">
            <a:avLst/>
          </a:prstGeom>
          <a:noFill/>
        </p:spPr>
        <p:txBody>
          <a:bodyPr wrap="none" rtlCol="0">
            <a:spAutoFit/>
          </a:bodyPr>
          <a:lstStyle/>
          <a:p>
            <a:r>
              <a:rPr lang="en-US" sz="2400" dirty="0"/>
              <a:t>PDPB</a:t>
            </a:r>
          </a:p>
        </p:txBody>
      </p:sp>
    </p:spTree>
    <p:extLst>
      <p:ext uri="{BB962C8B-B14F-4D97-AF65-F5344CB8AC3E}">
        <p14:creationId xmlns:p14="http://schemas.microsoft.com/office/powerpoint/2010/main" val="10259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7D481F-7892-7E4F-E5FD-44C19C1DEB51}"/>
              </a:ext>
            </a:extLst>
          </p:cNvPr>
          <p:cNvSpPr>
            <a:spLocks noGrp="1"/>
          </p:cNvSpPr>
          <p:nvPr>
            <p:ph type="title"/>
          </p:nvPr>
        </p:nvSpPr>
        <p:spPr/>
        <p:txBody>
          <a:bodyPr/>
          <a:lstStyle/>
          <a:p>
            <a:r>
              <a:rPr lang="en-US" dirty="0"/>
              <a:t>Whole Genome Sequencing</a:t>
            </a:r>
          </a:p>
        </p:txBody>
      </p:sp>
      <p:sp>
        <p:nvSpPr>
          <p:cNvPr id="5" name="Text Placeholder 4">
            <a:extLst>
              <a:ext uri="{FF2B5EF4-FFF2-40B4-BE49-F238E27FC236}">
                <a16:creationId xmlns:a16="http://schemas.microsoft.com/office/drawing/2014/main" id="{3C355802-9EA7-C0A2-01E5-58F47FC9080F}"/>
              </a:ext>
            </a:extLst>
          </p:cNvPr>
          <p:cNvSpPr>
            <a:spLocks noGrp="1"/>
          </p:cNvSpPr>
          <p:nvPr>
            <p:ph type="body" idx="1"/>
          </p:nvPr>
        </p:nvSpPr>
        <p:spPr/>
        <p:txBody>
          <a:bodyPr/>
          <a:lstStyle/>
          <a:p>
            <a:r>
              <a:rPr lang="en-US" dirty="0"/>
              <a:t>Nanopore + Illumina </a:t>
            </a:r>
          </a:p>
        </p:txBody>
      </p:sp>
    </p:spTree>
    <p:extLst>
      <p:ext uri="{BB962C8B-B14F-4D97-AF65-F5344CB8AC3E}">
        <p14:creationId xmlns:p14="http://schemas.microsoft.com/office/powerpoint/2010/main" val="127279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242CA59A-3553-1E29-4B57-BF71EC699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71550"/>
            <a:ext cx="11887200" cy="4914900"/>
          </a:xfrm>
          <a:prstGeom prst="rect">
            <a:avLst/>
          </a:prstGeom>
        </p:spPr>
      </p:pic>
    </p:spTree>
    <p:extLst>
      <p:ext uri="{BB962C8B-B14F-4D97-AF65-F5344CB8AC3E}">
        <p14:creationId xmlns:p14="http://schemas.microsoft.com/office/powerpoint/2010/main" val="104655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B4C38385-36C6-0D05-E908-088826E7F4EE}"/>
              </a:ext>
            </a:extLst>
          </p:cNvPr>
          <p:cNvGraphicFramePr>
            <a:graphicFrameLocks noGrp="1"/>
          </p:cNvGraphicFramePr>
          <p:nvPr>
            <p:extLst>
              <p:ext uri="{D42A27DB-BD31-4B8C-83A1-F6EECF244321}">
                <p14:modId xmlns:p14="http://schemas.microsoft.com/office/powerpoint/2010/main" val="3701755451"/>
              </p:ext>
            </p:extLst>
          </p:nvPr>
        </p:nvGraphicFramePr>
        <p:xfrm>
          <a:off x="416812" y="3217714"/>
          <a:ext cx="3990680" cy="2586232"/>
        </p:xfrm>
        <a:graphic>
          <a:graphicData uri="http://schemas.openxmlformats.org/drawingml/2006/table">
            <a:tbl>
              <a:tblPr bandRow="1">
                <a:tableStyleId>{5C22544A-7EE6-4342-B048-85BDC9FD1C3A}</a:tableStyleId>
              </a:tblPr>
              <a:tblGrid>
                <a:gridCol w="2261386">
                  <a:extLst>
                    <a:ext uri="{9D8B030D-6E8A-4147-A177-3AD203B41FA5}">
                      <a16:colId xmlns:a16="http://schemas.microsoft.com/office/drawing/2014/main" val="322121713"/>
                    </a:ext>
                  </a:extLst>
                </a:gridCol>
                <a:gridCol w="1729294">
                  <a:extLst>
                    <a:ext uri="{9D8B030D-6E8A-4147-A177-3AD203B41FA5}">
                      <a16:colId xmlns:a16="http://schemas.microsoft.com/office/drawing/2014/main" val="1905164582"/>
                    </a:ext>
                  </a:extLst>
                </a:gridCol>
              </a:tblGrid>
              <a:tr h="203200">
                <a:tc>
                  <a:txBody>
                    <a:bodyPr/>
                    <a:lstStyle/>
                    <a:p>
                      <a:pPr marL="0" marR="0" algn="just">
                        <a:lnSpc>
                          <a:spcPct val="115000"/>
                        </a:lnSpc>
                        <a:spcBef>
                          <a:spcPts val="0"/>
                        </a:spcBef>
                        <a:spcAft>
                          <a:spcPts val="0"/>
                        </a:spcAft>
                      </a:pPr>
                      <a:r>
                        <a:rPr lang="en-US" sz="2000" dirty="0">
                          <a:effectLst/>
                        </a:rPr>
                        <a:t>Source 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Length (bps)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4637834"/>
                  </a:ext>
                </a:extLst>
              </a:tr>
              <a:tr h="0">
                <a:tc>
                  <a:txBody>
                    <a:bodyPr/>
                    <a:lstStyle/>
                    <a:p>
                      <a:pPr marL="0" marR="0" algn="just">
                        <a:lnSpc>
                          <a:spcPct val="115000"/>
                        </a:lnSpc>
                        <a:spcBef>
                          <a:spcPts val="0"/>
                        </a:spcBef>
                        <a:spcAft>
                          <a:spcPts val="0"/>
                        </a:spcAft>
                      </a:pPr>
                      <a:r>
                        <a:rPr lang="en-US" sz="2000" dirty="0">
                          <a:effectLst/>
                        </a:rPr>
                        <a:t>LVS gDNA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441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08908150"/>
                  </a:ext>
                </a:extLst>
              </a:tr>
              <a:tr h="0">
                <a:tc>
                  <a:txBody>
                    <a:bodyPr/>
                    <a:lstStyle/>
                    <a:p>
                      <a:pPr marL="0" marR="0" algn="just">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1779681"/>
                  </a:ext>
                </a:extLst>
              </a:tr>
              <a:tr h="0">
                <a:tc>
                  <a:txBody>
                    <a:bodyPr/>
                    <a:lstStyle/>
                    <a:p>
                      <a:pPr marL="0" marR="0" algn="just">
                        <a:lnSpc>
                          <a:spcPct val="115000"/>
                        </a:lnSpc>
                        <a:spcBef>
                          <a:spcPts val="0"/>
                        </a:spcBef>
                        <a:spcAft>
                          <a:spcPts val="0"/>
                        </a:spcAft>
                      </a:pPr>
                      <a:r>
                        <a:rPr lang="en-US" sz="2000" dirty="0">
                          <a:effectLst/>
                        </a:rPr>
                        <a:t>KRLVS24 gDNA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235</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8139259"/>
                  </a:ext>
                </a:extLst>
              </a:tr>
              <a:tr h="0">
                <a:tc>
                  <a:txBody>
                    <a:bodyPr/>
                    <a:lstStyle/>
                    <a:p>
                      <a:pPr marL="0" marR="0" algn="just">
                        <a:lnSpc>
                          <a:spcPct val="115000"/>
                        </a:lnSpc>
                        <a:spcBef>
                          <a:spcPts val="0"/>
                        </a:spcBef>
                        <a:spcAft>
                          <a:spcPts val="0"/>
                        </a:spcAft>
                      </a:pPr>
                      <a:r>
                        <a:rPr lang="en-US" sz="2000" dirty="0">
                          <a:effectLst/>
                        </a:rPr>
                        <a:t>KRLVS141 gDNA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277</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2260211"/>
                  </a:ext>
                </a:extLst>
              </a:tr>
              <a:tr h="0">
                <a:tc>
                  <a:txBody>
                    <a:bodyPr/>
                    <a:lstStyle/>
                    <a:p>
                      <a:pPr marL="0" marR="0" algn="just">
                        <a:lnSpc>
                          <a:spcPct val="115000"/>
                        </a:lnSpc>
                        <a:spcBef>
                          <a:spcPts val="0"/>
                        </a:spcBef>
                        <a:spcAft>
                          <a:spcPts val="0"/>
                        </a:spcAft>
                      </a:pPr>
                      <a:r>
                        <a:rPr lang="en-US" sz="2000">
                          <a:effectLst/>
                        </a:rPr>
                        <a:t>KRLVS156 gDNA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277</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7227601"/>
                  </a:ext>
                </a:extLst>
              </a:tr>
              <a:tr h="0">
                <a:tc>
                  <a:txBody>
                    <a:bodyPr/>
                    <a:lstStyle/>
                    <a:p>
                      <a:pPr marL="0" marR="0" algn="just">
                        <a:lnSpc>
                          <a:spcPct val="115000"/>
                        </a:lnSpc>
                        <a:spcBef>
                          <a:spcPts val="0"/>
                        </a:spcBef>
                        <a:spcAft>
                          <a:spcPts val="0"/>
                        </a:spcAft>
                      </a:pPr>
                      <a:r>
                        <a:rPr lang="en-US" sz="2000" dirty="0">
                          <a:effectLst/>
                        </a:rPr>
                        <a:t>KRLVS157 gDNA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rPr>
                        <a:t>277</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4315488"/>
                  </a:ext>
                </a:extLst>
              </a:tr>
              <a:tr h="0">
                <a:tc>
                  <a:txBody>
                    <a:bodyPr/>
                    <a:lstStyle/>
                    <a:p>
                      <a:pPr marL="0" marR="0" algn="just">
                        <a:lnSpc>
                          <a:spcPct val="115000"/>
                        </a:lnSpc>
                        <a:spcBef>
                          <a:spcPts val="0"/>
                        </a:spcBef>
                        <a:spcAft>
                          <a:spcPts val="0"/>
                        </a:spcAft>
                      </a:pPr>
                      <a:r>
                        <a:rPr lang="en-US" sz="2000" dirty="0">
                          <a:effectLst/>
                        </a:rPr>
                        <a:t>LVS gDNA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rPr>
                        <a:t>235</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56462109"/>
                  </a:ext>
                </a:extLst>
              </a:tr>
            </a:tbl>
          </a:graphicData>
        </a:graphic>
      </p:graphicFrame>
      <p:pic>
        <p:nvPicPr>
          <p:cNvPr id="8" name="Picture 7">
            <a:extLst>
              <a:ext uri="{FF2B5EF4-FFF2-40B4-BE49-F238E27FC236}">
                <a16:creationId xmlns:a16="http://schemas.microsoft.com/office/drawing/2014/main" id="{48E818DB-E2BF-59CC-95AD-828EEFBA5CEE}"/>
              </a:ext>
            </a:extLst>
          </p:cNvPr>
          <p:cNvPicPr>
            <a:picLocks noChangeAspect="1"/>
          </p:cNvPicPr>
          <p:nvPr/>
        </p:nvPicPr>
        <p:blipFill>
          <a:blip r:embed="rId2"/>
          <a:stretch>
            <a:fillRect/>
          </a:stretch>
        </p:blipFill>
        <p:spPr>
          <a:xfrm>
            <a:off x="5822623" y="262202"/>
            <a:ext cx="5712447" cy="5541744"/>
          </a:xfrm>
          <a:prstGeom prst="rect">
            <a:avLst/>
          </a:prstGeom>
        </p:spPr>
      </p:pic>
      <p:sp>
        <p:nvSpPr>
          <p:cNvPr id="9" name="Title 8">
            <a:extLst>
              <a:ext uri="{FF2B5EF4-FFF2-40B4-BE49-F238E27FC236}">
                <a16:creationId xmlns:a16="http://schemas.microsoft.com/office/drawing/2014/main" id="{A7D7C84C-9EF3-3075-8B65-67C30D6D554A}"/>
              </a:ext>
            </a:extLst>
          </p:cNvPr>
          <p:cNvSpPr>
            <a:spLocks noGrp="1"/>
          </p:cNvSpPr>
          <p:nvPr>
            <p:ph type="title"/>
          </p:nvPr>
        </p:nvSpPr>
        <p:spPr>
          <a:xfrm>
            <a:off x="416811" y="798974"/>
            <a:ext cx="4300959" cy="2208178"/>
          </a:xfrm>
        </p:spPr>
        <p:txBody>
          <a:bodyPr>
            <a:normAutofit/>
          </a:bodyPr>
          <a:lstStyle/>
          <a:p>
            <a:r>
              <a:rPr lang="en-US" sz="2800" dirty="0"/>
              <a:t>2% Agarose Gel to confirm sequencing results</a:t>
            </a:r>
          </a:p>
        </p:txBody>
      </p:sp>
    </p:spTree>
    <p:extLst>
      <p:ext uri="{BB962C8B-B14F-4D97-AF65-F5344CB8AC3E}">
        <p14:creationId xmlns:p14="http://schemas.microsoft.com/office/powerpoint/2010/main" val="154731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8438-1263-660C-4984-50C1DFCC1F9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7FDF9F9-4673-DAA7-D8F5-BE6F507B4BA6}"/>
              </a:ext>
            </a:extLst>
          </p:cNvPr>
          <p:cNvSpPr>
            <a:spLocks noGrp="1"/>
          </p:cNvSpPr>
          <p:nvPr>
            <p:ph idx="1"/>
          </p:nvPr>
        </p:nvSpPr>
        <p:spPr/>
        <p:txBody>
          <a:bodyPr/>
          <a:lstStyle/>
          <a:p>
            <a:r>
              <a:rPr lang="en-US" dirty="0"/>
              <a:t>Analyze sequencing results </a:t>
            </a:r>
          </a:p>
        </p:txBody>
      </p:sp>
      <p:pic>
        <p:nvPicPr>
          <p:cNvPr id="5" name="Picture 4" descr="Graphical user interface, application, Word&#10;&#10;Description automatically generated">
            <a:extLst>
              <a:ext uri="{FF2B5EF4-FFF2-40B4-BE49-F238E27FC236}">
                <a16:creationId xmlns:a16="http://schemas.microsoft.com/office/drawing/2014/main" id="{7B1F1E1D-A9EC-889A-C82D-CAD6D6C0C0AE}"/>
              </a:ext>
            </a:extLst>
          </p:cNvPr>
          <p:cNvPicPr>
            <a:picLocks noChangeAspect="1"/>
          </p:cNvPicPr>
          <p:nvPr/>
        </p:nvPicPr>
        <p:blipFill rotWithShape="1">
          <a:blip r:embed="rId2">
            <a:clrChange>
              <a:clrFrom>
                <a:srgbClr val="FFFCF5"/>
              </a:clrFrom>
              <a:clrTo>
                <a:srgbClr val="FFFCF5">
                  <a:alpha val="0"/>
                </a:srgbClr>
              </a:clrTo>
            </a:clrChange>
            <a:extLst>
              <a:ext uri="{28A0092B-C50C-407E-A947-70E740481C1C}">
                <a14:useLocalDpi xmlns:a14="http://schemas.microsoft.com/office/drawing/2010/main" val="0"/>
              </a:ext>
            </a:extLst>
          </a:blip>
          <a:srcRect t="17132" b="16410"/>
          <a:stretch/>
        </p:blipFill>
        <p:spPr>
          <a:xfrm>
            <a:off x="0" y="3035030"/>
            <a:ext cx="12123420" cy="2091447"/>
          </a:xfrm>
          <a:prstGeom prst="rect">
            <a:avLst/>
          </a:prstGeom>
        </p:spPr>
      </p:pic>
    </p:spTree>
    <p:extLst>
      <p:ext uri="{BB962C8B-B14F-4D97-AF65-F5344CB8AC3E}">
        <p14:creationId xmlns:p14="http://schemas.microsoft.com/office/powerpoint/2010/main" val="233577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2FAD-59DC-621F-9308-8BEA4CACD86F}"/>
              </a:ext>
            </a:extLst>
          </p:cNvPr>
          <p:cNvSpPr>
            <a:spLocks noGrp="1"/>
          </p:cNvSpPr>
          <p:nvPr>
            <p:ph type="title"/>
          </p:nvPr>
        </p:nvSpPr>
        <p:spPr/>
        <p:txBody>
          <a:bodyPr/>
          <a:lstStyle/>
          <a:p>
            <a:r>
              <a:rPr lang="en-US" dirty="0"/>
              <a:t>Next Question</a:t>
            </a:r>
          </a:p>
        </p:txBody>
      </p:sp>
    </p:spTree>
    <p:extLst>
      <p:ext uri="{BB962C8B-B14F-4D97-AF65-F5344CB8AC3E}">
        <p14:creationId xmlns:p14="http://schemas.microsoft.com/office/powerpoint/2010/main" val="408311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357460"/>
            <a:ext cx="9603275" cy="496294"/>
          </a:xfrm>
        </p:spPr>
        <p:txBody>
          <a:bodyPr>
            <a:normAutofit fontScale="90000"/>
          </a:bodyPr>
          <a:lstStyle/>
          <a:p>
            <a:r>
              <a:rPr lang="en-US" dirty="0"/>
              <a:t>bS21-2</a:t>
            </a:r>
            <a:endParaRPr lang="en-US" dirty="0">
              <a:latin typeface="Century Gothic" charset="0"/>
              <a:ea typeface="Century Gothic" charset="0"/>
              <a:cs typeface="Century Gothic" charset="0"/>
            </a:endParaRPr>
          </a:p>
        </p:txBody>
      </p:sp>
      <p:pic>
        <p:nvPicPr>
          <p:cNvPr id="13" name="Picture 12">
            <a:extLst>
              <a:ext uri="{FF2B5EF4-FFF2-40B4-BE49-F238E27FC236}">
                <a16:creationId xmlns:a16="http://schemas.microsoft.com/office/drawing/2014/main" id="{EF895636-88AB-2143-8A3D-7CCF557E64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75" t="1540" r="24625"/>
          <a:stretch/>
        </p:blipFill>
        <p:spPr>
          <a:xfrm>
            <a:off x="5554459" y="1623562"/>
            <a:ext cx="5576887" cy="4543160"/>
          </a:xfrm>
          <a:prstGeom prst="rect">
            <a:avLst/>
          </a:prstGeom>
        </p:spPr>
      </p:pic>
      <p:sp>
        <p:nvSpPr>
          <p:cNvPr id="17" name="TextBox 16">
            <a:extLst>
              <a:ext uri="{FF2B5EF4-FFF2-40B4-BE49-F238E27FC236}">
                <a16:creationId xmlns:a16="http://schemas.microsoft.com/office/drawing/2014/main" id="{10FA243A-0DF2-194A-9536-3C23EAE5D698}"/>
              </a:ext>
            </a:extLst>
          </p:cNvPr>
          <p:cNvSpPr txBox="1"/>
          <p:nvPr/>
        </p:nvSpPr>
        <p:spPr>
          <a:xfrm>
            <a:off x="4480876" y="3738492"/>
            <a:ext cx="185601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30S subunit, modeled from PDB entry: 4V50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00031C3E-7692-F54A-B16F-1A3A1CCD4EF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24" t="6189" r="31486" b="2445"/>
          <a:stretch/>
        </p:blipFill>
        <p:spPr>
          <a:xfrm>
            <a:off x="1451579" y="2022254"/>
            <a:ext cx="2952805" cy="2591015"/>
          </a:xfrm>
          <a:prstGeom prst="rect">
            <a:avLst/>
          </a:prstGeom>
        </p:spPr>
      </p:pic>
    </p:spTree>
    <p:extLst>
      <p:ext uri="{BB962C8B-B14F-4D97-AF65-F5344CB8AC3E}">
        <p14:creationId xmlns:p14="http://schemas.microsoft.com/office/powerpoint/2010/main" val="173057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Francisella tularensis</a:t>
            </a:r>
          </a:p>
        </p:txBody>
      </p:sp>
      <p:sp>
        <p:nvSpPr>
          <p:cNvPr id="6" name="Content Placeholder 5"/>
          <p:cNvSpPr>
            <a:spLocks noGrp="1"/>
          </p:cNvSpPr>
          <p:nvPr>
            <p:ph idx="1"/>
          </p:nvPr>
        </p:nvSpPr>
        <p:spPr>
          <a:xfrm>
            <a:off x="1097279" y="1810901"/>
            <a:ext cx="6367211" cy="4381363"/>
          </a:xfrm>
        </p:spPr>
        <p:txBody>
          <a:bodyPr>
            <a:normAutofit lnSpcReduction="10000"/>
          </a:bodyPr>
          <a:lstStyle/>
          <a:p>
            <a:pPr>
              <a:spcAft>
                <a:spcPts val="1800"/>
              </a:spcAft>
            </a:pPr>
            <a:r>
              <a:rPr lang="en-US" sz="2800" dirty="0"/>
              <a:t>Causes tularemia</a:t>
            </a:r>
          </a:p>
          <a:p>
            <a:pPr>
              <a:spcAft>
                <a:spcPts val="1800"/>
              </a:spcAft>
            </a:pPr>
            <a:r>
              <a:rPr lang="en-US" sz="2800" dirty="0"/>
              <a:t>Highly infectious</a:t>
            </a:r>
          </a:p>
          <a:p>
            <a:pPr>
              <a:spcAft>
                <a:spcPts val="1800"/>
              </a:spcAft>
            </a:pPr>
            <a:r>
              <a:rPr lang="en-US" sz="2800" dirty="0"/>
              <a:t>Potential bioweapon</a:t>
            </a:r>
          </a:p>
          <a:p>
            <a:pPr>
              <a:spcAft>
                <a:spcPts val="1800"/>
              </a:spcAft>
            </a:pPr>
            <a:r>
              <a:rPr lang="en-US" sz="2800" i="1" dirty="0"/>
              <a:t>F. tularensis </a:t>
            </a:r>
            <a:r>
              <a:rPr lang="en-US" sz="2800" dirty="0"/>
              <a:t>subsp. </a:t>
            </a:r>
            <a:r>
              <a:rPr lang="en-US" sz="2800" i="1" dirty="0"/>
              <a:t>holarctica</a:t>
            </a:r>
            <a:r>
              <a:rPr lang="en-US" sz="2800" dirty="0"/>
              <a:t> LVS</a:t>
            </a:r>
          </a:p>
          <a:p>
            <a:pPr>
              <a:spcAft>
                <a:spcPts val="1800"/>
              </a:spcAft>
            </a:pPr>
            <a:r>
              <a:rPr lang="en-US" sz="2800" dirty="0"/>
              <a:t>Intracellular growth is essential to cause disease</a:t>
            </a:r>
          </a:p>
        </p:txBody>
      </p:sp>
      <p:pic>
        <p:nvPicPr>
          <p:cNvPr id="24" name="Content Placeholder 6"/>
          <p:cNvPicPr>
            <a:picLocks noGrp="1" noChangeAspect="1"/>
          </p:cNvPicPr>
          <p:nvPr>
            <p:ph sz="half" idx="4294967295"/>
          </p:nvPr>
        </p:nvPicPr>
        <p:blipFill>
          <a:blip r:embed="rId3"/>
          <a:srcRect l="4133" r="4133"/>
          <a:stretch>
            <a:fillRect/>
          </a:stretch>
        </p:blipFill>
        <p:spPr>
          <a:xfrm>
            <a:off x="7650480" y="1846637"/>
            <a:ext cx="3505200" cy="3928573"/>
          </a:xfrm>
        </p:spPr>
      </p:pic>
      <p:sp>
        <p:nvSpPr>
          <p:cNvPr id="25" name="TextBox 24"/>
          <p:cNvSpPr txBox="1"/>
          <p:nvPr/>
        </p:nvSpPr>
        <p:spPr>
          <a:xfrm>
            <a:off x="8236735" y="5884487"/>
            <a:ext cx="233269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Century Gothic"/>
              </a:rPr>
              <a:t>Fischer, PNAS cover 2006</a:t>
            </a:r>
          </a:p>
        </p:txBody>
      </p:sp>
    </p:spTree>
    <p:extLst>
      <p:ext uri="{BB962C8B-B14F-4D97-AF65-F5344CB8AC3E}">
        <p14:creationId xmlns:p14="http://schemas.microsoft.com/office/powerpoint/2010/main" val="37533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9DA5-6BBE-EE51-9B39-E7937CB3E7AC}"/>
              </a:ext>
            </a:extLst>
          </p:cNvPr>
          <p:cNvSpPr>
            <a:spLocks noGrp="1"/>
          </p:cNvSpPr>
          <p:nvPr>
            <p:ph type="title"/>
          </p:nvPr>
        </p:nvSpPr>
        <p:spPr/>
        <p:txBody>
          <a:bodyPr/>
          <a:lstStyle/>
          <a:p>
            <a:r>
              <a:rPr lang="en-US" dirty="0"/>
              <a:t>How is the expression of the </a:t>
            </a:r>
            <a:r>
              <a:rPr lang="en-US" i="1" dirty="0" err="1"/>
              <a:t>rpsu</a:t>
            </a:r>
            <a:r>
              <a:rPr lang="en-US" dirty="0"/>
              <a:t> Homologs regulated?</a:t>
            </a:r>
          </a:p>
        </p:txBody>
      </p:sp>
    </p:spTree>
    <p:extLst>
      <p:ext uri="{BB962C8B-B14F-4D97-AF65-F5344CB8AC3E}">
        <p14:creationId xmlns:p14="http://schemas.microsoft.com/office/powerpoint/2010/main" val="185279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3072-6B20-425D-8A55-6AE21224B881}"/>
              </a:ext>
            </a:extLst>
          </p:cNvPr>
          <p:cNvSpPr>
            <a:spLocks noGrp="1"/>
          </p:cNvSpPr>
          <p:nvPr>
            <p:ph type="title"/>
          </p:nvPr>
        </p:nvSpPr>
        <p:spPr/>
        <p:txBody>
          <a:bodyPr/>
          <a:lstStyle/>
          <a:p>
            <a:r>
              <a:rPr lang="en-US" dirty="0"/>
              <a:t>rRNA seq data suggest bS21-2 suppresses own mRNA </a:t>
            </a:r>
          </a:p>
        </p:txBody>
      </p:sp>
      <p:pic>
        <p:nvPicPr>
          <p:cNvPr id="4" name="Picture 3">
            <a:extLst>
              <a:ext uri="{FF2B5EF4-FFF2-40B4-BE49-F238E27FC236}">
                <a16:creationId xmlns:a16="http://schemas.microsoft.com/office/drawing/2014/main" id="{01BF1669-6B20-4910-984B-737F61BFBCF7}"/>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739257" y="1678211"/>
            <a:ext cx="11134435" cy="3818307"/>
          </a:xfrm>
          <a:prstGeom prst="rect">
            <a:avLst/>
          </a:prstGeom>
        </p:spPr>
      </p:pic>
      <p:grpSp>
        <p:nvGrpSpPr>
          <p:cNvPr id="5" name="Group 4">
            <a:extLst>
              <a:ext uri="{FF2B5EF4-FFF2-40B4-BE49-F238E27FC236}">
                <a16:creationId xmlns:a16="http://schemas.microsoft.com/office/drawing/2014/main" id="{927D0C36-B534-420E-885F-D3F2FE13C1E0}"/>
              </a:ext>
            </a:extLst>
          </p:cNvPr>
          <p:cNvGrpSpPr/>
          <p:nvPr/>
        </p:nvGrpSpPr>
        <p:grpSpPr>
          <a:xfrm>
            <a:off x="3431859" y="5579951"/>
            <a:ext cx="6271992" cy="449423"/>
            <a:chOff x="375074" y="3663051"/>
            <a:chExt cx="7597803" cy="575535"/>
          </a:xfrm>
        </p:grpSpPr>
        <p:grpSp>
          <p:nvGrpSpPr>
            <p:cNvPr id="6" name="Group 5">
              <a:extLst>
                <a:ext uri="{FF2B5EF4-FFF2-40B4-BE49-F238E27FC236}">
                  <a16:creationId xmlns:a16="http://schemas.microsoft.com/office/drawing/2014/main" id="{E8D42BB6-1D22-4364-8502-1BD9118A509F}"/>
                </a:ext>
              </a:extLst>
            </p:cNvPr>
            <p:cNvGrpSpPr/>
            <p:nvPr/>
          </p:nvGrpSpPr>
          <p:grpSpPr>
            <a:xfrm>
              <a:off x="675514" y="3663051"/>
              <a:ext cx="6870320" cy="575535"/>
              <a:chOff x="2869592" y="5815030"/>
              <a:chExt cx="3976771" cy="306152"/>
            </a:xfrm>
          </p:grpSpPr>
          <p:sp>
            <p:nvSpPr>
              <p:cNvPr id="8" name="Rectangle 7">
                <a:extLst>
                  <a:ext uri="{FF2B5EF4-FFF2-40B4-BE49-F238E27FC236}">
                    <a16:creationId xmlns:a16="http://schemas.microsoft.com/office/drawing/2014/main" id="{9AB9EA70-EE38-4C36-B963-7D91521D57FC}"/>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9" name="Rectangle 8">
                <a:extLst>
                  <a:ext uri="{FF2B5EF4-FFF2-40B4-BE49-F238E27FC236}">
                    <a16:creationId xmlns:a16="http://schemas.microsoft.com/office/drawing/2014/main" id="{EC83845A-96FA-439D-B166-432CCB88A837}"/>
                  </a:ext>
                </a:extLst>
              </p:cNvPr>
              <p:cNvSpPr/>
              <p:nvPr/>
            </p:nvSpPr>
            <p:spPr>
              <a:xfrm>
                <a:off x="2886174" y="5854289"/>
                <a:ext cx="608685" cy="23597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0" name="Rectangle 9">
                <a:extLst>
                  <a:ext uri="{FF2B5EF4-FFF2-40B4-BE49-F238E27FC236}">
                    <a16:creationId xmlns:a16="http://schemas.microsoft.com/office/drawing/2014/main" id="{D2059FF9-4527-44E0-BE7E-63F15FE2A53B}"/>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1" name="TextBox 10">
                <a:extLst>
                  <a:ext uri="{FF2B5EF4-FFF2-40B4-BE49-F238E27FC236}">
                    <a16:creationId xmlns:a16="http://schemas.microsoft.com/office/drawing/2014/main" id="{46FD427D-0C13-4D4E-BEC9-44EB01F3B1CF}"/>
                  </a:ext>
                </a:extLst>
              </p:cNvPr>
              <p:cNvSpPr txBox="1"/>
              <p:nvPr/>
            </p:nvSpPr>
            <p:spPr>
              <a:xfrm>
                <a:off x="4572301" y="5821692"/>
                <a:ext cx="692616" cy="29352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2" name="TextBox 11">
                <a:extLst>
                  <a:ext uri="{FF2B5EF4-FFF2-40B4-BE49-F238E27FC236}">
                    <a16:creationId xmlns:a16="http://schemas.microsoft.com/office/drawing/2014/main" id="{BB0EC853-BF70-4BCC-942D-4AC936CCAB44}"/>
                  </a:ext>
                </a:extLst>
              </p:cNvPr>
              <p:cNvSpPr txBox="1"/>
              <p:nvPr/>
            </p:nvSpPr>
            <p:spPr>
              <a:xfrm>
                <a:off x="5931980" y="5827655"/>
                <a:ext cx="600447" cy="29352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3" name="Rectangle 12">
                <a:extLst>
                  <a:ext uri="{FF2B5EF4-FFF2-40B4-BE49-F238E27FC236}">
                    <a16:creationId xmlns:a16="http://schemas.microsoft.com/office/drawing/2014/main" id="{399225F2-5CE8-4CFB-935B-634F7D8E461D}"/>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TextBox 13">
                <a:extLst>
                  <a:ext uri="{FF2B5EF4-FFF2-40B4-BE49-F238E27FC236}">
                    <a16:creationId xmlns:a16="http://schemas.microsoft.com/office/drawing/2014/main" id="{BFDE2E86-A57E-49D5-B97E-D1F28E3FF784}"/>
                  </a:ext>
                </a:extLst>
              </p:cNvPr>
              <p:cNvSpPr txBox="1"/>
              <p:nvPr/>
            </p:nvSpPr>
            <p:spPr>
              <a:xfrm>
                <a:off x="3609726" y="5827657"/>
                <a:ext cx="615059" cy="29352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11A09435-8472-41E2-91AE-E441EFEFF050}"/>
                  </a:ext>
                </a:extLst>
              </p:cNvPr>
              <p:cNvSpPr txBox="1"/>
              <p:nvPr/>
            </p:nvSpPr>
            <p:spPr>
              <a:xfrm>
                <a:off x="2869592" y="5815030"/>
                <a:ext cx="647656" cy="29352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grpSp>
        <p:cxnSp>
          <p:nvCxnSpPr>
            <p:cNvPr id="7" name="Straight Connector 6">
              <a:extLst>
                <a:ext uri="{FF2B5EF4-FFF2-40B4-BE49-F238E27FC236}">
                  <a16:creationId xmlns:a16="http://schemas.microsoft.com/office/drawing/2014/main" id="{CED17DA1-374E-4895-8910-239C93DFBDCB}"/>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AA36F6C8-A788-4778-BC18-E48675A8B635}"/>
              </a:ext>
            </a:extLst>
          </p:cNvPr>
          <p:cNvGrpSpPr/>
          <p:nvPr/>
        </p:nvGrpSpPr>
        <p:grpSpPr>
          <a:xfrm>
            <a:off x="3490683" y="5296056"/>
            <a:ext cx="527368" cy="757425"/>
            <a:chOff x="5299447" y="2480912"/>
            <a:chExt cx="796553" cy="447345"/>
          </a:xfrm>
        </p:grpSpPr>
        <p:cxnSp>
          <p:nvCxnSpPr>
            <p:cNvPr id="17" name="Straight Connector 16">
              <a:extLst>
                <a:ext uri="{FF2B5EF4-FFF2-40B4-BE49-F238E27FC236}">
                  <a16:creationId xmlns:a16="http://schemas.microsoft.com/office/drawing/2014/main" id="{B0AEE765-9919-4CCC-BFC1-B3AE94FE5F4E}"/>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8412685-BAEC-4318-973F-C3FA03DDB9D9}"/>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Arc 20">
            <a:extLst>
              <a:ext uri="{FF2B5EF4-FFF2-40B4-BE49-F238E27FC236}">
                <a16:creationId xmlns:a16="http://schemas.microsoft.com/office/drawing/2014/main" id="{CB417E00-734C-49F0-9828-559C23C3B4B7}"/>
              </a:ext>
            </a:extLst>
          </p:cNvPr>
          <p:cNvSpPr/>
          <p:nvPr/>
        </p:nvSpPr>
        <p:spPr>
          <a:xfrm>
            <a:off x="1437129" y="6145380"/>
            <a:ext cx="1973311" cy="404035"/>
          </a:xfrm>
          <a:prstGeom prst="arc">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3" name="Straight Arrow Connector 22">
            <a:extLst>
              <a:ext uri="{FF2B5EF4-FFF2-40B4-BE49-F238E27FC236}">
                <a16:creationId xmlns:a16="http://schemas.microsoft.com/office/drawing/2014/main" id="{7F7302F3-F80E-48B9-B833-CC4D9C7B644D}"/>
              </a:ext>
            </a:extLst>
          </p:cNvPr>
          <p:cNvCxnSpPr>
            <a:cxnSpLocks/>
          </p:cNvCxnSpPr>
          <p:nvPr/>
        </p:nvCxnSpPr>
        <p:spPr>
          <a:xfrm>
            <a:off x="3396465" y="6352681"/>
            <a:ext cx="0" cy="144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6489B0-F6EB-4F71-BA50-1E3868241D9D}"/>
              </a:ext>
            </a:extLst>
          </p:cNvPr>
          <p:cNvSpPr txBox="1"/>
          <p:nvPr/>
        </p:nvSpPr>
        <p:spPr>
          <a:xfrm>
            <a:off x="717319" y="2473730"/>
            <a:ext cx="1392783" cy="584775"/>
          </a:xfrm>
          <a:prstGeom prst="rect">
            <a:avLst/>
          </a:prstGeom>
          <a:solidFill>
            <a:schemeClr val="bg1"/>
          </a:solidFill>
        </p:spPr>
        <p:txBody>
          <a:bodyPr wrap="square" rtlCol="0">
            <a:spAutoFit/>
          </a:bodyPr>
          <a:lstStyle/>
          <a:p>
            <a:r>
              <a:rPr lang="en-US" sz="1600" b="1" dirty="0">
                <a:latin typeface="Quattrocento Sans" panose="020B0604020202020204" charset="0"/>
              </a:rPr>
              <a:t>Wild-type</a:t>
            </a:r>
          </a:p>
          <a:p>
            <a:r>
              <a:rPr lang="en-US" sz="1600" b="1" dirty="0">
                <a:latin typeface="Quattrocento Sans" panose="020B0604020202020204" charset="0"/>
              </a:rPr>
              <a:t>(bS21-2+)</a:t>
            </a:r>
          </a:p>
        </p:txBody>
      </p:sp>
      <p:sp>
        <p:nvSpPr>
          <p:cNvPr id="26" name="TextBox 25">
            <a:extLst>
              <a:ext uri="{FF2B5EF4-FFF2-40B4-BE49-F238E27FC236}">
                <a16:creationId xmlns:a16="http://schemas.microsoft.com/office/drawing/2014/main" id="{E9860001-3AC0-499D-AE5C-FBF8C87B8945}"/>
              </a:ext>
            </a:extLst>
          </p:cNvPr>
          <p:cNvSpPr txBox="1"/>
          <p:nvPr/>
        </p:nvSpPr>
        <p:spPr>
          <a:xfrm>
            <a:off x="762157" y="3246020"/>
            <a:ext cx="1392783" cy="584775"/>
          </a:xfrm>
          <a:prstGeom prst="rect">
            <a:avLst/>
          </a:prstGeom>
          <a:solidFill>
            <a:schemeClr val="bg1"/>
          </a:solidFill>
        </p:spPr>
        <p:txBody>
          <a:bodyPr wrap="square" rtlCol="0">
            <a:spAutoFit/>
          </a:bodyPr>
          <a:lstStyle/>
          <a:p>
            <a:r>
              <a:rPr lang="en-US" sz="1600" b="1" dirty="0">
                <a:latin typeface="Quattrocento Sans" panose="020B0604020202020204" charset="0"/>
              </a:rPr>
              <a:t>Δrpsu2</a:t>
            </a:r>
          </a:p>
          <a:p>
            <a:r>
              <a:rPr lang="en-US" sz="1600" b="1" dirty="0">
                <a:latin typeface="Quattrocento Sans" panose="020B0604020202020204" charset="0"/>
              </a:rPr>
              <a:t>(bS21-2 -)</a:t>
            </a:r>
          </a:p>
        </p:txBody>
      </p:sp>
      <p:sp>
        <p:nvSpPr>
          <p:cNvPr id="27" name="TextBox 26">
            <a:extLst>
              <a:ext uri="{FF2B5EF4-FFF2-40B4-BE49-F238E27FC236}">
                <a16:creationId xmlns:a16="http://schemas.microsoft.com/office/drawing/2014/main" id="{435E3643-1969-49E1-A906-FEDBD5A0932A}"/>
              </a:ext>
            </a:extLst>
          </p:cNvPr>
          <p:cNvSpPr txBox="1"/>
          <p:nvPr/>
        </p:nvSpPr>
        <p:spPr>
          <a:xfrm>
            <a:off x="768130" y="4075106"/>
            <a:ext cx="1392783" cy="789896"/>
          </a:xfrm>
          <a:prstGeom prst="rect">
            <a:avLst/>
          </a:prstGeom>
          <a:solidFill>
            <a:schemeClr val="bg1"/>
          </a:solidFill>
        </p:spPr>
        <p:txBody>
          <a:bodyPr wrap="square" rtlCol="0">
            <a:spAutoFit/>
          </a:bodyPr>
          <a:lstStyle/>
          <a:p>
            <a:r>
              <a:rPr lang="en-US" sz="1600" b="1" dirty="0">
                <a:latin typeface="Quattrocento Sans" panose="020B0604020202020204" charset="0"/>
              </a:rPr>
              <a:t>rpsu2 </a:t>
            </a:r>
            <a:r>
              <a:rPr lang="en-US" sz="1333" b="1" dirty="0">
                <a:latin typeface="Quattrocento Sans" panose="020B0604020202020204" charset="0"/>
              </a:rPr>
              <a:t>overexpression</a:t>
            </a:r>
          </a:p>
          <a:p>
            <a:r>
              <a:rPr lang="en-US" sz="1600" b="1" dirty="0">
                <a:latin typeface="Quattrocento Sans" panose="020B0604020202020204" charset="0"/>
              </a:rPr>
              <a:t>(bS21-2 +)</a:t>
            </a:r>
          </a:p>
        </p:txBody>
      </p:sp>
    </p:spTree>
    <p:extLst>
      <p:ext uri="{BB962C8B-B14F-4D97-AF65-F5344CB8AC3E}">
        <p14:creationId xmlns:p14="http://schemas.microsoft.com/office/powerpoint/2010/main" val="25063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962E-59B3-4488-BFDA-A5803903A2CA}"/>
              </a:ext>
            </a:extLst>
          </p:cNvPr>
          <p:cNvSpPr>
            <a:spLocks noGrp="1"/>
          </p:cNvSpPr>
          <p:nvPr>
            <p:ph type="title"/>
          </p:nvPr>
        </p:nvSpPr>
        <p:spPr>
          <a:xfrm>
            <a:off x="1451579" y="1332689"/>
            <a:ext cx="9603275" cy="521065"/>
          </a:xfrm>
        </p:spPr>
        <p:txBody>
          <a:bodyPr>
            <a:normAutofit fontScale="90000"/>
          </a:bodyPr>
          <a:lstStyle/>
          <a:p>
            <a:r>
              <a:rPr lang="en-US" dirty="0"/>
              <a:t>Previous RT-PCR</a:t>
            </a:r>
          </a:p>
        </p:txBody>
      </p:sp>
      <p:pic>
        <p:nvPicPr>
          <p:cNvPr id="5" name="image1.jpg">
            <a:extLst>
              <a:ext uri="{FF2B5EF4-FFF2-40B4-BE49-F238E27FC236}">
                <a16:creationId xmlns:a16="http://schemas.microsoft.com/office/drawing/2014/main" id="{E32A6672-11DF-4E5B-AAD8-0A7C212C6CA0}"/>
              </a:ext>
            </a:extLst>
          </p:cNvPr>
          <p:cNvPicPr/>
          <p:nvPr/>
        </p:nvPicPr>
        <p:blipFill>
          <a:blip r:embed="rId3"/>
          <a:srcRect/>
          <a:stretch>
            <a:fillRect/>
          </a:stretch>
        </p:blipFill>
        <p:spPr>
          <a:xfrm>
            <a:off x="1342083" y="2315212"/>
            <a:ext cx="4564573" cy="3312565"/>
          </a:xfrm>
          <a:prstGeom prst="rect">
            <a:avLst/>
          </a:prstGeom>
          <a:ln/>
        </p:spPr>
      </p:pic>
      <p:sp>
        <p:nvSpPr>
          <p:cNvPr id="11" name="Content Placeholder 2">
            <a:extLst>
              <a:ext uri="{FF2B5EF4-FFF2-40B4-BE49-F238E27FC236}">
                <a16:creationId xmlns:a16="http://schemas.microsoft.com/office/drawing/2014/main" id="{81AA9EB3-DADF-B902-88EB-FE580B041D23}"/>
              </a:ext>
            </a:extLst>
          </p:cNvPr>
          <p:cNvSpPr>
            <a:spLocks noGrp="1"/>
          </p:cNvSpPr>
          <p:nvPr>
            <p:ph idx="1"/>
          </p:nvPr>
        </p:nvSpPr>
        <p:spPr>
          <a:xfrm>
            <a:off x="6285346" y="2315212"/>
            <a:ext cx="4769508" cy="3151133"/>
          </a:xfrm>
        </p:spPr>
        <p:txBody>
          <a:bodyPr/>
          <a:lstStyle/>
          <a:p>
            <a:r>
              <a:rPr lang="en-US" dirty="0"/>
              <a:t>When bS21-2 is present there is a relatively low transcript abundance </a:t>
            </a:r>
          </a:p>
          <a:p>
            <a:r>
              <a:rPr lang="en-US" dirty="0"/>
              <a:t>With no protein present, transcript abundance increases significantly </a:t>
            </a:r>
          </a:p>
          <a:p>
            <a:r>
              <a:rPr lang="en-US" dirty="0"/>
              <a:t>Further suggests that bS21-2 is regulating its own expression</a:t>
            </a:r>
          </a:p>
        </p:txBody>
      </p:sp>
    </p:spTree>
    <p:extLst>
      <p:ext uri="{BB962C8B-B14F-4D97-AF65-F5344CB8AC3E}">
        <p14:creationId xmlns:p14="http://schemas.microsoft.com/office/powerpoint/2010/main" val="396277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8810-C723-6832-97B3-84BF1F7674B2}"/>
              </a:ext>
            </a:extLst>
          </p:cNvPr>
          <p:cNvSpPr>
            <a:spLocks noGrp="1"/>
          </p:cNvSpPr>
          <p:nvPr>
            <p:ph type="title"/>
          </p:nvPr>
        </p:nvSpPr>
        <p:spPr/>
        <p:txBody>
          <a:bodyPr/>
          <a:lstStyle/>
          <a:p>
            <a:r>
              <a:rPr lang="en-US" dirty="0"/>
              <a:t>Is BS21-2 interacting with the 5’UTR or the promoter region?</a:t>
            </a:r>
          </a:p>
        </p:txBody>
      </p:sp>
      <p:grpSp>
        <p:nvGrpSpPr>
          <p:cNvPr id="10" name="Group 9">
            <a:extLst>
              <a:ext uri="{FF2B5EF4-FFF2-40B4-BE49-F238E27FC236}">
                <a16:creationId xmlns:a16="http://schemas.microsoft.com/office/drawing/2014/main" id="{83C45483-6375-08EF-4E68-AB396CAF6542}"/>
              </a:ext>
            </a:extLst>
          </p:cNvPr>
          <p:cNvGrpSpPr/>
          <p:nvPr/>
        </p:nvGrpSpPr>
        <p:grpSpPr>
          <a:xfrm>
            <a:off x="765392" y="2758809"/>
            <a:ext cx="10661215" cy="1726963"/>
            <a:chOff x="547254" y="3277283"/>
            <a:chExt cx="10661215" cy="1726963"/>
          </a:xfrm>
        </p:grpSpPr>
        <p:sp>
          <p:nvSpPr>
            <p:cNvPr id="6" name="Google Shape;129;p17">
              <a:extLst>
                <a:ext uri="{FF2B5EF4-FFF2-40B4-BE49-F238E27FC236}">
                  <a16:creationId xmlns:a16="http://schemas.microsoft.com/office/drawing/2014/main" id="{FDD32054-E33C-3B4B-07FD-A4E9FEC0B915}"/>
                </a:ext>
              </a:extLst>
            </p:cNvPr>
            <p:cNvSpPr/>
            <p:nvPr/>
          </p:nvSpPr>
          <p:spPr>
            <a:xfrm>
              <a:off x="3525625" y="4446146"/>
              <a:ext cx="2969442" cy="558100"/>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bg1"/>
                  </a:solidFill>
                </a:rPr>
                <a:t>5’UTR</a:t>
              </a:r>
              <a:endParaRPr sz="3200" dirty="0">
                <a:solidFill>
                  <a:schemeClr val="bg1"/>
                </a:solidFill>
              </a:endParaRPr>
            </a:p>
          </p:txBody>
        </p:sp>
        <p:sp>
          <p:nvSpPr>
            <p:cNvPr id="7" name="Google Shape;130;p17">
              <a:extLst>
                <a:ext uri="{FF2B5EF4-FFF2-40B4-BE49-F238E27FC236}">
                  <a16:creationId xmlns:a16="http://schemas.microsoft.com/office/drawing/2014/main" id="{8EE325F5-3E2B-DEEC-05ED-B1D1281F2C23}"/>
                </a:ext>
              </a:extLst>
            </p:cNvPr>
            <p:cNvSpPr/>
            <p:nvPr/>
          </p:nvSpPr>
          <p:spPr>
            <a:xfrm>
              <a:off x="6495067" y="4446146"/>
              <a:ext cx="4713402" cy="558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i="1" dirty="0">
                  <a:solidFill>
                    <a:schemeClr val="bg1"/>
                  </a:solidFill>
                </a:rPr>
                <a:t>rpsu2 </a:t>
              </a:r>
              <a:endParaRPr sz="3200" i="1" dirty="0">
                <a:solidFill>
                  <a:schemeClr val="bg1"/>
                </a:solidFill>
              </a:endParaRPr>
            </a:p>
          </p:txBody>
        </p:sp>
        <p:sp>
          <p:nvSpPr>
            <p:cNvPr id="8" name="Google Shape;129;p17">
              <a:extLst>
                <a:ext uri="{FF2B5EF4-FFF2-40B4-BE49-F238E27FC236}">
                  <a16:creationId xmlns:a16="http://schemas.microsoft.com/office/drawing/2014/main" id="{97FD3B91-E6C1-490F-25C8-BA821BCAC7EE}"/>
                </a:ext>
              </a:extLst>
            </p:cNvPr>
            <p:cNvSpPr/>
            <p:nvPr/>
          </p:nvSpPr>
          <p:spPr>
            <a:xfrm>
              <a:off x="547254" y="4446145"/>
              <a:ext cx="2978370" cy="558101"/>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bg1"/>
                  </a:solidFill>
                </a:rPr>
                <a:t>-10 and -35</a:t>
              </a:r>
              <a:endParaRPr sz="3200" dirty="0">
                <a:solidFill>
                  <a:schemeClr val="bg1"/>
                </a:solidFill>
              </a:endParaRPr>
            </a:p>
          </p:txBody>
        </p:sp>
        <p:sp>
          <p:nvSpPr>
            <p:cNvPr id="9" name="Arrow: Bent 8">
              <a:extLst>
                <a:ext uri="{FF2B5EF4-FFF2-40B4-BE49-F238E27FC236}">
                  <a16:creationId xmlns:a16="http://schemas.microsoft.com/office/drawing/2014/main" id="{89C781DC-5D94-234A-072E-5AB065D0B19B}"/>
                </a:ext>
              </a:extLst>
            </p:cNvPr>
            <p:cNvSpPr/>
            <p:nvPr/>
          </p:nvSpPr>
          <p:spPr>
            <a:xfrm>
              <a:off x="3440518" y="3277283"/>
              <a:ext cx="652290" cy="1168863"/>
            </a:xfrm>
            <a:prstGeom prst="bentArrow">
              <a:avLst>
                <a:gd name="adj1" fmla="val 9306"/>
                <a:gd name="adj2" fmla="val 25000"/>
                <a:gd name="adj3" fmla="val 25000"/>
                <a:gd name="adj4" fmla="val 4375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6877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8429-CB0B-EBC3-87A9-1E6359B34B38}"/>
              </a:ext>
            </a:extLst>
          </p:cNvPr>
          <p:cNvSpPr>
            <a:spLocks noGrp="1"/>
          </p:cNvSpPr>
          <p:nvPr>
            <p:ph type="title"/>
          </p:nvPr>
        </p:nvSpPr>
        <p:spPr>
          <a:xfrm>
            <a:off x="1451579" y="1304957"/>
            <a:ext cx="9603275" cy="548797"/>
          </a:xfrm>
        </p:spPr>
        <p:txBody>
          <a:bodyPr/>
          <a:lstStyle/>
          <a:p>
            <a:r>
              <a:rPr lang="en-US" dirty="0"/>
              <a:t>Testing 5’UTR Vs promoter</a:t>
            </a:r>
          </a:p>
        </p:txBody>
      </p:sp>
      <p:grpSp>
        <p:nvGrpSpPr>
          <p:cNvPr id="4" name="Group 3">
            <a:extLst>
              <a:ext uri="{FF2B5EF4-FFF2-40B4-BE49-F238E27FC236}">
                <a16:creationId xmlns:a16="http://schemas.microsoft.com/office/drawing/2014/main" id="{1970652B-EFAB-60FA-DD42-7ED060EDF35C}"/>
              </a:ext>
            </a:extLst>
          </p:cNvPr>
          <p:cNvGrpSpPr/>
          <p:nvPr/>
        </p:nvGrpSpPr>
        <p:grpSpPr>
          <a:xfrm>
            <a:off x="754145" y="2815063"/>
            <a:ext cx="5147818" cy="2703547"/>
            <a:chOff x="287940" y="2117480"/>
            <a:chExt cx="4096307" cy="2703547"/>
          </a:xfrm>
        </p:grpSpPr>
        <p:sp>
          <p:nvSpPr>
            <p:cNvPr id="5" name="Google Shape;151;p18">
              <a:extLst>
                <a:ext uri="{FF2B5EF4-FFF2-40B4-BE49-F238E27FC236}">
                  <a16:creationId xmlns:a16="http://schemas.microsoft.com/office/drawing/2014/main" id="{F99A890E-7151-B79C-0A9E-2186117C19BD}"/>
                </a:ext>
              </a:extLst>
            </p:cNvPr>
            <p:cNvSpPr/>
            <p:nvPr/>
          </p:nvSpPr>
          <p:spPr>
            <a:xfrm>
              <a:off x="308886" y="2117480"/>
              <a:ext cx="1358400" cy="36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rpsU2</a:t>
              </a:r>
              <a:r>
                <a:rPr lang="en" dirty="0"/>
                <a:t> promoter</a:t>
              </a:r>
              <a:endParaRPr dirty="0"/>
            </a:p>
          </p:txBody>
        </p:sp>
        <p:sp>
          <p:nvSpPr>
            <p:cNvPr id="6" name="Google Shape;152;p18">
              <a:extLst>
                <a:ext uri="{FF2B5EF4-FFF2-40B4-BE49-F238E27FC236}">
                  <a16:creationId xmlns:a16="http://schemas.microsoft.com/office/drawing/2014/main" id="{08A676DD-4AE4-BCE0-20A9-D7910DC94F5E}"/>
                </a:ext>
              </a:extLst>
            </p:cNvPr>
            <p:cNvSpPr/>
            <p:nvPr/>
          </p:nvSpPr>
          <p:spPr>
            <a:xfrm>
              <a:off x="1667343" y="2117480"/>
              <a:ext cx="1358400" cy="36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rpsU2</a:t>
              </a:r>
              <a:r>
                <a:rPr lang="en" dirty="0"/>
                <a:t> 5’ UTR</a:t>
              </a:r>
              <a:endParaRPr dirty="0"/>
            </a:p>
          </p:txBody>
        </p:sp>
        <p:sp>
          <p:nvSpPr>
            <p:cNvPr id="7" name="Google Shape;153;p18">
              <a:extLst>
                <a:ext uri="{FF2B5EF4-FFF2-40B4-BE49-F238E27FC236}">
                  <a16:creationId xmlns:a16="http://schemas.microsoft.com/office/drawing/2014/main" id="{3B33B9C4-729E-1D7E-2DBB-144D67862AA6}"/>
                </a:ext>
              </a:extLst>
            </p:cNvPr>
            <p:cNvSpPr/>
            <p:nvPr/>
          </p:nvSpPr>
          <p:spPr>
            <a:xfrm>
              <a:off x="3025799" y="2117480"/>
              <a:ext cx="1358400" cy="365400"/>
            </a:xfrm>
            <a:prstGeom prst="rect">
              <a:avLst/>
            </a:prstGeom>
            <a:solidFill>
              <a:srgbClr val="FFCD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LacZ </a:t>
              </a:r>
              <a:endParaRPr dirty="0"/>
            </a:p>
          </p:txBody>
        </p:sp>
        <p:sp>
          <p:nvSpPr>
            <p:cNvPr id="8" name="Google Shape;155;p18">
              <a:extLst>
                <a:ext uri="{FF2B5EF4-FFF2-40B4-BE49-F238E27FC236}">
                  <a16:creationId xmlns:a16="http://schemas.microsoft.com/office/drawing/2014/main" id="{EB058989-867A-497E-7CD0-B5D3C75385EC}"/>
                </a:ext>
              </a:extLst>
            </p:cNvPr>
            <p:cNvSpPr/>
            <p:nvPr/>
          </p:nvSpPr>
          <p:spPr>
            <a:xfrm>
              <a:off x="287940" y="2896875"/>
              <a:ext cx="1358400" cy="3654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solidFill>
                    <a:schemeClr val="bg1"/>
                  </a:solidFill>
                </a:rPr>
                <a:t>tul 4 </a:t>
              </a:r>
              <a:r>
                <a:rPr lang="en" dirty="0">
                  <a:solidFill>
                    <a:schemeClr val="bg1"/>
                  </a:solidFill>
                </a:rPr>
                <a:t>promoter</a:t>
              </a:r>
              <a:endParaRPr dirty="0">
                <a:solidFill>
                  <a:schemeClr val="bg1"/>
                </a:solidFill>
              </a:endParaRPr>
            </a:p>
          </p:txBody>
        </p:sp>
        <p:sp>
          <p:nvSpPr>
            <p:cNvPr id="9" name="Google Shape;156;p18">
              <a:extLst>
                <a:ext uri="{FF2B5EF4-FFF2-40B4-BE49-F238E27FC236}">
                  <a16:creationId xmlns:a16="http://schemas.microsoft.com/office/drawing/2014/main" id="{81CCC7CC-7F77-859B-A4F5-919F9B02022C}"/>
                </a:ext>
              </a:extLst>
            </p:cNvPr>
            <p:cNvSpPr/>
            <p:nvPr/>
          </p:nvSpPr>
          <p:spPr>
            <a:xfrm>
              <a:off x="1646396" y="2896875"/>
              <a:ext cx="1358400" cy="3654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solidFill>
                    <a:schemeClr val="bg1"/>
                  </a:solidFill>
                </a:rPr>
                <a:t>tul</a:t>
              </a:r>
              <a:r>
                <a:rPr lang="en" dirty="0">
                  <a:solidFill>
                    <a:schemeClr val="bg1"/>
                  </a:solidFill>
                </a:rPr>
                <a:t> </a:t>
              </a:r>
              <a:r>
                <a:rPr lang="en" i="1" dirty="0">
                  <a:solidFill>
                    <a:schemeClr val="bg1"/>
                  </a:solidFill>
                </a:rPr>
                <a:t>4</a:t>
              </a:r>
              <a:r>
                <a:rPr lang="en" dirty="0">
                  <a:solidFill>
                    <a:schemeClr val="bg1"/>
                  </a:solidFill>
                </a:rPr>
                <a:t> 5’ UTR</a:t>
              </a:r>
              <a:endParaRPr dirty="0">
                <a:solidFill>
                  <a:schemeClr val="bg1"/>
                </a:solidFill>
              </a:endParaRPr>
            </a:p>
          </p:txBody>
        </p:sp>
        <p:sp>
          <p:nvSpPr>
            <p:cNvPr id="10" name="Google Shape;157;p18">
              <a:extLst>
                <a:ext uri="{FF2B5EF4-FFF2-40B4-BE49-F238E27FC236}">
                  <a16:creationId xmlns:a16="http://schemas.microsoft.com/office/drawing/2014/main" id="{C103CA9B-B23D-D032-DFDF-309B58B1F1FD}"/>
                </a:ext>
              </a:extLst>
            </p:cNvPr>
            <p:cNvSpPr/>
            <p:nvPr/>
          </p:nvSpPr>
          <p:spPr>
            <a:xfrm>
              <a:off x="3004853" y="2896875"/>
              <a:ext cx="1358400" cy="365400"/>
            </a:xfrm>
            <a:prstGeom prst="rect">
              <a:avLst/>
            </a:prstGeom>
            <a:solidFill>
              <a:srgbClr val="FFCD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LacZ </a:t>
              </a:r>
              <a:endParaRPr/>
            </a:p>
          </p:txBody>
        </p:sp>
        <p:sp>
          <p:nvSpPr>
            <p:cNvPr id="11" name="Google Shape;159;p18">
              <a:extLst>
                <a:ext uri="{FF2B5EF4-FFF2-40B4-BE49-F238E27FC236}">
                  <a16:creationId xmlns:a16="http://schemas.microsoft.com/office/drawing/2014/main" id="{62EACF23-3A40-4F1A-D27B-2BE9ABBDEC03}"/>
                </a:ext>
              </a:extLst>
            </p:cNvPr>
            <p:cNvSpPr/>
            <p:nvPr/>
          </p:nvSpPr>
          <p:spPr>
            <a:xfrm>
              <a:off x="308892" y="3676241"/>
              <a:ext cx="1358400" cy="36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rpsU2</a:t>
              </a:r>
              <a:r>
                <a:rPr lang="en" dirty="0"/>
                <a:t> promoter</a:t>
              </a:r>
              <a:endParaRPr dirty="0"/>
            </a:p>
          </p:txBody>
        </p:sp>
        <p:sp>
          <p:nvSpPr>
            <p:cNvPr id="12" name="Google Shape;160;p18">
              <a:extLst>
                <a:ext uri="{FF2B5EF4-FFF2-40B4-BE49-F238E27FC236}">
                  <a16:creationId xmlns:a16="http://schemas.microsoft.com/office/drawing/2014/main" id="{CEE9672D-83A9-4A92-4C02-B7FB47661709}"/>
                </a:ext>
              </a:extLst>
            </p:cNvPr>
            <p:cNvSpPr/>
            <p:nvPr/>
          </p:nvSpPr>
          <p:spPr>
            <a:xfrm>
              <a:off x="1667348" y="3676241"/>
              <a:ext cx="1358400" cy="3654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solidFill>
                    <a:schemeClr val="bg1"/>
                  </a:solidFill>
                </a:rPr>
                <a:t>tul 4 </a:t>
              </a:r>
              <a:r>
                <a:rPr lang="en" dirty="0">
                  <a:solidFill>
                    <a:schemeClr val="bg1"/>
                  </a:solidFill>
                </a:rPr>
                <a:t>5’ UTR</a:t>
              </a:r>
              <a:endParaRPr dirty="0">
                <a:solidFill>
                  <a:schemeClr val="bg1"/>
                </a:solidFill>
              </a:endParaRPr>
            </a:p>
          </p:txBody>
        </p:sp>
        <p:sp>
          <p:nvSpPr>
            <p:cNvPr id="13" name="Google Shape;161;p18">
              <a:extLst>
                <a:ext uri="{FF2B5EF4-FFF2-40B4-BE49-F238E27FC236}">
                  <a16:creationId xmlns:a16="http://schemas.microsoft.com/office/drawing/2014/main" id="{73EE85CF-7AB5-E83D-BDA6-B9D7793D77DA}"/>
                </a:ext>
              </a:extLst>
            </p:cNvPr>
            <p:cNvSpPr/>
            <p:nvPr/>
          </p:nvSpPr>
          <p:spPr>
            <a:xfrm>
              <a:off x="3025804" y="3676241"/>
              <a:ext cx="1358400" cy="365400"/>
            </a:xfrm>
            <a:prstGeom prst="rect">
              <a:avLst/>
            </a:prstGeom>
            <a:solidFill>
              <a:srgbClr val="FFCD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LacZ </a:t>
              </a:r>
              <a:endParaRPr/>
            </a:p>
          </p:txBody>
        </p:sp>
        <p:sp>
          <p:nvSpPr>
            <p:cNvPr id="14" name="Google Shape;163;p18">
              <a:extLst>
                <a:ext uri="{FF2B5EF4-FFF2-40B4-BE49-F238E27FC236}">
                  <a16:creationId xmlns:a16="http://schemas.microsoft.com/office/drawing/2014/main" id="{8375ECCA-4564-A957-D552-F545954071F2}"/>
                </a:ext>
              </a:extLst>
            </p:cNvPr>
            <p:cNvSpPr/>
            <p:nvPr/>
          </p:nvSpPr>
          <p:spPr>
            <a:xfrm>
              <a:off x="308934" y="4455627"/>
              <a:ext cx="1358400" cy="3654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solidFill>
                    <a:schemeClr val="bg1"/>
                  </a:solidFill>
                </a:rPr>
                <a:t>tul 4  </a:t>
              </a:r>
              <a:r>
                <a:rPr lang="en" dirty="0">
                  <a:solidFill>
                    <a:schemeClr val="bg1"/>
                  </a:solidFill>
                </a:rPr>
                <a:t>promoter</a:t>
              </a:r>
              <a:endParaRPr dirty="0">
                <a:solidFill>
                  <a:schemeClr val="bg1"/>
                </a:solidFill>
              </a:endParaRPr>
            </a:p>
          </p:txBody>
        </p:sp>
        <p:sp>
          <p:nvSpPr>
            <p:cNvPr id="15" name="Google Shape;164;p18">
              <a:extLst>
                <a:ext uri="{FF2B5EF4-FFF2-40B4-BE49-F238E27FC236}">
                  <a16:creationId xmlns:a16="http://schemas.microsoft.com/office/drawing/2014/main" id="{C3134B64-B164-5F46-4DD6-CA6B92095D3B}"/>
                </a:ext>
              </a:extLst>
            </p:cNvPr>
            <p:cNvSpPr/>
            <p:nvPr/>
          </p:nvSpPr>
          <p:spPr>
            <a:xfrm>
              <a:off x="1667390" y="4455627"/>
              <a:ext cx="1358400" cy="365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rpsU2</a:t>
              </a:r>
              <a:r>
                <a:rPr lang="en" dirty="0"/>
                <a:t> 5’ UTR</a:t>
              </a:r>
              <a:endParaRPr dirty="0"/>
            </a:p>
          </p:txBody>
        </p:sp>
        <p:sp>
          <p:nvSpPr>
            <p:cNvPr id="16" name="Google Shape;165;p18">
              <a:extLst>
                <a:ext uri="{FF2B5EF4-FFF2-40B4-BE49-F238E27FC236}">
                  <a16:creationId xmlns:a16="http://schemas.microsoft.com/office/drawing/2014/main" id="{999BFAE6-9721-8C06-B263-DD4BECF18F17}"/>
                </a:ext>
              </a:extLst>
            </p:cNvPr>
            <p:cNvSpPr/>
            <p:nvPr/>
          </p:nvSpPr>
          <p:spPr>
            <a:xfrm>
              <a:off x="3025847" y="4455627"/>
              <a:ext cx="1358400" cy="365400"/>
            </a:xfrm>
            <a:prstGeom prst="rect">
              <a:avLst/>
            </a:prstGeom>
            <a:solidFill>
              <a:srgbClr val="FFCD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LacZ </a:t>
              </a:r>
              <a:endParaRPr/>
            </a:p>
          </p:txBody>
        </p:sp>
      </p:grpSp>
      <p:graphicFrame>
        <p:nvGraphicFramePr>
          <p:cNvPr id="17" name="Table 44">
            <a:extLst>
              <a:ext uri="{FF2B5EF4-FFF2-40B4-BE49-F238E27FC236}">
                <a16:creationId xmlns:a16="http://schemas.microsoft.com/office/drawing/2014/main" id="{4B9083EE-2DCF-3267-1BFF-696E4F8F8842}"/>
              </a:ext>
            </a:extLst>
          </p:cNvPr>
          <p:cNvGraphicFramePr>
            <a:graphicFrameLocks noGrp="1"/>
          </p:cNvGraphicFramePr>
          <p:nvPr>
            <p:extLst>
              <p:ext uri="{D42A27DB-BD31-4B8C-83A1-F6EECF244321}">
                <p14:modId xmlns:p14="http://schemas.microsoft.com/office/powerpoint/2010/main" val="1299544041"/>
              </p:ext>
            </p:extLst>
          </p:nvPr>
        </p:nvGraphicFramePr>
        <p:xfrm>
          <a:off x="6015170" y="2097698"/>
          <a:ext cx="4355510" cy="640080"/>
        </p:xfrm>
        <a:graphic>
          <a:graphicData uri="http://schemas.openxmlformats.org/drawingml/2006/table">
            <a:tbl>
              <a:tblPr firstRow="1" bandRow="1"/>
              <a:tblGrid>
                <a:gridCol w="2177755">
                  <a:extLst>
                    <a:ext uri="{9D8B030D-6E8A-4147-A177-3AD203B41FA5}">
                      <a16:colId xmlns:a16="http://schemas.microsoft.com/office/drawing/2014/main" val="2576813708"/>
                    </a:ext>
                  </a:extLst>
                </a:gridCol>
                <a:gridCol w="2177755">
                  <a:extLst>
                    <a:ext uri="{9D8B030D-6E8A-4147-A177-3AD203B41FA5}">
                      <a16:colId xmlns:a16="http://schemas.microsoft.com/office/drawing/2014/main" val="3437279959"/>
                    </a:ext>
                  </a:extLst>
                </a:gridCol>
              </a:tblGrid>
              <a:tr h="576944">
                <a:tc>
                  <a:txBody>
                    <a:bodyPr/>
                    <a:lstStyle/>
                    <a:p>
                      <a:pPr algn="ctr"/>
                      <a:r>
                        <a:rPr lang="en-US" b="0" dirty="0">
                          <a:latin typeface="Quattrocento Sans" panose="020B0604020202020204" charset="0"/>
                        </a:rPr>
                        <a:t>If in cells </a:t>
                      </a:r>
                      <a:r>
                        <a:rPr lang="en-US" b="1" u="sng" dirty="0">
                          <a:latin typeface="Quattrocento Sans" panose="020B0604020202020204" charset="0"/>
                        </a:rPr>
                        <a:t>with</a:t>
                      </a:r>
                      <a:r>
                        <a:rPr lang="en-US" b="0" dirty="0">
                          <a:latin typeface="Quattrocento Sans" panose="020B0604020202020204" charset="0"/>
                        </a:rPr>
                        <a:t> bS21-2 (WT)</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Quattrocento Sans" panose="020B0604020202020204" charset="0"/>
                        </a:rPr>
                        <a:t>If in cells </a:t>
                      </a:r>
                      <a:r>
                        <a:rPr lang="en-US" b="1" u="sng" dirty="0">
                          <a:latin typeface="Quattrocento Sans" panose="020B0604020202020204" charset="0"/>
                        </a:rPr>
                        <a:t>without</a:t>
                      </a:r>
                      <a:r>
                        <a:rPr lang="en-US" b="0" dirty="0">
                          <a:latin typeface="Quattrocento Sans" panose="020B0604020202020204" charset="0"/>
                        </a:rPr>
                        <a:t> bS21-2 (∆</a:t>
                      </a:r>
                      <a:r>
                        <a:rPr lang="en-US" b="0" i="1" dirty="0">
                          <a:latin typeface="Quattrocento Sans" panose="020B0604020202020204" charset="0"/>
                        </a:rPr>
                        <a:t>rpsU2</a:t>
                      </a:r>
                      <a:r>
                        <a:rPr lang="en-US" b="0" dirty="0">
                          <a:latin typeface="Quattrocento Sans" panose="020B0604020202020204" charset="0"/>
                        </a:rPr>
                        <a:t>)</a:t>
                      </a:r>
                    </a:p>
                  </a:txBody>
                  <a:tcPr>
                    <a:solidFill>
                      <a:schemeClr val="accent2">
                        <a:lumMod val="40000"/>
                        <a:lumOff val="60000"/>
                      </a:schemeClr>
                    </a:solidFill>
                  </a:tcPr>
                </a:tc>
                <a:extLst>
                  <a:ext uri="{0D108BD9-81ED-4DB2-BD59-A6C34878D82A}">
                    <a16:rowId xmlns:a16="http://schemas.microsoft.com/office/drawing/2014/main" val="3777168174"/>
                  </a:ext>
                </a:extLst>
              </a:tr>
            </a:tbl>
          </a:graphicData>
        </a:graphic>
      </p:graphicFrame>
      <p:pic>
        <p:nvPicPr>
          <p:cNvPr id="18" name="Picture 6" descr="Plus - PNG image with transparent background | Free Png Images">
            <a:extLst>
              <a:ext uri="{FF2B5EF4-FFF2-40B4-BE49-F238E27FC236}">
                <a16:creationId xmlns:a16="http://schemas.microsoft.com/office/drawing/2014/main" id="{AAA589F3-38F2-B0FE-988A-04401CAF6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799" y="2791923"/>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lus - PNG image with transparent background | Free Png Images">
            <a:extLst>
              <a:ext uri="{FF2B5EF4-FFF2-40B4-BE49-F238E27FC236}">
                <a16:creationId xmlns:a16="http://schemas.microsoft.com/office/drawing/2014/main" id="{1C46F11A-74BA-0343-7ABA-4AF054C91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034" y="2756807"/>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lus - PNG image with transparent background | Free Png Images">
            <a:extLst>
              <a:ext uri="{FF2B5EF4-FFF2-40B4-BE49-F238E27FC236}">
                <a16:creationId xmlns:a16="http://schemas.microsoft.com/office/drawing/2014/main" id="{5A4C2C88-DE8A-8930-F181-CBCEAF2A0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151" y="2756807"/>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Plus - PNG image with transparent background | Free Png Images">
            <a:extLst>
              <a:ext uri="{FF2B5EF4-FFF2-40B4-BE49-F238E27FC236}">
                <a16:creationId xmlns:a16="http://schemas.microsoft.com/office/drawing/2014/main" id="{B1DC8A4C-A542-E4DF-912A-526E67E67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621" y="2756807"/>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Plus - PNG image with transparent background | Free Png Images">
            <a:extLst>
              <a:ext uri="{FF2B5EF4-FFF2-40B4-BE49-F238E27FC236}">
                <a16:creationId xmlns:a16="http://schemas.microsoft.com/office/drawing/2014/main" id="{466A4A49-D5BB-330E-986B-C84B0126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092" y="2756807"/>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Plus - PNG image with transparent background | Free Png Images">
            <a:extLst>
              <a:ext uri="{FF2B5EF4-FFF2-40B4-BE49-F238E27FC236}">
                <a16:creationId xmlns:a16="http://schemas.microsoft.com/office/drawing/2014/main" id="{7D5F4B4D-472A-48A2-A2DC-877ECF8C1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563" y="2756807"/>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Plus - PNG image with transparent background | Free Png Images">
            <a:extLst>
              <a:ext uri="{FF2B5EF4-FFF2-40B4-BE49-F238E27FC236}">
                <a16:creationId xmlns:a16="http://schemas.microsoft.com/office/drawing/2014/main" id="{6FF3F8CC-F4F2-A2D1-0548-9D26D4A36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751" y="3612292"/>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Plus - PNG image with transparent background | Free Png Images">
            <a:extLst>
              <a:ext uri="{FF2B5EF4-FFF2-40B4-BE49-F238E27FC236}">
                <a16:creationId xmlns:a16="http://schemas.microsoft.com/office/drawing/2014/main" id="{5A483834-9BF1-ACD8-5299-563B45840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114" y="3613165"/>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Plus - PNG image with transparent background | Free Png Images">
            <a:extLst>
              <a:ext uri="{FF2B5EF4-FFF2-40B4-BE49-F238E27FC236}">
                <a16:creationId xmlns:a16="http://schemas.microsoft.com/office/drawing/2014/main" id="{A7558DBA-800C-3EB5-FC7C-073957FD4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477" y="3612292"/>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lus - PNG image with transparent background | Free Png Images">
            <a:extLst>
              <a:ext uri="{FF2B5EF4-FFF2-40B4-BE49-F238E27FC236}">
                <a16:creationId xmlns:a16="http://schemas.microsoft.com/office/drawing/2014/main" id="{C9BE7908-20AE-67CF-A9A0-29F76E5A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580" y="3594458"/>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Plus - PNG image with transparent background | Free Png Images">
            <a:extLst>
              <a:ext uri="{FF2B5EF4-FFF2-40B4-BE49-F238E27FC236}">
                <a16:creationId xmlns:a16="http://schemas.microsoft.com/office/drawing/2014/main" id="{8F8C8351-A889-82A4-980A-E7C38B0EA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943" y="3595331"/>
            <a:ext cx="411678" cy="4116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Plus - PNG image with transparent background | Free Png Images">
            <a:extLst>
              <a:ext uri="{FF2B5EF4-FFF2-40B4-BE49-F238E27FC236}">
                <a16:creationId xmlns:a16="http://schemas.microsoft.com/office/drawing/2014/main" id="{7CB8E79C-984E-CF77-2E25-F1F7B847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306" y="3594458"/>
            <a:ext cx="411678" cy="41167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EC257A6-0DBF-72B9-AB52-1E4A740328FC}"/>
              </a:ext>
            </a:extLst>
          </p:cNvPr>
          <p:cNvSpPr txBox="1"/>
          <p:nvPr/>
        </p:nvSpPr>
        <p:spPr>
          <a:xfrm>
            <a:off x="6954610" y="4325691"/>
            <a:ext cx="276056" cy="461665"/>
          </a:xfrm>
          <a:prstGeom prst="rect">
            <a:avLst/>
          </a:prstGeom>
          <a:noFill/>
        </p:spPr>
        <p:txBody>
          <a:bodyPr wrap="square" rtlCol="0">
            <a:spAutoFit/>
          </a:bodyPr>
          <a:lstStyle/>
          <a:p>
            <a:r>
              <a:rPr lang="en-US" sz="2400" b="1" dirty="0">
                <a:latin typeface="Quattrocento Sans" panose="020B0604020202020204" charset="0"/>
              </a:rPr>
              <a:t>?</a:t>
            </a:r>
          </a:p>
        </p:txBody>
      </p:sp>
      <p:sp>
        <p:nvSpPr>
          <p:cNvPr id="31" name="TextBox 30">
            <a:extLst>
              <a:ext uri="{FF2B5EF4-FFF2-40B4-BE49-F238E27FC236}">
                <a16:creationId xmlns:a16="http://schemas.microsoft.com/office/drawing/2014/main" id="{769A567E-16DA-3C19-9C0A-294CD842E236}"/>
              </a:ext>
            </a:extLst>
          </p:cNvPr>
          <p:cNvSpPr txBox="1"/>
          <p:nvPr/>
        </p:nvSpPr>
        <p:spPr>
          <a:xfrm>
            <a:off x="6954610" y="5056945"/>
            <a:ext cx="276056" cy="461665"/>
          </a:xfrm>
          <a:prstGeom prst="rect">
            <a:avLst/>
          </a:prstGeom>
          <a:noFill/>
        </p:spPr>
        <p:txBody>
          <a:bodyPr wrap="square" rtlCol="0">
            <a:spAutoFit/>
          </a:bodyPr>
          <a:lstStyle/>
          <a:p>
            <a:r>
              <a:rPr lang="en-US" sz="2400" b="1" dirty="0">
                <a:latin typeface="Quattrocento Sans" panose="020B0604020202020204" charset="0"/>
              </a:rPr>
              <a:t>?</a:t>
            </a:r>
          </a:p>
        </p:txBody>
      </p:sp>
      <p:sp>
        <p:nvSpPr>
          <p:cNvPr id="32" name="TextBox 31">
            <a:extLst>
              <a:ext uri="{FF2B5EF4-FFF2-40B4-BE49-F238E27FC236}">
                <a16:creationId xmlns:a16="http://schemas.microsoft.com/office/drawing/2014/main" id="{C990C786-7E29-DDF9-58EE-CB8D6231E617}"/>
              </a:ext>
            </a:extLst>
          </p:cNvPr>
          <p:cNvSpPr txBox="1"/>
          <p:nvPr/>
        </p:nvSpPr>
        <p:spPr>
          <a:xfrm>
            <a:off x="9225714" y="5056945"/>
            <a:ext cx="276056" cy="461665"/>
          </a:xfrm>
          <a:prstGeom prst="rect">
            <a:avLst/>
          </a:prstGeom>
          <a:noFill/>
        </p:spPr>
        <p:txBody>
          <a:bodyPr wrap="square" rtlCol="0">
            <a:spAutoFit/>
          </a:bodyPr>
          <a:lstStyle/>
          <a:p>
            <a:r>
              <a:rPr lang="en-US" sz="2400" b="1" dirty="0">
                <a:latin typeface="Quattrocento Sans" panose="020B0604020202020204" charset="0"/>
              </a:rPr>
              <a:t>?</a:t>
            </a:r>
          </a:p>
        </p:txBody>
      </p:sp>
      <p:sp>
        <p:nvSpPr>
          <p:cNvPr id="33" name="TextBox 32">
            <a:extLst>
              <a:ext uri="{FF2B5EF4-FFF2-40B4-BE49-F238E27FC236}">
                <a16:creationId xmlns:a16="http://schemas.microsoft.com/office/drawing/2014/main" id="{945651F0-721D-1933-A88E-BBC68D05C860}"/>
              </a:ext>
            </a:extLst>
          </p:cNvPr>
          <p:cNvSpPr txBox="1"/>
          <p:nvPr/>
        </p:nvSpPr>
        <p:spPr>
          <a:xfrm>
            <a:off x="9225714" y="4373824"/>
            <a:ext cx="276056" cy="461665"/>
          </a:xfrm>
          <a:prstGeom prst="rect">
            <a:avLst/>
          </a:prstGeom>
          <a:noFill/>
        </p:spPr>
        <p:txBody>
          <a:bodyPr wrap="square" rtlCol="0">
            <a:spAutoFit/>
          </a:bodyPr>
          <a:lstStyle/>
          <a:p>
            <a:r>
              <a:rPr lang="en-US" sz="2400" b="1" dirty="0">
                <a:latin typeface="Quattrocento Sans" panose="020B0604020202020204" charset="0"/>
              </a:rPr>
              <a:t>?</a:t>
            </a:r>
          </a:p>
        </p:txBody>
      </p:sp>
      <p:sp>
        <p:nvSpPr>
          <p:cNvPr id="34" name="Rectangle 33">
            <a:extLst>
              <a:ext uri="{FF2B5EF4-FFF2-40B4-BE49-F238E27FC236}">
                <a16:creationId xmlns:a16="http://schemas.microsoft.com/office/drawing/2014/main" id="{C7DD5874-D592-0D89-ACC4-D857B40B94FE}"/>
              </a:ext>
            </a:extLst>
          </p:cNvPr>
          <p:cNvSpPr/>
          <p:nvPr/>
        </p:nvSpPr>
        <p:spPr>
          <a:xfrm>
            <a:off x="754145" y="2720536"/>
            <a:ext cx="9616535" cy="54879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6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A4D3222-659E-5C27-2B2D-B47C12B1BA43}"/>
              </a:ext>
            </a:extLst>
          </p:cNvPr>
          <p:cNvSpPr>
            <a:spLocks noGrp="1"/>
          </p:cNvSpPr>
          <p:nvPr>
            <p:ph type="title"/>
          </p:nvPr>
        </p:nvSpPr>
        <p:spPr>
          <a:xfrm>
            <a:off x="106533" y="150829"/>
            <a:ext cx="4611238" cy="2903456"/>
          </a:xfrm>
        </p:spPr>
        <p:txBody>
          <a:bodyPr>
            <a:normAutofit/>
          </a:bodyPr>
          <a:lstStyle/>
          <a:p>
            <a:r>
              <a:rPr lang="en-US" sz="4000" dirty="0"/>
              <a:t>Results of the </a:t>
            </a:r>
            <a:r>
              <a:rPr lang="el-GR" sz="4000" dirty="0"/>
              <a:t>β-</a:t>
            </a:r>
            <a:r>
              <a:rPr lang="en-US" sz="4000" dirty="0"/>
              <a:t>galactosidase assay</a:t>
            </a:r>
          </a:p>
        </p:txBody>
      </p:sp>
      <p:pic>
        <p:nvPicPr>
          <p:cNvPr id="17" name="Picture 16">
            <a:extLst>
              <a:ext uri="{FF2B5EF4-FFF2-40B4-BE49-F238E27FC236}">
                <a16:creationId xmlns:a16="http://schemas.microsoft.com/office/drawing/2014/main" id="{7EBD7585-003B-AD0C-AB58-5A45702CF677}"/>
              </a:ext>
            </a:extLst>
          </p:cNvPr>
          <p:cNvPicPr>
            <a:picLocks noChangeAspect="1"/>
          </p:cNvPicPr>
          <p:nvPr/>
        </p:nvPicPr>
        <p:blipFill rotWithShape="1">
          <a:blip r:embed="rId2"/>
          <a:srcRect b="22698"/>
          <a:stretch/>
        </p:blipFill>
        <p:spPr>
          <a:xfrm>
            <a:off x="6291747" y="811418"/>
            <a:ext cx="5316173" cy="3232937"/>
          </a:xfrm>
          <a:prstGeom prst="rect">
            <a:avLst/>
          </a:prstGeom>
        </p:spPr>
      </p:pic>
      <p:pic>
        <p:nvPicPr>
          <p:cNvPr id="20" name="Picture 19">
            <a:extLst>
              <a:ext uri="{FF2B5EF4-FFF2-40B4-BE49-F238E27FC236}">
                <a16:creationId xmlns:a16="http://schemas.microsoft.com/office/drawing/2014/main" id="{7F3FA3FF-55E1-AEF1-544B-9D036A6D226D}"/>
              </a:ext>
            </a:extLst>
          </p:cNvPr>
          <p:cNvPicPr>
            <a:picLocks noChangeAspect="1"/>
          </p:cNvPicPr>
          <p:nvPr/>
        </p:nvPicPr>
        <p:blipFill>
          <a:blip r:embed="rId3"/>
          <a:stretch>
            <a:fillRect/>
          </a:stretch>
        </p:blipFill>
        <p:spPr>
          <a:xfrm>
            <a:off x="6297845" y="4044356"/>
            <a:ext cx="5310076" cy="859611"/>
          </a:xfrm>
          <a:prstGeom prst="rect">
            <a:avLst/>
          </a:prstGeom>
        </p:spPr>
      </p:pic>
      <p:pic>
        <p:nvPicPr>
          <p:cNvPr id="21" name="Picture 20">
            <a:extLst>
              <a:ext uri="{FF2B5EF4-FFF2-40B4-BE49-F238E27FC236}">
                <a16:creationId xmlns:a16="http://schemas.microsoft.com/office/drawing/2014/main" id="{ADA23A72-7EF1-0C76-39F8-EEAC3583802A}"/>
              </a:ext>
            </a:extLst>
          </p:cNvPr>
          <p:cNvPicPr>
            <a:picLocks noChangeAspect="1"/>
          </p:cNvPicPr>
          <p:nvPr/>
        </p:nvPicPr>
        <p:blipFill rotWithShape="1">
          <a:blip r:embed="rId2"/>
          <a:srcRect t="79446"/>
          <a:stretch/>
        </p:blipFill>
        <p:spPr>
          <a:xfrm>
            <a:off x="6291748" y="5086443"/>
            <a:ext cx="5316173" cy="859611"/>
          </a:xfrm>
          <a:prstGeom prst="rect">
            <a:avLst/>
          </a:prstGeom>
        </p:spPr>
      </p:pic>
      <p:sp>
        <p:nvSpPr>
          <p:cNvPr id="22" name="TextBox 21">
            <a:extLst>
              <a:ext uri="{FF2B5EF4-FFF2-40B4-BE49-F238E27FC236}">
                <a16:creationId xmlns:a16="http://schemas.microsoft.com/office/drawing/2014/main" id="{BA12413D-D319-AE81-E45B-BB557983B196}"/>
              </a:ext>
            </a:extLst>
          </p:cNvPr>
          <p:cNvSpPr txBox="1"/>
          <p:nvPr/>
        </p:nvSpPr>
        <p:spPr>
          <a:xfrm>
            <a:off x="4918894" y="5331582"/>
            <a:ext cx="981359" cy="369332"/>
          </a:xfrm>
          <a:prstGeom prst="rect">
            <a:avLst/>
          </a:prstGeom>
          <a:solidFill>
            <a:srgbClr val="8FA2D4"/>
          </a:solidFill>
        </p:spPr>
        <p:txBody>
          <a:bodyPr wrap="none" rtlCol="0">
            <a:spAutoFit/>
          </a:bodyPr>
          <a:lstStyle/>
          <a:p>
            <a:r>
              <a:rPr lang="en-US" b="1" dirty="0">
                <a:latin typeface="Century Gothic" panose="020B0502020202020204" pitchFamily="34" charset="0"/>
              </a:rPr>
              <a:t>Tn7 site</a:t>
            </a:r>
          </a:p>
        </p:txBody>
      </p:sp>
      <p:sp>
        <p:nvSpPr>
          <p:cNvPr id="23" name="TextBox 22">
            <a:extLst>
              <a:ext uri="{FF2B5EF4-FFF2-40B4-BE49-F238E27FC236}">
                <a16:creationId xmlns:a16="http://schemas.microsoft.com/office/drawing/2014/main" id="{C39608D2-0092-72F4-13DC-09CE953D20E8}"/>
              </a:ext>
            </a:extLst>
          </p:cNvPr>
          <p:cNvSpPr txBox="1"/>
          <p:nvPr/>
        </p:nvSpPr>
        <p:spPr>
          <a:xfrm>
            <a:off x="4273065" y="4393190"/>
            <a:ext cx="1822935" cy="369332"/>
          </a:xfrm>
          <a:prstGeom prst="rect">
            <a:avLst/>
          </a:prstGeom>
          <a:solidFill>
            <a:srgbClr val="3B64AD"/>
          </a:solidFill>
        </p:spPr>
        <p:txBody>
          <a:bodyPr wrap="square" rtlCol="0">
            <a:spAutoFit/>
          </a:bodyPr>
          <a:lstStyle/>
          <a:p>
            <a:r>
              <a:rPr lang="en-US" b="1" dirty="0">
                <a:solidFill>
                  <a:schemeClr val="bg1"/>
                </a:solidFill>
                <a:latin typeface="Century Gothic" panose="020B0502020202020204" pitchFamily="34" charset="0"/>
              </a:rPr>
              <a:t>Native context</a:t>
            </a:r>
          </a:p>
        </p:txBody>
      </p:sp>
    </p:spTree>
    <p:extLst>
      <p:ext uri="{BB962C8B-B14F-4D97-AF65-F5344CB8AC3E}">
        <p14:creationId xmlns:p14="http://schemas.microsoft.com/office/powerpoint/2010/main" val="393449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5571-54CE-88EF-88AD-9D2434660675}"/>
              </a:ext>
            </a:extLst>
          </p:cNvPr>
          <p:cNvSpPr>
            <a:spLocks noGrp="1"/>
          </p:cNvSpPr>
          <p:nvPr>
            <p:ph type="title"/>
          </p:nvPr>
        </p:nvSpPr>
        <p:spPr/>
        <p:txBody>
          <a:bodyPr/>
          <a:lstStyle/>
          <a:p>
            <a:r>
              <a:rPr lang="en-US" dirty="0"/>
              <a:t>How are the </a:t>
            </a:r>
            <a:r>
              <a:rPr lang="en-US" i="1" dirty="0" err="1"/>
              <a:t>Rpsu</a:t>
            </a:r>
            <a:r>
              <a:rPr lang="en-US" i="1" dirty="0"/>
              <a:t> </a:t>
            </a:r>
            <a:r>
              <a:rPr lang="en-US" dirty="0"/>
              <a:t>homologs controlling their own gene expression?</a:t>
            </a:r>
          </a:p>
        </p:txBody>
      </p:sp>
    </p:spTree>
    <p:extLst>
      <p:ext uri="{BB962C8B-B14F-4D97-AF65-F5344CB8AC3E}">
        <p14:creationId xmlns:p14="http://schemas.microsoft.com/office/powerpoint/2010/main" val="63432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4A6-FC89-5E1C-EC95-7610038BB6EF}"/>
              </a:ext>
            </a:extLst>
          </p:cNvPr>
          <p:cNvSpPr>
            <a:spLocks noGrp="1"/>
          </p:cNvSpPr>
          <p:nvPr>
            <p:ph type="title"/>
          </p:nvPr>
        </p:nvSpPr>
        <p:spPr>
          <a:xfrm>
            <a:off x="1451579" y="1263191"/>
            <a:ext cx="9603275" cy="650449"/>
          </a:xfrm>
        </p:spPr>
        <p:txBody>
          <a:bodyPr>
            <a:normAutofit/>
          </a:bodyPr>
          <a:lstStyle/>
          <a:p>
            <a:r>
              <a:rPr lang="en-US" sz="4000" dirty="0"/>
              <a:t>First Experiment </a:t>
            </a:r>
          </a:p>
        </p:txBody>
      </p:sp>
      <p:sp>
        <p:nvSpPr>
          <p:cNvPr id="3" name="Content Placeholder 2">
            <a:extLst>
              <a:ext uri="{FF2B5EF4-FFF2-40B4-BE49-F238E27FC236}">
                <a16:creationId xmlns:a16="http://schemas.microsoft.com/office/drawing/2014/main" id="{A8BAEA82-EC84-5973-8AC4-6FFBB8C8A492}"/>
              </a:ext>
            </a:extLst>
          </p:cNvPr>
          <p:cNvSpPr>
            <a:spLocks noGrp="1"/>
          </p:cNvSpPr>
          <p:nvPr>
            <p:ph idx="1"/>
          </p:nvPr>
        </p:nvSpPr>
        <p:spPr/>
        <p:txBody>
          <a:bodyPr>
            <a:normAutofit/>
          </a:bodyPr>
          <a:lstStyle/>
          <a:p>
            <a:r>
              <a:rPr lang="en-US" sz="2800" dirty="0"/>
              <a:t>Isolating RNA from LVS and </a:t>
            </a:r>
            <a:r>
              <a:rPr lang="el-GR" sz="2800" dirty="0">
                <a:latin typeface="Calibri Light" panose="020F0302020204030204" pitchFamily="34" charset="0"/>
                <a:cs typeface="Calibri Light" panose="020F0302020204030204" pitchFamily="34" charset="0"/>
              </a:rPr>
              <a:t>Δ</a:t>
            </a:r>
            <a:r>
              <a:rPr lang="en-US" sz="2800" i="1" dirty="0">
                <a:latin typeface="Calibri Light" panose="020F0302020204030204" pitchFamily="34" charset="0"/>
                <a:cs typeface="Calibri Light" panose="020F0302020204030204" pitchFamily="34" charset="0"/>
              </a:rPr>
              <a:t>rpsu2 </a:t>
            </a:r>
            <a:r>
              <a:rPr lang="en-US" sz="2800" dirty="0">
                <a:latin typeface="Calibri Light" panose="020F0302020204030204" pitchFamily="34" charset="0"/>
                <a:cs typeface="Calibri Light" panose="020F0302020204030204" pitchFamily="34" charset="0"/>
              </a:rPr>
              <a:t>and making cDNA </a:t>
            </a:r>
          </a:p>
          <a:p>
            <a:r>
              <a:rPr lang="en-US" sz="2800" dirty="0">
                <a:latin typeface="Calibri Light" panose="020F0302020204030204" pitchFamily="34" charset="0"/>
                <a:cs typeface="Calibri Light" panose="020F0302020204030204" pitchFamily="34" charset="0"/>
              </a:rPr>
              <a:t>RT-PCR </a:t>
            </a:r>
            <a:endParaRPr lang="en-US" sz="2800" dirty="0"/>
          </a:p>
        </p:txBody>
      </p:sp>
    </p:spTree>
    <p:extLst>
      <p:ext uri="{BB962C8B-B14F-4D97-AF65-F5344CB8AC3E}">
        <p14:creationId xmlns:p14="http://schemas.microsoft.com/office/powerpoint/2010/main" val="238462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F7F0-3312-4C44-841E-15CCE492B140}"/>
              </a:ext>
            </a:extLst>
          </p:cNvPr>
          <p:cNvSpPr>
            <a:spLocks noGrp="1"/>
          </p:cNvSpPr>
          <p:nvPr>
            <p:ph type="title"/>
          </p:nvPr>
        </p:nvSpPr>
        <p:spPr>
          <a:xfrm>
            <a:off x="1451579" y="1272619"/>
            <a:ext cx="9603275" cy="581135"/>
          </a:xfrm>
        </p:spPr>
        <p:txBody>
          <a:bodyPr/>
          <a:lstStyle/>
          <a:p>
            <a:r>
              <a:rPr lang="en-US" dirty="0"/>
              <a:t>A Big Thank you to the </a:t>
            </a:r>
            <a:r>
              <a:rPr lang="en-US" dirty="0" err="1"/>
              <a:t>KRamsey</a:t>
            </a:r>
            <a:r>
              <a:rPr lang="en-US" dirty="0"/>
              <a:t> Lab</a:t>
            </a:r>
          </a:p>
        </p:txBody>
      </p:sp>
      <p:sp>
        <p:nvSpPr>
          <p:cNvPr id="3" name="Content Placeholder 2">
            <a:extLst>
              <a:ext uri="{FF2B5EF4-FFF2-40B4-BE49-F238E27FC236}">
                <a16:creationId xmlns:a16="http://schemas.microsoft.com/office/drawing/2014/main" id="{C7375D36-83AE-4B31-8249-AAF7C54EF830}"/>
              </a:ext>
            </a:extLst>
          </p:cNvPr>
          <p:cNvSpPr>
            <a:spLocks noGrp="1"/>
          </p:cNvSpPr>
          <p:nvPr>
            <p:ph idx="1"/>
          </p:nvPr>
        </p:nvSpPr>
        <p:spPr/>
        <p:txBody>
          <a:bodyPr>
            <a:normAutofit lnSpcReduction="10000"/>
          </a:bodyPr>
          <a:lstStyle/>
          <a:p>
            <a:r>
              <a:rPr lang="en-US" sz="3200" dirty="0"/>
              <a:t>Dr. Kathryn Ramsey</a:t>
            </a:r>
          </a:p>
          <a:p>
            <a:r>
              <a:rPr lang="en-US" sz="3200" dirty="0"/>
              <a:t>Hannah </a:t>
            </a:r>
            <a:r>
              <a:rPr lang="en-US" sz="3200" dirty="0" err="1"/>
              <a:t>Trautmann</a:t>
            </a:r>
            <a:endParaRPr lang="en-US" sz="3200" dirty="0"/>
          </a:p>
          <a:p>
            <a:r>
              <a:rPr lang="en-US" sz="3200" dirty="0"/>
              <a:t>Dan Floyd</a:t>
            </a:r>
          </a:p>
          <a:p>
            <a:r>
              <a:rPr lang="en-US" sz="3200" dirty="0"/>
              <a:t>Aisling Macaraeg</a:t>
            </a:r>
          </a:p>
          <a:p>
            <a:r>
              <a:rPr lang="en-US" sz="3200" dirty="0"/>
              <a:t>Oli </a:t>
            </a:r>
            <a:r>
              <a:rPr lang="en-US" sz="3200" dirty="0" err="1"/>
              <a:t>Horyn</a:t>
            </a:r>
            <a:endParaRPr lang="en-US" sz="3200" dirty="0"/>
          </a:p>
        </p:txBody>
      </p:sp>
    </p:spTree>
    <p:extLst>
      <p:ext uri="{BB962C8B-B14F-4D97-AF65-F5344CB8AC3E}">
        <p14:creationId xmlns:p14="http://schemas.microsoft.com/office/powerpoint/2010/main" val="421905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878229" y="1207186"/>
            <a:ext cx="11894842" cy="1019680"/>
          </a:xfrm>
        </p:spPr>
        <p:txBody>
          <a:bodyPr>
            <a:normAutofit/>
          </a:bodyPr>
          <a:lstStyle/>
          <a:p>
            <a:r>
              <a:rPr lang="en-US" dirty="0"/>
              <a:t>Ribosomes can be heterogenous</a:t>
            </a:r>
          </a:p>
        </p:txBody>
      </p:sp>
      <p:sp>
        <p:nvSpPr>
          <p:cNvPr id="75" name="TextBox 74">
            <a:extLst>
              <a:ext uri="{FF2B5EF4-FFF2-40B4-BE49-F238E27FC236}">
                <a16:creationId xmlns:a16="http://schemas.microsoft.com/office/drawing/2014/main" id="{C6699A59-879E-DE41-9C36-27596049C568}"/>
              </a:ext>
            </a:extLst>
          </p:cNvPr>
          <p:cNvSpPr txBox="1"/>
          <p:nvPr/>
        </p:nvSpPr>
        <p:spPr>
          <a:xfrm>
            <a:off x="44116" y="5609826"/>
            <a:ext cx="1210376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How do changes in ribosome composition influence translation?</a:t>
            </a:r>
          </a:p>
        </p:txBody>
      </p:sp>
      <p:pic>
        <p:nvPicPr>
          <p:cNvPr id="1026" name="Picture 2">
            <a:extLst>
              <a:ext uri="{FF2B5EF4-FFF2-40B4-BE49-F238E27FC236}">
                <a16:creationId xmlns:a16="http://schemas.microsoft.com/office/drawing/2014/main" id="{B24387D8-1C81-E748-931D-2373A3279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0"/>
          <a:stretch/>
        </p:blipFill>
        <p:spPr bwMode="auto">
          <a:xfrm rot="16200000">
            <a:off x="1546411" y="2222207"/>
            <a:ext cx="3229160" cy="3088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6B07C9-8BC6-8444-B82B-165B47B0607B}"/>
              </a:ext>
            </a:extLst>
          </p:cNvPr>
          <p:cNvSpPr txBox="1"/>
          <p:nvPr/>
        </p:nvSpPr>
        <p:spPr>
          <a:xfrm>
            <a:off x="0" y="2437542"/>
            <a:ext cx="194636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 coli </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ribosome</a:t>
            </a: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 rRNAs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49 proteins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95929A1D-6D20-5540-A99C-B43A49C770D9}"/>
              </a:ext>
            </a:extLst>
          </p:cNvPr>
          <p:cNvSpPr txBox="1"/>
          <p:nvPr/>
        </p:nvSpPr>
        <p:spPr>
          <a:xfrm>
            <a:off x="1334286" y="5064196"/>
            <a:ext cx="120173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PDB 4V50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Berk et al., 2006</a:t>
            </a:r>
          </a:p>
        </p:txBody>
      </p:sp>
      <p:sp>
        <p:nvSpPr>
          <p:cNvPr id="89" name="TextBox 88">
            <a:extLst>
              <a:ext uri="{FF2B5EF4-FFF2-40B4-BE49-F238E27FC236}">
                <a16:creationId xmlns:a16="http://schemas.microsoft.com/office/drawing/2014/main" id="{BC7C3EFC-B37A-034C-BBE1-268F845CC143}"/>
              </a:ext>
            </a:extLst>
          </p:cNvPr>
          <p:cNvSpPr txBox="1"/>
          <p:nvPr/>
        </p:nvSpPr>
        <p:spPr>
          <a:xfrm>
            <a:off x="5327781" y="2151644"/>
            <a:ext cx="575698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Sources of heterogeneity</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Multiple rRNA operons</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rRNA modifications</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Ribosomal protein modifications</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Multiple versions of ribosomal proteins</a:t>
            </a:r>
          </a:p>
        </p:txBody>
      </p:sp>
    </p:spTree>
    <p:extLst>
      <p:ext uri="{BB962C8B-B14F-4D97-AF65-F5344CB8AC3E}">
        <p14:creationId xmlns:p14="http://schemas.microsoft.com/office/powerpoint/2010/main" val="6308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75" grpId="0"/>
      <p:bldP spid="8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bS21, a small ribosome </a:t>
            </a:r>
            <a:br>
              <a:rPr lang="en-US" dirty="0"/>
            </a:br>
            <a:r>
              <a:rPr lang="en-US" dirty="0"/>
              <a:t>subunit protein</a:t>
            </a:r>
            <a:endParaRPr lang="en-US" dirty="0">
              <a:latin typeface="Century Gothic" charset="0"/>
              <a:ea typeface="Century Gothic" charset="0"/>
              <a:cs typeface="Century Gothic" charset="0"/>
            </a:endParaRPr>
          </a:p>
        </p:txBody>
      </p:sp>
      <p:sp>
        <p:nvSpPr>
          <p:cNvPr id="84" name="Content Placeholder 16">
            <a:extLst>
              <a:ext uri="{FF2B5EF4-FFF2-40B4-BE49-F238E27FC236}">
                <a16:creationId xmlns:a16="http://schemas.microsoft.com/office/drawing/2014/main" id="{9685329E-9E35-8747-A3C3-63A5EEE6E1A0}"/>
              </a:ext>
            </a:extLst>
          </p:cNvPr>
          <p:cNvSpPr>
            <a:spLocks noGrp="1"/>
          </p:cNvSpPr>
          <p:nvPr>
            <p:ph idx="1"/>
          </p:nvPr>
        </p:nvSpPr>
        <p:spPr>
          <a:xfrm>
            <a:off x="1197489" y="1853754"/>
            <a:ext cx="5334342" cy="4727468"/>
          </a:xfrm>
        </p:spPr>
        <p:txBody>
          <a:bodyPr>
            <a:normAutofit/>
          </a:bodyPr>
          <a:lstStyle/>
          <a:p>
            <a:pPr marL="11113" lvl="1" indent="0">
              <a:lnSpc>
                <a:spcPct val="100000"/>
              </a:lnSpc>
              <a:spcBef>
                <a:spcPts val="0"/>
              </a:spcBef>
              <a:spcAft>
                <a:spcPts val="0"/>
              </a:spcAft>
              <a:buNone/>
            </a:pPr>
            <a:r>
              <a:rPr lang="en-US" sz="2400" dirty="0"/>
              <a:t>non-essential</a:t>
            </a:r>
          </a:p>
          <a:p>
            <a:pPr marL="11113" lvl="1" indent="0">
              <a:lnSpc>
                <a:spcPct val="100000"/>
              </a:lnSpc>
              <a:spcBef>
                <a:spcPts val="0"/>
              </a:spcBef>
              <a:spcAft>
                <a:spcPts val="0"/>
              </a:spcAft>
              <a:buNone/>
            </a:pPr>
            <a:r>
              <a:rPr lang="en-US" sz="2400" dirty="0"/>
              <a:t>involved in translation initiation</a:t>
            </a:r>
          </a:p>
          <a:p>
            <a:pPr marL="11113" lvl="1" indent="0">
              <a:lnSpc>
                <a:spcPct val="100000"/>
              </a:lnSpc>
              <a:spcBef>
                <a:spcPts val="0"/>
              </a:spcBef>
              <a:spcAft>
                <a:spcPts val="1000"/>
              </a:spcAft>
              <a:buNone/>
            </a:pPr>
            <a:r>
              <a:rPr lang="en-US" sz="2400" dirty="0"/>
              <a:t>implicated in control of specific processes</a:t>
            </a:r>
          </a:p>
          <a:p>
            <a:pPr marL="460375" indent="-460375">
              <a:lnSpc>
                <a:spcPct val="100000"/>
              </a:lnSpc>
              <a:spcBef>
                <a:spcPts val="600"/>
              </a:spcBef>
              <a:buNone/>
            </a:pPr>
            <a:endParaRPr lang="en-US" sz="2800" dirty="0"/>
          </a:p>
          <a:p>
            <a:pPr marL="460375" indent="-460375">
              <a:lnSpc>
                <a:spcPct val="100000"/>
              </a:lnSpc>
              <a:spcBef>
                <a:spcPts val="600"/>
              </a:spcBef>
              <a:buNone/>
            </a:pPr>
            <a:endParaRPr lang="en-US" sz="2800" dirty="0"/>
          </a:p>
          <a:p>
            <a:pPr marL="0" indent="0">
              <a:lnSpc>
                <a:spcPct val="100000"/>
              </a:lnSpc>
              <a:spcBef>
                <a:spcPts val="600"/>
              </a:spcBef>
              <a:buNone/>
            </a:pPr>
            <a:endParaRPr lang="en-US" sz="2800" dirty="0"/>
          </a:p>
        </p:txBody>
      </p:sp>
      <p:pic>
        <p:nvPicPr>
          <p:cNvPr id="13" name="Picture 12">
            <a:extLst>
              <a:ext uri="{FF2B5EF4-FFF2-40B4-BE49-F238E27FC236}">
                <a16:creationId xmlns:a16="http://schemas.microsoft.com/office/drawing/2014/main" id="{EF895636-88AB-2143-8A3D-7CCF557E64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75" t="1540" r="24625"/>
          <a:stretch/>
        </p:blipFill>
        <p:spPr>
          <a:xfrm>
            <a:off x="6785921" y="369797"/>
            <a:ext cx="5576887" cy="4543160"/>
          </a:xfrm>
          <a:prstGeom prst="rect">
            <a:avLst/>
          </a:prstGeom>
        </p:spPr>
      </p:pic>
      <p:sp>
        <p:nvSpPr>
          <p:cNvPr id="17" name="TextBox 16">
            <a:extLst>
              <a:ext uri="{FF2B5EF4-FFF2-40B4-BE49-F238E27FC236}">
                <a16:creationId xmlns:a16="http://schemas.microsoft.com/office/drawing/2014/main" id="{10FA243A-0DF2-194A-9536-3C23EAE5D698}"/>
              </a:ext>
            </a:extLst>
          </p:cNvPr>
          <p:cNvSpPr txBox="1"/>
          <p:nvPr/>
        </p:nvSpPr>
        <p:spPr>
          <a:xfrm>
            <a:off x="8646356" y="5178704"/>
            <a:ext cx="185601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30S subunit, modeled from PDB entry: 4V50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00031C3E-7692-F54A-B16F-1A3A1CCD4EF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24" t="6189" r="31486" b="2445"/>
          <a:stretch/>
        </p:blipFill>
        <p:spPr>
          <a:xfrm>
            <a:off x="5617059" y="3462466"/>
            <a:ext cx="2952805" cy="2591015"/>
          </a:xfrm>
          <a:prstGeom prst="rect">
            <a:avLst/>
          </a:prstGeom>
        </p:spPr>
      </p:pic>
    </p:spTree>
    <p:extLst>
      <p:ext uri="{BB962C8B-B14F-4D97-AF65-F5344CB8AC3E}">
        <p14:creationId xmlns:p14="http://schemas.microsoft.com/office/powerpoint/2010/main" val="36043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1097279" y="890744"/>
            <a:ext cx="10589501" cy="846616"/>
          </a:xfrm>
        </p:spPr>
        <p:txBody>
          <a:bodyPr>
            <a:normAutofit fontScale="90000"/>
          </a:bodyPr>
          <a:lstStyle/>
          <a:p>
            <a:r>
              <a:rPr lang="en-US" dirty="0"/>
              <a:t>Multiples bS21 homologs suggest heterogenous ribosome populations in </a:t>
            </a:r>
            <a:r>
              <a:rPr lang="en-US" i="1" dirty="0"/>
              <a:t>Francisella tularensis </a:t>
            </a:r>
          </a:p>
        </p:txBody>
      </p:sp>
      <p:grpSp>
        <p:nvGrpSpPr>
          <p:cNvPr id="4" name="Group 3">
            <a:extLst>
              <a:ext uri="{FF2B5EF4-FFF2-40B4-BE49-F238E27FC236}">
                <a16:creationId xmlns:a16="http://schemas.microsoft.com/office/drawing/2014/main" id="{2A1F6859-2CA6-4D08-9BA8-65289EB3ECC2}"/>
              </a:ext>
            </a:extLst>
          </p:cNvPr>
          <p:cNvGrpSpPr/>
          <p:nvPr/>
        </p:nvGrpSpPr>
        <p:grpSpPr>
          <a:xfrm>
            <a:off x="1097279" y="5344470"/>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2E048DBC-AACB-408C-8C50-DDE4C175BC67}"/>
              </a:ext>
            </a:extLst>
          </p:cNvPr>
          <p:cNvGrpSpPr/>
          <p:nvPr/>
        </p:nvGrpSpPr>
        <p:grpSpPr>
          <a:xfrm>
            <a:off x="1236251" y="2395386"/>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1B92F4DE-56FB-4C41-A4C7-C875F904ED82}"/>
              </a:ext>
            </a:extLst>
          </p:cNvPr>
          <p:cNvGrpSpPr/>
          <p:nvPr/>
        </p:nvGrpSpPr>
        <p:grpSpPr>
          <a:xfrm>
            <a:off x="1097280" y="3749600"/>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8122467" y="3536510"/>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FF000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8122467" y="2181252"/>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8122467" y="5216262"/>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1305563" y="205655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156105" y="345590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155865" y="502203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F11C8A24-2703-2D44-AE34-6DAEFDB67740}"/>
              </a:ext>
            </a:extLst>
          </p:cNvPr>
          <p:cNvGrpSpPr/>
          <p:nvPr/>
        </p:nvGrpSpPr>
        <p:grpSpPr>
          <a:xfrm>
            <a:off x="9972545" y="4372804"/>
            <a:ext cx="1181434" cy="836296"/>
            <a:chOff x="5051905" y="2510639"/>
            <a:chExt cx="855722" cy="607250"/>
          </a:xfrm>
        </p:grpSpPr>
        <p:sp>
          <p:nvSpPr>
            <p:cNvPr id="47" name="Oval 46">
              <a:extLst>
                <a:ext uri="{FF2B5EF4-FFF2-40B4-BE49-F238E27FC236}">
                  <a16:creationId xmlns:a16="http://schemas.microsoft.com/office/drawing/2014/main" id="{272D72FF-9776-7748-82A0-EE14A2DA6FF7}"/>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1767B2D-808D-DA49-A82A-E2083BD749DF}"/>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11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bS21,  a small ribosome </a:t>
            </a:r>
            <a:br>
              <a:rPr lang="en-US" dirty="0"/>
            </a:br>
            <a:r>
              <a:rPr lang="en-US" dirty="0"/>
              <a:t>subunit protein</a:t>
            </a:r>
            <a:endParaRPr lang="en-US" dirty="0">
              <a:latin typeface="Century Gothic" charset="0"/>
              <a:ea typeface="Century Gothic" charset="0"/>
              <a:cs typeface="Century Gothic" charset="0"/>
            </a:endParaRPr>
          </a:p>
        </p:txBody>
      </p:sp>
      <p:sp>
        <p:nvSpPr>
          <p:cNvPr id="84" name="Content Placeholder 16">
            <a:extLst>
              <a:ext uri="{FF2B5EF4-FFF2-40B4-BE49-F238E27FC236}">
                <a16:creationId xmlns:a16="http://schemas.microsoft.com/office/drawing/2014/main" id="{9685329E-9E35-8747-A3C3-63A5EEE6E1A0}"/>
              </a:ext>
            </a:extLst>
          </p:cNvPr>
          <p:cNvSpPr>
            <a:spLocks noGrp="1"/>
          </p:cNvSpPr>
          <p:nvPr>
            <p:ph idx="1"/>
          </p:nvPr>
        </p:nvSpPr>
        <p:spPr>
          <a:xfrm>
            <a:off x="1451579" y="1853754"/>
            <a:ext cx="5080252" cy="4311376"/>
          </a:xfrm>
        </p:spPr>
        <p:txBody>
          <a:bodyPr>
            <a:normAutofit fontScale="92500"/>
          </a:bodyPr>
          <a:lstStyle/>
          <a:p>
            <a:pPr marL="11113" lvl="1" indent="0">
              <a:lnSpc>
                <a:spcPct val="100000"/>
              </a:lnSpc>
              <a:spcBef>
                <a:spcPts val="0"/>
              </a:spcBef>
              <a:spcAft>
                <a:spcPts val="0"/>
              </a:spcAft>
              <a:buNone/>
            </a:pPr>
            <a:r>
              <a:rPr lang="en-US" sz="2400" dirty="0"/>
              <a:t>non-essential</a:t>
            </a:r>
          </a:p>
          <a:p>
            <a:pPr marL="11113" lvl="1" indent="0">
              <a:lnSpc>
                <a:spcPct val="100000"/>
              </a:lnSpc>
              <a:spcBef>
                <a:spcPts val="0"/>
              </a:spcBef>
              <a:spcAft>
                <a:spcPts val="0"/>
              </a:spcAft>
              <a:buNone/>
            </a:pPr>
            <a:r>
              <a:rPr lang="en-US" sz="2400" dirty="0"/>
              <a:t>involved in translation initiation</a:t>
            </a:r>
          </a:p>
          <a:p>
            <a:pPr marL="11113" lvl="1" indent="0">
              <a:lnSpc>
                <a:spcPct val="100000"/>
              </a:lnSpc>
              <a:spcBef>
                <a:spcPts val="0"/>
              </a:spcBef>
              <a:spcAft>
                <a:spcPts val="1000"/>
              </a:spcAft>
              <a:buNone/>
            </a:pPr>
            <a:r>
              <a:rPr lang="en-US" sz="2400" dirty="0"/>
              <a:t>implicated in control of specific processes</a:t>
            </a:r>
          </a:p>
          <a:p>
            <a:pPr marL="0" lvl="1" indent="0">
              <a:lnSpc>
                <a:spcPct val="100000"/>
              </a:lnSpc>
              <a:spcBef>
                <a:spcPts val="0"/>
              </a:spcBef>
              <a:spcAft>
                <a:spcPts val="0"/>
              </a:spcAft>
              <a:buNone/>
              <a:tabLst>
                <a:tab pos="449263" algn="l"/>
              </a:tabLst>
            </a:pPr>
            <a:r>
              <a:rPr lang="en-US" sz="2400" dirty="0"/>
              <a:t>bS21 in </a:t>
            </a:r>
            <a:r>
              <a:rPr lang="en-US" sz="2400" i="1" dirty="0"/>
              <a:t>F. tularensis</a:t>
            </a:r>
            <a:r>
              <a:rPr lang="en-US" sz="2400" dirty="0"/>
              <a:t>:</a:t>
            </a:r>
          </a:p>
          <a:p>
            <a:pPr marL="0" lvl="1" indent="0">
              <a:lnSpc>
                <a:spcPct val="100000"/>
              </a:lnSpc>
              <a:spcBef>
                <a:spcPts val="0"/>
              </a:spcBef>
              <a:spcAft>
                <a:spcPts val="0"/>
              </a:spcAft>
              <a:buNone/>
              <a:tabLst>
                <a:tab pos="449263" algn="l"/>
              </a:tabLst>
            </a:pPr>
            <a:r>
              <a:rPr lang="en-US" sz="2400" dirty="0"/>
              <a:t>	Three homologs</a:t>
            </a:r>
          </a:p>
          <a:p>
            <a:pPr marL="0" lvl="1" indent="0">
              <a:lnSpc>
                <a:spcPct val="100000"/>
              </a:lnSpc>
              <a:spcBef>
                <a:spcPts val="0"/>
              </a:spcBef>
              <a:spcAft>
                <a:spcPts val="0"/>
              </a:spcAft>
              <a:buNone/>
              <a:tabLst>
                <a:tab pos="449263" algn="l"/>
              </a:tabLst>
            </a:pPr>
            <a:r>
              <a:rPr lang="en-US" sz="2400" dirty="0"/>
              <a:t>	Lead to ribosome heterogeneity</a:t>
            </a:r>
          </a:p>
          <a:p>
            <a:pPr marL="0" lvl="1" indent="0">
              <a:lnSpc>
                <a:spcPct val="100000"/>
              </a:lnSpc>
              <a:spcBef>
                <a:spcPts val="0"/>
              </a:spcBef>
              <a:spcAft>
                <a:spcPts val="0"/>
              </a:spcAft>
              <a:buNone/>
              <a:tabLst>
                <a:tab pos="449263" algn="l"/>
              </a:tabLst>
            </a:pPr>
            <a:r>
              <a:rPr lang="en-US" sz="2400" dirty="0"/>
              <a:t>	Loss of bS21-2 </a:t>
            </a:r>
          </a:p>
          <a:p>
            <a:pPr marL="746125" lvl="1" indent="-173038">
              <a:lnSpc>
                <a:spcPct val="100000"/>
              </a:lnSpc>
              <a:spcBef>
                <a:spcPts val="0"/>
              </a:spcBef>
              <a:spcAft>
                <a:spcPts val="0"/>
              </a:spcAft>
              <a:buFont typeface="Arial" panose="020B0604020202020204" pitchFamily="34" charset="0"/>
              <a:buChar char="•"/>
              <a:tabLst>
                <a:tab pos="449263" algn="l"/>
              </a:tabLst>
            </a:pPr>
            <a:r>
              <a:rPr lang="en-US" sz="2400" dirty="0"/>
              <a:t>change in virulence protein abundance</a:t>
            </a:r>
          </a:p>
          <a:p>
            <a:pPr marL="746125" lvl="1" indent="-173038">
              <a:lnSpc>
                <a:spcPct val="100000"/>
              </a:lnSpc>
              <a:spcBef>
                <a:spcPts val="0"/>
              </a:spcBef>
              <a:spcAft>
                <a:spcPts val="0"/>
              </a:spcAft>
              <a:buFont typeface="Arial" panose="020B0604020202020204" pitchFamily="34" charset="0"/>
              <a:buChar char="•"/>
              <a:tabLst>
                <a:tab pos="449263" algn="l"/>
              </a:tabLst>
            </a:pPr>
            <a:r>
              <a:rPr lang="en-US" sz="2400" dirty="0"/>
              <a:t>reduces virulence</a:t>
            </a:r>
          </a:p>
          <a:p>
            <a:pPr marL="460375" lvl="1" indent="-460375">
              <a:lnSpc>
                <a:spcPct val="100000"/>
              </a:lnSpc>
              <a:spcBef>
                <a:spcPts val="0"/>
              </a:spcBef>
              <a:spcAft>
                <a:spcPts val="0"/>
              </a:spcAft>
              <a:buNone/>
            </a:pPr>
            <a:r>
              <a:rPr lang="en-US" sz="2400" dirty="0"/>
              <a:t>	Changes of ribosome bS21 content alters sensitivity to </a:t>
            </a:r>
            <a:r>
              <a:rPr lang="en-US" sz="2400" dirty="0" err="1"/>
              <a:t>kasugamycin</a:t>
            </a:r>
            <a:endParaRPr lang="en-US" sz="2800" dirty="0"/>
          </a:p>
          <a:p>
            <a:pPr marL="460375" indent="-460375">
              <a:lnSpc>
                <a:spcPct val="100000"/>
              </a:lnSpc>
              <a:spcBef>
                <a:spcPts val="600"/>
              </a:spcBef>
              <a:buNone/>
            </a:pPr>
            <a:endParaRPr lang="en-US" sz="2800" dirty="0"/>
          </a:p>
          <a:p>
            <a:pPr marL="460375" indent="-460375">
              <a:lnSpc>
                <a:spcPct val="100000"/>
              </a:lnSpc>
              <a:spcBef>
                <a:spcPts val="600"/>
              </a:spcBef>
              <a:buNone/>
            </a:pPr>
            <a:endParaRPr lang="en-US" sz="2800" dirty="0"/>
          </a:p>
          <a:p>
            <a:pPr marL="0" indent="0">
              <a:lnSpc>
                <a:spcPct val="100000"/>
              </a:lnSpc>
              <a:spcBef>
                <a:spcPts val="600"/>
              </a:spcBef>
              <a:buNone/>
            </a:pPr>
            <a:endParaRPr lang="en-US" sz="2800" dirty="0"/>
          </a:p>
        </p:txBody>
      </p:sp>
      <p:pic>
        <p:nvPicPr>
          <p:cNvPr id="13" name="Picture 12">
            <a:extLst>
              <a:ext uri="{FF2B5EF4-FFF2-40B4-BE49-F238E27FC236}">
                <a16:creationId xmlns:a16="http://schemas.microsoft.com/office/drawing/2014/main" id="{EF895636-88AB-2143-8A3D-7CCF557E64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75" t="1540" r="24625"/>
          <a:stretch/>
        </p:blipFill>
        <p:spPr>
          <a:xfrm>
            <a:off x="6785921" y="214813"/>
            <a:ext cx="5576887" cy="4543160"/>
          </a:xfrm>
          <a:prstGeom prst="rect">
            <a:avLst/>
          </a:prstGeom>
        </p:spPr>
      </p:pic>
      <p:sp>
        <p:nvSpPr>
          <p:cNvPr id="17" name="TextBox 16">
            <a:extLst>
              <a:ext uri="{FF2B5EF4-FFF2-40B4-BE49-F238E27FC236}">
                <a16:creationId xmlns:a16="http://schemas.microsoft.com/office/drawing/2014/main" id="{10FA243A-0DF2-194A-9536-3C23EAE5D698}"/>
              </a:ext>
            </a:extLst>
          </p:cNvPr>
          <p:cNvSpPr txBox="1"/>
          <p:nvPr/>
        </p:nvSpPr>
        <p:spPr>
          <a:xfrm>
            <a:off x="8728295" y="5250901"/>
            <a:ext cx="185601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30S subunit, modeled from PDB entry: 4V50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00031C3E-7692-F54A-B16F-1A3A1CCD4EF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24" t="6189" r="31486" b="2445"/>
          <a:stretch/>
        </p:blipFill>
        <p:spPr>
          <a:xfrm>
            <a:off x="5775490" y="3484001"/>
            <a:ext cx="2952805" cy="2591015"/>
          </a:xfrm>
          <a:prstGeom prst="rect">
            <a:avLst/>
          </a:prstGeom>
        </p:spPr>
      </p:pic>
    </p:spTree>
    <p:extLst>
      <p:ext uri="{BB962C8B-B14F-4D97-AF65-F5344CB8AC3E}">
        <p14:creationId xmlns:p14="http://schemas.microsoft.com/office/powerpoint/2010/main" val="40399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D87F-D50C-429D-BC63-274EAFE1CB3F}"/>
              </a:ext>
            </a:extLst>
          </p:cNvPr>
          <p:cNvSpPr>
            <a:spLocks noGrp="1"/>
          </p:cNvSpPr>
          <p:nvPr>
            <p:ph type="title"/>
          </p:nvPr>
        </p:nvSpPr>
        <p:spPr>
          <a:xfrm>
            <a:off x="886121" y="594359"/>
            <a:ext cx="4317476" cy="2540398"/>
          </a:xfrm>
        </p:spPr>
        <p:txBody>
          <a:bodyPr>
            <a:normAutofit/>
          </a:bodyPr>
          <a:lstStyle/>
          <a:p>
            <a:r>
              <a:rPr lang="en-US" sz="4800" dirty="0"/>
              <a:t>Identity vs. Abundance</a:t>
            </a:r>
          </a:p>
        </p:txBody>
      </p:sp>
      <p:grpSp>
        <p:nvGrpSpPr>
          <p:cNvPr id="3" name="Group 2">
            <a:extLst>
              <a:ext uri="{FF2B5EF4-FFF2-40B4-BE49-F238E27FC236}">
                <a16:creationId xmlns:a16="http://schemas.microsoft.com/office/drawing/2014/main" id="{DA9CDAC2-C887-644A-784B-516B522E365F}"/>
              </a:ext>
            </a:extLst>
          </p:cNvPr>
          <p:cNvGrpSpPr/>
          <p:nvPr/>
        </p:nvGrpSpPr>
        <p:grpSpPr>
          <a:xfrm>
            <a:off x="5585562" y="1139019"/>
            <a:ext cx="4905049" cy="4579962"/>
            <a:chOff x="5585562" y="1528330"/>
            <a:chExt cx="4905049" cy="4579962"/>
          </a:xfrm>
        </p:grpSpPr>
        <p:grpSp>
          <p:nvGrpSpPr>
            <p:cNvPr id="19" name="Group 18">
              <a:extLst>
                <a:ext uri="{FF2B5EF4-FFF2-40B4-BE49-F238E27FC236}">
                  <a16:creationId xmlns:a16="http://schemas.microsoft.com/office/drawing/2014/main" id="{6F15AB5A-8BC0-41E1-8631-B641B3FFE25F}"/>
                </a:ext>
              </a:extLst>
            </p:cNvPr>
            <p:cNvGrpSpPr/>
            <p:nvPr/>
          </p:nvGrpSpPr>
          <p:grpSpPr>
            <a:xfrm>
              <a:off x="5585985" y="1528330"/>
              <a:ext cx="4904626" cy="176640"/>
              <a:chOff x="5185638" y="1647019"/>
              <a:chExt cx="4904626" cy="176640"/>
            </a:xfrm>
          </p:grpSpPr>
          <p:sp>
            <p:nvSpPr>
              <p:cNvPr id="7" name="Oval 6">
                <a:extLst>
                  <a:ext uri="{FF2B5EF4-FFF2-40B4-BE49-F238E27FC236}">
                    <a16:creationId xmlns:a16="http://schemas.microsoft.com/office/drawing/2014/main" id="{3E6909C7-2857-4B41-AFAB-20BA248D67D8}"/>
                  </a:ext>
                </a:extLst>
              </p:cNvPr>
              <p:cNvSpPr/>
              <p:nvPr/>
            </p:nvSpPr>
            <p:spPr>
              <a:xfrm rot="21097913">
                <a:off x="9659984" y="1647020"/>
                <a:ext cx="430280" cy="17663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824B57A-5A1F-4EE1-8AB2-026DA64AD46F}"/>
                  </a:ext>
                </a:extLst>
              </p:cNvPr>
              <p:cNvSpPr/>
              <p:nvPr/>
            </p:nvSpPr>
            <p:spPr>
              <a:xfrm rot="21097913">
                <a:off x="5185638" y="1647020"/>
                <a:ext cx="430280" cy="17663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94295C-E10B-4BE1-B83F-CDBDEB417A65}"/>
                  </a:ext>
                </a:extLst>
              </p:cNvPr>
              <p:cNvSpPr/>
              <p:nvPr/>
            </p:nvSpPr>
            <p:spPr>
              <a:xfrm rot="21097913">
                <a:off x="7422811" y="1647019"/>
                <a:ext cx="430280" cy="176639"/>
              </a:xfrm>
              <a:prstGeom prst="ellipse">
                <a:avLst/>
              </a:prstGeom>
              <a:solidFill>
                <a:srgbClr val="FF000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15385B-CE42-429D-AA7E-FA6F757DD4E5}"/>
                </a:ext>
              </a:extLst>
            </p:cNvPr>
            <p:cNvGrpSpPr/>
            <p:nvPr/>
          </p:nvGrpSpPr>
          <p:grpSpPr>
            <a:xfrm>
              <a:off x="7451165" y="3070196"/>
              <a:ext cx="1181434" cy="836296"/>
              <a:chOff x="5051905" y="2510639"/>
              <a:chExt cx="855722" cy="607250"/>
            </a:xfrm>
          </p:grpSpPr>
          <p:sp>
            <p:nvSpPr>
              <p:cNvPr id="17" name="Oval 16">
                <a:extLst>
                  <a:ext uri="{FF2B5EF4-FFF2-40B4-BE49-F238E27FC236}">
                    <a16:creationId xmlns:a16="http://schemas.microsoft.com/office/drawing/2014/main" id="{E9223BB0-708C-4703-94E6-65F9F0B73973}"/>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FA628F-28CC-4832-B139-7E68ADCC0641}"/>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6474241-4C93-4129-970A-1A012F2426BB}"/>
                </a:ext>
              </a:extLst>
            </p:cNvPr>
            <p:cNvGrpSpPr/>
            <p:nvPr/>
          </p:nvGrpSpPr>
          <p:grpSpPr>
            <a:xfrm>
              <a:off x="5585562" y="5271719"/>
              <a:ext cx="4904626" cy="836573"/>
              <a:chOff x="5585562" y="5271719"/>
              <a:chExt cx="4904626" cy="836573"/>
            </a:xfrm>
          </p:grpSpPr>
          <p:grpSp>
            <p:nvGrpSpPr>
              <p:cNvPr id="20" name="Group 19">
                <a:extLst>
                  <a:ext uri="{FF2B5EF4-FFF2-40B4-BE49-F238E27FC236}">
                    <a16:creationId xmlns:a16="http://schemas.microsoft.com/office/drawing/2014/main" id="{3DB6C172-52A0-4257-BCD6-11747F6ED599}"/>
                  </a:ext>
                </a:extLst>
              </p:cNvPr>
              <p:cNvGrpSpPr/>
              <p:nvPr/>
            </p:nvGrpSpPr>
            <p:grpSpPr>
              <a:xfrm>
                <a:off x="5585562" y="5271719"/>
                <a:ext cx="4904626" cy="176640"/>
                <a:chOff x="5185638" y="1647019"/>
                <a:chExt cx="4904626" cy="176640"/>
              </a:xfrm>
            </p:grpSpPr>
            <p:sp>
              <p:nvSpPr>
                <p:cNvPr id="21" name="Oval 20">
                  <a:extLst>
                    <a:ext uri="{FF2B5EF4-FFF2-40B4-BE49-F238E27FC236}">
                      <a16:creationId xmlns:a16="http://schemas.microsoft.com/office/drawing/2014/main" id="{550332D6-A540-43E2-9314-B21B74D2FC98}"/>
                    </a:ext>
                  </a:extLst>
                </p:cNvPr>
                <p:cNvSpPr/>
                <p:nvPr/>
              </p:nvSpPr>
              <p:spPr>
                <a:xfrm rot="21097913">
                  <a:off x="9659984" y="1647020"/>
                  <a:ext cx="430280" cy="176639"/>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14106C5-24DE-4AF8-90EE-36FE940E9906}"/>
                    </a:ext>
                  </a:extLst>
                </p:cNvPr>
                <p:cNvSpPr/>
                <p:nvPr/>
              </p:nvSpPr>
              <p:spPr>
                <a:xfrm rot="21097913">
                  <a:off x="5185638" y="1647020"/>
                  <a:ext cx="430280" cy="176639"/>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94C619F-3F2D-4888-A0C4-E4FAA3F042AC}"/>
                    </a:ext>
                  </a:extLst>
                </p:cNvPr>
                <p:cNvSpPr/>
                <p:nvPr/>
              </p:nvSpPr>
              <p:spPr>
                <a:xfrm rot="21097913">
                  <a:off x="7422811" y="1647019"/>
                  <a:ext cx="430280" cy="176639"/>
                </a:xfrm>
                <a:prstGeom prst="ellipse">
                  <a:avLst/>
                </a:prstGeom>
                <a:solidFill>
                  <a:schemeClr val="bg1">
                    <a:lumMod val="5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9FBA292-A729-4FE9-B5FC-82EFE917403B}"/>
                  </a:ext>
                </a:extLst>
              </p:cNvPr>
              <p:cNvGrpSpPr/>
              <p:nvPr/>
            </p:nvGrpSpPr>
            <p:grpSpPr>
              <a:xfrm>
                <a:off x="5585562" y="5931652"/>
                <a:ext cx="4904626" cy="176640"/>
                <a:chOff x="5185638" y="1647019"/>
                <a:chExt cx="4904626" cy="176640"/>
              </a:xfrm>
            </p:grpSpPr>
            <p:sp>
              <p:nvSpPr>
                <p:cNvPr id="25" name="Oval 24">
                  <a:extLst>
                    <a:ext uri="{FF2B5EF4-FFF2-40B4-BE49-F238E27FC236}">
                      <a16:creationId xmlns:a16="http://schemas.microsoft.com/office/drawing/2014/main" id="{063F3245-2177-470B-9882-58EC1A242446}"/>
                    </a:ext>
                  </a:extLst>
                </p:cNvPr>
                <p:cNvSpPr/>
                <p:nvPr/>
              </p:nvSpPr>
              <p:spPr>
                <a:xfrm rot="21097913">
                  <a:off x="9659984" y="1647020"/>
                  <a:ext cx="430280" cy="176639"/>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A9B918-DF1A-4966-9495-1CC1550F8EBD}"/>
                    </a:ext>
                  </a:extLst>
                </p:cNvPr>
                <p:cNvSpPr/>
                <p:nvPr/>
              </p:nvSpPr>
              <p:spPr>
                <a:xfrm rot="21097913">
                  <a:off x="5185638" y="1647020"/>
                  <a:ext cx="430280" cy="176639"/>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81CAD11-AB9C-44FC-B899-ED3D9DB55692}"/>
                    </a:ext>
                  </a:extLst>
                </p:cNvPr>
                <p:cNvSpPr/>
                <p:nvPr/>
              </p:nvSpPr>
              <p:spPr>
                <a:xfrm rot="21097913">
                  <a:off x="7422811" y="1647019"/>
                  <a:ext cx="430280" cy="176639"/>
                </a:xfrm>
                <a:prstGeom prst="ellipse">
                  <a:avLst/>
                </a:prstGeom>
                <a:solidFill>
                  <a:schemeClr val="bg1">
                    <a:lumMod val="5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837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10;&#10;Description automatically generated">
            <a:extLst>
              <a:ext uri="{FF2B5EF4-FFF2-40B4-BE49-F238E27FC236}">
                <a16:creationId xmlns:a16="http://schemas.microsoft.com/office/drawing/2014/main" id="{BF8FA03F-0E7B-4C0A-843A-55FD7EB0C788}"/>
              </a:ext>
            </a:extLst>
          </p:cNvPr>
          <p:cNvPicPr>
            <a:picLocks noChangeAspect="1"/>
          </p:cNvPicPr>
          <p:nvPr/>
        </p:nvPicPr>
        <p:blipFill>
          <a:blip r:embed="rId2"/>
          <a:stretch>
            <a:fillRect/>
          </a:stretch>
        </p:blipFill>
        <p:spPr>
          <a:xfrm>
            <a:off x="559590" y="0"/>
            <a:ext cx="11072820" cy="6241321"/>
          </a:xfrm>
          <a:prstGeom prst="rect">
            <a:avLst/>
          </a:prstGeom>
        </p:spPr>
      </p:pic>
    </p:spTree>
    <p:extLst>
      <p:ext uri="{BB962C8B-B14F-4D97-AF65-F5344CB8AC3E}">
        <p14:creationId xmlns:p14="http://schemas.microsoft.com/office/powerpoint/2010/main" val="9157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93DD3B3-8DF0-4A61-9F8F-6041065A5E0D}"/>
              </a:ext>
            </a:extLst>
          </p:cNvPr>
          <p:cNvSpPr txBox="1"/>
          <p:nvPr/>
        </p:nvSpPr>
        <p:spPr>
          <a:xfrm>
            <a:off x="6338010" y="5795504"/>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31" name="TextBox 30">
            <a:extLst>
              <a:ext uri="{FF2B5EF4-FFF2-40B4-BE49-F238E27FC236}">
                <a16:creationId xmlns:a16="http://schemas.microsoft.com/office/drawing/2014/main" id="{9AB1A1BE-2914-4B1D-B19B-C9549FEAB45E}"/>
              </a:ext>
            </a:extLst>
          </p:cNvPr>
          <p:cNvSpPr txBox="1"/>
          <p:nvPr/>
        </p:nvSpPr>
        <p:spPr>
          <a:xfrm>
            <a:off x="4577916" y="5787063"/>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17" name="Content Placeholder 16">
            <a:extLst>
              <a:ext uri="{FF2B5EF4-FFF2-40B4-BE49-F238E27FC236}">
                <a16:creationId xmlns:a16="http://schemas.microsoft.com/office/drawing/2014/main" id="{994A8D74-7956-4CC3-8C51-21B4F4D7E592}"/>
              </a:ext>
            </a:extLst>
          </p:cNvPr>
          <p:cNvSpPr>
            <a:spLocks noGrp="1"/>
          </p:cNvSpPr>
          <p:nvPr>
            <p:ph idx="1"/>
          </p:nvPr>
        </p:nvSpPr>
        <p:spPr>
          <a:xfrm>
            <a:off x="1250302" y="1737359"/>
            <a:ext cx="9905378" cy="2088191"/>
          </a:xfrm>
        </p:spPr>
        <p:txBody>
          <a:bodyPr>
            <a:normAutofit/>
          </a:bodyPr>
          <a:lstStyle/>
          <a:p>
            <a:pPr marL="0" indent="0">
              <a:lnSpc>
                <a:spcPct val="110000"/>
              </a:lnSpc>
              <a:spcBef>
                <a:spcPts val="600"/>
              </a:spcBef>
              <a:buNone/>
            </a:pPr>
            <a:r>
              <a:rPr lang="en-US" sz="2400" i="1" dirty="0" err="1"/>
              <a:t>tet</a:t>
            </a:r>
            <a:r>
              <a:rPr lang="en-US" sz="2400" dirty="0"/>
              <a:t> repressor binds at the </a:t>
            </a:r>
            <a:r>
              <a:rPr lang="en-US" sz="2400" i="1" dirty="0" err="1"/>
              <a:t>tetO</a:t>
            </a:r>
            <a:r>
              <a:rPr lang="en-US" sz="2400" dirty="0"/>
              <a:t> site</a:t>
            </a:r>
          </a:p>
          <a:p>
            <a:pPr marL="0" indent="0">
              <a:lnSpc>
                <a:spcPct val="110000"/>
              </a:lnSpc>
              <a:spcBef>
                <a:spcPts val="600"/>
              </a:spcBef>
              <a:buNone/>
            </a:pPr>
            <a:r>
              <a:rPr lang="en-US" sz="2400" dirty="0"/>
              <a:t>Blocks RNA polymerase from transcribing DNA</a:t>
            </a:r>
          </a:p>
          <a:p>
            <a:pPr marL="0" indent="0">
              <a:lnSpc>
                <a:spcPct val="110000"/>
              </a:lnSpc>
              <a:spcBef>
                <a:spcPts val="600"/>
              </a:spcBef>
              <a:buNone/>
            </a:pPr>
            <a:r>
              <a:rPr lang="en-US" sz="2400" dirty="0"/>
              <a:t>Anhydrotetracycline (</a:t>
            </a:r>
            <a:r>
              <a:rPr lang="en-US" sz="2400" dirty="0" err="1"/>
              <a:t>ATc</a:t>
            </a:r>
            <a:r>
              <a:rPr lang="en-US" sz="2400" dirty="0"/>
              <a:t>) binds the Tet repressor, falls off DNA</a:t>
            </a:r>
          </a:p>
          <a:p>
            <a:pPr marL="0" indent="0">
              <a:lnSpc>
                <a:spcPct val="110000"/>
              </a:lnSpc>
              <a:spcBef>
                <a:spcPts val="600"/>
              </a:spcBef>
              <a:buNone/>
            </a:pPr>
            <a:r>
              <a:rPr lang="en-US" sz="2400" dirty="0"/>
              <a:t>Expression of the </a:t>
            </a:r>
            <a:r>
              <a:rPr lang="en-US" sz="2400" i="1" dirty="0"/>
              <a:t>rpsU2</a:t>
            </a:r>
            <a:r>
              <a:rPr lang="en-US" sz="2400" dirty="0"/>
              <a:t> gene and production of bS21-2</a:t>
            </a:r>
          </a:p>
          <a:p>
            <a:pPr marL="0" indent="0">
              <a:lnSpc>
                <a:spcPct val="110000"/>
              </a:lnSpc>
              <a:spcBef>
                <a:spcPts val="600"/>
              </a:spcBef>
              <a:buNone/>
            </a:pPr>
            <a:endParaRPr lang="en-US" dirty="0"/>
          </a:p>
          <a:p>
            <a:pPr marL="0" indent="0">
              <a:lnSpc>
                <a:spcPct val="110000"/>
              </a:lnSpc>
              <a:spcBef>
                <a:spcPts val="600"/>
              </a:spcBef>
              <a:buNone/>
            </a:pPr>
            <a:endParaRPr lang="en-US" dirty="0"/>
          </a:p>
          <a:p>
            <a:pPr marL="0" indent="0">
              <a:lnSpc>
                <a:spcPct val="110000"/>
              </a:lnSpc>
              <a:spcBef>
                <a:spcPts val="600"/>
              </a:spcBef>
              <a:buNone/>
            </a:pPr>
            <a:endParaRPr lang="en-US" dirty="0"/>
          </a:p>
        </p:txBody>
      </p:sp>
      <p:sp>
        <p:nvSpPr>
          <p:cNvPr id="2" name="Title 1">
            <a:extLst>
              <a:ext uri="{FF2B5EF4-FFF2-40B4-BE49-F238E27FC236}">
                <a16:creationId xmlns:a16="http://schemas.microsoft.com/office/drawing/2014/main" id="{831BB27A-5AF3-47DB-A9E9-C4F3F651B87F}"/>
              </a:ext>
            </a:extLst>
          </p:cNvPr>
          <p:cNvSpPr>
            <a:spLocks noGrp="1"/>
          </p:cNvSpPr>
          <p:nvPr>
            <p:ph type="title"/>
          </p:nvPr>
        </p:nvSpPr>
        <p:spPr/>
        <p:txBody>
          <a:bodyPr/>
          <a:lstStyle/>
          <a:p>
            <a:r>
              <a:rPr lang="en-US" dirty="0" err="1"/>
              <a:t>TetR</a:t>
            </a:r>
            <a:r>
              <a:rPr lang="en-US" dirty="0"/>
              <a:t> gene regulation</a:t>
            </a:r>
          </a:p>
        </p:txBody>
      </p:sp>
      <p:sp>
        <p:nvSpPr>
          <p:cNvPr id="9" name="Oval 8">
            <a:extLst>
              <a:ext uri="{FF2B5EF4-FFF2-40B4-BE49-F238E27FC236}">
                <a16:creationId xmlns:a16="http://schemas.microsoft.com/office/drawing/2014/main" id="{6FD5BDD0-201A-45DB-B3B7-19CCC7C9EC7A}"/>
              </a:ext>
            </a:extLst>
          </p:cNvPr>
          <p:cNvSpPr/>
          <p:nvPr/>
        </p:nvSpPr>
        <p:spPr>
          <a:xfrm>
            <a:off x="8689553" y="2506175"/>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756184-040B-4625-AC53-F38B8FD59132}"/>
              </a:ext>
            </a:extLst>
          </p:cNvPr>
          <p:cNvSpPr/>
          <p:nvPr/>
        </p:nvSpPr>
        <p:spPr>
          <a:xfrm>
            <a:off x="-1097280" y="5435600"/>
            <a:ext cx="589280" cy="47751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895801-1680-4E02-8CDA-7F589EBFA724}"/>
              </a:ext>
            </a:extLst>
          </p:cNvPr>
          <p:cNvSpPr/>
          <p:nvPr/>
        </p:nvSpPr>
        <p:spPr>
          <a:xfrm>
            <a:off x="-1097280" y="3825550"/>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B5FEE60-5D08-401C-8DFC-AC3A2AD51392}"/>
              </a:ext>
            </a:extLst>
          </p:cNvPr>
          <p:cNvGrpSpPr/>
          <p:nvPr/>
        </p:nvGrpSpPr>
        <p:grpSpPr>
          <a:xfrm>
            <a:off x="6689369" y="3576061"/>
            <a:ext cx="2808426" cy="1797217"/>
            <a:chOff x="6689369" y="3576061"/>
            <a:chExt cx="2808426" cy="1797217"/>
          </a:xfrm>
        </p:grpSpPr>
        <p:grpSp>
          <p:nvGrpSpPr>
            <p:cNvPr id="24" name="Group 23">
              <a:extLst>
                <a:ext uri="{FF2B5EF4-FFF2-40B4-BE49-F238E27FC236}">
                  <a16:creationId xmlns:a16="http://schemas.microsoft.com/office/drawing/2014/main" id="{810C4A72-DD0A-407A-8A1F-0E3CD8EEB554}"/>
                </a:ext>
              </a:extLst>
            </p:cNvPr>
            <p:cNvGrpSpPr/>
            <p:nvPr/>
          </p:nvGrpSpPr>
          <p:grpSpPr>
            <a:xfrm>
              <a:off x="7344685" y="4468477"/>
              <a:ext cx="833120" cy="904801"/>
              <a:chOff x="8625840" y="4155440"/>
              <a:chExt cx="833120" cy="904801"/>
            </a:xfrm>
          </p:grpSpPr>
          <p:sp>
            <p:nvSpPr>
              <p:cNvPr id="22" name="Oval 21">
                <a:extLst>
                  <a:ext uri="{FF2B5EF4-FFF2-40B4-BE49-F238E27FC236}">
                    <a16:creationId xmlns:a16="http://schemas.microsoft.com/office/drawing/2014/main" id="{6231840E-405F-4E4A-9FAC-2F11125F0DFD}"/>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F96BA0-02F7-40CC-88D5-2BF24F665C7C}"/>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62B3267-3CBA-4826-A6A6-C1B84614BE98}"/>
                </a:ext>
              </a:extLst>
            </p:cNvPr>
            <p:cNvGrpSpPr/>
            <p:nvPr/>
          </p:nvGrpSpPr>
          <p:grpSpPr>
            <a:xfrm>
              <a:off x="8664675" y="3825550"/>
              <a:ext cx="833120" cy="904801"/>
              <a:chOff x="8625840" y="4155440"/>
              <a:chExt cx="833120" cy="904801"/>
            </a:xfrm>
          </p:grpSpPr>
          <p:sp>
            <p:nvSpPr>
              <p:cNvPr id="26" name="Oval 25">
                <a:extLst>
                  <a:ext uri="{FF2B5EF4-FFF2-40B4-BE49-F238E27FC236}">
                    <a16:creationId xmlns:a16="http://schemas.microsoft.com/office/drawing/2014/main" id="{15846DFD-65E1-47E6-ABCF-406ED710E15E}"/>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E63680D-79C0-4D1C-B6F8-02B38C19190E}"/>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DD60849-CF9B-482C-8291-10130698B87F}"/>
                </a:ext>
              </a:extLst>
            </p:cNvPr>
            <p:cNvGrpSpPr/>
            <p:nvPr/>
          </p:nvGrpSpPr>
          <p:grpSpPr>
            <a:xfrm>
              <a:off x="6689369" y="3576061"/>
              <a:ext cx="833120" cy="904801"/>
              <a:chOff x="8625840" y="4155440"/>
              <a:chExt cx="833120" cy="904801"/>
            </a:xfrm>
          </p:grpSpPr>
          <p:sp>
            <p:nvSpPr>
              <p:cNvPr id="29" name="Oval 28">
                <a:extLst>
                  <a:ext uri="{FF2B5EF4-FFF2-40B4-BE49-F238E27FC236}">
                    <a16:creationId xmlns:a16="http://schemas.microsoft.com/office/drawing/2014/main" id="{D3840A99-FD6F-41D6-841D-3E40E4A0A133}"/>
                  </a:ext>
                </a:extLst>
              </p:cNvPr>
              <p:cNvSpPr/>
              <p:nvPr/>
            </p:nvSpPr>
            <p:spPr>
              <a:xfrm>
                <a:off x="8625840" y="4303063"/>
                <a:ext cx="833120" cy="75717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5348D0-B765-4BD2-A378-26B1089DDCDE}"/>
                  </a:ext>
                </a:extLst>
              </p:cNvPr>
              <p:cNvSpPr/>
              <p:nvPr/>
            </p:nvSpPr>
            <p:spPr>
              <a:xfrm>
                <a:off x="9103353" y="4155440"/>
                <a:ext cx="355607" cy="355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2685DA79-039D-46BA-8E9E-E7F937F1B0AF}"/>
              </a:ext>
            </a:extLst>
          </p:cNvPr>
          <p:cNvSpPr txBox="1"/>
          <p:nvPr/>
        </p:nvSpPr>
        <p:spPr>
          <a:xfrm>
            <a:off x="8231873" y="5787062"/>
            <a:ext cx="1265922"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a:t>rpsU2</a:t>
            </a:r>
            <a:endParaRPr lang="en-US" sz="2400" i="1" dirty="0"/>
          </a:p>
        </p:txBody>
      </p:sp>
      <p:sp>
        <p:nvSpPr>
          <p:cNvPr id="34" name="TextBox 33">
            <a:extLst>
              <a:ext uri="{FF2B5EF4-FFF2-40B4-BE49-F238E27FC236}">
                <a16:creationId xmlns:a16="http://schemas.microsoft.com/office/drawing/2014/main" id="{44E9A5DA-2128-48CB-8C9E-A341C81277A8}"/>
              </a:ext>
            </a:extLst>
          </p:cNvPr>
          <p:cNvSpPr txBox="1"/>
          <p:nvPr/>
        </p:nvSpPr>
        <p:spPr>
          <a:xfrm>
            <a:off x="9497795" y="5795504"/>
            <a:ext cx="1348811"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a:t>VSVG</a:t>
            </a:r>
            <a:endParaRPr lang="en-US" sz="2400" i="1" dirty="0"/>
          </a:p>
        </p:txBody>
      </p:sp>
      <p:grpSp>
        <p:nvGrpSpPr>
          <p:cNvPr id="16" name="Group 15">
            <a:extLst>
              <a:ext uri="{FF2B5EF4-FFF2-40B4-BE49-F238E27FC236}">
                <a16:creationId xmlns:a16="http://schemas.microsoft.com/office/drawing/2014/main" id="{EB428DDC-2505-4ADB-80EC-2EC27592E1E1}"/>
              </a:ext>
            </a:extLst>
          </p:cNvPr>
          <p:cNvGrpSpPr/>
          <p:nvPr/>
        </p:nvGrpSpPr>
        <p:grpSpPr>
          <a:xfrm>
            <a:off x="1157438" y="4950686"/>
            <a:ext cx="9998242" cy="1328820"/>
            <a:chOff x="1157438" y="4950686"/>
            <a:chExt cx="9998242" cy="1328820"/>
          </a:xfrm>
        </p:grpSpPr>
        <p:cxnSp>
          <p:nvCxnSpPr>
            <p:cNvPr id="6" name="Straight Connector 5">
              <a:extLst>
                <a:ext uri="{FF2B5EF4-FFF2-40B4-BE49-F238E27FC236}">
                  <a16:creationId xmlns:a16="http://schemas.microsoft.com/office/drawing/2014/main" id="{760FBBCC-E3D4-4119-A947-403A31A7A95A}"/>
                </a:ext>
              </a:extLst>
            </p:cNvPr>
            <p:cNvCxnSpPr/>
            <p:nvPr/>
          </p:nvCxnSpPr>
          <p:spPr>
            <a:xfrm>
              <a:off x="1168193" y="5550241"/>
              <a:ext cx="9987487" cy="0"/>
            </a:xfrm>
            <a:prstGeom prst="line">
              <a:avLst/>
            </a:prstGeom>
            <a:ln w="177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A6E6280-E00A-4D1E-92B8-7F5D0C8F926E}"/>
                </a:ext>
              </a:extLst>
            </p:cNvPr>
            <p:cNvGrpSpPr/>
            <p:nvPr/>
          </p:nvGrpSpPr>
          <p:grpSpPr>
            <a:xfrm>
              <a:off x="1157438" y="5645020"/>
              <a:ext cx="2637722" cy="634486"/>
              <a:chOff x="1004416" y="6273225"/>
              <a:chExt cx="2637722" cy="634486"/>
            </a:xfrm>
          </p:grpSpPr>
          <p:sp>
            <p:nvSpPr>
              <p:cNvPr id="7" name="TextBox 6">
                <a:extLst>
                  <a:ext uri="{FF2B5EF4-FFF2-40B4-BE49-F238E27FC236}">
                    <a16:creationId xmlns:a16="http://schemas.microsoft.com/office/drawing/2014/main" id="{2A6EEB0C-7EC1-424F-8B18-4E095F183D61}"/>
                  </a:ext>
                </a:extLst>
              </p:cNvPr>
              <p:cNvSpPr txBox="1"/>
              <p:nvPr/>
            </p:nvSpPr>
            <p:spPr>
              <a:xfrm>
                <a:off x="1004416" y="6415268"/>
                <a:ext cx="1088118" cy="492443"/>
              </a:xfrm>
              <a:prstGeom prst="rect">
                <a:avLst/>
              </a:prstGeom>
              <a:noFill/>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3200" i="1" dirty="0" err="1"/>
                  <a:t>tetO</a:t>
                </a:r>
                <a:endParaRPr lang="en-US" sz="2400" i="1" dirty="0"/>
              </a:p>
            </p:txBody>
          </p:sp>
          <p:sp>
            <p:nvSpPr>
              <p:cNvPr id="12" name="TextBox 11">
                <a:extLst>
                  <a:ext uri="{FF2B5EF4-FFF2-40B4-BE49-F238E27FC236}">
                    <a16:creationId xmlns:a16="http://schemas.microsoft.com/office/drawing/2014/main" id="{BC375F08-CFB4-4CE7-8900-BFF4E110D054}"/>
                  </a:ext>
                </a:extLst>
              </p:cNvPr>
              <p:cNvSpPr txBox="1"/>
              <p:nvPr/>
            </p:nvSpPr>
            <p:spPr>
              <a:xfrm>
                <a:off x="2924313" y="6273225"/>
                <a:ext cx="717825" cy="584775"/>
              </a:xfrm>
              <a:prstGeom prst="rect">
                <a:avLst/>
              </a:prstGeom>
              <a:noFill/>
            </p:spPr>
            <p:txBody>
              <a:bodyPr wrap="none" rtlCol="0">
                <a:spAutoFit/>
              </a:bodyPr>
              <a:lstStyle/>
              <a:p>
                <a:r>
                  <a:rPr lang="en-US" sz="3200" dirty="0" err="1"/>
                  <a:t>P</a:t>
                </a:r>
                <a:r>
                  <a:rPr lang="en-US" sz="3200" i="1" baseline="-25000" dirty="0" err="1"/>
                  <a:t>bfr</a:t>
                </a:r>
                <a:endParaRPr lang="en-US" sz="2400" i="1" baseline="-25000" dirty="0"/>
              </a:p>
            </p:txBody>
          </p:sp>
        </p:grpSp>
        <p:cxnSp>
          <p:nvCxnSpPr>
            <p:cNvPr id="4" name="Connector: Elbow 3">
              <a:extLst>
                <a:ext uri="{FF2B5EF4-FFF2-40B4-BE49-F238E27FC236}">
                  <a16:creationId xmlns:a16="http://schemas.microsoft.com/office/drawing/2014/main" id="{D2B3414F-2F70-41EC-BF2C-0CEC85B5775A}"/>
                </a:ext>
              </a:extLst>
            </p:cNvPr>
            <p:cNvCxnSpPr>
              <a:cxnSpLocks/>
            </p:cNvCxnSpPr>
            <p:nvPr/>
          </p:nvCxnSpPr>
          <p:spPr>
            <a:xfrm flipV="1">
              <a:off x="3436247" y="4950686"/>
              <a:ext cx="1000125" cy="521012"/>
            </a:xfrm>
            <a:prstGeom prst="bentConnector3">
              <a:avLst>
                <a:gd name="adj1" fmla="val 333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Oval 49">
            <a:extLst>
              <a:ext uri="{FF2B5EF4-FFF2-40B4-BE49-F238E27FC236}">
                <a16:creationId xmlns:a16="http://schemas.microsoft.com/office/drawing/2014/main" id="{E2D621D0-17F1-494D-86A3-A1D5384E2DC6}"/>
              </a:ext>
            </a:extLst>
          </p:cNvPr>
          <p:cNvSpPr/>
          <p:nvPr/>
        </p:nvSpPr>
        <p:spPr>
          <a:xfrm>
            <a:off x="8664675" y="2286135"/>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B8FE7A3-0BA6-4710-95B1-EAB0A637B95C}"/>
              </a:ext>
            </a:extLst>
          </p:cNvPr>
          <p:cNvSpPr/>
          <p:nvPr/>
        </p:nvSpPr>
        <p:spPr>
          <a:xfrm>
            <a:off x="8652929" y="2104061"/>
            <a:ext cx="671146" cy="433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5B0CCA8-3D85-4BAA-B8AF-83BCD266B475}"/>
              </a:ext>
            </a:extLst>
          </p:cNvPr>
          <p:cNvSpPr/>
          <p:nvPr/>
        </p:nvSpPr>
        <p:spPr>
          <a:xfrm>
            <a:off x="-944880" y="3019443"/>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E7ED1D8-BD49-4ED8-9207-6252DE645122}"/>
              </a:ext>
            </a:extLst>
          </p:cNvPr>
          <p:cNvSpPr/>
          <p:nvPr/>
        </p:nvSpPr>
        <p:spPr>
          <a:xfrm>
            <a:off x="-619767" y="3525837"/>
            <a:ext cx="477513" cy="47751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14ABA8-BABB-437B-88F4-9723EC4223BC}"/>
              </a:ext>
            </a:extLst>
          </p:cNvPr>
          <p:cNvGrpSpPr/>
          <p:nvPr/>
        </p:nvGrpSpPr>
        <p:grpSpPr>
          <a:xfrm>
            <a:off x="8475714" y="2614491"/>
            <a:ext cx="2679966" cy="1380649"/>
            <a:chOff x="8475714" y="2614491"/>
            <a:chExt cx="2679966" cy="1380649"/>
          </a:xfrm>
        </p:grpSpPr>
        <p:pic>
          <p:nvPicPr>
            <p:cNvPr id="49" name="Picture 48">
              <a:extLst>
                <a:ext uri="{FF2B5EF4-FFF2-40B4-BE49-F238E27FC236}">
                  <a16:creationId xmlns:a16="http://schemas.microsoft.com/office/drawing/2014/main" id="{837D85D3-26E8-4C2D-9D60-C09AF39C1D49}"/>
                </a:ext>
              </a:extLst>
            </p:cNvPr>
            <p:cNvPicPr>
              <a:picLocks noChangeAspect="1"/>
            </p:cNvPicPr>
            <p:nvPr/>
          </p:nvPicPr>
          <p:blipFill rotWithShape="1">
            <a:blip r:embed="rId3"/>
            <a:srcRect l="45952"/>
            <a:stretch/>
          </p:blipFill>
          <p:spPr>
            <a:xfrm>
              <a:off x="8475714" y="2614491"/>
              <a:ext cx="1469955" cy="1378430"/>
            </a:xfrm>
            <a:prstGeom prst="rect">
              <a:avLst/>
            </a:prstGeom>
          </p:spPr>
        </p:pic>
        <p:pic>
          <p:nvPicPr>
            <p:cNvPr id="36" name="Picture 35">
              <a:extLst>
                <a:ext uri="{FF2B5EF4-FFF2-40B4-BE49-F238E27FC236}">
                  <a16:creationId xmlns:a16="http://schemas.microsoft.com/office/drawing/2014/main" id="{B2D5DABA-9DFB-4853-B860-AB8CB4AF8B0E}"/>
                </a:ext>
              </a:extLst>
            </p:cNvPr>
            <p:cNvPicPr>
              <a:picLocks noChangeAspect="1"/>
            </p:cNvPicPr>
            <p:nvPr/>
          </p:nvPicPr>
          <p:blipFill rotWithShape="1">
            <a:blip r:embed="rId3"/>
            <a:srcRect r="44548"/>
            <a:stretch/>
          </p:blipFill>
          <p:spPr>
            <a:xfrm>
              <a:off x="9647539" y="2616710"/>
              <a:ext cx="1508141" cy="1378430"/>
            </a:xfrm>
            <a:prstGeom prst="rect">
              <a:avLst/>
            </a:prstGeom>
          </p:spPr>
        </p:pic>
      </p:grpSp>
    </p:spTree>
    <p:extLst>
      <p:ext uri="{BB962C8B-B14F-4D97-AF65-F5344CB8AC3E}">
        <p14:creationId xmlns:p14="http://schemas.microsoft.com/office/powerpoint/2010/main" val="39270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0043 -0.00718 L -0.0043 -0.00718 C -0.03425 -0.00556 -0.06419 -0.0051 -0.09401 -0.00186 C -0.11302 0.00023 -0.11654 0.00648 -0.13346 0.01203 C -0.14063 0.01435 -0.14792 0.01597 -0.15508 0.01736 C -0.16979 0.0206 -0.19922 0.02569 -0.19922 0.02569 C -0.20234 0.02893 -0.20508 0.03333 -0.20846 0.03541 C -0.22383 0.04444 -0.2306 0.04282 -0.24557 0.04768 C -0.29023 0.0625 -0.225 0.04652 -0.29505 0.06134 C -0.3069 0.06643 -0.31888 0.0706 -0.3306 0.07662 C -0.38008 0.10138 -0.33398 0.08101 -0.3724 0.10532 C -0.37669 0.1081 -0.38112 0.10902 -0.38555 0.11088 C -0.39505 0.1199 -0.40456 0.12963 -0.41497 0.13564 C -0.43555 0.14768 -0.42969 0.13796 -0.44505 0.15208 C -0.45911 0.16504 -0.47487 0.17384 -0.48685 0.19213 C -0.49232 0.20023 -0.49675 0.21088 -0.50313 0.21666 C -0.51107 0.22407 -0.52422 0.23541 -0.53164 0.2456 C -0.53997 0.25671 -0.53958 0.26319 -0.54635 0.2787 C -0.55156 0.29051 -0.55729 0.30138 -0.56263 0.31296 C -0.56406 0.31597 -0.5655 0.31898 -0.56654 0.32268 C -0.57279 0.3449 -0.56615 0.33171 -0.57266 0.34328 C -0.57682 0.36875 -0.57096 0.33055 -0.57578 0.3831 C -0.57617 0.3875 -0.57734 0.39143 -0.57813 0.39537 C -0.5793 0.41088 -0.57773 0.39976 -0.5819 0.41481 C -0.5832 0.41944 -0.58333 0.42129 -0.58425 0.42569 C -0.58503 0.42939 -0.58581 0.4331 -0.58659 0.4368 C -0.58685 0.43935 -0.58698 0.44213 -0.58737 0.4449 C -0.5875 0.44629 -0.58789 0.44768 -0.58815 0.44907 C -0.58867 0.45138 -0.58932 0.45347 -0.58971 0.45601 C -0.58984 0.45763 -0.58971 0.45972 -0.58971 0.46157 " pathEditMode="relative" ptsTypes="AAAAAAAAAAAAAAAAAAAAAAAAAAAAAA">
                                      <p:cBhvr>
                                        <p:cTn id="15" dur="2000" fill="hold"/>
                                        <p:tgtEl>
                                          <p:spTgt spid="51"/>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0.00182 0.00348 L 0.00182 0.00348 C -0.02148 0.01019 -0.00338 0.00325 -0.02226 0.01436 C -0.02422 0.01551 -0.02643 0.01575 -0.02838 0.01713 C -0.03216 0.01991 -0.03555 0.02408 -0.03919 0.02663 C -0.04245 0.02917 -0.04596 0.0301 -0.04922 0.03218 C -0.05195 0.0338 -0.0543 0.03658 -0.05703 0.03774 C -0.06641 0.04213 -0.08555 0.04885 -0.08555 0.04885 C -0.08737 0.05 -0.08932 0.05116 -0.09101 0.05278 C -0.09297 0.05487 -0.0944 0.05811 -0.09648 0.05973 C -0.09987 0.06274 -0.10377 0.06366 -0.10729 0.06667 C -0.11081 0.06968 -0.11393 0.07408 -0.11732 0.07755 C -0.12213 0.08241 -0.12734 0.08612 -0.13203 0.09144 C -0.14075 0.10093 -0.14909 0.11135 -0.15755 0.12153 C -0.16276 0.12778 -0.16732 0.13588 -0.17292 0.14075 C -0.21849 0.18125 -0.16406 0.13172 -0.19922 0.1669 C -0.20976 0.17755 -0.22292 0.18149 -0.23099 0.19723 C -0.25039 0.23519 -0.22682 0.1875 -0.2457 0.23149 C -0.2487 0.23889 -0.2526 0.24491 -0.25573 0.25232 C -0.26016 0.26274 -0.26445 0.27362 -0.2681 0.28519 C -0.2694 0.28936 -0.27044 0.29375 -0.27187 0.29769 C -0.27461 0.30463 -0.27786 0.31112 -0.28047 0.31829 C -0.2832 0.3257 -0.28542 0.33403 -0.28815 0.34167 C -0.30638 0.39306 -0.27956 0.31505 -0.30052 0.36899 C -0.30325 0.37593 -0.30755 0.39098 -0.30755 0.39098 C -0.30781 0.39422 -0.3082 0.39746 -0.3082 0.4007 C -0.3082 0.40487 -0.30768 0.40903 -0.30755 0.4132 C -0.30716 0.41852 -0.30716 0.42408 -0.30677 0.42963 C -0.30586 0.44144 -0.30599 0.43172 -0.30599 0.43658 " pathEditMode="relative" ptsTypes="AAAAAAAAAAAAAAAAAAAAAAAAAAAAA">
                                      <p:cBhvr>
                                        <p:cTn id="17" dur="2000" fill="hold"/>
                                        <p:tgtEl>
                                          <p:spTgt spid="50"/>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0.00416 0.01412 L -0.00416 0.01412 L -0.03281 0.01528 C -0.03541 0.01551 -0.03815 0.01505 -0.04062 0.01667 C -0.04231 0.01806 -0.04296 0.02176 -0.0444 0.02361 C -0.05052 0.03171 -0.05638 0.04051 -0.06302 0.04699 L -0.08463 0.06759 C -0.09414 0.07685 -0.10364 0.08495 -0.11171 0.09792 C -0.11966 0.11042 -0.11354 0.1037 -0.1194 0.11852 C -0.12278 0.12662 -0.12669 0.13403 -0.13033 0.1419 C -0.13463 0.15139 -0.13893 0.16111 -0.14335 0.1706 C -0.14635 0.17685 -0.14921 0.18333 -0.15273 0.18843 C -0.15585 0.19306 -0.15937 0.19676 -0.16197 0.20232 C -0.17083 0.22037 -0.17278 0.2294 -0.17825 0.24907 C -0.17877 0.25301 -0.17903 0.25741 -0.17981 0.26134 C -0.18085 0.26644 -0.18294 0.27107 -0.18359 0.27639 C -0.1845 0.2831 -0.18424 0.29028 -0.18437 0.29699 C -0.18476 0.30671 -0.18424 0.31644 -0.18515 0.32593 C -0.18632 0.33889 -0.18854 0.35162 -0.19062 0.36435 C -0.19166 0.37083 -0.19362 0.37685 -0.19362 0.38357 L -0.19362 0.39884 " pathEditMode="relative" ptsTypes="AAAAAAAAAAAAAAAAAAAAA">
                                      <p:cBhvr>
                                        <p:cTn id="19" dur="2000" fill="hold"/>
                                        <p:tgtEl>
                                          <p:spTgt spid="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00156 0.00834 L -0.00156 0.00834 C 0.00573 0.00788 0.01303 0.0088 0.02019 0.00695 C 0.02605 0.0051 0.03125 -0.00231 0.03711 -0.00277 L 0.08034 -0.00555 C 0.08217 -0.00648 0.08386 -0.00763 0.08581 -0.00833 C 0.10691 -0.01435 0.11029 -0.01504 0.12514 -0.01782 C 0.12696 -0.01875 0.12878 -0.0199 0.1306 -0.0206 C 0.13451 -0.02222 0.13842 -0.02291 0.14219 -0.02476 C 0.1586 -0.0324 0.13829 -0.02592 0.15456 -0.03171 C 0.15639 -0.03217 0.15821 -0.03263 0.16003 -0.0331 C 0.178 -0.0368 0.17331 -0.03564 0.19323 -0.03703 C 0.19623 -0.03888 0.19571 -0.03888 0.19948 -0.03981 C 0.19974 -0.04004 0.2 -0.03981 0.20027 -0.03981 L 0.20027 0.20232 " pathEditMode="relative" ptsTypes="AAAAAAAAAAAAAAA">
                                      <p:cBhvr>
                                        <p:cTn id="25" dur="3000" fill="hold"/>
                                        <p:tgtEl>
                                          <p:spTgt spid="10"/>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childTnLst>
                                </p:cTn>
                              </p:par>
                              <p:par>
                                <p:cTn id="30" presetID="0" presetClass="path" presetSubtype="0" accel="50000" decel="50000" fill="hold" grpId="0" nodeType="withEffect">
                                  <p:stCondLst>
                                    <p:cond delay="0"/>
                                  </p:stCondLst>
                                  <p:childTnLst>
                                    <p:animMotion origin="layout" path="M -0.00286 0.00047 L -0.00286 0.00047 C 0.00195 -0.00301 0.00638 -0.00949 0.01159 -0.01018 C 0.05586 -0.01551 0.06159 -0.01227 0.09414 -0.00347 C 0.12695 0.03172 0.11563 0.01482 0.13125 0.03959 C 0.13424 0.05232 0.13529 0.0581 0.1418 0.0706 C 0.14609 0.07871 0.15143 0.08496 0.15625 0.09213 C 0.15742 0.09607 0.15859 0.10047 0.16003 0.10417 C 0.16693 0.12222 0.16615 0.12037 0.17135 0.12986 C 0.17188 0.13195 0.1724 0.13426 0.17292 0.13658 C 0.17357 0.13935 0.17461 0.14167 0.17513 0.14468 C 0.17591 0.14861 0.17604 0.15278 0.17669 0.15672 C 0.17969 0.17685 0.17943 0.17523 0.18203 0.18912 C 0.18281 0.20301 0.18268 0.19792 0.18268 0.20394 " pathEditMode="relative" ptsTypes="AAAAAAAAAAAAAA">
                                      <p:cBhvr>
                                        <p:cTn id="31" dur="2000" fill="hold"/>
                                        <p:tgtEl>
                                          <p:spTgt spid="53"/>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0.0013 0.00162 L -0.0013 0.00162 C 0.06562 -0.02477 0.03008 -0.01181 0.19336 0.00972 C 0.21627 0.01273 0.25351 0.02917 0.28047 0.04074 C 0.30586 0.06782 0.25403 0.01343 0.31458 0.06898 C 0.32799 0.08148 0.34088 0.0956 0.3539 0.10949 C 0.35859 0.11435 0.36263 0.1213 0.36758 0.12569 C 0.37096 0.1287 0.38607 0.14144 0.39023 0.14722 C 0.40039 0.16088 0.40937 0.17731 0.41979 0.19028 C 0.42383 0.19514 0.42851 0.19884 0.4319 0.20509 C 0.44101 0.22153 0.44935 0.23912 0.4569 0.25764 C 0.45976 0.26435 0.46198 0.27176 0.46523 0.27778 C 0.46784 0.28218 0.47044 0.28657 0.47291 0.2912 C 0.48359 0.31181 0.47187 0.29097 0.47591 0.29792 " pathEditMode="relative" ptsTypes="AAAAAAAAAAAAAA">
                                      <p:cBhvr>
                                        <p:cTn id="33" dur="2000" fill="hold"/>
                                        <p:tgtEl>
                                          <p:spTgt spid="52"/>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0.00143 0.00255 L 0.00143 0.00255 C 0.00508 0.00162 0.00872 0.00162 0.01211 -0.00023 C 0.0138 -0.00092 0.05052 -0.02453 0.05455 -0.02708 C 0.06341 -0.03287 0.07161 -0.04166 0.08086 -0.04467 C 0.09323 -0.04861 0.10573 -0.05208 0.11797 -0.05671 C 0.13203 -0.06203 0.14544 -0.07384 0.15963 -0.0743 L 0.2483 -0.07685 C 0.28138 -0.07477 0.31458 -0.07453 0.34752 -0.07014 C 0.3707 -0.06713 0.39648 -0.05486 0.41953 -0.04722 C 0.42877 -0.04421 0.43828 -0.04236 0.44752 -0.03935 C 0.50755 -0.01921 0.47396 -0.02685 0.50508 -0.02037 C 0.52461 -0.00879 0.55169 0.00648 0.56797 0.02269 L 0.59596 0.05093 C 0.59987 0.05486 0.61445 0.06736 0.61797 0.07662 C 0.62239 0.08843 0.61992 0.08218 0.62552 0.0956 C 0.62604 0.09861 0.62643 0.10185 0.62708 0.10486 C 0.62747 0.10672 0.62825 0.10834 0.62851 0.11042 C 0.6289 0.1125 0.62864 0.11505 0.62929 0.11713 C 0.62995 0.11922 0.63138 0.1206 0.63229 0.12246 C 0.63372 0.13264 0.63203 0.12292 0.63541 0.13449 C 0.63594 0.13681 0.63633 0.13912 0.63685 0.14121 C 0.63763 0.14398 0.63828 0.14676 0.63919 0.14931 C 0.64101 0.1551 0.64062 0.15139 0.64062 0.15625 " pathEditMode="relative" ptsTypes="AAAAAAAAAAAAAAAAAAAAAAAA">
                                      <p:cBhvr>
                                        <p:cTn id="35" dur="2000" fill="hold"/>
                                        <p:tgtEl>
                                          <p:spTgt spid="11"/>
                                        </p:tgtEl>
                                        <p:attrNameLst>
                                          <p:attrName>ppt_x</p:attrName>
                                          <p:attrName>ppt_y</p:attrName>
                                        </p:attrNameLst>
                                      </p:cBhvr>
                                    </p:animMotion>
                                  </p:childTnLst>
                                </p:cTn>
                              </p:par>
                            </p:childTnLst>
                          </p:cTn>
                        </p:par>
                        <p:par>
                          <p:cTn id="36" fill="hold">
                            <p:stCondLst>
                              <p:cond delay="2000"/>
                            </p:stCondLst>
                            <p:childTnLst>
                              <p:par>
                                <p:cTn id="37" presetID="0" presetClass="path" presetSubtype="0" accel="50000" decel="50000" fill="hold" grpId="1" nodeType="afterEffect">
                                  <p:stCondLst>
                                    <p:cond delay="0"/>
                                  </p:stCondLst>
                                  <p:childTnLst>
                                    <p:animMotion origin="layout" path="M 0.47135 0.29676 L 0.47135 0.29676 C 0.47161 0.32222 0.47044 0.34792 0.47213 0.37338 C 0.47291 0.38657 0.47669 0.39838 0.4789 0.41111 C 0.48008 0.41736 0.48099 0.42361 0.48203 0.42986 C 0.48073 0.44606 0.47982 0.46227 0.47812 0.47847 C 0.47786 0.48171 0.47643 0.48449 0.47591 0.48773 C 0.47565 0.48958 0.47291 0.51042 0.47278 0.51597 C 0.47265 0.52824 0.47278 0.54028 0.47278 0.55255 " pathEditMode="relative" ptsTypes="AAAAAAAAA">
                                      <p:cBhvr>
                                        <p:cTn id="38" dur="2000" fill="hold"/>
                                        <p:tgtEl>
                                          <p:spTgt spid="52"/>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18203 0.2 L 0.18203 0.2 C 0.18581 0.28935 0.17891 0.125 0.18424 0.40996 C 0.18424 0.41366 0.18633 0.4169 0.18646 0.4206 C 0.18711 0.4426 0.18646 0.46459 0.18646 0.48681 " pathEditMode="relative" ptsTypes="AAAAA">
                                      <p:cBhvr>
                                        <p:cTn id="40" dur="2000" fill="hold"/>
                                        <p:tgtEl>
                                          <p:spTgt spid="53"/>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6362 0.14815 L 0.6362 0.14815 C 0.63633 0.18704 0.6362 0.22616 0.63685 0.26528 C 0.63698 0.2713 0.6414 0.31065 0.6414 0.31088 C 0.64192 0.31505 0.64258 0.31898 0.64297 0.32315 C 0.64492 0.34144 0.64232 0.32361 0.64518 0.3419 C 0.64804 0.4169 0.64648 0.36875 0.6483 0.48611 " pathEditMode="relative" ptsTypes="AAAAAAA">
                                      <p:cBhvr>
                                        <p:cTn id="42" dur="2000" fill="hold"/>
                                        <p:tgtEl>
                                          <p:spTgt spid="11"/>
                                        </p:tgtEl>
                                        <p:attrNameLst>
                                          <p:attrName>ppt_x</p:attrName>
                                          <p:attrName>ppt_y</p:attrName>
                                        </p:attrNameLst>
                                      </p:cBhvr>
                                    </p:animMotion>
                                  </p:childTnLst>
                                </p:cTn>
                              </p:par>
                              <p:par>
                                <p:cTn id="43" presetID="0" presetClass="path" presetSubtype="0" accel="50000" decel="50000" fill="hold" grpId="2" nodeType="withEffect">
                                  <p:stCondLst>
                                    <p:cond delay="0"/>
                                  </p:stCondLst>
                                  <p:childTnLst>
                                    <p:animMotion origin="layout" path="M -0.58802 0.41435 L -0.58802 0.41435 C -0.58659 0.42314 -0.58372 0.43171 -0.58359 0.4412 C -0.58242 0.5206 -0.58411 0.60023 -0.58425 0.67963 C -0.58438 0.69097 -0.58425 0.70208 -0.58425 0.71342 " pathEditMode="relative" ptsTypes="AAAAA">
                                      <p:cBhvr>
                                        <p:cTn id="44" dur="2000" fill="hold"/>
                                        <p:tgtEl>
                                          <p:spTgt spid="51"/>
                                        </p:tgtEl>
                                        <p:attrNameLst>
                                          <p:attrName>ppt_x</p:attrName>
                                          <p:attrName>ppt_y</p:attrName>
                                        </p:attrNameLst>
                                      </p:cBhvr>
                                    </p:animMotion>
                                  </p:childTnLst>
                                </p:cTn>
                              </p:par>
                              <p:par>
                                <p:cTn id="45" presetID="0" presetClass="path" presetSubtype="0" accel="50000" decel="50000" fill="hold" grpId="2" nodeType="withEffect">
                                  <p:stCondLst>
                                    <p:cond delay="0"/>
                                  </p:stCondLst>
                                  <p:childTnLst>
                                    <p:animMotion origin="layout" path="M -0.30937 0.42176 L -0.30937 0.42176 C -0.30963 0.4301 -0.3095 0.43866 -0.31016 0.44723 C -0.31107 0.45903 -0.3138 0.47038 -0.31406 0.48218 C -0.3151 0.56135 -0.31406 0.64028 -0.31406 0.71945 " pathEditMode="relative" ptsTypes="AAAAA">
                                      <p:cBhvr>
                                        <p:cTn id="46" dur="2000" fill="hold"/>
                                        <p:tgtEl>
                                          <p:spTgt spid="50"/>
                                        </p:tgtEl>
                                        <p:attrNameLst>
                                          <p:attrName>ppt_x</p:attrName>
                                          <p:attrName>ppt_y</p:attrName>
                                        </p:attrNameLst>
                                      </p:cBhvr>
                                    </p:animMotion>
                                  </p:childTnLst>
                                </p:cTn>
                              </p:par>
                              <p:par>
                                <p:cTn id="47" presetID="0" presetClass="path" presetSubtype="0" accel="50000" decel="50000" fill="hold" grpId="2" nodeType="withEffect">
                                  <p:stCondLst>
                                    <p:cond delay="0"/>
                                  </p:stCondLst>
                                  <p:childTnLst>
                                    <p:animMotion origin="layout" path="M -0.19322 0.3963 L -0.19322 0.3963 C -0.19231 0.42546 -0.19205 0.45463 -0.19023 0.4838 C -0.18971 0.49167 -0.18697 0.49861 -0.18645 0.50648 C -0.18541 0.5257 -0.18671 0.54514 -0.18567 0.56458 C -0.18541 0.56921 -0.18359 0.57338 -0.18268 0.57801 C -0.18203 0.58102 -0.18164 0.58426 -0.18112 0.58727 C -0.17773 0.64282 -0.1789 0.61157 -0.1789 0.68171 " pathEditMode="relative" ptsTypes="AAAAAAAA">
                                      <p:cBhvr>
                                        <p:cTn id="48" dur="2000" fill="hold"/>
                                        <p:tgtEl>
                                          <p:spTgt spid="9"/>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xEl>
                                              <p:pRg st="3" end="3"/>
                                            </p:txEl>
                                          </p:spTgt>
                                        </p:tgtEl>
                                        <p:attrNameLst>
                                          <p:attrName>style.visibility</p:attrName>
                                        </p:attrNameLst>
                                      </p:cBhvr>
                                      <p:to>
                                        <p:strVal val="visible"/>
                                      </p:to>
                                    </p:set>
                                  </p:childTnLst>
                                </p:cTn>
                              </p:par>
                              <p:par>
                                <p:cTn id="53" presetID="0" presetClass="path" presetSubtype="0" accel="50000" decel="50000" fill="hold" grpId="1" nodeType="withEffect">
                                  <p:stCondLst>
                                    <p:cond delay="0"/>
                                  </p:stCondLst>
                                  <p:childTnLst>
                                    <p:animMotion origin="layout" path="M -0.01002 -0.01921 L -0.01002 -0.01921 C -0.00585 -0.0206 -0.00182 -0.02175 0.00222 -0.02337 C 0.00547 -0.02476 0.0086 -0.02847 0.01198 -0.0287 C 0.03451 -0.03078 0.05691 -0.02962 0.0793 -0.03009 C 0.09141 -0.0324 0.10352 -0.03657 0.11563 -0.0368 L 0.25886 -0.03958 C 0.26211 -0.0405 0.2655 -0.0412 0.26875 -0.04212 C 0.27227 -0.04328 0.27579 -0.04537 0.2793 -0.04629 C 0.2849 -0.04768 0.29037 -0.04884 0.29597 -0.04884 L 0.5293 -0.05023 L 0.7543 -0.05439 C 0.76472 -0.05462 0.775 -0.05486 0.78542 -0.05555 C 0.79402 -0.05625 0.80261 -0.0581 0.8112 -0.05833 L 0.99297 -0.05972 C 1.02995 -0.0662 0.99128 -0.05995 1.0642 -0.06504 C 1.07149 -0.0655 1.07891 -0.06712 1.0862 -0.06782 C 1.09193 -0.06828 1.09779 -0.06875 1.10365 -0.06921 C 1.15782 -0.07847 1.12422 -0.07453 1.2043 -0.07453 " pathEditMode="relative" ptsTypes="AAAAAAAAAAAAAAAAAAA">
                                      <p:cBhvr>
                                        <p:cTn id="54" dur="5000" fill="hold"/>
                                        <p:tgtEl>
                                          <p:spTgt spid="10"/>
                                        </p:tgtEl>
                                        <p:attrNameLst>
                                          <p:attrName>ppt_x</p:attrName>
                                          <p:attrName>ppt_y</p:attrName>
                                        </p:attrNameLst>
                                      </p:cBhvr>
                                    </p:animMotion>
                                  </p:childTnLst>
                                </p:cTn>
                              </p:par>
                              <p:par>
                                <p:cTn id="55" presetID="2" presetClass="entr" presetSubtype="4" fill="hold" nodeType="withEffect">
                                  <p:stCondLst>
                                    <p:cond delay="300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1" grpId="0" animBg="1"/>
      <p:bldP spid="11" grpId="1" animBg="1"/>
      <p:bldP spid="50" grpId="0" animBg="1"/>
      <p:bldP spid="50" grpId="1" animBg="1"/>
      <p:bldP spid="50" grpId="2" animBg="1"/>
      <p:bldP spid="51" grpId="0" animBg="1"/>
      <p:bldP spid="51" grpId="1" animBg="1"/>
      <p:bldP spid="51" grpId="2" animBg="1"/>
      <p:bldP spid="52" grpId="0" animBg="1"/>
      <p:bldP spid="52" grpId="1" animBg="1"/>
      <p:bldP spid="53" grpId="0" animBg="1"/>
      <p:bldP spid="53" grpId="1" animBg="1"/>
    </p:bldLst>
  </p:timing>
</p:sld>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619</TotalTime>
  <Words>1695</Words>
  <Application>Microsoft Office PowerPoint</Application>
  <PresentationFormat>Widescreen</PresentationFormat>
  <Paragraphs>189</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Century Gothic</vt:lpstr>
      <vt:lpstr>Gill Sans MT</vt:lpstr>
      <vt:lpstr>Lora</vt:lpstr>
      <vt:lpstr>Quattrocento Sans</vt:lpstr>
      <vt:lpstr>Times New Roman</vt:lpstr>
      <vt:lpstr>Gallery</vt:lpstr>
      <vt:lpstr>Tying up Loose Ends and Beginning Thesis Project</vt:lpstr>
      <vt:lpstr>Francisella tularensis</vt:lpstr>
      <vt:lpstr>Ribosomes can be heterogenous</vt:lpstr>
      <vt:lpstr>bS21, a small ribosome  subunit protein</vt:lpstr>
      <vt:lpstr>Multiples bS21 homologs suggest heterogenous ribosome populations in Francisella tularensis </vt:lpstr>
      <vt:lpstr>bS21,  a small ribosome  subunit protein</vt:lpstr>
      <vt:lpstr>Identity vs. Abundance</vt:lpstr>
      <vt:lpstr>PowerPoint Presentation</vt:lpstr>
      <vt:lpstr>TetR gene regulation</vt:lpstr>
      <vt:lpstr>Expectations</vt:lpstr>
      <vt:lpstr>Titration of bS21-2 utilizing the inducible pkr113 plasmid in Δrpsu1 Δrpsu3 cells.  </vt:lpstr>
      <vt:lpstr>PowerPoint Presentation</vt:lpstr>
      <vt:lpstr>Control  Comparing Doulbe and Triple Mutant Cells with ATc </vt:lpstr>
      <vt:lpstr>Whole Genome Sequencing</vt:lpstr>
      <vt:lpstr>PowerPoint Presentation</vt:lpstr>
      <vt:lpstr>2% Agarose Gel to confirm sequencing results</vt:lpstr>
      <vt:lpstr>Next Steps...</vt:lpstr>
      <vt:lpstr>Next Question</vt:lpstr>
      <vt:lpstr>bS21-2</vt:lpstr>
      <vt:lpstr>How is the expression of the rpsu Homologs regulated?</vt:lpstr>
      <vt:lpstr>rRNA seq data suggest bS21-2 suppresses own mRNA </vt:lpstr>
      <vt:lpstr>Previous RT-PCR</vt:lpstr>
      <vt:lpstr>Is BS21-2 interacting with the 5’UTR or the promoter region?</vt:lpstr>
      <vt:lpstr>Testing 5’UTR Vs promoter</vt:lpstr>
      <vt:lpstr>Results of the β-galactosidase assay</vt:lpstr>
      <vt:lpstr>How are the Rpsu homologs controlling their own gene expression?</vt:lpstr>
      <vt:lpstr>First Experiment </vt:lpstr>
      <vt:lpstr>A Big Thank you to the KRamsey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Sierra Schmidt</dc:creator>
  <cp:lastModifiedBy>Sierra Schmidt</cp:lastModifiedBy>
  <cp:revision>5</cp:revision>
  <dcterms:created xsi:type="dcterms:W3CDTF">2022-06-22T14:34:01Z</dcterms:created>
  <dcterms:modified xsi:type="dcterms:W3CDTF">2022-06-24T14:53:40Z</dcterms:modified>
</cp:coreProperties>
</file>