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electronics, white&#10;&#10;Description automatically generated">
            <a:extLst>
              <a:ext uri="{FF2B5EF4-FFF2-40B4-BE49-F238E27FC236}">
                <a16:creationId xmlns:a16="http://schemas.microsoft.com/office/drawing/2014/main" id="{B6A5CF5D-1ACA-4DE6-E044-50D0D2F2D2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8" r="17519"/>
          <a:stretch/>
        </p:blipFill>
        <p:spPr>
          <a:xfrm>
            <a:off x="171450" y="525399"/>
            <a:ext cx="5739156" cy="615162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EE92463-ABEE-789F-5646-CE3E3E1018A1}"/>
              </a:ext>
            </a:extLst>
          </p:cNvPr>
          <p:cNvCxnSpPr>
            <a:cxnSpLocks/>
          </p:cNvCxnSpPr>
          <p:nvPr/>
        </p:nvCxnSpPr>
        <p:spPr>
          <a:xfrm>
            <a:off x="1473061" y="234381"/>
            <a:ext cx="1552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61611CA-D2C1-A123-F466-790D14B0B285}"/>
              </a:ext>
            </a:extLst>
          </p:cNvPr>
          <p:cNvSpPr txBox="1"/>
          <p:nvPr/>
        </p:nvSpPr>
        <p:spPr>
          <a:xfrm>
            <a:off x="340310" y="317985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Ladder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A18343-A596-4B07-97BD-0D32D1EC2CD0}"/>
              </a:ext>
            </a:extLst>
          </p:cNvPr>
          <p:cNvSpPr txBox="1"/>
          <p:nvPr/>
        </p:nvSpPr>
        <p:spPr>
          <a:xfrm>
            <a:off x="3893150" y="133314"/>
            <a:ext cx="705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Positive </a:t>
            </a:r>
            <a:br>
              <a:rPr lang="en-US" sz="1200" dirty="0"/>
            </a:br>
            <a:r>
              <a:rPr lang="en-US" sz="1200" dirty="0"/>
              <a:t>Control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A30CF2-BEC3-8ACF-8686-2F80C113A7A3}"/>
              </a:ext>
            </a:extLst>
          </p:cNvPr>
          <p:cNvSpPr txBox="1"/>
          <p:nvPr/>
        </p:nvSpPr>
        <p:spPr>
          <a:xfrm>
            <a:off x="4790162" y="133278"/>
            <a:ext cx="768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Negative </a:t>
            </a:r>
            <a:br>
              <a:rPr lang="en-US" sz="1200" dirty="0"/>
            </a:br>
            <a:r>
              <a:rPr lang="en-US" sz="1200" dirty="0"/>
              <a:t>Control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1F5DD4-7B85-8B66-6259-CC8647004F91}"/>
              </a:ext>
            </a:extLst>
          </p:cNvPr>
          <p:cNvSpPr txBox="1"/>
          <p:nvPr/>
        </p:nvSpPr>
        <p:spPr>
          <a:xfrm>
            <a:off x="2832550" y="30369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157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9419A0-1F27-AD67-49AE-5ACE217DBCB6}"/>
              </a:ext>
            </a:extLst>
          </p:cNvPr>
          <p:cNvSpPr txBox="1"/>
          <p:nvPr/>
        </p:nvSpPr>
        <p:spPr>
          <a:xfrm>
            <a:off x="3271950" y="317153"/>
            <a:ext cx="393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LVS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AF0410-1B52-1055-96E1-21EDFB608288}"/>
              </a:ext>
            </a:extLst>
          </p:cNvPr>
          <p:cNvSpPr txBox="1"/>
          <p:nvPr/>
        </p:nvSpPr>
        <p:spPr>
          <a:xfrm>
            <a:off x="1984189" y="64524"/>
            <a:ext cx="55746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KRLVS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16CCAB-3806-A19E-4ECB-2D9DA5950AB4}"/>
              </a:ext>
            </a:extLst>
          </p:cNvPr>
          <p:cNvSpPr txBox="1"/>
          <p:nvPr/>
        </p:nvSpPr>
        <p:spPr>
          <a:xfrm>
            <a:off x="1355018" y="31715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24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EEF258-D1B1-F807-DFAE-21A43320106C}"/>
              </a:ext>
            </a:extLst>
          </p:cNvPr>
          <p:cNvSpPr txBox="1"/>
          <p:nvPr/>
        </p:nvSpPr>
        <p:spPr>
          <a:xfrm>
            <a:off x="1839537" y="30390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141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95E8C7-0F36-BE74-0B42-6B92AF989399}"/>
              </a:ext>
            </a:extLst>
          </p:cNvPr>
          <p:cNvSpPr txBox="1"/>
          <p:nvPr/>
        </p:nvSpPr>
        <p:spPr>
          <a:xfrm>
            <a:off x="2331496" y="30390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156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4C38385-36C6-0D05-E908-088826E7F4EE}"/>
              </a:ext>
            </a:extLst>
          </p:cNvPr>
          <p:cNvGraphicFramePr>
            <a:graphicFrameLocks noGrp="1"/>
          </p:cNvGraphicFramePr>
          <p:nvPr/>
        </p:nvGraphicFramePr>
        <p:xfrm>
          <a:off x="8895239" y="317981"/>
          <a:ext cx="3062796" cy="21010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5585">
                  <a:extLst>
                    <a:ext uri="{9D8B030D-6E8A-4147-A177-3AD203B41FA5}">
                      <a16:colId xmlns:a16="http://schemas.microsoft.com/office/drawing/2014/main" val="322121713"/>
                    </a:ext>
                  </a:extLst>
                </a:gridCol>
                <a:gridCol w="1327211">
                  <a:extLst>
                    <a:ext uri="{9D8B030D-6E8A-4147-A177-3AD203B41FA5}">
                      <a16:colId xmlns:a16="http://schemas.microsoft.com/office/drawing/2014/main" val="190516458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Source 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Length (bps)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637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LVS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908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7796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KRLVS24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813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KRLVS141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2260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KRLVS156 gDNA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227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KRLVS157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31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LVS gDNA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646210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D99ABD3-6E49-A33D-C5F7-2592694C317F}"/>
              </a:ext>
            </a:extLst>
          </p:cNvPr>
          <p:cNvSpPr txBox="1"/>
          <p:nvPr/>
        </p:nvSpPr>
        <p:spPr>
          <a:xfrm>
            <a:off x="130156" y="4592541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C316EA-BE6A-D250-A4B2-BBB65E6FDD6F}"/>
              </a:ext>
            </a:extLst>
          </p:cNvPr>
          <p:cNvSpPr txBox="1"/>
          <p:nvPr/>
        </p:nvSpPr>
        <p:spPr>
          <a:xfrm>
            <a:off x="130156" y="3923457"/>
            <a:ext cx="420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400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40A682-04CC-D0AC-8BF6-C2F992521CA5}"/>
              </a:ext>
            </a:extLst>
          </p:cNvPr>
          <p:cNvSpPr txBox="1"/>
          <p:nvPr/>
        </p:nvSpPr>
        <p:spPr>
          <a:xfrm>
            <a:off x="7403976" y="4795897"/>
            <a:ext cx="47880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Do the whole genome sequencing results of these strains match what DNA is actually in the cell?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positive/negative control for the efficacy of the PCR; LVS gDNA with the created primers to ensure that they work/to compare to the inducible strains.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Cannot </a:t>
            </a:r>
            <a:r>
              <a:rPr lang="en-US" sz="1600" dirty="0" err="1"/>
              <a:t>particulary</a:t>
            </a:r>
            <a:r>
              <a:rPr lang="en-US" sz="1600" dirty="0"/>
              <a:t> tell if there is a difference between KRLVS141, -156, -157, and LVS, KRLVS24. Negative is negative, positive is positive. </a:t>
            </a:r>
          </a:p>
        </p:txBody>
      </p:sp>
    </p:spTree>
    <p:extLst>
      <p:ext uri="{BB962C8B-B14F-4D97-AF65-F5344CB8AC3E}">
        <p14:creationId xmlns:p14="http://schemas.microsoft.com/office/powerpoint/2010/main" val="154731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B1F4D0-4E78-A09E-5520-D0F4F68C6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129946"/>
              </p:ext>
            </p:extLst>
          </p:nvPr>
        </p:nvGraphicFramePr>
        <p:xfrm>
          <a:off x="3796184" y="933086"/>
          <a:ext cx="4599632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307">
                  <a:extLst>
                    <a:ext uri="{9D8B030D-6E8A-4147-A177-3AD203B41FA5}">
                      <a16:colId xmlns:a16="http://schemas.microsoft.com/office/drawing/2014/main" val="1187652035"/>
                    </a:ext>
                  </a:extLst>
                </a:gridCol>
                <a:gridCol w="771785">
                  <a:extLst>
                    <a:ext uri="{9D8B030D-6E8A-4147-A177-3AD203B41FA5}">
                      <a16:colId xmlns:a16="http://schemas.microsoft.com/office/drawing/2014/main" val="2097446564"/>
                    </a:ext>
                  </a:extLst>
                </a:gridCol>
                <a:gridCol w="1020414">
                  <a:extLst>
                    <a:ext uri="{9D8B030D-6E8A-4147-A177-3AD203B41FA5}">
                      <a16:colId xmlns:a16="http://schemas.microsoft.com/office/drawing/2014/main" val="8825801"/>
                    </a:ext>
                  </a:extLst>
                </a:gridCol>
                <a:gridCol w="770922">
                  <a:extLst>
                    <a:ext uri="{9D8B030D-6E8A-4147-A177-3AD203B41FA5}">
                      <a16:colId xmlns:a16="http://schemas.microsoft.com/office/drawing/2014/main" val="2246288048"/>
                    </a:ext>
                  </a:extLst>
                </a:gridCol>
                <a:gridCol w="1091204">
                  <a:extLst>
                    <a:ext uri="{9D8B030D-6E8A-4147-A177-3AD203B41FA5}">
                      <a16:colId xmlns:a16="http://schemas.microsoft.com/office/drawing/2014/main" val="782891515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Transformation Plate Counts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193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Plasmid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Ligation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Backbone Only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726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 </a:t>
                      </a:r>
                      <a:r>
                        <a:rPr lang="en-US" sz="1800" dirty="0" err="1">
                          <a:effectLst/>
                        </a:rPr>
                        <a:t>uL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 uL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664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pKR135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230043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423F2E4-6377-7EAF-2088-BCBE7422BDFE}"/>
              </a:ext>
            </a:extLst>
          </p:cNvPr>
          <p:cNvGrpSpPr/>
          <p:nvPr/>
        </p:nvGrpSpPr>
        <p:grpSpPr>
          <a:xfrm>
            <a:off x="3701989" y="3160583"/>
            <a:ext cx="4788023" cy="2688749"/>
            <a:chOff x="5917" y="3160583"/>
            <a:chExt cx="4788023" cy="268874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FB1F53C-7125-A79F-64C7-15A935A5B114}"/>
                </a:ext>
              </a:extLst>
            </p:cNvPr>
            <p:cNvSpPr txBox="1"/>
            <p:nvPr/>
          </p:nvSpPr>
          <p:spPr>
            <a:xfrm>
              <a:off x="5917" y="3541008"/>
              <a:ext cx="478802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highlight>
                    <a:srgbClr val="00FFFF"/>
                  </a:highlight>
                </a:rPr>
                <a:t>Question:</a:t>
              </a:r>
              <a:r>
                <a:rPr lang="en-US" sz="1600" dirty="0"/>
                <a:t> ~What does a negative control for the inducible strains look like? (Creating an empty vector of the pKR113 plasmid)</a:t>
              </a:r>
              <a:br>
                <a:rPr lang="en-US" sz="1600" dirty="0"/>
              </a:br>
              <a:r>
                <a:rPr lang="en-US" sz="1600" dirty="0">
                  <a:highlight>
                    <a:srgbClr val="00FF00"/>
                  </a:highlight>
                </a:rPr>
                <a:t>Controls:</a:t>
              </a:r>
              <a:r>
                <a:rPr lang="en-US" sz="1600" dirty="0"/>
                <a:t> Positive control: pKR113 transformed into competent </a:t>
              </a:r>
              <a:r>
                <a:rPr lang="en-US" sz="1600" i="1" dirty="0"/>
                <a:t>E. </a:t>
              </a:r>
              <a:r>
                <a:rPr lang="en-US" sz="1600" i="1" dirty="0" err="1"/>
                <a:t>oli</a:t>
              </a:r>
              <a:r>
                <a:rPr lang="en-US" sz="1600" dirty="0"/>
                <a:t>. Negative control: no DNA Additional backbone only control. </a:t>
              </a:r>
            </a:p>
            <a:p>
              <a:r>
                <a:rPr lang="en-US" sz="1600" dirty="0">
                  <a:highlight>
                    <a:srgbClr val="FF00FF"/>
                  </a:highlight>
                </a:rPr>
                <a:t>Interpretation:</a:t>
              </a:r>
              <a:r>
                <a:rPr lang="en-US" sz="1600" dirty="0"/>
                <a:t> Transformed onto the correct plate and got plenty of positive control colonies. 1:1 ratio of backbone and ligation though.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8B3C6D2-6929-1EB7-8DC2-DBF28DE53B99}"/>
                </a:ext>
              </a:extLst>
            </p:cNvPr>
            <p:cNvSpPr txBox="1"/>
            <p:nvPr/>
          </p:nvSpPr>
          <p:spPr>
            <a:xfrm>
              <a:off x="1942111" y="316058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/>
                <a:t>pKR135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618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220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1</cp:revision>
  <dcterms:created xsi:type="dcterms:W3CDTF">2022-06-21T13:36:31Z</dcterms:created>
  <dcterms:modified xsi:type="dcterms:W3CDTF">2022-06-21T13:46:47Z</dcterms:modified>
</cp:coreProperties>
</file>