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EA7DD3-2927-7C25-FAE6-E7B8E47C117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BFDD952-F397-9718-D49B-DD0F17C7501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54B9CA9-B2C6-DC90-2E82-C03C99CC10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DC2C0-FCF4-4EED-AC10-878D2F35E65B}" type="datetimeFigureOut">
              <a:rPr lang="en-US" smtClean="0"/>
              <a:t>6/20/2022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8042C6-4819-E4E5-67DE-2B9378964C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65CC79-5EF6-7D2A-6374-FBB7C1D97F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84F911-3A32-421E-AE28-FEEED3708A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29239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7F1494-73D2-BC50-D44C-35333016D6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DFFB551-FD11-9E53-B7B4-9BF2CB88C8E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320A4C6-7280-FE22-F44F-40D608CCE3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DC2C0-FCF4-4EED-AC10-878D2F35E65B}" type="datetimeFigureOut">
              <a:rPr lang="en-US" smtClean="0"/>
              <a:t>6/20/2022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1B170B-1AAD-A001-DB59-6908D20197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9D0922C-5AAE-A753-DC06-476CBFAA02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84F911-3A32-421E-AE28-FEEED3708A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62451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DBED86B-0428-7CC3-0FF2-0B7848F32EC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F533497-8056-B727-D097-01EC8A0A8AF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B8F2F45-1E7E-B86F-B786-1F00102CF7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DC2C0-FCF4-4EED-AC10-878D2F35E65B}" type="datetimeFigureOut">
              <a:rPr lang="en-US" smtClean="0"/>
              <a:t>6/20/2022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6BBB8F1-A2E5-07FB-1EB5-F698E17B34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7646A8-F5E6-BAFD-6C8A-A316EAAA64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84F911-3A32-421E-AE28-FEEED3708A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27444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8EDADB-E6BD-F5F9-8602-0FE2FD858A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D6CE44-9309-CEE3-A086-685F08E8A4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DECBF3C-7836-DD86-B4DB-CC3DE6E33F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DC2C0-FCF4-4EED-AC10-878D2F35E65B}" type="datetimeFigureOut">
              <a:rPr lang="en-US" smtClean="0"/>
              <a:t>6/20/2022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5257BD7-C732-DEB1-2BC4-7EF3088A13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04AFC4-A36E-0602-D467-BDB4FA2368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84F911-3A32-421E-AE28-FEEED3708A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81495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7C2C87-9540-3DC3-CCDA-08749788F1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579D26F-2E71-3372-2B2C-61C7041BAAA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F5733C3-A03A-52BB-26D1-1372B820FB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DC2C0-FCF4-4EED-AC10-878D2F35E65B}" type="datetimeFigureOut">
              <a:rPr lang="en-US" smtClean="0"/>
              <a:t>6/20/2022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CA52460-E97A-F25F-182B-F61C2AF60E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8DB07C9-6B9B-B752-3789-3D461DF983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84F911-3A32-421E-AE28-FEEED3708A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89139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E88249-78C0-FFD1-E7F4-69D3CD079A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EAA02E-541F-0E88-8B0A-E2790439B3D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7908056-4668-67A5-2D62-063A62C09B8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8D644FF-523A-12F4-9BEB-9BD284DA3E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DC2C0-FCF4-4EED-AC10-878D2F35E65B}" type="datetimeFigureOut">
              <a:rPr lang="en-US" smtClean="0"/>
              <a:t>6/20/2022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B9295A5-954F-E877-9A46-80B5EC2396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FF19DCC-9DC5-899B-CD2A-EA6F5B7103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84F911-3A32-421E-AE28-FEEED3708A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61219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07BD3F-C1B8-C9F0-7715-0F7E1A2280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A7A281D-D5A6-CA4C-F1DC-F8A3762CCEC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A485895-C62F-F4C2-A273-DC5D08A5EF0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0CA6B23-71E3-2EAE-4250-3C0F70B5DF5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D61DE5C-EE2D-2C43-61B5-95CEE5A3C93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EB7F46C-C5CA-625B-38AD-A9D6986C0D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DC2C0-FCF4-4EED-AC10-878D2F35E65B}" type="datetimeFigureOut">
              <a:rPr lang="en-US" smtClean="0"/>
              <a:t>6/20/2022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A0C9877-DF19-34EE-7EB9-818E525A29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6CA85A7-EDBA-5742-3D9E-BCF01068C5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84F911-3A32-421E-AE28-FEEED3708A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78466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9F2754-5B90-A9D7-C2F3-8CB67F63A6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B60AC77-41FB-9A5A-1D9D-5FFBB8EDD4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DC2C0-FCF4-4EED-AC10-878D2F35E65B}" type="datetimeFigureOut">
              <a:rPr lang="en-US" smtClean="0"/>
              <a:t>6/20/2022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78CC15D-2CA1-53B6-63EC-50B925CB0F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4828997-E93C-96F3-6C6E-A8386A9E01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84F911-3A32-421E-AE28-FEEED3708A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10625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201E787-4E71-E7F0-DFB1-5CDD23B545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DC2C0-FCF4-4EED-AC10-878D2F35E65B}" type="datetimeFigureOut">
              <a:rPr lang="en-US" smtClean="0"/>
              <a:t>6/20/2022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C872A1A-8E3C-0730-BCE6-F2E0D8C814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9490D88-8119-A3CA-FE67-F7696B705A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84F911-3A32-421E-AE28-FEEED3708A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09136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A21DD3-D27A-14F2-50A3-FC41DFEF83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376A0E-4430-61AF-CCBA-2DC81808CF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F056FC5-FA7F-65E8-92DB-9A86B82F5DA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20053D6-F6E9-32F5-9050-D70BD68F1B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DC2C0-FCF4-4EED-AC10-878D2F35E65B}" type="datetimeFigureOut">
              <a:rPr lang="en-US" smtClean="0"/>
              <a:t>6/20/2022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D0F92DA-CCC2-57F0-C74B-F94A2329EE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6609FD9-38F4-93E1-1245-0437F70FF9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84F911-3A32-421E-AE28-FEEED3708A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57879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E54A2A-A76C-4C30-6535-E7C5EEF9A0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6EB8E5A-D54F-57DD-F08F-A2DE0C55697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93771D3-D824-D12B-5D90-5679B2ADA7A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BFB57A5-F114-A3C9-8BD1-0FEFFBD6F3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DC2C0-FCF4-4EED-AC10-878D2F35E65B}" type="datetimeFigureOut">
              <a:rPr lang="en-US" smtClean="0"/>
              <a:t>6/20/2022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CADFC77-4D2F-20C7-6A20-266DD53668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7E2F683-740E-40E0-B4D4-5701FA84E9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84F911-3A32-421E-AE28-FEEED3708A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08036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4240375-FB39-A63C-8B48-E435AEC222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BF7D9EF-3FDD-1154-5ECA-30B7773CCEA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1C7CD84-0BFA-60CE-ECCB-323BCFD25F1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6DC2C0-FCF4-4EED-AC10-878D2F35E65B}" type="datetimeFigureOut">
              <a:rPr lang="en-US" smtClean="0"/>
              <a:t>6/20/2022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0A76619-4081-42B0-180C-E6E75FCE239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27D7C6-3A9B-D3BB-F679-5CB7B6EB002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84F911-3A32-421E-AE28-FEEED3708A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38327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picture containing text, white&#10;&#10;Description automatically generated">
            <a:extLst>
              <a:ext uri="{FF2B5EF4-FFF2-40B4-BE49-F238E27FC236}">
                <a16:creationId xmlns:a16="http://schemas.microsoft.com/office/drawing/2014/main" id="{AFE9D779-47FD-E50E-8F65-647D70852F56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299" r="33133"/>
          <a:stretch/>
        </p:blipFill>
        <p:spPr>
          <a:xfrm>
            <a:off x="133350" y="555116"/>
            <a:ext cx="4933950" cy="6188583"/>
          </a:xfrm>
          <a:prstGeom prst="rect">
            <a:avLst/>
          </a:prstGeom>
        </p:spPr>
      </p:pic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2254C702-FCFD-E6EC-CA13-40CCC528DEA0}"/>
              </a:ext>
            </a:extLst>
          </p:cNvPr>
          <p:cNvCxnSpPr>
            <a:cxnSpLocks/>
          </p:cNvCxnSpPr>
          <p:nvPr/>
        </p:nvCxnSpPr>
        <p:spPr>
          <a:xfrm>
            <a:off x="3266462" y="236233"/>
            <a:ext cx="155252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>
            <a:extLst>
              <a:ext uri="{FF2B5EF4-FFF2-40B4-BE49-F238E27FC236}">
                <a16:creationId xmlns:a16="http://schemas.microsoft.com/office/drawing/2014/main" id="{DB6D553C-6D52-9190-67EE-A5320F9F9AEE}"/>
              </a:ext>
            </a:extLst>
          </p:cNvPr>
          <p:cNvSpPr txBox="1"/>
          <p:nvPr/>
        </p:nvSpPr>
        <p:spPr>
          <a:xfrm>
            <a:off x="340310" y="317985"/>
            <a:ext cx="61266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Ladder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08A36C8-90FA-BFCA-2ECE-FA7E4BA16939}"/>
              </a:ext>
            </a:extLst>
          </p:cNvPr>
          <p:cNvSpPr txBox="1"/>
          <p:nvPr/>
        </p:nvSpPr>
        <p:spPr>
          <a:xfrm>
            <a:off x="1384275" y="131635"/>
            <a:ext cx="70589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/>
              <a:t>Positive </a:t>
            </a:r>
            <a:br>
              <a:rPr lang="en-US" sz="1200" dirty="0"/>
            </a:br>
            <a:r>
              <a:rPr lang="en-US" sz="1200" dirty="0"/>
              <a:t>Control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4FECF12-9FA7-29D9-1820-865CC9FBEF3D}"/>
              </a:ext>
            </a:extLst>
          </p:cNvPr>
          <p:cNvSpPr txBox="1"/>
          <p:nvPr/>
        </p:nvSpPr>
        <p:spPr>
          <a:xfrm>
            <a:off x="1955485" y="133315"/>
            <a:ext cx="76880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/>
              <a:t>Negative </a:t>
            </a:r>
            <a:br>
              <a:rPr lang="en-US" sz="1200" dirty="0"/>
            </a:br>
            <a:r>
              <a:rPr lang="en-US" sz="1200" dirty="0"/>
              <a:t>Control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526D500-7350-FEB9-F4BB-62FFA9CCFA06}"/>
              </a:ext>
            </a:extLst>
          </p:cNvPr>
          <p:cNvSpPr txBox="1"/>
          <p:nvPr/>
        </p:nvSpPr>
        <p:spPr>
          <a:xfrm>
            <a:off x="3115326" y="305546"/>
            <a:ext cx="34176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/>
              <a:t>24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C8C75AF5-4E66-D96F-2A7D-24A53F3D862A}"/>
              </a:ext>
            </a:extLst>
          </p:cNvPr>
          <p:cNvSpPr txBox="1"/>
          <p:nvPr/>
        </p:nvSpPr>
        <p:spPr>
          <a:xfrm>
            <a:off x="3599845" y="292293"/>
            <a:ext cx="42030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/>
              <a:t>141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E78745D4-DAC0-53A0-0291-2EF87E84530E}"/>
              </a:ext>
            </a:extLst>
          </p:cNvPr>
          <p:cNvSpPr txBox="1"/>
          <p:nvPr/>
        </p:nvSpPr>
        <p:spPr>
          <a:xfrm>
            <a:off x="4091804" y="292293"/>
            <a:ext cx="42030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/>
              <a:t>156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91DA796F-119A-867F-8AE8-88E56971BB68}"/>
              </a:ext>
            </a:extLst>
          </p:cNvPr>
          <p:cNvSpPr txBox="1"/>
          <p:nvPr/>
        </p:nvSpPr>
        <p:spPr>
          <a:xfrm>
            <a:off x="4625951" y="305543"/>
            <a:ext cx="42030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/>
              <a:t>157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79A29909-7580-4F5E-00B4-BA3822FD6B26}"/>
              </a:ext>
            </a:extLst>
          </p:cNvPr>
          <p:cNvSpPr txBox="1"/>
          <p:nvPr/>
        </p:nvSpPr>
        <p:spPr>
          <a:xfrm>
            <a:off x="2635356" y="317981"/>
            <a:ext cx="39395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/>
              <a:t>LVS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65AF86BF-90FC-B92A-90E5-CFC03921E27C}"/>
              </a:ext>
            </a:extLst>
          </p:cNvPr>
          <p:cNvSpPr txBox="1"/>
          <p:nvPr/>
        </p:nvSpPr>
        <p:spPr>
          <a:xfrm>
            <a:off x="3777590" y="66376"/>
            <a:ext cx="557461" cy="276999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pPr algn="ctr"/>
            <a:r>
              <a:rPr lang="en-US" sz="1200" dirty="0"/>
              <a:t>KRLVS</a:t>
            </a:r>
          </a:p>
        </p:txBody>
      </p:sp>
      <p:graphicFrame>
        <p:nvGraphicFramePr>
          <p:cNvPr id="17" name="Table 16">
            <a:extLst>
              <a:ext uri="{FF2B5EF4-FFF2-40B4-BE49-F238E27FC236}">
                <a16:creationId xmlns:a16="http://schemas.microsoft.com/office/drawing/2014/main" id="{DF009C3E-20C2-8AC5-37D3-99B70F928E9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27406618"/>
              </p:ext>
            </p:extLst>
          </p:nvPr>
        </p:nvGraphicFramePr>
        <p:xfrm>
          <a:off x="8948505" y="555116"/>
          <a:ext cx="3062796" cy="2101088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1735585">
                  <a:extLst>
                    <a:ext uri="{9D8B030D-6E8A-4147-A177-3AD203B41FA5}">
                      <a16:colId xmlns:a16="http://schemas.microsoft.com/office/drawing/2014/main" val="322121713"/>
                    </a:ext>
                  </a:extLst>
                </a:gridCol>
                <a:gridCol w="1327211">
                  <a:extLst>
                    <a:ext uri="{9D8B030D-6E8A-4147-A177-3AD203B41FA5}">
                      <a16:colId xmlns:a16="http://schemas.microsoft.com/office/drawing/2014/main" val="1905164582"/>
                    </a:ext>
                  </a:extLst>
                </a:gridCol>
              </a:tblGrid>
              <a:tr h="203200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Source DNA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Length (bps)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40463783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LVS gDNA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441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00890815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-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-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33177968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KRLVS24 gDNA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235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86813925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KRLVS141 gDNA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277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70226021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KRLVS156 gDNA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277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0372276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KRLVS157 gDNA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277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72431548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LVS gDNA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235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856462109"/>
                  </a:ext>
                </a:extLst>
              </a:tr>
            </a:tbl>
          </a:graphicData>
        </a:graphic>
      </p:graphicFrame>
      <p:sp>
        <p:nvSpPr>
          <p:cNvPr id="18" name="TextBox 17">
            <a:extLst>
              <a:ext uri="{FF2B5EF4-FFF2-40B4-BE49-F238E27FC236}">
                <a16:creationId xmlns:a16="http://schemas.microsoft.com/office/drawing/2014/main" id="{D4A09208-D5A4-868A-8207-841038D4AE6E}"/>
              </a:ext>
            </a:extLst>
          </p:cNvPr>
          <p:cNvSpPr txBox="1"/>
          <p:nvPr/>
        </p:nvSpPr>
        <p:spPr>
          <a:xfrm>
            <a:off x="130156" y="4958567"/>
            <a:ext cx="42030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200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CD160755-283F-80C4-CAE3-4830B19B50E6}"/>
              </a:ext>
            </a:extLst>
          </p:cNvPr>
          <p:cNvSpPr txBox="1"/>
          <p:nvPr/>
        </p:nvSpPr>
        <p:spPr>
          <a:xfrm>
            <a:off x="130156" y="4158271"/>
            <a:ext cx="42030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400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0FE97D19-5BE3-E29C-A583-B0180E2509D0}"/>
              </a:ext>
            </a:extLst>
          </p:cNvPr>
          <p:cNvSpPr txBox="1"/>
          <p:nvPr/>
        </p:nvSpPr>
        <p:spPr>
          <a:xfrm>
            <a:off x="7403976" y="4795897"/>
            <a:ext cx="4788023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highlight>
                  <a:srgbClr val="00FFFF"/>
                </a:highlight>
              </a:rPr>
              <a:t>Question:</a:t>
            </a:r>
            <a:r>
              <a:rPr lang="en-US" sz="1600" dirty="0"/>
              <a:t> Do the whole genome sequencing results of these strains match what DNA is actually in the cell?</a:t>
            </a:r>
            <a:br>
              <a:rPr lang="en-US" sz="1600" dirty="0"/>
            </a:br>
            <a:r>
              <a:rPr lang="en-US" sz="1600" dirty="0">
                <a:highlight>
                  <a:srgbClr val="00FF00"/>
                </a:highlight>
              </a:rPr>
              <a:t>Controls:</a:t>
            </a:r>
            <a:r>
              <a:rPr lang="en-US" sz="1600" dirty="0"/>
              <a:t> positive/negative control for the efficacy of the PCR; LVS gDNA with the created primers to ensure that they work/to compare to the inducible strains. </a:t>
            </a:r>
          </a:p>
          <a:p>
            <a:r>
              <a:rPr lang="en-US" sz="1600" dirty="0">
                <a:highlight>
                  <a:srgbClr val="FF00FF"/>
                </a:highlight>
              </a:rPr>
              <a:t>Interpretation:</a:t>
            </a:r>
            <a:r>
              <a:rPr lang="en-US" sz="1600" dirty="0"/>
              <a:t> KRLVS141, 156, and 157 may be slightly heavier. Obviously contamination in the negative again- replaced aliquots + used newly diluted KROL15 and 16.</a:t>
            </a:r>
          </a:p>
        </p:txBody>
      </p:sp>
    </p:spTree>
    <p:extLst>
      <p:ext uri="{BB962C8B-B14F-4D97-AF65-F5344CB8AC3E}">
        <p14:creationId xmlns:p14="http://schemas.microsoft.com/office/powerpoint/2010/main" val="3527661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9AB1F4D0-4E78-A09E-5520-D0F4F68C6F8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84844806"/>
              </p:ext>
            </p:extLst>
          </p:nvPr>
        </p:nvGraphicFramePr>
        <p:xfrm>
          <a:off x="194308" y="273209"/>
          <a:ext cx="4599632" cy="219456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45307">
                  <a:extLst>
                    <a:ext uri="{9D8B030D-6E8A-4147-A177-3AD203B41FA5}">
                      <a16:colId xmlns:a16="http://schemas.microsoft.com/office/drawing/2014/main" val="1187652035"/>
                    </a:ext>
                  </a:extLst>
                </a:gridCol>
                <a:gridCol w="771785">
                  <a:extLst>
                    <a:ext uri="{9D8B030D-6E8A-4147-A177-3AD203B41FA5}">
                      <a16:colId xmlns:a16="http://schemas.microsoft.com/office/drawing/2014/main" val="2097446564"/>
                    </a:ext>
                  </a:extLst>
                </a:gridCol>
                <a:gridCol w="1020414">
                  <a:extLst>
                    <a:ext uri="{9D8B030D-6E8A-4147-A177-3AD203B41FA5}">
                      <a16:colId xmlns:a16="http://schemas.microsoft.com/office/drawing/2014/main" val="8825801"/>
                    </a:ext>
                  </a:extLst>
                </a:gridCol>
                <a:gridCol w="770922">
                  <a:extLst>
                    <a:ext uri="{9D8B030D-6E8A-4147-A177-3AD203B41FA5}">
                      <a16:colId xmlns:a16="http://schemas.microsoft.com/office/drawing/2014/main" val="2246288048"/>
                    </a:ext>
                  </a:extLst>
                </a:gridCol>
                <a:gridCol w="1091204">
                  <a:extLst>
                    <a:ext uri="{9D8B030D-6E8A-4147-A177-3AD203B41FA5}">
                      <a16:colId xmlns:a16="http://schemas.microsoft.com/office/drawing/2014/main" val="782891515"/>
                    </a:ext>
                  </a:extLst>
                </a:gridCol>
              </a:tblGrid>
              <a:tr h="0">
                <a:tc gridSpan="5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Transformation Plate Counts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3919319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 Plasmid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Ligation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Backbone Only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5672672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100 </a:t>
                      </a:r>
                      <a:r>
                        <a:rPr lang="en-US" sz="1800" dirty="0" err="1">
                          <a:effectLst/>
                        </a:rPr>
                        <a:t>uL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Rem.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100 uL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Rem.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01766437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pKR135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☹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☹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☹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☹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524230043"/>
                  </a:ext>
                </a:extLst>
              </a:tr>
              <a:tr h="0">
                <a:tc gridSpan="5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 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505738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 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10 uL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100 uL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10 uL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100 uL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85005875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pKR142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10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TMTC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3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71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56932988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pKR143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10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TMTC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3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71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613109411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6F94D99E-B3E2-9B16-2897-7632BA2AC603}"/>
              </a:ext>
            </a:extLst>
          </p:cNvPr>
          <p:cNvSpPr txBox="1"/>
          <p:nvPr/>
        </p:nvSpPr>
        <p:spPr>
          <a:xfrm>
            <a:off x="5859262" y="4303455"/>
            <a:ext cx="6332739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highlight>
                  <a:srgbClr val="00FFFF"/>
                </a:highlight>
              </a:rPr>
              <a:t>Question:</a:t>
            </a:r>
            <a:r>
              <a:rPr lang="en-US" sz="1600" dirty="0"/>
              <a:t> Can we make a successful fluorescent reporter in LVS?</a:t>
            </a:r>
            <a:br>
              <a:rPr lang="en-US" sz="1600" dirty="0"/>
            </a:br>
            <a:r>
              <a:rPr lang="en-US" sz="1600" dirty="0">
                <a:highlight>
                  <a:srgbClr val="00FF00"/>
                </a:highlight>
              </a:rPr>
              <a:t>Controls:</a:t>
            </a:r>
            <a:r>
              <a:rPr lang="en-US" sz="1600" dirty="0"/>
              <a:t> Positive control: pF transformed into competent </a:t>
            </a:r>
            <a:r>
              <a:rPr lang="en-US" sz="1600" i="1" dirty="0"/>
              <a:t>E. </a:t>
            </a:r>
            <a:r>
              <a:rPr lang="en-US" sz="1600" i="1" dirty="0" err="1"/>
              <a:t>oli</a:t>
            </a:r>
            <a:r>
              <a:rPr lang="en-US" sz="1600" dirty="0"/>
              <a:t>. Negative control: no DNA Additional backbone only control. </a:t>
            </a:r>
          </a:p>
          <a:p>
            <a:r>
              <a:rPr lang="en-US" sz="1600" dirty="0">
                <a:highlight>
                  <a:srgbClr val="FF00FF"/>
                </a:highlight>
              </a:rPr>
              <a:t>Interpretation:</a:t>
            </a:r>
            <a:r>
              <a:rPr lang="en-US" sz="1600" dirty="0"/>
              <a:t> Positive control worked. </a:t>
            </a:r>
            <a:r>
              <a:rPr lang="en-US" sz="1600" dirty="0" err="1"/>
              <a:t>Backbone:Ligation</a:t>
            </a:r>
            <a:r>
              <a:rPr lang="en-US" sz="1600" dirty="0"/>
              <a:t> was ~ 1:3 for both, made overnights for four colonies each.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FB1F53C-7125-A79F-64C7-15A935A5B114}"/>
              </a:ext>
            </a:extLst>
          </p:cNvPr>
          <p:cNvSpPr txBox="1"/>
          <p:nvPr/>
        </p:nvSpPr>
        <p:spPr>
          <a:xfrm>
            <a:off x="1" y="4310118"/>
            <a:ext cx="4788023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highlight>
                  <a:srgbClr val="00FFFF"/>
                </a:highlight>
              </a:rPr>
              <a:t>Question:</a:t>
            </a:r>
            <a:r>
              <a:rPr lang="en-US" sz="1600" dirty="0"/>
              <a:t> ~What does a negative control for the inducible strains look like? (Creating an empty vector of the pKR113 plasmid)</a:t>
            </a:r>
            <a:br>
              <a:rPr lang="en-US" sz="1600" dirty="0"/>
            </a:br>
            <a:r>
              <a:rPr lang="en-US" sz="1600" dirty="0">
                <a:highlight>
                  <a:srgbClr val="00FF00"/>
                </a:highlight>
              </a:rPr>
              <a:t>Controls:</a:t>
            </a:r>
            <a:r>
              <a:rPr lang="en-US" sz="1600" dirty="0"/>
              <a:t> Positive control: pKR113 transformed into competent </a:t>
            </a:r>
            <a:r>
              <a:rPr lang="en-US" sz="1600" i="1" dirty="0"/>
              <a:t>E. </a:t>
            </a:r>
            <a:r>
              <a:rPr lang="en-US" sz="1600" i="1" dirty="0" err="1"/>
              <a:t>oli</a:t>
            </a:r>
            <a:r>
              <a:rPr lang="en-US" sz="1600" dirty="0"/>
              <a:t>. Negative control: no DNA Additional backbone only control. </a:t>
            </a:r>
          </a:p>
          <a:p>
            <a:r>
              <a:rPr lang="en-US" sz="1600" dirty="0">
                <a:highlight>
                  <a:srgbClr val="FF00FF"/>
                </a:highlight>
              </a:rPr>
              <a:t>Interpretation:</a:t>
            </a:r>
            <a:r>
              <a:rPr lang="en-US" sz="1600" dirty="0"/>
              <a:t> No colonies grew on any of the plates: ligation, backbone, or positive control. Something wrong with the transformation? Did on same day as </a:t>
            </a:r>
            <a:r>
              <a:rPr lang="en-US" sz="1600" dirty="0" err="1"/>
              <a:t>iLOV</a:t>
            </a:r>
            <a:r>
              <a:rPr lang="en-US" sz="1600" dirty="0"/>
              <a:t>-V and </a:t>
            </a:r>
            <a:r>
              <a:rPr lang="en-US" sz="1600" dirty="0" err="1"/>
              <a:t>LanYFP</a:t>
            </a:r>
            <a:r>
              <a:rPr lang="en-US" sz="1600" dirty="0"/>
              <a:t>-V which did work.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8B3C6D2-6929-1EB7-8DC2-DBF28DE53B99}"/>
              </a:ext>
            </a:extLst>
          </p:cNvPr>
          <p:cNvSpPr txBox="1"/>
          <p:nvPr/>
        </p:nvSpPr>
        <p:spPr>
          <a:xfrm>
            <a:off x="1936194" y="3929693"/>
            <a:ext cx="9156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u="sng" dirty="0"/>
              <a:t>pKR135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F40746D-C484-9E1F-623F-D50C59F77385}"/>
              </a:ext>
            </a:extLst>
          </p:cNvPr>
          <p:cNvSpPr txBox="1"/>
          <p:nvPr/>
        </p:nvSpPr>
        <p:spPr>
          <a:xfrm>
            <a:off x="7969091" y="4018021"/>
            <a:ext cx="21130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u="sng" dirty="0"/>
              <a:t>pKR142 and pKR143</a:t>
            </a:r>
          </a:p>
        </p:txBody>
      </p:sp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07ABF8C6-B69E-1291-EC72-83F77EF76AA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36669042"/>
              </p:ext>
            </p:extLst>
          </p:nvPr>
        </p:nvGraphicFramePr>
        <p:xfrm>
          <a:off x="5948034" y="273209"/>
          <a:ext cx="6049658" cy="206826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118767">
                  <a:extLst>
                    <a:ext uri="{9D8B030D-6E8A-4147-A177-3AD203B41FA5}">
                      <a16:colId xmlns:a16="http://schemas.microsoft.com/office/drawing/2014/main" val="131388088"/>
                    </a:ext>
                  </a:extLst>
                </a:gridCol>
                <a:gridCol w="1272648">
                  <a:extLst>
                    <a:ext uri="{9D8B030D-6E8A-4147-A177-3AD203B41FA5}">
                      <a16:colId xmlns:a16="http://schemas.microsoft.com/office/drawing/2014/main" val="1578787739"/>
                    </a:ext>
                  </a:extLst>
                </a:gridCol>
                <a:gridCol w="1058629">
                  <a:extLst>
                    <a:ext uri="{9D8B030D-6E8A-4147-A177-3AD203B41FA5}">
                      <a16:colId xmlns:a16="http://schemas.microsoft.com/office/drawing/2014/main" val="4211452846"/>
                    </a:ext>
                  </a:extLst>
                </a:gridCol>
                <a:gridCol w="1058629">
                  <a:extLst>
                    <a:ext uri="{9D8B030D-6E8A-4147-A177-3AD203B41FA5}">
                      <a16:colId xmlns:a16="http://schemas.microsoft.com/office/drawing/2014/main" val="2310344795"/>
                    </a:ext>
                  </a:extLst>
                </a:gridCol>
                <a:gridCol w="759928">
                  <a:extLst>
                    <a:ext uri="{9D8B030D-6E8A-4147-A177-3AD203B41FA5}">
                      <a16:colId xmlns:a16="http://schemas.microsoft.com/office/drawing/2014/main" val="622355144"/>
                    </a:ext>
                  </a:extLst>
                </a:gridCol>
                <a:gridCol w="781057">
                  <a:extLst>
                    <a:ext uri="{9D8B030D-6E8A-4147-A177-3AD203B41FA5}">
                      <a16:colId xmlns:a16="http://schemas.microsoft.com/office/drawing/2014/main" val="1506314353"/>
                    </a:ext>
                  </a:extLst>
                </a:gridCol>
              </a:tblGrid>
              <a:tr h="16764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Sample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Conc. (ng/uL)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A260 (Abs)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A280 (Abs)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260/280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260/230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3127054923"/>
                  </a:ext>
                </a:extLst>
              </a:tr>
              <a:tr h="16764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iLOV-V 1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238.4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4.769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2.519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1.89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2.32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2892709135"/>
                  </a:ext>
                </a:extLst>
              </a:tr>
              <a:tr h="16764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iLOV-V 2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216.5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4.329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2.287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1.89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2.44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412125427"/>
                  </a:ext>
                </a:extLst>
              </a:tr>
              <a:tr h="16764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iLOV-V 3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289.9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5.798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3.068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1.89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2.37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3974488702"/>
                  </a:ext>
                </a:extLst>
              </a:tr>
              <a:tr h="16764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iLOV-V 4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219.0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4.379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2.313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1.89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2.04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83072408"/>
                  </a:ext>
                </a:extLst>
              </a:tr>
              <a:tr h="16764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LanYFP-V 1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236.8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4.737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2.506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1.89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2.40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428388710"/>
                  </a:ext>
                </a:extLst>
              </a:tr>
              <a:tr h="16764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LanYFP-V 2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259.7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5.194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2.742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1.89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2.38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2649040884"/>
                  </a:ext>
                </a:extLst>
              </a:tr>
              <a:tr h="16764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LanYFP-V 3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245.5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4.909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2.596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1.89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2.39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2721999825"/>
                  </a:ext>
                </a:extLst>
              </a:tr>
              <a:tr h="16764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LanYFP-V 4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210.1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4.201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2.226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1.89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2.38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32175014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961857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114</TotalTime>
  <Words>386</Words>
  <Application>Microsoft Office PowerPoint</Application>
  <PresentationFormat>Widescreen</PresentationFormat>
  <Paragraphs>118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Sierra Schmidt</dc:creator>
  <cp:lastModifiedBy>Sierra Schmidt</cp:lastModifiedBy>
  <cp:revision>2</cp:revision>
  <dcterms:created xsi:type="dcterms:W3CDTF">2022-06-16T13:34:58Z</dcterms:created>
  <dcterms:modified xsi:type="dcterms:W3CDTF">2022-06-20T15:07:58Z</dcterms:modified>
</cp:coreProperties>
</file>