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6.xml"/>
  <Override ContentType="application/vnd.ms-office.chartcolorstyle+xml" PartName="/ppt/charts/colors4.xml"/>
  <Override ContentType="application/vnd.ms-office.chartcolorstyle+xml" PartName="/ppt/charts/colors1.xml"/>
  <Override ContentType="application/vnd.ms-office.chartcolorstyle+xml" PartName="/ppt/charts/colors8.xml"/>
  <Override ContentType="application/vnd.ms-office.chartcolorstyle+xml" PartName="/ppt/charts/colors11.xml"/>
  <Override ContentType="application/vnd.ms-office.chartcolorstyle+xml" PartName="/ppt/charts/colors15.xml"/>
  <Override ContentType="application/vnd.ms-office.chartcolorstyle+xml" PartName="/ppt/charts/colors13.xml"/>
  <Override ContentType="application/vnd.ms-office.chartcolorstyle+xml" PartName="/ppt/charts/colors14.xml"/>
  <Override ContentType="application/vnd.ms-office.chartcolorstyle+xml" PartName="/ppt/charts/colors5.xml"/>
  <Override ContentType="application/vnd.ms-office.chartcolorstyle+xml" PartName="/ppt/charts/colors2.xml"/>
  <Override ContentType="application/vnd.ms-office.chartcolorstyle+xml" PartName="/ppt/charts/colors3.xml"/>
  <Override ContentType="application/vnd.ms-office.chartcolorstyle+xml" PartName="/ppt/charts/colors7.xml"/>
  <Override ContentType="application/vnd.ms-office.chartcolorstyle+xml" PartName="/ppt/charts/colors10.xml"/>
  <Override ContentType="application/vnd.ms-office.chartcolorstyle+xml" PartName="/ppt/charts/colors9.xml"/>
  <Override ContentType="application/vnd.ms-office.chartcolorstyle+xml" PartName="/ppt/charts/colors12.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9.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4.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drawingml.chart+xml" PartName="/ppt/charts/chart10.xml"/>
  <Override ContentType="application/vnd.openxmlformats-officedocument.drawingml.chart+xml" PartName="/ppt/charts/chart12.xml"/>
  <Override ContentType="application/vnd.openxmlformats-officedocument.drawingml.chart+xml" PartName="/ppt/charts/chart14.xml"/>
  <Override ContentType="application/vnd.openxmlformats-officedocument.drawingml.chart+xml" PartName="/ppt/charts/chart3.xml"/>
  <Override ContentType="application/vnd.openxmlformats-officedocument.drawingml.chart+xml" PartName="/ppt/charts/chart8.xml"/>
  <Override ContentType="application/vnd.openxmlformats-officedocument.drawingml.chart+xml" PartName="/ppt/charts/chart5.xml"/>
  <Override ContentType="application/vnd.openxmlformats-officedocument.drawingml.chart+xml" PartName="/ppt/charts/chart11.xml"/>
  <Override ContentType="application/vnd.openxmlformats-officedocument.drawingml.chart+xml" PartName="/ppt/charts/chart15.xml"/>
  <Override ContentType="application/vnd.openxmlformats-officedocument.drawingml.chart+xml" PartName="/ppt/charts/chart13.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5.xml"/>
  <Override ContentType="application/vnd.ms-office.chartstyle+xml" PartName="/ppt/charts/style8.xml"/>
  <Override ContentType="application/vnd.ms-office.chartstyle+xml" PartName="/ppt/charts/style1.xml"/>
  <Override ContentType="application/vnd.ms-office.chartstyle+xml" PartName="/ppt/charts/style12.xml"/>
  <Override ContentType="application/vnd.ms-office.chartstyle+xml" PartName="/ppt/charts/style14.xml"/>
  <Override ContentType="application/vnd.ms-office.chartstyle+xml" PartName="/ppt/charts/style9.xml"/>
  <Override ContentType="application/vnd.ms-office.chartstyle+xml" PartName="/ppt/charts/style4.xml"/>
  <Override ContentType="application/vnd.ms-office.chartstyle+xml" PartName="/ppt/charts/style10.xml"/>
  <Override ContentType="application/vnd.ms-office.chartstyle+xml" PartName="/ppt/charts/style7.xml"/>
  <Override ContentType="application/vnd.ms-office.chartstyle+xml" PartName="/ppt/charts/style6.xml"/>
  <Override ContentType="application/vnd.ms-office.chartstyle+xml" PartName="/ppt/charts/style11.xml"/>
  <Override ContentType="application/vnd.ms-office.chartstyle+xml" PartName="/ppt/charts/style2.xml"/>
  <Override ContentType="application/vnd.ms-office.chartstyle+xml" PartName="/ppt/charts/style13.xml"/>
  <Override ContentType="application/vnd.ms-office.chartstyle+xml" PartName="/ppt/charts/style15.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12192000"/>
  <p:notesSz cx="6858000" cy="9144000"/>
  <p:embeddedFontLst>
    <p:embeddedFont>
      <p:font typeface="Century Gothic"/>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9" roundtripDataSignature="AMtx7mi2UIfiK/1Sacotdg5XVCK7qIhG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03C87D9-03F3-4598-BB79-7F97746B2B96}">
  <a:tblStyle styleId="{B03C87D9-03F3-4598-BB79-7F97746B2B96}"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8037023-DEC0-4015-9037-2BAB00A9E3C8}"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CE6"/>
          </a:solidFill>
        </a:fill>
      </a:tcStyle>
    </a:wholeTbl>
    <a:band1H>
      <a:tcTxStyle/>
      <a:tcStyle>
        <a:fill>
          <a:solidFill>
            <a:srgbClr val="F5D8CA"/>
          </a:solidFill>
        </a:fill>
      </a:tcStyle>
    </a:band1H>
    <a:band2H>
      <a:tcTxStyle/>
    </a:band2H>
    <a:band1V>
      <a:tcTxStyle/>
      <a:tcStyle>
        <a:fill>
          <a:solidFill>
            <a:srgbClr val="F5D8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CenturyGothic-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CenturyGothic-italic.fntdata"/><Relationship Id="rId14" Type="http://schemas.openxmlformats.org/officeDocument/2006/relationships/slide" Target="slides/slide9.xml"/><Relationship Id="rId36" Type="http://schemas.openxmlformats.org/officeDocument/2006/relationships/font" Target="fonts/CenturyGothic-bold.fntdata"/><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CenturyGothic-boldItalic.fntdata"/><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G:\Shared%20drives\KRamsey%20Lab\Sierra\210916_%20western%20calcs_MHB%20copy.xlsx" TargetMode="External"/></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oleObject" Target="file:///G:\Shared%20drives\KRamsey%20Lab\Sierra\KRLBS141%20PDPB%20and%20BS21%20Induction%20Westerns\220212%20-%20220302\220303_%20western%20calcs_KRLVS156_PDPB_BS21.xlsx" TargetMode="External"/></Relationships>
</file>

<file path=ppt/charts/_rels/chart11.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oleObject" Target="file:///G:\Shared%20drives\KRamsey%20Lab\Sierra\KRLBS141%20PDPB%20and%20BS21%20Induction%20Westerns\220212%20-%20220302\220303_%20western%20calcs_KRLVS156_PDPB_BS21.xlsx" TargetMode="External"/></Relationships>
</file>

<file path=ppt/charts/_rels/chart12.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oleObject" Target="file:///G:\Shared%20drives\KRamsey%20Lab\Sierra\Triple%20Deletion%20Growth%20Curves%20-%20ATc%20Induction\220212_KRLVS157_ATc_Induction_Growth_Curves.xlsx" TargetMode="External"/></Relationships>
</file>

<file path=ppt/charts/_rels/chart13.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oleObject" Target="file:///G:\Shared%20drives\KRamsey%20Lab\Sierra\KRLBS141%20PDPB%20and%20BS21%20Induction%20Westerns\220212%20-%20220227\220303_%20western%20calcs_KRLVS157_PDPB_BS21.xlsx" TargetMode="External"/></Relationships>
</file>

<file path=ppt/charts/_rels/chart14.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oleObject" Target="file:///G:\Shared%20drives\KRamsey%20Lab\Sierra\KRLBS141%20PDPB%20and%20BS21%20Induction%20Westerns\220212%20-%20220227\220303_%20western%20calcs_KRLVS157_PDPB_BS21.xlsx" TargetMode="External"/></Relationships>
</file>

<file path=ppt/charts/_rels/chart15.xml.rels><?xml version="1.0" encoding="UTF-8" standalone="yes"?><Relationships xmlns="http://schemas.openxmlformats.org/package/2006/relationships"><Relationship Id="rId1" Type="http://schemas.microsoft.com/office/2011/relationships/chartStyle" Target="style15.xml"/><Relationship Id="rId2" Type="http://schemas.microsoft.com/office/2011/relationships/chartColorStyle" Target="colors15.xml"/><Relationship Id="rId3" Type="http://schemas.openxmlformats.org/officeDocument/2006/relationships/oleObject" Target="file:///G:\Shared%20drives\KRamsey%20Lab\Sierra\211001_%20western%20calcs_CHA.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G:\Shared%20drives\KRamsey%20Lab\Sierra\Triple%20Deletion%20Growth%20Curves%20-%20ATc%20Induction\220104_KRLVS141_ATc_Induction_Growth_Curves.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G:\Shared%20drives\KRamsey%20Lab\Sierra\KRLBS141%20PDPB%20and%20BS21%20Induction%20Westerns\220104%20-%20220110\220110_%20western%20calcs_KRLVS141_PDPB_BS21.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G:\Shared%20drives\KRamsey%20Lab\Sierra\KRLBS141%20PDPB%20and%20BS21%20Induction%20Westerns\220104%20-%20220110\220110_%20western%20calcs_KRLVS141_PDPB_BS21.xlsx" TargetMode="External"/></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file:///G:\Shared%20drives\KRamsey%20Lab\Sierra\Triple%20Deletion%20Growth%20Curves%20-%20ATc%20Induction\220115_KRLVS141_ATc_Induction_Growth_Curves%20.xlsx" TargetMode="External"/></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oleObject" Target="file:///G:\Shared%20drives\KRamsey%20Lab\Sierra\KRLBS141%20PDPB%20and%20BS21%20Induction%20Westerns\220115%20-%20220126\220126_%20western%20calcs_KRLVS141_PDPB_BS21.xlsx" TargetMode="External"/></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oleObject" Target="file:///G:\Shared%20drives\KRamsey%20Lab\Sierra\KRLBS141%20PDPB%20and%20BS21%20Induction%20Westerns\220204%20-%20220219\220219_%20western%20calcs_DM_KRLVS141_PDPB_BS21.xlsx" TargetMode="External"/></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oleObject" Target="file:///G:\Shared%20drives\KRamsey%20Lab\Sierra\KRLBS141%20PDPB%20and%20BS21%20Induction%20Westerns\220204%20-%20220219\220219_%20western%20calcs_DM_KRLVS141_PDPB_BS21.xlsx" TargetMode="External"/></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oleObject" Target="file:///G:\Shared%20drives\KRamsey%20Lab\Sierra\Triple%20Deletion%20Growth%20Curves%20-%20ATc%20Induction\220212_KRLVS156_ATc_Induction_Growth_Curves%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'Gel1'!$B$25</c:f>
              <c:strCache>
                <c:ptCount val="1"/>
                <c:pt idx="0">
                  <c:v>VSVG</c:v>
                </c:pt>
              </c:strCache>
            </c:strRef>
          </c:tx>
          <c:spPr>
            <a:solidFill>
              <a:schemeClr val="accent3"/>
            </a:solidFill>
            <a:ln>
              <a:noFill/>
            </a:ln>
            <a:effectLst/>
          </c:spPr>
          <c:invertIfNegative val="0"/>
          <c:errBars>
            <c:errBarType val="both"/>
            <c:errValType val="cust"/>
            <c:noEndCap val="0"/>
            <c:plus>
              <c:numRef>
                <c:f>'Gel1'!$B$34:$B$38</c:f>
                <c:numCache>
                  <c:formatCode>General</c:formatCode>
                  <c:ptCount val="5"/>
                  <c:pt idx="0">
                    <c:v>6.7475094171238412E-2</c:v>
                  </c:pt>
                  <c:pt idx="1">
                    <c:v>0.53618704348924573</c:v>
                  </c:pt>
                  <c:pt idx="2">
                    <c:v>1.4847353825132286</c:v>
                  </c:pt>
                  <c:pt idx="3">
                    <c:v>2.3931491150020845</c:v>
                  </c:pt>
                  <c:pt idx="4">
                    <c:v>1.4282984780269812</c:v>
                  </c:pt>
                </c:numCache>
              </c:numRef>
            </c:plus>
            <c:minus>
              <c:numRef>
                <c:f>'Gel1'!$B$34:$B$38</c:f>
                <c:numCache>
                  <c:formatCode>General</c:formatCode>
                  <c:ptCount val="5"/>
                  <c:pt idx="0">
                    <c:v>6.7475094171238412E-2</c:v>
                  </c:pt>
                  <c:pt idx="1">
                    <c:v>0.53618704348924573</c:v>
                  </c:pt>
                  <c:pt idx="2">
                    <c:v>1.4847353825132286</c:v>
                  </c:pt>
                  <c:pt idx="3">
                    <c:v>2.3931491150020845</c:v>
                  </c:pt>
                  <c:pt idx="4">
                    <c:v>1.4282984780269812</c:v>
                  </c:pt>
                </c:numCache>
              </c:numRef>
            </c:minus>
            <c:spPr>
              <a:noFill/>
              <a:ln w="9525" cap="flat" cmpd="sng" algn="ctr">
                <a:solidFill>
                  <a:schemeClr val="tx1">
                    <a:lumMod val="65000"/>
                    <a:lumOff val="35000"/>
                  </a:schemeClr>
                </a:solidFill>
                <a:round/>
              </a:ln>
              <a:effectLst/>
            </c:spPr>
          </c:errBars>
          <c:cat>
            <c:numRef>
              <c:f>'Gel1'!$A$26:$A$30</c:f>
              <c:numCache>
                <c:formatCode>General</c:formatCode>
                <c:ptCount val="5"/>
                <c:pt idx="0">
                  <c:v>0</c:v>
                </c:pt>
                <c:pt idx="1">
                  <c:v>0.5</c:v>
                </c:pt>
                <c:pt idx="2">
                  <c:v>1</c:v>
                </c:pt>
                <c:pt idx="3">
                  <c:v>5</c:v>
                </c:pt>
                <c:pt idx="4">
                  <c:v>50</c:v>
                </c:pt>
              </c:numCache>
            </c:numRef>
          </c:cat>
          <c:val>
            <c:numRef>
              <c:f>'Gel1'!$B$26:$B$30</c:f>
              <c:numCache>
                <c:formatCode>General</c:formatCode>
                <c:ptCount val="5"/>
                <c:pt idx="0">
                  <c:v>0.99027809942874789</c:v>
                </c:pt>
                <c:pt idx="1">
                  <c:v>1.7432114467408584</c:v>
                </c:pt>
                <c:pt idx="2">
                  <c:v>3.6901265813928674</c:v>
                </c:pt>
                <c:pt idx="3">
                  <c:v>17.559785127525792</c:v>
                </c:pt>
                <c:pt idx="4">
                  <c:v>23.194833488951133</c:v>
                </c:pt>
              </c:numCache>
            </c:numRef>
          </c:val>
          <c:extLst>
            <c:ext xmlns:c16="http://schemas.microsoft.com/office/drawing/2014/chart" uri="{C3380CC4-5D6E-409C-BE32-E72D297353CC}">
              <c16:uniqueId val="{00000000-9F94-4C55-AD2E-296C7A988485}"/>
            </c:ext>
          </c:extLst>
        </c:ser>
        <c:dLbls>
          <c:showLegendKey val="0"/>
          <c:showVal val="0"/>
          <c:showCatName val="0"/>
          <c:showSerName val="0"/>
          <c:showPercent val="0"/>
          <c:showBubbleSize val="0"/>
        </c:dLbls>
        <c:gapWidth val="219"/>
        <c:overlap val="-27"/>
        <c:axId val="985153151"/>
        <c:axId val="1028841087"/>
      </c:barChart>
      <c:catAx>
        <c:axId val="985153151"/>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ATc concentration (ng/mL)</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28841087"/>
        <c:crosses val="autoZero"/>
        <c:auto val="1"/>
        <c:lblAlgn val="ctr"/>
        <c:lblOffset val="100"/>
        <c:noMultiLvlLbl val="0"/>
      </c:catAx>
      <c:valAx>
        <c:axId val="10288410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Relative rpsU2-V abundance</a:t>
                </a:r>
              </a:p>
            </c:rich>
          </c:tx>
          <c:layout>
            <c:manualLayout>
              <c:xMode val="edge"/>
              <c:yMode val="edge"/>
              <c:x val="2.9531761489974852E-2"/>
              <c:y val="0.21089205232166991"/>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5153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'Gel1'!$B$25</c:f>
              <c:strCache>
                <c:ptCount val="1"/>
                <c:pt idx="0">
                  <c:v>VSVG</c:v>
                </c:pt>
              </c:strCache>
            </c:strRef>
          </c:tx>
          <c:spPr>
            <a:solidFill>
              <a:schemeClr val="accent3"/>
            </a:solidFill>
            <a:ln>
              <a:noFill/>
            </a:ln>
            <a:effectLst/>
          </c:spPr>
          <c:invertIfNegative val="0"/>
          <c:errBars>
            <c:errBarType val="both"/>
            <c:errValType val="cust"/>
            <c:noEndCap val="0"/>
            <c:plus>
              <c:numRef>
                <c:f>'Gel1'!$B$34:$B$37</c:f>
                <c:numCache>
                  <c:formatCode>General</c:formatCode>
                  <c:ptCount val="4"/>
                  <c:pt idx="0">
                    <c:v>3.4255806283526681E-2</c:v>
                  </c:pt>
                  <c:pt idx="1">
                    <c:v>4.2065775104980961E-2</c:v>
                  </c:pt>
                  <c:pt idx="2">
                    <c:v>6.9308562234845925E-2</c:v>
                  </c:pt>
                  <c:pt idx="3">
                    <c:v>0.21399255156439331</c:v>
                  </c:pt>
                </c:numCache>
                <c:extLst/>
              </c:numRef>
            </c:plus>
            <c:minus>
              <c:numRef>
                <c:f>'Gel1'!$B$34:$B$37</c:f>
                <c:numCache>
                  <c:formatCode>General</c:formatCode>
                  <c:ptCount val="4"/>
                  <c:pt idx="0">
                    <c:v>3.4255806283526681E-2</c:v>
                  </c:pt>
                  <c:pt idx="1">
                    <c:v>4.2065775104980961E-2</c:v>
                  </c:pt>
                  <c:pt idx="2">
                    <c:v>6.9308562234845925E-2</c:v>
                  </c:pt>
                  <c:pt idx="3">
                    <c:v>0.21399255156439331</c:v>
                  </c:pt>
                </c:numCache>
                <c:extLst/>
              </c:numRef>
            </c:minus>
            <c:spPr>
              <a:noFill/>
              <a:ln w="9525" cap="flat" cmpd="sng" algn="ctr">
                <a:solidFill>
                  <a:schemeClr val="tx1">
                    <a:lumMod val="65000"/>
                    <a:lumOff val="35000"/>
                  </a:schemeClr>
                </a:solidFill>
                <a:round/>
              </a:ln>
              <a:effectLst/>
            </c:spPr>
          </c:errBars>
          <c:cat>
            <c:numRef>
              <c:f>'Gel1'!$A$26:$A$29</c:f>
              <c:numCache>
                <c:formatCode>0.0</c:formatCode>
                <c:ptCount val="4"/>
                <c:pt idx="0">
                  <c:v>0</c:v>
                </c:pt>
                <c:pt idx="1">
                  <c:v>0.1</c:v>
                </c:pt>
                <c:pt idx="2">
                  <c:v>1</c:v>
                </c:pt>
                <c:pt idx="3">
                  <c:v>10</c:v>
                </c:pt>
              </c:numCache>
            </c:numRef>
          </c:cat>
          <c:val>
            <c:numRef>
              <c:f>'Gel1'!$B$26:$B$29</c:f>
              <c:numCache>
                <c:formatCode>General</c:formatCode>
                <c:ptCount val="4"/>
                <c:pt idx="0">
                  <c:v>0.99895876075691459</c:v>
                </c:pt>
                <c:pt idx="1">
                  <c:v>0.87429038382964397</c:v>
                </c:pt>
                <c:pt idx="2">
                  <c:v>0.75696159490318193</c:v>
                </c:pt>
                <c:pt idx="3">
                  <c:v>1.7040948634265995</c:v>
                </c:pt>
              </c:numCache>
              <c:extLst/>
            </c:numRef>
          </c:val>
          <c:extLst>
            <c:ext xmlns:c16="http://schemas.microsoft.com/office/drawing/2014/chart" uri="{C3380CC4-5D6E-409C-BE32-E72D297353CC}">
              <c16:uniqueId val="{00000000-1990-489C-910B-668E1C246D50}"/>
            </c:ext>
          </c:extLst>
        </c:ser>
        <c:dLbls>
          <c:showLegendKey val="0"/>
          <c:showVal val="0"/>
          <c:showCatName val="0"/>
          <c:showSerName val="0"/>
          <c:showPercent val="0"/>
          <c:showBubbleSize val="0"/>
        </c:dLbls>
        <c:gapWidth val="219"/>
        <c:overlap val="-27"/>
        <c:axId val="985153151"/>
        <c:axId val="1028841087"/>
      </c:barChart>
      <c:catAx>
        <c:axId val="98515315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ATc concentration (ng/mL)</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8841087"/>
        <c:crosses val="autoZero"/>
        <c:auto val="1"/>
        <c:lblAlgn val="ctr"/>
        <c:lblOffset val="100"/>
        <c:noMultiLvlLbl val="0"/>
      </c:catAx>
      <c:valAx>
        <c:axId val="10288410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Relative rpsU3-V abundance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5153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'Gel1'!$C$25</c:f>
              <c:strCache>
                <c:ptCount val="1"/>
                <c:pt idx="0">
                  <c:v>PDPB</c:v>
                </c:pt>
              </c:strCache>
            </c:strRef>
          </c:tx>
          <c:spPr>
            <a:solidFill>
              <a:schemeClr val="accent3"/>
            </a:solidFill>
            <a:ln>
              <a:noFill/>
            </a:ln>
            <a:effectLst/>
          </c:spPr>
          <c:invertIfNegative val="0"/>
          <c:errBars>
            <c:errBarType val="both"/>
            <c:errValType val="cust"/>
            <c:noEndCap val="0"/>
            <c:plus>
              <c:numRef>
                <c:f>'Gel1'!$C$34:$C$39</c:f>
                <c:numCache>
                  <c:formatCode>General</c:formatCode>
                  <c:ptCount val="6"/>
                  <c:pt idx="0">
                    <c:v>0.18821930773479645</c:v>
                  </c:pt>
                  <c:pt idx="1">
                    <c:v>9.5402704237036048E-2</c:v>
                  </c:pt>
                  <c:pt idx="2">
                    <c:v>9.0270432842345649E-2</c:v>
                  </c:pt>
                  <c:pt idx="3">
                    <c:v>0.53882154424937823</c:v>
                  </c:pt>
                  <c:pt idx="4">
                    <c:v>0</c:v>
                  </c:pt>
                  <c:pt idx="5">
                    <c:v>0</c:v>
                  </c:pt>
                </c:numCache>
              </c:numRef>
            </c:plus>
            <c:minus>
              <c:numRef>
                <c:f>'Gel1'!$C$34:$C$39</c:f>
                <c:numCache>
                  <c:formatCode>General</c:formatCode>
                  <c:ptCount val="6"/>
                  <c:pt idx="0">
                    <c:v>0.18821930773479645</c:v>
                  </c:pt>
                  <c:pt idx="1">
                    <c:v>9.5402704237036048E-2</c:v>
                  </c:pt>
                  <c:pt idx="2">
                    <c:v>9.0270432842345649E-2</c:v>
                  </c:pt>
                  <c:pt idx="3">
                    <c:v>0.53882154424937823</c:v>
                  </c:pt>
                  <c:pt idx="4">
                    <c:v>0</c:v>
                  </c:pt>
                  <c:pt idx="5">
                    <c:v>0</c:v>
                  </c:pt>
                </c:numCache>
              </c:numRef>
            </c:minus>
            <c:spPr>
              <a:noFill/>
              <a:ln w="9525" cap="flat" cmpd="sng" algn="ctr">
                <a:solidFill>
                  <a:schemeClr val="tx1">
                    <a:lumMod val="65000"/>
                    <a:lumOff val="35000"/>
                  </a:schemeClr>
                </a:solidFill>
                <a:round/>
              </a:ln>
              <a:effectLst/>
            </c:spPr>
          </c:errBars>
          <c:cat>
            <c:strRef>
              <c:f>'Gel1'!$A$26:$A$31</c:f>
              <c:strCache>
                <c:ptCount val="6"/>
                <c:pt idx="0">
                  <c:v>0.0</c:v>
                </c:pt>
                <c:pt idx="1">
                  <c:v>0.1</c:v>
                </c:pt>
                <c:pt idx="2">
                  <c:v>1.0</c:v>
                </c:pt>
                <c:pt idx="3">
                  <c:v>10.0</c:v>
                </c:pt>
                <c:pt idx="4">
                  <c:v>LVS</c:v>
                </c:pt>
                <c:pt idx="5">
                  <c:v>Δirpsu2</c:v>
                </c:pt>
              </c:strCache>
            </c:strRef>
          </c:cat>
          <c:val>
            <c:numRef>
              <c:f>'Gel1'!$C$26:$C$31</c:f>
              <c:numCache>
                <c:formatCode>General</c:formatCode>
                <c:ptCount val="6"/>
                <c:pt idx="0">
                  <c:v>1.0057211127333501</c:v>
                </c:pt>
                <c:pt idx="1">
                  <c:v>1.4264037809460219</c:v>
                </c:pt>
                <c:pt idx="2">
                  <c:v>1.4380947103677775</c:v>
                </c:pt>
                <c:pt idx="3">
                  <c:v>1.6611971726483135</c:v>
                </c:pt>
                <c:pt idx="4">
                  <c:v>2.3249906652603234</c:v>
                </c:pt>
                <c:pt idx="5">
                  <c:v>1.295019404434093</c:v>
                </c:pt>
              </c:numCache>
            </c:numRef>
          </c:val>
          <c:extLst>
            <c:ext xmlns:c16="http://schemas.microsoft.com/office/drawing/2014/chart" uri="{C3380CC4-5D6E-409C-BE32-E72D297353CC}">
              <c16:uniqueId val="{00000000-71C4-43B6-903B-B82EDE2EFB5A}"/>
            </c:ext>
          </c:extLst>
        </c:ser>
        <c:dLbls>
          <c:showLegendKey val="0"/>
          <c:showVal val="0"/>
          <c:showCatName val="0"/>
          <c:showSerName val="0"/>
          <c:showPercent val="0"/>
          <c:showBubbleSize val="0"/>
        </c:dLbls>
        <c:gapWidth val="219"/>
        <c:overlap val="-27"/>
        <c:axId val="985153151"/>
        <c:axId val="1028841087"/>
      </c:barChart>
      <c:catAx>
        <c:axId val="98515315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ATc concentration (ng/mL)</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8841087"/>
        <c:crosses val="autoZero"/>
        <c:auto val="1"/>
        <c:lblAlgn val="ctr"/>
        <c:lblOffset val="100"/>
        <c:noMultiLvlLbl val="0"/>
      </c:catAx>
      <c:valAx>
        <c:axId val="10288410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Relative PDPB abundance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5153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Growth Curves of KRLVS157 with </a:t>
            </a:r>
            <a:r>
              <a:rPr lang="en-US" dirty="0" err="1"/>
              <a:t>ATc</a:t>
            </a:r>
            <a:r>
              <a:rPr lang="en-US" dirty="0"/>
              <a:t> Induction of PDPB and bS21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196001541473983"/>
          <c:y val="0.10449064683344603"/>
          <c:w val="0.84116829146356709"/>
          <c:h val="0.77675359672333044"/>
        </c:manualLayout>
      </c:layout>
      <c:scatterChart>
        <c:scatterStyle val="smoothMarker"/>
        <c:varyColors val="0"/>
        <c:ser>
          <c:idx val="0"/>
          <c:order val="0"/>
          <c:tx>
            <c:strRef>
              <c:f>'Treatment Average'!$A$13</c:f>
              <c:strCache>
                <c:ptCount val="1"/>
                <c:pt idx="0">
                  <c:v>0 ng/mL</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'Treatment Average'!$B$12:$E$12</c:f>
              <c:numCache>
                <c:formatCode>General</c:formatCode>
                <c:ptCount val="4"/>
                <c:pt idx="0">
                  <c:v>0</c:v>
                </c:pt>
                <c:pt idx="1">
                  <c:v>60</c:v>
                </c:pt>
                <c:pt idx="2">
                  <c:v>120</c:v>
                </c:pt>
                <c:pt idx="3">
                  <c:v>240</c:v>
                </c:pt>
              </c:numCache>
            </c:numRef>
          </c:xVal>
          <c:yVal>
            <c:numRef>
              <c:f>'Treatment Average'!$B$13:$E$13</c:f>
              <c:numCache>
                <c:formatCode>General</c:formatCode>
                <c:ptCount val="4"/>
                <c:pt idx="0">
                  <c:v>9.5000000000000001E-2</c:v>
                </c:pt>
                <c:pt idx="1">
                  <c:v>0.152</c:v>
                </c:pt>
                <c:pt idx="2">
                  <c:v>0.219</c:v>
                </c:pt>
                <c:pt idx="3">
                  <c:v>0.38700000000000001</c:v>
                </c:pt>
              </c:numCache>
            </c:numRef>
          </c:yVal>
          <c:smooth val="1"/>
          <c:extLst>
            <c:ext xmlns:c16="http://schemas.microsoft.com/office/drawing/2014/chart" uri="{C3380CC4-5D6E-409C-BE32-E72D297353CC}">
              <c16:uniqueId val="{00000000-FA2F-47ED-9E57-E88AE44FD9C6}"/>
            </c:ext>
          </c:extLst>
        </c:ser>
        <c:ser>
          <c:idx val="1"/>
          <c:order val="1"/>
          <c:tx>
            <c:strRef>
              <c:f>'Treatment Average'!$A$14</c:f>
              <c:strCache>
                <c:ptCount val="1"/>
                <c:pt idx="0">
                  <c:v>0.1 ng/mL</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'Treatment Average'!$B$12:$E$12</c:f>
              <c:numCache>
                <c:formatCode>General</c:formatCode>
                <c:ptCount val="4"/>
                <c:pt idx="0">
                  <c:v>0</c:v>
                </c:pt>
                <c:pt idx="1">
                  <c:v>60</c:v>
                </c:pt>
                <c:pt idx="2">
                  <c:v>120</c:v>
                </c:pt>
                <c:pt idx="3">
                  <c:v>240</c:v>
                </c:pt>
              </c:numCache>
            </c:numRef>
          </c:xVal>
          <c:yVal>
            <c:numRef>
              <c:f>'Treatment Average'!$B$14:$E$14</c:f>
              <c:numCache>
                <c:formatCode>General</c:formatCode>
                <c:ptCount val="4"/>
                <c:pt idx="0">
                  <c:v>9.5000000000000001E-2</c:v>
                </c:pt>
                <c:pt idx="1">
                  <c:v>0.16600000000000001</c:v>
                </c:pt>
                <c:pt idx="2">
                  <c:v>0.215</c:v>
                </c:pt>
                <c:pt idx="3">
                  <c:v>0.376</c:v>
                </c:pt>
              </c:numCache>
            </c:numRef>
          </c:yVal>
          <c:smooth val="1"/>
          <c:extLst>
            <c:ext xmlns:c16="http://schemas.microsoft.com/office/drawing/2014/chart" uri="{C3380CC4-5D6E-409C-BE32-E72D297353CC}">
              <c16:uniqueId val="{00000001-FA2F-47ED-9E57-E88AE44FD9C6}"/>
            </c:ext>
          </c:extLst>
        </c:ser>
        <c:ser>
          <c:idx val="2"/>
          <c:order val="2"/>
          <c:tx>
            <c:strRef>
              <c:f>'Treatment Average'!$A$15</c:f>
              <c:strCache>
                <c:ptCount val="1"/>
                <c:pt idx="0">
                  <c:v>1.0 ng/mL</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'Treatment Average'!$B$12:$E$12</c:f>
              <c:numCache>
                <c:formatCode>General</c:formatCode>
                <c:ptCount val="4"/>
                <c:pt idx="0">
                  <c:v>0</c:v>
                </c:pt>
                <c:pt idx="1">
                  <c:v>60</c:v>
                </c:pt>
                <c:pt idx="2">
                  <c:v>120</c:v>
                </c:pt>
                <c:pt idx="3">
                  <c:v>240</c:v>
                </c:pt>
              </c:numCache>
            </c:numRef>
          </c:xVal>
          <c:yVal>
            <c:numRef>
              <c:f>'Treatment Average'!$B$15:$E$15</c:f>
              <c:numCache>
                <c:formatCode>General</c:formatCode>
                <c:ptCount val="4"/>
                <c:pt idx="0">
                  <c:v>0.104</c:v>
                </c:pt>
                <c:pt idx="1">
                  <c:v>0.16650000000000001</c:v>
                </c:pt>
                <c:pt idx="2">
                  <c:v>0.23599999999999999</c:v>
                </c:pt>
                <c:pt idx="3">
                  <c:v>0.40349999999999997</c:v>
                </c:pt>
              </c:numCache>
            </c:numRef>
          </c:yVal>
          <c:smooth val="1"/>
          <c:extLst>
            <c:ext xmlns:c16="http://schemas.microsoft.com/office/drawing/2014/chart" uri="{C3380CC4-5D6E-409C-BE32-E72D297353CC}">
              <c16:uniqueId val="{00000002-FA2F-47ED-9E57-E88AE44FD9C6}"/>
            </c:ext>
          </c:extLst>
        </c:ser>
        <c:ser>
          <c:idx val="3"/>
          <c:order val="3"/>
          <c:tx>
            <c:strRef>
              <c:f>'Treatment Average'!$A$16</c:f>
              <c:strCache>
                <c:ptCount val="1"/>
                <c:pt idx="0">
                  <c:v>10 ng/mL</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'Treatment Average'!$B$12:$E$12</c:f>
              <c:numCache>
                <c:formatCode>General</c:formatCode>
                <c:ptCount val="4"/>
                <c:pt idx="0">
                  <c:v>0</c:v>
                </c:pt>
                <c:pt idx="1">
                  <c:v>60</c:v>
                </c:pt>
                <c:pt idx="2">
                  <c:v>120</c:v>
                </c:pt>
                <c:pt idx="3">
                  <c:v>240</c:v>
                </c:pt>
              </c:numCache>
            </c:numRef>
          </c:xVal>
          <c:yVal>
            <c:numRef>
              <c:f>'Treatment Average'!$B$16:$E$16</c:f>
              <c:numCache>
                <c:formatCode>General</c:formatCode>
                <c:ptCount val="4"/>
                <c:pt idx="0">
                  <c:v>0.104</c:v>
                </c:pt>
                <c:pt idx="1">
                  <c:v>0.17049999999999998</c:v>
                </c:pt>
                <c:pt idx="2">
                  <c:v>0.23</c:v>
                </c:pt>
                <c:pt idx="3">
                  <c:v>0.41749999999999998</c:v>
                </c:pt>
              </c:numCache>
            </c:numRef>
          </c:yVal>
          <c:smooth val="1"/>
          <c:extLst>
            <c:ext xmlns:c16="http://schemas.microsoft.com/office/drawing/2014/chart" uri="{C3380CC4-5D6E-409C-BE32-E72D297353CC}">
              <c16:uniqueId val="{00000003-FA2F-47ED-9E57-E88AE44FD9C6}"/>
            </c:ext>
          </c:extLst>
        </c:ser>
        <c:dLbls>
          <c:showLegendKey val="0"/>
          <c:showVal val="0"/>
          <c:showCatName val="0"/>
          <c:showSerName val="0"/>
          <c:showPercent val="0"/>
          <c:showBubbleSize val="0"/>
        </c:dLbls>
        <c:axId val="596950032"/>
        <c:axId val="596950352"/>
      </c:scatterChart>
      <c:valAx>
        <c:axId val="596950032"/>
        <c:scaling>
          <c:orientation val="minMax"/>
          <c:max val="24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Time (min)</a:t>
                </a:r>
              </a:p>
            </c:rich>
          </c:tx>
          <c:layout>
            <c:manualLayout>
              <c:xMode val="edge"/>
              <c:yMode val="edge"/>
              <c:x val="0.48591387014123233"/>
              <c:y val="0.8840614623983361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6950352"/>
        <c:crosses val="autoZero"/>
        <c:crossBetween val="midCat"/>
      </c:valAx>
      <c:valAx>
        <c:axId val="596950352"/>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logOD</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6950032"/>
        <c:crosses val="autoZero"/>
        <c:crossBetween val="midCat"/>
      </c:valAx>
      <c:spPr>
        <a:noFill/>
        <a:ln>
          <a:noFill/>
        </a:ln>
        <a:effectLst/>
      </c:spPr>
    </c:plotArea>
    <c:legend>
      <c:legendPos val="b"/>
      <c:layout>
        <c:manualLayout>
          <c:xMode val="edge"/>
          <c:yMode val="edge"/>
          <c:x val="0.15233040531391909"/>
          <c:y val="0.94223703147654214"/>
          <c:w val="0.69533918937216177"/>
          <c:h val="5.776296852345789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'Gel1'!$B$25</c:f>
              <c:strCache>
                <c:ptCount val="1"/>
                <c:pt idx="0">
                  <c:v>VSVG</c:v>
                </c:pt>
              </c:strCache>
            </c:strRef>
          </c:tx>
          <c:spPr>
            <a:solidFill>
              <a:schemeClr val="accent3"/>
            </a:solidFill>
            <a:ln>
              <a:noFill/>
            </a:ln>
            <a:effectLst/>
          </c:spPr>
          <c:invertIfNegative val="0"/>
          <c:errBars>
            <c:errBarType val="both"/>
            <c:errValType val="cust"/>
            <c:noEndCap val="0"/>
            <c:plus>
              <c:numRef>
                <c:f>'Gel1'!$B$34:$B$37</c:f>
                <c:numCache>
                  <c:formatCode>General</c:formatCode>
                  <c:ptCount val="4"/>
                  <c:pt idx="0">
                    <c:v>6.2962474794751533E-2</c:v>
                  </c:pt>
                  <c:pt idx="1">
                    <c:v>3.4929625243782909E-2</c:v>
                  </c:pt>
                  <c:pt idx="2">
                    <c:v>7.2333257591084615E-3</c:v>
                  </c:pt>
                  <c:pt idx="3">
                    <c:v>4.2481070777359069E-2</c:v>
                  </c:pt>
                </c:numCache>
                <c:extLst/>
              </c:numRef>
            </c:plus>
            <c:minus>
              <c:numRef>
                <c:f>'Gel1'!$B$34:$B$37</c:f>
                <c:numCache>
                  <c:formatCode>General</c:formatCode>
                  <c:ptCount val="4"/>
                  <c:pt idx="0">
                    <c:v>6.2962474794751533E-2</c:v>
                  </c:pt>
                  <c:pt idx="1">
                    <c:v>3.4929625243782909E-2</c:v>
                  </c:pt>
                  <c:pt idx="2">
                    <c:v>7.2333257591084615E-3</c:v>
                  </c:pt>
                  <c:pt idx="3">
                    <c:v>4.2481070777359069E-2</c:v>
                  </c:pt>
                </c:numCache>
                <c:extLst/>
              </c:numRef>
            </c:minus>
            <c:spPr>
              <a:noFill/>
              <a:ln w="9525" cap="flat" cmpd="sng" algn="ctr">
                <a:solidFill>
                  <a:schemeClr val="tx1">
                    <a:lumMod val="65000"/>
                    <a:lumOff val="35000"/>
                  </a:schemeClr>
                </a:solidFill>
                <a:round/>
              </a:ln>
              <a:effectLst/>
            </c:spPr>
          </c:errBars>
          <c:cat>
            <c:numRef>
              <c:f>'Gel1'!$A$26:$A$29</c:f>
              <c:numCache>
                <c:formatCode>0.0</c:formatCode>
                <c:ptCount val="4"/>
                <c:pt idx="0">
                  <c:v>0</c:v>
                </c:pt>
                <c:pt idx="1">
                  <c:v>0.1</c:v>
                </c:pt>
                <c:pt idx="2">
                  <c:v>1</c:v>
                </c:pt>
                <c:pt idx="3">
                  <c:v>10</c:v>
                </c:pt>
              </c:numCache>
            </c:numRef>
          </c:cat>
          <c:val>
            <c:numRef>
              <c:f>'Gel1'!$B$26:$B$29</c:f>
              <c:numCache>
                <c:formatCode>General</c:formatCode>
                <c:ptCount val="4"/>
                <c:pt idx="0">
                  <c:v>0.99911742128636805</c:v>
                </c:pt>
                <c:pt idx="1">
                  <c:v>0.79145870327179857</c:v>
                </c:pt>
                <c:pt idx="2">
                  <c:v>0.75563650337222965</c:v>
                </c:pt>
                <c:pt idx="3">
                  <c:v>0.77946241342245837</c:v>
                </c:pt>
              </c:numCache>
              <c:extLst/>
            </c:numRef>
          </c:val>
          <c:extLst>
            <c:ext xmlns:c16="http://schemas.microsoft.com/office/drawing/2014/chart" uri="{C3380CC4-5D6E-409C-BE32-E72D297353CC}">
              <c16:uniqueId val="{00000000-14A6-4194-8842-4A40063F368D}"/>
            </c:ext>
          </c:extLst>
        </c:ser>
        <c:dLbls>
          <c:showLegendKey val="0"/>
          <c:showVal val="0"/>
          <c:showCatName val="0"/>
          <c:showSerName val="0"/>
          <c:showPercent val="0"/>
          <c:showBubbleSize val="0"/>
        </c:dLbls>
        <c:gapWidth val="219"/>
        <c:overlap val="-27"/>
        <c:axId val="985153151"/>
        <c:axId val="1028841087"/>
      </c:barChart>
      <c:catAx>
        <c:axId val="98515315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ATc concentration (ng/mL)</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8841087"/>
        <c:crosses val="autoZero"/>
        <c:auto val="1"/>
        <c:lblAlgn val="ctr"/>
        <c:lblOffset val="100"/>
        <c:noMultiLvlLbl val="0"/>
      </c:catAx>
      <c:valAx>
        <c:axId val="10288410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Relative rpsU1-V abundance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5153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'Gel1'!$C$25</c:f>
              <c:strCache>
                <c:ptCount val="1"/>
                <c:pt idx="0">
                  <c:v>PDPB</c:v>
                </c:pt>
              </c:strCache>
            </c:strRef>
          </c:tx>
          <c:spPr>
            <a:solidFill>
              <a:schemeClr val="accent3"/>
            </a:solidFill>
            <a:ln>
              <a:noFill/>
            </a:ln>
            <a:effectLst/>
          </c:spPr>
          <c:invertIfNegative val="0"/>
          <c:errBars>
            <c:errBarType val="both"/>
            <c:errValType val="cust"/>
            <c:noEndCap val="0"/>
            <c:plus>
              <c:numRef>
                <c:f>'Gel1'!$C$34:$C$39</c:f>
                <c:numCache>
                  <c:formatCode>General</c:formatCode>
                  <c:ptCount val="6"/>
                  <c:pt idx="0">
                    <c:v>3.9754365046980773E-2</c:v>
                  </c:pt>
                  <c:pt idx="1">
                    <c:v>7.1204733746127555E-2</c:v>
                  </c:pt>
                  <c:pt idx="2">
                    <c:v>8.2310764596903827E-2</c:v>
                  </c:pt>
                  <c:pt idx="3">
                    <c:v>5.4176680787501527E-2</c:v>
                  </c:pt>
                </c:numCache>
              </c:numRef>
            </c:plus>
            <c:minus>
              <c:numRef>
                <c:f>'Gel1'!$C$34:$C$39</c:f>
                <c:numCache>
                  <c:formatCode>General</c:formatCode>
                  <c:ptCount val="6"/>
                  <c:pt idx="0">
                    <c:v>3.9754365046980773E-2</c:v>
                  </c:pt>
                  <c:pt idx="1">
                    <c:v>7.1204733746127555E-2</c:v>
                  </c:pt>
                  <c:pt idx="2">
                    <c:v>8.2310764596903827E-2</c:v>
                  </c:pt>
                  <c:pt idx="3">
                    <c:v>5.4176680787501527E-2</c:v>
                  </c:pt>
                </c:numCache>
              </c:numRef>
            </c:minus>
            <c:spPr>
              <a:noFill/>
              <a:ln w="9525" cap="flat" cmpd="sng" algn="ctr">
                <a:solidFill>
                  <a:schemeClr val="tx1">
                    <a:lumMod val="65000"/>
                    <a:lumOff val="35000"/>
                  </a:schemeClr>
                </a:solidFill>
                <a:round/>
              </a:ln>
              <a:effectLst/>
            </c:spPr>
          </c:errBars>
          <c:cat>
            <c:strRef>
              <c:f>'Gel1'!$A$26:$A$31</c:f>
              <c:strCache>
                <c:ptCount val="6"/>
                <c:pt idx="0">
                  <c:v>0.0</c:v>
                </c:pt>
                <c:pt idx="1">
                  <c:v>0.1</c:v>
                </c:pt>
                <c:pt idx="2">
                  <c:v>1.0</c:v>
                </c:pt>
                <c:pt idx="3">
                  <c:v>10.0</c:v>
                </c:pt>
                <c:pt idx="4">
                  <c:v>LVS</c:v>
                </c:pt>
                <c:pt idx="5">
                  <c:v>Δirpsu2</c:v>
                </c:pt>
              </c:strCache>
            </c:strRef>
          </c:cat>
          <c:val>
            <c:numRef>
              <c:f>'Gel1'!$C$26:$C$31</c:f>
              <c:numCache>
                <c:formatCode>General</c:formatCode>
                <c:ptCount val="6"/>
                <c:pt idx="0">
                  <c:v>0.99944274178423276</c:v>
                </c:pt>
                <c:pt idx="1">
                  <c:v>0.86154329162984866</c:v>
                </c:pt>
                <c:pt idx="2">
                  <c:v>0.80650627384334017</c:v>
                </c:pt>
                <c:pt idx="3">
                  <c:v>0.96202180730665932</c:v>
                </c:pt>
                <c:pt idx="4">
                  <c:v>1.7168937862685012</c:v>
                </c:pt>
                <c:pt idx="5">
                  <c:v>1.42720951290769</c:v>
                </c:pt>
              </c:numCache>
            </c:numRef>
          </c:val>
          <c:extLst>
            <c:ext xmlns:c16="http://schemas.microsoft.com/office/drawing/2014/chart" uri="{C3380CC4-5D6E-409C-BE32-E72D297353CC}">
              <c16:uniqueId val="{00000000-D1F6-4F5E-B979-1221375688F7}"/>
            </c:ext>
          </c:extLst>
        </c:ser>
        <c:dLbls>
          <c:showLegendKey val="0"/>
          <c:showVal val="0"/>
          <c:showCatName val="0"/>
          <c:showSerName val="0"/>
          <c:showPercent val="0"/>
          <c:showBubbleSize val="0"/>
        </c:dLbls>
        <c:gapWidth val="219"/>
        <c:overlap val="-27"/>
        <c:axId val="985153151"/>
        <c:axId val="1028841087"/>
      </c:barChart>
      <c:catAx>
        <c:axId val="98515315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ATc concentration (ng/mL)</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8841087"/>
        <c:crosses val="autoZero"/>
        <c:auto val="1"/>
        <c:lblAlgn val="ctr"/>
        <c:lblOffset val="100"/>
        <c:noMultiLvlLbl val="0"/>
      </c:catAx>
      <c:valAx>
        <c:axId val="10288410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Relative PDPB abundance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5153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'Gel1'!$B$25</c:f>
              <c:strCache>
                <c:ptCount val="1"/>
                <c:pt idx="0">
                  <c:v>VSVG</c:v>
                </c:pt>
              </c:strCache>
            </c:strRef>
          </c:tx>
          <c:spPr>
            <a:solidFill>
              <a:schemeClr val="accent3"/>
            </a:solidFill>
            <a:ln>
              <a:noFill/>
            </a:ln>
            <a:effectLst/>
          </c:spPr>
          <c:invertIfNegative val="0"/>
          <c:errBars>
            <c:errBarType val="both"/>
            <c:errValType val="cust"/>
            <c:noEndCap val="0"/>
            <c:plus>
              <c:numRef>
                <c:f>'Gel1'!$B$34:$B$38</c:f>
                <c:numCache>
                  <c:formatCode>General</c:formatCode>
                  <c:ptCount val="5"/>
                  <c:pt idx="0">
                    <c:v>1.0905155812346772</c:v>
                  </c:pt>
                  <c:pt idx="1">
                    <c:v>0.30663238184416891</c:v>
                  </c:pt>
                  <c:pt idx="2">
                    <c:v>0.24818969574353539</c:v>
                  </c:pt>
                  <c:pt idx="3">
                    <c:v>0.1941986084157484</c:v>
                  </c:pt>
                  <c:pt idx="4">
                    <c:v>0.60818085891384976</c:v>
                  </c:pt>
                </c:numCache>
              </c:numRef>
            </c:plus>
            <c:minus>
              <c:numRef>
                <c:f>'Gel1'!$B$34:$B$38</c:f>
                <c:numCache>
                  <c:formatCode>General</c:formatCode>
                  <c:ptCount val="5"/>
                  <c:pt idx="0">
                    <c:v>1.0905155812346772</c:v>
                  </c:pt>
                  <c:pt idx="1">
                    <c:v>0.30663238184416891</c:v>
                  </c:pt>
                  <c:pt idx="2">
                    <c:v>0.24818969574353539</c:v>
                  </c:pt>
                  <c:pt idx="3">
                    <c:v>0.1941986084157484</c:v>
                  </c:pt>
                  <c:pt idx="4">
                    <c:v>0.60818085891384976</c:v>
                  </c:pt>
                </c:numCache>
              </c:numRef>
            </c:minus>
            <c:spPr>
              <a:noFill/>
              <a:ln w="9525" cap="flat" cmpd="sng" algn="ctr">
                <a:solidFill>
                  <a:schemeClr val="tx1">
                    <a:lumMod val="65000"/>
                    <a:lumOff val="35000"/>
                  </a:schemeClr>
                </a:solidFill>
                <a:round/>
              </a:ln>
              <a:effectLst/>
            </c:spPr>
          </c:errBars>
          <c:cat>
            <c:numRef>
              <c:f>'Gel1'!$A$26:$A$30</c:f>
              <c:numCache>
                <c:formatCode>General</c:formatCode>
                <c:ptCount val="5"/>
                <c:pt idx="0">
                  <c:v>0</c:v>
                </c:pt>
                <c:pt idx="1">
                  <c:v>0.5</c:v>
                </c:pt>
                <c:pt idx="2">
                  <c:v>1</c:v>
                </c:pt>
                <c:pt idx="3">
                  <c:v>5</c:v>
                </c:pt>
                <c:pt idx="4">
                  <c:v>50</c:v>
                </c:pt>
              </c:numCache>
            </c:numRef>
          </c:cat>
          <c:val>
            <c:numRef>
              <c:f>'Gel1'!$B$26:$B$30</c:f>
              <c:numCache>
                <c:formatCode>General</c:formatCode>
                <c:ptCount val="5"/>
                <c:pt idx="0">
                  <c:v>0.77870952660171167</c:v>
                </c:pt>
                <c:pt idx="1">
                  <c:v>1.043504314525503</c:v>
                </c:pt>
                <c:pt idx="2">
                  <c:v>1.1894383376852871</c:v>
                </c:pt>
                <c:pt idx="3">
                  <c:v>1.4763848463217439</c:v>
                </c:pt>
                <c:pt idx="4">
                  <c:v>2.6621387110864272</c:v>
                </c:pt>
              </c:numCache>
            </c:numRef>
          </c:val>
          <c:extLst>
            <c:ext xmlns:c16="http://schemas.microsoft.com/office/drawing/2014/chart" uri="{C3380CC4-5D6E-409C-BE32-E72D297353CC}">
              <c16:uniqueId val="{00000000-4908-4B85-B787-1AD7FEC88EA6}"/>
            </c:ext>
          </c:extLst>
        </c:ser>
        <c:dLbls>
          <c:showLegendKey val="0"/>
          <c:showVal val="0"/>
          <c:showCatName val="0"/>
          <c:showSerName val="0"/>
          <c:showPercent val="0"/>
          <c:showBubbleSize val="0"/>
        </c:dLbls>
        <c:gapWidth val="219"/>
        <c:overlap val="-27"/>
        <c:axId val="985153151"/>
        <c:axId val="1028841087"/>
      </c:barChart>
      <c:catAx>
        <c:axId val="985153151"/>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ATc concentration (ng/mL)</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8841087"/>
        <c:crosses val="autoZero"/>
        <c:auto val="1"/>
        <c:lblAlgn val="ctr"/>
        <c:lblOffset val="100"/>
        <c:noMultiLvlLbl val="0"/>
      </c:catAx>
      <c:valAx>
        <c:axId val="10288410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Relative rpsU2-V abundance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5153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Growth Curves of KRLVS141 with </a:t>
            </a:r>
            <a:r>
              <a:rPr lang="en-US" dirty="0" err="1"/>
              <a:t>ATc</a:t>
            </a:r>
            <a:r>
              <a:rPr lang="en-US" dirty="0"/>
              <a:t> Induction of bS21-2 and PDPB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'Treatment Average'!$A$13</c:f>
              <c:strCache>
                <c:ptCount val="1"/>
                <c:pt idx="0">
                  <c:v>0 ng/mL</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'Treatment Average'!$B$12:$F$12</c:f>
              <c:numCache>
                <c:formatCode>General</c:formatCode>
                <c:ptCount val="5"/>
                <c:pt idx="0">
                  <c:v>0</c:v>
                </c:pt>
                <c:pt idx="1">
                  <c:v>60</c:v>
                </c:pt>
                <c:pt idx="2">
                  <c:v>120</c:v>
                </c:pt>
                <c:pt idx="3">
                  <c:v>240</c:v>
                </c:pt>
                <c:pt idx="4">
                  <c:v>300</c:v>
                </c:pt>
              </c:numCache>
            </c:numRef>
          </c:xVal>
          <c:yVal>
            <c:numRef>
              <c:f>'Treatment Average'!$B$13:$F$13</c:f>
              <c:numCache>
                <c:formatCode>General</c:formatCode>
                <c:ptCount val="5"/>
                <c:pt idx="0">
                  <c:v>6.8000000000000005E-2</c:v>
                </c:pt>
                <c:pt idx="1">
                  <c:v>8.299999999999999E-2</c:v>
                </c:pt>
                <c:pt idx="2">
                  <c:v>9.6500000000000002E-2</c:v>
                </c:pt>
                <c:pt idx="3">
                  <c:v>0.13200000000000001</c:v>
                </c:pt>
                <c:pt idx="4">
                  <c:v>0.13300000000000001</c:v>
                </c:pt>
              </c:numCache>
            </c:numRef>
          </c:yVal>
          <c:smooth val="1"/>
          <c:extLst>
            <c:ext xmlns:c16="http://schemas.microsoft.com/office/drawing/2014/chart" uri="{C3380CC4-5D6E-409C-BE32-E72D297353CC}">
              <c16:uniqueId val="{00000000-3F90-4DD1-BFBF-05DE740D70FE}"/>
            </c:ext>
          </c:extLst>
        </c:ser>
        <c:ser>
          <c:idx val="1"/>
          <c:order val="1"/>
          <c:tx>
            <c:strRef>
              <c:f>'Treatment Average'!$A$14</c:f>
              <c:strCache>
                <c:ptCount val="1"/>
                <c:pt idx="0">
                  <c:v>0.1 ng/mL</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'Treatment Average'!$B$12:$F$12</c:f>
              <c:numCache>
                <c:formatCode>General</c:formatCode>
                <c:ptCount val="5"/>
                <c:pt idx="0">
                  <c:v>0</c:v>
                </c:pt>
                <c:pt idx="1">
                  <c:v>60</c:v>
                </c:pt>
                <c:pt idx="2">
                  <c:v>120</c:v>
                </c:pt>
                <c:pt idx="3">
                  <c:v>240</c:v>
                </c:pt>
                <c:pt idx="4">
                  <c:v>300</c:v>
                </c:pt>
              </c:numCache>
            </c:numRef>
          </c:xVal>
          <c:yVal>
            <c:numRef>
              <c:f>'Treatment Average'!$B$14:$F$14</c:f>
              <c:numCache>
                <c:formatCode>General</c:formatCode>
                <c:ptCount val="5"/>
                <c:pt idx="0">
                  <c:v>7.5999999999999998E-2</c:v>
                </c:pt>
                <c:pt idx="1">
                  <c:v>8.3999999999999991E-2</c:v>
                </c:pt>
                <c:pt idx="2">
                  <c:v>9.7000000000000003E-2</c:v>
                </c:pt>
                <c:pt idx="3">
                  <c:v>0.129</c:v>
                </c:pt>
                <c:pt idx="4">
                  <c:v>0.124</c:v>
                </c:pt>
              </c:numCache>
            </c:numRef>
          </c:yVal>
          <c:smooth val="1"/>
          <c:extLst>
            <c:ext xmlns:c16="http://schemas.microsoft.com/office/drawing/2014/chart" uri="{C3380CC4-5D6E-409C-BE32-E72D297353CC}">
              <c16:uniqueId val="{00000001-3F90-4DD1-BFBF-05DE740D70FE}"/>
            </c:ext>
          </c:extLst>
        </c:ser>
        <c:ser>
          <c:idx val="2"/>
          <c:order val="2"/>
          <c:tx>
            <c:strRef>
              <c:f>'Treatment Average'!$A$15</c:f>
              <c:strCache>
                <c:ptCount val="1"/>
                <c:pt idx="0">
                  <c:v>1.0 ng/mL</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'Treatment Average'!$B$12:$F$12</c:f>
              <c:numCache>
                <c:formatCode>General</c:formatCode>
                <c:ptCount val="5"/>
                <c:pt idx="0">
                  <c:v>0</c:v>
                </c:pt>
                <c:pt idx="1">
                  <c:v>60</c:v>
                </c:pt>
                <c:pt idx="2">
                  <c:v>120</c:v>
                </c:pt>
                <c:pt idx="3">
                  <c:v>240</c:v>
                </c:pt>
                <c:pt idx="4">
                  <c:v>300</c:v>
                </c:pt>
              </c:numCache>
            </c:numRef>
          </c:xVal>
          <c:yVal>
            <c:numRef>
              <c:f>'Treatment Average'!$B$15:$F$15</c:f>
              <c:numCache>
                <c:formatCode>General</c:formatCode>
                <c:ptCount val="5"/>
                <c:pt idx="0">
                  <c:v>7.7499999999999999E-2</c:v>
                </c:pt>
                <c:pt idx="1">
                  <c:v>8.6499999999999994E-2</c:v>
                </c:pt>
                <c:pt idx="2">
                  <c:v>9.9000000000000005E-2</c:v>
                </c:pt>
                <c:pt idx="3">
                  <c:v>0.1305</c:v>
                </c:pt>
                <c:pt idx="4">
                  <c:v>0.13900000000000001</c:v>
                </c:pt>
              </c:numCache>
            </c:numRef>
          </c:yVal>
          <c:smooth val="1"/>
          <c:extLst>
            <c:ext xmlns:c16="http://schemas.microsoft.com/office/drawing/2014/chart" uri="{C3380CC4-5D6E-409C-BE32-E72D297353CC}">
              <c16:uniqueId val="{00000002-3F90-4DD1-BFBF-05DE740D70FE}"/>
            </c:ext>
          </c:extLst>
        </c:ser>
        <c:ser>
          <c:idx val="3"/>
          <c:order val="3"/>
          <c:tx>
            <c:strRef>
              <c:f>'Treatment Average'!$A$16</c:f>
              <c:strCache>
                <c:ptCount val="1"/>
                <c:pt idx="0">
                  <c:v>10 ng/mL</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'Treatment Average'!$B$12:$F$12</c:f>
              <c:numCache>
                <c:formatCode>General</c:formatCode>
                <c:ptCount val="5"/>
                <c:pt idx="0">
                  <c:v>0</c:v>
                </c:pt>
                <c:pt idx="1">
                  <c:v>60</c:v>
                </c:pt>
                <c:pt idx="2">
                  <c:v>120</c:v>
                </c:pt>
                <c:pt idx="3">
                  <c:v>240</c:v>
                </c:pt>
                <c:pt idx="4">
                  <c:v>300</c:v>
                </c:pt>
              </c:numCache>
            </c:numRef>
          </c:xVal>
          <c:yVal>
            <c:numRef>
              <c:f>'Treatment Average'!$B$16:$F$16</c:f>
              <c:numCache>
                <c:formatCode>General</c:formatCode>
                <c:ptCount val="5"/>
                <c:pt idx="0">
                  <c:v>6.1499999999999999E-2</c:v>
                </c:pt>
                <c:pt idx="1">
                  <c:v>7.3499999999999996E-2</c:v>
                </c:pt>
                <c:pt idx="2">
                  <c:v>8.5999999999999993E-2</c:v>
                </c:pt>
                <c:pt idx="3">
                  <c:v>0.1135</c:v>
                </c:pt>
                <c:pt idx="4">
                  <c:v>0.122</c:v>
                </c:pt>
              </c:numCache>
            </c:numRef>
          </c:yVal>
          <c:smooth val="1"/>
          <c:extLst>
            <c:ext xmlns:c16="http://schemas.microsoft.com/office/drawing/2014/chart" uri="{C3380CC4-5D6E-409C-BE32-E72D297353CC}">
              <c16:uniqueId val="{00000003-3F90-4DD1-BFBF-05DE740D70FE}"/>
            </c:ext>
          </c:extLst>
        </c:ser>
        <c:dLbls>
          <c:showLegendKey val="0"/>
          <c:showVal val="0"/>
          <c:showCatName val="0"/>
          <c:showSerName val="0"/>
          <c:showPercent val="0"/>
          <c:showBubbleSize val="0"/>
        </c:dLbls>
        <c:axId val="596950032"/>
        <c:axId val="596950352"/>
      </c:scatterChart>
      <c:valAx>
        <c:axId val="596950032"/>
        <c:scaling>
          <c:orientation val="minMax"/>
          <c:max val="3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Time (min)</a:t>
                </a:r>
              </a:p>
            </c:rich>
          </c:tx>
          <c:layout>
            <c:manualLayout>
              <c:xMode val="edge"/>
              <c:yMode val="edge"/>
              <c:x val="0.48619769871499252"/>
              <c:y val="0.8738684594039949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6950352"/>
        <c:crosses val="autoZero"/>
        <c:crossBetween val="midCat"/>
      </c:valAx>
      <c:valAx>
        <c:axId val="596950352"/>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logOD</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695003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24112996095772"/>
          <c:y val="5.0800203200812806E-2"/>
          <c:w val="0.83127823604185513"/>
          <c:h val="0.75331064960623484"/>
        </c:manualLayout>
      </c:layout>
      <c:barChart>
        <c:barDir val="col"/>
        <c:grouping val="clustered"/>
        <c:varyColors val="0"/>
        <c:ser>
          <c:idx val="1"/>
          <c:order val="0"/>
          <c:tx>
            <c:strRef>
              <c:f>'Gel1'!$B$25</c:f>
              <c:strCache>
                <c:ptCount val="1"/>
                <c:pt idx="0">
                  <c:v>VSVG</c:v>
                </c:pt>
              </c:strCache>
            </c:strRef>
          </c:tx>
          <c:spPr>
            <a:solidFill>
              <a:schemeClr val="accent3"/>
            </a:solidFill>
            <a:ln>
              <a:noFill/>
            </a:ln>
            <a:effectLst/>
          </c:spPr>
          <c:invertIfNegative val="0"/>
          <c:errBars>
            <c:errBarType val="both"/>
            <c:errValType val="cust"/>
            <c:noEndCap val="0"/>
            <c:plus>
              <c:numRef>
                <c:f>'Gel1'!$B$34:$B$37</c:f>
                <c:numCache>
                  <c:formatCode>General</c:formatCode>
                  <c:ptCount val="4"/>
                  <c:pt idx="0">
                    <c:v>6.9682841205948559E-2</c:v>
                  </c:pt>
                  <c:pt idx="1">
                    <c:v>1.9496553831354242E-2</c:v>
                  </c:pt>
                  <c:pt idx="2">
                    <c:v>8.4457821176024975E-2</c:v>
                  </c:pt>
                  <c:pt idx="3">
                    <c:v>0.51003205847117694</c:v>
                  </c:pt>
                </c:numCache>
                <c:extLst/>
              </c:numRef>
            </c:plus>
            <c:minus>
              <c:numRef>
                <c:f>'Gel1'!$B$34:$B$37</c:f>
                <c:numCache>
                  <c:formatCode>General</c:formatCode>
                  <c:ptCount val="4"/>
                  <c:pt idx="0">
                    <c:v>6.9682841205948559E-2</c:v>
                  </c:pt>
                  <c:pt idx="1">
                    <c:v>1.9496553831354242E-2</c:v>
                  </c:pt>
                  <c:pt idx="2">
                    <c:v>8.4457821176024975E-2</c:v>
                  </c:pt>
                  <c:pt idx="3">
                    <c:v>0.51003205847117694</c:v>
                  </c:pt>
                </c:numCache>
                <c:extLst/>
              </c:numRef>
            </c:minus>
            <c:spPr>
              <a:noFill/>
              <a:ln w="9525" cap="flat" cmpd="sng" algn="ctr">
                <a:solidFill>
                  <a:schemeClr val="tx1">
                    <a:lumMod val="65000"/>
                    <a:lumOff val="35000"/>
                  </a:schemeClr>
                </a:solidFill>
                <a:round/>
              </a:ln>
              <a:effectLst/>
            </c:spPr>
          </c:errBars>
          <c:cat>
            <c:numRef>
              <c:f>'Gel1'!$A$26:$A$29</c:f>
              <c:numCache>
                <c:formatCode>0.0</c:formatCode>
                <c:ptCount val="4"/>
                <c:pt idx="0">
                  <c:v>0</c:v>
                </c:pt>
                <c:pt idx="1">
                  <c:v>0.1</c:v>
                </c:pt>
                <c:pt idx="2">
                  <c:v>1</c:v>
                </c:pt>
                <c:pt idx="3">
                  <c:v>10</c:v>
                </c:pt>
              </c:numCache>
              <c:extLst/>
            </c:numRef>
          </c:cat>
          <c:val>
            <c:numRef>
              <c:f>'Gel1'!$B$26:$B$29</c:f>
              <c:numCache>
                <c:formatCode>General</c:formatCode>
                <c:ptCount val="4"/>
                <c:pt idx="0">
                  <c:v>0.9963501326259947</c:v>
                </c:pt>
                <c:pt idx="1">
                  <c:v>0.70176691465468832</c:v>
                </c:pt>
                <c:pt idx="2">
                  <c:v>0.8081967503274452</c:v>
                </c:pt>
                <c:pt idx="3">
                  <c:v>1.7471723261064953</c:v>
                </c:pt>
              </c:numCache>
              <c:extLst/>
            </c:numRef>
          </c:val>
          <c:extLst>
            <c:ext xmlns:c16="http://schemas.microsoft.com/office/drawing/2014/chart" uri="{C3380CC4-5D6E-409C-BE32-E72D297353CC}">
              <c16:uniqueId val="{00000000-8AB5-4BC5-B905-D8E64ED8BFD8}"/>
            </c:ext>
          </c:extLst>
        </c:ser>
        <c:dLbls>
          <c:showLegendKey val="0"/>
          <c:showVal val="0"/>
          <c:showCatName val="0"/>
          <c:showSerName val="0"/>
          <c:showPercent val="0"/>
          <c:showBubbleSize val="0"/>
        </c:dLbls>
        <c:gapWidth val="219"/>
        <c:overlap val="-27"/>
        <c:axId val="985153151"/>
        <c:axId val="1028841087"/>
      </c:barChart>
      <c:catAx>
        <c:axId val="985153151"/>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ATc concentration (ng/mL)</a:t>
                </a:r>
              </a:p>
            </c:rich>
          </c:tx>
          <c:layout>
            <c:manualLayout>
              <c:xMode val="edge"/>
              <c:yMode val="edge"/>
              <c:x val="0.3708371679585481"/>
              <c:y val="0.8861613628272695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28841087"/>
        <c:crosses val="autoZero"/>
        <c:auto val="1"/>
        <c:lblAlgn val="ctr"/>
        <c:lblOffset val="100"/>
        <c:noMultiLvlLbl val="0"/>
      </c:catAx>
      <c:valAx>
        <c:axId val="10288410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Relative rpsU2-V abundance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5153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00638374710358"/>
          <c:y val="5.0829018748885728E-2"/>
          <c:w val="0.83156474118902191"/>
          <c:h val="0.7670331789421595"/>
        </c:manualLayout>
      </c:layout>
      <c:barChart>
        <c:barDir val="col"/>
        <c:grouping val="clustered"/>
        <c:varyColors val="0"/>
        <c:ser>
          <c:idx val="1"/>
          <c:order val="0"/>
          <c:tx>
            <c:strRef>
              <c:f>'Gel1'!$C$25</c:f>
              <c:strCache>
                <c:ptCount val="1"/>
                <c:pt idx="0">
                  <c:v>PDPB</c:v>
                </c:pt>
              </c:strCache>
            </c:strRef>
          </c:tx>
          <c:spPr>
            <a:solidFill>
              <a:schemeClr val="accent3"/>
            </a:solidFill>
            <a:ln>
              <a:noFill/>
            </a:ln>
            <a:effectLst/>
          </c:spPr>
          <c:invertIfNegative val="0"/>
          <c:errBars>
            <c:errBarType val="both"/>
            <c:errValType val="cust"/>
            <c:noEndCap val="0"/>
            <c:plus>
              <c:numRef>
                <c:f>'Gel1'!$C$34:$C$37</c:f>
                <c:numCache>
                  <c:formatCode>General</c:formatCode>
                  <c:ptCount val="4"/>
                  <c:pt idx="0">
                    <c:v>0.40939412972810224</c:v>
                  </c:pt>
                  <c:pt idx="1">
                    <c:v>7.724069458930069E-2</c:v>
                  </c:pt>
                  <c:pt idx="2">
                    <c:v>0.1883698915252055</c:v>
                  </c:pt>
                  <c:pt idx="3">
                    <c:v>0.70462430591097924</c:v>
                  </c:pt>
                </c:numCache>
              </c:numRef>
            </c:plus>
            <c:minus>
              <c:numRef>
                <c:f>'Gel1'!$C$34:$C$37</c:f>
                <c:numCache>
                  <c:formatCode>General</c:formatCode>
                  <c:ptCount val="4"/>
                  <c:pt idx="0">
                    <c:v>0.40939412972810224</c:v>
                  </c:pt>
                  <c:pt idx="1">
                    <c:v>7.724069458930069E-2</c:v>
                  </c:pt>
                  <c:pt idx="2">
                    <c:v>0.1883698915252055</c:v>
                  </c:pt>
                  <c:pt idx="3">
                    <c:v>0.70462430591097924</c:v>
                  </c:pt>
                </c:numCache>
              </c:numRef>
            </c:minus>
            <c:spPr>
              <a:noFill/>
              <a:ln w="9525" cap="flat" cmpd="sng" algn="ctr">
                <a:solidFill>
                  <a:schemeClr val="tx1">
                    <a:lumMod val="65000"/>
                    <a:lumOff val="35000"/>
                  </a:schemeClr>
                </a:solidFill>
                <a:round/>
              </a:ln>
              <a:effectLst/>
            </c:spPr>
          </c:errBars>
          <c:cat>
            <c:numRef>
              <c:f>'Gel1'!$A$26:$A$30</c:f>
              <c:numCache>
                <c:formatCode>0.0</c:formatCode>
                <c:ptCount val="5"/>
                <c:pt idx="0">
                  <c:v>0</c:v>
                </c:pt>
                <c:pt idx="1">
                  <c:v>0.1</c:v>
                </c:pt>
                <c:pt idx="2">
                  <c:v>1</c:v>
                </c:pt>
                <c:pt idx="3">
                  <c:v>10</c:v>
                </c:pt>
              </c:numCache>
            </c:numRef>
          </c:cat>
          <c:val>
            <c:numRef>
              <c:f>'Gel1'!$C$26:$C$29</c:f>
              <c:numCache>
                <c:formatCode>General</c:formatCode>
                <c:ptCount val="4"/>
                <c:pt idx="0">
                  <c:v>1.0214433603932376</c:v>
                </c:pt>
                <c:pt idx="1">
                  <c:v>0.7762696867462282</c:v>
                </c:pt>
                <c:pt idx="2">
                  <c:v>1.1146557147954625</c:v>
                </c:pt>
                <c:pt idx="3">
                  <c:v>1.0902458165273254</c:v>
                </c:pt>
              </c:numCache>
            </c:numRef>
          </c:val>
          <c:extLst>
            <c:ext xmlns:c16="http://schemas.microsoft.com/office/drawing/2014/chart" uri="{C3380CC4-5D6E-409C-BE32-E72D297353CC}">
              <c16:uniqueId val="{00000000-5805-431B-AA50-22C18E365662}"/>
            </c:ext>
          </c:extLst>
        </c:ser>
        <c:dLbls>
          <c:showLegendKey val="0"/>
          <c:showVal val="0"/>
          <c:showCatName val="0"/>
          <c:showSerName val="0"/>
          <c:showPercent val="0"/>
          <c:showBubbleSize val="0"/>
        </c:dLbls>
        <c:gapWidth val="219"/>
        <c:overlap val="-27"/>
        <c:axId val="985153151"/>
        <c:axId val="1028841087"/>
      </c:barChart>
      <c:catAx>
        <c:axId val="985153151"/>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ATc concentration (ng/mL)</a:t>
                </a:r>
              </a:p>
            </c:rich>
          </c:tx>
          <c:layout>
            <c:manualLayout>
              <c:xMode val="edge"/>
              <c:yMode val="edge"/>
              <c:x val="0.37105628056773265"/>
              <c:y val="0.918442529007469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28841087"/>
        <c:crosses val="autoZero"/>
        <c:auto val="1"/>
        <c:lblAlgn val="ctr"/>
        <c:lblOffset val="100"/>
        <c:noMultiLvlLbl val="0"/>
      </c:catAx>
      <c:valAx>
        <c:axId val="10288410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Relative PDPB abundance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5153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Growth Curves of KRLVS141 with </a:t>
            </a:r>
            <a:r>
              <a:rPr lang="en-US" dirty="0" err="1"/>
              <a:t>ATc</a:t>
            </a:r>
            <a:r>
              <a:rPr lang="en-US" dirty="0"/>
              <a:t> Induction of PDPB and bS21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'Treatment Average'!$A$13</c:f>
              <c:strCache>
                <c:ptCount val="1"/>
                <c:pt idx="0">
                  <c:v>0 ng/mL</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'Treatment Average'!$B$12:$H$12</c:f>
              <c:numCache>
                <c:formatCode>General</c:formatCode>
                <c:ptCount val="7"/>
                <c:pt idx="0">
                  <c:v>0</c:v>
                </c:pt>
                <c:pt idx="1">
                  <c:v>60</c:v>
                </c:pt>
                <c:pt idx="2">
                  <c:v>120</c:v>
                </c:pt>
                <c:pt idx="3">
                  <c:v>240</c:v>
                </c:pt>
                <c:pt idx="4">
                  <c:v>300</c:v>
                </c:pt>
                <c:pt idx="5">
                  <c:v>360</c:v>
                </c:pt>
                <c:pt idx="6">
                  <c:v>400</c:v>
                </c:pt>
              </c:numCache>
            </c:numRef>
          </c:xVal>
          <c:yVal>
            <c:numRef>
              <c:f>'Treatment Average'!$B$13:$H$13</c:f>
              <c:numCache>
                <c:formatCode>General</c:formatCode>
                <c:ptCount val="7"/>
                <c:pt idx="0">
                  <c:v>0.10100000000000001</c:v>
                </c:pt>
                <c:pt idx="1">
                  <c:v>0.121</c:v>
                </c:pt>
                <c:pt idx="2">
                  <c:v>0.14399999999999999</c:v>
                </c:pt>
                <c:pt idx="3">
                  <c:v>0.20100000000000001</c:v>
                </c:pt>
                <c:pt idx="4">
                  <c:v>0.22800000000000001</c:v>
                </c:pt>
                <c:pt idx="5">
                  <c:v>0.26800000000000002</c:v>
                </c:pt>
                <c:pt idx="6">
                  <c:v>0.29699999999999999</c:v>
                </c:pt>
              </c:numCache>
            </c:numRef>
          </c:yVal>
          <c:smooth val="1"/>
          <c:extLst>
            <c:ext xmlns:c16="http://schemas.microsoft.com/office/drawing/2014/chart" uri="{C3380CC4-5D6E-409C-BE32-E72D297353CC}">
              <c16:uniqueId val="{00000000-16F3-4360-A1A6-66E61919000E}"/>
            </c:ext>
          </c:extLst>
        </c:ser>
        <c:ser>
          <c:idx val="1"/>
          <c:order val="1"/>
          <c:tx>
            <c:strRef>
              <c:f>'Treatment Average'!$A$14</c:f>
              <c:strCache>
                <c:ptCount val="1"/>
                <c:pt idx="0">
                  <c:v>0.1 ng/mL</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'Treatment Average'!$B$12:$H$12</c:f>
              <c:numCache>
                <c:formatCode>General</c:formatCode>
                <c:ptCount val="7"/>
                <c:pt idx="0">
                  <c:v>0</c:v>
                </c:pt>
                <c:pt idx="1">
                  <c:v>60</c:v>
                </c:pt>
                <c:pt idx="2">
                  <c:v>120</c:v>
                </c:pt>
                <c:pt idx="3">
                  <c:v>240</c:v>
                </c:pt>
                <c:pt idx="4">
                  <c:v>300</c:v>
                </c:pt>
                <c:pt idx="5">
                  <c:v>360</c:v>
                </c:pt>
                <c:pt idx="6">
                  <c:v>400</c:v>
                </c:pt>
              </c:numCache>
            </c:numRef>
          </c:xVal>
          <c:yVal>
            <c:numRef>
              <c:f>'Treatment Average'!$B$14:$H$14</c:f>
              <c:numCache>
                <c:formatCode>General</c:formatCode>
                <c:ptCount val="7"/>
                <c:pt idx="0">
                  <c:v>0.10100000000000001</c:v>
                </c:pt>
                <c:pt idx="1">
                  <c:v>0.124</c:v>
                </c:pt>
                <c:pt idx="2">
                  <c:v>0.14249999999999999</c:v>
                </c:pt>
                <c:pt idx="3">
                  <c:v>0.19900000000000001</c:v>
                </c:pt>
                <c:pt idx="4">
                  <c:v>0.22700000000000001</c:v>
                </c:pt>
                <c:pt idx="5">
                  <c:v>0.27800000000000002</c:v>
                </c:pt>
                <c:pt idx="6">
                  <c:v>0.29649999999999999</c:v>
                </c:pt>
              </c:numCache>
            </c:numRef>
          </c:yVal>
          <c:smooth val="1"/>
          <c:extLst>
            <c:ext xmlns:c16="http://schemas.microsoft.com/office/drawing/2014/chart" uri="{C3380CC4-5D6E-409C-BE32-E72D297353CC}">
              <c16:uniqueId val="{00000001-16F3-4360-A1A6-66E61919000E}"/>
            </c:ext>
          </c:extLst>
        </c:ser>
        <c:ser>
          <c:idx val="2"/>
          <c:order val="2"/>
          <c:tx>
            <c:strRef>
              <c:f>'Treatment Average'!$A$15</c:f>
              <c:strCache>
                <c:ptCount val="1"/>
                <c:pt idx="0">
                  <c:v>1.0 ng/mL</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'Treatment Average'!$B$12:$H$12</c:f>
              <c:numCache>
                <c:formatCode>General</c:formatCode>
                <c:ptCount val="7"/>
                <c:pt idx="0">
                  <c:v>0</c:v>
                </c:pt>
                <c:pt idx="1">
                  <c:v>60</c:v>
                </c:pt>
                <c:pt idx="2">
                  <c:v>120</c:v>
                </c:pt>
                <c:pt idx="3">
                  <c:v>240</c:v>
                </c:pt>
                <c:pt idx="4">
                  <c:v>300</c:v>
                </c:pt>
                <c:pt idx="5">
                  <c:v>360</c:v>
                </c:pt>
                <c:pt idx="6">
                  <c:v>400</c:v>
                </c:pt>
              </c:numCache>
            </c:numRef>
          </c:xVal>
          <c:yVal>
            <c:numRef>
              <c:f>'Treatment Average'!$B$15:$H$15</c:f>
              <c:numCache>
                <c:formatCode>General</c:formatCode>
                <c:ptCount val="7"/>
                <c:pt idx="0">
                  <c:v>9.5000000000000001E-2</c:v>
                </c:pt>
                <c:pt idx="1">
                  <c:v>0.11749999999999999</c:v>
                </c:pt>
                <c:pt idx="2">
                  <c:v>0.14100000000000001</c:v>
                </c:pt>
                <c:pt idx="3">
                  <c:v>0.2</c:v>
                </c:pt>
                <c:pt idx="4">
                  <c:v>0.222</c:v>
                </c:pt>
                <c:pt idx="5">
                  <c:v>0.26600000000000001</c:v>
                </c:pt>
                <c:pt idx="6">
                  <c:v>0.29699999999999999</c:v>
                </c:pt>
              </c:numCache>
            </c:numRef>
          </c:yVal>
          <c:smooth val="1"/>
          <c:extLst>
            <c:ext xmlns:c16="http://schemas.microsoft.com/office/drawing/2014/chart" uri="{C3380CC4-5D6E-409C-BE32-E72D297353CC}">
              <c16:uniqueId val="{00000002-16F3-4360-A1A6-66E61919000E}"/>
            </c:ext>
          </c:extLst>
        </c:ser>
        <c:ser>
          <c:idx val="3"/>
          <c:order val="3"/>
          <c:tx>
            <c:strRef>
              <c:f>'Treatment Average'!$A$16</c:f>
              <c:strCache>
                <c:ptCount val="1"/>
                <c:pt idx="0">
                  <c:v>10 ng/mL</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'Treatment Average'!$B$12:$H$12</c:f>
              <c:numCache>
                <c:formatCode>General</c:formatCode>
                <c:ptCount val="7"/>
                <c:pt idx="0">
                  <c:v>0</c:v>
                </c:pt>
                <c:pt idx="1">
                  <c:v>60</c:v>
                </c:pt>
                <c:pt idx="2">
                  <c:v>120</c:v>
                </c:pt>
                <c:pt idx="3">
                  <c:v>240</c:v>
                </c:pt>
                <c:pt idx="4">
                  <c:v>300</c:v>
                </c:pt>
                <c:pt idx="5">
                  <c:v>360</c:v>
                </c:pt>
                <c:pt idx="6">
                  <c:v>400</c:v>
                </c:pt>
              </c:numCache>
            </c:numRef>
          </c:xVal>
          <c:yVal>
            <c:numRef>
              <c:f>'Treatment Average'!$B$16:$H$16</c:f>
              <c:numCache>
                <c:formatCode>General</c:formatCode>
                <c:ptCount val="7"/>
                <c:pt idx="0">
                  <c:v>9.5000000000000001E-2</c:v>
                </c:pt>
                <c:pt idx="1">
                  <c:v>0.11700000000000001</c:v>
                </c:pt>
                <c:pt idx="2">
                  <c:v>0.14050000000000001</c:v>
                </c:pt>
                <c:pt idx="3">
                  <c:v>0.19700000000000001</c:v>
                </c:pt>
                <c:pt idx="4">
                  <c:v>0.22800000000000001</c:v>
                </c:pt>
                <c:pt idx="5">
                  <c:v>0.28800000000000003</c:v>
                </c:pt>
                <c:pt idx="6">
                  <c:v>0.3115</c:v>
                </c:pt>
              </c:numCache>
            </c:numRef>
          </c:yVal>
          <c:smooth val="1"/>
          <c:extLst>
            <c:ext xmlns:c16="http://schemas.microsoft.com/office/drawing/2014/chart" uri="{C3380CC4-5D6E-409C-BE32-E72D297353CC}">
              <c16:uniqueId val="{00000003-16F3-4360-A1A6-66E61919000E}"/>
            </c:ext>
          </c:extLst>
        </c:ser>
        <c:dLbls>
          <c:showLegendKey val="0"/>
          <c:showVal val="0"/>
          <c:showCatName val="0"/>
          <c:showSerName val="0"/>
          <c:showPercent val="0"/>
          <c:showBubbleSize val="0"/>
        </c:dLbls>
        <c:axId val="596950032"/>
        <c:axId val="596950352"/>
      </c:scatterChart>
      <c:valAx>
        <c:axId val="596950032"/>
        <c:scaling>
          <c:orientation val="minMax"/>
          <c:max val="4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Time (min)</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6950352"/>
        <c:crosses val="autoZero"/>
        <c:crossBetween val="midCat"/>
      </c:valAx>
      <c:valAx>
        <c:axId val="596950352"/>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logOD</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695003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'Gel1'!$B$25</c:f>
              <c:strCache>
                <c:ptCount val="1"/>
                <c:pt idx="0">
                  <c:v>VSVG</c:v>
                </c:pt>
              </c:strCache>
            </c:strRef>
          </c:tx>
          <c:spPr>
            <a:solidFill>
              <a:schemeClr val="accent3"/>
            </a:solidFill>
            <a:ln>
              <a:noFill/>
            </a:ln>
            <a:effectLst/>
          </c:spPr>
          <c:invertIfNegative val="0"/>
          <c:errBars>
            <c:errBarType val="both"/>
            <c:errValType val="cust"/>
            <c:noEndCap val="0"/>
            <c:plus>
              <c:numRef>
                <c:f>'Gel1'!$B$34:$B$37</c:f>
                <c:numCache>
                  <c:formatCode>General</c:formatCode>
                  <c:ptCount val="4"/>
                  <c:pt idx="0">
                    <c:v>0.18570118219188897</c:v>
                  </c:pt>
                  <c:pt idx="1">
                    <c:v>7.132685734813124E-2</c:v>
                  </c:pt>
                  <c:pt idx="2">
                    <c:v>3.116099932438814E-2</c:v>
                  </c:pt>
                  <c:pt idx="3">
                    <c:v>7.5756577729953964E-2</c:v>
                  </c:pt>
                </c:numCache>
                <c:extLst/>
              </c:numRef>
            </c:plus>
            <c:minus>
              <c:numRef>
                <c:f>'Gel1'!$B$34:$B$37</c:f>
                <c:numCache>
                  <c:formatCode>General</c:formatCode>
                  <c:ptCount val="4"/>
                  <c:pt idx="0">
                    <c:v>0.18570118219188897</c:v>
                  </c:pt>
                  <c:pt idx="1">
                    <c:v>7.132685734813124E-2</c:v>
                  </c:pt>
                  <c:pt idx="2">
                    <c:v>3.116099932438814E-2</c:v>
                  </c:pt>
                  <c:pt idx="3">
                    <c:v>7.5756577729953964E-2</c:v>
                  </c:pt>
                </c:numCache>
                <c:extLst/>
              </c:numRef>
            </c:minus>
            <c:spPr>
              <a:noFill/>
              <a:ln w="9525" cap="flat" cmpd="sng" algn="ctr">
                <a:solidFill>
                  <a:schemeClr val="tx1">
                    <a:lumMod val="65000"/>
                    <a:lumOff val="35000"/>
                  </a:schemeClr>
                </a:solidFill>
                <a:round/>
              </a:ln>
              <a:effectLst/>
            </c:spPr>
          </c:errBars>
          <c:cat>
            <c:numRef>
              <c:f>'Gel1'!$A$26:$A$29</c:f>
              <c:numCache>
                <c:formatCode>0.0</c:formatCode>
                <c:ptCount val="4"/>
                <c:pt idx="0">
                  <c:v>0</c:v>
                </c:pt>
                <c:pt idx="1">
                  <c:v>0.1</c:v>
                </c:pt>
                <c:pt idx="2">
                  <c:v>1</c:v>
                </c:pt>
                <c:pt idx="3">
                  <c:v>10</c:v>
                </c:pt>
              </c:numCache>
              <c:extLst/>
            </c:numRef>
          </c:cat>
          <c:val>
            <c:numRef>
              <c:f>'Gel1'!$B$26:$B$29</c:f>
              <c:numCache>
                <c:formatCode>General</c:formatCode>
                <c:ptCount val="4"/>
                <c:pt idx="0">
                  <c:v>1.017758190722589</c:v>
                </c:pt>
                <c:pt idx="1">
                  <c:v>0.64641430681930534</c:v>
                </c:pt>
                <c:pt idx="2">
                  <c:v>0.50888907116548832</c:v>
                </c:pt>
                <c:pt idx="3">
                  <c:v>0.76894401365958864</c:v>
                </c:pt>
              </c:numCache>
              <c:extLst/>
            </c:numRef>
          </c:val>
          <c:extLst>
            <c:ext xmlns:c16="http://schemas.microsoft.com/office/drawing/2014/chart" uri="{C3380CC4-5D6E-409C-BE32-E72D297353CC}">
              <c16:uniqueId val="{00000000-4F5B-493E-B84B-F1DDE84D69C9}"/>
            </c:ext>
          </c:extLst>
        </c:ser>
        <c:dLbls>
          <c:showLegendKey val="0"/>
          <c:showVal val="0"/>
          <c:showCatName val="0"/>
          <c:showSerName val="0"/>
          <c:showPercent val="0"/>
          <c:showBubbleSize val="0"/>
        </c:dLbls>
        <c:gapWidth val="219"/>
        <c:overlap val="-27"/>
        <c:axId val="985153151"/>
        <c:axId val="1028841087"/>
      </c:barChart>
      <c:catAx>
        <c:axId val="985153151"/>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ATc concentration (ng/mL)</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28841087"/>
        <c:crosses val="autoZero"/>
        <c:auto val="1"/>
        <c:lblAlgn val="ctr"/>
        <c:lblOffset val="100"/>
        <c:noMultiLvlLbl val="0"/>
      </c:catAx>
      <c:valAx>
        <c:axId val="10288410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Relative rpsU2-V abundance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5153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'Gel1'!$B$25</c:f>
              <c:strCache>
                <c:ptCount val="1"/>
                <c:pt idx="0">
                  <c:v>VSVG</c:v>
                </c:pt>
              </c:strCache>
            </c:strRef>
          </c:tx>
          <c:spPr>
            <a:solidFill>
              <a:schemeClr val="accent3"/>
            </a:solidFill>
            <a:ln>
              <a:noFill/>
            </a:ln>
            <a:effectLst/>
          </c:spPr>
          <c:invertIfNegative val="0"/>
          <c:errBars>
            <c:errBarType val="both"/>
            <c:errValType val="cust"/>
            <c:noEndCap val="0"/>
            <c:plus>
              <c:numRef>
                <c:f>'Gel1'!$B$34:$B$37</c:f>
                <c:numCache>
                  <c:formatCode>General</c:formatCode>
                  <c:ptCount val="4"/>
                  <c:pt idx="0">
                    <c:v>0.26585339291496402</c:v>
                  </c:pt>
                  <c:pt idx="1">
                    <c:v>0.51431646395143804</c:v>
                  </c:pt>
                  <c:pt idx="2">
                    <c:v>1.7622527791756726</c:v>
                  </c:pt>
                  <c:pt idx="3">
                    <c:v>1.0163109707740523</c:v>
                  </c:pt>
                </c:numCache>
                <c:extLst/>
              </c:numRef>
            </c:plus>
            <c:minus>
              <c:numRef>
                <c:f>'Gel1'!$B$34:$B$37</c:f>
                <c:numCache>
                  <c:formatCode>General</c:formatCode>
                  <c:ptCount val="4"/>
                  <c:pt idx="0">
                    <c:v>0.26585339291496402</c:v>
                  </c:pt>
                  <c:pt idx="1">
                    <c:v>0.51431646395143804</c:v>
                  </c:pt>
                  <c:pt idx="2">
                    <c:v>1.7622527791756726</c:v>
                  </c:pt>
                  <c:pt idx="3">
                    <c:v>1.0163109707740523</c:v>
                  </c:pt>
                </c:numCache>
                <c:extLst/>
              </c:numRef>
            </c:minus>
            <c:spPr>
              <a:noFill/>
              <a:ln w="9525" cap="flat" cmpd="sng" algn="ctr">
                <a:solidFill>
                  <a:schemeClr val="tx1">
                    <a:lumMod val="65000"/>
                    <a:lumOff val="35000"/>
                  </a:schemeClr>
                </a:solidFill>
                <a:round/>
              </a:ln>
              <a:effectLst/>
            </c:spPr>
          </c:errBars>
          <c:cat>
            <c:numRef>
              <c:f>'Gel1'!$A$26:$A$29</c:f>
              <c:numCache>
                <c:formatCode>General</c:formatCode>
                <c:ptCount val="4"/>
                <c:pt idx="0">
                  <c:v>0</c:v>
                </c:pt>
                <c:pt idx="1">
                  <c:v>10</c:v>
                </c:pt>
                <c:pt idx="2">
                  <c:v>0</c:v>
                </c:pt>
                <c:pt idx="3">
                  <c:v>10</c:v>
                </c:pt>
              </c:numCache>
            </c:numRef>
          </c:cat>
          <c:val>
            <c:numRef>
              <c:f>'Gel1'!$B$26:$B$29</c:f>
              <c:numCache>
                <c:formatCode>General</c:formatCode>
                <c:ptCount val="4"/>
                <c:pt idx="0">
                  <c:v>1.0036261401032496</c:v>
                </c:pt>
                <c:pt idx="1">
                  <c:v>13.504974415551839</c:v>
                </c:pt>
                <c:pt idx="2">
                  <c:v>3.9510470597691691</c:v>
                </c:pt>
                <c:pt idx="3">
                  <c:v>3.5414156431803487</c:v>
                </c:pt>
              </c:numCache>
              <c:extLst/>
            </c:numRef>
          </c:val>
          <c:extLst>
            <c:ext xmlns:c16="http://schemas.microsoft.com/office/drawing/2014/chart" uri="{C3380CC4-5D6E-409C-BE32-E72D297353CC}">
              <c16:uniqueId val="{00000000-AF1D-44D9-B8C4-90A8C2CCEB0E}"/>
            </c:ext>
          </c:extLst>
        </c:ser>
        <c:dLbls>
          <c:showLegendKey val="0"/>
          <c:showVal val="0"/>
          <c:showCatName val="0"/>
          <c:showSerName val="0"/>
          <c:showPercent val="0"/>
          <c:showBubbleSize val="0"/>
        </c:dLbls>
        <c:gapWidth val="219"/>
        <c:overlap val="-27"/>
        <c:axId val="985153151"/>
        <c:axId val="1028841087"/>
      </c:barChart>
      <c:catAx>
        <c:axId val="985153151"/>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ATc concentration (ng/mL)</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8841087"/>
        <c:crosses val="autoZero"/>
        <c:auto val="1"/>
        <c:lblAlgn val="ctr"/>
        <c:lblOffset val="100"/>
        <c:noMultiLvlLbl val="0"/>
      </c:catAx>
      <c:valAx>
        <c:axId val="10288410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Relative rpsU2-V abundance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5153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'Gel1'!$C$25</c:f>
              <c:strCache>
                <c:ptCount val="1"/>
                <c:pt idx="0">
                  <c:v>PDPB</c:v>
                </c:pt>
              </c:strCache>
            </c:strRef>
          </c:tx>
          <c:spPr>
            <a:solidFill>
              <a:schemeClr val="accent3"/>
            </a:solidFill>
            <a:ln>
              <a:noFill/>
            </a:ln>
            <a:effectLst/>
          </c:spPr>
          <c:invertIfNegative val="0"/>
          <c:errBars>
            <c:errBarType val="both"/>
            <c:errValType val="cust"/>
            <c:noEndCap val="0"/>
            <c:plus>
              <c:numRef>
                <c:f>'Gel1'!$C$34:$C$39</c:f>
                <c:numCache>
                  <c:formatCode>General</c:formatCode>
                  <c:ptCount val="6"/>
                  <c:pt idx="0">
                    <c:v>8.9736064947734534E-2</c:v>
                  </c:pt>
                  <c:pt idx="1">
                    <c:v>0.27370136253600574</c:v>
                  </c:pt>
                  <c:pt idx="2">
                    <c:v>0.21754869935123969</c:v>
                  </c:pt>
                  <c:pt idx="3">
                    <c:v>9.5721641961768272E-2</c:v>
                  </c:pt>
                  <c:pt idx="4">
                    <c:v>0</c:v>
                  </c:pt>
                  <c:pt idx="5">
                    <c:v>0</c:v>
                  </c:pt>
                </c:numCache>
              </c:numRef>
            </c:plus>
            <c:minus>
              <c:numRef>
                <c:f>'Gel1'!$C$34:$C$39</c:f>
                <c:numCache>
                  <c:formatCode>General</c:formatCode>
                  <c:ptCount val="6"/>
                  <c:pt idx="0">
                    <c:v>8.9736064947734534E-2</c:v>
                  </c:pt>
                  <c:pt idx="1">
                    <c:v>0.27370136253600574</c:v>
                  </c:pt>
                  <c:pt idx="2">
                    <c:v>0.21754869935123969</c:v>
                  </c:pt>
                  <c:pt idx="3">
                    <c:v>9.5721641961768272E-2</c:v>
                  </c:pt>
                  <c:pt idx="4">
                    <c:v>0</c:v>
                  </c:pt>
                  <c:pt idx="5">
                    <c:v>0</c:v>
                  </c:pt>
                </c:numCache>
              </c:numRef>
            </c:minus>
            <c:spPr>
              <a:noFill/>
              <a:ln w="9525" cap="flat" cmpd="sng" algn="ctr">
                <a:solidFill>
                  <a:schemeClr val="tx1">
                    <a:lumMod val="65000"/>
                    <a:lumOff val="35000"/>
                  </a:schemeClr>
                </a:solidFill>
                <a:round/>
              </a:ln>
              <a:effectLst/>
            </c:spPr>
          </c:errBars>
          <c:cat>
            <c:strRef>
              <c:f>'Gel1'!$A$26:$A$31</c:f>
              <c:strCache>
                <c:ptCount val="6"/>
                <c:pt idx="0">
                  <c:v>0</c:v>
                </c:pt>
                <c:pt idx="1">
                  <c:v>10</c:v>
                </c:pt>
                <c:pt idx="2">
                  <c:v>0</c:v>
                </c:pt>
                <c:pt idx="3">
                  <c:v>10</c:v>
                </c:pt>
                <c:pt idx="4">
                  <c:v>LVS</c:v>
                </c:pt>
                <c:pt idx="5">
                  <c:v>Δirpsu2</c:v>
                </c:pt>
              </c:strCache>
            </c:strRef>
          </c:cat>
          <c:val>
            <c:numRef>
              <c:f>'Gel1'!$C$26:$C$31</c:f>
              <c:numCache>
                <c:formatCode>General</c:formatCode>
                <c:ptCount val="6"/>
                <c:pt idx="0">
                  <c:v>1.0012239661124764</c:v>
                </c:pt>
                <c:pt idx="1">
                  <c:v>1.3960184758239285</c:v>
                </c:pt>
                <c:pt idx="2">
                  <c:v>0.5181014846697416</c:v>
                </c:pt>
                <c:pt idx="3">
                  <c:v>0.59626326235915272</c:v>
                </c:pt>
                <c:pt idx="4">
                  <c:v>0.75441448984691672</c:v>
                </c:pt>
                <c:pt idx="5">
                  <c:v>0.84439895729456438</c:v>
                </c:pt>
              </c:numCache>
            </c:numRef>
          </c:val>
          <c:extLst>
            <c:ext xmlns:c16="http://schemas.microsoft.com/office/drawing/2014/chart" uri="{C3380CC4-5D6E-409C-BE32-E72D297353CC}">
              <c16:uniqueId val="{00000000-4691-4DBD-AA9F-22C61FEA1BCB}"/>
            </c:ext>
          </c:extLst>
        </c:ser>
        <c:dLbls>
          <c:showLegendKey val="0"/>
          <c:showVal val="0"/>
          <c:showCatName val="0"/>
          <c:showSerName val="0"/>
          <c:showPercent val="0"/>
          <c:showBubbleSize val="0"/>
        </c:dLbls>
        <c:gapWidth val="219"/>
        <c:overlap val="-27"/>
        <c:axId val="985153151"/>
        <c:axId val="1028841087"/>
      </c:barChart>
      <c:catAx>
        <c:axId val="98515315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ATc concentration (ng/mL)</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8841087"/>
        <c:crosses val="autoZero"/>
        <c:auto val="1"/>
        <c:lblAlgn val="ctr"/>
        <c:lblOffset val="100"/>
        <c:noMultiLvlLbl val="0"/>
      </c:catAx>
      <c:valAx>
        <c:axId val="10288410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Relative PDPB abundance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5153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Growth Curves of KRLVS156 with </a:t>
            </a:r>
            <a:r>
              <a:rPr lang="en-US" dirty="0" err="1"/>
              <a:t>ATc</a:t>
            </a:r>
            <a:r>
              <a:rPr lang="en-US" dirty="0"/>
              <a:t> Induction of PDPB and bS21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921378968253968E-2"/>
          <c:y val="0.10449064683344603"/>
          <c:w val="0.90391451719576721"/>
          <c:h val="0.76548472135709189"/>
        </c:manualLayout>
      </c:layout>
      <c:scatterChart>
        <c:scatterStyle val="smoothMarker"/>
        <c:varyColors val="0"/>
        <c:ser>
          <c:idx val="0"/>
          <c:order val="0"/>
          <c:tx>
            <c:strRef>
              <c:f>'Treatment Average'!$A$13</c:f>
              <c:strCache>
                <c:ptCount val="1"/>
                <c:pt idx="0">
                  <c:v>0 ng/mL</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'Treatment Average'!$B$12:$F$12</c:f>
              <c:numCache>
                <c:formatCode>General</c:formatCode>
                <c:ptCount val="5"/>
                <c:pt idx="0">
                  <c:v>0</c:v>
                </c:pt>
                <c:pt idx="1">
                  <c:v>60</c:v>
                </c:pt>
                <c:pt idx="2">
                  <c:v>120</c:v>
                </c:pt>
                <c:pt idx="3">
                  <c:v>240</c:v>
                </c:pt>
                <c:pt idx="4">
                  <c:v>360</c:v>
                </c:pt>
              </c:numCache>
            </c:numRef>
          </c:xVal>
          <c:yVal>
            <c:numRef>
              <c:f>'Treatment Average'!$B$13:$F$13</c:f>
              <c:numCache>
                <c:formatCode>General</c:formatCode>
                <c:ptCount val="5"/>
                <c:pt idx="0">
                  <c:v>9.8000000000000004E-2</c:v>
                </c:pt>
                <c:pt idx="1">
                  <c:v>0.127</c:v>
                </c:pt>
                <c:pt idx="2">
                  <c:v>0.14799999999999999</c:v>
                </c:pt>
                <c:pt idx="3">
                  <c:v>0.19400000000000001</c:v>
                </c:pt>
                <c:pt idx="4">
                  <c:v>0.23199999999999998</c:v>
                </c:pt>
              </c:numCache>
            </c:numRef>
          </c:yVal>
          <c:smooth val="1"/>
          <c:extLst>
            <c:ext xmlns:c16="http://schemas.microsoft.com/office/drawing/2014/chart" uri="{C3380CC4-5D6E-409C-BE32-E72D297353CC}">
              <c16:uniqueId val="{00000000-628A-4D61-A908-9F061FC0387F}"/>
            </c:ext>
          </c:extLst>
        </c:ser>
        <c:ser>
          <c:idx val="1"/>
          <c:order val="1"/>
          <c:tx>
            <c:strRef>
              <c:f>'Treatment Average'!$A$14</c:f>
              <c:strCache>
                <c:ptCount val="1"/>
                <c:pt idx="0">
                  <c:v>0.1 ng/mL</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'Treatment Average'!$B$12:$F$12</c:f>
              <c:numCache>
                <c:formatCode>General</c:formatCode>
                <c:ptCount val="5"/>
                <c:pt idx="0">
                  <c:v>0</c:v>
                </c:pt>
                <c:pt idx="1">
                  <c:v>60</c:v>
                </c:pt>
                <c:pt idx="2">
                  <c:v>120</c:v>
                </c:pt>
                <c:pt idx="3">
                  <c:v>240</c:v>
                </c:pt>
                <c:pt idx="4">
                  <c:v>360</c:v>
                </c:pt>
              </c:numCache>
            </c:numRef>
          </c:xVal>
          <c:yVal>
            <c:numRef>
              <c:f>'Treatment Average'!$B$14:$F$14</c:f>
              <c:numCache>
                <c:formatCode>General</c:formatCode>
                <c:ptCount val="5"/>
                <c:pt idx="0">
                  <c:v>9.8000000000000004E-2</c:v>
                </c:pt>
                <c:pt idx="1">
                  <c:v>0.127</c:v>
                </c:pt>
                <c:pt idx="2">
                  <c:v>0.14550000000000002</c:v>
                </c:pt>
                <c:pt idx="3">
                  <c:v>0.20150000000000001</c:v>
                </c:pt>
                <c:pt idx="4">
                  <c:v>0.23200000000000001</c:v>
                </c:pt>
              </c:numCache>
            </c:numRef>
          </c:yVal>
          <c:smooth val="1"/>
          <c:extLst>
            <c:ext xmlns:c16="http://schemas.microsoft.com/office/drawing/2014/chart" uri="{C3380CC4-5D6E-409C-BE32-E72D297353CC}">
              <c16:uniqueId val="{00000001-628A-4D61-A908-9F061FC0387F}"/>
            </c:ext>
          </c:extLst>
        </c:ser>
        <c:ser>
          <c:idx val="2"/>
          <c:order val="2"/>
          <c:tx>
            <c:strRef>
              <c:f>'Treatment Average'!$A$15</c:f>
              <c:strCache>
                <c:ptCount val="1"/>
                <c:pt idx="0">
                  <c:v>1.0 ng/mL</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'Treatment Average'!$B$12:$F$12</c:f>
              <c:numCache>
                <c:formatCode>General</c:formatCode>
                <c:ptCount val="5"/>
                <c:pt idx="0">
                  <c:v>0</c:v>
                </c:pt>
                <c:pt idx="1">
                  <c:v>60</c:v>
                </c:pt>
                <c:pt idx="2">
                  <c:v>120</c:v>
                </c:pt>
                <c:pt idx="3">
                  <c:v>240</c:v>
                </c:pt>
                <c:pt idx="4">
                  <c:v>360</c:v>
                </c:pt>
              </c:numCache>
            </c:numRef>
          </c:xVal>
          <c:yVal>
            <c:numRef>
              <c:f>'Treatment Average'!$B$15:$F$15</c:f>
              <c:numCache>
                <c:formatCode>General</c:formatCode>
                <c:ptCount val="5"/>
                <c:pt idx="0">
                  <c:v>8.1000000000000003E-2</c:v>
                </c:pt>
                <c:pt idx="1">
                  <c:v>0.11549999999999999</c:v>
                </c:pt>
                <c:pt idx="2">
                  <c:v>0.14150000000000001</c:v>
                </c:pt>
                <c:pt idx="3">
                  <c:v>0.19500000000000001</c:v>
                </c:pt>
                <c:pt idx="4">
                  <c:v>0.2235</c:v>
                </c:pt>
              </c:numCache>
            </c:numRef>
          </c:yVal>
          <c:smooth val="1"/>
          <c:extLst>
            <c:ext xmlns:c16="http://schemas.microsoft.com/office/drawing/2014/chart" uri="{C3380CC4-5D6E-409C-BE32-E72D297353CC}">
              <c16:uniqueId val="{00000002-628A-4D61-A908-9F061FC0387F}"/>
            </c:ext>
          </c:extLst>
        </c:ser>
        <c:ser>
          <c:idx val="3"/>
          <c:order val="3"/>
          <c:tx>
            <c:strRef>
              <c:f>'Treatment Average'!$A$16</c:f>
              <c:strCache>
                <c:ptCount val="1"/>
                <c:pt idx="0">
                  <c:v>10 ng/mL</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'Treatment Average'!$B$12:$F$12</c:f>
              <c:numCache>
                <c:formatCode>General</c:formatCode>
                <c:ptCount val="5"/>
                <c:pt idx="0">
                  <c:v>0</c:v>
                </c:pt>
                <c:pt idx="1">
                  <c:v>60</c:v>
                </c:pt>
                <c:pt idx="2">
                  <c:v>120</c:v>
                </c:pt>
                <c:pt idx="3">
                  <c:v>240</c:v>
                </c:pt>
                <c:pt idx="4">
                  <c:v>360</c:v>
                </c:pt>
              </c:numCache>
            </c:numRef>
          </c:xVal>
          <c:yVal>
            <c:numRef>
              <c:f>'Treatment Average'!$B$16:$F$16</c:f>
              <c:numCache>
                <c:formatCode>General</c:formatCode>
                <c:ptCount val="5"/>
                <c:pt idx="0">
                  <c:v>8.1000000000000003E-2</c:v>
                </c:pt>
                <c:pt idx="1">
                  <c:v>0.1145</c:v>
                </c:pt>
                <c:pt idx="2">
                  <c:v>0.14000000000000001</c:v>
                </c:pt>
                <c:pt idx="3">
                  <c:v>0.19700000000000001</c:v>
                </c:pt>
                <c:pt idx="4">
                  <c:v>0.254</c:v>
                </c:pt>
              </c:numCache>
            </c:numRef>
          </c:yVal>
          <c:smooth val="1"/>
          <c:extLst>
            <c:ext xmlns:c16="http://schemas.microsoft.com/office/drawing/2014/chart" uri="{C3380CC4-5D6E-409C-BE32-E72D297353CC}">
              <c16:uniqueId val="{00000003-628A-4D61-A908-9F061FC0387F}"/>
            </c:ext>
          </c:extLst>
        </c:ser>
        <c:dLbls>
          <c:showLegendKey val="0"/>
          <c:showVal val="0"/>
          <c:showCatName val="0"/>
          <c:showSerName val="0"/>
          <c:showPercent val="0"/>
          <c:showBubbleSize val="0"/>
        </c:dLbls>
        <c:axId val="596950032"/>
        <c:axId val="596950352"/>
      </c:scatterChart>
      <c:valAx>
        <c:axId val="596950032"/>
        <c:scaling>
          <c:orientation val="minMax"/>
          <c:max val="36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Time (min)</a:t>
                </a:r>
              </a:p>
            </c:rich>
          </c:tx>
          <c:layout>
            <c:manualLayout>
              <c:xMode val="edge"/>
              <c:yMode val="edge"/>
              <c:x val="0.44007308331250261"/>
              <c:y val="0.8812442435567765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6950352"/>
        <c:crosses val="autoZero"/>
        <c:crossBetween val="midCat"/>
      </c:valAx>
      <c:valAx>
        <c:axId val="596950352"/>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logOD</a:t>
                </a:r>
              </a:p>
            </c:rich>
          </c:tx>
          <c:layout>
            <c:manualLayout>
              <c:xMode val="edge"/>
              <c:yMode val="edge"/>
              <c:x val="2.0667989417989419E-2"/>
              <c:y val="0.4237538575933587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6950032"/>
        <c:crosses val="autoZero"/>
        <c:crossBetween val="midCat"/>
      </c:valAx>
      <c:spPr>
        <a:noFill/>
        <a:ln>
          <a:noFill/>
        </a:ln>
        <a:effectLst/>
      </c:spPr>
    </c:plotArea>
    <c:legend>
      <c:legendPos val="b"/>
      <c:layout>
        <c:manualLayout>
          <c:xMode val="edge"/>
          <c:yMode val="edge"/>
          <c:x val="0.15233040531391909"/>
          <c:y val="0.94223703147654214"/>
          <c:w val="0.69533918937216177"/>
          <c:h val="5.776296852345789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275000"/>
              </a:lnSpc>
              <a:spcBef>
                <a:spcPts val="0"/>
              </a:spcBef>
              <a:spcAft>
                <a:spcPts val="0"/>
              </a:spcAft>
              <a:buNone/>
            </a:pPr>
            <a:r>
              <a:rPr lang="en-US" sz="1200">
                <a:latin typeface="Century Gothic"/>
                <a:ea typeface="Century Gothic"/>
                <a:cs typeface="Century Gothic"/>
                <a:sym typeface="Century Gothic"/>
              </a:rPr>
              <a:t>One such protein which is found in some, but not all ribosomes is the protein bs21. Particular bS21 paralogs translate specific transcripts more efficiently (ribosome “sigma factors”), playing a role in translation initiation.  It is believed that ribosomes with specific bS21 paralogs could modulate gene expression That said, thus far it is believed to be non-essential, but implicated in the control of quite a few processes such as biofilm production, motility, acid stress resistance, antibiotic resistance, and virulence. Bs21 is also found encoded in some phage. </a:t>
            </a:r>
            <a:endParaRPr/>
          </a:p>
        </p:txBody>
      </p:sp>
      <p:sp>
        <p:nvSpPr>
          <p:cNvPr id="227" name="Google Shape;22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Now specifically, this project centered on gene regulation using the tet-based indusible system. Here is an abridged form of the plasmid for easier viewing, and what we can see with this is that the tet resistance protein binds the tet operon, which stops expression of the bs21 protein by physically blocking the RNA polymerase and knocking it off the DNA. However, this tet regulated gene expression plasmid is anhydrotetracycline, or Atc, induced. SO when you add the Atc it binds to that repressor, causing the tet-Atc complex to fall off the DNA and to let transcription follow, the rpsU2 gene able to be expressed. </a:t>
            </a:r>
            <a:endParaRPr/>
          </a:p>
        </p:txBody>
      </p:sp>
      <p:sp>
        <p:nvSpPr>
          <p:cNvPr id="263" name="Google Shape;26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200"/>
              <a:buFont typeface="Calibri"/>
              <a:buNone/>
            </a:pPr>
            <a:r>
              <a:rPr lang="en-US"/>
              <a:t>Francisella tularensis is a gram-negative pathogen known for calling tularemia, also known as rabbit fever. Despite the name this pathogen does affect humans and is highly infectious, comparable to Mycobacterium tubuerculosis with a potential mortality rate of up to 30%.In the lab specifically we use the Francisella tularensis holartica Live Vaccine Strain, which I will refer to as LVS for the purposes of this presentation. This strain has been attenuated to humans, but maintains components available for study. As you can see in this false color scanning electron micrograph, the blue picted Francisella is an intracellular pathogen and can be found in many eukaryotic cells, as pictured here the macrophage. </a:t>
            </a:r>
            <a:br>
              <a:rPr lang="en-US"/>
            </a:br>
            <a:br>
              <a:rPr lang="en-US"/>
            </a:br>
            <a:r>
              <a:rPr lang="en-US"/>
              <a:t>Gram-negative, gamma facultative intracellular pathogen</a:t>
            </a:r>
            <a:endParaRPr/>
          </a:p>
          <a:p>
            <a:pPr indent="0" lvl="0" marL="0" rtl="0" algn="l">
              <a:lnSpc>
                <a:spcPct val="90000"/>
              </a:lnSpc>
              <a:spcBef>
                <a:spcPts val="0"/>
              </a:spcBef>
              <a:spcAft>
                <a:spcPts val="0"/>
              </a:spcAft>
              <a:buNone/>
            </a:pPr>
            <a:r>
              <a:rPr lang="en-US"/>
              <a:t>Infectivity similar to Mtb, can upwards of 30% mortality</a:t>
            </a:r>
            <a:endParaRPr/>
          </a:p>
          <a:p>
            <a:pPr indent="0" lvl="0" marL="0" rtl="0" algn="l">
              <a:lnSpc>
                <a:spcPct val="90000"/>
              </a:lnSpc>
              <a:spcBef>
                <a:spcPts val="0"/>
              </a:spcBef>
              <a:spcAft>
                <a:spcPts val="0"/>
              </a:spcAft>
              <a:buNone/>
            </a:pPr>
            <a:r>
              <a:rPr lang="en-US"/>
              <a:t>Tier 1 Select Agent like Ebola</a:t>
            </a:r>
            <a:endParaRPr/>
          </a:p>
          <a:p>
            <a:pPr indent="0" lvl="0" marL="0" rtl="0" algn="l">
              <a:lnSpc>
                <a:spcPct val="90000"/>
              </a:lnSpc>
              <a:spcBef>
                <a:spcPts val="0"/>
              </a:spcBef>
              <a:spcAft>
                <a:spcPts val="0"/>
              </a:spcAft>
              <a:buNone/>
            </a:pPr>
            <a:r>
              <a:t/>
            </a:r>
            <a:endParaRPr/>
          </a:p>
          <a:p>
            <a:pPr indent="0" lvl="0" marL="0" marR="0" rtl="0" algn="l">
              <a:lnSpc>
                <a:spcPct val="90000"/>
              </a:lnSpc>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Cover image: Scanning electron micrograph of a murine macrophage infected with Francisella tularensis strain LVS. Macrophages were dry-fractured by touching the cell surface with cellophane tape after critical point drying to reveal intracellular bacteria. Bacteria (colored in blue) are located either in the cytosol or within a membrane-bound vacuole.</a:t>
            </a:r>
            <a:endParaRPr sz="1400"/>
          </a:p>
        </p:txBody>
      </p:sp>
      <p:sp>
        <p:nvSpPr>
          <p:cNvPr id="110" name="Google Shape;11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Generally, there is this concept that ribosomes are a monolithic structure, that they are static in every cell.  Apparent in </a:t>
            </a:r>
            <a:r>
              <a:rPr i="1" lang="en-US"/>
              <a:t>Francisella tularensis </a:t>
            </a:r>
            <a:r>
              <a:rPr i="0" lang="en-US"/>
              <a:t>is the heterogeneity of ribosomes. This phenomenon can arise from a few different sources: multiple rRNA operons, rRNA modifications, ribosomal protein modifications. But the most intriguing for the Kramsey lab is the idea that there can be multiple ribosomal proteins. </a:t>
            </a:r>
            <a:endParaRPr/>
          </a:p>
        </p:txBody>
      </p:sp>
      <p:sp>
        <p:nvSpPr>
          <p:cNvPr id="119" name="Google Shape;11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275000"/>
              </a:lnSpc>
              <a:spcBef>
                <a:spcPts val="0"/>
              </a:spcBef>
              <a:spcAft>
                <a:spcPts val="0"/>
              </a:spcAft>
              <a:buNone/>
            </a:pPr>
            <a:r>
              <a:rPr lang="en-US" sz="1200">
                <a:latin typeface="Century Gothic"/>
                <a:ea typeface="Century Gothic"/>
                <a:cs typeface="Century Gothic"/>
                <a:sym typeface="Century Gothic"/>
              </a:rPr>
              <a:t>One such protein which is found in some, but not all ribosomes is the protein bs21. Particular bS21 paralogs translate specific transcripts more efficiently (ribosome “sigma factors”), playing a role in translation initiation.  It is believed that ribosomes with specific bS21 paralogs could modulate gene expression That said, thus far it is believed to be non-essential, but implicated in the control of quite a few processes such as biofilm production, motility, acid stress resistance, antibiotic resistance, and virulence. Bs21 is also found encoded in some phage. </a:t>
            </a:r>
            <a:endParaRPr/>
          </a:p>
        </p:txBody>
      </p:sp>
      <p:sp>
        <p:nvSpPr>
          <p:cNvPr id="130" name="Google Shape;13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Even though francisella has a reduced genome, it encodes three copies of the rpsU genes, which encode bS21, a protein in the small ribosomal subunit. Most bacteria have 0 or 1 of this gene. We originally, hypothesized, and have since shown, that these three proteins are produced and incorporated into ribosomes. This is a western blot of purified ribosomes from our wild-type strain as well as strains </a:t>
            </a:r>
            <a:r>
              <a:rPr b="1" lang="en-US" sz="1200">
                <a:solidFill>
                  <a:schemeClr val="dk1"/>
                </a:solidFill>
                <a:latin typeface="Calibri"/>
                <a:ea typeface="Calibri"/>
                <a:cs typeface="Calibri"/>
                <a:sym typeface="Calibri"/>
              </a:rPr>
              <a:t>ectopically expressing </a:t>
            </a:r>
            <a:r>
              <a:rPr lang="en-US" sz="1200">
                <a:solidFill>
                  <a:schemeClr val="dk1"/>
                </a:solidFill>
                <a:latin typeface="Calibri"/>
                <a:ea typeface="Calibri"/>
                <a:cs typeface="Calibri"/>
                <a:sym typeface="Calibri"/>
              </a:rPr>
              <a:t>each of the bS21 proteins, with a VSVG tag. This, along with some mass spec data we have of purified ribosomes, indicates that multiple classes of ribosomes are possible and occurring</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This protein is also interesting to us because it is located close to the mRNA exit channel in the ribosome, and early research has identified that it is involved in translation initiation, so it is in an ideal location to be regulating gene expression at the level of translation initiation.</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140" name="Google Shape;14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Comparison of cells lacking bS21-2 to wild-type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X-axis: RNA-Seq, dashed lines indicate 2-fold change</a:t>
            </a:r>
            <a:endParaRPr/>
          </a:p>
          <a:p>
            <a:pPr indent="0" lvl="0" marL="0" rtl="0" algn="l">
              <a:spcBef>
                <a:spcPts val="0"/>
              </a:spcBef>
              <a:spcAft>
                <a:spcPts val="0"/>
              </a:spcAft>
              <a:buNone/>
            </a:pPr>
            <a:r>
              <a:rPr lang="en-US"/>
              <a:t>Y-axis: whole cell mass spec, dashed lines indicate 1.5-fold change</a:t>
            </a:r>
            <a:endParaRPr/>
          </a:p>
        </p:txBody>
      </p:sp>
      <p:sp>
        <p:nvSpPr>
          <p:cNvPr id="191" name="Google Shape;19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None/>
            </a:pPr>
            <a:r>
              <a:rPr lang="en-US"/>
              <a:t>16 genes</a:t>
            </a:r>
            <a:endParaRPr/>
          </a:p>
          <a:p>
            <a:pPr indent="0" lvl="1" marL="457200" rtl="0" algn="l">
              <a:spcBef>
                <a:spcPts val="0"/>
              </a:spcBef>
              <a:spcAft>
                <a:spcPts val="0"/>
              </a:spcAft>
              <a:buNone/>
            </a:pPr>
            <a:r>
              <a:rPr lang="en-US"/>
              <a:t>AT =~68% whole genome</a:t>
            </a:r>
            <a:endParaRPr/>
          </a:p>
          <a:p>
            <a:pPr indent="0" lvl="1" marL="457200" rtl="0" algn="l">
              <a:spcBef>
                <a:spcPts val="0"/>
              </a:spcBef>
              <a:spcAft>
                <a:spcPts val="0"/>
              </a:spcAft>
              <a:buNone/>
            </a:pPr>
            <a:r>
              <a:rPr lang="en-US"/>
              <a:t>FPI =~73% AT!</a:t>
            </a:r>
            <a:endParaRPr/>
          </a:p>
          <a:p>
            <a:pPr indent="0" lvl="1" marL="457200" rtl="0" algn="l">
              <a:spcBef>
                <a:spcPts val="0"/>
              </a:spcBef>
              <a:spcAft>
                <a:spcPts val="0"/>
              </a:spcAft>
              <a:buNone/>
            </a:pPr>
            <a:r>
              <a:t/>
            </a:r>
            <a:endParaRPr/>
          </a:p>
          <a:p>
            <a:pPr indent="0" lvl="1" marL="457200" rtl="0" algn="l">
              <a:spcBef>
                <a:spcPts val="0"/>
              </a:spcBef>
              <a:spcAft>
                <a:spcPts val="0"/>
              </a:spcAft>
              <a:buNone/>
            </a:pPr>
            <a:r>
              <a:t/>
            </a:r>
            <a:endParaRPr/>
          </a:p>
          <a:p>
            <a:pPr indent="0" lvl="0" marL="0" rtl="0" algn="l">
              <a:spcBef>
                <a:spcPts val="0"/>
              </a:spcBef>
              <a:spcAft>
                <a:spcPts val="0"/>
              </a:spcAft>
              <a:buNone/>
            </a:pPr>
            <a:r>
              <a:rPr lang="en-US"/>
              <a:t>GC = ~32% whole genome</a:t>
            </a:r>
            <a:endParaRPr/>
          </a:p>
          <a:p>
            <a:pPr indent="0" lvl="0" marL="0" rtl="0" algn="l">
              <a:spcBef>
                <a:spcPts val="0"/>
              </a:spcBef>
              <a:spcAft>
                <a:spcPts val="0"/>
              </a:spcAft>
              <a:buNone/>
            </a:pPr>
            <a:r>
              <a:rPr lang="en-US"/>
              <a:t>FPI= ~27%!</a:t>
            </a:r>
            <a:endParaRPr/>
          </a:p>
          <a:p>
            <a:pPr indent="0" lvl="1" marL="457200" rtl="0" algn="l">
              <a:spcBef>
                <a:spcPts val="0"/>
              </a:spcBef>
              <a:spcAft>
                <a:spcPts val="0"/>
              </a:spcAft>
              <a:buNone/>
            </a:pPr>
            <a:r>
              <a:t/>
            </a:r>
            <a:endParaRPr/>
          </a:p>
        </p:txBody>
      </p:sp>
      <p:sp>
        <p:nvSpPr>
          <p:cNvPr id="202" name="Google Shape;20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 we have antibodies for five of the FPI proteins and we have our wild-type francisella in triplicate.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were able to quantify these Westerns, normalizing to total protein, as you can see on this graph.</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a:t>When we look at drpsU2, we see a significant decrease in abundance of some, most notably PdpB, which we have seen consistently to be about 3- to 5-fold less than in wild-type cells. Interestingly we do see that some proteins are unaffected by loss of rpsU2 and one protein, iglD, is actually MORE expressed.</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210" name="Google Shape;21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J774A macrophage-like cells infected with F. tularensis</a:t>
            </a:r>
            <a:endParaRPr/>
          </a:p>
          <a:p>
            <a:pPr indent="0" lvl="0" marL="0" rtl="0" algn="l">
              <a:spcBef>
                <a:spcPts val="0"/>
              </a:spcBef>
              <a:spcAft>
                <a:spcPts val="0"/>
              </a:spcAft>
              <a:buNone/>
            </a:pPr>
            <a:r>
              <a:rPr lang="en-US"/>
              <a:t>All bacteria can infect (2 hour timepoint), but cells lacking bS21-2 have about a log defect in intracellular replication. Can be complemented by ectopic expression of bS21-2 on a plasmid</a:t>
            </a:r>
            <a:endParaRPr/>
          </a:p>
        </p:txBody>
      </p:sp>
      <p:sp>
        <p:nvSpPr>
          <p:cNvPr id="219" name="Google Shape;21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sp>
        <p:nvSpPr>
          <p:cNvPr id="19" name="Google Shape;19;p31"/>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1"/>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1"/>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1"/>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3" name="Google Shape;23;p3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6" name="Google Shape;26;p31"/>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7" name="Shape 87"/>
        <p:cNvGrpSpPr/>
        <p:nvPr/>
      </p:nvGrpSpPr>
      <p:grpSpPr>
        <a:xfrm>
          <a:off x="0" y="0"/>
          <a:ext cx="0" cy="0"/>
          <a:chOff x="0" y="0"/>
          <a:chExt cx="0" cy="0"/>
        </a:xfrm>
      </p:grpSpPr>
      <p:sp>
        <p:nvSpPr>
          <p:cNvPr id="88" name="Google Shape;88;p4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40"/>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0" name="Google Shape;90;p4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4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4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93" name="Shape 93"/>
        <p:cNvGrpSpPr/>
        <p:nvPr/>
      </p:nvGrpSpPr>
      <p:grpSpPr>
        <a:xfrm>
          <a:off x="0" y="0"/>
          <a:ext cx="0" cy="0"/>
          <a:chOff x="0" y="0"/>
          <a:chExt cx="0" cy="0"/>
        </a:xfrm>
      </p:grpSpPr>
      <p:sp>
        <p:nvSpPr>
          <p:cNvPr id="94" name="Google Shape;94;p41"/>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41"/>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41"/>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41"/>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8" name="Google Shape;98;p4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4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3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2"/>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0" name="Google Shape;30;p3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33" name="Shape 33"/>
        <p:cNvGrpSpPr/>
        <p:nvPr/>
      </p:nvGrpSpPr>
      <p:grpSpPr>
        <a:xfrm>
          <a:off x="0" y="0"/>
          <a:ext cx="0" cy="0"/>
          <a:chOff x="0" y="0"/>
          <a:chExt cx="0" cy="0"/>
        </a:xfrm>
      </p:grpSpPr>
      <p:sp>
        <p:nvSpPr>
          <p:cNvPr id="34" name="Google Shape;34;p33"/>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3"/>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3"/>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33"/>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8" name="Google Shape;38;p33"/>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39" name="Google Shape;39;p33"/>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3"/>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50">
                <a:solidFill>
                  <a:schemeClr val="dk2"/>
                </a:solidFill>
                <a:latin typeface="Calibri"/>
                <a:ea typeface="Calibri"/>
                <a:cs typeface="Calibri"/>
                <a:sym typeface="Calibri"/>
              </a:defRPr>
            </a:lvl1pPr>
            <a:lvl2pPr indent="0" lvl="1" marL="0" algn="r">
              <a:spcBef>
                <a:spcPts val="0"/>
              </a:spcBef>
              <a:buNone/>
              <a:defRPr sz="1050">
                <a:solidFill>
                  <a:schemeClr val="dk2"/>
                </a:solidFill>
                <a:latin typeface="Calibri"/>
                <a:ea typeface="Calibri"/>
                <a:cs typeface="Calibri"/>
                <a:sym typeface="Calibri"/>
              </a:defRPr>
            </a:lvl2pPr>
            <a:lvl3pPr indent="0" lvl="2" marL="0" algn="r">
              <a:spcBef>
                <a:spcPts val="0"/>
              </a:spcBef>
              <a:buNone/>
              <a:defRPr sz="1050">
                <a:solidFill>
                  <a:schemeClr val="dk2"/>
                </a:solidFill>
                <a:latin typeface="Calibri"/>
                <a:ea typeface="Calibri"/>
                <a:cs typeface="Calibri"/>
                <a:sym typeface="Calibri"/>
              </a:defRPr>
            </a:lvl3pPr>
            <a:lvl4pPr indent="0" lvl="3" marL="0" algn="r">
              <a:spcBef>
                <a:spcPts val="0"/>
              </a:spcBef>
              <a:buNone/>
              <a:defRPr sz="1050">
                <a:solidFill>
                  <a:schemeClr val="dk2"/>
                </a:solidFill>
                <a:latin typeface="Calibri"/>
                <a:ea typeface="Calibri"/>
                <a:cs typeface="Calibri"/>
                <a:sym typeface="Calibri"/>
              </a:defRPr>
            </a:lvl4pPr>
            <a:lvl5pPr indent="0" lvl="4" marL="0" algn="r">
              <a:spcBef>
                <a:spcPts val="0"/>
              </a:spcBef>
              <a:buNone/>
              <a:defRPr sz="1050">
                <a:solidFill>
                  <a:schemeClr val="dk2"/>
                </a:solidFill>
                <a:latin typeface="Calibri"/>
                <a:ea typeface="Calibri"/>
                <a:cs typeface="Calibri"/>
                <a:sym typeface="Calibri"/>
              </a:defRPr>
            </a:lvl5pPr>
            <a:lvl6pPr indent="0" lvl="5" marL="0" algn="r">
              <a:spcBef>
                <a:spcPts val="0"/>
              </a:spcBef>
              <a:buNone/>
              <a:defRPr sz="1050">
                <a:solidFill>
                  <a:schemeClr val="dk2"/>
                </a:solidFill>
                <a:latin typeface="Calibri"/>
                <a:ea typeface="Calibri"/>
                <a:cs typeface="Calibri"/>
                <a:sym typeface="Calibri"/>
              </a:defRPr>
            </a:lvl6pPr>
            <a:lvl7pPr indent="0" lvl="6" marL="0" algn="r">
              <a:spcBef>
                <a:spcPts val="0"/>
              </a:spcBef>
              <a:buNone/>
              <a:defRPr sz="1050">
                <a:solidFill>
                  <a:schemeClr val="dk2"/>
                </a:solidFill>
                <a:latin typeface="Calibri"/>
                <a:ea typeface="Calibri"/>
                <a:cs typeface="Calibri"/>
                <a:sym typeface="Calibri"/>
              </a:defRPr>
            </a:lvl7pPr>
            <a:lvl8pPr indent="0" lvl="7" marL="0" algn="r">
              <a:spcBef>
                <a:spcPts val="0"/>
              </a:spcBef>
              <a:buNone/>
              <a:defRPr sz="1050">
                <a:solidFill>
                  <a:schemeClr val="dk2"/>
                </a:solidFill>
                <a:latin typeface="Calibri"/>
                <a:ea typeface="Calibri"/>
                <a:cs typeface="Calibri"/>
                <a:sym typeface="Calibri"/>
              </a:defRPr>
            </a:lvl8pPr>
            <a:lvl9pPr indent="0" lvl="8" marL="0" algn="r">
              <a:spcBef>
                <a:spcPts val="0"/>
              </a:spcBef>
              <a:buNone/>
              <a:defRPr sz="105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42" name="Shape 42"/>
        <p:cNvGrpSpPr/>
        <p:nvPr/>
      </p:nvGrpSpPr>
      <p:grpSpPr>
        <a:xfrm>
          <a:off x="0" y="0"/>
          <a:ext cx="0" cy="0"/>
          <a:chOff x="0" y="0"/>
          <a:chExt cx="0" cy="0"/>
        </a:xfrm>
      </p:grpSpPr>
      <p:sp>
        <p:nvSpPr>
          <p:cNvPr id="43" name="Google Shape;43;p34"/>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4"/>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48" name="Shape 48"/>
        <p:cNvGrpSpPr/>
        <p:nvPr/>
      </p:nvGrpSpPr>
      <p:grpSpPr>
        <a:xfrm>
          <a:off x="0" y="0"/>
          <a:ext cx="0" cy="0"/>
          <a:chOff x="0" y="0"/>
          <a:chExt cx="0" cy="0"/>
        </a:xfrm>
      </p:grpSpPr>
      <p:sp>
        <p:nvSpPr>
          <p:cNvPr id="49" name="Google Shape;49;p35"/>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35"/>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35"/>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5"/>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53" name="Google Shape;53;p3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56" name="Google Shape;56;p35"/>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7" name="Shape 57"/>
        <p:cNvGrpSpPr/>
        <p:nvPr/>
      </p:nvGrpSpPr>
      <p:grpSpPr>
        <a:xfrm>
          <a:off x="0" y="0"/>
          <a:ext cx="0" cy="0"/>
          <a:chOff x="0" y="0"/>
          <a:chExt cx="0" cy="0"/>
        </a:xfrm>
      </p:grpSpPr>
      <p:sp>
        <p:nvSpPr>
          <p:cNvPr id="58" name="Google Shape;58;p3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36"/>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0" name="Google Shape;60;p36"/>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1" name="Google Shape;61;p3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4" name="Shape 64"/>
        <p:cNvGrpSpPr/>
        <p:nvPr/>
      </p:nvGrpSpPr>
      <p:grpSpPr>
        <a:xfrm>
          <a:off x="0" y="0"/>
          <a:ext cx="0" cy="0"/>
          <a:chOff x="0" y="0"/>
          <a:chExt cx="0" cy="0"/>
        </a:xfrm>
      </p:grpSpPr>
      <p:sp>
        <p:nvSpPr>
          <p:cNvPr id="65" name="Google Shape;65;p3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37"/>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67" name="Google Shape;67;p37"/>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8" name="Google Shape;68;p37"/>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69" name="Google Shape;69;p37"/>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0" name="Google Shape;70;p3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 name="Shape 73"/>
        <p:cNvGrpSpPr/>
        <p:nvPr/>
      </p:nvGrpSpPr>
      <p:grpSpPr>
        <a:xfrm>
          <a:off x="0" y="0"/>
          <a:ext cx="0" cy="0"/>
          <a:chOff x="0" y="0"/>
          <a:chExt cx="0" cy="0"/>
        </a:xfrm>
      </p:grpSpPr>
      <p:sp>
        <p:nvSpPr>
          <p:cNvPr id="74" name="Google Shape;74;p3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8" name="Shape 78"/>
        <p:cNvGrpSpPr/>
        <p:nvPr/>
      </p:nvGrpSpPr>
      <p:grpSpPr>
        <a:xfrm>
          <a:off x="0" y="0"/>
          <a:ext cx="0" cy="0"/>
          <a:chOff x="0" y="0"/>
          <a:chExt cx="0" cy="0"/>
        </a:xfrm>
      </p:grpSpPr>
      <p:sp>
        <p:nvSpPr>
          <p:cNvPr id="79" name="Google Shape;79;p39"/>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9"/>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9"/>
          <p:cNvSpPr txBox="1"/>
          <p:nvPr>
            <p:ph type="title"/>
          </p:nvPr>
        </p:nvSpPr>
        <p:spPr>
          <a:xfrm>
            <a:off x="1097280" y="5074920"/>
            <a:ext cx="10113264"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82" name="Google Shape;82;p39"/>
          <p:cNvPicPr preferRelativeResize="0"/>
          <p:nvPr>
            <p:ph idx="2" type="pic"/>
          </p:nvPr>
        </p:nvPicPr>
        <p:blipFill/>
        <p:spPr>
          <a:xfrm>
            <a:off x="15" y="0"/>
            <a:ext cx="12191985" cy="4915076"/>
          </a:xfrm>
          <a:prstGeom prst="rect">
            <a:avLst/>
          </a:prstGeom>
          <a:blipFill rotWithShape="1">
            <a:blip r:embed="rId2">
              <a:alphaModFix/>
            </a:blip>
            <a:stretch>
              <a:fillRect b="0" l="0" r="0" t="0"/>
            </a:stretch>
          </a:blipFill>
          <a:ln>
            <a:noFill/>
          </a:ln>
        </p:spPr>
      </p:pic>
      <p:sp>
        <p:nvSpPr>
          <p:cNvPr id="83" name="Google Shape;83;p39"/>
          <p:cNvSpPr txBox="1"/>
          <p:nvPr>
            <p:ph idx="1" type="body"/>
          </p:nvPr>
        </p:nvSpPr>
        <p:spPr>
          <a:xfrm>
            <a:off x="1097280" y="5907023"/>
            <a:ext cx="10113264"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4" name="Google Shape;84;p3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0"/>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30"/>
          <p:cNvSpPr/>
          <p:nvPr/>
        </p:nvSpPr>
        <p:spPr>
          <a:xfrm>
            <a:off x="0" y="633431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3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30"/>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3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3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3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7" name="Google Shape;17;p30"/>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chart" Target="../charts/chart1.xml"/><Relationship Id="rId4" Type="http://schemas.openxmlformats.org/officeDocument/2006/relationships/image" Target="../media/image20.png"/><Relationship Id="rId5"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chart" Target="../charts/char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chart" Target="../charts/chart3.xml"/><Relationship Id="rId4" Type="http://schemas.openxmlformats.org/officeDocument/2006/relationships/chart" Target="../charts/chart4.xml"/><Relationship Id="rId5" Type="http://schemas.openxmlformats.org/officeDocument/2006/relationships/image" Target="../media/image16.png"/><Relationship Id="rId6"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chart" Target="../charts/char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chart" Target="../charts/chart6.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7.xml"/><Relationship Id="rId4" Type="http://schemas.openxmlformats.org/officeDocument/2006/relationships/chart" Target="../charts/chart8.xml"/><Relationship Id="rId5" Type="http://schemas.openxmlformats.org/officeDocument/2006/relationships/image" Target="../media/image26.png"/><Relationship Id="rId6"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chart" Target="../charts/char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chart" Target="../charts/chart10.xml"/><Relationship Id="rId4" Type="http://schemas.openxmlformats.org/officeDocument/2006/relationships/chart" Target="../charts/chart11.xml"/><Relationship Id="rId5" Type="http://schemas.openxmlformats.org/officeDocument/2006/relationships/image" Target="../media/image27.png"/><Relationship Id="rId6"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chart" Target="../charts/char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chart" Target="../charts/chart13.xml"/><Relationship Id="rId4" Type="http://schemas.openxmlformats.org/officeDocument/2006/relationships/chart" Target="../charts/chart14.xml"/><Relationship Id="rId5" Type="http://schemas.openxmlformats.org/officeDocument/2006/relationships/image" Target="../media/image30.png"/><Relationship Id="rId6"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9.png"/><Relationship Id="rId4" Type="http://schemas.openxmlformats.org/officeDocument/2006/relationships/image" Target="../media/image28.png"/><Relationship Id="rId5" Type="http://schemas.openxmlformats.org/officeDocument/2006/relationships/chart" Target="../charts/char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Calibri"/>
              <a:buNone/>
            </a:pPr>
            <a:r>
              <a:rPr lang="en-US"/>
              <a:t>Inducing bS21 in </a:t>
            </a:r>
            <a:r>
              <a:rPr i="1" lang="en-US"/>
              <a:t>Francisella tularensis</a:t>
            </a:r>
            <a:endParaRPr i="1"/>
          </a:p>
        </p:txBody>
      </p:sp>
      <p:sp>
        <p:nvSpPr>
          <p:cNvPr id="106" name="Google Shape;106;p1"/>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lang="en-US"/>
              <a:t>KRAMSEY LAB | SIERRA SCHMIDT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bS21, a small ribosome </a:t>
            </a:r>
            <a:br>
              <a:rPr lang="en-US"/>
            </a:br>
            <a:r>
              <a:rPr lang="en-US"/>
              <a:t>subunit protein</a:t>
            </a:r>
            <a:endParaRPr>
              <a:latin typeface="Century Gothic"/>
              <a:ea typeface="Century Gothic"/>
              <a:cs typeface="Century Gothic"/>
              <a:sym typeface="Century Gothic"/>
            </a:endParaRPr>
          </a:p>
        </p:txBody>
      </p:sp>
      <p:sp>
        <p:nvSpPr>
          <p:cNvPr id="230" name="Google Shape;230;p10"/>
          <p:cNvSpPr txBox="1"/>
          <p:nvPr>
            <p:ph idx="1" type="body"/>
          </p:nvPr>
        </p:nvSpPr>
        <p:spPr>
          <a:xfrm>
            <a:off x="1197489" y="1737360"/>
            <a:ext cx="5334342" cy="4843862"/>
          </a:xfrm>
          <a:prstGeom prst="rect">
            <a:avLst/>
          </a:prstGeom>
          <a:noFill/>
          <a:ln>
            <a:noFill/>
          </a:ln>
        </p:spPr>
        <p:txBody>
          <a:bodyPr anchorCtr="0" anchor="t" bIns="45700" lIns="0" spcFirstLastPara="1" rIns="0" wrap="square" tIns="45700">
            <a:normAutofit/>
          </a:bodyPr>
          <a:lstStyle/>
          <a:p>
            <a:pPr indent="0" lvl="1" marL="11113" rtl="0" algn="l">
              <a:lnSpc>
                <a:spcPct val="100000"/>
              </a:lnSpc>
              <a:spcBef>
                <a:spcPts val="0"/>
              </a:spcBef>
              <a:spcAft>
                <a:spcPts val="0"/>
              </a:spcAft>
              <a:buSzPts val="2400"/>
              <a:buNone/>
            </a:pPr>
            <a:r>
              <a:rPr lang="en-US" sz="2400"/>
              <a:t>non-essential</a:t>
            </a:r>
            <a:endParaRPr/>
          </a:p>
          <a:p>
            <a:pPr indent="0" lvl="1" marL="11113" rtl="0" algn="l">
              <a:lnSpc>
                <a:spcPct val="100000"/>
              </a:lnSpc>
              <a:spcBef>
                <a:spcPts val="0"/>
              </a:spcBef>
              <a:spcAft>
                <a:spcPts val="0"/>
              </a:spcAft>
              <a:buSzPts val="2400"/>
              <a:buNone/>
            </a:pPr>
            <a:r>
              <a:rPr lang="en-US" sz="2400"/>
              <a:t>involved in translation initiation</a:t>
            </a:r>
            <a:endParaRPr/>
          </a:p>
          <a:p>
            <a:pPr indent="0" lvl="1" marL="11113" rtl="0" algn="l">
              <a:lnSpc>
                <a:spcPct val="100000"/>
              </a:lnSpc>
              <a:spcBef>
                <a:spcPts val="0"/>
              </a:spcBef>
              <a:spcAft>
                <a:spcPts val="0"/>
              </a:spcAft>
              <a:buSzPts val="2400"/>
              <a:buNone/>
            </a:pPr>
            <a:r>
              <a:rPr lang="en-US" sz="2400"/>
              <a:t>implicated in control of specific processes</a:t>
            </a:r>
            <a:endParaRPr/>
          </a:p>
          <a:p>
            <a:pPr indent="0" lvl="1" marL="0" rtl="0" algn="l">
              <a:lnSpc>
                <a:spcPct val="100000"/>
              </a:lnSpc>
              <a:spcBef>
                <a:spcPts val="1000"/>
              </a:spcBef>
              <a:spcAft>
                <a:spcPts val="0"/>
              </a:spcAft>
              <a:buSzPts val="2400"/>
              <a:buNone/>
            </a:pPr>
            <a:r>
              <a:rPr lang="en-US" sz="2400"/>
              <a:t>bS21 in </a:t>
            </a:r>
            <a:r>
              <a:rPr i="1" lang="en-US" sz="2400"/>
              <a:t>F. tularensis</a:t>
            </a:r>
            <a:r>
              <a:rPr lang="en-US" sz="2400"/>
              <a:t>:</a:t>
            </a:r>
            <a:endParaRPr/>
          </a:p>
          <a:p>
            <a:pPr indent="0" lvl="1" marL="0" rtl="0" algn="l">
              <a:lnSpc>
                <a:spcPct val="100000"/>
              </a:lnSpc>
              <a:spcBef>
                <a:spcPts val="0"/>
              </a:spcBef>
              <a:spcAft>
                <a:spcPts val="0"/>
              </a:spcAft>
              <a:buSzPts val="2400"/>
              <a:buNone/>
            </a:pPr>
            <a:r>
              <a:rPr lang="en-US" sz="2400"/>
              <a:t>	Three homologs</a:t>
            </a:r>
            <a:endParaRPr/>
          </a:p>
          <a:p>
            <a:pPr indent="0" lvl="1" marL="0" rtl="0" algn="l">
              <a:lnSpc>
                <a:spcPct val="100000"/>
              </a:lnSpc>
              <a:spcBef>
                <a:spcPts val="0"/>
              </a:spcBef>
              <a:spcAft>
                <a:spcPts val="0"/>
              </a:spcAft>
              <a:buSzPts val="2400"/>
              <a:buNone/>
            </a:pPr>
            <a:r>
              <a:rPr lang="en-US" sz="2400"/>
              <a:t>	Lead to ribosome heterogeneity</a:t>
            </a:r>
            <a:endParaRPr/>
          </a:p>
          <a:p>
            <a:pPr indent="0" lvl="1" marL="0" rtl="0" algn="l">
              <a:lnSpc>
                <a:spcPct val="100000"/>
              </a:lnSpc>
              <a:spcBef>
                <a:spcPts val="0"/>
              </a:spcBef>
              <a:spcAft>
                <a:spcPts val="0"/>
              </a:spcAft>
              <a:buSzPts val="2400"/>
              <a:buNone/>
            </a:pPr>
            <a:r>
              <a:rPr lang="en-US" sz="2400"/>
              <a:t>	Loss of bS21-2 </a:t>
            </a:r>
            <a:endParaRPr/>
          </a:p>
          <a:p>
            <a:pPr indent="-173037" lvl="1" marL="746125" rtl="0" algn="l">
              <a:lnSpc>
                <a:spcPct val="100000"/>
              </a:lnSpc>
              <a:spcBef>
                <a:spcPts val="0"/>
              </a:spcBef>
              <a:spcAft>
                <a:spcPts val="0"/>
              </a:spcAft>
              <a:buSzPts val="2400"/>
              <a:buFont typeface="Arial"/>
              <a:buChar char="•"/>
            </a:pPr>
            <a:r>
              <a:rPr lang="en-US" sz="2400"/>
              <a:t>change in virulence protein abundance</a:t>
            </a:r>
            <a:endParaRPr/>
          </a:p>
          <a:p>
            <a:pPr indent="-173037" lvl="1" marL="746125" rtl="0" algn="l">
              <a:lnSpc>
                <a:spcPct val="100000"/>
              </a:lnSpc>
              <a:spcBef>
                <a:spcPts val="0"/>
              </a:spcBef>
              <a:spcAft>
                <a:spcPts val="0"/>
              </a:spcAft>
              <a:buSzPts val="2400"/>
              <a:buFont typeface="Arial"/>
              <a:buChar char="•"/>
            </a:pPr>
            <a:r>
              <a:rPr lang="en-US" sz="2400"/>
              <a:t>reduces virulence</a:t>
            </a:r>
            <a:endParaRPr/>
          </a:p>
          <a:p>
            <a:pPr indent="-460375" lvl="1" marL="460375" rtl="0" algn="l">
              <a:lnSpc>
                <a:spcPct val="100000"/>
              </a:lnSpc>
              <a:spcBef>
                <a:spcPts val="0"/>
              </a:spcBef>
              <a:spcAft>
                <a:spcPts val="0"/>
              </a:spcAft>
              <a:buSzPts val="2400"/>
              <a:buNone/>
            </a:pPr>
            <a:r>
              <a:rPr lang="en-US" sz="2400"/>
              <a:t>	Changes of ribosome bS21 content alters sensitivity to kasugamycin</a:t>
            </a:r>
            <a:endParaRPr sz="2800"/>
          </a:p>
          <a:p>
            <a:pPr indent="-460375" lvl="0" marL="460375" rtl="0" algn="l">
              <a:lnSpc>
                <a:spcPct val="100000"/>
              </a:lnSpc>
              <a:spcBef>
                <a:spcPts val="600"/>
              </a:spcBef>
              <a:spcAft>
                <a:spcPts val="0"/>
              </a:spcAft>
              <a:buSzPts val="2800"/>
              <a:buNone/>
            </a:pPr>
            <a:r>
              <a:t/>
            </a:r>
            <a:endParaRPr sz="2800"/>
          </a:p>
          <a:p>
            <a:pPr indent="-460375" lvl="0" marL="460375" rtl="0" algn="l">
              <a:lnSpc>
                <a:spcPct val="100000"/>
              </a:lnSpc>
              <a:spcBef>
                <a:spcPts val="800"/>
              </a:spcBef>
              <a:spcAft>
                <a:spcPts val="0"/>
              </a:spcAft>
              <a:buSzPts val="2800"/>
              <a:buNone/>
            </a:pPr>
            <a:r>
              <a:t/>
            </a:r>
            <a:endParaRPr sz="2800"/>
          </a:p>
          <a:p>
            <a:pPr indent="0" lvl="0" marL="0" rtl="0" algn="l">
              <a:lnSpc>
                <a:spcPct val="100000"/>
              </a:lnSpc>
              <a:spcBef>
                <a:spcPts val="800"/>
              </a:spcBef>
              <a:spcAft>
                <a:spcPts val="0"/>
              </a:spcAft>
              <a:buSzPts val="2800"/>
              <a:buNone/>
            </a:pPr>
            <a:r>
              <a:t/>
            </a:r>
            <a:endParaRPr sz="2800"/>
          </a:p>
        </p:txBody>
      </p:sp>
      <p:pic>
        <p:nvPicPr>
          <p:cNvPr id="231" name="Google Shape;231;p10"/>
          <p:cNvPicPr preferRelativeResize="0"/>
          <p:nvPr/>
        </p:nvPicPr>
        <p:blipFill rotWithShape="1">
          <a:blip r:embed="rId3">
            <a:alphaModFix/>
          </a:blip>
          <a:srcRect b="0" l="2375" r="24625" t="1540"/>
          <a:stretch/>
        </p:blipFill>
        <p:spPr>
          <a:xfrm>
            <a:off x="6732609" y="83714"/>
            <a:ext cx="5576887" cy="4543160"/>
          </a:xfrm>
          <a:prstGeom prst="rect">
            <a:avLst/>
          </a:prstGeom>
          <a:noFill/>
          <a:ln>
            <a:noFill/>
          </a:ln>
        </p:spPr>
      </p:pic>
      <p:sp>
        <p:nvSpPr>
          <p:cNvPr id="232" name="Google Shape;232;p10"/>
          <p:cNvSpPr txBox="1"/>
          <p:nvPr/>
        </p:nvSpPr>
        <p:spPr>
          <a:xfrm>
            <a:off x="9583029" y="5226444"/>
            <a:ext cx="1856016"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entury Gothic"/>
              <a:buNone/>
            </a:pPr>
            <a:r>
              <a:rPr b="0" i="0" lang="en-US" sz="1600" u="none" cap="none" strike="noStrike">
                <a:solidFill>
                  <a:srgbClr val="000000"/>
                </a:solidFill>
                <a:latin typeface="Century Gothic"/>
                <a:ea typeface="Century Gothic"/>
                <a:cs typeface="Century Gothic"/>
                <a:sym typeface="Century Gothic"/>
              </a:rPr>
              <a:t>30S subunit, modeled from PDB entry: 4V50</a:t>
            </a:r>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entury Gothic"/>
              <a:ea typeface="Century Gothic"/>
              <a:cs typeface="Century Gothic"/>
              <a:sym typeface="Century Gothic"/>
            </a:endParaRPr>
          </a:p>
        </p:txBody>
      </p:sp>
      <p:pic>
        <p:nvPicPr>
          <p:cNvPr id="233" name="Google Shape;233;p10"/>
          <p:cNvPicPr preferRelativeResize="0"/>
          <p:nvPr/>
        </p:nvPicPr>
        <p:blipFill rotWithShape="1">
          <a:blip r:embed="rId4">
            <a:alphaModFix/>
          </a:blip>
          <a:srcRect b="2445" l="5624" r="31485" t="6188"/>
          <a:stretch/>
        </p:blipFill>
        <p:spPr>
          <a:xfrm>
            <a:off x="6431622" y="3712647"/>
            <a:ext cx="2952805" cy="259101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12" st="1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1"/>
          <p:cNvSpPr txBox="1"/>
          <p:nvPr>
            <p:ph type="title"/>
          </p:nvPr>
        </p:nvSpPr>
        <p:spPr>
          <a:xfrm>
            <a:off x="457200" y="594359"/>
            <a:ext cx="3200400" cy="55046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FFFFFF"/>
              </a:buClr>
              <a:buSzPts val="4800"/>
              <a:buFont typeface="Calibri"/>
              <a:buNone/>
            </a:pPr>
            <a:r>
              <a:rPr lang="en-US" sz="4800"/>
              <a:t>Identity vs. Abundance</a:t>
            </a:r>
            <a:endParaRPr/>
          </a:p>
        </p:txBody>
      </p:sp>
      <p:grpSp>
        <p:nvGrpSpPr>
          <p:cNvPr id="239" name="Google Shape;239;p11"/>
          <p:cNvGrpSpPr/>
          <p:nvPr/>
        </p:nvGrpSpPr>
        <p:grpSpPr>
          <a:xfrm>
            <a:off x="5575422" y="1497960"/>
            <a:ext cx="4925752" cy="237379"/>
            <a:chOff x="5175075" y="1616649"/>
            <a:chExt cx="4925752" cy="237379"/>
          </a:xfrm>
        </p:grpSpPr>
        <p:sp>
          <p:nvSpPr>
            <p:cNvPr id="240" name="Google Shape;240;p11"/>
            <p:cNvSpPr/>
            <p:nvPr/>
          </p:nvSpPr>
          <p:spPr>
            <a:xfrm rot="-502087">
              <a:off x="9659984" y="1647020"/>
              <a:ext cx="430280" cy="176639"/>
            </a:xfrm>
            <a:prstGeom prst="ellipse">
              <a:avLst/>
            </a:prstGeom>
            <a:solidFill>
              <a:srgbClr val="FFFF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1"/>
            <p:cNvSpPr/>
            <p:nvPr/>
          </p:nvSpPr>
          <p:spPr>
            <a:xfrm rot="-502087">
              <a:off x="5185638" y="1647020"/>
              <a:ext cx="430280" cy="176639"/>
            </a:xfrm>
            <a:prstGeom prst="ellipse">
              <a:avLst/>
            </a:prstGeom>
            <a:solidFill>
              <a:schemeClr val="accen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1"/>
            <p:cNvSpPr/>
            <p:nvPr/>
          </p:nvSpPr>
          <p:spPr>
            <a:xfrm rot="-502087">
              <a:off x="7422811" y="1647019"/>
              <a:ext cx="430280" cy="176639"/>
            </a:xfrm>
            <a:prstGeom prst="ellipse">
              <a:avLst/>
            </a:prstGeom>
            <a:solidFill>
              <a:srgbClr val="FF0000"/>
            </a:solidFill>
            <a:ln cap="flat" cmpd="sng" w="127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43" name="Google Shape;243;p11"/>
          <p:cNvGrpSpPr/>
          <p:nvPr/>
        </p:nvGrpSpPr>
        <p:grpSpPr>
          <a:xfrm>
            <a:off x="7451165" y="3070196"/>
            <a:ext cx="1181434" cy="836296"/>
            <a:chOff x="5051905" y="2510639"/>
            <a:chExt cx="855722" cy="607250"/>
          </a:xfrm>
        </p:grpSpPr>
        <p:sp>
          <p:nvSpPr>
            <p:cNvPr id="244" name="Google Shape;244;p11"/>
            <p:cNvSpPr/>
            <p:nvPr/>
          </p:nvSpPr>
          <p:spPr>
            <a:xfrm>
              <a:off x="5051905" y="2510639"/>
              <a:ext cx="855722" cy="501930"/>
            </a:xfrm>
            <a:prstGeom prst="ellipse">
              <a:avLst/>
            </a:prstGeom>
            <a:solidFill>
              <a:srgbClr val="EADBD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1"/>
            <p:cNvSpPr/>
            <p:nvPr/>
          </p:nvSpPr>
          <p:spPr>
            <a:xfrm>
              <a:off x="5127684" y="2835110"/>
              <a:ext cx="703551" cy="282779"/>
            </a:xfrm>
            <a:prstGeom prst="ellipse">
              <a:avLst/>
            </a:prstGeom>
            <a:solidFill>
              <a:srgbClr val="EADBD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46" name="Google Shape;246;p11"/>
          <p:cNvGrpSpPr/>
          <p:nvPr/>
        </p:nvGrpSpPr>
        <p:grpSpPr>
          <a:xfrm>
            <a:off x="5574999" y="5241349"/>
            <a:ext cx="4925752" cy="897312"/>
            <a:chOff x="5574999" y="5241349"/>
            <a:chExt cx="4925752" cy="897312"/>
          </a:xfrm>
        </p:grpSpPr>
        <p:grpSp>
          <p:nvGrpSpPr>
            <p:cNvPr id="247" name="Google Shape;247;p11"/>
            <p:cNvGrpSpPr/>
            <p:nvPr/>
          </p:nvGrpSpPr>
          <p:grpSpPr>
            <a:xfrm>
              <a:off x="5574999" y="5241349"/>
              <a:ext cx="4925752" cy="237379"/>
              <a:chOff x="5175075" y="1616649"/>
              <a:chExt cx="4925752" cy="237379"/>
            </a:xfrm>
          </p:grpSpPr>
          <p:sp>
            <p:nvSpPr>
              <p:cNvPr id="248" name="Google Shape;248;p11"/>
              <p:cNvSpPr/>
              <p:nvPr/>
            </p:nvSpPr>
            <p:spPr>
              <a:xfrm rot="-502087">
                <a:off x="9659984" y="1647020"/>
                <a:ext cx="430280" cy="176639"/>
              </a:xfrm>
              <a:prstGeom prst="ellipse">
                <a:avLst/>
              </a:prstGeom>
              <a:solidFill>
                <a:srgbClr val="7F7F7F"/>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1"/>
              <p:cNvSpPr/>
              <p:nvPr/>
            </p:nvSpPr>
            <p:spPr>
              <a:xfrm rot="-502087">
                <a:off x="5185638" y="1647020"/>
                <a:ext cx="430280" cy="176639"/>
              </a:xfrm>
              <a:prstGeom prst="ellipse">
                <a:avLst/>
              </a:prstGeom>
              <a:solidFill>
                <a:srgbClr val="7F7F7F"/>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1"/>
              <p:cNvSpPr/>
              <p:nvPr/>
            </p:nvSpPr>
            <p:spPr>
              <a:xfrm rot="-502087">
                <a:off x="7422811" y="1647019"/>
                <a:ext cx="430280" cy="176639"/>
              </a:xfrm>
              <a:prstGeom prst="ellipse">
                <a:avLst/>
              </a:prstGeom>
              <a:solidFill>
                <a:srgbClr val="7F7F7F"/>
              </a:solidFill>
              <a:ln cap="flat" cmpd="sng" w="127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51" name="Google Shape;251;p11"/>
            <p:cNvGrpSpPr/>
            <p:nvPr/>
          </p:nvGrpSpPr>
          <p:grpSpPr>
            <a:xfrm>
              <a:off x="5574999" y="5901282"/>
              <a:ext cx="4925752" cy="237379"/>
              <a:chOff x="5175075" y="1616649"/>
              <a:chExt cx="4925752" cy="237379"/>
            </a:xfrm>
          </p:grpSpPr>
          <p:sp>
            <p:nvSpPr>
              <p:cNvPr id="252" name="Google Shape;252;p11"/>
              <p:cNvSpPr/>
              <p:nvPr/>
            </p:nvSpPr>
            <p:spPr>
              <a:xfrm rot="-502087">
                <a:off x="9659984" y="1647020"/>
                <a:ext cx="430280" cy="176639"/>
              </a:xfrm>
              <a:prstGeom prst="ellipse">
                <a:avLst/>
              </a:prstGeom>
              <a:solidFill>
                <a:srgbClr val="7F7F7F"/>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1"/>
              <p:cNvSpPr/>
              <p:nvPr/>
            </p:nvSpPr>
            <p:spPr>
              <a:xfrm rot="-502087">
                <a:off x="5185638" y="1647020"/>
                <a:ext cx="430280" cy="176639"/>
              </a:xfrm>
              <a:prstGeom prst="ellipse">
                <a:avLst/>
              </a:prstGeom>
              <a:solidFill>
                <a:srgbClr val="7F7F7F"/>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1"/>
              <p:cNvSpPr/>
              <p:nvPr/>
            </p:nvSpPr>
            <p:spPr>
              <a:xfrm rot="-502087">
                <a:off x="7422811" y="1647019"/>
                <a:ext cx="430280" cy="176639"/>
              </a:xfrm>
              <a:prstGeom prst="ellipse">
                <a:avLst/>
              </a:prstGeom>
              <a:solidFill>
                <a:srgbClr val="7F7F7F"/>
              </a:solidFill>
              <a:ln cap="flat" cmpd="sng" w="127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descr="Chart, diagram&#10;&#10;Description automatically generated" id="259" name="Google Shape;259;p12"/>
          <p:cNvPicPr preferRelativeResize="0"/>
          <p:nvPr/>
        </p:nvPicPr>
        <p:blipFill rotWithShape="1">
          <a:blip r:embed="rId3">
            <a:alphaModFix/>
          </a:blip>
          <a:srcRect b="0" l="0" r="0" t="0"/>
          <a:stretch/>
        </p:blipFill>
        <p:spPr>
          <a:xfrm>
            <a:off x="559590" y="0"/>
            <a:ext cx="11072820" cy="624132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3"/>
          <p:cNvSpPr txBox="1"/>
          <p:nvPr/>
        </p:nvSpPr>
        <p:spPr>
          <a:xfrm>
            <a:off x="6338010" y="5795504"/>
            <a:ext cx="1088118" cy="492443"/>
          </a:xfrm>
          <a:prstGeom prst="rect">
            <a:avLst/>
          </a:prstGeom>
          <a:noFill/>
          <a:ln cap="flat" cmpd="sng" w="15875">
            <a:solidFill>
              <a:schemeClr val="accent4"/>
            </a:solidFill>
            <a:prstDash val="solid"/>
            <a:round/>
            <a:headEnd len="sm" w="sm" type="none"/>
            <a:tailEnd len="sm" w="sm" type="none"/>
          </a:ln>
        </p:spPr>
        <p:txBody>
          <a:bodyPr anchorCtr="0" anchor="t" bIns="0" lIns="0" spcFirstLastPara="1" rIns="0" wrap="square" tIns="0">
            <a:spAutoFit/>
          </a:bodyPr>
          <a:lstStyle/>
          <a:p>
            <a:pPr indent="0" lvl="0" marL="0" marR="0" rtl="0" algn="ctr">
              <a:spcBef>
                <a:spcPts val="0"/>
              </a:spcBef>
              <a:spcAft>
                <a:spcPts val="0"/>
              </a:spcAft>
              <a:buNone/>
            </a:pPr>
            <a:r>
              <a:rPr i="1" lang="en-US" sz="3200">
                <a:solidFill>
                  <a:schemeClr val="dk1"/>
                </a:solidFill>
                <a:latin typeface="Calibri"/>
                <a:ea typeface="Calibri"/>
                <a:cs typeface="Calibri"/>
                <a:sym typeface="Calibri"/>
              </a:rPr>
              <a:t>tetO</a:t>
            </a:r>
            <a:endParaRPr i="1" sz="2400">
              <a:solidFill>
                <a:schemeClr val="dk1"/>
              </a:solidFill>
              <a:latin typeface="Calibri"/>
              <a:ea typeface="Calibri"/>
              <a:cs typeface="Calibri"/>
              <a:sym typeface="Calibri"/>
            </a:endParaRPr>
          </a:p>
        </p:txBody>
      </p:sp>
      <p:sp>
        <p:nvSpPr>
          <p:cNvPr id="266" name="Google Shape;266;p13"/>
          <p:cNvSpPr txBox="1"/>
          <p:nvPr/>
        </p:nvSpPr>
        <p:spPr>
          <a:xfrm>
            <a:off x="4577916" y="5787063"/>
            <a:ext cx="1088118" cy="492443"/>
          </a:xfrm>
          <a:prstGeom prst="rect">
            <a:avLst/>
          </a:prstGeom>
          <a:noFill/>
          <a:ln cap="flat" cmpd="sng" w="15875">
            <a:solidFill>
              <a:schemeClr val="accent4"/>
            </a:solidFill>
            <a:prstDash val="solid"/>
            <a:round/>
            <a:headEnd len="sm" w="sm" type="none"/>
            <a:tailEnd len="sm" w="sm" type="none"/>
          </a:ln>
        </p:spPr>
        <p:txBody>
          <a:bodyPr anchorCtr="0" anchor="t" bIns="0" lIns="0" spcFirstLastPara="1" rIns="0" wrap="square" tIns="0">
            <a:spAutoFit/>
          </a:bodyPr>
          <a:lstStyle/>
          <a:p>
            <a:pPr indent="0" lvl="0" marL="0" marR="0" rtl="0" algn="ctr">
              <a:spcBef>
                <a:spcPts val="0"/>
              </a:spcBef>
              <a:spcAft>
                <a:spcPts val="0"/>
              </a:spcAft>
              <a:buNone/>
            </a:pPr>
            <a:r>
              <a:rPr i="1" lang="en-US" sz="3200">
                <a:solidFill>
                  <a:schemeClr val="dk1"/>
                </a:solidFill>
                <a:latin typeface="Calibri"/>
                <a:ea typeface="Calibri"/>
                <a:cs typeface="Calibri"/>
                <a:sym typeface="Calibri"/>
              </a:rPr>
              <a:t>tetO</a:t>
            </a:r>
            <a:endParaRPr i="1" sz="2400">
              <a:solidFill>
                <a:schemeClr val="dk1"/>
              </a:solidFill>
              <a:latin typeface="Calibri"/>
              <a:ea typeface="Calibri"/>
              <a:cs typeface="Calibri"/>
              <a:sym typeface="Calibri"/>
            </a:endParaRPr>
          </a:p>
        </p:txBody>
      </p:sp>
      <p:sp>
        <p:nvSpPr>
          <p:cNvPr id="267" name="Google Shape;267;p13"/>
          <p:cNvSpPr txBox="1"/>
          <p:nvPr>
            <p:ph idx="1" type="body"/>
          </p:nvPr>
        </p:nvSpPr>
        <p:spPr>
          <a:xfrm>
            <a:off x="1250302" y="1737359"/>
            <a:ext cx="9905378" cy="2088191"/>
          </a:xfrm>
          <a:prstGeom prst="rect">
            <a:avLst/>
          </a:prstGeom>
          <a:noFill/>
          <a:ln>
            <a:noFill/>
          </a:ln>
        </p:spPr>
        <p:txBody>
          <a:bodyPr anchorCtr="0" anchor="t" bIns="45700" lIns="0" spcFirstLastPara="1" rIns="0" wrap="square" tIns="45700">
            <a:normAutofit/>
          </a:bodyPr>
          <a:lstStyle/>
          <a:p>
            <a:pPr indent="0" lvl="0" marL="0" rtl="0" algn="l">
              <a:lnSpc>
                <a:spcPct val="110000"/>
              </a:lnSpc>
              <a:spcBef>
                <a:spcPts val="0"/>
              </a:spcBef>
              <a:spcAft>
                <a:spcPts val="0"/>
              </a:spcAft>
              <a:buSzPts val="2400"/>
              <a:buNone/>
            </a:pPr>
            <a:r>
              <a:rPr i="1" lang="en-US" sz="2400"/>
              <a:t>tet</a:t>
            </a:r>
            <a:r>
              <a:rPr lang="en-US" sz="2400"/>
              <a:t> repressor binds at the </a:t>
            </a:r>
            <a:r>
              <a:rPr i="1" lang="en-US" sz="2400"/>
              <a:t>tetO</a:t>
            </a:r>
            <a:r>
              <a:rPr lang="en-US" sz="2400"/>
              <a:t> site</a:t>
            </a:r>
            <a:endParaRPr/>
          </a:p>
          <a:p>
            <a:pPr indent="0" lvl="0" marL="0" rtl="0" algn="l">
              <a:lnSpc>
                <a:spcPct val="110000"/>
              </a:lnSpc>
              <a:spcBef>
                <a:spcPts val="800"/>
              </a:spcBef>
              <a:spcAft>
                <a:spcPts val="0"/>
              </a:spcAft>
              <a:buSzPts val="2400"/>
              <a:buNone/>
            </a:pPr>
            <a:r>
              <a:rPr lang="en-US" sz="2400"/>
              <a:t>Blocks RNA polymerase from transcribing DNA</a:t>
            </a:r>
            <a:endParaRPr/>
          </a:p>
          <a:p>
            <a:pPr indent="0" lvl="0" marL="0" rtl="0" algn="l">
              <a:lnSpc>
                <a:spcPct val="110000"/>
              </a:lnSpc>
              <a:spcBef>
                <a:spcPts val="800"/>
              </a:spcBef>
              <a:spcAft>
                <a:spcPts val="0"/>
              </a:spcAft>
              <a:buSzPts val="2400"/>
              <a:buNone/>
            </a:pPr>
            <a:r>
              <a:rPr lang="en-US" sz="2400"/>
              <a:t>Anhydrotetracycline (ATc) binds the Tet repressor, falls off DNA</a:t>
            </a:r>
            <a:endParaRPr/>
          </a:p>
          <a:p>
            <a:pPr indent="0" lvl="0" marL="0" rtl="0" algn="l">
              <a:lnSpc>
                <a:spcPct val="110000"/>
              </a:lnSpc>
              <a:spcBef>
                <a:spcPts val="800"/>
              </a:spcBef>
              <a:spcAft>
                <a:spcPts val="0"/>
              </a:spcAft>
              <a:buSzPts val="2400"/>
              <a:buNone/>
            </a:pPr>
            <a:r>
              <a:rPr lang="en-US" sz="2400"/>
              <a:t>Expression of the </a:t>
            </a:r>
            <a:r>
              <a:rPr i="1" lang="en-US" sz="2400"/>
              <a:t>rpsU2</a:t>
            </a:r>
            <a:r>
              <a:rPr lang="en-US" sz="2400"/>
              <a:t> gene and production of bS21-2</a:t>
            </a:r>
            <a:endParaRPr/>
          </a:p>
          <a:p>
            <a:pPr indent="0" lvl="0" marL="0" rtl="0" algn="l">
              <a:lnSpc>
                <a:spcPct val="110000"/>
              </a:lnSpc>
              <a:spcBef>
                <a:spcPts val="800"/>
              </a:spcBef>
              <a:spcAft>
                <a:spcPts val="0"/>
              </a:spcAft>
              <a:buSzPts val="2000"/>
              <a:buNone/>
            </a:pPr>
            <a:r>
              <a:t/>
            </a:r>
            <a:endParaRPr/>
          </a:p>
          <a:p>
            <a:pPr indent="0" lvl="0" marL="0" rtl="0" algn="l">
              <a:lnSpc>
                <a:spcPct val="110000"/>
              </a:lnSpc>
              <a:spcBef>
                <a:spcPts val="800"/>
              </a:spcBef>
              <a:spcAft>
                <a:spcPts val="0"/>
              </a:spcAft>
              <a:buSzPts val="2000"/>
              <a:buNone/>
            </a:pPr>
            <a:r>
              <a:t/>
            </a:r>
            <a:endParaRPr/>
          </a:p>
          <a:p>
            <a:pPr indent="0" lvl="0" marL="0" rtl="0" algn="l">
              <a:lnSpc>
                <a:spcPct val="110000"/>
              </a:lnSpc>
              <a:spcBef>
                <a:spcPts val="800"/>
              </a:spcBef>
              <a:spcAft>
                <a:spcPts val="0"/>
              </a:spcAft>
              <a:buSzPts val="2000"/>
              <a:buNone/>
            </a:pPr>
            <a:r>
              <a:t/>
            </a:r>
            <a:endParaRPr/>
          </a:p>
        </p:txBody>
      </p:sp>
      <p:sp>
        <p:nvSpPr>
          <p:cNvPr id="268" name="Google Shape;268;p1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TetR gene regulation</a:t>
            </a:r>
            <a:endParaRPr/>
          </a:p>
        </p:txBody>
      </p:sp>
      <p:sp>
        <p:nvSpPr>
          <p:cNvPr id="269" name="Google Shape;269;p13"/>
          <p:cNvSpPr/>
          <p:nvPr/>
        </p:nvSpPr>
        <p:spPr>
          <a:xfrm>
            <a:off x="8689553" y="2506175"/>
            <a:ext cx="671146" cy="43382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3"/>
          <p:cNvSpPr/>
          <p:nvPr/>
        </p:nvSpPr>
        <p:spPr>
          <a:xfrm>
            <a:off x="-1097280" y="5435600"/>
            <a:ext cx="589280" cy="477513"/>
          </a:xfrm>
          <a:prstGeom prst="ellipse">
            <a:avLst/>
          </a:prstGeom>
          <a:solidFill>
            <a:srgbClr val="4A533D"/>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3"/>
          <p:cNvSpPr/>
          <p:nvPr/>
        </p:nvSpPr>
        <p:spPr>
          <a:xfrm>
            <a:off x="-1097280" y="3825550"/>
            <a:ext cx="477513" cy="477513"/>
          </a:xfrm>
          <a:prstGeom prst="ellipse">
            <a:avLst/>
          </a:prstGeom>
          <a:solidFill>
            <a:srgbClr val="0C0C0C"/>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72" name="Google Shape;272;p13"/>
          <p:cNvGrpSpPr/>
          <p:nvPr/>
        </p:nvGrpSpPr>
        <p:grpSpPr>
          <a:xfrm>
            <a:off x="6689369" y="3576061"/>
            <a:ext cx="2808426" cy="1797217"/>
            <a:chOff x="6689369" y="3576061"/>
            <a:chExt cx="2808426" cy="1797217"/>
          </a:xfrm>
        </p:grpSpPr>
        <p:grpSp>
          <p:nvGrpSpPr>
            <p:cNvPr id="273" name="Google Shape;273;p13"/>
            <p:cNvGrpSpPr/>
            <p:nvPr/>
          </p:nvGrpSpPr>
          <p:grpSpPr>
            <a:xfrm>
              <a:off x="7344685" y="4468477"/>
              <a:ext cx="833120" cy="904801"/>
              <a:chOff x="8625840" y="4155440"/>
              <a:chExt cx="833120" cy="904801"/>
            </a:xfrm>
          </p:grpSpPr>
          <p:sp>
            <p:nvSpPr>
              <p:cNvPr id="274" name="Google Shape;274;p13"/>
              <p:cNvSpPr/>
              <p:nvPr/>
            </p:nvSpPr>
            <p:spPr>
              <a:xfrm>
                <a:off x="8625840" y="4303063"/>
                <a:ext cx="833120" cy="757178"/>
              </a:xfrm>
              <a:prstGeom prst="ellipse">
                <a:avLst/>
              </a:prstGeom>
              <a:solidFill>
                <a:srgbClr val="432B20"/>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3"/>
              <p:cNvSpPr/>
              <p:nvPr/>
            </p:nvSpPr>
            <p:spPr>
              <a:xfrm>
                <a:off x="9103353" y="4155440"/>
                <a:ext cx="355607" cy="355600"/>
              </a:xfrm>
              <a:prstGeom prst="ellipse">
                <a:avLst/>
              </a:prstGeom>
              <a:solidFill>
                <a:srgbClr val="BEC5B6"/>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76" name="Google Shape;276;p13"/>
            <p:cNvGrpSpPr/>
            <p:nvPr/>
          </p:nvGrpSpPr>
          <p:grpSpPr>
            <a:xfrm>
              <a:off x="8664675" y="3825550"/>
              <a:ext cx="833120" cy="904801"/>
              <a:chOff x="8625840" y="4155440"/>
              <a:chExt cx="833120" cy="904801"/>
            </a:xfrm>
          </p:grpSpPr>
          <p:sp>
            <p:nvSpPr>
              <p:cNvPr id="277" name="Google Shape;277;p13"/>
              <p:cNvSpPr/>
              <p:nvPr/>
            </p:nvSpPr>
            <p:spPr>
              <a:xfrm>
                <a:off x="8625840" y="4303063"/>
                <a:ext cx="833120" cy="757178"/>
              </a:xfrm>
              <a:prstGeom prst="ellipse">
                <a:avLst/>
              </a:prstGeom>
              <a:solidFill>
                <a:srgbClr val="432B20"/>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3"/>
              <p:cNvSpPr/>
              <p:nvPr/>
            </p:nvSpPr>
            <p:spPr>
              <a:xfrm>
                <a:off x="9103353" y="4155440"/>
                <a:ext cx="355607" cy="355600"/>
              </a:xfrm>
              <a:prstGeom prst="ellipse">
                <a:avLst/>
              </a:prstGeom>
              <a:solidFill>
                <a:srgbClr val="BEC5B6"/>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79" name="Google Shape;279;p13"/>
            <p:cNvGrpSpPr/>
            <p:nvPr/>
          </p:nvGrpSpPr>
          <p:grpSpPr>
            <a:xfrm>
              <a:off x="6689369" y="3576061"/>
              <a:ext cx="833120" cy="904801"/>
              <a:chOff x="8625840" y="4155440"/>
              <a:chExt cx="833120" cy="904801"/>
            </a:xfrm>
          </p:grpSpPr>
          <p:sp>
            <p:nvSpPr>
              <p:cNvPr id="280" name="Google Shape;280;p13"/>
              <p:cNvSpPr/>
              <p:nvPr/>
            </p:nvSpPr>
            <p:spPr>
              <a:xfrm>
                <a:off x="8625840" y="4303063"/>
                <a:ext cx="833120" cy="757178"/>
              </a:xfrm>
              <a:prstGeom prst="ellipse">
                <a:avLst/>
              </a:prstGeom>
              <a:solidFill>
                <a:srgbClr val="432B20"/>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3"/>
              <p:cNvSpPr/>
              <p:nvPr/>
            </p:nvSpPr>
            <p:spPr>
              <a:xfrm>
                <a:off x="9103353" y="4155440"/>
                <a:ext cx="355607" cy="355600"/>
              </a:xfrm>
              <a:prstGeom prst="ellipse">
                <a:avLst/>
              </a:prstGeom>
              <a:solidFill>
                <a:srgbClr val="BEC5B6"/>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sp>
        <p:nvSpPr>
          <p:cNvPr id="282" name="Google Shape;282;p13"/>
          <p:cNvSpPr txBox="1"/>
          <p:nvPr/>
        </p:nvSpPr>
        <p:spPr>
          <a:xfrm>
            <a:off x="8231873" y="5787062"/>
            <a:ext cx="1265922" cy="492443"/>
          </a:xfrm>
          <a:prstGeom prst="rect">
            <a:avLst/>
          </a:prstGeom>
          <a:noFill/>
          <a:ln cap="flat" cmpd="sng" w="15875">
            <a:solidFill>
              <a:schemeClr val="accent4"/>
            </a:solidFill>
            <a:prstDash val="solid"/>
            <a:round/>
            <a:headEnd len="sm" w="sm" type="none"/>
            <a:tailEnd len="sm" w="sm" type="none"/>
          </a:ln>
        </p:spPr>
        <p:txBody>
          <a:bodyPr anchorCtr="0" anchor="t" bIns="0" lIns="0" spcFirstLastPara="1" rIns="0" wrap="square" tIns="0">
            <a:spAutoFit/>
          </a:bodyPr>
          <a:lstStyle/>
          <a:p>
            <a:pPr indent="0" lvl="0" marL="0" marR="0" rtl="0" algn="ctr">
              <a:spcBef>
                <a:spcPts val="0"/>
              </a:spcBef>
              <a:spcAft>
                <a:spcPts val="0"/>
              </a:spcAft>
              <a:buNone/>
            </a:pPr>
            <a:r>
              <a:rPr i="1" lang="en-US" sz="3200">
                <a:solidFill>
                  <a:schemeClr val="dk1"/>
                </a:solidFill>
                <a:latin typeface="Calibri"/>
                <a:ea typeface="Calibri"/>
                <a:cs typeface="Calibri"/>
                <a:sym typeface="Calibri"/>
              </a:rPr>
              <a:t>rpsU2</a:t>
            </a:r>
            <a:endParaRPr i="1" sz="2400">
              <a:solidFill>
                <a:schemeClr val="dk1"/>
              </a:solidFill>
              <a:latin typeface="Calibri"/>
              <a:ea typeface="Calibri"/>
              <a:cs typeface="Calibri"/>
              <a:sym typeface="Calibri"/>
            </a:endParaRPr>
          </a:p>
        </p:txBody>
      </p:sp>
      <p:sp>
        <p:nvSpPr>
          <p:cNvPr id="283" name="Google Shape;283;p13"/>
          <p:cNvSpPr txBox="1"/>
          <p:nvPr/>
        </p:nvSpPr>
        <p:spPr>
          <a:xfrm>
            <a:off x="9497795" y="5795504"/>
            <a:ext cx="1348811" cy="492443"/>
          </a:xfrm>
          <a:prstGeom prst="rect">
            <a:avLst/>
          </a:prstGeom>
          <a:noFill/>
          <a:ln cap="flat" cmpd="sng" w="15875">
            <a:solidFill>
              <a:schemeClr val="accent4"/>
            </a:solidFill>
            <a:prstDash val="solid"/>
            <a:round/>
            <a:headEnd len="sm" w="sm" type="none"/>
            <a:tailEnd len="sm" w="sm" type="none"/>
          </a:ln>
        </p:spPr>
        <p:txBody>
          <a:bodyPr anchorCtr="0" anchor="t" bIns="0" lIns="0" spcFirstLastPara="1" rIns="0" wrap="square" tIns="0">
            <a:spAutoFit/>
          </a:bodyPr>
          <a:lstStyle/>
          <a:p>
            <a:pPr indent="0" lvl="0" marL="0" marR="0" rtl="0" algn="ctr">
              <a:spcBef>
                <a:spcPts val="0"/>
              </a:spcBef>
              <a:spcAft>
                <a:spcPts val="0"/>
              </a:spcAft>
              <a:buNone/>
            </a:pPr>
            <a:r>
              <a:rPr i="1" lang="en-US" sz="3200">
                <a:solidFill>
                  <a:schemeClr val="dk1"/>
                </a:solidFill>
                <a:latin typeface="Calibri"/>
                <a:ea typeface="Calibri"/>
                <a:cs typeface="Calibri"/>
                <a:sym typeface="Calibri"/>
              </a:rPr>
              <a:t>VSVG</a:t>
            </a:r>
            <a:endParaRPr i="1" sz="2400">
              <a:solidFill>
                <a:schemeClr val="dk1"/>
              </a:solidFill>
              <a:latin typeface="Calibri"/>
              <a:ea typeface="Calibri"/>
              <a:cs typeface="Calibri"/>
              <a:sym typeface="Calibri"/>
            </a:endParaRPr>
          </a:p>
        </p:txBody>
      </p:sp>
      <p:grpSp>
        <p:nvGrpSpPr>
          <p:cNvPr id="284" name="Google Shape;284;p13"/>
          <p:cNvGrpSpPr/>
          <p:nvPr/>
        </p:nvGrpSpPr>
        <p:grpSpPr>
          <a:xfrm>
            <a:off x="1157438" y="4950686"/>
            <a:ext cx="9998242" cy="1328820"/>
            <a:chOff x="1157438" y="4950686"/>
            <a:chExt cx="9998242" cy="1328820"/>
          </a:xfrm>
        </p:grpSpPr>
        <p:cxnSp>
          <p:nvCxnSpPr>
            <p:cNvPr id="285" name="Google Shape;285;p13"/>
            <p:cNvCxnSpPr/>
            <p:nvPr/>
          </p:nvCxnSpPr>
          <p:spPr>
            <a:xfrm>
              <a:off x="1168193" y="5550241"/>
              <a:ext cx="9987487" cy="0"/>
            </a:xfrm>
            <a:prstGeom prst="straightConnector1">
              <a:avLst/>
            </a:prstGeom>
            <a:noFill/>
            <a:ln cap="flat" cmpd="sng" w="177800">
              <a:solidFill>
                <a:schemeClr val="dk1"/>
              </a:solidFill>
              <a:prstDash val="solid"/>
              <a:round/>
              <a:headEnd len="sm" w="sm" type="none"/>
              <a:tailEnd len="sm" w="sm" type="none"/>
            </a:ln>
          </p:spPr>
        </p:cxnSp>
        <p:grpSp>
          <p:nvGrpSpPr>
            <p:cNvPr id="286" name="Google Shape;286;p13"/>
            <p:cNvGrpSpPr/>
            <p:nvPr/>
          </p:nvGrpSpPr>
          <p:grpSpPr>
            <a:xfrm>
              <a:off x="1157438" y="5645020"/>
              <a:ext cx="2637722" cy="634486"/>
              <a:chOff x="1004416" y="6273225"/>
              <a:chExt cx="2637722" cy="634486"/>
            </a:xfrm>
          </p:grpSpPr>
          <p:sp>
            <p:nvSpPr>
              <p:cNvPr id="287" name="Google Shape;287;p13"/>
              <p:cNvSpPr txBox="1"/>
              <p:nvPr/>
            </p:nvSpPr>
            <p:spPr>
              <a:xfrm>
                <a:off x="1004416" y="6415268"/>
                <a:ext cx="1088118" cy="492443"/>
              </a:xfrm>
              <a:prstGeom prst="rect">
                <a:avLst/>
              </a:prstGeom>
              <a:noFill/>
              <a:ln cap="flat" cmpd="sng" w="15875">
                <a:solidFill>
                  <a:schemeClr val="accent4"/>
                </a:solidFill>
                <a:prstDash val="solid"/>
                <a:round/>
                <a:headEnd len="sm" w="sm" type="none"/>
                <a:tailEnd len="sm" w="sm" type="none"/>
              </a:ln>
            </p:spPr>
            <p:txBody>
              <a:bodyPr anchorCtr="0" anchor="t" bIns="0" lIns="0" spcFirstLastPara="1" rIns="0" wrap="square" tIns="0">
                <a:spAutoFit/>
              </a:bodyPr>
              <a:lstStyle/>
              <a:p>
                <a:pPr indent="0" lvl="0" marL="0" marR="0" rtl="0" algn="ctr">
                  <a:spcBef>
                    <a:spcPts val="0"/>
                  </a:spcBef>
                  <a:spcAft>
                    <a:spcPts val="0"/>
                  </a:spcAft>
                  <a:buNone/>
                </a:pPr>
                <a:r>
                  <a:rPr i="1" lang="en-US" sz="3200">
                    <a:solidFill>
                      <a:schemeClr val="dk1"/>
                    </a:solidFill>
                    <a:latin typeface="Calibri"/>
                    <a:ea typeface="Calibri"/>
                    <a:cs typeface="Calibri"/>
                    <a:sym typeface="Calibri"/>
                  </a:rPr>
                  <a:t>tetO</a:t>
                </a:r>
                <a:endParaRPr i="1" sz="2400">
                  <a:solidFill>
                    <a:schemeClr val="dk1"/>
                  </a:solidFill>
                  <a:latin typeface="Calibri"/>
                  <a:ea typeface="Calibri"/>
                  <a:cs typeface="Calibri"/>
                  <a:sym typeface="Calibri"/>
                </a:endParaRPr>
              </a:p>
            </p:txBody>
          </p:sp>
          <p:sp>
            <p:nvSpPr>
              <p:cNvPr id="288" name="Google Shape;288;p13"/>
              <p:cNvSpPr txBox="1"/>
              <p:nvPr/>
            </p:nvSpPr>
            <p:spPr>
              <a:xfrm>
                <a:off x="2924313" y="6273225"/>
                <a:ext cx="71782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P</a:t>
                </a:r>
                <a:r>
                  <a:rPr baseline="-25000" i="1" lang="en-US" sz="3200">
                    <a:solidFill>
                      <a:schemeClr val="dk1"/>
                    </a:solidFill>
                    <a:latin typeface="Calibri"/>
                    <a:ea typeface="Calibri"/>
                    <a:cs typeface="Calibri"/>
                    <a:sym typeface="Calibri"/>
                  </a:rPr>
                  <a:t>bfr</a:t>
                </a:r>
                <a:endParaRPr baseline="-25000" i="1" sz="2400">
                  <a:solidFill>
                    <a:schemeClr val="dk1"/>
                  </a:solidFill>
                  <a:latin typeface="Calibri"/>
                  <a:ea typeface="Calibri"/>
                  <a:cs typeface="Calibri"/>
                  <a:sym typeface="Calibri"/>
                </a:endParaRPr>
              </a:p>
            </p:txBody>
          </p:sp>
        </p:grpSp>
        <p:cxnSp>
          <p:nvCxnSpPr>
            <p:cNvPr id="289" name="Google Shape;289;p13"/>
            <p:cNvCxnSpPr/>
            <p:nvPr/>
          </p:nvCxnSpPr>
          <p:spPr>
            <a:xfrm flipH="1" rot="10800000">
              <a:off x="3436247" y="4950686"/>
              <a:ext cx="1000125" cy="521012"/>
            </a:xfrm>
            <a:prstGeom prst="bentConnector3">
              <a:avLst>
                <a:gd fmla="val 3333" name="adj1"/>
              </a:avLst>
            </a:prstGeom>
            <a:noFill/>
            <a:ln cap="flat" cmpd="sng" w="76200">
              <a:solidFill>
                <a:schemeClr val="dk1"/>
              </a:solidFill>
              <a:prstDash val="solid"/>
              <a:round/>
              <a:headEnd len="sm" w="sm" type="none"/>
              <a:tailEnd len="med" w="med" type="triangle"/>
            </a:ln>
          </p:spPr>
        </p:cxnSp>
      </p:grpSp>
      <p:sp>
        <p:nvSpPr>
          <p:cNvPr id="290" name="Google Shape;290;p13"/>
          <p:cNvSpPr/>
          <p:nvPr/>
        </p:nvSpPr>
        <p:spPr>
          <a:xfrm>
            <a:off x="8664675" y="2286135"/>
            <a:ext cx="671146" cy="43382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13"/>
          <p:cNvSpPr/>
          <p:nvPr/>
        </p:nvSpPr>
        <p:spPr>
          <a:xfrm>
            <a:off x="8652929" y="2104061"/>
            <a:ext cx="671146" cy="43382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13"/>
          <p:cNvSpPr/>
          <p:nvPr/>
        </p:nvSpPr>
        <p:spPr>
          <a:xfrm>
            <a:off x="-944880" y="3019443"/>
            <a:ext cx="477513" cy="477513"/>
          </a:xfrm>
          <a:prstGeom prst="ellipse">
            <a:avLst/>
          </a:prstGeom>
          <a:solidFill>
            <a:srgbClr val="0C0C0C"/>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13"/>
          <p:cNvSpPr/>
          <p:nvPr/>
        </p:nvSpPr>
        <p:spPr>
          <a:xfrm>
            <a:off x="-619767" y="3525837"/>
            <a:ext cx="477513" cy="477513"/>
          </a:xfrm>
          <a:prstGeom prst="ellipse">
            <a:avLst/>
          </a:prstGeom>
          <a:solidFill>
            <a:srgbClr val="0C0C0C"/>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4" name="Google Shape;294;p13"/>
          <p:cNvGrpSpPr/>
          <p:nvPr/>
        </p:nvGrpSpPr>
        <p:grpSpPr>
          <a:xfrm>
            <a:off x="8475714" y="2614491"/>
            <a:ext cx="2679966" cy="1380649"/>
            <a:chOff x="8475714" y="2614491"/>
            <a:chExt cx="2679966" cy="1380649"/>
          </a:xfrm>
        </p:grpSpPr>
        <p:pic>
          <p:nvPicPr>
            <p:cNvPr id="295" name="Google Shape;295;p13"/>
            <p:cNvPicPr preferRelativeResize="0"/>
            <p:nvPr/>
          </p:nvPicPr>
          <p:blipFill rotWithShape="1">
            <a:blip r:embed="rId3">
              <a:alphaModFix/>
            </a:blip>
            <a:srcRect b="0" l="45951" r="0" t="0"/>
            <a:stretch/>
          </p:blipFill>
          <p:spPr>
            <a:xfrm>
              <a:off x="8475714" y="2614491"/>
              <a:ext cx="1469955" cy="1378430"/>
            </a:xfrm>
            <a:prstGeom prst="rect">
              <a:avLst/>
            </a:prstGeom>
            <a:noFill/>
            <a:ln>
              <a:noFill/>
            </a:ln>
          </p:spPr>
        </p:pic>
        <p:pic>
          <p:nvPicPr>
            <p:cNvPr id="296" name="Google Shape;296;p13"/>
            <p:cNvPicPr preferRelativeResize="0"/>
            <p:nvPr/>
          </p:nvPicPr>
          <p:blipFill rotWithShape="1">
            <a:blip r:embed="rId3">
              <a:alphaModFix/>
            </a:blip>
            <a:srcRect b="0" l="0" r="44548" t="0"/>
            <a:stretch/>
          </p:blipFill>
          <p:spPr>
            <a:xfrm>
              <a:off x="9647539" y="2616710"/>
              <a:ext cx="1508141" cy="137843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3000"/>
                                  </p:stCondLst>
                                  <p:childTnLst>
                                    <p:set>
                                      <p:cBhvr>
                                        <p:cTn dur="1" fill="hold">
                                          <p:stCondLst>
                                            <p:cond delay="0"/>
                                          </p:stCondLst>
                                        </p:cTn>
                                        <p:tgtEl>
                                          <p:spTgt spid="272"/>
                                        </p:tgtEl>
                                        <p:attrNameLst>
                                          <p:attrName>style.visibility</p:attrName>
                                        </p:attrNameLst>
                                      </p:cBhvr>
                                      <p:to>
                                        <p:strVal val="visible"/>
                                      </p:to>
                                    </p:set>
                                    <p:anim calcmode="lin" valueType="num">
                                      <p:cBhvr additive="base">
                                        <p:cTn dur="500"/>
                                        <p:tgtEl>
                                          <p:spTgt spid="27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Expectations</a:t>
            </a:r>
            <a:endParaRPr/>
          </a:p>
        </p:txBody>
      </p:sp>
      <p:graphicFrame>
        <p:nvGraphicFramePr>
          <p:cNvPr id="302" name="Google Shape;302;p14"/>
          <p:cNvGraphicFramePr/>
          <p:nvPr/>
        </p:nvGraphicFramePr>
        <p:xfrm>
          <a:off x="1096963" y="1846263"/>
          <a:ext cx="3000000" cy="3000000"/>
        </p:xfrm>
        <a:graphic>
          <a:graphicData uri="http://schemas.openxmlformats.org/drawingml/2006/table">
            <a:tbl>
              <a:tblPr bandRow="1" firstRow="1">
                <a:noFill/>
                <a:tableStyleId>{B03C87D9-03F3-4598-BB79-7F97746B2B96}</a:tableStyleId>
              </a:tblPr>
              <a:tblGrid>
                <a:gridCol w="5029200"/>
                <a:gridCol w="5029200"/>
              </a:tblGrid>
              <a:tr h="370850">
                <a:tc>
                  <a:txBody>
                    <a:bodyPr/>
                    <a:lstStyle/>
                    <a:p>
                      <a:pPr indent="0" lvl="0" marL="0" marR="0" rtl="0" algn="ctr">
                        <a:spcBef>
                          <a:spcPts val="0"/>
                        </a:spcBef>
                        <a:spcAft>
                          <a:spcPts val="0"/>
                        </a:spcAft>
                        <a:buNone/>
                      </a:pPr>
                      <a:r>
                        <a:rPr lang="en-US" sz="8000" u="none" cap="none" strike="noStrike"/>
                        <a:t>- ATc</a:t>
                      </a:r>
                      <a:endParaRPr sz="8000" u="none" cap="none" strike="noStrike"/>
                    </a:p>
                  </a:txBody>
                  <a:tcPr marT="45725" marB="45725" marR="91450" marL="91450"/>
                </a:tc>
                <a:tc>
                  <a:txBody>
                    <a:bodyPr/>
                    <a:lstStyle/>
                    <a:p>
                      <a:pPr indent="0" lvl="0" marL="0" marR="0" rtl="0" algn="ctr">
                        <a:spcBef>
                          <a:spcPts val="0"/>
                        </a:spcBef>
                        <a:spcAft>
                          <a:spcPts val="0"/>
                        </a:spcAft>
                        <a:buNone/>
                      </a:pPr>
                      <a:r>
                        <a:rPr lang="en-US" sz="8000" u="none" cap="none" strike="noStrike"/>
                        <a:t>+ ATc</a:t>
                      </a:r>
                      <a:endParaRPr sz="8000" u="none" cap="none" strike="noStrike"/>
                    </a:p>
                  </a:txBody>
                  <a:tcPr marT="45725" marB="45725" marR="91450" marL="91450"/>
                </a:tc>
              </a:tr>
              <a:tr h="370850">
                <a:tc>
                  <a:txBody>
                    <a:bodyPr/>
                    <a:lstStyle/>
                    <a:p>
                      <a:pPr indent="0" lvl="0" marL="0" marR="0" rtl="0" algn="ctr">
                        <a:spcBef>
                          <a:spcPts val="0"/>
                        </a:spcBef>
                        <a:spcAft>
                          <a:spcPts val="0"/>
                        </a:spcAft>
                        <a:buNone/>
                      </a:pPr>
                      <a:r>
                        <a:rPr lang="en-US" sz="8000" u="none" cap="none" strike="noStrike"/>
                        <a:t>- bS21-2</a:t>
                      </a:r>
                      <a:endParaRPr/>
                    </a:p>
                  </a:txBody>
                  <a:tcPr marT="45725" marB="45725" marR="91450" marL="91450"/>
                </a:tc>
                <a:tc>
                  <a:txBody>
                    <a:bodyPr/>
                    <a:lstStyle/>
                    <a:p>
                      <a:pPr indent="0" lvl="0" marL="0" marR="0" rtl="0" algn="ctr">
                        <a:spcBef>
                          <a:spcPts val="0"/>
                        </a:spcBef>
                        <a:spcAft>
                          <a:spcPts val="0"/>
                        </a:spcAft>
                        <a:buNone/>
                      </a:pPr>
                      <a:r>
                        <a:rPr lang="en-US" sz="8000" u="none" cap="none" strike="noStrike"/>
                        <a:t>+ bS21-2</a:t>
                      </a:r>
                      <a:endParaRPr/>
                    </a:p>
                  </a:txBody>
                  <a:tcPr marT="45725" marB="45725" marR="91450" marL="91450"/>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Rotation Project Goal</a:t>
            </a:r>
            <a:endParaRPr/>
          </a:p>
        </p:txBody>
      </p:sp>
      <p:sp>
        <p:nvSpPr>
          <p:cNvPr id="308" name="Google Shape;308;p15"/>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152400" lvl="0" marL="91440" rtl="0" algn="l">
              <a:lnSpc>
                <a:spcPct val="90000"/>
              </a:lnSpc>
              <a:spcBef>
                <a:spcPts val="0"/>
              </a:spcBef>
              <a:spcAft>
                <a:spcPts val="0"/>
              </a:spcAft>
              <a:buSzPts val="2400"/>
              <a:buChar char=" "/>
            </a:pPr>
            <a:r>
              <a:rPr lang="en-US" sz="2400"/>
              <a:t>Confirm the </a:t>
            </a:r>
            <a:r>
              <a:rPr i="1" lang="en-US" sz="2400"/>
              <a:t>tetR</a:t>
            </a:r>
            <a:r>
              <a:rPr lang="en-US" sz="2400"/>
              <a:t> induction system by inducing bS21-2 in </a:t>
            </a:r>
            <a:r>
              <a:rPr i="1" lang="en-US" sz="2400"/>
              <a:t>Δrpsu1 Δrpsu3 </a:t>
            </a:r>
            <a:r>
              <a:rPr lang="en-US" sz="2400"/>
              <a:t>cells</a:t>
            </a:r>
            <a:endParaRPr/>
          </a:p>
          <a:p>
            <a:pPr indent="-152400" lvl="0" marL="91440" rtl="0" algn="l">
              <a:lnSpc>
                <a:spcPct val="90000"/>
              </a:lnSpc>
              <a:spcBef>
                <a:spcPts val="1400"/>
              </a:spcBef>
              <a:spcAft>
                <a:spcPts val="0"/>
              </a:spcAft>
              <a:buSzPts val="2400"/>
              <a:buChar char=" "/>
            </a:pPr>
            <a:r>
              <a:rPr lang="en-US" sz="2400"/>
              <a:t>Normalize bS21 production in different contexts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6"/>
          <p:cNvSpPr txBox="1"/>
          <p:nvPr>
            <p:ph type="title"/>
          </p:nvPr>
        </p:nvSpPr>
        <p:spPr>
          <a:xfrm>
            <a:off x="457200" y="594358"/>
            <a:ext cx="3200400" cy="5394961"/>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FFFFFF"/>
              </a:buClr>
              <a:buSzPts val="4000"/>
              <a:buFont typeface="Calibri"/>
              <a:buNone/>
            </a:pPr>
            <a:r>
              <a:rPr lang="en-US" sz="4000"/>
              <a:t>Titration of bS21-2 utilizing the inducible pkr113 plasmid in </a:t>
            </a:r>
            <a:r>
              <a:rPr i="1" lang="en-US" sz="4000"/>
              <a:t>Δrpsu1 Δrpsu3 </a:t>
            </a:r>
            <a:r>
              <a:rPr lang="en-US" sz="4000"/>
              <a:t>cells.  </a:t>
            </a:r>
            <a:endParaRPr/>
          </a:p>
        </p:txBody>
      </p:sp>
      <p:graphicFrame>
        <p:nvGraphicFramePr>
          <p:cNvPr id="314" name="Google Shape;314;p16"/>
          <p:cNvGraphicFramePr/>
          <p:nvPr/>
        </p:nvGraphicFramePr>
        <p:xfrm>
          <a:off x="5339028" y="594358"/>
          <a:ext cx="5590591" cy="4199025"/>
        </p:xfrm>
        <a:graphic>
          <a:graphicData uri="http://schemas.openxmlformats.org/drawingml/2006/chart">
            <c:chart r:id="rId3"/>
          </a:graphicData>
        </a:graphic>
      </p:graphicFrame>
      <p:pic>
        <p:nvPicPr>
          <p:cNvPr descr="A picture containing text&#10;&#10;Description automatically generated" id="315" name="Google Shape;315;p16"/>
          <p:cNvPicPr preferRelativeResize="0"/>
          <p:nvPr>
            <p:ph idx="1" type="body"/>
          </p:nvPr>
        </p:nvPicPr>
        <p:blipFill rotWithShape="1">
          <a:blip r:embed="rId4">
            <a:alphaModFix/>
          </a:blip>
          <a:srcRect b="88074" l="0" r="0" t="4962"/>
          <a:stretch/>
        </p:blipFill>
        <p:spPr>
          <a:xfrm flipH="1" rot="10800000">
            <a:off x="5549442" y="5207957"/>
            <a:ext cx="5274378" cy="305271"/>
          </a:xfrm>
          <a:prstGeom prst="rect">
            <a:avLst/>
          </a:prstGeom>
          <a:noFill/>
          <a:ln cap="flat" cmpd="sng" w="9525">
            <a:solidFill>
              <a:schemeClr val="dk1"/>
            </a:solidFill>
            <a:prstDash val="solid"/>
            <a:round/>
            <a:headEnd len="sm" w="sm" type="none"/>
            <a:tailEnd len="sm" w="sm" type="none"/>
          </a:ln>
        </p:spPr>
      </p:pic>
      <p:pic>
        <p:nvPicPr>
          <p:cNvPr id="316" name="Google Shape;316;p16"/>
          <p:cNvPicPr preferRelativeResize="0"/>
          <p:nvPr/>
        </p:nvPicPr>
        <p:blipFill rotWithShape="1">
          <a:blip r:embed="rId5">
            <a:alphaModFix/>
          </a:blip>
          <a:srcRect b="0" l="0" r="0" t="0"/>
          <a:stretch/>
        </p:blipFill>
        <p:spPr>
          <a:xfrm>
            <a:off x="5435665" y="5589802"/>
            <a:ext cx="5501933" cy="522808"/>
          </a:xfrm>
          <a:prstGeom prst="rect">
            <a:avLst/>
          </a:prstGeom>
          <a:noFill/>
          <a:ln>
            <a:noFill/>
          </a:ln>
        </p:spPr>
      </p:pic>
      <p:sp>
        <p:nvSpPr>
          <p:cNvPr id="317" name="Google Shape;317;p16"/>
          <p:cNvSpPr txBox="1"/>
          <p:nvPr/>
        </p:nvSpPr>
        <p:spPr>
          <a:xfrm>
            <a:off x="4590256" y="5175926"/>
            <a:ext cx="6934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VSVG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Goals</a:t>
            </a:r>
            <a:endParaRPr/>
          </a:p>
        </p:txBody>
      </p:sp>
      <p:sp>
        <p:nvSpPr>
          <p:cNvPr id="323" name="Google Shape;323;p17"/>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152400" lvl="0" marL="91440" rtl="0" algn="l">
              <a:lnSpc>
                <a:spcPct val="90000"/>
              </a:lnSpc>
              <a:spcBef>
                <a:spcPts val="0"/>
              </a:spcBef>
              <a:spcAft>
                <a:spcPts val="0"/>
              </a:spcAft>
              <a:buSzPts val="2400"/>
              <a:buChar char=" "/>
            </a:pPr>
            <a:r>
              <a:rPr lang="en-US" sz="2400"/>
              <a:t>Confirm and analyze the titration of this same system within the triple mutant for each homolog of bS21</a:t>
            </a:r>
            <a:endParaRPr/>
          </a:p>
          <a:p>
            <a:pPr indent="-152400" lvl="0" marL="91440" rtl="0" algn="l">
              <a:lnSpc>
                <a:spcPct val="90000"/>
              </a:lnSpc>
              <a:spcBef>
                <a:spcPts val="1400"/>
              </a:spcBef>
              <a:spcAft>
                <a:spcPts val="0"/>
              </a:spcAft>
              <a:buSzPts val="2400"/>
              <a:buChar char=" "/>
            </a:pPr>
            <a:r>
              <a:rPr lang="en-US" sz="2400"/>
              <a:t>Establish generation time for each of the triple mutant strains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18"/>
          <p:cNvSpPr txBox="1"/>
          <p:nvPr>
            <p:ph type="title"/>
          </p:nvPr>
        </p:nvSpPr>
        <p:spPr>
          <a:xfrm>
            <a:off x="457200" y="594358"/>
            <a:ext cx="3200400" cy="5394961"/>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FFFFFF"/>
              </a:buClr>
              <a:buSzPts val="4000"/>
              <a:buFont typeface="Calibri"/>
              <a:buNone/>
            </a:pPr>
            <a:r>
              <a:rPr lang="en-US" sz="4000"/>
              <a:t>LVS </a:t>
            </a:r>
            <a:r>
              <a:rPr i="1" lang="en-US" sz="4000"/>
              <a:t>∆rpsU1 ∆rpsU2 ∆rpsU3</a:t>
            </a:r>
            <a:r>
              <a:rPr lang="en-US" sz="4000"/>
              <a:t> pFTR3-</a:t>
            </a:r>
            <a:r>
              <a:rPr i="1" lang="en-US" sz="4000"/>
              <a:t>rpsU2</a:t>
            </a:r>
            <a:r>
              <a:rPr lang="en-US" sz="4000"/>
              <a:t>-V</a:t>
            </a:r>
            <a:endParaRPr/>
          </a:p>
        </p:txBody>
      </p:sp>
      <p:graphicFrame>
        <p:nvGraphicFramePr>
          <p:cNvPr id="329" name="Google Shape;329;p18"/>
          <p:cNvGraphicFramePr/>
          <p:nvPr/>
        </p:nvGraphicFramePr>
        <p:xfrm>
          <a:off x="4954905" y="603883"/>
          <a:ext cx="6141720" cy="4511042"/>
        </p:xfrm>
        <a:graphic>
          <a:graphicData uri="http://schemas.openxmlformats.org/drawingml/2006/chart">
            <c:chart r:id="rId3"/>
          </a:graphicData>
        </a:graphic>
      </p:graphicFrame>
      <p:graphicFrame>
        <p:nvGraphicFramePr>
          <p:cNvPr id="330" name="Google Shape;330;p18"/>
          <p:cNvGraphicFramePr/>
          <p:nvPr/>
        </p:nvGraphicFramePr>
        <p:xfrm>
          <a:off x="6010275" y="5196842"/>
          <a:ext cx="3000000" cy="3000000"/>
        </p:xfrm>
        <a:graphic>
          <a:graphicData uri="http://schemas.openxmlformats.org/drawingml/2006/table">
            <a:tbl>
              <a:tblPr>
                <a:noFill/>
                <a:tableStyleId>{58037023-DEC0-4015-9037-2BAB00A9E3C8}</a:tableStyleId>
              </a:tblPr>
              <a:tblGrid>
                <a:gridCol w="1585950"/>
                <a:gridCol w="2433600"/>
              </a:tblGrid>
              <a:tr h="190500">
                <a:tc>
                  <a:txBody>
                    <a:bodyPr/>
                    <a:lstStyle/>
                    <a:p>
                      <a:pPr indent="0" lvl="0" marL="0" marR="0" rtl="0" algn="ctr">
                        <a:spcBef>
                          <a:spcPts val="0"/>
                        </a:spcBef>
                        <a:spcAft>
                          <a:spcPts val="0"/>
                        </a:spcAft>
                        <a:buNone/>
                      </a:pPr>
                      <a:r>
                        <a:rPr lang="en-US" sz="1800" u="none" cap="none" strike="noStrike"/>
                        <a:t>Treatment</a:t>
                      </a:r>
                      <a:endParaRPr b="0" i="0" sz="1800" u="none" cap="none" strike="noStrike">
                        <a:solidFill>
                          <a:srgbClr val="000000"/>
                        </a:solidFill>
                        <a:latin typeface="Arial"/>
                        <a:ea typeface="Arial"/>
                        <a:cs typeface="Arial"/>
                        <a:sym typeface="Arial"/>
                      </a:endParaRPr>
                    </a:p>
                  </a:txBody>
                  <a:tcPr marT="7625" marB="0" marR="7625" marL="7625" anchor="ctr"/>
                </a:tc>
                <a:tc>
                  <a:txBody>
                    <a:bodyPr/>
                    <a:lstStyle/>
                    <a:p>
                      <a:pPr indent="0" lvl="0" marL="0" marR="0" rtl="0" algn="ctr">
                        <a:spcBef>
                          <a:spcPts val="0"/>
                        </a:spcBef>
                        <a:spcAft>
                          <a:spcPts val="0"/>
                        </a:spcAft>
                        <a:buNone/>
                      </a:pPr>
                      <a:r>
                        <a:rPr lang="en-US" sz="1800" u="none" cap="none" strike="noStrike"/>
                        <a:t>Generation Time</a:t>
                      </a:r>
                      <a:endParaRPr b="0" i="0" sz="1800" u="none" cap="none" strike="noStrike">
                        <a:solidFill>
                          <a:srgbClr val="000000"/>
                        </a:solidFill>
                        <a:latin typeface="Arial"/>
                        <a:ea typeface="Arial"/>
                        <a:cs typeface="Arial"/>
                        <a:sym typeface="Arial"/>
                      </a:endParaRPr>
                    </a:p>
                  </a:txBody>
                  <a:tcPr marT="7625" marB="0" marR="7625" marL="7625" anchor="ctr"/>
                </a:tc>
              </a:tr>
              <a:tr h="190500">
                <a:tc>
                  <a:txBody>
                    <a:bodyPr/>
                    <a:lstStyle/>
                    <a:p>
                      <a:pPr indent="0" lvl="0" marL="0" marR="0" rtl="0" algn="ctr">
                        <a:spcBef>
                          <a:spcPts val="0"/>
                        </a:spcBef>
                        <a:spcAft>
                          <a:spcPts val="0"/>
                        </a:spcAft>
                        <a:buNone/>
                      </a:pPr>
                      <a:r>
                        <a:rPr lang="en-US" sz="1800" u="none" cap="none" strike="noStrike"/>
                        <a:t>0 ng/mL</a:t>
                      </a:r>
                      <a:endParaRPr b="0" i="0" sz="1800" u="none" cap="none" strike="noStrike">
                        <a:solidFill>
                          <a:srgbClr val="000000"/>
                        </a:solidFill>
                        <a:latin typeface="Arial"/>
                        <a:ea typeface="Arial"/>
                        <a:cs typeface="Arial"/>
                        <a:sym typeface="Arial"/>
                      </a:endParaRPr>
                    </a:p>
                  </a:txBody>
                  <a:tcPr marT="7625" marB="0" marR="7625" marL="7625" anchor="ctr"/>
                </a:tc>
                <a:tc>
                  <a:txBody>
                    <a:bodyPr/>
                    <a:lstStyle/>
                    <a:p>
                      <a:pPr indent="0" lvl="0" marL="0" marR="0" rtl="0" algn="ctr">
                        <a:spcBef>
                          <a:spcPts val="0"/>
                        </a:spcBef>
                        <a:spcAft>
                          <a:spcPts val="0"/>
                        </a:spcAft>
                        <a:buNone/>
                      </a:pPr>
                      <a:r>
                        <a:rPr lang="en-US" sz="1800" u="none" cap="none" strike="noStrike"/>
                        <a:t>312.034872</a:t>
                      </a:r>
                      <a:endParaRPr b="0" i="0" sz="1800" u="none" cap="none" strike="noStrike">
                        <a:solidFill>
                          <a:srgbClr val="000000"/>
                        </a:solidFill>
                        <a:latin typeface="Arial"/>
                        <a:ea typeface="Arial"/>
                        <a:cs typeface="Arial"/>
                        <a:sym typeface="Arial"/>
                      </a:endParaRPr>
                    </a:p>
                  </a:txBody>
                  <a:tcPr marT="7625" marB="0" marR="7625" marL="7625" anchor="ctr"/>
                </a:tc>
              </a:tr>
              <a:tr h="190500">
                <a:tc>
                  <a:txBody>
                    <a:bodyPr/>
                    <a:lstStyle/>
                    <a:p>
                      <a:pPr indent="0" lvl="0" marL="0" marR="0" rtl="0" algn="ctr">
                        <a:spcBef>
                          <a:spcPts val="0"/>
                        </a:spcBef>
                        <a:spcAft>
                          <a:spcPts val="0"/>
                        </a:spcAft>
                        <a:buNone/>
                      </a:pPr>
                      <a:r>
                        <a:rPr lang="en-US" sz="1800" u="none" cap="none" strike="noStrike"/>
                        <a:t>0.1 ng/mL</a:t>
                      </a:r>
                      <a:endParaRPr b="0" i="0" sz="1800" u="none" cap="none" strike="noStrike">
                        <a:solidFill>
                          <a:srgbClr val="000000"/>
                        </a:solidFill>
                        <a:latin typeface="Arial"/>
                        <a:ea typeface="Arial"/>
                        <a:cs typeface="Arial"/>
                        <a:sym typeface="Arial"/>
                      </a:endParaRPr>
                    </a:p>
                  </a:txBody>
                  <a:tcPr marT="7625" marB="0" marR="7625" marL="7625" anchor="ctr"/>
                </a:tc>
                <a:tc>
                  <a:txBody>
                    <a:bodyPr/>
                    <a:lstStyle/>
                    <a:p>
                      <a:pPr indent="0" lvl="0" marL="0" marR="0" rtl="0" algn="ctr">
                        <a:spcBef>
                          <a:spcPts val="0"/>
                        </a:spcBef>
                        <a:spcAft>
                          <a:spcPts val="0"/>
                        </a:spcAft>
                        <a:buNone/>
                      </a:pPr>
                      <a:r>
                        <a:rPr lang="en-US" sz="1800" u="none" cap="none" strike="noStrike"/>
                        <a:t>427.5899834</a:t>
                      </a:r>
                      <a:endParaRPr b="0" i="0" sz="1800" u="none" cap="none" strike="noStrike">
                        <a:solidFill>
                          <a:srgbClr val="000000"/>
                        </a:solidFill>
                        <a:latin typeface="Arial"/>
                        <a:ea typeface="Arial"/>
                        <a:cs typeface="Arial"/>
                        <a:sym typeface="Arial"/>
                      </a:endParaRPr>
                    </a:p>
                  </a:txBody>
                  <a:tcPr marT="7625" marB="0" marR="7625" marL="7625" anchor="ctr"/>
                </a:tc>
              </a:tr>
              <a:tr h="190500">
                <a:tc>
                  <a:txBody>
                    <a:bodyPr/>
                    <a:lstStyle/>
                    <a:p>
                      <a:pPr indent="0" lvl="0" marL="0" marR="0" rtl="0" algn="ctr">
                        <a:spcBef>
                          <a:spcPts val="0"/>
                        </a:spcBef>
                        <a:spcAft>
                          <a:spcPts val="0"/>
                        </a:spcAft>
                        <a:buNone/>
                      </a:pPr>
                      <a:r>
                        <a:rPr lang="en-US" sz="1800" u="none" cap="none" strike="noStrike"/>
                        <a:t>1.0 ng/mL</a:t>
                      </a:r>
                      <a:endParaRPr b="0" i="0" sz="1800" u="none" cap="none" strike="noStrike">
                        <a:solidFill>
                          <a:srgbClr val="000000"/>
                        </a:solidFill>
                        <a:latin typeface="Arial"/>
                        <a:ea typeface="Arial"/>
                        <a:cs typeface="Arial"/>
                        <a:sym typeface="Arial"/>
                      </a:endParaRPr>
                    </a:p>
                  </a:txBody>
                  <a:tcPr marT="7625" marB="0" marR="7625" marL="7625" anchor="ctr"/>
                </a:tc>
                <a:tc>
                  <a:txBody>
                    <a:bodyPr/>
                    <a:lstStyle/>
                    <a:p>
                      <a:pPr indent="0" lvl="0" marL="0" marR="0" rtl="0" algn="ctr">
                        <a:spcBef>
                          <a:spcPts val="0"/>
                        </a:spcBef>
                        <a:spcAft>
                          <a:spcPts val="0"/>
                        </a:spcAft>
                        <a:buNone/>
                      </a:pPr>
                      <a:r>
                        <a:rPr lang="en-US" sz="1800" u="none" cap="none" strike="noStrike"/>
                        <a:t>358.314536</a:t>
                      </a:r>
                      <a:endParaRPr b="0" i="0" sz="1800" u="none" cap="none" strike="noStrike">
                        <a:solidFill>
                          <a:srgbClr val="000000"/>
                        </a:solidFill>
                        <a:latin typeface="Arial"/>
                        <a:ea typeface="Arial"/>
                        <a:cs typeface="Arial"/>
                        <a:sym typeface="Arial"/>
                      </a:endParaRPr>
                    </a:p>
                  </a:txBody>
                  <a:tcPr marT="7625" marB="0" marR="7625" marL="7625" anchor="ctr"/>
                </a:tc>
              </a:tr>
              <a:tr h="190500">
                <a:tc>
                  <a:txBody>
                    <a:bodyPr/>
                    <a:lstStyle/>
                    <a:p>
                      <a:pPr indent="0" lvl="0" marL="0" marR="0" rtl="0" algn="ctr">
                        <a:spcBef>
                          <a:spcPts val="0"/>
                        </a:spcBef>
                        <a:spcAft>
                          <a:spcPts val="0"/>
                        </a:spcAft>
                        <a:buNone/>
                      </a:pPr>
                      <a:r>
                        <a:rPr lang="en-US" sz="1800" u="none" cap="none" strike="noStrike"/>
                        <a:t>10 ng/mL</a:t>
                      </a:r>
                      <a:endParaRPr b="0" i="0" sz="1800" u="none" cap="none" strike="noStrike">
                        <a:solidFill>
                          <a:srgbClr val="000000"/>
                        </a:solidFill>
                        <a:latin typeface="Arial"/>
                        <a:ea typeface="Arial"/>
                        <a:cs typeface="Arial"/>
                        <a:sym typeface="Arial"/>
                      </a:endParaRPr>
                    </a:p>
                  </a:txBody>
                  <a:tcPr marT="7625" marB="0" marR="7625" marL="7625" anchor="ctr"/>
                </a:tc>
                <a:tc>
                  <a:txBody>
                    <a:bodyPr/>
                    <a:lstStyle/>
                    <a:p>
                      <a:pPr indent="0" lvl="0" marL="0" marR="0" rtl="0" algn="ctr">
                        <a:spcBef>
                          <a:spcPts val="0"/>
                        </a:spcBef>
                        <a:spcAft>
                          <a:spcPts val="0"/>
                        </a:spcAft>
                        <a:buNone/>
                      </a:pPr>
                      <a:r>
                        <a:rPr lang="en-US" sz="1800" u="none" cap="none" strike="noStrike"/>
                        <a:t>305.592477</a:t>
                      </a:r>
                      <a:endParaRPr b="0" i="0" sz="1800" u="none" cap="none" strike="noStrike">
                        <a:solidFill>
                          <a:srgbClr val="000000"/>
                        </a:solidFill>
                        <a:latin typeface="Arial"/>
                        <a:ea typeface="Arial"/>
                        <a:cs typeface="Arial"/>
                        <a:sym typeface="Arial"/>
                      </a:endParaRPr>
                    </a:p>
                  </a:txBody>
                  <a:tcPr marT="7625" marB="0" marR="7625" marL="7625" anchor="ct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000"/>
              <a:buFont typeface="Calibri"/>
              <a:buNone/>
            </a:pPr>
            <a:r>
              <a:rPr lang="en-US" sz="4000"/>
              <a:t>LVS </a:t>
            </a:r>
            <a:r>
              <a:rPr i="1" lang="en-US" sz="4000"/>
              <a:t>∆rpsU1 ∆rpsU2 ∆rpsU3</a:t>
            </a:r>
            <a:r>
              <a:rPr lang="en-US" sz="4000"/>
              <a:t> pFTR3-</a:t>
            </a:r>
            <a:r>
              <a:rPr i="1" lang="en-US" sz="4000"/>
              <a:t>rpsU2</a:t>
            </a:r>
            <a:r>
              <a:rPr lang="en-US" sz="4000"/>
              <a:t>-V</a:t>
            </a:r>
            <a:endParaRPr/>
          </a:p>
        </p:txBody>
      </p:sp>
      <p:graphicFrame>
        <p:nvGraphicFramePr>
          <p:cNvPr id="336" name="Google Shape;336;p19"/>
          <p:cNvGraphicFramePr/>
          <p:nvPr/>
        </p:nvGraphicFramePr>
        <p:xfrm>
          <a:off x="1065320" y="2343706"/>
          <a:ext cx="4615198" cy="2776936"/>
        </p:xfrm>
        <a:graphic>
          <a:graphicData uri="http://schemas.openxmlformats.org/drawingml/2006/chart">
            <c:chart r:id="rId3"/>
          </a:graphicData>
        </a:graphic>
      </p:graphicFrame>
      <p:graphicFrame>
        <p:nvGraphicFramePr>
          <p:cNvPr id="337" name="Google Shape;337;p19"/>
          <p:cNvGraphicFramePr/>
          <p:nvPr/>
        </p:nvGraphicFramePr>
        <p:xfrm>
          <a:off x="6564646" y="2372211"/>
          <a:ext cx="4591034" cy="2748430"/>
        </p:xfrm>
        <a:graphic>
          <a:graphicData uri="http://schemas.openxmlformats.org/drawingml/2006/chart">
            <c:chart r:id="rId4"/>
          </a:graphicData>
        </a:graphic>
      </p:graphicFrame>
      <p:pic>
        <p:nvPicPr>
          <p:cNvPr id="338" name="Google Shape;338;p19"/>
          <p:cNvPicPr preferRelativeResize="0"/>
          <p:nvPr/>
        </p:nvPicPr>
        <p:blipFill rotWithShape="1">
          <a:blip r:embed="rId5">
            <a:alphaModFix/>
          </a:blip>
          <a:srcRect b="0" l="15732" r="1" t="0"/>
          <a:stretch/>
        </p:blipFill>
        <p:spPr>
          <a:xfrm>
            <a:off x="6495449" y="5291318"/>
            <a:ext cx="4729428" cy="739289"/>
          </a:xfrm>
          <a:prstGeom prst="rect">
            <a:avLst/>
          </a:prstGeom>
          <a:noFill/>
          <a:ln>
            <a:noFill/>
          </a:ln>
        </p:spPr>
      </p:pic>
      <p:pic>
        <p:nvPicPr>
          <p:cNvPr id="339" name="Google Shape;339;p19"/>
          <p:cNvPicPr preferRelativeResize="0"/>
          <p:nvPr/>
        </p:nvPicPr>
        <p:blipFill rotWithShape="1">
          <a:blip r:embed="rId6">
            <a:alphaModFix/>
          </a:blip>
          <a:srcRect b="0" l="15764" r="0" t="0"/>
          <a:stretch/>
        </p:blipFill>
        <p:spPr>
          <a:xfrm>
            <a:off x="1024185" y="5279970"/>
            <a:ext cx="4729427" cy="750637"/>
          </a:xfrm>
          <a:prstGeom prst="rect">
            <a:avLst/>
          </a:prstGeom>
          <a:noFill/>
          <a:ln>
            <a:noFill/>
          </a:ln>
        </p:spPr>
      </p:pic>
      <p:sp>
        <p:nvSpPr>
          <p:cNvPr id="340" name="Google Shape;340;p19"/>
          <p:cNvSpPr txBox="1"/>
          <p:nvPr/>
        </p:nvSpPr>
        <p:spPr>
          <a:xfrm>
            <a:off x="2862152" y="1829322"/>
            <a:ext cx="104868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bS21-2</a:t>
            </a:r>
            <a:endParaRPr/>
          </a:p>
        </p:txBody>
      </p:sp>
      <p:sp>
        <p:nvSpPr>
          <p:cNvPr id="341" name="Google Shape;341;p19"/>
          <p:cNvSpPr txBox="1"/>
          <p:nvPr/>
        </p:nvSpPr>
        <p:spPr>
          <a:xfrm>
            <a:off x="8333416" y="1823953"/>
            <a:ext cx="85792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PDPB</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i="1" lang="en-US"/>
              <a:t>Francisella tularensis</a:t>
            </a:r>
            <a:endParaRPr i="1"/>
          </a:p>
        </p:txBody>
      </p:sp>
      <p:sp>
        <p:nvSpPr>
          <p:cNvPr id="113" name="Google Shape;113;p2"/>
          <p:cNvSpPr txBox="1"/>
          <p:nvPr>
            <p:ph idx="1" type="body"/>
          </p:nvPr>
        </p:nvSpPr>
        <p:spPr>
          <a:xfrm>
            <a:off x="1097279" y="1810901"/>
            <a:ext cx="6367211" cy="4760496"/>
          </a:xfrm>
          <a:prstGeom prst="rect">
            <a:avLst/>
          </a:prstGeom>
          <a:noFill/>
          <a:ln>
            <a:noFill/>
          </a:ln>
        </p:spPr>
        <p:txBody>
          <a:bodyPr anchorCtr="0" anchor="t" bIns="45700" lIns="0" spcFirstLastPara="1" rIns="0" wrap="square" tIns="45700">
            <a:normAutofit/>
          </a:bodyPr>
          <a:lstStyle/>
          <a:p>
            <a:pPr indent="-177800" lvl="0" marL="91440" rtl="0" algn="l">
              <a:lnSpc>
                <a:spcPct val="90000"/>
              </a:lnSpc>
              <a:spcBef>
                <a:spcPts val="0"/>
              </a:spcBef>
              <a:spcAft>
                <a:spcPts val="0"/>
              </a:spcAft>
              <a:buSzPts val="2800"/>
              <a:buChar char=" "/>
            </a:pPr>
            <a:r>
              <a:rPr lang="en-US" sz="2800"/>
              <a:t>Causes tularemia</a:t>
            </a:r>
            <a:endParaRPr/>
          </a:p>
          <a:p>
            <a:pPr indent="-177800" lvl="0" marL="91440" rtl="0" algn="l">
              <a:lnSpc>
                <a:spcPct val="90000"/>
              </a:lnSpc>
              <a:spcBef>
                <a:spcPts val="3000"/>
              </a:spcBef>
              <a:spcAft>
                <a:spcPts val="0"/>
              </a:spcAft>
              <a:buSzPts val="2800"/>
              <a:buChar char=" "/>
            </a:pPr>
            <a:r>
              <a:rPr lang="en-US" sz="2800"/>
              <a:t>Highly infectious</a:t>
            </a:r>
            <a:endParaRPr/>
          </a:p>
          <a:p>
            <a:pPr indent="-177800" lvl="0" marL="91440" rtl="0" algn="l">
              <a:lnSpc>
                <a:spcPct val="90000"/>
              </a:lnSpc>
              <a:spcBef>
                <a:spcPts val="3000"/>
              </a:spcBef>
              <a:spcAft>
                <a:spcPts val="0"/>
              </a:spcAft>
              <a:buSzPts val="2800"/>
              <a:buChar char=" "/>
            </a:pPr>
            <a:r>
              <a:rPr lang="en-US" sz="2800"/>
              <a:t>Potential bioweapon</a:t>
            </a:r>
            <a:endParaRPr/>
          </a:p>
          <a:p>
            <a:pPr indent="-177800" lvl="0" marL="91440" rtl="0" algn="l">
              <a:lnSpc>
                <a:spcPct val="90000"/>
              </a:lnSpc>
              <a:spcBef>
                <a:spcPts val="3000"/>
              </a:spcBef>
              <a:spcAft>
                <a:spcPts val="0"/>
              </a:spcAft>
              <a:buSzPts val="2800"/>
              <a:buChar char=" "/>
            </a:pPr>
            <a:r>
              <a:rPr i="1" lang="en-US" sz="2800"/>
              <a:t>F. tularensis </a:t>
            </a:r>
            <a:r>
              <a:rPr lang="en-US" sz="2800"/>
              <a:t>subsp. </a:t>
            </a:r>
            <a:r>
              <a:rPr i="1" lang="en-US" sz="2800"/>
              <a:t>holarctica</a:t>
            </a:r>
            <a:r>
              <a:rPr lang="en-US" sz="2800"/>
              <a:t> LVS</a:t>
            </a:r>
            <a:endParaRPr/>
          </a:p>
          <a:p>
            <a:pPr indent="-177800" lvl="0" marL="91440" rtl="0" algn="l">
              <a:lnSpc>
                <a:spcPct val="90000"/>
              </a:lnSpc>
              <a:spcBef>
                <a:spcPts val="3000"/>
              </a:spcBef>
              <a:spcAft>
                <a:spcPts val="0"/>
              </a:spcAft>
              <a:buSzPts val="2800"/>
              <a:buChar char=" "/>
            </a:pPr>
            <a:r>
              <a:rPr lang="en-US" sz="2800"/>
              <a:t>Intracellular growth is essential to cause disease</a:t>
            </a:r>
            <a:endParaRPr/>
          </a:p>
        </p:txBody>
      </p:sp>
      <p:pic>
        <p:nvPicPr>
          <p:cNvPr id="114" name="Google Shape;114;p2"/>
          <p:cNvPicPr preferRelativeResize="0"/>
          <p:nvPr>
            <p:ph idx="4294967295" type="body"/>
          </p:nvPr>
        </p:nvPicPr>
        <p:blipFill rotWithShape="1">
          <a:blip r:embed="rId3">
            <a:alphaModFix/>
          </a:blip>
          <a:srcRect b="0" l="4133" r="4132" t="0"/>
          <a:stretch/>
        </p:blipFill>
        <p:spPr>
          <a:xfrm>
            <a:off x="7650480" y="1846637"/>
            <a:ext cx="3505200" cy="3928573"/>
          </a:xfrm>
          <a:prstGeom prst="rect">
            <a:avLst/>
          </a:prstGeom>
          <a:noFill/>
          <a:ln>
            <a:noFill/>
          </a:ln>
        </p:spPr>
      </p:pic>
      <p:sp>
        <p:nvSpPr>
          <p:cNvPr id="115" name="Google Shape;115;p2"/>
          <p:cNvSpPr txBox="1"/>
          <p:nvPr/>
        </p:nvSpPr>
        <p:spPr>
          <a:xfrm>
            <a:off x="8236735" y="5884487"/>
            <a:ext cx="2332690"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Century Gothic"/>
              <a:buNone/>
            </a:pPr>
            <a:r>
              <a:rPr b="0" i="0" lang="en-US" sz="1400" u="none" cap="none" strike="noStrike">
                <a:solidFill>
                  <a:srgbClr val="000000"/>
                </a:solidFill>
                <a:latin typeface="Century Gothic"/>
                <a:ea typeface="Century Gothic"/>
                <a:cs typeface="Century Gothic"/>
                <a:sym typeface="Century Gothic"/>
              </a:rPr>
              <a:t>Fischer, PNAS cover 2006</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graphicFrame>
        <p:nvGraphicFramePr>
          <p:cNvPr id="346" name="Google Shape;346;p20"/>
          <p:cNvGraphicFramePr/>
          <p:nvPr/>
        </p:nvGraphicFramePr>
        <p:xfrm>
          <a:off x="4884257" y="606933"/>
          <a:ext cx="6144768" cy="4507992"/>
        </p:xfrm>
        <a:graphic>
          <a:graphicData uri="http://schemas.openxmlformats.org/drawingml/2006/chart">
            <c:chart r:id="rId3"/>
          </a:graphicData>
        </a:graphic>
      </p:graphicFrame>
      <p:sp>
        <p:nvSpPr>
          <p:cNvPr id="347" name="Google Shape;347;p20"/>
          <p:cNvSpPr txBox="1"/>
          <p:nvPr>
            <p:ph type="title"/>
          </p:nvPr>
        </p:nvSpPr>
        <p:spPr>
          <a:xfrm>
            <a:off x="457200" y="594358"/>
            <a:ext cx="3200400" cy="5394961"/>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FFFFFF"/>
              </a:buClr>
              <a:buSzPts val="4000"/>
              <a:buFont typeface="Calibri"/>
              <a:buNone/>
            </a:pPr>
            <a:r>
              <a:rPr lang="en-US" sz="4000"/>
              <a:t>LVS </a:t>
            </a:r>
            <a:r>
              <a:rPr i="1" lang="en-US" sz="4000"/>
              <a:t>∆rpsU1 ∆rpsU2 ∆rpsU3</a:t>
            </a:r>
            <a:r>
              <a:rPr lang="en-US" sz="4000"/>
              <a:t> pFTR3-</a:t>
            </a:r>
            <a:r>
              <a:rPr i="1" lang="en-US" sz="4000"/>
              <a:t>rpsU2</a:t>
            </a:r>
            <a:r>
              <a:rPr lang="en-US" sz="4000"/>
              <a:t>-V</a:t>
            </a:r>
            <a:endParaRPr/>
          </a:p>
        </p:txBody>
      </p:sp>
      <p:graphicFrame>
        <p:nvGraphicFramePr>
          <p:cNvPr id="348" name="Google Shape;348;p20"/>
          <p:cNvGraphicFramePr/>
          <p:nvPr/>
        </p:nvGraphicFramePr>
        <p:xfrm>
          <a:off x="6010275" y="5196842"/>
          <a:ext cx="3000000" cy="3000000"/>
        </p:xfrm>
        <a:graphic>
          <a:graphicData uri="http://schemas.openxmlformats.org/drawingml/2006/table">
            <a:tbl>
              <a:tblPr>
                <a:noFill/>
                <a:tableStyleId>{58037023-DEC0-4015-9037-2BAB00A9E3C8}</a:tableStyleId>
              </a:tblPr>
              <a:tblGrid>
                <a:gridCol w="1585950"/>
                <a:gridCol w="2433600"/>
              </a:tblGrid>
              <a:tr h="190500">
                <a:tc>
                  <a:txBody>
                    <a:bodyPr/>
                    <a:lstStyle/>
                    <a:p>
                      <a:pPr indent="0" lvl="0" marL="0" marR="0" rtl="0" algn="ctr">
                        <a:spcBef>
                          <a:spcPts val="0"/>
                        </a:spcBef>
                        <a:spcAft>
                          <a:spcPts val="0"/>
                        </a:spcAft>
                        <a:buNone/>
                      </a:pPr>
                      <a:r>
                        <a:rPr lang="en-US" sz="1800" u="none" cap="none" strike="noStrike"/>
                        <a:t>Treatment</a:t>
                      </a:r>
                      <a:endParaRPr b="0" i="0" sz="1800" u="none" cap="none" strike="noStrike">
                        <a:solidFill>
                          <a:srgbClr val="000000"/>
                        </a:solidFill>
                        <a:latin typeface="Arial"/>
                        <a:ea typeface="Arial"/>
                        <a:cs typeface="Arial"/>
                        <a:sym typeface="Arial"/>
                      </a:endParaRPr>
                    </a:p>
                  </a:txBody>
                  <a:tcPr marT="7625" marB="0" marR="7625" marL="7625" anchor="ctr"/>
                </a:tc>
                <a:tc>
                  <a:txBody>
                    <a:bodyPr/>
                    <a:lstStyle/>
                    <a:p>
                      <a:pPr indent="0" lvl="0" marL="0" marR="0" rtl="0" algn="ctr">
                        <a:spcBef>
                          <a:spcPts val="0"/>
                        </a:spcBef>
                        <a:spcAft>
                          <a:spcPts val="0"/>
                        </a:spcAft>
                        <a:buNone/>
                      </a:pPr>
                      <a:r>
                        <a:rPr lang="en-US" sz="1800" u="none" cap="none" strike="noStrike"/>
                        <a:t>Generation Time</a:t>
                      </a:r>
                      <a:endParaRPr b="0" i="0" sz="1800" u="none" cap="none" strike="noStrike">
                        <a:solidFill>
                          <a:srgbClr val="000000"/>
                        </a:solidFill>
                        <a:latin typeface="Arial"/>
                        <a:ea typeface="Arial"/>
                        <a:cs typeface="Arial"/>
                        <a:sym typeface="Arial"/>
                      </a:endParaRPr>
                    </a:p>
                  </a:txBody>
                  <a:tcPr marT="7625" marB="0" marR="7625" marL="7625" anchor="ctr"/>
                </a:tc>
              </a:tr>
              <a:tr h="190500">
                <a:tc>
                  <a:txBody>
                    <a:bodyPr/>
                    <a:lstStyle/>
                    <a:p>
                      <a:pPr indent="0" lvl="0" marL="0" marR="0" rtl="0" algn="ctr">
                        <a:spcBef>
                          <a:spcPts val="0"/>
                        </a:spcBef>
                        <a:spcAft>
                          <a:spcPts val="0"/>
                        </a:spcAft>
                        <a:buNone/>
                      </a:pPr>
                      <a:r>
                        <a:rPr lang="en-US" sz="1800" u="none" cap="none" strike="noStrike"/>
                        <a:t>0 ng/mL</a:t>
                      </a:r>
                      <a:endParaRPr b="0" i="0" sz="1800" u="none" cap="none" strike="noStrike">
                        <a:solidFill>
                          <a:srgbClr val="000000"/>
                        </a:solidFill>
                        <a:latin typeface="Arial"/>
                        <a:ea typeface="Arial"/>
                        <a:cs typeface="Arial"/>
                        <a:sym typeface="Arial"/>
                      </a:endParaRPr>
                    </a:p>
                  </a:txBody>
                  <a:tcPr marT="7625" marB="0" marR="7625" marL="7625" anchor="ctr"/>
                </a:tc>
                <a:tc>
                  <a:txBody>
                    <a:bodyPr/>
                    <a:lstStyle/>
                    <a:p>
                      <a:pPr indent="0" lvl="0" marL="0" marR="0" rtl="0" algn="ctr">
                        <a:spcBef>
                          <a:spcPts val="0"/>
                        </a:spcBef>
                        <a:spcAft>
                          <a:spcPts val="0"/>
                        </a:spcAft>
                        <a:buNone/>
                      </a:pPr>
                      <a:r>
                        <a:rPr b="0" i="0" lang="en-US" sz="1800" u="none" cap="none" strike="noStrike">
                          <a:solidFill>
                            <a:srgbClr val="000000"/>
                          </a:solidFill>
                          <a:latin typeface="Arial"/>
                          <a:ea typeface="Arial"/>
                          <a:cs typeface="Arial"/>
                          <a:sym typeface="Arial"/>
                        </a:rPr>
                        <a:t>258.7597034</a:t>
                      </a:r>
                      <a:endParaRPr/>
                    </a:p>
                  </a:txBody>
                  <a:tcPr marT="7625" marB="0" marR="7625" marL="7625" anchor="ctr"/>
                </a:tc>
              </a:tr>
              <a:tr h="190500">
                <a:tc>
                  <a:txBody>
                    <a:bodyPr/>
                    <a:lstStyle/>
                    <a:p>
                      <a:pPr indent="0" lvl="0" marL="0" marR="0" rtl="0" algn="ctr">
                        <a:spcBef>
                          <a:spcPts val="0"/>
                        </a:spcBef>
                        <a:spcAft>
                          <a:spcPts val="0"/>
                        </a:spcAft>
                        <a:buNone/>
                      </a:pPr>
                      <a:r>
                        <a:rPr lang="en-US" sz="1800" u="none" cap="none" strike="noStrike"/>
                        <a:t>0.1 ng/mL</a:t>
                      </a:r>
                      <a:endParaRPr b="0" i="0" sz="1800" u="none" cap="none" strike="noStrike">
                        <a:solidFill>
                          <a:srgbClr val="000000"/>
                        </a:solidFill>
                        <a:latin typeface="Arial"/>
                        <a:ea typeface="Arial"/>
                        <a:cs typeface="Arial"/>
                        <a:sym typeface="Arial"/>
                      </a:endParaRPr>
                    </a:p>
                  </a:txBody>
                  <a:tcPr marT="7625" marB="0" marR="7625" marL="7625" anchor="ctr"/>
                </a:tc>
                <a:tc>
                  <a:txBody>
                    <a:bodyPr/>
                    <a:lstStyle/>
                    <a:p>
                      <a:pPr indent="0" lvl="0" marL="0" marR="0" rtl="0" algn="ctr">
                        <a:spcBef>
                          <a:spcPts val="0"/>
                        </a:spcBef>
                        <a:spcAft>
                          <a:spcPts val="0"/>
                        </a:spcAft>
                        <a:buNone/>
                      </a:pPr>
                      <a:r>
                        <a:rPr b="0" i="0" lang="en-US" sz="1800" u="none" cap="none" strike="noStrike">
                          <a:solidFill>
                            <a:srgbClr val="000000"/>
                          </a:solidFill>
                          <a:latin typeface="Arial"/>
                          <a:ea typeface="Arial"/>
                          <a:cs typeface="Arial"/>
                          <a:sym typeface="Arial"/>
                        </a:rPr>
                        <a:t>259.1645494</a:t>
                      </a:r>
                      <a:endParaRPr/>
                    </a:p>
                  </a:txBody>
                  <a:tcPr marT="7625" marB="0" marR="7625" marL="7625" anchor="ctr"/>
                </a:tc>
              </a:tr>
              <a:tr h="190500">
                <a:tc>
                  <a:txBody>
                    <a:bodyPr/>
                    <a:lstStyle/>
                    <a:p>
                      <a:pPr indent="0" lvl="0" marL="0" marR="0" rtl="0" algn="ctr">
                        <a:spcBef>
                          <a:spcPts val="0"/>
                        </a:spcBef>
                        <a:spcAft>
                          <a:spcPts val="0"/>
                        </a:spcAft>
                        <a:buNone/>
                      </a:pPr>
                      <a:r>
                        <a:rPr lang="en-US" sz="1800" u="none" cap="none" strike="noStrike"/>
                        <a:t>1.0 ng/mL</a:t>
                      </a:r>
                      <a:endParaRPr b="0" i="0" sz="1800" u="none" cap="none" strike="noStrike">
                        <a:solidFill>
                          <a:srgbClr val="000000"/>
                        </a:solidFill>
                        <a:latin typeface="Arial"/>
                        <a:ea typeface="Arial"/>
                        <a:cs typeface="Arial"/>
                        <a:sym typeface="Arial"/>
                      </a:endParaRPr>
                    </a:p>
                  </a:txBody>
                  <a:tcPr marT="7625" marB="0" marR="7625" marL="7625" anchor="ctr"/>
                </a:tc>
                <a:tc>
                  <a:txBody>
                    <a:bodyPr/>
                    <a:lstStyle/>
                    <a:p>
                      <a:pPr indent="0" lvl="0" marL="0" marR="0" rtl="0" algn="ctr">
                        <a:spcBef>
                          <a:spcPts val="0"/>
                        </a:spcBef>
                        <a:spcAft>
                          <a:spcPts val="0"/>
                        </a:spcAft>
                        <a:buNone/>
                      </a:pPr>
                      <a:r>
                        <a:rPr b="0" i="0" lang="en-US" sz="1800" u="none" cap="none" strike="noStrike">
                          <a:solidFill>
                            <a:srgbClr val="000000"/>
                          </a:solidFill>
                          <a:latin typeface="Arial"/>
                          <a:ea typeface="Arial"/>
                          <a:cs typeface="Arial"/>
                          <a:sym typeface="Arial"/>
                        </a:rPr>
                        <a:t>244.8567255</a:t>
                      </a:r>
                      <a:endParaRPr/>
                    </a:p>
                  </a:txBody>
                  <a:tcPr marT="7625" marB="0" marR="7625" marL="7625" anchor="ctr"/>
                </a:tc>
              </a:tr>
              <a:tr h="190500">
                <a:tc>
                  <a:txBody>
                    <a:bodyPr/>
                    <a:lstStyle/>
                    <a:p>
                      <a:pPr indent="0" lvl="0" marL="0" marR="0" rtl="0" algn="ctr">
                        <a:spcBef>
                          <a:spcPts val="0"/>
                        </a:spcBef>
                        <a:spcAft>
                          <a:spcPts val="0"/>
                        </a:spcAft>
                        <a:buNone/>
                      </a:pPr>
                      <a:r>
                        <a:rPr lang="en-US" sz="1800" u="none" cap="none" strike="noStrike"/>
                        <a:t>10 ng/mL</a:t>
                      </a:r>
                      <a:endParaRPr b="0" i="0" sz="1800" u="none" cap="none" strike="noStrike">
                        <a:solidFill>
                          <a:srgbClr val="000000"/>
                        </a:solidFill>
                        <a:latin typeface="Arial"/>
                        <a:ea typeface="Arial"/>
                        <a:cs typeface="Arial"/>
                        <a:sym typeface="Arial"/>
                      </a:endParaRPr>
                    </a:p>
                  </a:txBody>
                  <a:tcPr marT="7625" marB="0" marR="7625" marL="7625" anchor="ctr"/>
                </a:tc>
                <a:tc>
                  <a:txBody>
                    <a:bodyPr/>
                    <a:lstStyle/>
                    <a:p>
                      <a:pPr indent="0" lvl="0" marL="0" marR="0" rtl="0" algn="ctr">
                        <a:spcBef>
                          <a:spcPts val="0"/>
                        </a:spcBef>
                        <a:spcAft>
                          <a:spcPts val="0"/>
                        </a:spcAft>
                        <a:buNone/>
                      </a:pPr>
                      <a:r>
                        <a:rPr b="0" i="0" lang="en-US" sz="1800" u="none" cap="none" strike="noStrike">
                          <a:solidFill>
                            <a:srgbClr val="000000"/>
                          </a:solidFill>
                          <a:latin typeface="Arial"/>
                          <a:ea typeface="Arial"/>
                          <a:cs typeface="Arial"/>
                          <a:sym typeface="Arial"/>
                        </a:rPr>
                        <a:t>235.0281666</a:t>
                      </a:r>
                      <a:endParaRPr/>
                    </a:p>
                  </a:txBody>
                  <a:tcPr marT="7625" marB="0" marR="7625" marL="7625" anchor="ct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21"/>
          <p:cNvSpPr txBox="1"/>
          <p:nvPr>
            <p:ph type="title"/>
          </p:nvPr>
        </p:nvSpPr>
        <p:spPr>
          <a:xfrm>
            <a:off x="457200" y="594358"/>
            <a:ext cx="3200400" cy="5394961"/>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FFFFFF"/>
              </a:buClr>
              <a:buSzPts val="4000"/>
              <a:buFont typeface="Calibri"/>
              <a:buNone/>
            </a:pPr>
            <a:r>
              <a:rPr lang="en-US" sz="4000"/>
              <a:t>LVS </a:t>
            </a:r>
            <a:r>
              <a:rPr i="1" lang="en-US" sz="4000"/>
              <a:t>∆rpsU1 ∆rpsU2 ∆rpsU3</a:t>
            </a:r>
            <a:r>
              <a:rPr lang="en-US" sz="4000"/>
              <a:t> pFTR3-</a:t>
            </a:r>
            <a:r>
              <a:rPr i="1" lang="en-US" sz="4000"/>
              <a:t>rpsU2</a:t>
            </a:r>
            <a:r>
              <a:rPr lang="en-US" sz="4000"/>
              <a:t>-V</a:t>
            </a:r>
            <a:endParaRPr/>
          </a:p>
        </p:txBody>
      </p:sp>
      <p:graphicFrame>
        <p:nvGraphicFramePr>
          <p:cNvPr id="354" name="Google Shape;354;p21"/>
          <p:cNvGraphicFramePr/>
          <p:nvPr/>
        </p:nvGraphicFramePr>
        <p:xfrm>
          <a:off x="5339198" y="1099502"/>
          <a:ext cx="5543270" cy="3632296"/>
        </p:xfrm>
        <a:graphic>
          <a:graphicData uri="http://schemas.openxmlformats.org/drawingml/2006/chart">
            <c:chart r:id="rId3"/>
          </a:graphicData>
        </a:graphic>
      </p:graphicFrame>
      <p:pic>
        <p:nvPicPr>
          <p:cNvPr id="355" name="Google Shape;355;p21"/>
          <p:cNvPicPr preferRelativeResize="0"/>
          <p:nvPr/>
        </p:nvPicPr>
        <p:blipFill rotWithShape="1">
          <a:blip r:embed="rId4">
            <a:alphaModFix/>
          </a:blip>
          <a:srcRect b="0" l="0" r="0" t="0"/>
          <a:stretch/>
        </p:blipFill>
        <p:spPr>
          <a:xfrm>
            <a:off x="5341204" y="5252359"/>
            <a:ext cx="5541264" cy="73696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000"/>
              <a:buFont typeface="Calibri"/>
              <a:buNone/>
            </a:pPr>
            <a:r>
              <a:rPr lang="en-US" sz="4000"/>
              <a:t>Control  Comparing Doulbe and Triple Mutant Cells with ATc </a:t>
            </a:r>
            <a:endParaRPr/>
          </a:p>
        </p:txBody>
      </p:sp>
      <p:graphicFrame>
        <p:nvGraphicFramePr>
          <p:cNvPr id="361" name="Google Shape;361;p22"/>
          <p:cNvGraphicFramePr/>
          <p:nvPr/>
        </p:nvGraphicFramePr>
        <p:xfrm>
          <a:off x="1097280" y="2178267"/>
          <a:ext cx="4282745" cy="2796967"/>
        </p:xfrm>
        <a:graphic>
          <a:graphicData uri="http://schemas.openxmlformats.org/drawingml/2006/chart">
            <c:chart r:id="rId3"/>
          </a:graphicData>
        </a:graphic>
      </p:graphicFrame>
      <p:graphicFrame>
        <p:nvGraphicFramePr>
          <p:cNvPr id="362" name="Google Shape;362;p22"/>
          <p:cNvGraphicFramePr/>
          <p:nvPr/>
        </p:nvGraphicFramePr>
        <p:xfrm>
          <a:off x="6876288" y="2178267"/>
          <a:ext cx="4279392" cy="2798064"/>
        </p:xfrm>
        <a:graphic>
          <a:graphicData uri="http://schemas.openxmlformats.org/drawingml/2006/chart">
            <c:chart r:id="rId4"/>
          </a:graphicData>
        </a:graphic>
      </p:graphicFrame>
      <p:pic>
        <p:nvPicPr>
          <p:cNvPr id="363" name="Google Shape;363;p22"/>
          <p:cNvPicPr preferRelativeResize="0"/>
          <p:nvPr/>
        </p:nvPicPr>
        <p:blipFill rotWithShape="1">
          <a:blip r:embed="rId5">
            <a:alphaModFix/>
          </a:blip>
          <a:srcRect b="62081" l="26826" r="0" t="0"/>
          <a:stretch/>
        </p:blipFill>
        <p:spPr>
          <a:xfrm>
            <a:off x="6150868" y="5120640"/>
            <a:ext cx="5730232" cy="1011735"/>
          </a:xfrm>
          <a:prstGeom prst="rect">
            <a:avLst/>
          </a:prstGeom>
          <a:noFill/>
          <a:ln>
            <a:noFill/>
          </a:ln>
        </p:spPr>
      </p:pic>
      <p:pic>
        <p:nvPicPr>
          <p:cNvPr id="364" name="Google Shape;364;p22"/>
          <p:cNvPicPr preferRelativeResize="0"/>
          <p:nvPr/>
        </p:nvPicPr>
        <p:blipFill rotWithShape="1">
          <a:blip r:embed="rId6">
            <a:alphaModFix/>
          </a:blip>
          <a:srcRect b="61258" l="30430" r="0" t="0"/>
          <a:stretch/>
        </p:blipFill>
        <p:spPr>
          <a:xfrm>
            <a:off x="924334" y="5120641"/>
            <a:ext cx="4628636" cy="1014984"/>
          </a:xfrm>
          <a:prstGeom prst="rect">
            <a:avLst/>
          </a:prstGeom>
          <a:noFill/>
          <a:ln>
            <a:noFill/>
          </a:ln>
        </p:spPr>
      </p:pic>
      <p:sp>
        <p:nvSpPr>
          <p:cNvPr id="365" name="Google Shape;365;p22"/>
          <p:cNvSpPr txBox="1"/>
          <p:nvPr/>
        </p:nvSpPr>
        <p:spPr>
          <a:xfrm>
            <a:off x="2862152" y="1829322"/>
            <a:ext cx="104868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bS21-2</a:t>
            </a:r>
            <a:endParaRPr/>
          </a:p>
        </p:txBody>
      </p:sp>
      <p:sp>
        <p:nvSpPr>
          <p:cNvPr id="366" name="Google Shape;366;p22"/>
          <p:cNvSpPr txBox="1"/>
          <p:nvPr/>
        </p:nvSpPr>
        <p:spPr>
          <a:xfrm>
            <a:off x="8587020" y="1823953"/>
            <a:ext cx="85792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PDPB</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23"/>
          <p:cNvSpPr txBox="1"/>
          <p:nvPr>
            <p:ph type="title"/>
          </p:nvPr>
        </p:nvSpPr>
        <p:spPr>
          <a:xfrm>
            <a:off x="457200" y="594358"/>
            <a:ext cx="3200400" cy="5394961"/>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FFFFFF"/>
              </a:buClr>
              <a:buSzPts val="4000"/>
              <a:buFont typeface="Calibri"/>
              <a:buNone/>
            </a:pPr>
            <a:r>
              <a:rPr lang="en-US" sz="4000"/>
              <a:t>LVS </a:t>
            </a:r>
            <a:r>
              <a:rPr i="1" lang="en-US" sz="4000"/>
              <a:t>∆rpsU1 ∆rpsU2 ∆rpsU3</a:t>
            </a:r>
            <a:r>
              <a:rPr lang="en-US" sz="4000"/>
              <a:t> pFTR3-</a:t>
            </a:r>
            <a:r>
              <a:rPr i="1" lang="en-US" sz="4000"/>
              <a:t>rpsU3</a:t>
            </a:r>
            <a:r>
              <a:rPr lang="en-US" sz="4000"/>
              <a:t>-V</a:t>
            </a:r>
            <a:endParaRPr/>
          </a:p>
        </p:txBody>
      </p:sp>
      <p:graphicFrame>
        <p:nvGraphicFramePr>
          <p:cNvPr id="372" name="Google Shape;372;p23"/>
          <p:cNvGraphicFramePr/>
          <p:nvPr/>
        </p:nvGraphicFramePr>
        <p:xfrm>
          <a:off x="6010275" y="5191369"/>
          <a:ext cx="3000000" cy="3000000"/>
        </p:xfrm>
        <a:graphic>
          <a:graphicData uri="http://schemas.openxmlformats.org/drawingml/2006/table">
            <a:tbl>
              <a:tblPr>
                <a:noFill/>
                <a:tableStyleId>{58037023-DEC0-4015-9037-2BAB00A9E3C8}</a:tableStyleId>
              </a:tblPr>
              <a:tblGrid>
                <a:gridCol w="1585950"/>
                <a:gridCol w="2433600"/>
              </a:tblGrid>
              <a:tr h="190500">
                <a:tc>
                  <a:txBody>
                    <a:bodyPr/>
                    <a:lstStyle/>
                    <a:p>
                      <a:pPr indent="0" lvl="0" marL="0" marR="0" rtl="0" algn="ctr">
                        <a:spcBef>
                          <a:spcPts val="0"/>
                        </a:spcBef>
                        <a:spcAft>
                          <a:spcPts val="0"/>
                        </a:spcAft>
                        <a:buNone/>
                      </a:pPr>
                      <a:r>
                        <a:rPr lang="en-US" sz="1800" u="none" cap="none" strike="noStrike"/>
                        <a:t>Treatment</a:t>
                      </a:r>
                      <a:endParaRPr b="0" i="0" sz="1800" u="none" cap="none" strike="noStrike">
                        <a:solidFill>
                          <a:srgbClr val="000000"/>
                        </a:solidFill>
                        <a:latin typeface="Arial"/>
                        <a:ea typeface="Arial"/>
                        <a:cs typeface="Arial"/>
                        <a:sym typeface="Arial"/>
                      </a:endParaRPr>
                    </a:p>
                  </a:txBody>
                  <a:tcPr marT="7625" marB="0" marR="7625" marL="7625" anchor="ctr"/>
                </a:tc>
                <a:tc>
                  <a:txBody>
                    <a:bodyPr/>
                    <a:lstStyle/>
                    <a:p>
                      <a:pPr indent="0" lvl="0" marL="0" marR="0" rtl="0" algn="ctr">
                        <a:spcBef>
                          <a:spcPts val="0"/>
                        </a:spcBef>
                        <a:spcAft>
                          <a:spcPts val="0"/>
                        </a:spcAft>
                        <a:buNone/>
                      </a:pPr>
                      <a:r>
                        <a:rPr lang="en-US" sz="1800" u="none" cap="none" strike="noStrike"/>
                        <a:t>Generation Time</a:t>
                      </a:r>
                      <a:endParaRPr b="0" i="0" sz="1800" u="none" cap="none" strike="noStrike">
                        <a:solidFill>
                          <a:srgbClr val="000000"/>
                        </a:solidFill>
                        <a:latin typeface="Arial"/>
                        <a:ea typeface="Arial"/>
                        <a:cs typeface="Arial"/>
                        <a:sym typeface="Arial"/>
                      </a:endParaRPr>
                    </a:p>
                  </a:txBody>
                  <a:tcPr marT="7625" marB="0" marR="7625" marL="7625" anchor="ctr"/>
                </a:tc>
              </a:tr>
              <a:tr h="190500">
                <a:tc>
                  <a:txBody>
                    <a:bodyPr/>
                    <a:lstStyle/>
                    <a:p>
                      <a:pPr indent="0" lvl="0" marL="0" marR="0" rtl="0" algn="ctr">
                        <a:spcBef>
                          <a:spcPts val="0"/>
                        </a:spcBef>
                        <a:spcAft>
                          <a:spcPts val="0"/>
                        </a:spcAft>
                        <a:buNone/>
                      </a:pPr>
                      <a:r>
                        <a:rPr lang="en-US" sz="1800" u="none" cap="none" strike="noStrike"/>
                        <a:t>0 ng/mL</a:t>
                      </a:r>
                      <a:endParaRPr b="0" i="0" sz="1800" u="none" cap="none" strike="noStrike">
                        <a:solidFill>
                          <a:srgbClr val="000000"/>
                        </a:solidFill>
                        <a:latin typeface="Arial"/>
                        <a:ea typeface="Arial"/>
                        <a:cs typeface="Arial"/>
                        <a:sym typeface="Arial"/>
                      </a:endParaRPr>
                    </a:p>
                  </a:txBody>
                  <a:tcPr marT="7625" marB="0" marR="7625" marL="7625" anchor="ctr"/>
                </a:tc>
                <a:tc>
                  <a:txBody>
                    <a:bodyPr/>
                    <a:lstStyle/>
                    <a:p>
                      <a:pPr indent="0" lvl="0" marL="0" marR="0" rtl="0" algn="ctr">
                        <a:spcBef>
                          <a:spcPts val="0"/>
                        </a:spcBef>
                        <a:spcAft>
                          <a:spcPts val="0"/>
                        </a:spcAft>
                        <a:buNone/>
                      </a:pPr>
                      <a:r>
                        <a:rPr b="0" i="0" lang="en-US" sz="1800" u="none" cap="none" strike="noStrike">
                          <a:solidFill>
                            <a:srgbClr val="000000"/>
                          </a:solidFill>
                          <a:latin typeface="Arial"/>
                          <a:ea typeface="Arial"/>
                          <a:cs typeface="Arial"/>
                          <a:sym typeface="Arial"/>
                        </a:rPr>
                        <a:t>291.4827996</a:t>
                      </a:r>
                      <a:endParaRPr/>
                    </a:p>
                  </a:txBody>
                  <a:tcPr marT="7625" marB="0" marR="7625" marL="7625" anchor="ctr"/>
                </a:tc>
              </a:tr>
              <a:tr h="190500">
                <a:tc>
                  <a:txBody>
                    <a:bodyPr/>
                    <a:lstStyle/>
                    <a:p>
                      <a:pPr indent="0" lvl="0" marL="0" marR="0" rtl="0" algn="ctr">
                        <a:spcBef>
                          <a:spcPts val="0"/>
                        </a:spcBef>
                        <a:spcAft>
                          <a:spcPts val="0"/>
                        </a:spcAft>
                        <a:buNone/>
                      </a:pPr>
                      <a:r>
                        <a:rPr lang="en-US" sz="1800" u="none" cap="none" strike="noStrike"/>
                        <a:t>0.1 ng/mL</a:t>
                      </a:r>
                      <a:endParaRPr b="0" i="0" sz="1800" u="none" cap="none" strike="noStrike">
                        <a:solidFill>
                          <a:srgbClr val="000000"/>
                        </a:solidFill>
                        <a:latin typeface="Arial"/>
                        <a:ea typeface="Arial"/>
                        <a:cs typeface="Arial"/>
                        <a:sym typeface="Arial"/>
                      </a:endParaRPr>
                    </a:p>
                  </a:txBody>
                  <a:tcPr marT="7625" marB="0" marR="7625" marL="7625" anchor="ctr"/>
                </a:tc>
                <a:tc>
                  <a:txBody>
                    <a:bodyPr/>
                    <a:lstStyle/>
                    <a:p>
                      <a:pPr indent="0" lvl="0" marL="0" marR="0" rtl="0" algn="ctr">
                        <a:spcBef>
                          <a:spcPts val="0"/>
                        </a:spcBef>
                        <a:spcAft>
                          <a:spcPts val="0"/>
                        </a:spcAft>
                        <a:buNone/>
                      </a:pPr>
                      <a:r>
                        <a:rPr b="0" i="0" lang="en-US" sz="1800" u="none" cap="none" strike="noStrike">
                          <a:solidFill>
                            <a:srgbClr val="000000"/>
                          </a:solidFill>
                          <a:latin typeface="Arial"/>
                          <a:ea typeface="Arial"/>
                          <a:cs typeface="Arial"/>
                          <a:sym typeface="Arial"/>
                        </a:rPr>
                        <a:t>291.4827996</a:t>
                      </a:r>
                      <a:endParaRPr/>
                    </a:p>
                  </a:txBody>
                  <a:tcPr marT="7625" marB="0" marR="7625" marL="7625" anchor="ctr"/>
                </a:tc>
              </a:tr>
              <a:tr h="190500">
                <a:tc>
                  <a:txBody>
                    <a:bodyPr/>
                    <a:lstStyle/>
                    <a:p>
                      <a:pPr indent="0" lvl="0" marL="0" marR="0" rtl="0" algn="ctr">
                        <a:spcBef>
                          <a:spcPts val="0"/>
                        </a:spcBef>
                        <a:spcAft>
                          <a:spcPts val="0"/>
                        </a:spcAft>
                        <a:buNone/>
                      </a:pPr>
                      <a:r>
                        <a:rPr lang="en-US" sz="1800" u="none" cap="none" strike="noStrike"/>
                        <a:t>1.0 ng/mL</a:t>
                      </a:r>
                      <a:endParaRPr b="0" i="0" sz="1800" u="none" cap="none" strike="noStrike">
                        <a:solidFill>
                          <a:srgbClr val="000000"/>
                        </a:solidFill>
                        <a:latin typeface="Arial"/>
                        <a:ea typeface="Arial"/>
                        <a:cs typeface="Arial"/>
                        <a:sym typeface="Arial"/>
                      </a:endParaRPr>
                    </a:p>
                  </a:txBody>
                  <a:tcPr marT="7625" marB="0" marR="7625" marL="7625" anchor="ctr"/>
                </a:tc>
                <a:tc>
                  <a:txBody>
                    <a:bodyPr/>
                    <a:lstStyle/>
                    <a:p>
                      <a:pPr indent="0" lvl="0" marL="0" marR="0" rtl="0" algn="ctr">
                        <a:spcBef>
                          <a:spcPts val="0"/>
                        </a:spcBef>
                        <a:spcAft>
                          <a:spcPts val="0"/>
                        </a:spcAft>
                        <a:buNone/>
                      </a:pPr>
                      <a:r>
                        <a:rPr b="0" i="0" lang="en-US" sz="1800" u="none" cap="none" strike="noStrike">
                          <a:solidFill>
                            <a:srgbClr val="000000"/>
                          </a:solidFill>
                          <a:latin typeface="Arial"/>
                          <a:ea typeface="Arial"/>
                          <a:cs typeface="Arial"/>
                          <a:sym typeface="Arial"/>
                        </a:rPr>
                        <a:t>247.4881196</a:t>
                      </a:r>
                      <a:endParaRPr/>
                    </a:p>
                  </a:txBody>
                  <a:tcPr marT="7625" marB="0" marR="7625" marL="7625" anchor="ctr"/>
                </a:tc>
              </a:tr>
              <a:tr h="190500">
                <a:tc>
                  <a:txBody>
                    <a:bodyPr/>
                    <a:lstStyle/>
                    <a:p>
                      <a:pPr indent="0" lvl="0" marL="0" marR="0" rtl="0" algn="ctr">
                        <a:spcBef>
                          <a:spcPts val="0"/>
                        </a:spcBef>
                        <a:spcAft>
                          <a:spcPts val="0"/>
                        </a:spcAft>
                        <a:buNone/>
                      </a:pPr>
                      <a:r>
                        <a:rPr lang="en-US" sz="1800" u="none" cap="none" strike="noStrike"/>
                        <a:t>10 ng/mL</a:t>
                      </a:r>
                      <a:endParaRPr b="0" i="0" sz="1800" u="none" cap="none" strike="noStrike">
                        <a:solidFill>
                          <a:srgbClr val="000000"/>
                        </a:solidFill>
                        <a:latin typeface="Arial"/>
                        <a:ea typeface="Arial"/>
                        <a:cs typeface="Arial"/>
                        <a:sym typeface="Arial"/>
                      </a:endParaRPr>
                    </a:p>
                  </a:txBody>
                  <a:tcPr marT="7625" marB="0" marR="7625" marL="7625" anchor="ctr"/>
                </a:tc>
                <a:tc>
                  <a:txBody>
                    <a:bodyPr/>
                    <a:lstStyle/>
                    <a:p>
                      <a:pPr indent="0" lvl="0" marL="0" marR="0" rtl="0" algn="ctr">
                        <a:spcBef>
                          <a:spcPts val="0"/>
                        </a:spcBef>
                        <a:spcAft>
                          <a:spcPts val="0"/>
                        </a:spcAft>
                        <a:buNone/>
                      </a:pPr>
                      <a:r>
                        <a:rPr b="0" i="0" lang="en-US" sz="1800" u="none" cap="none" strike="noStrike">
                          <a:solidFill>
                            <a:srgbClr val="000000"/>
                          </a:solidFill>
                          <a:latin typeface="Arial"/>
                          <a:ea typeface="Arial"/>
                          <a:cs typeface="Arial"/>
                          <a:sym typeface="Arial"/>
                        </a:rPr>
                        <a:t>219.7868345</a:t>
                      </a:r>
                      <a:endParaRPr/>
                    </a:p>
                  </a:txBody>
                  <a:tcPr marT="7625" marB="0" marR="7625" marL="7625" anchor="ctr"/>
                </a:tc>
              </a:tr>
            </a:tbl>
          </a:graphicData>
        </a:graphic>
      </p:graphicFrame>
      <p:graphicFrame>
        <p:nvGraphicFramePr>
          <p:cNvPr id="373" name="Google Shape;373;p23"/>
          <p:cNvGraphicFramePr/>
          <p:nvPr/>
        </p:nvGraphicFramePr>
        <p:xfrm>
          <a:off x="4947666" y="445334"/>
          <a:ext cx="6144768" cy="4507992"/>
        </p:xfrm>
        <a:graphic>
          <a:graphicData uri="http://schemas.openxmlformats.org/drawingml/2006/chart">
            <c:chart r:id="rId3"/>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650"/>
              <a:buFont typeface="Calibri"/>
              <a:buNone/>
            </a:pPr>
            <a:r>
              <a:rPr lang="en-US" sz="4650"/>
              <a:t>LVS </a:t>
            </a:r>
            <a:r>
              <a:rPr i="1" lang="en-US" sz="4650"/>
              <a:t>∆rpsU1 ∆rpsU2 ∆rpsU3</a:t>
            </a:r>
            <a:r>
              <a:rPr lang="en-US" sz="4650"/>
              <a:t> pFTR3-</a:t>
            </a:r>
            <a:r>
              <a:rPr i="1" lang="en-US" sz="4650"/>
              <a:t>rpsU3</a:t>
            </a:r>
            <a:r>
              <a:rPr lang="en-US" sz="4650"/>
              <a:t>-V</a:t>
            </a:r>
            <a:endParaRPr/>
          </a:p>
        </p:txBody>
      </p:sp>
      <p:sp>
        <p:nvSpPr>
          <p:cNvPr id="379" name="Google Shape;379;p24"/>
          <p:cNvSpPr txBox="1"/>
          <p:nvPr/>
        </p:nvSpPr>
        <p:spPr>
          <a:xfrm>
            <a:off x="2862152" y="1829322"/>
            <a:ext cx="104868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bS21-3</a:t>
            </a:r>
            <a:endParaRPr/>
          </a:p>
        </p:txBody>
      </p:sp>
      <p:sp>
        <p:nvSpPr>
          <p:cNvPr id="380" name="Google Shape;380;p24"/>
          <p:cNvSpPr txBox="1"/>
          <p:nvPr/>
        </p:nvSpPr>
        <p:spPr>
          <a:xfrm>
            <a:off x="8333416" y="1823953"/>
            <a:ext cx="85792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PDPB</a:t>
            </a:r>
            <a:endParaRPr/>
          </a:p>
        </p:txBody>
      </p:sp>
      <p:graphicFrame>
        <p:nvGraphicFramePr>
          <p:cNvPr id="381" name="Google Shape;381;p24"/>
          <p:cNvGraphicFramePr/>
          <p:nvPr/>
        </p:nvGraphicFramePr>
        <p:xfrm>
          <a:off x="1249203" y="2300933"/>
          <a:ext cx="4279392" cy="2796967"/>
        </p:xfrm>
        <a:graphic>
          <a:graphicData uri="http://schemas.openxmlformats.org/drawingml/2006/chart">
            <c:chart r:id="rId3"/>
          </a:graphicData>
        </a:graphic>
      </p:graphicFrame>
      <p:graphicFrame>
        <p:nvGraphicFramePr>
          <p:cNvPr id="382" name="Google Shape;382;p24"/>
          <p:cNvGraphicFramePr/>
          <p:nvPr/>
        </p:nvGraphicFramePr>
        <p:xfrm>
          <a:off x="6622683" y="2290987"/>
          <a:ext cx="4279392" cy="2799021"/>
        </p:xfrm>
        <a:graphic>
          <a:graphicData uri="http://schemas.openxmlformats.org/drawingml/2006/chart">
            <c:chart r:id="rId4"/>
          </a:graphicData>
        </a:graphic>
      </p:graphicFrame>
      <p:pic>
        <p:nvPicPr>
          <p:cNvPr id="383" name="Google Shape;383;p24"/>
          <p:cNvPicPr preferRelativeResize="0"/>
          <p:nvPr/>
        </p:nvPicPr>
        <p:blipFill rotWithShape="1">
          <a:blip r:embed="rId5">
            <a:alphaModFix/>
          </a:blip>
          <a:srcRect b="0" l="11082" r="0" t="0"/>
          <a:stretch/>
        </p:blipFill>
        <p:spPr>
          <a:xfrm>
            <a:off x="6211308" y="5205519"/>
            <a:ext cx="5102142" cy="639904"/>
          </a:xfrm>
          <a:prstGeom prst="rect">
            <a:avLst/>
          </a:prstGeom>
          <a:noFill/>
          <a:ln>
            <a:noFill/>
          </a:ln>
        </p:spPr>
      </p:pic>
      <p:pic>
        <p:nvPicPr>
          <p:cNvPr id="384" name="Google Shape;384;p24"/>
          <p:cNvPicPr preferRelativeResize="0"/>
          <p:nvPr/>
        </p:nvPicPr>
        <p:blipFill rotWithShape="1">
          <a:blip r:embed="rId6">
            <a:alphaModFix/>
          </a:blip>
          <a:srcRect b="0" l="12106" r="0" t="0"/>
          <a:stretch/>
        </p:blipFill>
        <p:spPr>
          <a:xfrm>
            <a:off x="1267466" y="5205343"/>
            <a:ext cx="4242866" cy="64008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25"/>
          <p:cNvSpPr txBox="1"/>
          <p:nvPr>
            <p:ph type="title"/>
          </p:nvPr>
        </p:nvSpPr>
        <p:spPr>
          <a:xfrm>
            <a:off x="457200" y="594358"/>
            <a:ext cx="3200400" cy="5394961"/>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FFFFFF"/>
              </a:buClr>
              <a:buSzPts val="4000"/>
              <a:buFont typeface="Calibri"/>
              <a:buNone/>
            </a:pPr>
            <a:r>
              <a:rPr lang="en-US" sz="4000"/>
              <a:t>LVS </a:t>
            </a:r>
            <a:r>
              <a:rPr i="1" lang="en-US" sz="4000"/>
              <a:t>∆rpsU1 ∆rpsU2 ∆rpsU3</a:t>
            </a:r>
            <a:r>
              <a:rPr lang="en-US" sz="4000"/>
              <a:t> pFTR3-</a:t>
            </a:r>
            <a:r>
              <a:rPr i="1" lang="en-US" sz="4000"/>
              <a:t>rpsU1</a:t>
            </a:r>
            <a:r>
              <a:rPr lang="en-US" sz="4000"/>
              <a:t>-V</a:t>
            </a:r>
            <a:endParaRPr/>
          </a:p>
        </p:txBody>
      </p:sp>
      <p:graphicFrame>
        <p:nvGraphicFramePr>
          <p:cNvPr id="390" name="Google Shape;390;p25"/>
          <p:cNvGraphicFramePr/>
          <p:nvPr/>
        </p:nvGraphicFramePr>
        <p:xfrm>
          <a:off x="6010275" y="5196842"/>
          <a:ext cx="3000000" cy="3000000"/>
        </p:xfrm>
        <a:graphic>
          <a:graphicData uri="http://schemas.openxmlformats.org/drawingml/2006/table">
            <a:tbl>
              <a:tblPr>
                <a:noFill/>
                <a:tableStyleId>{58037023-DEC0-4015-9037-2BAB00A9E3C8}</a:tableStyleId>
              </a:tblPr>
              <a:tblGrid>
                <a:gridCol w="1585950"/>
                <a:gridCol w="2433600"/>
              </a:tblGrid>
              <a:tr h="190500">
                <a:tc>
                  <a:txBody>
                    <a:bodyPr/>
                    <a:lstStyle/>
                    <a:p>
                      <a:pPr indent="0" lvl="0" marL="0" marR="0" rtl="0" algn="ctr">
                        <a:spcBef>
                          <a:spcPts val="0"/>
                        </a:spcBef>
                        <a:spcAft>
                          <a:spcPts val="0"/>
                        </a:spcAft>
                        <a:buNone/>
                      </a:pPr>
                      <a:r>
                        <a:rPr lang="en-US" sz="1800" u="none" cap="none" strike="noStrike"/>
                        <a:t>Treatment</a:t>
                      </a:r>
                      <a:endParaRPr b="0" i="0" sz="1800" u="none" cap="none" strike="noStrike">
                        <a:solidFill>
                          <a:srgbClr val="000000"/>
                        </a:solidFill>
                        <a:latin typeface="Arial"/>
                        <a:ea typeface="Arial"/>
                        <a:cs typeface="Arial"/>
                        <a:sym typeface="Arial"/>
                      </a:endParaRPr>
                    </a:p>
                  </a:txBody>
                  <a:tcPr marT="7625" marB="0" marR="7625" marL="7625" anchor="ctr"/>
                </a:tc>
                <a:tc>
                  <a:txBody>
                    <a:bodyPr/>
                    <a:lstStyle/>
                    <a:p>
                      <a:pPr indent="0" lvl="0" marL="0" marR="0" rtl="0" algn="ctr">
                        <a:spcBef>
                          <a:spcPts val="0"/>
                        </a:spcBef>
                        <a:spcAft>
                          <a:spcPts val="0"/>
                        </a:spcAft>
                        <a:buNone/>
                      </a:pPr>
                      <a:r>
                        <a:rPr lang="en-US" sz="1800" u="none" cap="none" strike="noStrike"/>
                        <a:t>Generation Time</a:t>
                      </a:r>
                      <a:endParaRPr b="0" i="0" sz="1800" u="none" cap="none" strike="noStrike">
                        <a:solidFill>
                          <a:srgbClr val="000000"/>
                        </a:solidFill>
                        <a:latin typeface="Arial"/>
                        <a:ea typeface="Arial"/>
                        <a:cs typeface="Arial"/>
                        <a:sym typeface="Arial"/>
                      </a:endParaRPr>
                    </a:p>
                  </a:txBody>
                  <a:tcPr marT="7625" marB="0" marR="7625" marL="7625" anchor="ctr"/>
                </a:tc>
              </a:tr>
              <a:tr h="190500">
                <a:tc>
                  <a:txBody>
                    <a:bodyPr/>
                    <a:lstStyle/>
                    <a:p>
                      <a:pPr indent="0" lvl="0" marL="0" marR="0" rtl="0" algn="ctr">
                        <a:spcBef>
                          <a:spcPts val="0"/>
                        </a:spcBef>
                        <a:spcAft>
                          <a:spcPts val="0"/>
                        </a:spcAft>
                        <a:buNone/>
                      </a:pPr>
                      <a:r>
                        <a:rPr lang="en-US" sz="1800" u="none" cap="none" strike="noStrike"/>
                        <a:t>0 ng/mL</a:t>
                      </a:r>
                      <a:endParaRPr b="0" i="0" sz="1800" u="none" cap="none" strike="noStrike">
                        <a:solidFill>
                          <a:srgbClr val="000000"/>
                        </a:solidFill>
                        <a:latin typeface="Arial"/>
                        <a:ea typeface="Arial"/>
                        <a:cs typeface="Arial"/>
                        <a:sym typeface="Arial"/>
                      </a:endParaRPr>
                    </a:p>
                  </a:txBody>
                  <a:tcPr marT="7625" marB="0" marR="7625" marL="7625" anchor="ctr"/>
                </a:tc>
                <a:tc>
                  <a:txBody>
                    <a:bodyPr/>
                    <a:lstStyle/>
                    <a:p>
                      <a:pPr indent="0" lvl="0" marL="0" marR="0" rtl="0" algn="ctr">
                        <a:spcBef>
                          <a:spcPts val="0"/>
                        </a:spcBef>
                        <a:spcAft>
                          <a:spcPts val="0"/>
                        </a:spcAft>
                        <a:buNone/>
                      </a:pPr>
                      <a:r>
                        <a:rPr b="0" i="0" lang="en-US" sz="1800" u="none" cap="none" strike="noStrike">
                          <a:solidFill>
                            <a:srgbClr val="000000"/>
                          </a:solidFill>
                          <a:latin typeface="Arial"/>
                          <a:ea typeface="Arial"/>
                          <a:cs typeface="Arial"/>
                          <a:sym typeface="Arial"/>
                        </a:rPr>
                        <a:t>119.2275079</a:t>
                      </a:r>
                      <a:endParaRPr/>
                    </a:p>
                  </a:txBody>
                  <a:tcPr marT="7625" marB="0" marR="7625" marL="7625" anchor="ctr"/>
                </a:tc>
              </a:tr>
              <a:tr h="190500">
                <a:tc>
                  <a:txBody>
                    <a:bodyPr/>
                    <a:lstStyle/>
                    <a:p>
                      <a:pPr indent="0" lvl="0" marL="0" marR="0" rtl="0" algn="ctr">
                        <a:spcBef>
                          <a:spcPts val="0"/>
                        </a:spcBef>
                        <a:spcAft>
                          <a:spcPts val="0"/>
                        </a:spcAft>
                        <a:buNone/>
                      </a:pPr>
                      <a:r>
                        <a:rPr lang="en-US" sz="1800" u="none" cap="none" strike="noStrike"/>
                        <a:t>0.1 ng/mL</a:t>
                      </a:r>
                      <a:endParaRPr b="0" i="0" sz="1800" u="none" cap="none" strike="noStrike">
                        <a:solidFill>
                          <a:srgbClr val="000000"/>
                        </a:solidFill>
                        <a:latin typeface="Arial"/>
                        <a:ea typeface="Arial"/>
                        <a:cs typeface="Arial"/>
                        <a:sym typeface="Arial"/>
                      </a:endParaRPr>
                    </a:p>
                  </a:txBody>
                  <a:tcPr marT="7625" marB="0" marR="7625" marL="7625" anchor="ctr"/>
                </a:tc>
                <a:tc>
                  <a:txBody>
                    <a:bodyPr/>
                    <a:lstStyle/>
                    <a:p>
                      <a:pPr indent="0" lvl="0" marL="0" marR="0" rtl="0" algn="ctr">
                        <a:spcBef>
                          <a:spcPts val="0"/>
                        </a:spcBef>
                        <a:spcAft>
                          <a:spcPts val="0"/>
                        </a:spcAft>
                        <a:buNone/>
                      </a:pPr>
                      <a:r>
                        <a:rPr b="0" i="0" lang="en-US" sz="1800" u="none" cap="none" strike="noStrike">
                          <a:solidFill>
                            <a:srgbClr val="000000"/>
                          </a:solidFill>
                          <a:latin typeface="Arial"/>
                          <a:ea typeface="Arial"/>
                          <a:cs typeface="Arial"/>
                          <a:sym typeface="Arial"/>
                        </a:rPr>
                        <a:t>121.7265702</a:t>
                      </a:r>
                      <a:endParaRPr/>
                    </a:p>
                  </a:txBody>
                  <a:tcPr marT="7625" marB="0" marR="7625" marL="7625" anchor="ctr"/>
                </a:tc>
              </a:tr>
              <a:tr h="190500">
                <a:tc>
                  <a:txBody>
                    <a:bodyPr/>
                    <a:lstStyle/>
                    <a:p>
                      <a:pPr indent="0" lvl="0" marL="0" marR="0" rtl="0" algn="ctr">
                        <a:spcBef>
                          <a:spcPts val="0"/>
                        </a:spcBef>
                        <a:spcAft>
                          <a:spcPts val="0"/>
                        </a:spcAft>
                        <a:buNone/>
                      </a:pPr>
                      <a:r>
                        <a:rPr lang="en-US" sz="1800" u="none" cap="none" strike="noStrike"/>
                        <a:t>1.0 ng/mL</a:t>
                      </a:r>
                      <a:endParaRPr b="0" i="0" sz="1800" u="none" cap="none" strike="noStrike">
                        <a:solidFill>
                          <a:srgbClr val="000000"/>
                        </a:solidFill>
                        <a:latin typeface="Arial"/>
                        <a:ea typeface="Arial"/>
                        <a:cs typeface="Arial"/>
                        <a:sym typeface="Arial"/>
                      </a:endParaRPr>
                    </a:p>
                  </a:txBody>
                  <a:tcPr marT="7625" marB="0" marR="7625" marL="7625" anchor="ctr"/>
                </a:tc>
                <a:tc>
                  <a:txBody>
                    <a:bodyPr/>
                    <a:lstStyle/>
                    <a:p>
                      <a:pPr indent="0" lvl="0" marL="0" marR="0" rtl="0" algn="ctr">
                        <a:spcBef>
                          <a:spcPts val="0"/>
                        </a:spcBef>
                        <a:spcAft>
                          <a:spcPts val="0"/>
                        </a:spcAft>
                        <a:buNone/>
                      </a:pPr>
                      <a:r>
                        <a:rPr b="0" i="0" lang="en-US" sz="1800" u="none" cap="none" strike="noStrike">
                          <a:solidFill>
                            <a:srgbClr val="000000"/>
                          </a:solidFill>
                          <a:latin typeface="Arial"/>
                          <a:ea typeface="Arial"/>
                          <a:cs typeface="Arial"/>
                          <a:sym typeface="Arial"/>
                        </a:rPr>
                        <a:t>123.5156469</a:t>
                      </a:r>
                      <a:endParaRPr/>
                    </a:p>
                  </a:txBody>
                  <a:tcPr marT="7625" marB="0" marR="7625" marL="7625" anchor="ctr"/>
                </a:tc>
              </a:tr>
              <a:tr h="190500">
                <a:tc>
                  <a:txBody>
                    <a:bodyPr/>
                    <a:lstStyle/>
                    <a:p>
                      <a:pPr indent="0" lvl="0" marL="0" marR="0" rtl="0" algn="ctr">
                        <a:spcBef>
                          <a:spcPts val="0"/>
                        </a:spcBef>
                        <a:spcAft>
                          <a:spcPts val="0"/>
                        </a:spcAft>
                        <a:buNone/>
                      </a:pPr>
                      <a:r>
                        <a:rPr lang="en-US" sz="1800" u="none" cap="none" strike="noStrike"/>
                        <a:t>10 ng/mL</a:t>
                      </a:r>
                      <a:endParaRPr b="0" i="0" sz="1800" u="none" cap="none" strike="noStrike">
                        <a:solidFill>
                          <a:srgbClr val="000000"/>
                        </a:solidFill>
                        <a:latin typeface="Arial"/>
                        <a:ea typeface="Arial"/>
                        <a:cs typeface="Arial"/>
                        <a:sym typeface="Arial"/>
                      </a:endParaRPr>
                    </a:p>
                  </a:txBody>
                  <a:tcPr marT="7625" marB="0" marR="7625" marL="7625" anchor="ctr"/>
                </a:tc>
                <a:tc>
                  <a:txBody>
                    <a:bodyPr/>
                    <a:lstStyle/>
                    <a:p>
                      <a:pPr indent="0" lvl="0" marL="0" marR="0" rtl="0" algn="ctr">
                        <a:spcBef>
                          <a:spcPts val="0"/>
                        </a:spcBef>
                        <a:spcAft>
                          <a:spcPts val="0"/>
                        </a:spcAft>
                        <a:buNone/>
                      </a:pPr>
                      <a:r>
                        <a:rPr b="0" i="0" lang="en-US" sz="1800" u="none" cap="none" strike="noStrike">
                          <a:solidFill>
                            <a:srgbClr val="000000"/>
                          </a:solidFill>
                          <a:latin typeface="Arial"/>
                          <a:ea typeface="Arial"/>
                          <a:cs typeface="Arial"/>
                          <a:sym typeface="Arial"/>
                        </a:rPr>
                        <a:t>120.484567</a:t>
                      </a:r>
                      <a:endParaRPr/>
                    </a:p>
                  </a:txBody>
                  <a:tcPr marT="7625" marB="0" marR="7625" marL="7625" anchor="ctr"/>
                </a:tc>
              </a:tr>
            </a:tbl>
          </a:graphicData>
        </a:graphic>
      </p:graphicFrame>
      <p:graphicFrame>
        <p:nvGraphicFramePr>
          <p:cNvPr id="391" name="Google Shape;391;p25"/>
          <p:cNvGraphicFramePr/>
          <p:nvPr/>
        </p:nvGraphicFramePr>
        <p:xfrm>
          <a:off x="4947666" y="347681"/>
          <a:ext cx="6144768" cy="4507992"/>
        </p:xfrm>
        <a:graphic>
          <a:graphicData uri="http://schemas.openxmlformats.org/drawingml/2006/chart">
            <c:chart r:id="rId3"/>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2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000"/>
              <a:buFont typeface="Calibri"/>
              <a:buNone/>
            </a:pPr>
            <a:r>
              <a:rPr lang="en-US" sz="4000"/>
              <a:t>LVS </a:t>
            </a:r>
            <a:r>
              <a:rPr i="1" lang="en-US" sz="4000"/>
              <a:t>∆rpsU1 ∆rpsU2 ∆rpsU3</a:t>
            </a:r>
            <a:r>
              <a:rPr lang="en-US" sz="4000"/>
              <a:t> pFTR3-</a:t>
            </a:r>
            <a:r>
              <a:rPr i="1" lang="en-US" sz="4000"/>
              <a:t>rpsU1</a:t>
            </a:r>
            <a:r>
              <a:rPr lang="en-US" sz="4000"/>
              <a:t>-V</a:t>
            </a:r>
            <a:endParaRPr/>
          </a:p>
        </p:txBody>
      </p:sp>
      <p:sp>
        <p:nvSpPr>
          <p:cNvPr id="397" name="Google Shape;397;p26"/>
          <p:cNvSpPr txBox="1"/>
          <p:nvPr/>
        </p:nvSpPr>
        <p:spPr>
          <a:xfrm>
            <a:off x="2862152" y="1829322"/>
            <a:ext cx="104868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bS21-1</a:t>
            </a:r>
            <a:endParaRPr/>
          </a:p>
        </p:txBody>
      </p:sp>
      <p:sp>
        <p:nvSpPr>
          <p:cNvPr id="398" name="Google Shape;398;p26"/>
          <p:cNvSpPr txBox="1"/>
          <p:nvPr/>
        </p:nvSpPr>
        <p:spPr>
          <a:xfrm>
            <a:off x="8333416" y="1823953"/>
            <a:ext cx="85792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PDPB</a:t>
            </a:r>
            <a:endParaRPr/>
          </a:p>
        </p:txBody>
      </p:sp>
      <p:graphicFrame>
        <p:nvGraphicFramePr>
          <p:cNvPr id="399" name="Google Shape;399;p26"/>
          <p:cNvGraphicFramePr/>
          <p:nvPr/>
        </p:nvGraphicFramePr>
        <p:xfrm>
          <a:off x="1249202" y="2382949"/>
          <a:ext cx="4279392" cy="2798064"/>
        </p:xfrm>
        <a:graphic>
          <a:graphicData uri="http://schemas.openxmlformats.org/drawingml/2006/chart">
            <c:chart r:id="rId3"/>
          </a:graphicData>
        </a:graphic>
      </p:graphicFrame>
      <p:graphicFrame>
        <p:nvGraphicFramePr>
          <p:cNvPr id="400" name="Google Shape;400;p26"/>
          <p:cNvGraphicFramePr/>
          <p:nvPr/>
        </p:nvGraphicFramePr>
        <p:xfrm>
          <a:off x="6622683" y="2382949"/>
          <a:ext cx="4279392" cy="2799021"/>
        </p:xfrm>
        <a:graphic>
          <a:graphicData uri="http://schemas.openxmlformats.org/drawingml/2006/chart">
            <c:chart r:id="rId4"/>
          </a:graphicData>
        </a:graphic>
      </p:graphicFrame>
      <p:pic>
        <p:nvPicPr>
          <p:cNvPr id="401" name="Google Shape;401;p26"/>
          <p:cNvPicPr preferRelativeResize="0"/>
          <p:nvPr/>
        </p:nvPicPr>
        <p:blipFill rotWithShape="1">
          <a:blip r:embed="rId5">
            <a:alphaModFix/>
          </a:blip>
          <a:srcRect b="0" l="17815" r="0" t="0"/>
          <a:stretch/>
        </p:blipFill>
        <p:spPr>
          <a:xfrm>
            <a:off x="6234546" y="5362728"/>
            <a:ext cx="5275567" cy="585120"/>
          </a:xfrm>
          <a:prstGeom prst="rect">
            <a:avLst/>
          </a:prstGeom>
          <a:noFill/>
          <a:ln>
            <a:noFill/>
          </a:ln>
        </p:spPr>
      </p:pic>
      <p:pic>
        <p:nvPicPr>
          <p:cNvPr id="402" name="Google Shape;402;p26"/>
          <p:cNvPicPr preferRelativeResize="0"/>
          <p:nvPr/>
        </p:nvPicPr>
        <p:blipFill rotWithShape="1">
          <a:blip r:embed="rId6">
            <a:alphaModFix/>
          </a:blip>
          <a:srcRect b="0" l="22488" r="0" t="0"/>
          <a:stretch/>
        </p:blipFill>
        <p:spPr>
          <a:xfrm>
            <a:off x="1314505" y="5362632"/>
            <a:ext cx="4214089" cy="58521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2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Future Directions</a:t>
            </a:r>
            <a:endParaRPr/>
          </a:p>
        </p:txBody>
      </p:sp>
      <p:sp>
        <p:nvSpPr>
          <p:cNvPr id="408" name="Google Shape;408;p27"/>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lang="en-US"/>
              <a:t>Sending out samples for whole genome sequencing </a:t>
            </a:r>
            <a:endParaRPr/>
          </a:p>
          <a:p>
            <a:pPr indent="-127000" lvl="0" marL="91440" rtl="0" algn="l">
              <a:lnSpc>
                <a:spcPct val="90000"/>
              </a:lnSpc>
              <a:spcBef>
                <a:spcPts val="1400"/>
              </a:spcBef>
              <a:spcAft>
                <a:spcPts val="0"/>
              </a:spcAft>
              <a:buSzPts val="2000"/>
              <a:buChar char=" "/>
            </a:pPr>
            <a:r>
              <a:rPr lang="en-US"/>
              <a:t>Cloning an empty vector control of this plasmid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8">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28"/>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Calibri"/>
              <a:buNone/>
            </a:pPr>
            <a:r>
              <a:rPr lang="en-US"/>
              <a:t>Thank you</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2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Assessing bS21 production in solid media</a:t>
            </a:r>
            <a:endParaRPr/>
          </a:p>
        </p:txBody>
      </p:sp>
      <p:pic>
        <p:nvPicPr>
          <p:cNvPr descr="Table&#10;&#10;Description automatically generated" id="419" name="Google Shape;419;p29"/>
          <p:cNvPicPr preferRelativeResize="0"/>
          <p:nvPr>
            <p:ph idx="1" type="body"/>
          </p:nvPr>
        </p:nvPicPr>
        <p:blipFill rotWithShape="1">
          <a:blip r:embed="rId3">
            <a:alphaModFix/>
          </a:blip>
          <a:srcRect b="0" l="0" r="0" t="0"/>
          <a:stretch/>
        </p:blipFill>
        <p:spPr>
          <a:xfrm>
            <a:off x="272783" y="2130092"/>
            <a:ext cx="5823217" cy="3246121"/>
          </a:xfrm>
          <a:prstGeom prst="rect">
            <a:avLst/>
          </a:prstGeom>
          <a:noFill/>
          <a:ln cap="flat" cmpd="sng" w="9525">
            <a:solidFill>
              <a:schemeClr val="dk1"/>
            </a:solidFill>
            <a:prstDash val="solid"/>
            <a:round/>
            <a:headEnd len="sm" w="sm" type="none"/>
            <a:tailEnd len="sm" w="sm" type="none"/>
          </a:ln>
        </p:spPr>
      </p:pic>
      <p:pic>
        <p:nvPicPr>
          <p:cNvPr id="420" name="Google Shape;420;p29"/>
          <p:cNvPicPr preferRelativeResize="0"/>
          <p:nvPr/>
        </p:nvPicPr>
        <p:blipFill rotWithShape="1">
          <a:blip r:embed="rId4">
            <a:alphaModFix/>
          </a:blip>
          <a:srcRect b="0" l="0" r="0" t="0"/>
          <a:stretch/>
        </p:blipFill>
        <p:spPr>
          <a:xfrm>
            <a:off x="170688" y="5464580"/>
            <a:ext cx="6056376" cy="404514"/>
          </a:xfrm>
          <a:prstGeom prst="rect">
            <a:avLst/>
          </a:prstGeom>
          <a:noFill/>
          <a:ln>
            <a:noFill/>
          </a:ln>
        </p:spPr>
      </p:pic>
      <p:graphicFrame>
        <p:nvGraphicFramePr>
          <p:cNvPr id="421" name="Google Shape;421;p29"/>
          <p:cNvGraphicFramePr/>
          <p:nvPr/>
        </p:nvGraphicFramePr>
        <p:xfrm>
          <a:off x="6227064" y="1898351"/>
          <a:ext cx="5586984" cy="4197096"/>
        </p:xfrm>
        <a:graphic>
          <a:graphicData uri="http://schemas.openxmlformats.org/drawingml/2006/chart">
            <c:chart r:id="rId5"/>
          </a:graphicData>
        </a:graphic>
      </p:graphicFrame>
      <p:cxnSp>
        <p:nvCxnSpPr>
          <p:cNvPr id="422" name="Google Shape;422;p29"/>
          <p:cNvCxnSpPr/>
          <p:nvPr/>
        </p:nvCxnSpPr>
        <p:spPr>
          <a:xfrm rot="10800000">
            <a:off x="6227064" y="5348515"/>
            <a:ext cx="616690" cy="0"/>
          </a:xfrm>
          <a:prstGeom prst="straightConnector1">
            <a:avLst/>
          </a:prstGeom>
          <a:noFill/>
          <a:ln cap="flat" cmpd="sng" w="76200">
            <a:solidFill>
              <a:schemeClr val="accent1"/>
            </a:solidFill>
            <a:prstDash val="solid"/>
            <a:round/>
            <a:headEnd len="sm" w="sm" type="none"/>
            <a:tailEnd len="med" w="med" type="triangle"/>
          </a:ln>
        </p:spPr>
      </p:cxnSp>
      <p:grpSp>
        <p:nvGrpSpPr>
          <p:cNvPr id="423" name="Google Shape;423;p29"/>
          <p:cNvGrpSpPr/>
          <p:nvPr/>
        </p:nvGrpSpPr>
        <p:grpSpPr>
          <a:xfrm>
            <a:off x="10269209" y="2077432"/>
            <a:ext cx="945470" cy="769441"/>
            <a:chOff x="9215024" y="2401499"/>
            <a:chExt cx="945470" cy="769441"/>
          </a:xfrm>
        </p:grpSpPr>
        <p:sp>
          <p:nvSpPr>
            <p:cNvPr id="424" name="Google Shape;424;p29"/>
            <p:cNvSpPr/>
            <p:nvPr/>
          </p:nvSpPr>
          <p:spPr>
            <a:xfrm rot="-5400000">
              <a:off x="9612298" y="2519038"/>
              <a:ext cx="150921" cy="945470"/>
            </a:xfrm>
            <a:prstGeom prst="rightBracket">
              <a:avLst>
                <a:gd fmla="val 8333" name="adj"/>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25" name="Google Shape;425;p29"/>
            <p:cNvSpPr txBox="1"/>
            <p:nvPr/>
          </p:nvSpPr>
          <p:spPr>
            <a:xfrm>
              <a:off x="9455162" y="2401499"/>
              <a:ext cx="46519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grpSp>
        <p:nvGrpSpPr>
          <p:cNvPr id="426" name="Google Shape;426;p29"/>
          <p:cNvGrpSpPr/>
          <p:nvPr/>
        </p:nvGrpSpPr>
        <p:grpSpPr>
          <a:xfrm>
            <a:off x="9266248" y="1719098"/>
            <a:ext cx="1911096" cy="769441"/>
            <a:chOff x="9215024" y="2401499"/>
            <a:chExt cx="945470" cy="769441"/>
          </a:xfrm>
        </p:grpSpPr>
        <p:sp>
          <p:nvSpPr>
            <p:cNvPr id="427" name="Google Shape;427;p29"/>
            <p:cNvSpPr/>
            <p:nvPr/>
          </p:nvSpPr>
          <p:spPr>
            <a:xfrm rot="-5400000">
              <a:off x="9612298" y="2519038"/>
              <a:ext cx="150921" cy="945470"/>
            </a:xfrm>
            <a:prstGeom prst="rightBracket">
              <a:avLst>
                <a:gd fmla="val 8333" name="adj"/>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28" name="Google Shape;428;p29"/>
            <p:cNvSpPr txBox="1"/>
            <p:nvPr/>
          </p:nvSpPr>
          <p:spPr>
            <a:xfrm>
              <a:off x="9455162" y="2401499"/>
              <a:ext cx="46519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grpSp>
        <p:nvGrpSpPr>
          <p:cNvPr id="429" name="Google Shape;429;p29"/>
          <p:cNvGrpSpPr/>
          <p:nvPr/>
        </p:nvGrpSpPr>
        <p:grpSpPr>
          <a:xfrm>
            <a:off x="8373284" y="1334377"/>
            <a:ext cx="2825496" cy="769441"/>
            <a:chOff x="9215024" y="2401499"/>
            <a:chExt cx="945470" cy="769441"/>
          </a:xfrm>
        </p:grpSpPr>
        <p:sp>
          <p:nvSpPr>
            <p:cNvPr id="430" name="Google Shape;430;p29"/>
            <p:cNvSpPr/>
            <p:nvPr/>
          </p:nvSpPr>
          <p:spPr>
            <a:xfrm rot="-5400000">
              <a:off x="9612298" y="2519038"/>
              <a:ext cx="150921" cy="945470"/>
            </a:xfrm>
            <a:prstGeom prst="rightBracket">
              <a:avLst>
                <a:gd fmla="val 8333" name="adj"/>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31" name="Google Shape;431;p29"/>
            <p:cNvSpPr txBox="1"/>
            <p:nvPr/>
          </p:nvSpPr>
          <p:spPr>
            <a:xfrm>
              <a:off x="9455162" y="2401499"/>
              <a:ext cx="46519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sp>
        <p:nvSpPr>
          <p:cNvPr id="432" name="Google Shape;432;p29"/>
          <p:cNvSpPr txBox="1"/>
          <p:nvPr/>
        </p:nvSpPr>
        <p:spPr>
          <a:xfrm>
            <a:off x="6452616" y="5910781"/>
            <a:ext cx="120738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a:t>
            </a:r>
            <a:r>
              <a:rPr i="1" lang="en-US" sz="1800">
                <a:solidFill>
                  <a:schemeClr val="dk1"/>
                </a:solidFill>
                <a:latin typeface="Calibri"/>
                <a:ea typeface="Calibri"/>
                <a:cs typeface="Calibri"/>
                <a:sym typeface="Calibri"/>
              </a:rPr>
              <a:t>p </a:t>
            </a:r>
            <a:r>
              <a:rPr lang="en-US" sz="1800">
                <a:solidFill>
                  <a:schemeClr val="dk1"/>
                </a:solidFill>
                <a:latin typeface="Calibri"/>
                <a:ea typeface="Calibri"/>
                <a:cs typeface="Calibri"/>
                <a:sym typeface="Calibri"/>
              </a:rPr>
              <a:t>&lt; 0.05</a:t>
            </a:r>
            <a:r>
              <a:rPr i="1"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42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2">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3"/>
          <p:cNvSpPr txBox="1"/>
          <p:nvPr>
            <p:ph type="title"/>
          </p:nvPr>
        </p:nvSpPr>
        <p:spPr>
          <a:xfrm>
            <a:off x="208926" y="162029"/>
            <a:ext cx="11894842" cy="101968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Ribosomes can be heterogenous</a:t>
            </a:r>
            <a:endParaRPr/>
          </a:p>
        </p:txBody>
      </p:sp>
      <p:sp>
        <p:nvSpPr>
          <p:cNvPr id="122" name="Google Shape;122;p3"/>
          <p:cNvSpPr txBox="1"/>
          <p:nvPr/>
        </p:nvSpPr>
        <p:spPr>
          <a:xfrm>
            <a:off x="44116" y="5750576"/>
            <a:ext cx="12103768"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Century Gothic"/>
              <a:buNone/>
            </a:pPr>
            <a:r>
              <a:rPr b="1" i="0" lang="en-US" sz="3000" u="none" cap="none" strike="noStrike">
                <a:solidFill>
                  <a:srgbClr val="000000"/>
                </a:solidFill>
                <a:latin typeface="Century Gothic"/>
                <a:ea typeface="Century Gothic"/>
                <a:cs typeface="Century Gothic"/>
                <a:sym typeface="Century Gothic"/>
              </a:rPr>
              <a:t>How do changes in ribosome composition influence translation?</a:t>
            </a:r>
            <a:endParaRPr/>
          </a:p>
        </p:txBody>
      </p:sp>
      <p:pic>
        <p:nvPicPr>
          <p:cNvPr id="123" name="Google Shape;123;p3"/>
          <p:cNvPicPr preferRelativeResize="0"/>
          <p:nvPr/>
        </p:nvPicPr>
        <p:blipFill rotWithShape="1">
          <a:blip r:embed="rId3">
            <a:alphaModFix/>
          </a:blip>
          <a:srcRect b="0" l="0" r="0" t="4370"/>
          <a:stretch/>
        </p:blipFill>
        <p:spPr>
          <a:xfrm rot="-5400000">
            <a:off x="1546411" y="2222207"/>
            <a:ext cx="3229160" cy="3088035"/>
          </a:xfrm>
          <a:prstGeom prst="rect">
            <a:avLst/>
          </a:prstGeom>
          <a:noFill/>
          <a:ln>
            <a:noFill/>
          </a:ln>
        </p:spPr>
      </p:pic>
      <p:sp>
        <p:nvSpPr>
          <p:cNvPr id="124" name="Google Shape;124;p3"/>
          <p:cNvSpPr txBox="1"/>
          <p:nvPr/>
        </p:nvSpPr>
        <p:spPr>
          <a:xfrm>
            <a:off x="2049679" y="1406423"/>
            <a:ext cx="1946367"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entury Gothic"/>
              <a:buNone/>
            </a:pPr>
            <a:r>
              <a:rPr b="1" i="1" lang="en-US" sz="1800" u="none" cap="none" strike="noStrike">
                <a:solidFill>
                  <a:srgbClr val="000000"/>
                </a:solidFill>
                <a:latin typeface="Century Gothic"/>
                <a:ea typeface="Century Gothic"/>
                <a:cs typeface="Century Gothic"/>
                <a:sym typeface="Century Gothic"/>
              </a:rPr>
              <a:t>E. coli </a:t>
            </a:r>
            <a:r>
              <a:rPr b="1" i="0" lang="en-US" sz="1800" u="none" cap="none" strike="noStrike">
                <a:solidFill>
                  <a:srgbClr val="000000"/>
                </a:solidFill>
                <a:latin typeface="Century Gothic"/>
                <a:ea typeface="Century Gothic"/>
                <a:cs typeface="Century Gothic"/>
                <a:sym typeface="Century Gothic"/>
              </a:rPr>
              <a:t>ribosome</a:t>
            </a:r>
            <a:endParaRPr b="0" i="0" sz="18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800"/>
              <a:buFont typeface="Century Gothic"/>
              <a:buNone/>
            </a:pPr>
            <a:r>
              <a:rPr b="0" i="0" lang="en-US" sz="1800" u="none" cap="none" strike="noStrike">
                <a:solidFill>
                  <a:srgbClr val="000000"/>
                </a:solidFill>
                <a:latin typeface="Century Gothic"/>
                <a:ea typeface="Century Gothic"/>
                <a:cs typeface="Century Gothic"/>
                <a:sym typeface="Century Gothic"/>
              </a:rPr>
              <a:t>3 rRNAs</a:t>
            </a:r>
            <a:endParaRPr/>
          </a:p>
          <a:p>
            <a:pPr indent="0" lvl="0" marL="0" marR="0" rtl="0" algn="ctr">
              <a:lnSpc>
                <a:spcPct val="100000"/>
              </a:lnSpc>
              <a:spcBef>
                <a:spcPts val="0"/>
              </a:spcBef>
              <a:spcAft>
                <a:spcPts val="0"/>
              </a:spcAft>
              <a:buClr>
                <a:srgbClr val="000000"/>
              </a:buClr>
              <a:buSzPts val="1800"/>
              <a:buFont typeface="Century Gothic"/>
              <a:buNone/>
            </a:pPr>
            <a:r>
              <a:rPr b="0" i="0" lang="en-US" sz="1800" u="none" cap="none" strike="noStrike">
                <a:solidFill>
                  <a:srgbClr val="000000"/>
                </a:solidFill>
                <a:latin typeface="Century Gothic"/>
                <a:ea typeface="Century Gothic"/>
                <a:cs typeface="Century Gothic"/>
                <a:sym typeface="Century Gothic"/>
              </a:rPr>
              <a:t>49 proteins</a:t>
            </a:r>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entury Gothic"/>
              <a:ea typeface="Century Gothic"/>
              <a:cs typeface="Century Gothic"/>
              <a:sym typeface="Century Gothic"/>
            </a:endParaRPr>
          </a:p>
        </p:txBody>
      </p:sp>
      <p:sp>
        <p:nvSpPr>
          <p:cNvPr id="125" name="Google Shape;125;p3"/>
          <p:cNvSpPr txBox="1"/>
          <p:nvPr/>
        </p:nvSpPr>
        <p:spPr>
          <a:xfrm>
            <a:off x="1334286" y="5064196"/>
            <a:ext cx="120173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PDB 4V50</a:t>
            </a:r>
            <a:endParaRPr/>
          </a:p>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Berk et al., 2006</a:t>
            </a:r>
            <a:endParaRPr/>
          </a:p>
        </p:txBody>
      </p:sp>
      <p:sp>
        <p:nvSpPr>
          <p:cNvPr id="126" name="Google Shape;126;p3"/>
          <p:cNvSpPr txBox="1"/>
          <p:nvPr/>
        </p:nvSpPr>
        <p:spPr>
          <a:xfrm>
            <a:off x="5327781" y="2151644"/>
            <a:ext cx="5756987" cy="30469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entury Gothic"/>
              <a:buNone/>
            </a:pPr>
            <a:r>
              <a:rPr b="1" i="0" lang="en-US" sz="3200" u="none" cap="none" strike="noStrike">
                <a:solidFill>
                  <a:srgbClr val="000000"/>
                </a:solidFill>
                <a:latin typeface="Century Gothic"/>
                <a:ea typeface="Century Gothic"/>
                <a:cs typeface="Century Gothic"/>
                <a:sym typeface="Century Gothic"/>
              </a:rPr>
              <a:t>Sources of heterogeneity</a:t>
            </a:r>
            <a:endParaRPr/>
          </a:p>
          <a:p>
            <a:pPr indent="-342900" lvl="0" marL="342900" marR="0" rtl="0" algn="l">
              <a:lnSpc>
                <a:spcPct val="100000"/>
              </a:lnSpc>
              <a:spcBef>
                <a:spcPts val="1200"/>
              </a:spcBef>
              <a:spcAft>
                <a:spcPts val="0"/>
              </a:spcAft>
              <a:buClr>
                <a:srgbClr val="000000"/>
              </a:buClr>
              <a:buSzPts val="2400"/>
              <a:buFont typeface="Century Gothic"/>
              <a:buAutoNum type="arabicPeriod"/>
            </a:pPr>
            <a:r>
              <a:rPr b="0" i="0" lang="en-US" sz="2400" u="none" cap="none" strike="noStrike">
                <a:solidFill>
                  <a:srgbClr val="000000"/>
                </a:solidFill>
                <a:latin typeface="Century Gothic"/>
                <a:ea typeface="Century Gothic"/>
                <a:cs typeface="Century Gothic"/>
                <a:sym typeface="Century Gothic"/>
              </a:rPr>
              <a:t>Multiple rRNA operons</a:t>
            </a:r>
            <a:endParaRPr/>
          </a:p>
          <a:p>
            <a:pPr indent="-342900" lvl="0" marL="342900" marR="0" rtl="0" algn="l">
              <a:lnSpc>
                <a:spcPct val="100000"/>
              </a:lnSpc>
              <a:spcBef>
                <a:spcPts val="1200"/>
              </a:spcBef>
              <a:spcAft>
                <a:spcPts val="0"/>
              </a:spcAft>
              <a:buClr>
                <a:srgbClr val="000000"/>
              </a:buClr>
              <a:buSzPts val="2400"/>
              <a:buFont typeface="Century Gothic"/>
              <a:buAutoNum type="arabicPeriod"/>
            </a:pPr>
            <a:r>
              <a:rPr b="0" i="0" lang="en-US" sz="2400" u="none" cap="none" strike="noStrike">
                <a:solidFill>
                  <a:srgbClr val="000000"/>
                </a:solidFill>
                <a:latin typeface="Century Gothic"/>
                <a:ea typeface="Century Gothic"/>
                <a:cs typeface="Century Gothic"/>
                <a:sym typeface="Century Gothic"/>
              </a:rPr>
              <a:t>rRNA modifications</a:t>
            </a:r>
            <a:endParaRPr/>
          </a:p>
          <a:p>
            <a:pPr indent="-342900" lvl="0" marL="342900" marR="0" rtl="0" algn="l">
              <a:lnSpc>
                <a:spcPct val="100000"/>
              </a:lnSpc>
              <a:spcBef>
                <a:spcPts val="1200"/>
              </a:spcBef>
              <a:spcAft>
                <a:spcPts val="0"/>
              </a:spcAft>
              <a:buClr>
                <a:srgbClr val="000000"/>
              </a:buClr>
              <a:buSzPts val="2400"/>
              <a:buFont typeface="Century Gothic"/>
              <a:buAutoNum type="arabicPeriod"/>
            </a:pPr>
            <a:r>
              <a:rPr b="0" i="0" lang="en-US" sz="2400" u="none" cap="none" strike="noStrike">
                <a:solidFill>
                  <a:srgbClr val="000000"/>
                </a:solidFill>
                <a:latin typeface="Century Gothic"/>
                <a:ea typeface="Century Gothic"/>
                <a:cs typeface="Century Gothic"/>
                <a:sym typeface="Century Gothic"/>
              </a:rPr>
              <a:t>Ribosomal protein modifications</a:t>
            </a:r>
            <a:endParaRPr/>
          </a:p>
          <a:p>
            <a:pPr indent="-342900" lvl="0" marL="342900" marR="0" rtl="0" algn="l">
              <a:lnSpc>
                <a:spcPct val="100000"/>
              </a:lnSpc>
              <a:spcBef>
                <a:spcPts val="1200"/>
              </a:spcBef>
              <a:spcAft>
                <a:spcPts val="0"/>
              </a:spcAft>
              <a:buClr>
                <a:srgbClr val="000000"/>
              </a:buClr>
              <a:buSzPts val="2400"/>
              <a:buFont typeface="Century Gothic"/>
              <a:buAutoNum type="arabicPeriod"/>
            </a:pPr>
            <a:r>
              <a:rPr b="1" i="0" lang="en-US" sz="2400" u="none" cap="none" strike="noStrike">
                <a:solidFill>
                  <a:srgbClr val="000000"/>
                </a:solidFill>
                <a:latin typeface="Century Gothic"/>
                <a:ea typeface="Century Gothic"/>
                <a:cs typeface="Century Gothic"/>
                <a:sym typeface="Century Gothic"/>
              </a:rPr>
              <a:t>Multiple versions of ribosomal proteins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4"/>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bS21, a small ribosome </a:t>
            </a:r>
            <a:br>
              <a:rPr lang="en-US"/>
            </a:br>
            <a:r>
              <a:rPr lang="en-US"/>
              <a:t>subunit protein</a:t>
            </a:r>
            <a:endParaRPr>
              <a:latin typeface="Century Gothic"/>
              <a:ea typeface="Century Gothic"/>
              <a:cs typeface="Century Gothic"/>
              <a:sym typeface="Century Gothic"/>
            </a:endParaRPr>
          </a:p>
        </p:txBody>
      </p:sp>
      <p:sp>
        <p:nvSpPr>
          <p:cNvPr id="133" name="Google Shape;133;p4"/>
          <p:cNvSpPr txBox="1"/>
          <p:nvPr>
            <p:ph idx="1" type="body"/>
          </p:nvPr>
        </p:nvSpPr>
        <p:spPr>
          <a:xfrm>
            <a:off x="1197489" y="1737360"/>
            <a:ext cx="5334342" cy="4843862"/>
          </a:xfrm>
          <a:prstGeom prst="rect">
            <a:avLst/>
          </a:prstGeom>
          <a:noFill/>
          <a:ln>
            <a:noFill/>
          </a:ln>
        </p:spPr>
        <p:txBody>
          <a:bodyPr anchorCtr="0" anchor="t" bIns="45700" lIns="0" spcFirstLastPara="1" rIns="0" wrap="square" tIns="45700">
            <a:normAutofit/>
          </a:bodyPr>
          <a:lstStyle/>
          <a:p>
            <a:pPr indent="0" lvl="1" marL="11113" rtl="0" algn="l">
              <a:lnSpc>
                <a:spcPct val="100000"/>
              </a:lnSpc>
              <a:spcBef>
                <a:spcPts val="0"/>
              </a:spcBef>
              <a:spcAft>
                <a:spcPts val="0"/>
              </a:spcAft>
              <a:buSzPts val="2400"/>
              <a:buNone/>
            </a:pPr>
            <a:r>
              <a:rPr lang="en-US" sz="2400"/>
              <a:t>non-essential</a:t>
            </a:r>
            <a:endParaRPr/>
          </a:p>
          <a:p>
            <a:pPr indent="0" lvl="1" marL="11113" rtl="0" algn="l">
              <a:lnSpc>
                <a:spcPct val="100000"/>
              </a:lnSpc>
              <a:spcBef>
                <a:spcPts val="0"/>
              </a:spcBef>
              <a:spcAft>
                <a:spcPts val="0"/>
              </a:spcAft>
              <a:buSzPts val="2400"/>
              <a:buNone/>
            </a:pPr>
            <a:r>
              <a:rPr lang="en-US" sz="2400"/>
              <a:t>involved in translation initiation</a:t>
            </a:r>
            <a:endParaRPr/>
          </a:p>
          <a:p>
            <a:pPr indent="0" lvl="1" marL="11113" rtl="0" algn="l">
              <a:lnSpc>
                <a:spcPct val="100000"/>
              </a:lnSpc>
              <a:spcBef>
                <a:spcPts val="0"/>
              </a:spcBef>
              <a:spcAft>
                <a:spcPts val="0"/>
              </a:spcAft>
              <a:buSzPts val="2400"/>
              <a:buNone/>
            </a:pPr>
            <a:r>
              <a:rPr lang="en-US" sz="2400"/>
              <a:t>implicated in control of specific processes</a:t>
            </a:r>
            <a:endParaRPr/>
          </a:p>
          <a:p>
            <a:pPr indent="-460375" lvl="0" marL="460375" rtl="0" algn="l">
              <a:lnSpc>
                <a:spcPct val="100000"/>
              </a:lnSpc>
              <a:spcBef>
                <a:spcPts val="1600"/>
              </a:spcBef>
              <a:spcAft>
                <a:spcPts val="0"/>
              </a:spcAft>
              <a:buSzPts val="2800"/>
              <a:buNone/>
            </a:pPr>
            <a:r>
              <a:t/>
            </a:r>
            <a:endParaRPr sz="2800"/>
          </a:p>
          <a:p>
            <a:pPr indent="-460375" lvl="0" marL="460375" rtl="0" algn="l">
              <a:lnSpc>
                <a:spcPct val="100000"/>
              </a:lnSpc>
              <a:spcBef>
                <a:spcPts val="800"/>
              </a:spcBef>
              <a:spcAft>
                <a:spcPts val="0"/>
              </a:spcAft>
              <a:buSzPts val="2800"/>
              <a:buNone/>
            </a:pPr>
            <a:r>
              <a:t/>
            </a:r>
            <a:endParaRPr sz="2800"/>
          </a:p>
          <a:p>
            <a:pPr indent="0" lvl="0" marL="0" rtl="0" algn="l">
              <a:lnSpc>
                <a:spcPct val="100000"/>
              </a:lnSpc>
              <a:spcBef>
                <a:spcPts val="800"/>
              </a:spcBef>
              <a:spcAft>
                <a:spcPts val="0"/>
              </a:spcAft>
              <a:buSzPts val="2800"/>
              <a:buNone/>
            </a:pPr>
            <a:r>
              <a:t/>
            </a:r>
            <a:endParaRPr sz="2800"/>
          </a:p>
        </p:txBody>
      </p:sp>
      <p:pic>
        <p:nvPicPr>
          <p:cNvPr id="134" name="Google Shape;134;p4"/>
          <p:cNvPicPr preferRelativeResize="0"/>
          <p:nvPr/>
        </p:nvPicPr>
        <p:blipFill rotWithShape="1">
          <a:blip r:embed="rId3">
            <a:alphaModFix/>
          </a:blip>
          <a:srcRect b="0" l="2375" r="24625" t="1540"/>
          <a:stretch/>
        </p:blipFill>
        <p:spPr>
          <a:xfrm>
            <a:off x="6732609" y="83714"/>
            <a:ext cx="5576887" cy="4543160"/>
          </a:xfrm>
          <a:prstGeom prst="rect">
            <a:avLst/>
          </a:prstGeom>
          <a:noFill/>
          <a:ln>
            <a:noFill/>
          </a:ln>
        </p:spPr>
      </p:pic>
      <p:sp>
        <p:nvSpPr>
          <p:cNvPr id="135" name="Google Shape;135;p4"/>
          <p:cNvSpPr txBox="1"/>
          <p:nvPr/>
        </p:nvSpPr>
        <p:spPr>
          <a:xfrm>
            <a:off x="9583029" y="5226444"/>
            <a:ext cx="1856016"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entury Gothic"/>
              <a:buNone/>
            </a:pPr>
            <a:r>
              <a:rPr b="0" i="0" lang="en-US" sz="1600" u="none" cap="none" strike="noStrike">
                <a:solidFill>
                  <a:srgbClr val="000000"/>
                </a:solidFill>
                <a:latin typeface="Century Gothic"/>
                <a:ea typeface="Century Gothic"/>
                <a:cs typeface="Century Gothic"/>
                <a:sym typeface="Century Gothic"/>
              </a:rPr>
              <a:t>30S subunit, modeled from PDB entry: 4V50</a:t>
            </a:r>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entury Gothic"/>
              <a:ea typeface="Century Gothic"/>
              <a:cs typeface="Century Gothic"/>
              <a:sym typeface="Century Gothic"/>
            </a:endParaRPr>
          </a:p>
        </p:txBody>
      </p:sp>
      <p:pic>
        <p:nvPicPr>
          <p:cNvPr id="136" name="Google Shape;136;p4"/>
          <p:cNvPicPr preferRelativeResize="0"/>
          <p:nvPr/>
        </p:nvPicPr>
        <p:blipFill rotWithShape="1">
          <a:blip r:embed="rId4">
            <a:alphaModFix/>
          </a:blip>
          <a:srcRect b="2445" l="5624" r="31485" t="6188"/>
          <a:stretch/>
        </p:blipFill>
        <p:spPr>
          <a:xfrm>
            <a:off x="6431622" y="3712647"/>
            <a:ext cx="2952805" cy="259101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5"/>
          <p:cNvSpPr txBox="1"/>
          <p:nvPr>
            <p:ph type="title"/>
          </p:nvPr>
        </p:nvSpPr>
        <p:spPr>
          <a:xfrm>
            <a:off x="1097279" y="286603"/>
            <a:ext cx="10589501" cy="1450757"/>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100000"/>
              <a:buFont typeface="Calibri"/>
              <a:buNone/>
            </a:pPr>
            <a:r>
              <a:rPr lang="en-US"/>
              <a:t>Multiples bS21 homologs suggest heterogenous ribosome populations in </a:t>
            </a:r>
            <a:r>
              <a:rPr i="1" lang="en-US"/>
              <a:t>Francisella tularensis </a:t>
            </a:r>
            <a:endParaRPr/>
          </a:p>
        </p:txBody>
      </p:sp>
      <p:grpSp>
        <p:nvGrpSpPr>
          <p:cNvPr id="143" name="Google Shape;143;p5"/>
          <p:cNvGrpSpPr/>
          <p:nvPr/>
        </p:nvGrpSpPr>
        <p:grpSpPr>
          <a:xfrm>
            <a:off x="1097279" y="5438738"/>
            <a:ext cx="1758050" cy="414612"/>
            <a:chOff x="7425086" y="5569807"/>
            <a:chExt cx="1084733" cy="241057"/>
          </a:xfrm>
        </p:grpSpPr>
        <p:sp>
          <p:nvSpPr>
            <p:cNvPr id="144" name="Google Shape;144;p5"/>
            <p:cNvSpPr/>
            <p:nvPr/>
          </p:nvSpPr>
          <p:spPr>
            <a:xfrm>
              <a:off x="7622191" y="5604953"/>
              <a:ext cx="585017" cy="205909"/>
            </a:xfrm>
            <a:prstGeom prst="rect">
              <a:avLst/>
            </a:prstGeom>
            <a:solidFill>
              <a:srgbClr val="FFFF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00" u="none" cap="none" strike="noStrike">
                <a:solidFill>
                  <a:schemeClr val="lt1"/>
                </a:solidFill>
                <a:latin typeface="Calibri"/>
                <a:ea typeface="Calibri"/>
                <a:cs typeface="Calibri"/>
                <a:sym typeface="Calibri"/>
              </a:endParaRPr>
            </a:p>
          </p:txBody>
        </p:sp>
        <p:sp>
          <p:nvSpPr>
            <p:cNvPr id="145" name="Google Shape;145;p5"/>
            <p:cNvSpPr txBox="1"/>
            <p:nvPr/>
          </p:nvSpPr>
          <p:spPr>
            <a:xfrm>
              <a:off x="7646030" y="5569807"/>
              <a:ext cx="534640" cy="2292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200" u="none" cap="none" strike="noStrike">
                  <a:solidFill>
                    <a:schemeClr val="dk1"/>
                  </a:solidFill>
                  <a:latin typeface="Century Gothic"/>
                  <a:ea typeface="Century Gothic"/>
                  <a:cs typeface="Century Gothic"/>
                  <a:sym typeface="Century Gothic"/>
                </a:rPr>
                <a:t>rpsU3</a:t>
              </a:r>
              <a:endParaRPr/>
            </a:p>
          </p:txBody>
        </p:sp>
        <p:cxnSp>
          <p:nvCxnSpPr>
            <p:cNvPr id="146" name="Google Shape;146;p5"/>
            <p:cNvCxnSpPr/>
            <p:nvPr/>
          </p:nvCxnSpPr>
          <p:spPr>
            <a:xfrm>
              <a:off x="7425086" y="5810863"/>
              <a:ext cx="1084733" cy="1"/>
            </a:xfrm>
            <a:prstGeom prst="straightConnector1">
              <a:avLst/>
            </a:prstGeom>
            <a:noFill/>
            <a:ln cap="flat" cmpd="sng" w="57150">
              <a:solidFill>
                <a:schemeClr val="dk1"/>
              </a:solidFill>
              <a:prstDash val="solid"/>
              <a:round/>
              <a:headEnd len="sm" w="sm" type="none"/>
              <a:tailEnd len="sm" w="sm" type="none"/>
            </a:ln>
          </p:spPr>
        </p:cxnSp>
      </p:grpSp>
      <p:grpSp>
        <p:nvGrpSpPr>
          <p:cNvPr id="147" name="Google Shape;147;p5"/>
          <p:cNvGrpSpPr/>
          <p:nvPr/>
        </p:nvGrpSpPr>
        <p:grpSpPr>
          <a:xfrm>
            <a:off x="1236251" y="2489654"/>
            <a:ext cx="2936568" cy="409498"/>
            <a:chOff x="88488" y="5508064"/>
            <a:chExt cx="2433484" cy="302800"/>
          </a:xfrm>
        </p:grpSpPr>
        <p:sp>
          <p:nvSpPr>
            <p:cNvPr id="148" name="Google Shape;148;p5"/>
            <p:cNvSpPr/>
            <p:nvPr/>
          </p:nvSpPr>
          <p:spPr>
            <a:xfrm>
              <a:off x="339211" y="5574890"/>
              <a:ext cx="1209368" cy="235974"/>
            </a:xfrm>
            <a:prstGeom prst="rect">
              <a:avLst/>
            </a:pr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1" sz="2200">
                <a:solidFill>
                  <a:schemeClr val="lt1"/>
                </a:solidFill>
                <a:latin typeface="Calibri"/>
                <a:ea typeface="Calibri"/>
                <a:cs typeface="Calibri"/>
                <a:sym typeface="Calibri"/>
              </a:endParaRPr>
            </a:p>
          </p:txBody>
        </p:sp>
        <p:sp>
          <p:nvSpPr>
            <p:cNvPr id="149" name="Google Shape;149;p5"/>
            <p:cNvSpPr/>
            <p:nvPr/>
          </p:nvSpPr>
          <p:spPr>
            <a:xfrm>
              <a:off x="1597742" y="5574890"/>
              <a:ext cx="835395" cy="235974"/>
            </a:xfrm>
            <a:prstGeom prst="rect">
              <a:avLst/>
            </a:prstGeom>
            <a:solidFill>
              <a:schemeClr val="accen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1" sz="2200">
                <a:solidFill>
                  <a:schemeClr val="lt1"/>
                </a:solidFill>
                <a:latin typeface="Calibri"/>
                <a:ea typeface="Calibri"/>
                <a:cs typeface="Calibri"/>
                <a:sym typeface="Calibri"/>
              </a:endParaRPr>
            </a:p>
          </p:txBody>
        </p:sp>
        <p:sp>
          <p:nvSpPr>
            <p:cNvPr id="150" name="Google Shape;150;p5"/>
            <p:cNvSpPr txBox="1"/>
            <p:nvPr/>
          </p:nvSpPr>
          <p:spPr>
            <a:xfrm>
              <a:off x="1663398" y="5519341"/>
              <a:ext cx="718056" cy="2915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200">
                  <a:solidFill>
                    <a:schemeClr val="dk1"/>
                  </a:solidFill>
                  <a:latin typeface="Century Gothic"/>
                  <a:ea typeface="Century Gothic"/>
                  <a:cs typeface="Century Gothic"/>
                  <a:sym typeface="Century Gothic"/>
                </a:rPr>
                <a:t>rpsU1</a:t>
              </a:r>
              <a:endParaRPr/>
            </a:p>
          </p:txBody>
        </p:sp>
        <p:sp>
          <p:nvSpPr>
            <p:cNvPr id="151" name="Google Shape;151;p5"/>
            <p:cNvSpPr txBox="1"/>
            <p:nvPr/>
          </p:nvSpPr>
          <p:spPr>
            <a:xfrm>
              <a:off x="552432" y="5508064"/>
              <a:ext cx="698117" cy="2915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200">
                  <a:solidFill>
                    <a:schemeClr val="dk1"/>
                  </a:solidFill>
                  <a:latin typeface="Century Gothic"/>
                  <a:ea typeface="Century Gothic"/>
                  <a:cs typeface="Century Gothic"/>
                  <a:sym typeface="Century Gothic"/>
                </a:rPr>
                <a:t>cspC</a:t>
              </a:r>
              <a:endParaRPr i="1" sz="2200">
                <a:solidFill>
                  <a:schemeClr val="dk1"/>
                </a:solidFill>
                <a:latin typeface="Century Gothic"/>
                <a:ea typeface="Century Gothic"/>
                <a:cs typeface="Century Gothic"/>
                <a:sym typeface="Century Gothic"/>
              </a:endParaRPr>
            </a:p>
          </p:txBody>
        </p:sp>
        <p:cxnSp>
          <p:nvCxnSpPr>
            <p:cNvPr id="152" name="Google Shape;152;p5"/>
            <p:cNvCxnSpPr/>
            <p:nvPr/>
          </p:nvCxnSpPr>
          <p:spPr>
            <a:xfrm>
              <a:off x="88488" y="5810864"/>
              <a:ext cx="2433484" cy="0"/>
            </a:xfrm>
            <a:prstGeom prst="straightConnector1">
              <a:avLst/>
            </a:prstGeom>
            <a:noFill/>
            <a:ln cap="flat" cmpd="sng" w="57150">
              <a:solidFill>
                <a:schemeClr val="dk1"/>
              </a:solidFill>
              <a:prstDash val="solid"/>
              <a:round/>
              <a:headEnd len="sm" w="sm" type="none"/>
              <a:tailEnd len="sm" w="sm" type="none"/>
            </a:ln>
          </p:spPr>
        </p:cxnSp>
      </p:grpSp>
      <p:grpSp>
        <p:nvGrpSpPr>
          <p:cNvPr id="153" name="Google Shape;153;p5"/>
          <p:cNvGrpSpPr/>
          <p:nvPr/>
        </p:nvGrpSpPr>
        <p:grpSpPr>
          <a:xfrm>
            <a:off x="1097280" y="3843868"/>
            <a:ext cx="6271992" cy="428803"/>
            <a:chOff x="375074" y="3675587"/>
            <a:chExt cx="7597803" cy="549128"/>
          </a:xfrm>
        </p:grpSpPr>
        <p:grpSp>
          <p:nvGrpSpPr>
            <p:cNvPr id="154" name="Google Shape;154;p5"/>
            <p:cNvGrpSpPr/>
            <p:nvPr/>
          </p:nvGrpSpPr>
          <p:grpSpPr>
            <a:xfrm>
              <a:off x="682215" y="3675587"/>
              <a:ext cx="6863619" cy="527506"/>
              <a:chOff x="2873471" y="5821692"/>
              <a:chExt cx="3972892" cy="280603"/>
            </a:xfrm>
          </p:grpSpPr>
          <p:sp>
            <p:nvSpPr>
              <p:cNvPr id="155" name="Google Shape;155;p5"/>
              <p:cNvSpPr/>
              <p:nvPr/>
            </p:nvSpPr>
            <p:spPr>
              <a:xfrm>
                <a:off x="4335968" y="5854290"/>
                <a:ext cx="1209368" cy="235974"/>
              </a:xfrm>
              <a:prstGeom prst="rect">
                <a:avLst/>
              </a:pr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1" sz="2200">
                  <a:solidFill>
                    <a:schemeClr val="lt1"/>
                  </a:solidFill>
                  <a:latin typeface="Calibri"/>
                  <a:ea typeface="Calibri"/>
                  <a:cs typeface="Calibri"/>
                  <a:sym typeface="Calibri"/>
                </a:endParaRPr>
              </a:p>
            </p:txBody>
          </p:sp>
          <p:sp>
            <p:nvSpPr>
              <p:cNvPr id="156" name="Google Shape;156;p5"/>
              <p:cNvSpPr/>
              <p:nvPr/>
            </p:nvSpPr>
            <p:spPr>
              <a:xfrm>
                <a:off x="2886174" y="5854289"/>
                <a:ext cx="608685" cy="235974"/>
              </a:xfrm>
              <a:prstGeom prst="rect">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1" sz="2200">
                  <a:solidFill>
                    <a:schemeClr val="lt1"/>
                  </a:solidFill>
                  <a:latin typeface="Calibri"/>
                  <a:ea typeface="Calibri"/>
                  <a:cs typeface="Calibri"/>
                  <a:sym typeface="Calibri"/>
                </a:endParaRPr>
              </a:p>
            </p:txBody>
          </p:sp>
          <p:sp>
            <p:nvSpPr>
              <p:cNvPr id="157" name="Google Shape;157;p5"/>
              <p:cNvSpPr/>
              <p:nvPr/>
            </p:nvSpPr>
            <p:spPr>
              <a:xfrm>
                <a:off x="5636995" y="5854290"/>
                <a:ext cx="1209368" cy="235974"/>
              </a:xfrm>
              <a:prstGeom prst="rect">
                <a:avLst/>
              </a:pr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1" sz="2200">
                  <a:solidFill>
                    <a:schemeClr val="lt1"/>
                  </a:solidFill>
                  <a:latin typeface="Calibri"/>
                  <a:ea typeface="Calibri"/>
                  <a:cs typeface="Calibri"/>
                  <a:sym typeface="Calibri"/>
                </a:endParaRPr>
              </a:p>
            </p:txBody>
          </p:sp>
          <p:sp>
            <p:nvSpPr>
              <p:cNvPr id="158" name="Google Shape;158;p5"/>
              <p:cNvSpPr txBox="1"/>
              <p:nvPr/>
            </p:nvSpPr>
            <p:spPr>
              <a:xfrm>
                <a:off x="4572301" y="5821692"/>
                <a:ext cx="649762" cy="2685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200">
                    <a:solidFill>
                      <a:schemeClr val="dk1"/>
                    </a:solidFill>
                    <a:latin typeface="Century Gothic"/>
                    <a:ea typeface="Century Gothic"/>
                    <a:cs typeface="Century Gothic"/>
                    <a:sym typeface="Century Gothic"/>
                  </a:rPr>
                  <a:t>dnaG</a:t>
                </a:r>
                <a:endParaRPr i="1" sz="2200">
                  <a:solidFill>
                    <a:schemeClr val="dk1"/>
                  </a:solidFill>
                  <a:latin typeface="Century Gothic"/>
                  <a:ea typeface="Century Gothic"/>
                  <a:cs typeface="Century Gothic"/>
                  <a:sym typeface="Century Gothic"/>
                </a:endParaRPr>
              </a:p>
            </p:txBody>
          </p:sp>
          <p:sp>
            <p:nvSpPr>
              <p:cNvPr id="159" name="Google Shape;159;p5"/>
              <p:cNvSpPr txBox="1"/>
              <p:nvPr/>
            </p:nvSpPr>
            <p:spPr>
              <a:xfrm>
                <a:off x="5931980" y="5827655"/>
                <a:ext cx="563296" cy="2685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200">
                    <a:solidFill>
                      <a:schemeClr val="dk1"/>
                    </a:solidFill>
                    <a:latin typeface="Century Gothic"/>
                    <a:ea typeface="Century Gothic"/>
                    <a:cs typeface="Century Gothic"/>
                    <a:sym typeface="Century Gothic"/>
                  </a:rPr>
                  <a:t>rpoD</a:t>
                </a:r>
                <a:endParaRPr i="1" sz="2200">
                  <a:solidFill>
                    <a:schemeClr val="dk1"/>
                  </a:solidFill>
                  <a:latin typeface="Century Gothic"/>
                  <a:ea typeface="Century Gothic"/>
                  <a:cs typeface="Century Gothic"/>
                  <a:sym typeface="Century Gothic"/>
                </a:endParaRPr>
              </a:p>
            </p:txBody>
          </p:sp>
          <p:sp>
            <p:nvSpPr>
              <p:cNvPr id="160" name="Google Shape;160;p5"/>
              <p:cNvSpPr/>
              <p:nvPr/>
            </p:nvSpPr>
            <p:spPr>
              <a:xfrm>
                <a:off x="3559285" y="5854289"/>
                <a:ext cx="702823" cy="235974"/>
              </a:xfrm>
              <a:prstGeom prst="rect">
                <a:avLst/>
              </a:pr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1" sz="2200">
                  <a:solidFill>
                    <a:schemeClr val="lt1"/>
                  </a:solidFill>
                  <a:latin typeface="Calibri"/>
                  <a:ea typeface="Calibri"/>
                  <a:cs typeface="Calibri"/>
                  <a:sym typeface="Calibri"/>
                </a:endParaRPr>
              </a:p>
            </p:txBody>
          </p:sp>
          <p:sp>
            <p:nvSpPr>
              <p:cNvPr id="161" name="Google Shape;161;p5"/>
              <p:cNvSpPr txBox="1"/>
              <p:nvPr/>
            </p:nvSpPr>
            <p:spPr>
              <a:xfrm>
                <a:off x="3609726" y="5827657"/>
                <a:ext cx="577004" cy="2685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200">
                    <a:solidFill>
                      <a:schemeClr val="dk1"/>
                    </a:solidFill>
                    <a:latin typeface="Century Gothic"/>
                    <a:ea typeface="Century Gothic"/>
                    <a:cs typeface="Century Gothic"/>
                    <a:sym typeface="Century Gothic"/>
                  </a:rPr>
                  <a:t>yqeY</a:t>
                </a:r>
                <a:endParaRPr i="1" sz="2200">
                  <a:solidFill>
                    <a:schemeClr val="dk1"/>
                  </a:solidFill>
                  <a:latin typeface="Century Gothic"/>
                  <a:ea typeface="Century Gothic"/>
                  <a:cs typeface="Century Gothic"/>
                  <a:sym typeface="Century Gothic"/>
                </a:endParaRPr>
              </a:p>
            </p:txBody>
          </p:sp>
          <p:sp>
            <p:nvSpPr>
              <p:cNvPr id="162" name="Google Shape;162;p5"/>
              <p:cNvSpPr txBox="1"/>
              <p:nvPr/>
            </p:nvSpPr>
            <p:spPr>
              <a:xfrm>
                <a:off x="2873471" y="5833740"/>
                <a:ext cx="607584" cy="2685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200">
                    <a:solidFill>
                      <a:schemeClr val="dk1"/>
                    </a:solidFill>
                    <a:latin typeface="Century Gothic"/>
                    <a:ea typeface="Century Gothic"/>
                    <a:cs typeface="Century Gothic"/>
                    <a:sym typeface="Century Gothic"/>
                  </a:rPr>
                  <a:t>rpsU2</a:t>
                </a:r>
                <a:endParaRPr/>
              </a:p>
            </p:txBody>
          </p:sp>
        </p:grpSp>
        <p:cxnSp>
          <p:nvCxnSpPr>
            <p:cNvPr id="163" name="Google Shape;163;p5"/>
            <p:cNvCxnSpPr/>
            <p:nvPr/>
          </p:nvCxnSpPr>
          <p:spPr>
            <a:xfrm flipH="1" rot="10800000">
              <a:off x="375074" y="4180502"/>
              <a:ext cx="7597803" cy="44213"/>
            </a:xfrm>
            <a:prstGeom prst="straightConnector1">
              <a:avLst/>
            </a:prstGeom>
            <a:noFill/>
            <a:ln cap="flat" cmpd="sng" w="57150">
              <a:solidFill>
                <a:schemeClr val="dk1"/>
              </a:solidFill>
              <a:prstDash val="solid"/>
              <a:round/>
              <a:headEnd len="sm" w="sm" type="none"/>
              <a:tailEnd len="sm" w="sm" type="none"/>
            </a:ln>
          </p:spPr>
        </p:cxnSp>
      </p:grpSp>
      <p:grpSp>
        <p:nvGrpSpPr>
          <p:cNvPr id="164" name="Google Shape;164;p5"/>
          <p:cNvGrpSpPr/>
          <p:nvPr/>
        </p:nvGrpSpPr>
        <p:grpSpPr>
          <a:xfrm>
            <a:off x="8122467" y="3630778"/>
            <a:ext cx="1181434" cy="836294"/>
            <a:chOff x="5051905" y="2510640"/>
            <a:chExt cx="855722" cy="607249"/>
          </a:xfrm>
        </p:grpSpPr>
        <p:sp>
          <p:nvSpPr>
            <p:cNvPr id="165" name="Google Shape;165;p5"/>
            <p:cNvSpPr/>
            <p:nvPr/>
          </p:nvSpPr>
          <p:spPr>
            <a:xfrm>
              <a:off x="5051905" y="2510640"/>
              <a:ext cx="855722" cy="501930"/>
            </a:xfrm>
            <a:prstGeom prst="ellipse">
              <a:avLst/>
            </a:prstGeom>
            <a:solidFill>
              <a:srgbClr val="EADBD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5"/>
            <p:cNvSpPr/>
            <p:nvPr/>
          </p:nvSpPr>
          <p:spPr>
            <a:xfrm>
              <a:off x="5127684" y="2835110"/>
              <a:ext cx="703551" cy="282779"/>
            </a:xfrm>
            <a:prstGeom prst="ellipse">
              <a:avLst/>
            </a:prstGeom>
            <a:solidFill>
              <a:srgbClr val="EADBD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5"/>
            <p:cNvSpPr/>
            <p:nvPr/>
          </p:nvSpPr>
          <p:spPr>
            <a:xfrm rot="-502087">
              <a:off x="5188155" y="2860054"/>
              <a:ext cx="311655" cy="128261"/>
            </a:xfrm>
            <a:prstGeom prst="ellipse">
              <a:avLst/>
            </a:prstGeom>
            <a:solidFill>
              <a:srgbClr val="FF0000"/>
            </a:solidFill>
            <a:ln cap="flat" cmpd="sng" w="127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68" name="Google Shape;168;p5"/>
          <p:cNvGrpSpPr/>
          <p:nvPr/>
        </p:nvGrpSpPr>
        <p:grpSpPr>
          <a:xfrm>
            <a:off x="8122467" y="2275520"/>
            <a:ext cx="1181434" cy="836294"/>
            <a:chOff x="5051905" y="2510640"/>
            <a:chExt cx="855722" cy="607249"/>
          </a:xfrm>
        </p:grpSpPr>
        <p:sp>
          <p:nvSpPr>
            <p:cNvPr id="169" name="Google Shape;169;p5"/>
            <p:cNvSpPr/>
            <p:nvPr/>
          </p:nvSpPr>
          <p:spPr>
            <a:xfrm>
              <a:off x="5051905" y="2510640"/>
              <a:ext cx="855722" cy="501930"/>
            </a:xfrm>
            <a:prstGeom prst="ellipse">
              <a:avLst/>
            </a:prstGeom>
            <a:solidFill>
              <a:srgbClr val="EADBD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5"/>
            <p:cNvSpPr/>
            <p:nvPr/>
          </p:nvSpPr>
          <p:spPr>
            <a:xfrm>
              <a:off x="5127684" y="2835110"/>
              <a:ext cx="703551" cy="282779"/>
            </a:xfrm>
            <a:prstGeom prst="ellipse">
              <a:avLst/>
            </a:prstGeom>
            <a:solidFill>
              <a:srgbClr val="EADBD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5"/>
            <p:cNvSpPr/>
            <p:nvPr/>
          </p:nvSpPr>
          <p:spPr>
            <a:xfrm rot="-502087">
              <a:off x="5188155" y="2860054"/>
              <a:ext cx="311655" cy="128261"/>
            </a:xfrm>
            <a:prstGeom prst="ellipse">
              <a:avLst/>
            </a:prstGeom>
            <a:solidFill>
              <a:schemeClr val="accen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72" name="Google Shape;172;p5"/>
          <p:cNvGrpSpPr/>
          <p:nvPr/>
        </p:nvGrpSpPr>
        <p:grpSpPr>
          <a:xfrm>
            <a:off x="8122467" y="5310530"/>
            <a:ext cx="1181434" cy="836296"/>
            <a:chOff x="5051905" y="2510639"/>
            <a:chExt cx="855722" cy="607250"/>
          </a:xfrm>
        </p:grpSpPr>
        <p:sp>
          <p:nvSpPr>
            <p:cNvPr id="173" name="Google Shape;173;p5"/>
            <p:cNvSpPr/>
            <p:nvPr/>
          </p:nvSpPr>
          <p:spPr>
            <a:xfrm>
              <a:off x="5051905" y="2510639"/>
              <a:ext cx="855722" cy="501930"/>
            </a:xfrm>
            <a:prstGeom prst="ellipse">
              <a:avLst/>
            </a:prstGeom>
            <a:solidFill>
              <a:srgbClr val="EADBD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5"/>
            <p:cNvSpPr/>
            <p:nvPr/>
          </p:nvSpPr>
          <p:spPr>
            <a:xfrm>
              <a:off x="5127684" y="2835110"/>
              <a:ext cx="703551" cy="282779"/>
            </a:xfrm>
            <a:prstGeom prst="ellipse">
              <a:avLst/>
            </a:prstGeom>
            <a:solidFill>
              <a:srgbClr val="EADBD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5"/>
            <p:cNvSpPr/>
            <p:nvPr/>
          </p:nvSpPr>
          <p:spPr>
            <a:xfrm rot="-502087">
              <a:off x="5188155" y="2860054"/>
              <a:ext cx="311655" cy="128261"/>
            </a:xfrm>
            <a:prstGeom prst="ellipse">
              <a:avLst/>
            </a:prstGeom>
            <a:solidFill>
              <a:srgbClr val="FFFF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76" name="Google Shape;176;p5"/>
          <p:cNvGrpSpPr/>
          <p:nvPr/>
        </p:nvGrpSpPr>
        <p:grpSpPr>
          <a:xfrm>
            <a:off x="1305563" y="2150819"/>
            <a:ext cx="527368" cy="757425"/>
            <a:chOff x="5299447" y="2480912"/>
            <a:chExt cx="796553" cy="447345"/>
          </a:xfrm>
        </p:grpSpPr>
        <p:cxnSp>
          <p:nvCxnSpPr>
            <p:cNvPr id="177" name="Google Shape;177;p5"/>
            <p:cNvCxnSpPr/>
            <p:nvPr/>
          </p:nvCxnSpPr>
          <p:spPr>
            <a:xfrm>
              <a:off x="5299447" y="2480912"/>
              <a:ext cx="0" cy="447345"/>
            </a:xfrm>
            <a:prstGeom prst="straightConnector1">
              <a:avLst/>
            </a:prstGeom>
            <a:noFill/>
            <a:ln cap="flat" cmpd="sng" w="12700">
              <a:solidFill>
                <a:schemeClr val="dk1"/>
              </a:solidFill>
              <a:prstDash val="solid"/>
              <a:round/>
              <a:headEnd len="sm" w="sm" type="none"/>
              <a:tailEnd len="sm" w="sm" type="none"/>
            </a:ln>
          </p:spPr>
        </p:cxnSp>
        <p:cxnSp>
          <p:nvCxnSpPr>
            <p:cNvPr id="178" name="Google Shape;178;p5"/>
            <p:cNvCxnSpPr/>
            <p:nvPr/>
          </p:nvCxnSpPr>
          <p:spPr>
            <a:xfrm>
              <a:off x="5299447" y="2480912"/>
              <a:ext cx="796553" cy="0"/>
            </a:xfrm>
            <a:prstGeom prst="straightConnector1">
              <a:avLst/>
            </a:prstGeom>
            <a:noFill/>
            <a:ln cap="flat" cmpd="sng" w="12700">
              <a:solidFill>
                <a:schemeClr val="dk1"/>
              </a:solidFill>
              <a:prstDash val="solid"/>
              <a:round/>
              <a:headEnd len="sm" w="sm" type="none"/>
              <a:tailEnd len="med" w="med" type="triangle"/>
            </a:ln>
          </p:spPr>
        </p:cxnSp>
      </p:grpSp>
      <p:grpSp>
        <p:nvGrpSpPr>
          <p:cNvPr id="179" name="Google Shape;179;p5"/>
          <p:cNvGrpSpPr/>
          <p:nvPr/>
        </p:nvGrpSpPr>
        <p:grpSpPr>
          <a:xfrm>
            <a:off x="1156105" y="3550175"/>
            <a:ext cx="527368" cy="757425"/>
            <a:chOff x="5299447" y="2480912"/>
            <a:chExt cx="796553" cy="447345"/>
          </a:xfrm>
        </p:grpSpPr>
        <p:cxnSp>
          <p:nvCxnSpPr>
            <p:cNvPr id="180" name="Google Shape;180;p5"/>
            <p:cNvCxnSpPr/>
            <p:nvPr/>
          </p:nvCxnSpPr>
          <p:spPr>
            <a:xfrm>
              <a:off x="5299447" y="2480912"/>
              <a:ext cx="0" cy="447345"/>
            </a:xfrm>
            <a:prstGeom prst="straightConnector1">
              <a:avLst/>
            </a:prstGeom>
            <a:noFill/>
            <a:ln cap="flat" cmpd="sng" w="12700">
              <a:solidFill>
                <a:schemeClr val="dk1"/>
              </a:solidFill>
              <a:prstDash val="solid"/>
              <a:round/>
              <a:headEnd len="sm" w="sm" type="none"/>
              <a:tailEnd len="sm" w="sm" type="none"/>
            </a:ln>
          </p:spPr>
        </p:cxnSp>
        <p:cxnSp>
          <p:nvCxnSpPr>
            <p:cNvPr id="181" name="Google Shape;181;p5"/>
            <p:cNvCxnSpPr/>
            <p:nvPr/>
          </p:nvCxnSpPr>
          <p:spPr>
            <a:xfrm>
              <a:off x="5299447" y="2480912"/>
              <a:ext cx="796553" cy="0"/>
            </a:xfrm>
            <a:prstGeom prst="straightConnector1">
              <a:avLst/>
            </a:prstGeom>
            <a:noFill/>
            <a:ln cap="flat" cmpd="sng" w="12700">
              <a:solidFill>
                <a:schemeClr val="dk1"/>
              </a:solidFill>
              <a:prstDash val="solid"/>
              <a:round/>
              <a:headEnd len="sm" w="sm" type="none"/>
              <a:tailEnd len="med" w="med" type="triangle"/>
            </a:ln>
          </p:spPr>
        </p:cxnSp>
      </p:grpSp>
      <p:grpSp>
        <p:nvGrpSpPr>
          <p:cNvPr id="182" name="Google Shape;182;p5"/>
          <p:cNvGrpSpPr/>
          <p:nvPr/>
        </p:nvGrpSpPr>
        <p:grpSpPr>
          <a:xfrm>
            <a:off x="1155865" y="5116298"/>
            <a:ext cx="527368" cy="757425"/>
            <a:chOff x="5299447" y="2480912"/>
            <a:chExt cx="796553" cy="447345"/>
          </a:xfrm>
        </p:grpSpPr>
        <p:cxnSp>
          <p:nvCxnSpPr>
            <p:cNvPr id="183" name="Google Shape;183;p5"/>
            <p:cNvCxnSpPr/>
            <p:nvPr/>
          </p:nvCxnSpPr>
          <p:spPr>
            <a:xfrm>
              <a:off x="5299447" y="2480912"/>
              <a:ext cx="0" cy="447345"/>
            </a:xfrm>
            <a:prstGeom prst="straightConnector1">
              <a:avLst/>
            </a:prstGeom>
            <a:noFill/>
            <a:ln cap="flat" cmpd="sng" w="12700">
              <a:solidFill>
                <a:schemeClr val="dk1"/>
              </a:solidFill>
              <a:prstDash val="solid"/>
              <a:round/>
              <a:headEnd len="sm" w="sm" type="none"/>
              <a:tailEnd len="sm" w="sm" type="none"/>
            </a:ln>
          </p:spPr>
        </p:cxnSp>
        <p:cxnSp>
          <p:nvCxnSpPr>
            <p:cNvPr id="184" name="Google Shape;184;p5"/>
            <p:cNvCxnSpPr/>
            <p:nvPr/>
          </p:nvCxnSpPr>
          <p:spPr>
            <a:xfrm>
              <a:off x="5299447" y="2480912"/>
              <a:ext cx="796553" cy="0"/>
            </a:xfrm>
            <a:prstGeom prst="straightConnector1">
              <a:avLst/>
            </a:prstGeom>
            <a:noFill/>
            <a:ln cap="flat" cmpd="sng" w="12700">
              <a:solidFill>
                <a:schemeClr val="dk1"/>
              </a:solidFill>
              <a:prstDash val="solid"/>
              <a:round/>
              <a:headEnd len="sm" w="sm" type="none"/>
              <a:tailEnd len="med" w="med" type="triangle"/>
            </a:ln>
          </p:spPr>
        </p:cxnSp>
      </p:grpSp>
      <p:grpSp>
        <p:nvGrpSpPr>
          <p:cNvPr id="185" name="Google Shape;185;p5"/>
          <p:cNvGrpSpPr/>
          <p:nvPr/>
        </p:nvGrpSpPr>
        <p:grpSpPr>
          <a:xfrm>
            <a:off x="9972545" y="4467072"/>
            <a:ext cx="1181434" cy="836296"/>
            <a:chOff x="5051905" y="2510639"/>
            <a:chExt cx="855722" cy="607250"/>
          </a:xfrm>
        </p:grpSpPr>
        <p:sp>
          <p:nvSpPr>
            <p:cNvPr id="186" name="Google Shape;186;p5"/>
            <p:cNvSpPr/>
            <p:nvPr/>
          </p:nvSpPr>
          <p:spPr>
            <a:xfrm>
              <a:off x="5051905" y="2510639"/>
              <a:ext cx="855722" cy="501930"/>
            </a:xfrm>
            <a:prstGeom prst="ellipse">
              <a:avLst/>
            </a:prstGeom>
            <a:solidFill>
              <a:srgbClr val="EADBD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5"/>
            <p:cNvSpPr/>
            <p:nvPr/>
          </p:nvSpPr>
          <p:spPr>
            <a:xfrm>
              <a:off x="5127684" y="2835110"/>
              <a:ext cx="703551" cy="282779"/>
            </a:xfrm>
            <a:prstGeom prst="ellipse">
              <a:avLst/>
            </a:prstGeom>
            <a:solidFill>
              <a:srgbClr val="EADBD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Cells lacking bS21-2 have changes in protein, not transcript, abundance</a:t>
            </a:r>
            <a:endParaRPr/>
          </a:p>
        </p:txBody>
      </p:sp>
      <p:pic>
        <p:nvPicPr>
          <p:cNvPr id="194" name="Google Shape;194;p6"/>
          <p:cNvPicPr preferRelativeResize="0"/>
          <p:nvPr>
            <p:ph idx="1" type="body"/>
          </p:nvPr>
        </p:nvPicPr>
        <p:blipFill rotWithShape="1">
          <a:blip r:embed="rId3">
            <a:alphaModFix/>
          </a:blip>
          <a:srcRect b="13373" l="5408" r="62628" t="62973"/>
          <a:stretch/>
        </p:blipFill>
        <p:spPr>
          <a:xfrm>
            <a:off x="-82193" y="1679763"/>
            <a:ext cx="4920284" cy="4711852"/>
          </a:xfrm>
          <a:prstGeom prst="rect">
            <a:avLst/>
          </a:prstGeom>
          <a:noFill/>
          <a:ln>
            <a:noFill/>
          </a:ln>
        </p:spPr>
      </p:pic>
      <p:sp>
        <p:nvSpPr>
          <p:cNvPr id="195" name="Google Shape;195;p6"/>
          <p:cNvSpPr txBox="1"/>
          <p:nvPr/>
        </p:nvSpPr>
        <p:spPr>
          <a:xfrm>
            <a:off x="5639219" y="1756123"/>
            <a:ext cx="6846349" cy="4543025"/>
          </a:xfrm>
          <a:prstGeom prst="rect">
            <a:avLst/>
          </a:prstGeom>
          <a:noFill/>
          <a:ln>
            <a:noFill/>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chemeClr val="dk1"/>
              </a:buClr>
              <a:buSzPts val="2400"/>
              <a:buFont typeface="Arial"/>
              <a:buNone/>
            </a:pPr>
            <a:r>
              <a:rPr lang="en-US" sz="2400">
                <a:solidFill>
                  <a:schemeClr val="dk1"/>
                </a:solidFill>
                <a:latin typeface="Century Gothic"/>
                <a:ea typeface="Century Gothic"/>
                <a:cs typeface="Century Gothic"/>
                <a:sym typeface="Century Gothic"/>
              </a:rPr>
              <a:t>∆bS21-2 vs WT </a:t>
            </a:r>
            <a:endParaRPr/>
          </a:p>
          <a:p>
            <a:pPr indent="0" lvl="0" marL="0" marR="0" rtl="0" algn="l">
              <a:lnSpc>
                <a:spcPct val="120000"/>
              </a:lnSpc>
              <a:spcBef>
                <a:spcPts val="1680"/>
              </a:spcBef>
              <a:spcAft>
                <a:spcPts val="0"/>
              </a:spcAft>
              <a:buClr>
                <a:schemeClr val="dk1"/>
              </a:buClr>
              <a:buSzPts val="2400"/>
              <a:buFont typeface="Arial"/>
              <a:buNone/>
            </a:pPr>
            <a:r>
              <a:rPr lang="en-US" sz="2400">
                <a:solidFill>
                  <a:schemeClr val="dk1"/>
                </a:solidFill>
                <a:latin typeface="Century Gothic"/>
                <a:ea typeface="Century Gothic"/>
                <a:cs typeface="Century Gothic"/>
                <a:sym typeface="Century Gothic"/>
              </a:rPr>
              <a:t>Significant abundance change:</a:t>
            </a:r>
            <a:endParaRPr/>
          </a:p>
          <a:p>
            <a:pPr indent="-342900" lvl="0" marL="342900" marR="0" rtl="0" algn="l">
              <a:lnSpc>
                <a:spcPct val="120000"/>
              </a:lnSpc>
              <a:spcBef>
                <a:spcPts val="1680"/>
              </a:spcBef>
              <a:spcAft>
                <a:spcPts val="0"/>
              </a:spcAft>
              <a:buClr>
                <a:srgbClr val="C00000"/>
              </a:buClr>
              <a:buSzPts val="2400"/>
              <a:buFont typeface="Arial"/>
              <a:buChar char="•"/>
            </a:pPr>
            <a:r>
              <a:rPr lang="en-US" sz="2400">
                <a:solidFill>
                  <a:srgbClr val="C00000"/>
                </a:solidFill>
                <a:latin typeface="Century Gothic"/>
                <a:ea typeface="Century Gothic"/>
                <a:cs typeface="Century Gothic"/>
                <a:sym typeface="Century Gothic"/>
              </a:rPr>
              <a:t>Protein (166)</a:t>
            </a:r>
            <a:endParaRPr/>
          </a:p>
          <a:p>
            <a:pPr indent="-342900" lvl="0" marL="342900" marR="0" rtl="0" algn="l">
              <a:lnSpc>
                <a:spcPct val="120000"/>
              </a:lnSpc>
              <a:spcBef>
                <a:spcPts val="1600"/>
              </a:spcBef>
              <a:spcAft>
                <a:spcPts val="0"/>
              </a:spcAft>
              <a:buClr>
                <a:schemeClr val="dk2"/>
              </a:buClr>
              <a:buSzPts val="2000"/>
              <a:buFont typeface="Arial"/>
              <a:buChar char="•"/>
            </a:pPr>
            <a:r>
              <a:rPr lang="en-US" sz="2000">
                <a:solidFill>
                  <a:schemeClr val="dk2"/>
                </a:solidFill>
                <a:latin typeface="Century Gothic"/>
                <a:ea typeface="Century Gothic"/>
                <a:cs typeface="Century Gothic"/>
                <a:sym typeface="Century Gothic"/>
              </a:rPr>
              <a:t>Transcript (62)</a:t>
            </a:r>
            <a:endParaRPr/>
          </a:p>
          <a:p>
            <a:pPr indent="-342900" lvl="0" marL="342900" marR="0" rtl="0" algn="l">
              <a:lnSpc>
                <a:spcPct val="120000"/>
              </a:lnSpc>
              <a:spcBef>
                <a:spcPts val="1600"/>
              </a:spcBef>
              <a:spcAft>
                <a:spcPts val="0"/>
              </a:spcAft>
              <a:buClr>
                <a:srgbClr val="00B050"/>
              </a:buClr>
              <a:buSzPts val="2000"/>
              <a:buFont typeface="Arial"/>
              <a:buChar char="•"/>
            </a:pPr>
            <a:r>
              <a:rPr lang="en-US" sz="2000">
                <a:solidFill>
                  <a:srgbClr val="00B050"/>
                </a:solidFill>
                <a:latin typeface="Century Gothic"/>
                <a:ea typeface="Century Gothic"/>
                <a:cs typeface="Century Gothic"/>
                <a:sym typeface="Century Gothic"/>
              </a:rPr>
              <a:t>Transcript and protein (concordant; 22)</a:t>
            </a:r>
            <a:endParaRPr/>
          </a:p>
          <a:p>
            <a:pPr indent="-342900" lvl="0" marL="342900" marR="0" rtl="0" algn="l">
              <a:lnSpc>
                <a:spcPct val="120000"/>
              </a:lnSpc>
              <a:spcBef>
                <a:spcPts val="1600"/>
              </a:spcBef>
              <a:spcAft>
                <a:spcPts val="0"/>
              </a:spcAft>
              <a:buClr>
                <a:srgbClr val="7030A0"/>
              </a:buClr>
              <a:buSzPts val="2000"/>
              <a:buFont typeface="Arial"/>
              <a:buChar char="•"/>
            </a:pPr>
            <a:r>
              <a:rPr lang="en-US" sz="2000">
                <a:solidFill>
                  <a:srgbClr val="7030A0"/>
                </a:solidFill>
                <a:latin typeface="Century Gothic"/>
                <a:ea typeface="Century Gothic"/>
                <a:cs typeface="Century Gothic"/>
                <a:sym typeface="Century Gothic"/>
              </a:rPr>
              <a:t>Transcript and protein (discordant; 1)</a:t>
            </a:r>
            <a:endParaRPr/>
          </a:p>
        </p:txBody>
      </p:sp>
      <p:pic>
        <p:nvPicPr>
          <p:cNvPr id="196" name="Google Shape;196;p6"/>
          <p:cNvPicPr preferRelativeResize="0"/>
          <p:nvPr/>
        </p:nvPicPr>
        <p:blipFill rotWithShape="1">
          <a:blip r:embed="rId4">
            <a:alphaModFix/>
          </a:blip>
          <a:srcRect b="13374" l="5408" r="62628" t="82489"/>
          <a:stretch/>
        </p:blipFill>
        <p:spPr>
          <a:xfrm>
            <a:off x="-82194" y="5567563"/>
            <a:ext cx="4920285" cy="824052"/>
          </a:xfrm>
          <a:prstGeom prst="rect">
            <a:avLst/>
          </a:prstGeom>
          <a:noFill/>
          <a:ln>
            <a:noFill/>
          </a:ln>
        </p:spPr>
      </p:pic>
      <p:pic>
        <p:nvPicPr>
          <p:cNvPr id="197" name="Google Shape;197;p6"/>
          <p:cNvPicPr preferRelativeResize="0"/>
          <p:nvPr/>
        </p:nvPicPr>
        <p:blipFill rotWithShape="1">
          <a:blip r:embed="rId5">
            <a:alphaModFix/>
          </a:blip>
          <a:srcRect b="13373" l="5409" r="87274" t="62973"/>
          <a:stretch/>
        </p:blipFill>
        <p:spPr>
          <a:xfrm>
            <a:off x="-82192" y="1679763"/>
            <a:ext cx="1126328" cy="4711851"/>
          </a:xfrm>
          <a:prstGeom prst="rect">
            <a:avLst/>
          </a:prstGeom>
          <a:noFill/>
          <a:ln>
            <a:noFill/>
          </a:ln>
        </p:spPr>
      </p:pic>
      <p:sp>
        <p:nvSpPr>
          <p:cNvPr id="198" name="Google Shape;198;p6"/>
          <p:cNvSpPr txBox="1"/>
          <p:nvPr/>
        </p:nvSpPr>
        <p:spPr>
          <a:xfrm>
            <a:off x="4856254" y="5345041"/>
            <a:ext cx="7060341"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Century Gothic"/>
                <a:ea typeface="Century Gothic"/>
                <a:cs typeface="Century Gothic"/>
                <a:sym typeface="Century Gothic"/>
              </a:rPr>
              <a:t>Consistent with bS21 regulating gene expression at level of translation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7"/>
          <p:cNvSpPr txBox="1"/>
          <p:nvPr>
            <p:ph type="title"/>
          </p:nvPr>
        </p:nvSpPr>
        <p:spPr>
          <a:xfrm>
            <a:off x="112982" y="118204"/>
            <a:ext cx="11968182" cy="1104954"/>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100000"/>
              <a:buFont typeface="Calibri"/>
              <a:buNone/>
            </a:pPr>
            <a:r>
              <a:rPr lang="en-US"/>
              <a:t>The Francisella Pathogenicity Island (FPI) is critical for virulence</a:t>
            </a:r>
            <a:endParaRPr/>
          </a:p>
        </p:txBody>
      </p:sp>
      <p:sp>
        <p:nvSpPr>
          <p:cNvPr id="205" name="Google Shape;205;p7"/>
          <p:cNvSpPr txBox="1"/>
          <p:nvPr>
            <p:ph idx="1" type="body"/>
          </p:nvPr>
        </p:nvSpPr>
        <p:spPr>
          <a:xfrm>
            <a:off x="225964" y="3985420"/>
            <a:ext cx="11966036" cy="2654532"/>
          </a:xfrm>
          <a:prstGeom prst="rect">
            <a:avLst/>
          </a:prstGeom>
          <a:noFill/>
          <a:ln>
            <a:noFill/>
          </a:ln>
        </p:spPr>
        <p:txBody>
          <a:bodyPr anchorCtr="0" anchor="t" bIns="45700" lIns="0" spcFirstLastPara="1" rIns="0" wrap="square" tIns="45700">
            <a:normAutofit/>
          </a:bodyPr>
          <a:lstStyle/>
          <a:p>
            <a:pPr indent="-127000" lvl="0" marL="91440" rtl="0" algn="l">
              <a:lnSpc>
                <a:spcPct val="120000"/>
              </a:lnSpc>
              <a:spcBef>
                <a:spcPts val="0"/>
              </a:spcBef>
              <a:spcAft>
                <a:spcPts val="0"/>
              </a:spcAft>
              <a:buSzPts val="2000"/>
              <a:buChar char=" "/>
            </a:pPr>
            <a:r>
              <a:rPr lang="en-US"/>
              <a:t>Encodes a type VI secretion system</a:t>
            </a:r>
            <a:endParaRPr/>
          </a:p>
          <a:p>
            <a:pPr indent="-127000" lvl="0" marL="91440" rtl="0" algn="l">
              <a:lnSpc>
                <a:spcPct val="120000"/>
              </a:lnSpc>
              <a:spcBef>
                <a:spcPts val="2400"/>
              </a:spcBef>
              <a:spcAft>
                <a:spcPts val="0"/>
              </a:spcAft>
              <a:buSzPts val="2000"/>
              <a:buChar char=" "/>
            </a:pPr>
            <a:r>
              <a:rPr lang="en-US"/>
              <a:t>Multiple factors necessary for transcription</a:t>
            </a:r>
            <a:endParaRPr/>
          </a:p>
          <a:p>
            <a:pPr indent="-127000" lvl="0" marL="91440" rtl="0" algn="l">
              <a:lnSpc>
                <a:spcPct val="120000"/>
              </a:lnSpc>
              <a:spcBef>
                <a:spcPts val="2400"/>
              </a:spcBef>
              <a:spcAft>
                <a:spcPts val="0"/>
              </a:spcAft>
              <a:buSzPts val="2000"/>
              <a:buChar char=" "/>
            </a:pPr>
            <a:r>
              <a:rPr lang="en-US"/>
              <a:t>No previously identified factors regulating for translation</a:t>
            </a:r>
            <a:endParaRPr/>
          </a:p>
        </p:txBody>
      </p:sp>
      <p:pic>
        <p:nvPicPr>
          <p:cNvPr id="206" name="Google Shape;206;p7"/>
          <p:cNvPicPr preferRelativeResize="0"/>
          <p:nvPr/>
        </p:nvPicPr>
        <p:blipFill rotWithShape="1">
          <a:blip r:embed="rId3">
            <a:alphaModFix/>
          </a:blip>
          <a:srcRect b="83888" l="6982" r="6089" t="0"/>
          <a:stretch/>
        </p:blipFill>
        <p:spPr>
          <a:xfrm>
            <a:off x="883516" y="1354005"/>
            <a:ext cx="10424968" cy="250056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Loss of bS21-2 leads to reduced abundance of critical virulence proteins</a:t>
            </a:r>
            <a:endParaRPr/>
          </a:p>
        </p:txBody>
      </p:sp>
      <p:pic>
        <p:nvPicPr>
          <p:cNvPr id="213" name="Google Shape;213;p8"/>
          <p:cNvPicPr preferRelativeResize="0"/>
          <p:nvPr/>
        </p:nvPicPr>
        <p:blipFill rotWithShape="1">
          <a:blip r:embed="rId3">
            <a:alphaModFix/>
          </a:blip>
          <a:srcRect b="50000" l="31318" r="50198" t="37897"/>
          <a:stretch/>
        </p:blipFill>
        <p:spPr>
          <a:xfrm>
            <a:off x="168543" y="1740546"/>
            <a:ext cx="5063785" cy="4290687"/>
          </a:xfrm>
          <a:prstGeom prst="rect">
            <a:avLst/>
          </a:prstGeom>
          <a:noFill/>
          <a:ln>
            <a:noFill/>
          </a:ln>
        </p:spPr>
      </p:pic>
      <p:pic>
        <p:nvPicPr>
          <p:cNvPr id="214" name="Google Shape;214;p8"/>
          <p:cNvPicPr preferRelativeResize="0"/>
          <p:nvPr/>
        </p:nvPicPr>
        <p:blipFill rotWithShape="1">
          <a:blip r:embed="rId4">
            <a:alphaModFix/>
          </a:blip>
          <a:srcRect b="50273" l="51777" r="20990" t="37624"/>
          <a:stretch/>
        </p:blipFill>
        <p:spPr>
          <a:xfrm>
            <a:off x="5500688" y="2027240"/>
            <a:ext cx="6344623" cy="3648979"/>
          </a:xfrm>
          <a:prstGeom prst="rect">
            <a:avLst/>
          </a:prstGeom>
          <a:noFill/>
          <a:ln>
            <a:noFill/>
          </a:ln>
        </p:spPr>
      </p:pic>
      <p:sp>
        <p:nvSpPr>
          <p:cNvPr id="215" name="Google Shape;215;p8"/>
          <p:cNvSpPr txBox="1"/>
          <p:nvPr/>
        </p:nvSpPr>
        <p:spPr>
          <a:xfrm>
            <a:off x="10440759" y="5600051"/>
            <a:ext cx="1404552"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400">
                <a:solidFill>
                  <a:schemeClr val="dk1"/>
                </a:solidFill>
                <a:latin typeface="Calibri"/>
                <a:ea typeface="Calibri"/>
                <a:cs typeface="Calibri"/>
                <a:sym typeface="Calibri"/>
              </a:rPr>
              <a:t>* p &lt; 0.01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bS21-2 is important for intramacrophage growth</a:t>
            </a:r>
            <a:endParaRPr/>
          </a:p>
        </p:txBody>
      </p:sp>
      <p:pic>
        <p:nvPicPr>
          <p:cNvPr id="222" name="Google Shape;222;p9"/>
          <p:cNvPicPr preferRelativeResize="0"/>
          <p:nvPr>
            <p:ph idx="1" type="body"/>
          </p:nvPr>
        </p:nvPicPr>
        <p:blipFill rotWithShape="1">
          <a:blip r:embed="rId3">
            <a:alphaModFix/>
          </a:blip>
          <a:srcRect b="6286" l="0" r="0" t="12839"/>
          <a:stretch/>
        </p:blipFill>
        <p:spPr>
          <a:xfrm>
            <a:off x="1734273" y="1866378"/>
            <a:ext cx="7793342" cy="4446740"/>
          </a:xfrm>
          <a:prstGeom prst="rect">
            <a:avLst/>
          </a:prstGeom>
          <a:noFill/>
          <a:ln>
            <a:noFill/>
          </a:ln>
        </p:spPr>
      </p:pic>
      <p:sp>
        <p:nvSpPr>
          <p:cNvPr id="223" name="Google Shape;223;p9"/>
          <p:cNvSpPr txBox="1"/>
          <p:nvPr/>
        </p:nvSpPr>
        <p:spPr>
          <a:xfrm>
            <a:off x="8569705" y="5751245"/>
            <a:ext cx="140455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 p &lt; 0.05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2021-09-16T00:32:03Z</dcterms:created>
  <dc:creator>Kathryn Ramsey</dc:creator>
</cp:coreProperties>
</file>