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17"/>
  </p:notesMasterIdLst>
  <p:sldIdLst>
    <p:sldId id="528" r:id="rId2"/>
    <p:sldId id="267" r:id="rId3"/>
    <p:sldId id="524" r:id="rId4"/>
    <p:sldId id="535" r:id="rId5"/>
    <p:sldId id="532" r:id="rId6"/>
    <p:sldId id="529" r:id="rId7"/>
    <p:sldId id="536" r:id="rId8"/>
    <p:sldId id="526" r:id="rId9"/>
    <p:sldId id="527" r:id="rId10"/>
    <p:sldId id="530" r:id="rId11"/>
    <p:sldId id="533" r:id="rId12"/>
    <p:sldId id="534" r:id="rId13"/>
    <p:sldId id="537" r:id="rId14"/>
    <p:sldId id="538" r:id="rId15"/>
    <p:sldId id="53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6" autoAdjust="0"/>
  </p:normalViewPr>
  <p:slideViewPr>
    <p:cSldViewPr snapToGrid="0" snapToObjects="1">
      <p:cViewPr varScale="1">
        <p:scale>
          <a:sx n="84" d="100"/>
          <a:sy n="84" d="100"/>
        </p:scale>
        <p:origin x="96" y="1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G:\Shared%20drives\KRamsey%20Lab\Sierra\210916_%20western%20calcs_MHB%20cop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Shared%20drives\KRamsey%20Lab\Sierra\211001_%20western%20calcs_CH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Shared%20drives\KRamsey%20Lab\Sierra\210916_%20western%20calcs_MHB%20cop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Shared%20drives\KRamsey%20Lab\Sierra\211001_%20western%20calcs_CH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'Gel1'!$B$25</c:f>
              <c:strCache>
                <c:ptCount val="1"/>
                <c:pt idx="0">
                  <c:v>VSVG</c:v>
                </c:pt>
              </c:strCache>
            </c:strRef>
          </c:tx>
          <c:spPr>
            <a:solidFill>
              <a:schemeClr val="accent3"/>
            </a:solidFill>
            <a:ln>
              <a:noFill/>
            </a:ln>
            <a:effectLst/>
          </c:spPr>
          <c:invertIfNegative val="0"/>
          <c:errBars>
            <c:errBarType val="both"/>
            <c:errValType val="cust"/>
            <c:noEndCap val="0"/>
            <c:plus>
              <c:numRef>
                <c:f>'Gel1'!$B$34:$B$38</c:f>
                <c:numCache>
                  <c:formatCode>General</c:formatCode>
                  <c:ptCount val="5"/>
                  <c:pt idx="0">
                    <c:v>6.7475094171238412E-2</c:v>
                  </c:pt>
                  <c:pt idx="1">
                    <c:v>0.53618704348924573</c:v>
                  </c:pt>
                  <c:pt idx="2">
                    <c:v>1.4847353825132286</c:v>
                  </c:pt>
                  <c:pt idx="3">
                    <c:v>2.3931491150020845</c:v>
                  </c:pt>
                  <c:pt idx="4">
                    <c:v>1.4282984780269812</c:v>
                  </c:pt>
                </c:numCache>
              </c:numRef>
            </c:plus>
            <c:minus>
              <c:numRef>
                <c:f>'Gel1'!$B$34:$B$38</c:f>
                <c:numCache>
                  <c:formatCode>General</c:formatCode>
                  <c:ptCount val="5"/>
                  <c:pt idx="0">
                    <c:v>6.7475094171238412E-2</c:v>
                  </c:pt>
                  <c:pt idx="1">
                    <c:v>0.53618704348924573</c:v>
                  </c:pt>
                  <c:pt idx="2">
                    <c:v>1.4847353825132286</c:v>
                  </c:pt>
                  <c:pt idx="3">
                    <c:v>2.3931491150020845</c:v>
                  </c:pt>
                  <c:pt idx="4">
                    <c:v>1.4282984780269812</c:v>
                  </c:pt>
                </c:numCache>
              </c:numRef>
            </c:minus>
            <c:spPr>
              <a:noFill/>
              <a:ln w="9525" cap="flat" cmpd="sng" algn="ctr">
                <a:solidFill>
                  <a:schemeClr val="tx1">
                    <a:lumMod val="65000"/>
                    <a:lumOff val="35000"/>
                  </a:schemeClr>
                </a:solidFill>
                <a:round/>
              </a:ln>
              <a:effectLst/>
            </c:spPr>
          </c:errBars>
          <c:cat>
            <c:numRef>
              <c:f>'Gel1'!$A$26:$A$30</c:f>
              <c:numCache>
                <c:formatCode>General</c:formatCode>
                <c:ptCount val="5"/>
                <c:pt idx="0">
                  <c:v>0</c:v>
                </c:pt>
                <c:pt idx="1">
                  <c:v>0.5</c:v>
                </c:pt>
                <c:pt idx="2">
                  <c:v>1</c:v>
                </c:pt>
                <c:pt idx="3">
                  <c:v>5</c:v>
                </c:pt>
                <c:pt idx="4">
                  <c:v>50</c:v>
                </c:pt>
              </c:numCache>
            </c:numRef>
          </c:cat>
          <c:val>
            <c:numRef>
              <c:f>'Gel1'!$B$26:$B$30</c:f>
              <c:numCache>
                <c:formatCode>General</c:formatCode>
                <c:ptCount val="5"/>
                <c:pt idx="0">
                  <c:v>0.99027809942874789</c:v>
                </c:pt>
                <c:pt idx="1">
                  <c:v>1.7432114467408584</c:v>
                </c:pt>
                <c:pt idx="2">
                  <c:v>3.6901265813928674</c:v>
                </c:pt>
                <c:pt idx="3">
                  <c:v>17.559785127525792</c:v>
                </c:pt>
                <c:pt idx="4">
                  <c:v>23.194833488951133</c:v>
                </c:pt>
              </c:numCache>
            </c:numRef>
          </c:val>
          <c:extLst>
            <c:ext xmlns:c16="http://schemas.microsoft.com/office/drawing/2014/chart" uri="{C3380CC4-5D6E-409C-BE32-E72D297353CC}">
              <c16:uniqueId val="{00000000-2E7E-4AA8-ACEA-2BD908FDA95B}"/>
            </c:ext>
          </c:extLst>
        </c:ser>
        <c:dLbls>
          <c:showLegendKey val="0"/>
          <c:showVal val="0"/>
          <c:showCatName val="0"/>
          <c:showSerName val="0"/>
          <c:showPercent val="0"/>
          <c:showBubbleSize val="0"/>
        </c:dLbls>
        <c:gapWidth val="219"/>
        <c:overlap val="-27"/>
        <c:axId val="985153151"/>
        <c:axId val="1028841087"/>
      </c:barChart>
      <c:catAx>
        <c:axId val="985153151"/>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ATc concentration (ng/mL)</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28841087"/>
        <c:crosses val="autoZero"/>
        <c:auto val="1"/>
        <c:lblAlgn val="ctr"/>
        <c:lblOffset val="100"/>
        <c:noMultiLvlLbl val="0"/>
      </c:catAx>
      <c:valAx>
        <c:axId val="1028841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Relative rpsU2-V abundance</a:t>
                </a:r>
              </a:p>
            </c:rich>
          </c:tx>
          <c:layout>
            <c:manualLayout>
              <c:xMode val="edge"/>
              <c:yMode val="edge"/>
              <c:x val="2.9531761489974852E-2"/>
              <c:y val="0.2108920523216699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15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'Gel1'!$B$25</c:f>
              <c:strCache>
                <c:ptCount val="1"/>
                <c:pt idx="0">
                  <c:v>VSVG</c:v>
                </c:pt>
              </c:strCache>
            </c:strRef>
          </c:tx>
          <c:spPr>
            <a:solidFill>
              <a:schemeClr val="accent3"/>
            </a:solidFill>
            <a:ln>
              <a:noFill/>
            </a:ln>
            <a:effectLst/>
          </c:spPr>
          <c:invertIfNegative val="0"/>
          <c:errBars>
            <c:errBarType val="both"/>
            <c:errValType val="cust"/>
            <c:noEndCap val="0"/>
            <c:plus>
              <c:numRef>
                <c:f>'Gel1'!$B$34:$B$38</c:f>
                <c:numCache>
                  <c:formatCode>General</c:formatCode>
                  <c:ptCount val="5"/>
                  <c:pt idx="0">
                    <c:v>1.0905155812346772</c:v>
                  </c:pt>
                  <c:pt idx="1">
                    <c:v>0.30663238184416891</c:v>
                  </c:pt>
                  <c:pt idx="2">
                    <c:v>0.24818969574353539</c:v>
                  </c:pt>
                  <c:pt idx="3">
                    <c:v>0.1941986084157484</c:v>
                  </c:pt>
                  <c:pt idx="4">
                    <c:v>0.60818085891384976</c:v>
                  </c:pt>
                </c:numCache>
              </c:numRef>
            </c:plus>
            <c:minus>
              <c:numRef>
                <c:f>'Gel1'!$B$34:$B$38</c:f>
                <c:numCache>
                  <c:formatCode>General</c:formatCode>
                  <c:ptCount val="5"/>
                  <c:pt idx="0">
                    <c:v>1.0905155812346772</c:v>
                  </c:pt>
                  <c:pt idx="1">
                    <c:v>0.30663238184416891</c:v>
                  </c:pt>
                  <c:pt idx="2">
                    <c:v>0.24818969574353539</c:v>
                  </c:pt>
                  <c:pt idx="3">
                    <c:v>0.1941986084157484</c:v>
                  </c:pt>
                  <c:pt idx="4">
                    <c:v>0.60818085891384976</c:v>
                  </c:pt>
                </c:numCache>
              </c:numRef>
            </c:minus>
            <c:spPr>
              <a:noFill/>
              <a:ln w="9525" cap="flat" cmpd="sng" algn="ctr">
                <a:solidFill>
                  <a:schemeClr val="tx1">
                    <a:lumMod val="65000"/>
                    <a:lumOff val="35000"/>
                  </a:schemeClr>
                </a:solidFill>
                <a:round/>
              </a:ln>
              <a:effectLst/>
            </c:spPr>
          </c:errBars>
          <c:cat>
            <c:numRef>
              <c:f>'Gel1'!$A$26:$A$30</c:f>
              <c:numCache>
                <c:formatCode>General</c:formatCode>
                <c:ptCount val="5"/>
                <c:pt idx="0">
                  <c:v>0</c:v>
                </c:pt>
                <c:pt idx="1">
                  <c:v>0.5</c:v>
                </c:pt>
                <c:pt idx="2">
                  <c:v>1</c:v>
                </c:pt>
                <c:pt idx="3">
                  <c:v>5</c:v>
                </c:pt>
                <c:pt idx="4">
                  <c:v>50</c:v>
                </c:pt>
              </c:numCache>
            </c:numRef>
          </c:cat>
          <c:val>
            <c:numRef>
              <c:f>'Gel1'!$B$26:$B$30</c:f>
              <c:numCache>
                <c:formatCode>General</c:formatCode>
                <c:ptCount val="5"/>
                <c:pt idx="0">
                  <c:v>0.77870952660171167</c:v>
                </c:pt>
                <c:pt idx="1">
                  <c:v>1.043504314525503</c:v>
                </c:pt>
                <c:pt idx="2">
                  <c:v>1.1894383376852871</c:v>
                </c:pt>
                <c:pt idx="3">
                  <c:v>1.4763848463217439</c:v>
                </c:pt>
                <c:pt idx="4">
                  <c:v>2.6621387110864272</c:v>
                </c:pt>
              </c:numCache>
            </c:numRef>
          </c:val>
          <c:extLst>
            <c:ext xmlns:c16="http://schemas.microsoft.com/office/drawing/2014/chart" uri="{C3380CC4-5D6E-409C-BE32-E72D297353CC}">
              <c16:uniqueId val="{00000000-4908-4B85-B787-1AD7FEC88EA6}"/>
            </c:ext>
          </c:extLst>
        </c:ser>
        <c:dLbls>
          <c:showLegendKey val="0"/>
          <c:showVal val="0"/>
          <c:showCatName val="0"/>
          <c:showSerName val="0"/>
          <c:showPercent val="0"/>
          <c:showBubbleSize val="0"/>
        </c:dLbls>
        <c:gapWidth val="219"/>
        <c:overlap val="-27"/>
        <c:axId val="985153151"/>
        <c:axId val="1028841087"/>
      </c:barChart>
      <c:catAx>
        <c:axId val="985153151"/>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ATc concentration (ng/mL)</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8841087"/>
        <c:crosses val="autoZero"/>
        <c:auto val="1"/>
        <c:lblAlgn val="ctr"/>
        <c:lblOffset val="100"/>
        <c:noMultiLvlLbl val="0"/>
      </c:catAx>
      <c:valAx>
        <c:axId val="1028841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Relative rpsU2-V abundance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15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'Gel1'!$H$1</c:f>
              <c:strCache>
                <c:ptCount val="1"/>
                <c:pt idx="0">
                  <c:v>Normalized total protein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'Gel1'!$H$2:$H$11</c:f>
              <c:numCache>
                <c:formatCode>0.0</c:formatCode>
                <c:ptCount val="10"/>
                <c:pt idx="0">
                  <c:v>0.79623824451410663</c:v>
                </c:pt>
                <c:pt idx="1">
                  <c:v>1.2037617554858935</c:v>
                </c:pt>
                <c:pt idx="2">
                  <c:v>1.4106583072100314</c:v>
                </c:pt>
                <c:pt idx="3">
                  <c:v>0.92789968652037613</c:v>
                </c:pt>
                <c:pt idx="4">
                  <c:v>1.0595611285266457</c:v>
                </c:pt>
                <c:pt idx="5">
                  <c:v>0.62382445141065834</c:v>
                </c:pt>
                <c:pt idx="6">
                  <c:v>1.0156739811912225</c:v>
                </c:pt>
                <c:pt idx="7">
                  <c:v>1.2476489028213167</c:v>
                </c:pt>
                <c:pt idx="8">
                  <c:v>1.0156739811912225</c:v>
                </c:pt>
                <c:pt idx="9">
                  <c:v>0.78996865203761757</c:v>
                </c:pt>
              </c:numCache>
            </c:numRef>
          </c:val>
          <c:extLst>
            <c:ext xmlns:c16="http://schemas.microsoft.com/office/drawing/2014/chart" uri="{C3380CC4-5D6E-409C-BE32-E72D297353CC}">
              <c16:uniqueId val="{00000000-949D-496E-9DBE-60052C1C379C}"/>
            </c:ext>
          </c:extLst>
        </c:ser>
        <c:dLbls>
          <c:showLegendKey val="0"/>
          <c:showVal val="0"/>
          <c:showCatName val="0"/>
          <c:showSerName val="0"/>
          <c:showPercent val="0"/>
          <c:showBubbleSize val="0"/>
        </c:dLbls>
        <c:gapWidth val="219"/>
        <c:overlap val="-27"/>
        <c:axId val="1152091983"/>
        <c:axId val="1145308863"/>
      </c:barChart>
      <c:catAx>
        <c:axId val="1152091983"/>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Lane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45308863"/>
        <c:crosses val="autoZero"/>
        <c:auto val="1"/>
        <c:lblAlgn val="ctr"/>
        <c:lblOffset val="100"/>
        <c:noMultiLvlLbl val="0"/>
      </c:catAx>
      <c:valAx>
        <c:axId val="1145308863"/>
        <c:scaling>
          <c:orientation val="minMax"/>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Normalized</a:t>
                </a:r>
                <a:r>
                  <a:rPr lang="en-US" sz="2000" baseline="0"/>
                  <a:t> Total Protein</a:t>
                </a:r>
                <a:endParaRPr lang="en-US" sz="200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52091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'Gel1'!$H$1</c:f>
              <c:strCache>
                <c:ptCount val="1"/>
                <c:pt idx="0">
                  <c:v>Normalized total protein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'Gel1'!$H$2:$H$16</c:f>
              <c:numCache>
                <c:formatCode>0.0</c:formatCode>
                <c:ptCount val="15"/>
                <c:pt idx="0">
                  <c:v>1.2342449464922711</c:v>
                </c:pt>
                <c:pt idx="1">
                  <c:v>0.76575505350772888</c:v>
                </c:pt>
                <c:pt idx="2">
                  <c:v>1.3483947681331747</c:v>
                </c:pt>
                <c:pt idx="3">
                  <c:v>1.5005945303210464</c:v>
                </c:pt>
                <c:pt idx="4">
                  <c:v>1.1914387633769323</c:v>
                </c:pt>
                <c:pt idx="5">
                  <c:v>1.0249702734839476</c:v>
                </c:pt>
                <c:pt idx="6">
                  <c:v>1.502972651605232</c:v>
                </c:pt>
                <c:pt idx="7">
                  <c:v>0.87277051129607608</c:v>
                </c:pt>
                <c:pt idx="8">
                  <c:v>1.4007134363852556</c:v>
                </c:pt>
                <c:pt idx="9">
                  <c:v>0.81093935790725324</c:v>
                </c:pt>
                <c:pt idx="10">
                  <c:v>0.94411414982164088</c:v>
                </c:pt>
                <c:pt idx="11">
                  <c:v>1.7360285374554103</c:v>
                </c:pt>
                <c:pt idx="12">
                  <c:v>0.82758620689655171</c:v>
                </c:pt>
                <c:pt idx="13">
                  <c:v>1.3816884661117717</c:v>
                </c:pt>
                <c:pt idx="14">
                  <c:v>1.8573127229488704</c:v>
                </c:pt>
              </c:numCache>
            </c:numRef>
          </c:val>
          <c:extLst>
            <c:ext xmlns:c16="http://schemas.microsoft.com/office/drawing/2014/chart" uri="{C3380CC4-5D6E-409C-BE32-E72D297353CC}">
              <c16:uniqueId val="{00000000-813A-448C-8FFF-28BA443DE658}"/>
            </c:ext>
          </c:extLst>
        </c:ser>
        <c:dLbls>
          <c:showLegendKey val="0"/>
          <c:showVal val="0"/>
          <c:showCatName val="0"/>
          <c:showSerName val="0"/>
          <c:showPercent val="0"/>
          <c:showBubbleSize val="0"/>
        </c:dLbls>
        <c:gapWidth val="219"/>
        <c:overlap val="-27"/>
        <c:axId val="1152091983"/>
        <c:axId val="1145308863"/>
      </c:barChart>
      <c:catAx>
        <c:axId val="1152091983"/>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Lane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45308863"/>
        <c:crosses val="autoZero"/>
        <c:auto val="1"/>
        <c:lblAlgn val="ctr"/>
        <c:lblOffset val="100"/>
        <c:noMultiLvlLbl val="0"/>
      </c:catAx>
      <c:valAx>
        <c:axId val="1145308863"/>
        <c:scaling>
          <c:orientation val="minMax"/>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Normalized</a:t>
                </a:r>
                <a:r>
                  <a:rPr lang="en-US" sz="2000" baseline="0"/>
                  <a:t> Total Protein</a:t>
                </a:r>
                <a:endParaRPr lang="en-US" sz="200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52091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94FD5-4A83-7341-B6E7-B951B2BB89AF}" type="datetimeFigureOut">
              <a:rPr lang="en-US" smtClean="0"/>
              <a:t>10/8/2021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895E9-FB83-CD4C-A0BF-B067275C68FD}" type="slidenum">
              <a:rPr lang="en-US" smtClean="0"/>
              <a:t>‹#›</a:t>
            </a:fld>
            <a:endParaRPr lang="en-US"/>
          </a:p>
        </p:txBody>
      </p:sp>
    </p:spTree>
    <p:extLst>
      <p:ext uri="{BB962C8B-B14F-4D97-AF65-F5344CB8AC3E}">
        <p14:creationId xmlns:p14="http://schemas.microsoft.com/office/powerpoint/2010/main" val="409667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Francisella</a:t>
            </a:r>
            <a:r>
              <a:rPr lang="en-US" dirty="0"/>
              <a:t> </a:t>
            </a:r>
            <a:r>
              <a:rPr lang="en-US" dirty="0" err="1"/>
              <a:t>tularensis</a:t>
            </a:r>
            <a:r>
              <a:rPr lang="en-US" dirty="0"/>
              <a:t> is a gram-negative pathogen known for calling tularemia, also known as rabbit fever. Despite the name this pathogen does affect humans and is highly infectious, comparable to Mycobacterium </a:t>
            </a:r>
            <a:r>
              <a:rPr lang="en-US" dirty="0" err="1"/>
              <a:t>tubuerculosis</a:t>
            </a:r>
            <a:r>
              <a:rPr lang="en-US" dirty="0"/>
              <a:t> with a potential mortality rate of up to 30%.In the lab specifically we use the </a:t>
            </a:r>
            <a:r>
              <a:rPr lang="en-US" dirty="0" err="1"/>
              <a:t>Francisella</a:t>
            </a:r>
            <a:r>
              <a:rPr lang="en-US" dirty="0"/>
              <a:t> </a:t>
            </a:r>
            <a:r>
              <a:rPr lang="en-US" dirty="0" err="1"/>
              <a:t>tularensis</a:t>
            </a:r>
            <a:r>
              <a:rPr lang="en-US" dirty="0"/>
              <a:t> </a:t>
            </a:r>
            <a:r>
              <a:rPr lang="en-US" dirty="0" err="1"/>
              <a:t>holartica</a:t>
            </a:r>
            <a:r>
              <a:rPr lang="en-US" dirty="0"/>
              <a:t> Live Vaccine Strain, which I will refer to as LVS for the purposes of this presentation. This strain has been attenuated to humans, but maintains components available for study. As you can see in this false color scanning electron micrograph, the blue </a:t>
            </a:r>
            <a:r>
              <a:rPr lang="en-US" dirty="0" err="1"/>
              <a:t>picted</a:t>
            </a:r>
            <a:r>
              <a:rPr lang="en-US" dirty="0"/>
              <a:t> </a:t>
            </a:r>
            <a:r>
              <a:rPr lang="en-US" dirty="0" err="1"/>
              <a:t>Francisella</a:t>
            </a:r>
            <a:r>
              <a:rPr lang="en-US" dirty="0"/>
              <a:t> is an intracellular pathogen and can be found in many eukaryotic cells, as pictured here the macrophage. </a:t>
            </a:r>
            <a:br>
              <a:rPr lang="en-US" dirty="0"/>
            </a:br>
            <a:br>
              <a:rPr lang="en-US" dirty="0"/>
            </a:br>
            <a:r>
              <a:rPr lang="en-US" dirty="0" err="1"/>
              <a:t>Gram-negative</a:t>
            </a:r>
            <a:r>
              <a:rPr lang="en-US" dirty="0"/>
              <a:t>, gamma facultative intracellular pathogen</a:t>
            </a:r>
          </a:p>
          <a:p>
            <a:r>
              <a:rPr lang="en-US" dirty="0"/>
              <a:t>Infectivity</a:t>
            </a:r>
            <a:r>
              <a:rPr lang="en-US" baseline="0" dirty="0"/>
              <a:t> similar to </a:t>
            </a:r>
            <a:r>
              <a:rPr lang="en-US" baseline="0" dirty="0" err="1"/>
              <a:t>Mtb</a:t>
            </a:r>
            <a:r>
              <a:rPr lang="en-US" baseline="0" dirty="0"/>
              <a:t>, can upwards of 30% mortality</a:t>
            </a:r>
          </a:p>
          <a:p>
            <a:r>
              <a:rPr lang="en-US" baseline="0" dirty="0"/>
              <a:t>Tier 1 Select Agent like Ebola</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Cover image: Scanning electron micrograph of a </a:t>
            </a:r>
            <a:r>
              <a:rPr lang="en-US" sz="1400" kern="1200" dirty="0" err="1">
                <a:solidFill>
                  <a:schemeClr val="tx1"/>
                </a:solidFill>
                <a:latin typeface="+mn-lt"/>
                <a:ea typeface="+mn-ea"/>
                <a:cs typeface="+mn-cs"/>
              </a:rPr>
              <a:t>murine</a:t>
            </a:r>
            <a:r>
              <a:rPr lang="en-US" sz="1400" kern="1200" dirty="0">
                <a:solidFill>
                  <a:schemeClr val="tx1"/>
                </a:solidFill>
                <a:latin typeface="+mn-lt"/>
                <a:ea typeface="+mn-ea"/>
                <a:cs typeface="+mn-cs"/>
              </a:rPr>
              <a:t> macrophage infected with </a:t>
            </a:r>
            <a:r>
              <a:rPr lang="en-US" sz="1400" kern="1200" dirty="0" err="1">
                <a:solidFill>
                  <a:schemeClr val="tx1"/>
                </a:solidFill>
                <a:latin typeface="+mn-lt"/>
                <a:ea typeface="+mn-ea"/>
                <a:cs typeface="+mn-cs"/>
              </a:rPr>
              <a:t>Francisella</a:t>
            </a:r>
            <a:r>
              <a:rPr lang="en-US" sz="1400" kern="1200" dirty="0">
                <a:solidFill>
                  <a:schemeClr val="tx1"/>
                </a:solidFill>
                <a:latin typeface="+mn-lt"/>
                <a:ea typeface="+mn-ea"/>
                <a:cs typeface="+mn-cs"/>
              </a:rPr>
              <a:t> </a:t>
            </a:r>
            <a:r>
              <a:rPr lang="en-US" sz="1400" kern="1200" dirty="0" err="1">
                <a:solidFill>
                  <a:schemeClr val="tx1"/>
                </a:solidFill>
                <a:latin typeface="+mn-lt"/>
                <a:ea typeface="+mn-ea"/>
                <a:cs typeface="+mn-cs"/>
              </a:rPr>
              <a:t>tularensis</a:t>
            </a:r>
            <a:r>
              <a:rPr lang="en-US" sz="1400" kern="1200" dirty="0">
                <a:solidFill>
                  <a:schemeClr val="tx1"/>
                </a:solidFill>
                <a:latin typeface="+mn-lt"/>
                <a:ea typeface="+mn-ea"/>
                <a:cs typeface="+mn-cs"/>
              </a:rPr>
              <a:t> strain LVS. Macrophages were dry-fractured by touching the cell surface with cellophane tape after critical point drying to reveal intracellular bacteria. Bacteria (colored in blue) are located either in the </a:t>
            </a:r>
            <a:r>
              <a:rPr lang="en-US" sz="1400" kern="1200" dirty="0" err="1">
                <a:solidFill>
                  <a:schemeClr val="tx1"/>
                </a:solidFill>
                <a:latin typeface="+mn-lt"/>
                <a:ea typeface="+mn-ea"/>
                <a:cs typeface="+mn-cs"/>
              </a:rPr>
              <a:t>cytosol</a:t>
            </a:r>
            <a:r>
              <a:rPr lang="en-US" sz="1400" kern="1200" dirty="0">
                <a:solidFill>
                  <a:schemeClr val="tx1"/>
                </a:solidFill>
                <a:latin typeface="+mn-lt"/>
                <a:ea typeface="+mn-ea"/>
                <a:cs typeface="+mn-cs"/>
              </a:rPr>
              <a:t> or within a membrane-bound vacuole.</a:t>
            </a:r>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AA160A-0CCA-C943-991F-EB6032C68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99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there is this concept that ribosomes are a monolithic structure, that they are static in every cell.  Apparent in </a:t>
            </a:r>
            <a:r>
              <a:rPr lang="en-US" i="1" dirty="0" err="1"/>
              <a:t>Francisella</a:t>
            </a:r>
            <a:r>
              <a:rPr lang="en-US" i="1" dirty="0"/>
              <a:t> </a:t>
            </a:r>
            <a:r>
              <a:rPr lang="en-US" i="1" dirty="0" err="1"/>
              <a:t>tularensis</a:t>
            </a:r>
            <a:r>
              <a:rPr lang="en-US" i="1" dirty="0"/>
              <a:t> </a:t>
            </a:r>
            <a:r>
              <a:rPr lang="en-US" i="0" dirty="0"/>
              <a:t>is the heterogeneity of ribosomes. This phenomenon can arise from a few different sources: multiple rRNA operons, rRNA modifications, ribosomal protein modifications. But the most intriguing for the </a:t>
            </a:r>
            <a:r>
              <a:rPr lang="en-US" i="0" dirty="0" err="1"/>
              <a:t>Kramsey</a:t>
            </a:r>
            <a:r>
              <a:rPr lang="en-US" i="0" dirty="0"/>
              <a:t> lab is the idea that there can be multiple ribosomal proteins. </a:t>
            </a:r>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3</a:t>
            </a:fld>
            <a:endParaRPr lang="en-US"/>
          </a:p>
        </p:txBody>
      </p:sp>
    </p:spTree>
    <p:extLst>
      <p:ext uri="{BB962C8B-B14F-4D97-AF65-F5344CB8AC3E}">
        <p14:creationId xmlns:p14="http://schemas.microsoft.com/office/powerpoint/2010/main" val="1966438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300"/>
              </a:lnSpc>
              <a:spcAft>
                <a:spcPts val="1200"/>
              </a:spcAft>
            </a:pPr>
            <a:r>
              <a:rPr lang="en-US" sz="1200" dirty="0">
                <a:latin typeface="Century Gothic" charset="0"/>
                <a:ea typeface="Century Gothic" charset="0"/>
                <a:cs typeface="Century Gothic" charset="0"/>
              </a:rPr>
              <a:t>One such protein which is found in some, but not all ribosomes is the protein bs21. Particular bS21 paralogs translate specific transcripts more efficiently (ribosome “sigma factors”), playing a role in translation initiation.  It is believed that ribosomes with specific bS21 paralogs could modulate gene expression That said, thus far it is believed to be non-essential, but implicated in the control of quite a few processes such as biofilm production, motility, acid stress resistance, antibiotic resistance, and virulence. Bs21 is also found encoded in some phage.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7EB723-9468-5540-A4E7-A08875E172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77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specifically, this project centered on gene regulation using the </a:t>
            </a:r>
            <a:r>
              <a:rPr lang="en-US" dirty="0" err="1"/>
              <a:t>tet</a:t>
            </a:r>
            <a:r>
              <a:rPr lang="en-US" dirty="0"/>
              <a:t>-based </a:t>
            </a:r>
            <a:r>
              <a:rPr lang="en-US" dirty="0" err="1"/>
              <a:t>indusible</a:t>
            </a:r>
            <a:r>
              <a:rPr lang="en-US" dirty="0"/>
              <a:t> system. Here is an abridged form of the plasmid for easier viewing, and what we can see with this is that the </a:t>
            </a:r>
            <a:r>
              <a:rPr lang="en-US" dirty="0" err="1"/>
              <a:t>tet</a:t>
            </a:r>
            <a:r>
              <a:rPr lang="en-US" dirty="0"/>
              <a:t> resistance protein binds the </a:t>
            </a:r>
            <a:r>
              <a:rPr lang="en-US" dirty="0" err="1"/>
              <a:t>tet</a:t>
            </a:r>
            <a:r>
              <a:rPr lang="en-US" dirty="0"/>
              <a:t> operon, which stops expression of the bs21 protein by physically blocking the RNA polymerase and knocking it off the DNA. However, this </a:t>
            </a:r>
            <a:r>
              <a:rPr lang="en-US" dirty="0" err="1"/>
              <a:t>tet</a:t>
            </a:r>
            <a:r>
              <a:rPr lang="en-US" dirty="0"/>
              <a:t> regulated gene expression plasmid is anhydrotetracycline, or </a:t>
            </a:r>
            <a:r>
              <a:rPr lang="en-US" dirty="0" err="1"/>
              <a:t>Atc</a:t>
            </a:r>
            <a:r>
              <a:rPr lang="en-US" dirty="0"/>
              <a:t>, induced. SO when you add the </a:t>
            </a:r>
            <a:r>
              <a:rPr lang="en-US" dirty="0" err="1"/>
              <a:t>Atc</a:t>
            </a:r>
            <a:r>
              <a:rPr lang="en-US" dirty="0"/>
              <a:t> it binds to that repressor, causing the </a:t>
            </a:r>
            <a:r>
              <a:rPr lang="en-US" dirty="0" err="1"/>
              <a:t>tet-Atc</a:t>
            </a:r>
            <a:r>
              <a:rPr lang="en-US" dirty="0"/>
              <a:t> complex to fall off the DNA and to let transcription follow, the rpsU2 gene able to be expressed. </a:t>
            </a:r>
          </a:p>
        </p:txBody>
      </p:sp>
      <p:sp>
        <p:nvSpPr>
          <p:cNvPr id="4" name="Slide Number Placeholder 3"/>
          <p:cNvSpPr>
            <a:spLocks noGrp="1"/>
          </p:cNvSpPr>
          <p:nvPr>
            <p:ph type="sldNum" sz="quarter" idx="5"/>
          </p:nvPr>
        </p:nvSpPr>
        <p:spPr/>
        <p:txBody>
          <a:bodyPr/>
          <a:lstStyle/>
          <a:p>
            <a:fld id="{764895E9-FB83-CD4C-A0BF-B067275C68FD}" type="slidenum">
              <a:rPr lang="en-US" smtClean="0"/>
              <a:t>6</a:t>
            </a:fld>
            <a:endParaRPr lang="en-US"/>
          </a:p>
        </p:txBody>
      </p:sp>
    </p:spTree>
    <p:extLst>
      <p:ext uri="{BB962C8B-B14F-4D97-AF65-F5344CB8AC3E}">
        <p14:creationId xmlns:p14="http://schemas.microsoft.com/office/powerpoint/2010/main" val="289305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4895E9-FB83-CD4C-A0BF-B067275C68FD}" type="slidenum">
              <a:rPr lang="en-US" smtClean="0"/>
              <a:t>8</a:t>
            </a:fld>
            <a:endParaRPr lang="en-US"/>
          </a:p>
        </p:txBody>
      </p:sp>
    </p:spTree>
    <p:extLst>
      <p:ext uri="{BB962C8B-B14F-4D97-AF65-F5344CB8AC3E}">
        <p14:creationId xmlns:p14="http://schemas.microsoft.com/office/powerpoint/2010/main" val="251274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AE8126-5AEB-4EF3-B562-E631CA692907}" type="datetimeFigureOut">
              <a:rPr lang="en-US" smtClean="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155EB4-AC8F-4657-8EEE-BE8D92A41557}"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6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AE8126-5AEB-4EF3-B562-E631CA692907}" type="datetimeFigureOut">
              <a:rPr lang="en-US" smtClean="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166B80-3ADE-4F57-8A96-777F280F6FDC}" type="slidenum">
              <a:rPr lang="en-US" smtClean="0"/>
              <a:t>‹#›</a:t>
            </a:fld>
            <a:endParaRPr lang="en-US"/>
          </a:p>
        </p:txBody>
      </p:sp>
    </p:spTree>
    <p:extLst>
      <p:ext uri="{BB962C8B-B14F-4D97-AF65-F5344CB8AC3E}">
        <p14:creationId xmlns:p14="http://schemas.microsoft.com/office/powerpoint/2010/main" val="61882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AE8126-5AEB-4EF3-B562-E631CA692907}" type="datetimeFigureOut">
              <a:rPr lang="en-US" smtClean="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166B80-3ADE-4F57-8A96-777F280F6FDC}" type="slidenum">
              <a:rPr lang="en-US" smtClean="0"/>
              <a:t>‹#›</a:t>
            </a:fld>
            <a:endParaRPr lang="en-US"/>
          </a:p>
        </p:txBody>
      </p:sp>
    </p:spTree>
    <p:extLst>
      <p:ext uri="{BB962C8B-B14F-4D97-AF65-F5344CB8AC3E}">
        <p14:creationId xmlns:p14="http://schemas.microsoft.com/office/powerpoint/2010/main" val="158546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AE8126-5AEB-4EF3-B562-E631CA692907}" type="datetimeFigureOut">
              <a:rPr lang="en-US" smtClean="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166B80-3ADE-4F57-8A96-777F280F6FDC}" type="slidenum">
              <a:rPr lang="en-US" smtClean="0"/>
              <a:t>‹#›</a:t>
            </a:fld>
            <a:endParaRPr lang="en-US"/>
          </a:p>
        </p:txBody>
      </p:sp>
    </p:spTree>
    <p:extLst>
      <p:ext uri="{BB962C8B-B14F-4D97-AF65-F5344CB8AC3E}">
        <p14:creationId xmlns:p14="http://schemas.microsoft.com/office/powerpoint/2010/main" val="121951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AE8126-5AEB-4EF3-B562-E631CA692907}" type="datetimeFigureOut">
              <a:rPr lang="en-US" smtClean="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155EB4-AC8F-4657-8EEE-BE8D92A41557}"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26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AE8126-5AEB-4EF3-B562-E631CA692907}" type="datetimeFigureOut">
              <a:rPr lang="en-US" smtClean="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166B80-3ADE-4F57-8A96-777F280F6FDC}" type="slidenum">
              <a:rPr lang="en-US" smtClean="0"/>
              <a:t>‹#›</a:t>
            </a:fld>
            <a:endParaRPr lang="en-US"/>
          </a:p>
        </p:txBody>
      </p:sp>
    </p:spTree>
    <p:extLst>
      <p:ext uri="{BB962C8B-B14F-4D97-AF65-F5344CB8AC3E}">
        <p14:creationId xmlns:p14="http://schemas.microsoft.com/office/powerpoint/2010/main" val="512005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AE8126-5AEB-4EF3-B562-E631CA692907}" type="datetimeFigureOut">
              <a:rPr lang="en-US" smtClean="0"/>
              <a:t>10/8/2021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166B80-3ADE-4F57-8A96-777F280F6FDC}" type="slidenum">
              <a:rPr lang="en-US" smtClean="0"/>
              <a:t>‹#›</a:t>
            </a:fld>
            <a:endParaRPr lang="en-US"/>
          </a:p>
        </p:txBody>
      </p:sp>
    </p:spTree>
    <p:extLst>
      <p:ext uri="{BB962C8B-B14F-4D97-AF65-F5344CB8AC3E}">
        <p14:creationId xmlns:p14="http://schemas.microsoft.com/office/powerpoint/2010/main" val="359022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AE8126-5AEB-4EF3-B562-E631CA692907}" type="datetimeFigureOut">
              <a:rPr lang="en-US" smtClean="0"/>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155EB4-AC8F-4657-8EEE-BE8D92A41557}" type="slidenum">
              <a:rPr lang="en-US" smtClean="0"/>
              <a:t>‹#›</a:t>
            </a:fld>
            <a:endParaRPr lang="en-US" dirty="0"/>
          </a:p>
        </p:txBody>
      </p:sp>
    </p:spTree>
    <p:extLst>
      <p:ext uri="{BB962C8B-B14F-4D97-AF65-F5344CB8AC3E}">
        <p14:creationId xmlns:p14="http://schemas.microsoft.com/office/powerpoint/2010/main" val="252738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AE8126-5AEB-4EF3-B562-E631CA692907}" type="datetimeFigureOut">
              <a:rPr lang="en-US" smtClean="0"/>
              <a:t>10/8/2021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C155EB4-AC8F-4657-8EEE-BE8D92A41557}" type="slidenum">
              <a:rPr lang="en-US" smtClean="0"/>
              <a:t>‹#›</a:t>
            </a:fld>
            <a:endParaRPr lang="en-US" dirty="0"/>
          </a:p>
        </p:txBody>
      </p:sp>
    </p:spTree>
    <p:extLst>
      <p:ext uri="{BB962C8B-B14F-4D97-AF65-F5344CB8AC3E}">
        <p14:creationId xmlns:p14="http://schemas.microsoft.com/office/powerpoint/2010/main" val="29793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AE8126-5AEB-4EF3-B562-E631CA692907}" type="datetimeFigureOut">
              <a:rPr lang="en-US" smtClean="0"/>
              <a:t>10/8/2021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9166B80-3ADE-4F57-8A96-777F280F6FDC}" type="slidenum">
              <a:rPr lang="en-US" smtClean="0"/>
              <a:t>‹#›</a:t>
            </a:fld>
            <a:endParaRPr lang="en-US"/>
          </a:p>
        </p:txBody>
      </p:sp>
    </p:spTree>
    <p:extLst>
      <p:ext uri="{BB962C8B-B14F-4D97-AF65-F5344CB8AC3E}">
        <p14:creationId xmlns:p14="http://schemas.microsoft.com/office/powerpoint/2010/main" val="137278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AE8126-5AEB-4EF3-B562-E631CA692907}" type="datetimeFigureOut">
              <a:rPr lang="en-US" smtClean="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155EB4-AC8F-4657-8EEE-BE8D92A41557}" type="slidenum">
              <a:rPr lang="en-US" smtClean="0"/>
              <a:t>‹#›</a:t>
            </a:fld>
            <a:endParaRPr lang="en-US" dirty="0"/>
          </a:p>
        </p:txBody>
      </p:sp>
    </p:spTree>
    <p:extLst>
      <p:ext uri="{BB962C8B-B14F-4D97-AF65-F5344CB8AC3E}">
        <p14:creationId xmlns:p14="http://schemas.microsoft.com/office/powerpoint/2010/main" val="107396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AE8126-5AEB-4EF3-B562-E631CA692907}" type="datetimeFigureOut">
              <a:rPr lang="en-US" smtClean="0"/>
              <a:t>10/8/2021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9166B80-3ADE-4F57-8A96-777F280F6FD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98497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9DE5F-B8D7-4CA3-B708-75D3E7178CD2}"/>
              </a:ext>
            </a:extLst>
          </p:cNvPr>
          <p:cNvSpPr>
            <a:spLocks noGrp="1"/>
          </p:cNvSpPr>
          <p:nvPr>
            <p:ph type="ctrTitle"/>
          </p:nvPr>
        </p:nvSpPr>
        <p:spPr/>
        <p:txBody>
          <a:bodyPr>
            <a:normAutofit/>
          </a:bodyPr>
          <a:lstStyle/>
          <a:p>
            <a:r>
              <a:rPr lang="en-US" dirty="0"/>
              <a:t>Assessing induction of a bS21 homolog in </a:t>
            </a:r>
            <a:r>
              <a:rPr lang="en-US" i="1" dirty="0" err="1"/>
              <a:t>Francisella</a:t>
            </a:r>
            <a:r>
              <a:rPr lang="en-US" i="1" dirty="0"/>
              <a:t> </a:t>
            </a:r>
            <a:r>
              <a:rPr lang="en-US" i="1" dirty="0" err="1"/>
              <a:t>tularensis</a:t>
            </a:r>
            <a:endParaRPr lang="en-US" i="1" dirty="0"/>
          </a:p>
        </p:txBody>
      </p:sp>
      <p:sp>
        <p:nvSpPr>
          <p:cNvPr id="5" name="Subtitle 4">
            <a:extLst>
              <a:ext uri="{FF2B5EF4-FFF2-40B4-BE49-F238E27FC236}">
                <a16:creationId xmlns:a16="http://schemas.microsoft.com/office/drawing/2014/main" id="{75F4C89B-43A4-4330-ABC9-103D6E2EA5D5}"/>
              </a:ext>
            </a:extLst>
          </p:cNvPr>
          <p:cNvSpPr>
            <a:spLocks noGrp="1"/>
          </p:cNvSpPr>
          <p:nvPr>
            <p:ph type="subTitle" idx="1"/>
          </p:nvPr>
        </p:nvSpPr>
        <p:spPr/>
        <p:txBody>
          <a:bodyPr/>
          <a:lstStyle/>
          <a:p>
            <a:r>
              <a:rPr lang="en-US" dirty="0" err="1"/>
              <a:t>Kramsey</a:t>
            </a:r>
            <a:r>
              <a:rPr lang="en-US" dirty="0"/>
              <a:t> Lab | Sierra Schmidt </a:t>
            </a:r>
          </a:p>
        </p:txBody>
      </p:sp>
    </p:spTree>
    <p:extLst>
      <p:ext uri="{BB962C8B-B14F-4D97-AF65-F5344CB8AC3E}">
        <p14:creationId xmlns:p14="http://schemas.microsoft.com/office/powerpoint/2010/main" val="97168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9AA2-F498-411F-A4D4-170A327518EC}"/>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F197E55F-B83C-4115-BBA7-1C906A36DD35}"/>
              </a:ext>
            </a:extLst>
          </p:cNvPr>
          <p:cNvSpPr>
            <a:spLocks noGrp="1"/>
          </p:cNvSpPr>
          <p:nvPr>
            <p:ph idx="1"/>
          </p:nvPr>
        </p:nvSpPr>
        <p:spPr/>
        <p:txBody>
          <a:bodyPr/>
          <a:lstStyle/>
          <a:p>
            <a:r>
              <a:rPr lang="en-US" dirty="0"/>
              <a:t>Identifying conditions on solid media where we can </a:t>
            </a:r>
            <a:r>
              <a:rPr lang="en-US" dirty="0" err="1"/>
              <a:t>tittrade</a:t>
            </a:r>
            <a:r>
              <a:rPr lang="en-US" dirty="0"/>
              <a:t> bS21 concentration</a:t>
            </a:r>
          </a:p>
          <a:p>
            <a:r>
              <a:rPr lang="en-US" dirty="0"/>
              <a:t>Test the titration in DMEM-F media</a:t>
            </a:r>
          </a:p>
          <a:p>
            <a:r>
              <a:rPr lang="en-US" dirty="0"/>
              <a:t>Normalize the </a:t>
            </a:r>
            <a:r>
              <a:rPr lang="en-US" dirty="0" err="1"/>
              <a:t>ATc</a:t>
            </a:r>
            <a:r>
              <a:rPr lang="en-US" dirty="0"/>
              <a:t> concentration needed to titrate vS21 across the three homologs</a:t>
            </a:r>
          </a:p>
          <a:p>
            <a:endParaRPr lang="en-US" dirty="0"/>
          </a:p>
        </p:txBody>
      </p:sp>
    </p:spTree>
    <p:extLst>
      <p:ext uri="{BB962C8B-B14F-4D97-AF65-F5344CB8AC3E}">
        <p14:creationId xmlns:p14="http://schemas.microsoft.com/office/powerpoint/2010/main" val="395278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F7F0-3312-4C44-841E-15CCE492B140}"/>
              </a:ext>
            </a:extLst>
          </p:cNvPr>
          <p:cNvSpPr>
            <a:spLocks noGrp="1"/>
          </p:cNvSpPr>
          <p:nvPr>
            <p:ph type="title"/>
          </p:nvPr>
        </p:nvSpPr>
        <p:spPr/>
        <p:txBody>
          <a:bodyPr/>
          <a:lstStyle/>
          <a:p>
            <a:r>
              <a:rPr lang="en-US" dirty="0"/>
              <a:t>A Big Thank you to the </a:t>
            </a:r>
            <a:r>
              <a:rPr lang="en-US" dirty="0" err="1"/>
              <a:t>KRamsey</a:t>
            </a:r>
            <a:r>
              <a:rPr lang="en-US" dirty="0"/>
              <a:t> Lab</a:t>
            </a:r>
          </a:p>
        </p:txBody>
      </p:sp>
      <p:sp>
        <p:nvSpPr>
          <p:cNvPr id="3" name="Content Placeholder 2">
            <a:extLst>
              <a:ext uri="{FF2B5EF4-FFF2-40B4-BE49-F238E27FC236}">
                <a16:creationId xmlns:a16="http://schemas.microsoft.com/office/drawing/2014/main" id="{C7375D36-83AE-4B31-8249-AAF7C54EF830}"/>
              </a:ext>
            </a:extLst>
          </p:cNvPr>
          <p:cNvSpPr>
            <a:spLocks noGrp="1"/>
          </p:cNvSpPr>
          <p:nvPr>
            <p:ph idx="1"/>
          </p:nvPr>
        </p:nvSpPr>
        <p:spPr/>
        <p:txBody>
          <a:bodyPr>
            <a:normAutofit/>
          </a:bodyPr>
          <a:lstStyle/>
          <a:p>
            <a:r>
              <a:rPr lang="en-US" sz="3200" dirty="0"/>
              <a:t>Dr. Kathryn Ramsey</a:t>
            </a:r>
          </a:p>
          <a:p>
            <a:r>
              <a:rPr lang="en-US" sz="3200" dirty="0"/>
              <a:t>Hannah </a:t>
            </a:r>
            <a:r>
              <a:rPr lang="en-US" sz="3200" dirty="0" err="1"/>
              <a:t>Trautmann</a:t>
            </a:r>
            <a:endParaRPr lang="en-US" sz="3200" dirty="0"/>
          </a:p>
          <a:p>
            <a:r>
              <a:rPr lang="en-US" sz="3200" dirty="0"/>
              <a:t>Dan Floyd</a:t>
            </a:r>
          </a:p>
          <a:p>
            <a:r>
              <a:rPr lang="en-US" sz="3200" dirty="0"/>
              <a:t>Aisling Macaraeg</a:t>
            </a:r>
          </a:p>
          <a:p>
            <a:r>
              <a:rPr lang="en-US" sz="3200" dirty="0"/>
              <a:t>Oli </a:t>
            </a:r>
            <a:r>
              <a:rPr lang="en-US" sz="3200" dirty="0" err="1"/>
              <a:t>Horyn</a:t>
            </a:r>
            <a:endParaRPr lang="en-US" sz="3200" dirty="0"/>
          </a:p>
        </p:txBody>
      </p:sp>
    </p:spTree>
    <p:extLst>
      <p:ext uri="{BB962C8B-B14F-4D97-AF65-F5344CB8AC3E}">
        <p14:creationId xmlns:p14="http://schemas.microsoft.com/office/powerpoint/2010/main" val="4219054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F1537-4552-464A-899B-97AB47ECDC76}"/>
              </a:ext>
            </a:extLst>
          </p:cNvPr>
          <p:cNvSpPr>
            <a:spLocks noGrp="1"/>
          </p:cNvSpPr>
          <p:nvPr>
            <p:ph type="ctrTitle"/>
          </p:nvPr>
        </p:nvSpPr>
        <p:spPr/>
        <p:txBody>
          <a:bodyPr/>
          <a:lstStyle/>
          <a:p>
            <a:r>
              <a:rPr lang="en-US" dirty="0"/>
              <a:t>Any Questions?</a:t>
            </a:r>
          </a:p>
        </p:txBody>
      </p:sp>
    </p:spTree>
    <p:extLst>
      <p:ext uri="{BB962C8B-B14F-4D97-AF65-F5344CB8AC3E}">
        <p14:creationId xmlns:p14="http://schemas.microsoft.com/office/powerpoint/2010/main" val="201254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diagram&#10;&#10;Description automatically generated">
            <a:extLst>
              <a:ext uri="{FF2B5EF4-FFF2-40B4-BE49-F238E27FC236}">
                <a16:creationId xmlns:a16="http://schemas.microsoft.com/office/drawing/2014/main" id="{BF8FA03F-0E7B-4C0A-843A-55FD7EB0C788}"/>
              </a:ext>
            </a:extLst>
          </p:cNvPr>
          <p:cNvPicPr>
            <a:picLocks noChangeAspect="1"/>
          </p:cNvPicPr>
          <p:nvPr/>
        </p:nvPicPr>
        <p:blipFill>
          <a:blip r:embed="rId2"/>
          <a:stretch>
            <a:fillRect/>
          </a:stretch>
        </p:blipFill>
        <p:spPr>
          <a:xfrm>
            <a:off x="559590" y="0"/>
            <a:ext cx="11072820" cy="6241321"/>
          </a:xfrm>
          <a:prstGeom prst="rect">
            <a:avLst/>
          </a:prstGeom>
        </p:spPr>
      </p:pic>
    </p:spTree>
    <p:extLst>
      <p:ext uri="{BB962C8B-B14F-4D97-AF65-F5344CB8AC3E}">
        <p14:creationId xmlns:p14="http://schemas.microsoft.com/office/powerpoint/2010/main" val="9157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8534DC-1539-4D11-9B83-974F6D30697B}"/>
              </a:ext>
            </a:extLst>
          </p:cNvPr>
          <p:cNvSpPr>
            <a:spLocks noGrp="1"/>
          </p:cNvSpPr>
          <p:nvPr>
            <p:ph type="title"/>
          </p:nvPr>
        </p:nvSpPr>
        <p:spPr/>
        <p:txBody>
          <a:bodyPr/>
          <a:lstStyle/>
          <a:p>
            <a:r>
              <a:rPr lang="en-US" dirty="0"/>
              <a:t>Total Protein Quantification – Liquid Media</a:t>
            </a:r>
          </a:p>
        </p:txBody>
      </p:sp>
      <p:graphicFrame>
        <p:nvGraphicFramePr>
          <p:cNvPr id="7" name="Content Placeholder 6">
            <a:extLst>
              <a:ext uri="{FF2B5EF4-FFF2-40B4-BE49-F238E27FC236}">
                <a16:creationId xmlns:a16="http://schemas.microsoft.com/office/drawing/2014/main" id="{047BD837-B57E-4151-B09E-BAEDECEB86BD}"/>
              </a:ext>
            </a:extLst>
          </p:cNvPr>
          <p:cNvGraphicFramePr>
            <a:graphicFrameLocks noGrp="1"/>
          </p:cNvGraphicFramePr>
          <p:nvPr>
            <p:ph idx="1"/>
            <p:extLst>
              <p:ext uri="{D42A27DB-BD31-4B8C-83A1-F6EECF244321}">
                <p14:modId xmlns:p14="http://schemas.microsoft.com/office/powerpoint/2010/main" val="608616644"/>
              </p:ext>
            </p:extLst>
          </p:nvPr>
        </p:nvGraphicFramePr>
        <p:xfrm>
          <a:off x="1066800"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253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8534DC-1539-4D11-9B83-974F6D30697B}"/>
              </a:ext>
            </a:extLst>
          </p:cNvPr>
          <p:cNvSpPr>
            <a:spLocks noGrp="1"/>
          </p:cNvSpPr>
          <p:nvPr>
            <p:ph type="title"/>
          </p:nvPr>
        </p:nvSpPr>
        <p:spPr/>
        <p:txBody>
          <a:bodyPr/>
          <a:lstStyle/>
          <a:p>
            <a:r>
              <a:rPr lang="en-US" dirty="0"/>
              <a:t>Total Protein Quantification – Solid Media</a:t>
            </a:r>
          </a:p>
        </p:txBody>
      </p:sp>
      <p:graphicFrame>
        <p:nvGraphicFramePr>
          <p:cNvPr id="6" name="Content Placeholder 5">
            <a:extLst>
              <a:ext uri="{FF2B5EF4-FFF2-40B4-BE49-F238E27FC236}">
                <a16:creationId xmlns:a16="http://schemas.microsoft.com/office/drawing/2014/main" id="{047BD837-B57E-4151-B09E-BAEDECEB86BD}"/>
              </a:ext>
            </a:extLst>
          </p:cNvPr>
          <p:cNvGraphicFramePr>
            <a:graphicFrameLocks noGrp="1"/>
          </p:cNvGraphicFramePr>
          <p:nvPr>
            <p:ph idx="1"/>
            <p:extLst>
              <p:ext uri="{D42A27DB-BD31-4B8C-83A1-F6EECF244321}">
                <p14:modId xmlns:p14="http://schemas.microsoft.com/office/powerpoint/2010/main" val="2507211772"/>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751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err="1"/>
              <a:t>Francisella</a:t>
            </a:r>
            <a:r>
              <a:rPr lang="en-US" i="1" dirty="0"/>
              <a:t> </a:t>
            </a:r>
            <a:r>
              <a:rPr lang="en-US" i="1" dirty="0" err="1"/>
              <a:t>tularensis</a:t>
            </a:r>
            <a:endParaRPr lang="en-US" i="1" dirty="0"/>
          </a:p>
        </p:txBody>
      </p:sp>
      <p:sp>
        <p:nvSpPr>
          <p:cNvPr id="6" name="Content Placeholder 5"/>
          <p:cNvSpPr>
            <a:spLocks noGrp="1"/>
          </p:cNvSpPr>
          <p:nvPr>
            <p:ph idx="1"/>
          </p:nvPr>
        </p:nvSpPr>
        <p:spPr>
          <a:xfrm>
            <a:off x="1097279" y="1810901"/>
            <a:ext cx="6367211" cy="4760496"/>
          </a:xfrm>
        </p:spPr>
        <p:txBody>
          <a:bodyPr>
            <a:normAutofit/>
          </a:bodyPr>
          <a:lstStyle/>
          <a:p>
            <a:pPr>
              <a:spcAft>
                <a:spcPts val="1800"/>
              </a:spcAft>
            </a:pPr>
            <a:r>
              <a:rPr lang="en-US" sz="2800" dirty="0"/>
              <a:t>Causes tularemia</a:t>
            </a:r>
          </a:p>
          <a:p>
            <a:pPr>
              <a:spcAft>
                <a:spcPts val="1800"/>
              </a:spcAft>
            </a:pPr>
            <a:r>
              <a:rPr lang="en-US" sz="2800" dirty="0"/>
              <a:t>Highly infectious</a:t>
            </a:r>
          </a:p>
          <a:p>
            <a:pPr>
              <a:spcAft>
                <a:spcPts val="1800"/>
              </a:spcAft>
            </a:pPr>
            <a:r>
              <a:rPr lang="en-US" sz="2800" dirty="0"/>
              <a:t>Potential bioweapon</a:t>
            </a:r>
          </a:p>
          <a:p>
            <a:pPr>
              <a:spcAft>
                <a:spcPts val="1800"/>
              </a:spcAft>
            </a:pPr>
            <a:r>
              <a:rPr lang="en-US" sz="2800" i="1" dirty="0"/>
              <a:t>F. </a:t>
            </a:r>
            <a:r>
              <a:rPr lang="en-US" sz="2800" i="1" dirty="0" err="1"/>
              <a:t>tularensis</a:t>
            </a:r>
            <a:r>
              <a:rPr lang="en-US" sz="2800" i="1" dirty="0"/>
              <a:t> </a:t>
            </a:r>
            <a:r>
              <a:rPr lang="en-US" sz="2800" dirty="0"/>
              <a:t>subsp. </a:t>
            </a:r>
            <a:r>
              <a:rPr lang="en-US" sz="2800" i="1" dirty="0" err="1"/>
              <a:t>holarctica</a:t>
            </a:r>
            <a:r>
              <a:rPr lang="en-US" sz="2800" dirty="0"/>
              <a:t> LVS</a:t>
            </a:r>
          </a:p>
          <a:p>
            <a:pPr>
              <a:spcAft>
                <a:spcPts val="1800"/>
              </a:spcAft>
            </a:pPr>
            <a:r>
              <a:rPr lang="en-US" sz="2800" dirty="0"/>
              <a:t>Intracellular growth is essential to cause disease</a:t>
            </a:r>
          </a:p>
        </p:txBody>
      </p:sp>
      <p:pic>
        <p:nvPicPr>
          <p:cNvPr id="24" name="Content Placeholder 6"/>
          <p:cNvPicPr>
            <a:picLocks noGrp="1" noChangeAspect="1"/>
          </p:cNvPicPr>
          <p:nvPr>
            <p:ph sz="half" idx="4294967295"/>
          </p:nvPr>
        </p:nvPicPr>
        <p:blipFill>
          <a:blip r:embed="rId3"/>
          <a:srcRect l="4133" r="4133"/>
          <a:stretch>
            <a:fillRect/>
          </a:stretch>
        </p:blipFill>
        <p:spPr>
          <a:xfrm>
            <a:off x="7650480" y="1846637"/>
            <a:ext cx="3505200" cy="3928573"/>
          </a:xfrm>
        </p:spPr>
      </p:pic>
      <p:sp>
        <p:nvSpPr>
          <p:cNvPr id="25" name="TextBox 24"/>
          <p:cNvSpPr txBox="1"/>
          <p:nvPr/>
        </p:nvSpPr>
        <p:spPr>
          <a:xfrm>
            <a:off x="8236735" y="5884487"/>
            <a:ext cx="2332690"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Century Gothic"/>
              </a:rPr>
              <a:t>Fischer, PNAS cover 2006</a:t>
            </a:r>
          </a:p>
        </p:txBody>
      </p:sp>
    </p:spTree>
    <p:extLst>
      <p:ext uri="{BB962C8B-B14F-4D97-AF65-F5344CB8AC3E}">
        <p14:creationId xmlns:p14="http://schemas.microsoft.com/office/powerpoint/2010/main" val="37533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6469-94FF-4010-9D4C-BB7BC3DCB535}"/>
              </a:ext>
            </a:extLst>
          </p:cNvPr>
          <p:cNvSpPr>
            <a:spLocks noGrp="1"/>
          </p:cNvSpPr>
          <p:nvPr>
            <p:ph type="title"/>
          </p:nvPr>
        </p:nvSpPr>
        <p:spPr>
          <a:xfrm>
            <a:off x="208926" y="162029"/>
            <a:ext cx="11894842" cy="1019680"/>
          </a:xfrm>
        </p:spPr>
        <p:txBody>
          <a:bodyPr>
            <a:normAutofit/>
          </a:bodyPr>
          <a:lstStyle/>
          <a:p>
            <a:r>
              <a:rPr lang="en-US" dirty="0"/>
              <a:t>Ribosomes can be heterogenous</a:t>
            </a:r>
          </a:p>
        </p:txBody>
      </p:sp>
      <p:sp>
        <p:nvSpPr>
          <p:cNvPr id="75" name="TextBox 74">
            <a:extLst>
              <a:ext uri="{FF2B5EF4-FFF2-40B4-BE49-F238E27FC236}">
                <a16:creationId xmlns:a16="http://schemas.microsoft.com/office/drawing/2014/main" id="{C6699A59-879E-DE41-9C36-27596049C568}"/>
              </a:ext>
            </a:extLst>
          </p:cNvPr>
          <p:cNvSpPr txBox="1"/>
          <p:nvPr/>
        </p:nvSpPr>
        <p:spPr>
          <a:xfrm>
            <a:off x="44116" y="5750576"/>
            <a:ext cx="12103768" cy="553998"/>
          </a:xfrm>
          <a:prstGeom prst="rect">
            <a:avLst/>
          </a:prstGeom>
          <a:noFill/>
        </p:spPr>
        <p:txBody>
          <a:bodyPr wrap="square" rtlCol="0">
            <a:spAutoFit/>
          </a:bodyPr>
          <a:lstStyle/>
          <a:p>
            <a:r>
              <a:rPr lang="en-US" sz="3000" b="1" dirty="0">
                <a:latin typeface="Century Gothic" panose="020B0502020202020204" pitchFamily="34" charset="0"/>
              </a:rPr>
              <a:t>How do changes in ribosome composition influence translation?</a:t>
            </a:r>
          </a:p>
        </p:txBody>
      </p:sp>
      <p:pic>
        <p:nvPicPr>
          <p:cNvPr id="1026" name="Picture 2">
            <a:extLst>
              <a:ext uri="{FF2B5EF4-FFF2-40B4-BE49-F238E27FC236}">
                <a16:creationId xmlns:a16="http://schemas.microsoft.com/office/drawing/2014/main" id="{B24387D8-1C81-E748-931D-2373A32792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70"/>
          <a:stretch/>
        </p:blipFill>
        <p:spPr bwMode="auto">
          <a:xfrm rot="16200000">
            <a:off x="1546411" y="2222207"/>
            <a:ext cx="3229160" cy="30880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66B07C9-8BC6-8444-B82B-165B47B0607B}"/>
              </a:ext>
            </a:extLst>
          </p:cNvPr>
          <p:cNvSpPr txBox="1"/>
          <p:nvPr/>
        </p:nvSpPr>
        <p:spPr>
          <a:xfrm>
            <a:off x="2049679" y="1406423"/>
            <a:ext cx="1946367" cy="1200329"/>
          </a:xfrm>
          <a:prstGeom prst="rect">
            <a:avLst/>
          </a:prstGeom>
          <a:noFill/>
        </p:spPr>
        <p:txBody>
          <a:bodyPr wrap="square" rtlCol="0">
            <a:spAutoFit/>
          </a:bodyPr>
          <a:lstStyle/>
          <a:p>
            <a:pPr algn="ctr"/>
            <a:r>
              <a:rPr lang="en-US" b="1" i="1" dirty="0">
                <a:latin typeface="Century Gothic" panose="020B0502020202020204" pitchFamily="34" charset="0"/>
              </a:rPr>
              <a:t>E. coli </a:t>
            </a:r>
            <a:r>
              <a:rPr lang="en-US" b="1" dirty="0">
                <a:latin typeface="Century Gothic" panose="020B0502020202020204" pitchFamily="34" charset="0"/>
              </a:rPr>
              <a:t>ribosome</a:t>
            </a:r>
            <a:endParaRPr lang="en-US" dirty="0">
              <a:latin typeface="Century Gothic" panose="020B0502020202020204" pitchFamily="34" charset="0"/>
            </a:endParaRPr>
          </a:p>
          <a:p>
            <a:pPr algn="ctr"/>
            <a:r>
              <a:rPr lang="en-US" dirty="0">
                <a:latin typeface="Century Gothic" panose="020B0502020202020204" pitchFamily="34" charset="0"/>
              </a:rPr>
              <a:t>3 rRNAs</a:t>
            </a:r>
          </a:p>
          <a:p>
            <a:pPr algn="ctr"/>
            <a:r>
              <a:rPr lang="en-US" dirty="0">
                <a:latin typeface="Century Gothic" panose="020B0502020202020204" pitchFamily="34" charset="0"/>
              </a:rPr>
              <a:t>49 proteins</a:t>
            </a:r>
          </a:p>
          <a:p>
            <a:pPr algn="ctr"/>
            <a:endParaRPr lang="en-US" dirty="0">
              <a:latin typeface="Century Gothic" panose="020B0502020202020204" pitchFamily="34" charset="0"/>
            </a:endParaRPr>
          </a:p>
        </p:txBody>
      </p:sp>
      <p:sp>
        <p:nvSpPr>
          <p:cNvPr id="74" name="TextBox 73">
            <a:extLst>
              <a:ext uri="{FF2B5EF4-FFF2-40B4-BE49-F238E27FC236}">
                <a16:creationId xmlns:a16="http://schemas.microsoft.com/office/drawing/2014/main" id="{95929A1D-6D20-5540-A99C-B43A49C770D9}"/>
              </a:ext>
            </a:extLst>
          </p:cNvPr>
          <p:cNvSpPr txBox="1"/>
          <p:nvPr/>
        </p:nvSpPr>
        <p:spPr>
          <a:xfrm>
            <a:off x="1334286" y="5064196"/>
            <a:ext cx="1201739" cy="461665"/>
          </a:xfrm>
          <a:prstGeom prst="rect">
            <a:avLst/>
          </a:prstGeom>
          <a:noFill/>
        </p:spPr>
        <p:txBody>
          <a:bodyPr wrap="none" rtlCol="0">
            <a:spAutoFit/>
          </a:bodyPr>
          <a:lstStyle/>
          <a:p>
            <a:pPr algn="ctr"/>
            <a:r>
              <a:rPr lang="en-US" sz="1200" dirty="0"/>
              <a:t>PDB 4V50</a:t>
            </a:r>
          </a:p>
          <a:p>
            <a:pPr algn="ctr"/>
            <a:r>
              <a:rPr lang="en-US" sz="1200" dirty="0"/>
              <a:t>Berk et al., 2006</a:t>
            </a:r>
          </a:p>
        </p:txBody>
      </p:sp>
      <p:sp>
        <p:nvSpPr>
          <p:cNvPr id="89" name="TextBox 88">
            <a:extLst>
              <a:ext uri="{FF2B5EF4-FFF2-40B4-BE49-F238E27FC236}">
                <a16:creationId xmlns:a16="http://schemas.microsoft.com/office/drawing/2014/main" id="{BC7C3EFC-B37A-034C-BBE1-268F845CC143}"/>
              </a:ext>
            </a:extLst>
          </p:cNvPr>
          <p:cNvSpPr txBox="1"/>
          <p:nvPr/>
        </p:nvSpPr>
        <p:spPr>
          <a:xfrm>
            <a:off x="5327781" y="2151644"/>
            <a:ext cx="5756987" cy="3046988"/>
          </a:xfrm>
          <a:prstGeom prst="rect">
            <a:avLst/>
          </a:prstGeom>
          <a:noFill/>
        </p:spPr>
        <p:txBody>
          <a:bodyPr wrap="square" rtlCol="0">
            <a:spAutoFit/>
          </a:bodyPr>
          <a:lstStyle/>
          <a:p>
            <a:pPr>
              <a:spcAft>
                <a:spcPts val="1200"/>
              </a:spcAft>
            </a:pPr>
            <a:r>
              <a:rPr lang="en-US" sz="3200" b="1" dirty="0">
                <a:latin typeface="Century Gothic" panose="020B0502020202020204" pitchFamily="34" charset="0"/>
              </a:rPr>
              <a:t>Sources of heterogeneity</a:t>
            </a:r>
          </a:p>
          <a:p>
            <a:pPr marL="342900" indent="-342900">
              <a:spcAft>
                <a:spcPts val="1200"/>
              </a:spcAft>
              <a:buAutoNum type="arabicPeriod"/>
            </a:pPr>
            <a:r>
              <a:rPr lang="en-US" sz="2400" dirty="0">
                <a:latin typeface="Century Gothic" panose="020B0502020202020204" pitchFamily="34" charset="0"/>
              </a:rPr>
              <a:t>Multiple rRNA operons</a:t>
            </a:r>
          </a:p>
          <a:p>
            <a:pPr marL="342900" indent="-342900">
              <a:spcAft>
                <a:spcPts val="1200"/>
              </a:spcAft>
              <a:buAutoNum type="arabicPeriod"/>
            </a:pPr>
            <a:r>
              <a:rPr lang="en-US" sz="2400" dirty="0">
                <a:latin typeface="Century Gothic" panose="020B0502020202020204" pitchFamily="34" charset="0"/>
              </a:rPr>
              <a:t>rRNA modifications</a:t>
            </a:r>
          </a:p>
          <a:p>
            <a:pPr marL="342900" indent="-342900">
              <a:spcAft>
                <a:spcPts val="1200"/>
              </a:spcAft>
              <a:buAutoNum type="arabicPeriod"/>
            </a:pPr>
            <a:r>
              <a:rPr lang="en-US" sz="2400" dirty="0">
                <a:latin typeface="Century Gothic" panose="020B0502020202020204" pitchFamily="34" charset="0"/>
              </a:rPr>
              <a:t>Ribosomal protein modifications</a:t>
            </a:r>
          </a:p>
          <a:p>
            <a:pPr marL="342900" indent="-342900">
              <a:spcAft>
                <a:spcPts val="1200"/>
              </a:spcAft>
              <a:buAutoNum type="arabicPeriod"/>
            </a:pPr>
            <a:r>
              <a:rPr lang="en-US" sz="2400" b="1" dirty="0">
                <a:latin typeface="Century Gothic" panose="020B0502020202020204" pitchFamily="34" charset="0"/>
              </a:rPr>
              <a:t>Multiple versions of ribosomal proteins</a:t>
            </a:r>
          </a:p>
        </p:txBody>
      </p:sp>
    </p:spTree>
    <p:extLst>
      <p:ext uri="{BB962C8B-B14F-4D97-AF65-F5344CB8AC3E}">
        <p14:creationId xmlns:p14="http://schemas.microsoft.com/office/powerpoint/2010/main" val="63080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75" grpId="0"/>
      <p:bldP spid="8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bS21, a small ribosome </a:t>
            </a:r>
            <a:br>
              <a:rPr lang="en-US" dirty="0"/>
            </a:br>
            <a:r>
              <a:rPr lang="en-US" dirty="0"/>
              <a:t>subunit protein</a:t>
            </a:r>
            <a:endParaRPr lang="en-US" dirty="0">
              <a:latin typeface="Century Gothic" charset="0"/>
              <a:ea typeface="Century Gothic" charset="0"/>
              <a:cs typeface="Century Gothic" charset="0"/>
            </a:endParaRPr>
          </a:p>
        </p:txBody>
      </p:sp>
      <p:sp>
        <p:nvSpPr>
          <p:cNvPr id="84" name="Content Placeholder 16">
            <a:extLst>
              <a:ext uri="{FF2B5EF4-FFF2-40B4-BE49-F238E27FC236}">
                <a16:creationId xmlns:a16="http://schemas.microsoft.com/office/drawing/2014/main" id="{9685329E-9E35-8747-A3C3-63A5EEE6E1A0}"/>
              </a:ext>
            </a:extLst>
          </p:cNvPr>
          <p:cNvSpPr>
            <a:spLocks noGrp="1"/>
          </p:cNvSpPr>
          <p:nvPr>
            <p:ph idx="1"/>
          </p:nvPr>
        </p:nvSpPr>
        <p:spPr>
          <a:xfrm>
            <a:off x="1197489" y="1737360"/>
            <a:ext cx="5334342" cy="4843862"/>
          </a:xfrm>
        </p:spPr>
        <p:txBody>
          <a:bodyPr>
            <a:normAutofit/>
          </a:bodyPr>
          <a:lstStyle/>
          <a:p>
            <a:pPr marL="11113" lvl="1" indent="0">
              <a:lnSpc>
                <a:spcPct val="100000"/>
              </a:lnSpc>
              <a:spcBef>
                <a:spcPts val="0"/>
              </a:spcBef>
              <a:spcAft>
                <a:spcPts val="0"/>
              </a:spcAft>
              <a:buNone/>
            </a:pPr>
            <a:r>
              <a:rPr lang="en-US" sz="2400" dirty="0"/>
              <a:t>non-essential</a:t>
            </a:r>
          </a:p>
          <a:p>
            <a:pPr marL="11113" lvl="1" indent="0">
              <a:lnSpc>
                <a:spcPct val="100000"/>
              </a:lnSpc>
              <a:spcBef>
                <a:spcPts val="0"/>
              </a:spcBef>
              <a:spcAft>
                <a:spcPts val="0"/>
              </a:spcAft>
              <a:buNone/>
            </a:pPr>
            <a:r>
              <a:rPr lang="en-US" sz="2400" dirty="0"/>
              <a:t>involved in translation initiation</a:t>
            </a:r>
          </a:p>
          <a:p>
            <a:pPr marL="11113" lvl="1" indent="0">
              <a:lnSpc>
                <a:spcPct val="100000"/>
              </a:lnSpc>
              <a:spcBef>
                <a:spcPts val="0"/>
              </a:spcBef>
              <a:spcAft>
                <a:spcPts val="1000"/>
              </a:spcAft>
              <a:buNone/>
            </a:pPr>
            <a:r>
              <a:rPr lang="en-US" sz="2400" dirty="0"/>
              <a:t>implicated in control of specific processes</a:t>
            </a:r>
          </a:p>
          <a:p>
            <a:pPr marL="0" lvl="1" indent="0">
              <a:lnSpc>
                <a:spcPct val="100000"/>
              </a:lnSpc>
              <a:spcBef>
                <a:spcPts val="0"/>
              </a:spcBef>
              <a:spcAft>
                <a:spcPts val="0"/>
              </a:spcAft>
              <a:buNone/>
              <a:tabLst>
                <a:tab pos="449263" algn="l"/>
              </a:tabLst>
            </a:pPr>
            <a:r>
              <a:rPr lang="en-US" sz="2400" dirty="0"/>
              <a:t>bS21 in </a:t>
            </a:r>
            <a:r>
              <a:rPr lang="en-US" sz="2400" i="1" dirty="0"/>
              <a:t>F. </a:t>
            </a:r>
            <a:r>
              <a:rPr lang="en-US" sz="2400" i="1" dirty="0" err="1"/>
              <a:t>tularensis</a:t>
            </a:r>
            <a:r>
              <a:rPr lang="en-US" sz="2400" dirty="0"/>
              <a:t>:</a:t>
            </a:r>
          </a:p>
          <a:p>
            <a:pPr marL="0" lvl="1" indent="0">
              <a:lnSpc>
                <a:spcPct val="100000"/>
              </a:lnSpc>
              <a:spcBef>
                <a:spcPts val="0"/>
              </a:spcBef>
              <a:spcAft>
                <a:spcPts val="0"/>
              </a:spcAft>
              <a:buNone/>
              <a:tabLst>
                <a:tab pos="449263" algn="l"/>
              </a:tabLst>
            </a:pPr>
            <a:r>
              <a:rPr lang="en-US" sz="2400" dirty="0"/>
              <a:t>	Three homologs</a:t>
            </a:r>
          </a:p>
          <a:p>
            <a:pPr marL="0" lvl="1" indent="0">
              <a:lnSpc>
                <a:spcPct val="100000"/>
              </a:lnSpc>
              <a:spcBef>
                <a:spcPts val="0"/>
              </a:spcBef>
              <a:spcAft>
                <a:spcPts val="0"/>
              </a:spcAft>
              <a:buNone/>
              <a:tabLst>
                <a:tab pos="449263" algn="l"/>
              </a:tabLst>
            </a:pPr>
            <a:r>
              <a:rPr lang="en-US" sz="2400" dirty="0"/>
              <a:t>	Lead to ribosome heterogeneity</a:t>
            </a:r>
          </a:p>
          <a:p>
            <a:pPr marL="0" lvl="1" indent="0">
              <a:lnSpc>
                <a:spcPct val="100000"/>
              </a:lnSpc>
              <a:spcBef>
                <a:spcPts val="0"/>
              </a:spcBef>
              <a:spcAft>
                <a:spcPts val="0"/>
              </a:spcAft>
              <a:buNone/>
              <a:tabLst>
                <a:tab pos="449263" algn="l"/>
              </a:tabLst>
            </a:pPr>
            <a:r>
              <a:rPr lang="en-US" sz="2400" dirty="0"/>
              <a:t>	Loss of bS21-2 </a:t>
            </a:r>
          </a:p>
          <a:p>
            <a:pPr marL="746125" lvl="1" indent="-173038">
              <a:lnSpc>
                <a:spcPct val="100000"/>
              </a:lnSpc>
              <a:spcBef>
                <a:spcPts val="0"/>
              </a:spcBef>
              <a:spcAft>
                <a:spcPts val="0"/>
              </a:spcAft>
              <a:buFont typeface="Arial" panose="020B0604020202020204" pitchFamily="34" charset="0"/>
              <a:buChar char="•"/>
              <a:tabLst>
                <a:tab pos="449263" algn="l"/>
              </a:tabLst>
            </a:pPr>
            <a:r>
              <a:rPr lang="en-US" sz="2400" dirty="0"/>
              <a:t>change in virulence protein abundance</a:t>
            </a:r>
          </a:p>
          <a:p>
            <a:pPr marL="746125" lvl="1" indent="-173038">
              <a:lnSpc>
                <a:spcPct val="100000"/>
              </a:lnSpc>
              <a:spcBef>
                <a:spcPts val="0"/>
              </a:spcBef>
              <a:spcAft>
                <a:spcPts val="0"/>
              </a:spcAft>
              <a:buFont typeface="Arial" panose="020B0604020202020204" pitchFamily="34" charset="0"/>
              <a:buChar char="•"/>
              <a:tabLst>
                <a:tab pos="449263" algn="l"/>
              </a:tabLst>
            </a:pPr>
            <a:r>
              <a:rPr lang="en-US" sz="2400" dirty="0"/>
              <a:t>reduces virulence</a:t>
            </a:r>
          </a:p>
          <a:p>
            <a:pPr marL="460375" lvl="1" indent="-460375">
              <a:lnSpc>
                <a:spcPct val="100000"/>
              </a:lnSpc>
              <a:spcBef>
                <a:spcPts val="0"/>
              </a:spcBef>
              <a:spcAft>
                <a:spcPts val="0"/>
              </a:spcAft>
              <a:buNone/>
            </a:pPr>
            <a:r>
              <a:rPr lang="en-US" sz="2400" dirty="0"/>
              <a:t>	Changes of ribosome bS21 content alters sensitivity to </a:t>
            </a:r>
            <a:r>
              <a:rPr lang="en-US" sz="2400" dirty="0" err="1"/>
              <a:t>kasugamycin</a:t>
            </a:r>
            <a:endParaRPr lang="en-US" sz="2800" dirty="0"/>
          </a:p>
          <a:p>
            <a:pPr marL="460375" indent="-460375">
              <a:lnSpc>
                <a:spcPct val="100000"/>
              </a:lnSpc>
              <a:spcBef>
                <a:spcPts val="600"/>
              </a:spcBef>
              <a:buNone/>
            </a:pPr>
            <a:endParaRPr lang="en-US" sz="2800" dirty="0"/>
          </a:p>
          <a:p>
            <a:pPr marL="460375" indent="-460375">
              <a:lnSpc>
                <a:spcPct val="100000"/>
              </a:lnSpc>
              <a:spcBef>
                <a:spcPts val="600"/>
              </a:spcBef>
              <a:buNone/>
            </a:pPr>
            <a:endParaRPr lang="en-US" sz="2800" dirty="0"/>
          </a:p>
          <a:p>
            <a:pPr marL="0" indent="0">
              <a:lnSpc>
                <a:spcPct val="100000"/>
              </a:lnSpc>
              <a:spcBef>
                <a:spcPts val="600"/>
              </a:spcBef>
              <a:buNone/>
            </a:pPr>
            <a:endParaRPr lang="en-US" sz="2800" dirty="0"/>
          </a:p>
        </p:txBody>
      </p:sp>
      <p:pic>
        <p:nvPicPr>
          <p:cNvPr id="13" name="Picture 12">
            <a:extLst>
              <a:ext uri="{FF2B5EF4-FFF2-40B4-BE49-F238E27FC236}">
                <a16:creationId xmlns:a16="http://schemas.microsoft.com/office/drawing/2014/main" id="{EF895636-88AB-2143-8A3D-7CCF557E64C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75" t="1540" r="24625"/>
          <a:stretch/>
        </p:blipFill>
        <p:spPr>
          <a:xfrm>
            <a:off x="6732609" y="83714"/>
            <a:ext cx="5576887" cy="4543160"/>
          </a:xfrm>
          <a:prstGeom prst="rect">
            <a:avLst/>
          </a:prstGeom>
        </p:spPr>
      </p:pic>
      <p:sp>
        <p:nvSpPr>
          <p:cNvPr id="17" name="TextBox 16">
            <a:extLst>
              <a:ext uri="{FF2B5EF4-FFF2-40B4-BE49-F238E27FC236}">
                <a16:creationId xmlns:a16="http://schemas.microsoft.com/office/drawing/2014/main" id="{10FA243A-0DF2-194A-9536-3C23EAE5D698}"/>
              </a:ext>
            </a:extLst>
          </p:cNvPr>
          <p:cNvSpPr txBox="1"/>
          <p:nvPr/>
        </p:nvSpPr>
        <p:spPr>
          <a:xfrm>
            <a:off x="9583029" y="5226444"/>
            <a:ext cx="1856016"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30S subunit, modeled from PDB entry: 4V50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21" name="Picture 20">
            <a:extLst>
              <a:ext uri="{FF2B5EF4-FFF2-40B4-BE49-F238E27FC236}">
                <a16:creationId xmlns:a16="http://schemas.microsoft.com/office/drawing/2014/main" id="{00031C3E-7692-F54A-B16F-1A3A1CCD4EF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624" t="6189" r="31486" b="2445"/>
          <a:stretch/>
        </p:blipFill>
        <p:spPr>
          <a:xfrm>
            <a:off x="6431622" y="3712647"/>
            <a:ext cx="2952805" cy="2591015"/>
          </a:xfrm>
          <a:prstGeom prst="rect">
            <a:avLst/>
          </a:prstGeom>
        </p:spPr>
      </p:pic>
    </p:spTree>
    <p:extLst>
      <p:ext uri="{BB962C8B-B14F-4D97-AF65-F5344CB8AC3E}">
        <p14:creationId xmlns:p14="http://schemas.microsoft.com/office/powerpoint/2010/main" val="360436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54DF-80D0-4736-AE08-CF39EAADB68B}"/>
              </a:ext>
            </a:extLst>
          </p:cNvPr>
          <p:cNvSpPr>
            <a:spLocks noGrp="1"/>
          </p:cNvSpPr>
          <p:nvPr>
            <p:ph type="title"/>
          </p:nvPr>
        </p:nvSpPr>
        <p:spPr/>
        <p:txBody>
          <a:bodyPr/>
          <a:lstStyle/>
          <a:p>
            <a:r>
              <a:rPr lang="en-US" dirty="0"/>
              <a:t>Rotation Project Goal</a:t>
            </a:r>
          </a:p>
        </p:txBody>
      </p:sp>
      <p:sp>
        <p:nvSpPr>
          <p:cNvPr id="3" name="Content Placeholder 2">
            <a:extLst>
              <a:ext uri="{FF2B5EF4-FFF2-40B4-BE49-F238E27FC236}">
                <a16:creationId xmlns:a16="http://schemas.microsoft.com/office/drawing/2014/main" id="{5C3D7B81-8451-4CB2-860B-0AF620F7D576}"/>
              </a:ext>
            </a:extLst>
          </p:cNvPr>
          <p:cNvSpPr>
            <a:spLocks noGrp="1"/>
          </p:cNvSpPr>
          <p:nvPr>
            <p:ph idx="1"/>
          </p:nvPr>
        </p:nvSpPr>
        <p:spPr/>
        <p:txBody>
          <a:bodyPr>
            <a:normAutofit/>
          </a:bodyPr>
          <a:lstStyle/>
          <a:p>
            <a:r>
              <a:rPr lang="en-US" sz="2400" dirty="0"/>
              <a:t>Previous experiments show bS21 content changes certain phenotypes</a:t>
            </a:r>
          </a:p>
          <a:p>
            <a:r>
              <a:rPr lang="en-US" sz="2400" dirty="0"/>
              <a:t>Normalize bS21 production in different contexts </a:t>
            </a:r>
          </a:p>
          <a:p>
            <a:r>
              <a:rPr lang="en-US" sz="2400" dirty="0"/>
              <a:t>Induction of bS21-2</a:t>
            </a:r>
          </a:p>
          <a:p>
            <a:r>
              <a:rPr lang="en-US" sz="2400" dirty="0"/>
              <a:t>Using </a:t>
            </a:r>
            <a:r>
              <a:rPr lang="en-US" sz="2400" i="1" dirty="0" err="1"/>
              <a:t>tetR</a:t>
            </a:r>
            <a:r>
              <a:rPr lang="en-US" sz="2400" dirty="0"/>
              <a:t> induction system </a:t>
            </a:r>
          </a:p>
        </p:txBody>
      </p:sp>
    </p:spTree>
    <p:extLst>
      <p:ext uri="{BB962C8B-B14F-4D97-AF65-F5344CB8AC3E}">
        <p14:creationId xmlns:p14="http://schemas.microsoft.com/office/powerpoint/2010/main" val="398072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993DD3B3-8DF0-4A61-9F8F-6041065A5E0D}"/>
              </a:ext>
            </a:extLst>
          </p:cNvPr>
          <p:cNvSpPr txBox="1"/>
          <p:nvPr/>
        </p:nvSpPr>
        <p:spPr>
          <a:xfrm>
            <a:off x="6338010" y="5795504"/>
            <a:ext cx="1088118" cy="492443"/>
          </a:xfrm>
          <a:prstGeom prst="rect">
            <a:avLst/>
          </a:prstGeom>
          <a:noFill/>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algn="ctr"/>
            <a:r>
              <a:rPr lang="en-US" sz="3200" i="1" dirty="0" err="1"/>
              <a:t>tetO</a:t>
            </a:r>
            <a:endParaRPr lang="en-US" sz="2400" i="1" dirty="0"/>
          </a:p>
        </p:txBody>
      </p:sp>
      <p:sp>
        <p:nvSpPr>
          <p:cNvPr id="31" name="TextBox 30">
            <a:extLst>
              <a:ext uri="{FF2B5EF4-FFF2-40B4-BE49-F238E27FC236}">
                <a16:creationId xmlns:a16="http://schemas.microsoft.com/office/drawing/2014/main" id="{9AB1A1BE-2914-4B1D-B19B-C9549FEAB45E}"/>
              </a:ext>
            </a:extLst>
          </p:cNvPr>
          <p:cNvSpPr txBox="1"/>
          <p:nvPr/>
        </p:nvSpPr>
        <p:spPr>
          <a:xfrm>
            <a:off x="4577916" y="5787063"/>
            <a:ext cx="1088118" cy="492443"/>
          </a:xfrm>
          <a:prstGeom prst="rect">
            <a:avLst/>
          </a:prstGeom>
          <a:noFill/>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algn="ctr"/>
            <a:r>
              <a:rPr lang="en-US" sz="3200" i="1" dirty="0" err="1"/>
              <a:t>tetO</a:t>
            </a:r>
            <a:endParaRPr lang="en-US" sz="2400" i="1" dirty="0"/>
          </a:p>
        </p:txBody>
      </p:sp>
      <p:sp>
        <p:nvSpPr>
          <p:cNvPr id="17" name="Content Placeholder 16">
            <a:extLst>
              <a:ext uri="{FF2B5EF4-FFF2-40B4-BE49-F238E27FC236}">
                <a16:creationId xmlns:a16="http://schemas.microsoft.com/office/drawing/2014/main" id="{994A8D74-7956-4CC3-8C51-21B4F4D7E592}"/>
              </a:ext>
            </a:extLst>
          </p:cNvPr>
          <p:cNvSpPr>
            <a:spLocks noGrp="1"/>
          </p:cNvSpPr>
          <p:nvPr>
            <p:ph idx="1"/>
          </p:nvPr>
        </p:nvSpPr>
        <p:spPr>
          <a:xfrm>
            <a:off x="1250302" y="1737359"/>
            <a:ext cx="9905378" cy="2088191"/>
          </a:xfrm>
        </p:spPr>
        <p:txBody>
          <a:bodyPr>
            <a:normAutofit/>
          </a:bodyPr>
          <a:lstStyle/>
          <a:p>
            <a:pPr marL="0" indent="0">
              <a:lnSpc>
                <a:spcPct val="110000"/>
              </a:lnSpc>
              <a:spcBef>
                <a:spcPts val="600"/>
              </a:spcBef>
              <a:buNone/>
            </a:pPr>
            <a:r>
              <a:rPr lang="en-US" sz="2400" i="1" dirty="0" err="1"/>
              <a:t>tet</a:t>
            </a:r>
            <a:r>
              <a:rPr lang="en-US" sz="2400" dirty="0"/>
              <a:t> repressor binds at the </a:t>
            </a:r>
            <a:r>
              <a:rPr lang="en-US" sz="2400" i="1" dirty="0" err="1"/>
              <a:t>tetO</a:t>
            </a:r>
            <a:r>
              <a:rPr lang="en-US" sz="2400" dirty="0"/>
              <a:t> site</a:t>
            </a:r>
          </a:p>
          <a:p>
            <a:pPr marL="0" indent="0">
              <a:lnSpc>
                <a:spcPct val="110000"/>
              </a:lnSpc>
              <a:spcBef>
                <a:spcPts val="600"/>
              </a:spcBef>
              <a:buNone/>
            </a:pPr>
            <a:r>
              <a:rPr lang="en-US" sz="2400" dirty="0"/>
              <a:t>Blocks RNA polymerase from transcribing DNA</a:t>
            </a:r>
          </a:p>
          <a:p>
            <a:pPr marL="0" indent="0">
              <a:lnSpc>
                <a:spcPct val="110000"/>
              </a:lnSpc>
              <a:spcBef>
                <a:spcPts val="600"/>
              </a:spcBef>
              <a:buNone/>
            </a:pPr>
            <a:r>
              <a:rPr lang="en-US" sz="2400" dirty="0"/>
              <a:t>Anhydrotetracycline (</a:t>
            </a:r>
            <a:r>
              <a:rPr lang="en-US" sz="2400" dirty="0" err="1"/>
              <a:t>ATc</a:t>
            </a:r>
            <a:r>
              <a:rPr lang="en-US" sz="2400" dirty="0"/>
              <a:t>) binds the Tet repressor, falls off DNA</a:t>
            </a:r>
          </a:p>
          <a:p>
            <a:pPr marL="0" indent="0">
              <a:lnSpc>
                <a:spcPct val="110000"/>
              </a:lnSpc>
              <a:spcBef>
                <a:spcPts val="600"/>
              </a:spcBef>
              <a:buNone/>
            </a:pPr>
            <a:r>
              <a:rPr lang="en-US" sz="2400" dirty="0"/>
              <a:t>Expression of the </a:t>
            </a:r>
            <a:r>
              <a:rPr lang="en-US" sz="2400" i="1" dirty="0"/>
              <a:t>rpsU2</a:t>
            </a:r>
            <a:r>
              <a:rPr lang="en-US" sz="2400" dirty="0"/>
              <a:t> gene and production of bS21-2</a:t>
            </a:r>
          </a:p>
          <a:p>
            <a:pPr marL="0" indent="0">
              <a:lnSpc>
                <a:spcPct val="110000"/>
              </a:lnSpc>
              <a:spcBef>
                <a:spcPts val="600"/>
              </a:spcBef>
              <a:buNone/>
            </a:pPr>
            <a:endParaRPr lang="en-US" dirty="0"/>
          </a:p>
          <a:p>
            <a:pPr marL="0" indent="0">
              <a:lnSpc>
                <a:spcPct val="110000"/>
              </a:lnSpc>
              <a:spcBef>
                <a:spcPts val="600"/>
              </a:spcBef>
              <a:buNone/>
            </a:pPr>
            <a:endParaRPr lang="en-US" dirty="0"/>
          </a:p>
          <a:p>
            <a:pPr marL="0" indent="0">
              <a:lnSpc>
                <a:spcPct val="110000"/>
              </a:lnSpc>
              <a:spcBef>
                <a:spcPts val="600"/>
              </a:spcBef>
              <a:buNone/>
            </a:pPr>
            <a:endParaRPr lang="en-US" dirty="0"/>
          </a:p>
        </p:txBody>
      </p:sp>
      <p:sp>
        <p:nvSpPr>
          <p:cNvPr id="2" name="Title 1">
            <a:extLst>
              <a:ext uri="{FF2B5EF4-FFF2-40B4-BE49-F238E27FC236}">
                <a16:creationId xmlns:a16="http://schemas.microsoft.com/office/drawing/2014/main" id="{831BB27A-5AF3-47DB-A9E9-C4F3F651B87F}"/>
              </a:ext>
            </a:extLst>
          </p:cNvPr>
          <p:cNvSpPr>
            <a:spLocks noGrp="1"/>
          </p:cNvSpPr>
          <p:nvPr>
            <p:ph type="title"/>
          </p:nvPr>
        </p:nvSpPr>
        <p:spPr/>
        <p:txBody>
          <a:bodyPr/>
          <a:lstStyle/>
          <a:p>
            <a:r>
              <a:rPr lang="en-US" dirty="0" err="1"/>
              <a:t>TetR</a:t>
            </a:r>
            <a:r>
              <a:rPr lang="en-US" dirty="0"/>
              <a:t> gene regulation</a:t>
            </a:r>
          </a:p>
        </p:txBody>
      </p:sp>
      <p:sp>
        <p:nvSpPr>
          <p:cNvPr id="9" name="Oval 8">
            <a:extLst>
              <a:ext uri="{FF2B5EF4-FFF2-40B4-BE49-F238E27FC236}">
                <a16:creationId xmlns:a16="http://schemas.microsoft.com/office/drawing/2014/main" id="{6FD5BDD0-201A-45DB-B3B7-19CCC7C9EC7A}"/>
              </a:ext>
            </a:extLst>
          </p:cNvPr>
          <p:cNvSpPr/>
          <p:nvPr/>
        </p:nvSpPr>
        <p:spPr>
          <a:xfrm>
            <a:off x="8689553" y="2506175"/>
            <a:ext cx="671146" cy="4338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2756184-040B-4625-AC53-F38B8FD59132}"/>
              </a:ext>
            </a:extLst>
          </p:cNvPr>
          <p:cNvSpPr/>
          <p:nvPr/>
        </p:nvSpPr>
        <p:spPr>
          <a:xfrm>
            <a:off x="-1097280" y="5435600"/>
            <a:ext cx="589280" cy="477513"/>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4895801-1680-4E02-8CDA-7F589EBFA724}"/>
              </a:ext>
            </a:extLst>
          </p:cNvPr>
          <p:cNvSpPr/>
          <p:nvPr/>
        </p:nvSpPr>
        <p:spPr>
          <a:xfrm>
            <a:off x="-1097280" y="3825550"/>
            <a:ext cx="477513" cy="477513"/>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B5FEE60-5D08-401C-8DFC-AC3A2AD51392}"/>
              </a:ext>
            </a:extLst>
          </p:cNvPr>
          <p:cNvGrpSpPr/>
          <p:nvPr/>
        </p:nvGrpSpPr>
        <p:grpSpPr>
          <a:xfrm>
            <a:off x="6689369" y="3576061"/>
            <a:ext cx="2808426" cy="1797217"/>
            <a:chOff x="6689369" y="3576061"/>
            <a:chExt cx="2808426" cy="1797217"/>
          </a:xfrm>
        </p:grpSpPr>
        <p:grpSp>
          <p:nvGrpSpPr>
            <p:cNvPr id="24" name="Group 23">
              <a:extLst>
                <a:ext uri="{FF2B5EF4-FFF2-40B4-BE49-F238E27FC236}">
                  <a16:creationId xmlns:a16="http://schemas.microsoft.com/office/drawing/2014/main" id="{810C4A72-DD0A-407A-8A1F-0E3CD8EEB554}"/>
                </a:ext>
              </a:extLst>
            </p:cNvPr>
            <p:cNvGrpSpPr/>
            <p:nvPr/>
          </p:nvGrpSpPr>
          <p:grpSpPr>
            <a:xfrm>
              <a:off x="7344685" y="4468477"/>
              <a:ext cx="833120" cy="904801"/>
              <a:chOff x="8625840" y="4155440"/>
              <a:chExt cx="833120" cy="904801"/>
            </a:xfrm>
          </p:grpSpPr>
          <p:sp>
            <p:nvSpPr>
              <p:cNvPr id="22" name="Oval 21">
                <a:extLst>
                  <a:ext uri="{FF2B5EF4-FFF2-40B4-BE49-F238E27FC236}">
                    <a16:creationId xmlns:a16="http://schemas.microsoft.com/office/drawing/2014/main" id="{6231840E-405F-4E4A-9FAC-2F11125F0DFD}"/>
                  </a:ext>
                </a:extLst>
              </p:cNvPr>
              <p:cNvSpPr/>
              <p:nvPr/>
            </p:nvSpPr>
            <p:spPr>
              <a:xfrm>
                <a:off x="8625840" y="4303063"/>
                <a:ext cx="833120" cy="757178"/>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AF96BA0-02F7-40CC-88D5-2BF24F665C7C}"/>
                  </a:ext>
                </a:extLst>
              </p:cNvPr>
              <p:cNvSpPr/>
              <p:nvPr/>
            </p:nvSpPr>
            <p:spPr>
              <a:xfrm>
                <a:off x="9103353" y="4155440"/>
                <a:ext cx="355607" cy="355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62B3267-3CBA-4826-A6A6-C1B84614BE98}"/>
                </a:ext>
              </a:extLst>
            </p:cNvPr>
            <p:cNvGrpSpPr/>
            <p:nvPr/>
          </p:nvGrpSpPr>
          <p:grpSpPr>
            <a:xfrm>
              <a:off x="8664675" y="3825550"/>
              <a:ext cx="833120" cy="904801"/>
              <a:chOff x="8625840" y="4155440"/>
              <a:chExt cx="833120" cy="904801"/>
            </a:xfrm>
          </p:grpSpPr>
          <p:sp>
            <p:nvSpPr>
              <p:cNvPr id="26" name="Oval 25">
                <a:extLst>
                  <a:ext uri="{FF2B5EF4-FFF2-40B4-BE49-F238E27FC236}">
                    <a16:creationId xmlns:a16="http://schemas.microsoft.com/office/drawing/2014/main" id="{15846DFD-65E1-47E6-ABCF-406ED710E15E}"/>
                  </a:ext>
                </a:extLst>
              </p:cNvPr>
              <p:cNvSpPr/>
              <p:nvPr/>
            </p:nvSpPr>
            <p:spPr>
              <a:xfrm>
                <a:off x="8625840" y="4303063"/>
                <a:ext cx="833120" cy="757178"/>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E63680D-79C0-4D1C-B6F8-02B38C19190E}"/>
                  </a:ext>
                </a:extLst>
              </p:cNvPr>
              <p:cNvSpPr/>
              <p:nvPr/>
            </p:nvSpPr>
            <p:spPr>
              <a:xfrm>
                <a:off x="9103353" y="4155440"/>
                <a:ext cx="355607" cy="355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FDD60849-CF9B-482C-8291-10130698B87F}"/>
                </a:ext>
              </a:extLst>
            </p:cNvPr>
            <p:cNvGrpSpPr/>
            <p:nvPr/>
          </p:nvGrpSpPr>
          <p:grpSpPr>
            <a:xfrm>
              <a:off x="6689369" y="3576061"/>
              <a:ext cx="833120" cy="904801"/>
              <a:chOff x="8625840" y="4155440"/>
              <a:chExt cx="833120" cy="904801"/>
            </a:xfrm>
          </p:grpSpPr>
          <p:sp>
            <p:nvSpPr>
              <p:cNvPr id="29" name="Oval 28">
                <a:extLst>
                  <a:ext uri="{FF2B5EF4-FFF2-40B4-BE49-F238E27FC236}">
                    <a16:creationId xmlns:a16="http://schemas.microsoft.com/office/drawing/2014/main" id="{D3840A99-FD6F-41D6-841D-3E40E4A0A133}"/>
                  </a:ext>
                </a:extLst>
              </p:cNvPr>
              <p:cNvSpPr/>
              <p:nvPr/>
            </p:nvSpPr>
            <p:spPr>
              <a:xfrm>
                <a:off x="8625840" y="4303063"/>
                <a:ext cx="833120" cy="757178"/>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25348D0-B765-4BD2-A378-26B1089DDCDE}"/>
                  </a:ext>
                </a:extLst>
              </p:cNvPr>
              <p:cNvSpPr/>
              <p:nvPr/>
            </p:nvSpPr>
            <p:spPr>
              <a:xfrm>
                <a:off x="9103353" y="4155440"/>
                <a:ext cx="355607" cy="355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TextBox 32">
            <a:extLst>
              <a:ext uri="{FF2B5EF4-FFF2-40B4-BE49-F238E27FC236}">
                <a16:creationId xmlns:a16="http://schemas.microsoft.com/office/drawing/2014/main" id="{2685DA79-039D-46BA-8E9E-E7F937F1B0AF}"/>
              </a:ext>
            </a:extLst>
          </p:cNvPr>
          <p:cNvSpPr txBox="1"/>
          <p:nvPr/>
        </p:nvSpPr>
        <p:spPr>
          <a:xfrm>
            <a:off x="8231873" y="5787062"/>
            <a:ext cx="1265922" cy="492443"/>
          </a:xfrm>
          <a:prstGeom prst="rect">
            <a:avLst/>
          </a:prstGeom>
          <a:noFill/>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algn="ctr"/>
            <a:r>
              <a:rPr lang="en-US" sz="3200" i="1" dirty="0"/>
              <a:t>rpsU2</a:t>
            </a:r>
            <a:endParaRPr lang="en-US" sz="2400" i="1" dirty="0"/>
          </a:p>
        </p:txBody>
      </p:sp>
      <p:sp>
        <p:nvSpPr>
          <p:cNvPr id="34" name="TextBox 33">
            <a:extLst>
              <a:ext uri="{FF2B5EF4-FFF2-40B4-BE49-F238E27FC236}">
                <a16:creationId xmlns:a16="http://schemas.microsoft.com/office/drawing/2014/main" id="{44E9A5DA-2128-48CB-8C9E-A341C81277A8}"/>
              </a:ext>
            </a:extLst>
          </p:cNvPr>
          <p:cNvSpPr txBox="1"/>
          <p:nvPr/>
        </p:nvSpPr>
        <p:spPr>
          <a:xfrm>
            <a:off x="9497795" y="5795504"/>
            <a:ext cx="1348811" cy="492443"/>
          </a:xfrm>
          <a:prstGeom prst="rect">
            <a:avLst/>
          </a:prstGeom>
          <a:noFill/>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algn="ctr"/>
            <a:r>
              <a:rPr lang="en-US" sz="3200" i="1" dirty="0"/>
              <a:t>VSVG</a:t>
            </a:r>
            <a:endParaRPr lang="en-US" sz="2400" i="1" dirty="0"/>
          </a:p>
        </p:txBody>
      </p:sp>
      <p:grpSp>
        <p:nvGrpSpPr>
          <p:cNvPr id="16" name="Group 15">
            <a:extLst>
              <a:ext uri="{FF2B5EF4-FFF2-40B4-BE49-F238E27FC236}">
                <a16:creationId xmlns:a16="http://schemas.microsoft.com/office/drawing/2014/main" id="{EB428DDC-2505-4ADB-80EC-2EC27592E1E1}"/>
              </a:ext>
            </a:extLst>
          </p:cNvPr>
          <p:cNvGrpSpPr/>
          <p:nvPr/>
        </p:nvGrpSpPr>
        <p:grpSpPr>
          <a:xfrm>
            <a:off x="1157438" y="4950686"/>
            <a:ext cx="9998242" cy="1328820"/>
            <a:chOff x="1157438" y="4950686"/>
            <a:chExt cx="9998242" cy="1328820"/>
          </a:xfrm>
        </p:grpSpPr>
        <p:cxnSp>
          <p:nvCxnSpPr>
            <p:cNvPr id="6" name="Straight Connector 5">
              <a:extLst>
                <a:ext uri="{FF2B5EF4-FFF2-40B4-BE49-F238E27FC236}">
                  <a16:creationId xmlns:a16="http://schemas.microsoft.com/office/drawing/2014/main" id="{760FBBCC-E3D4-4119-A947-403A31A7A95A}"/>
                </a:ext>
              </a:extLst>
            </p:cNvPr>
            <p:cNvCxnSpPr/>
            <p:nvPr/>
          </p:nvCxnSpPr>
          <p:spPr>
            <a:xfrm>
              <a:off x="1168193" y="5550241"/>
              <a:ext cx="9987487" cy="0"/>
            </a:xfrm>
            <a:prstGeom prst="line">
              <a:avLst/>
            </a:prstGeom>
            <a:ln w="177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A6E6280-E00A-4D1E-92B8-7F5D0C8F926E}"/>
                </a:ext>
              </a:extLst>
            </p:cNvPr>
            <p:cNvGrpSpPr/>
            <p:nvPr/>
          </p:nvGrpSpPr>
          <p:grpSpPr>
            <a:xfrm>
              <a:off x="1157438" y="5645020"/>
              <a:ext cx="2637722" cy="634486"/>
              <a:chOff x="1004416" y="6273225"/>
              <a:chExt cx="2637722" cy="634486"/>
            </a:xfrm>
          </p:grpSpPr>
          <p:sp>
            <p:nvSpPr>
              <p:cNvPr id="7" name="TextBox 6">
                <a:extLst>
                  <a:ext uri="{FF2B5EF4-FFF2-40B4-BE49-F238E27FC236}">
                    <a16:creationId xmlns:a16="http://schemas.microsoft.com/office/drawing/2014/main" id="{2A6EEB0C-7EC1-424F-8B18-4E095F183D61}"/>
                  </a:ext>
                </a:extLst>
              </p:cNvPr>
              <p:cNvSpPr txBox="1"/>
              <p:nvPr/>
            </p:nvSpPr>
            <p:spPr>
              <a:xfrm>
                <a:off x="1004416" y="6415268"/>
                <a:ext cx="1088118" cy="492443"/>
              </a:xfrm>
              <a:prstGeom prst="rect">
                <a:avLst/>
              </a:prstGeom>
              <a:noFill/>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algn="ctr"/>
                <a:r>
                  <a:rPr lang="en-US" sz="3200" i="1" dirty="0" err="1"/>
                  <a:t>tetO</a:t>
                </a:r>
                <a:endParaRPr lang="en-US" sz="2400" i="1" dirty="0"/>
              </a:p>
            </p:txBody>
          </p:sp>
          <p:sp>
            <p:nvSpPr>
              <p:cNvPr id="12" name="TextBox 11">
                <a:extLst>
                  <a:ext uri="{FF2B5EF4-FFF2-40B4-BE49-F238E27FC236}">
                    <a16:creationId xmlns:a16="http://schemas.microsoft.com/office/drawing/2014/main" id="{BC375F08-CFB4-4CE7-8900-BFF4E110D054}"/>
                  </a:ext>
                </a:extLst>
              </p:cNvPr>
              <p:cNvSpPr txBox="1"/>
              <p:nvPr/>
            </p:nvSpPr>
            <p:spPr>
              <a:xfrm>
                <a:off x="2924313" y="6273225"/>
                <a:ext cx="717825" cy="584775"/>
              </a:xfrm>
              <a:prstGeom prst="rect">
                <a:avLst/>
              </a:prstGeom>
              <a:noFill/>
            </p:spPr>
            <p:txBody>
              <a:bodyPr wrap="none" rtlCol="0">
                <a:spAutoFit/>
              </a:bodyPr>
              <a:lstStyle/>
              <a:p>
                <a:r>
                  <a:rPr lang="en-US" sz="3200" dirty="0" err="1"/>
                  <a:t>P</a:t>
                </a:r>
                <a:r>
                  <a:rPr lang="en-US" sz="3200" i="1" baseline="-25000" dirty="0" err="1"/>
                  <a:t>bfr</a:t>
                </a:r>
                <a:endParaRPr lang="en-US" sz="2400" i="1" baseline="-25000" dirty="0"/>
              </a:p>
            </p:txBody>
          </p:sp>
        </p:grpSp>
        <p:cxnSp>
          <p:nvCxnSpPr>
            <p:cNvPr id="4" name="Connector: Elbow 3">
              <a:extLst>
                <a:ext uri="{FF2B5EF4-FFF2-40B4-BE49-F238E27FC236}">
                  <a16:creationId xmlns:a16="http://schemas.microsoft.com/office/drawing/2014/main" id="{D2B3414F-2F70-41EC-BF2C-0CEC85B5775A}"/>
                </a:ext>
              </a:extLst>
            </p:cNvPr>
            <p:cNvCxnSpPr>
              <a:cxnSpLocks/>
            </p:cNvCxnSpPr>
            <p:nvPr/>
          </p:nvCxnSpPr>
          <p:spPr>
            <a:xfrm flipV="1">
              <a:off x="3436247" y="4950686"/>
              <a:ext cx="1000125" cy="521012"/>
            </a:xfrm>
            <a:prstGeom prst="bentConnector3">
              <a:avLst>
                <a:gd name="adj1" fmla="val 333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Oval 49">
            <a:extLst>
              <a:ext uri="{FF2B5EF4-FFF2-40B4-BE49-F238E27FC236}">
                <a16:creationId xmlns:a16="http://schemas.microsoft.com/office/drawing/2014/main" id="{E2D621D0-17F1-494D-86A3-A1D5384E2DC6}"/>
              </a:ext>
            </a:extLst>
          </p:cNvPr>
          <p:cNvSpPr/>
          <p:nvPr/>
        </p:nvSpPr>
        <p:spPr>
          <a:xfrm>
            <a:off x="8664675" y="2286135"/>
            <a:ext cx="671146" cy="4338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B8FE7A3-0BA6-4710-95B1-EAB0A637B95C}"/>
              </a:ext>
            </a:extLst>
          </p:cNvPr>
          <p:cNvSpPr/>
          <p:nvPr/>
        </p:nvSpPr>
        <p:spPr>
          <a:xfrm>
            <a:off x="8652929" y="2104061"/>
            <a:ext cx="671146" cy="4338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5B0CCA8-3D85-4BAA-B8AF-83BCD266B475}"/>
              </a:ext>
            </a:extLst>
          </p:cNvPr>
          <p:cNvSpPr/>
          <p:nvPr/>
        </p:nvSpPr>
        <p:spPr>
          <a:xfrm>
            <a:off x="-944880" y="3019443"/>
            <a:ext cx="477513" cy="477513"/>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E7ED1D8-BD49-4ED8-9207-6252DE645122}"/>
              </a:ext>
            </a:extLst>
          </p:cNvPr>
          <p:cNvSpPr/>
          <p:nvPr/>
        </p:nvSpPr>
        <p:spPr>
          <a:xfrm>
            <a:off x="-619767" y="3525837"/>
            <a:ext cx="477513" cy="477513"/>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C14ABA8-BABB-437B-88F4-9723EC4223BC}"/>
              </a:ext>
            </a:extLst>
          </p:cNvPr>
          <p:cNvGrpSpPr/>
          <p:nvPr/>
        </p:nvGrpSpPr>
        <p:grpSpPr>
          <a:xfrm>
            <a:off x="8475714" y="2614491"/>
            <a:ext cx="2679966" cy="1380649"/>
            <a:chOff x="8475714" y="2614491"/>
            <a:chExt cx="2679966" cy="1380649"/>
          </a:xfrm>
        </p:grpSpPr>
        <p:pic>
          <p:nvPicPr>
            <p:cNvPr id="49" name="Picture 48">
              <a:extLst>
                <a:ext uri="{FF2B5EF4-FFF2-40B4-BE49-F238E27FC236}">
                  <a16:creationId xmlns:a16="http://schemas.microsoft.com/office/drawing/2014/main" id="{837D85D3-26E8-4C2D-9D60-C09AF39C1D49}"/>
                </a:ext>
              </a:extLst>
            </p:cNvPr>
            <p:cNvPicPr>
              <a:picLocks noChangeAspect="1"/>
            </p:cNvPicPr>
            <p:nvPr/>
          </p:nvPicPr>
          <p:blipFill rotWithShape="1">
            <a:blip r:embed="rId3"/>
            <a:srcRect l="45952"/>
            <a:stretch/>
          </p:blipFill>
          <p:spPr>
            <a:xfrm>
              <a:off x="8475714" y="2614491"/>
              <a:ext cx="1469955" cy="1378430"/>
            </a:xfrm>
            <a:prstGeom prst="rect">
              <a:avLst/>
            </a:prstGeom>
          </p:spPr>
        </p:pic>
        <p:pic>
          <p:nvPicPr>
            <p:cNvPr id="36" name="Picture 35">
              <a:extLst>
                <a:ext uri="{FF2B5EF4-FFF2-40B4-BE49-F238E27FC236}">
                  <a16:creationId xmlns:a16="http://schemas.microsoft.com/office/drawing/2014/main" id="{B2D5DABA-9DFB-4853-B860-AB8CB4AF8B0E}"/>
                </a:ext>
              </a:extLst>
            </p:cNvPr>
            <p:cNvPicPr>
              <a:picLocks noChangeAspect="1"/>
            </p:cNvPicPr>
            <p:nvPr/>
          </p:nvPicPr>
          <p:blipFill rotWithShape="1">
            <a:blip r:embed="rId3"/>
            <a:srcRect r="44548"/>
            <a:stretch/>
          </p:blipFill>
          <p:spPr>
            <a:xfrm>
              <a:off x="9647539" y="2616710"/>
              <a:ext cx="1508141" cy="1378430"/>
            </a:xfrm>
            <a:prstGeom prst="rect">
              <a:avLst/>
            </a:prstGeom>
          </p:spPr>
        </p:pic>
      </p:grpSp>
    </p:spTree>
    <p:extLst>
      <p:ext uri="{BB962C8B-B14F-4D97-AF65-F5344CB8AC3E}">
        <p14:creationId xmlns:p14="http://schemas.microsoft.com/office/powerpoint/2010/main" val="392705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grpId="1" nodeType="afterEffect">
                                  <p:stCondLst>
                                    <p:cond delay="0"/>
                                  </p:stCondLst>
                                  <p:childTnLst>
                                    <p:animMotion origin="layout" path="M -0.0043 -0.00718 L -0.0043 -0.00718 C -0.03425 -0.00556 -0.06419 -0.0051 -0.09401 -0.00186 C -0.11302 0.00023 -0.11654 0.00648 -0.13346 0.01203 C -0.14063 0.01435 -0.14792 0.01597 -0.15508 0.01736 C -0.16979 0.0206 -0.19922 0.02569 -0.19922 0.02569 C -0.20234 0.02893 -0.20508 0.03333 -0.20846 0.03541 C -0.22383 0.04444 -0.2306 0.04282 -0.24557 0.04768 C -0.29023 0.0625 -0.225 0.04652 -0.29505 0.06134 C -0.3069 0.06643 -0.31888 0.0706 -0.3306 0.07662 C -0.38008 0.10138 -0.33398 0.08101 -0.3724 0.10532 C -0.37669 0.1081 -0.38112 0.10902 -0.38555 0.11088 C -0.39505 0.1199 -0.40456 0.12963 -0.41497 0.13564 C -0.43555 0.14768 -0.42969 0.13796 -0.44505 0.15208 C -0.45911 0.16504 -0.47487 0.17384 -0.48685 0.19213 C -0.49232 0.20023 -0.49675 0.21088 -0.50313 0.21666 C -0.51107 0.22407 -0.52422 0.23541 -0.53164 0.2456 C -0.53997 0.25671 -0.53958 0.26319 -0.54635 0.2787 C -0.55156 0.29051 -0.55729 0.30138 -0.56263 0.31296 C -0.56406 0.31597 -0.5655 0.31898 -0.56654 0.32268 C -0.57279 0.3449 -0.56615 0.33171 -0.57266 0.34328 C -0.57682 0.36875 -0.57096 0.33055 -0.57578 0.3831 C -0.57617 0.3875 -0.57734 0.39143 -0.57813 0.39537 C -0.5793 0.41088 -0.57773 0.39976 -0.5819 0.41481 C -0.5832 0.41944 -0.58333 0.42129 -0.58425 0.42569 C -0.58503 0.42939 -0.58581 0.4331 -0.58659 0.4368 C -0.58685 0.43935 -0.58698 0.44213 -0.58737 0.4449 C -0.5875 0.44629 -0.58789 0.44768 -0.58815 0.44907 C -0.58867 0.45138 -0.58932 0.45347 -0.58971 0.45601 C -0.58984 0.45763 -0.58971 0.45972 -0.58971 0.46157 " pathEditMode="relative" ptsTypes="AAAAAAAAAAAAAAAAAAAAAAAAAAAAAA">
                                      <p:cBhvr>
                                        <p:cTn id="15" dur="2000" fill="hold"/>
                                        <p:tgtEl>
                                          <p:spTgt spid="51"/>
                                        </p:tgtEl>
                                        <p:attrNameLst>
                                          <p:attrName>ppt_x</p:attrName>
                                          <p:attrName>ppt_y</p:attrName>
                                        </p:attrNameLst>
                                      </p:cBhvr>
                                    </p:animMotion>
                                  </p:childTnLst>
                                </p:cTn>
                              </p:par>
                              <p:par>
                                <p:cTn id="16" presetID="0" presetClass="path" presetSubtype="0" accel="50000" decel="50000" fill="hold" grpId="1" nodeType="withEffect">
                                  <p:stCondLst>
                                    <p:cond delay="0"/>
                                  </p:stCondLst>
                                  <p:childTnLst>
                                    <p:animMotion origin="layout" path="M 0.00182 0.00348 L 0.00182 0.00348 C -0.02148 0.01019 -0.00338 0.00325 -0.02226 0.01436 C -0.02422 0.01551 -0.02643 0.01575 -0.02838 0.01713 C -0.03216 0.01991 -0.03555 0.02408 -0.03919 0.02663 C -0.04245 0.02917 -0.04596 0.0301 -0.04922 0.03218 C -0.05195 0.0338 -0.0543 0.03658 -0.05703 0.03774 C -0.06641 0.04213 -0.08555 0.04885 -0.08555 0.04885 C -0.08737 0.05 -0.08932 0.05116 -0.09101 0.05278 C -0.09297 0.05487 -0.0944 0.05811 -0.09648 0.05973 C -0.09987 0.06274 -0.10377 0.06366 -0.10729 0.06667 C -0.11081 0.06968 -0.11393 0.07408 -0.11732 0.07755 C -0.12213 0.08241 -0.12734 0.08612 -0.13203 0.09144 C -0.14075 0.10093 -0.14909 0.11135 -0.15755 0.12153 C -0.16276 0.12778 -0.16732 0.13588 -0.17292 0.14075 C -0.21849 0.18125 -0.16406 0.13172 -0.19922 0.1669 C -0.20976 0.17755 -0.22292 0.18149 -0.23099 0.19723 C -0.25039 0.23519 -0.22682 0.1875 -0.2457 0.23149 C -0.2487 0.23889 -0.2526 0.24491 -0.25573 0.25232 C -0.26016 0.26274 -0.26445 0.27362 -0.2681 0.28519 C -0.2694 0.28936 -0.27044 0.29375 -0.27187 0.29769 C -0.27461 0.30463 -0.27786 0.31112 -0.28047 0.31829 C -0.2832 0.3257 -0.28542 0.33403 -0.28815 0.34167 C -0.30638 0.39306 -0.27956 0.31505 -0.30052 0.36899 C -0.30325 0.37593 -0.30755 0.39098 -0.30755 0.39098 C -0.30781 0.39422 -0.3082 0.39746 -0.3082 0.4007 C -0.3082 0.40487 -0.30768 0.40903 -0.30755 0.4132 C -0.30716 0.41852 -0.30716 0.42408 -0.30677 0.42963 C -0.30586 0.44144 -0.30599 0.43172 -0.30599 0.43658 " pathEditMode="relative" ptsTypes="AAAAAAAAAAAAAAAAAAAAAAAAAAAAA">
                                      <p:cBhvr>
                                        <p:cTn id="17" dur="2000" fill="hold"/>
                                        <p:tgtEl>
                                          <p:spTgt spid="50"/>
                                        </p:tgtEl>
                                        <p:attrNameLst>
                                          <p:attrName>ppt_x</p:attrName>
                                          <p:attrName>ppt_y</p:attrName>
                                        </p:attrNameLst>
                                      </p:cBhvr>
                                    </p:animMotion>
                                  </p:childTnLst>
                                </p:cTn>
                              </p:par>
                              <p:par>
                                <p:cTn id="18" presetID="0" presetClass="path" presetSubtype="0" accel="50000" decel="50000" fill="hold" grpId="1" nodeType="withEffect">
                                  <p:stCondLst>
                                    <p:cond delay="0"/>
                                  </p:stCondLst>
                                  <p:childTnLst>
                                    <p:animMotion origin="layout" path="M -0.00416 0.01412 L -0.00416 0.01412 L -0.03281 0.01528 C -0.03541 0.01551 -0.03815 0.01505 -0.04062 0.01667 C -0.04231 0.01806 -0.04296 0.02176 -0.0444 0.02361 C -0.05052 0.03171 -0.05638 0.04051 -0.06302 0.04699 L -0.08463 0.06759 C -0.09414 0.07685 -0.10364 0.08495 -0.11171 0.09792 C -0.11966 0.11042 -0.11354 0.1037 -0.1194 0.11852 C -0.12278 0.12662 -0.12669 0.13403 -0.13033 0.1419 C -0.13463 0.15139 -0.13893 0.16111 -0.14335 0.1706 C -0.14635 0.17685 -0.14921 0.18333 -0.15273 0.18843 C -0.15585 0.19306 -0.15937 0.19676 -0.16197 0.20232 C -0.17083 0.22037 -0.17278 0.2294 -0.17825 0.24907 C -0.17877 0.25301 -0.17903 0.25741 -0.17981 0.26134 C -0.18085 0.26644 -0.18294 0.27107 -0.18359 0.27639 C -0.1845 0.2831 -0.18424 0.29028 -0.18437 0.29699 C -0.18476 0.30671 -0.18424 0.31644 -0.18515 0.32593 C -0.18632 0.33889 -0.18854 0.35162 -0.19062 0.36435 C -0.19166 0.37083 -0.19362 0.37685 -0.19362 0.38357 L -0.19362 0.39884 " pathEditMode="relative" ptsTypes="AAAAAAAAAAAAAAAAAAAAA">
                                      <p:cBhvr>
                                        <p:cTn id="19" dur="2000" fill="hold"/>
                                        <p:tgtEl>
                                          <p:spTgt spid="9"/>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childTnLst>
                                </p:cTn>
                              </p:par>
                              <p:par>
                                <p:cTn id="24" presetID="0" presetClass="path" presetSubtype="0" accel="50000" decel="50000" fill="hold" grpId="0" nodeType="withEffect">
                                  <p:stCondLst>
                                    <p:cond delay="0"/>
                                  </p:stCondLst>
                                  <p:childTnLst>
                                    <p:animMotion origin="layout" path="M -0.00156 0.00834 L -0.00156 0.00834 C 0.00573 0.00788 0.01303 0.0088 0.02019 0.00695 C 0.02605 0.0051 0.03125 -0.00231 0.03711 -0.00277 L 0.08034 -0.00555 C 0.08217 -0.00648 0.08386 -0.00763 0.08581 -0.00833 C 0.10691 -0.01435 0.11029 -0.01504 0.12514 -0.01782 C 0.12696 -0.01875 0.12878 -0.0199 0.1306 -0.0206 C 0.13451 -0.02222 0.13842 -0.02291 0.14219 -0.02476 C 0.1586 -0.0324 0.13829 -0.02592 0.15456 -0.03171 C 0.15639 -0.03217 0.15821 -0.03263 0.16003 -0.0331 C 0.178 -0.0368 0.17331 -0.03564 0.19323 -0.03703 C 0.19623 -0.03888 0.19571 -0.03888 0.19948 -0.03981 C 0.19974 -0.04004 0.2 -0.03981 0.20027 -0.03981 L 0.20027 0.20232 " pathEditMode="relative" ptsTypes="AAAAAAAAAAAAAAA">
                                      <p:cBhvr>
                                        <p:cTn id="25" dur="3000" fill="hold"/>
                                        <p:tgtEl>
                                          <p:spTgt spid="10"/>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childTnLst>
                                </p:cTn>
                              </p:par>
                              <p:par>
                                <p:cTn id="30" presetID="0" presetClass="path" presetSubtype="0" accel="50000" decel="50000" fill="hold" grpId="0" nodeType="withEffect">
                                  <p:stCondLst>
                                    <p:cond delay="0"/>
                                  </p:stCondLst>
                                  <p:childTnLst>
                                    <p:animMotion origin="layout" path="M -0.00286 0.00047 L -0.00286 0.00047 C 0.00195 -0.00301 0.00638 -0.00949 0.01159 -0.01018 C 0.05586 -0.01551 0.06159 -0.01227 0.09414 -0.00347 C 0.12695 0.03172 0.11563 0.01482 0.13125 0.03959 C 0.13424 0.05232 0.13529 0.0581 0.1418 0.0706 C 0.14609 0.07871 0.15143 0.08496 0.15625 0.09213 C 0.15742 0.09607 0.15859 0.10047 0.16003 0.10417 C 0.16693 0.12222 0.16615 0.12037 0.17135 0.12986 C 0.17188 0.13195 0.1724 0.13426 0.17292 0.13658 C 0.17357 0.13935 0.17461 0.14167 0.17513 0.14468 C 0.17591 0.14861 0.17604 0.15278 0.17669 0.15672 C 0.17969 0.17685 0.17943 0.17523 0.18203 0.18912 C 0.18281 0.20301 0.18268 0.19792 0.18268 0.20394 " pathEditMode="relative" ptsTypes="AAAAAAAAAAAAAA">
                                      <p:cBhvr>
                                        <p:cTn id="31" dur="2000" fill="hold"/>
                                        <p:tgtEl>
                                          <p:spTgt spid="53"/>
                                        </p:tgtEl>
                                        <p:attrNameLst>
                                          <p:attrName>ppt_x</p:attrName>
                                          <p:attrName>ppt_y</p:attrName>
                                        </p:attrNameLst>
                                      </p:cBhvr>
                                    </p:animMotion>
                                  </p:childTnLst>
                                </p:cTn>
                              </p:par>
                              <p:par>
                                <p:cTn id="32" presetID="0" presetClass="path" presetSubtype="0" accel="50000" decel="50000" fill="hold" grpId="0" nodeType="withEffect">
                                  <p:stCondLst>
                                    <p:cond delay="0"/>
                                  </p:stCondLst>
                                  <p:childTnLst>
                                    <p:animMotion origin="layout" path="M -0.0013 0.00162 L -0.0013 0.00162 C 0.06562 -0.02477 0.03008 -0.01181 0.19336 0.00972 C 0.21627 0.01273 0.25351 0.02917 0.28047 0.04074 C 0.30586 0.06782 0.25403 0.01343 0.31458 0.06898 C 0.32799 0.08148 0.34088 0.0956 0.3539 0.10949 C 0.35859 0.11435 0.36263 0.1213 0.36758 0.12569 C 0.37096 0.1287 0.38607 0.14144 0.39023 0.14722 C 0.40039 0.16088 0.40937 0.17731 0.41979 0.19028 C 0.42383 0.19514 0.42851 0.19884 0.4319 0.20509 C 0.44101 0.22153 0.44935 0.23912 0.4569 0.25764 C 0.45976 0.26435 0.46198 0.27176 0.46523 0.27778 C 0.46784 0.28218 0.47044 0.28657 0.47291 0.2912 C 0.48359 0.31181 0.47187 0.29097 0.47591 0.29792 " pathEditMode="relative" ptsTypes="AAAAAAAAAAAAAA">
                                      <p:cBhvr>
                                        <p:cTn id="33" dur="2000" fill="hold"/>
                                        <p:tgtEl>
                                          <p:spTgt spid="52"/>
                                        </p:tgtEl>
                                        <p:attrNameLst>
                                          <p:attrName>ppt_x</p:attrName>
                                          <p:attrName>ppt_y</p:attrName>
                                        </p:attrNameLst>
                                      </p:cBhvr>
                                    </p:animMotion>
                                  </p:childTnLst>
                                </p:cTn>
                              </p:par>
                              <p:par>
                                <p:cTn id="34" presetID="0" presetClass="path" presetSubtype="0" accel="50000" decel="50000" fill="hold" grpId="0" nodeType="withEffect">
                                  <p:stCondLst>
                                    <p:cond delay="0"/>
                                  </p:stCondLst>
                                  <p:childTnLst>
                                    <p:animMotion origin="layout" path="M 0.00143 0.00255 L 0.00143 0.00255 C 0.00508 0.00162 0.00872 0.00162 0.01211 -0.00023 C 0.0138 -0.00092 0.05052 -0.02453 0.05455 -0.02708 C 0.06341 -0.03287 0.07161 -0.04166 0.08086 -0.04467 C 0.09323 -0.04861 0.10573 -0.05208 0.11797 -0.05671 C 0.13203 -0.06203 0.14544 -0.07384 0.15963 -0.0743 L 0.2483 -0.07685 C 0.28138 -0.07477 0.31458 -0.07453 0.34752 -0.07014 C 0.3707 -0.06713 0.39648 -0.05486 0.41953 -0.04722 C 0.42877 -0.04421 0.43828 -0.04236 0.44752 -0.03935 C 0.50755 -0.01921 0.47396 -0.02685 0.50508 -0.02037 C 0.52461 -0.00879 0.55169 0.00648 0.56797 0.02269 L 0.59596 0.05093 C 0.59987 0.05486 0.61445 0.06736 0.61797 0.07662 C 0.62239 0.08843 0.61992 0.08218 0.62552 0.0956 C 0.62604 0.09861 0.62643 0.10185 0.62708 0.10486 C 0.62747 0.10672 0.62825 0.10834 0.62851 0.11042 C 0.6289 0.1125 0.62864 0.11505 0.62929 0.11713 C 0.62995 0.11922 0.63138 0.1206 0.63229 0.12246 C 0.63372 0.13264 0.63203 0.12292 0.63541 0.13449 C 0.63594 0.13681 0.63633 0.13912 0.63685 0.14121 C 0.63763 0.14398 0.63828 0.14676 0.63919 0.14931 C 0.64101 0.1551 0.64062 0.15139 0.64062 0.15625 " pathEditMode="relative" ptsTypes="AAAAAAAAAAAAAAAAAAAAAAAA">
                                      <p:cBhvr>
                                        <p:cTn id="35" dur="2000" fill="hold"/>
                                        <p:tgtEl>
                                          <p:spTgt spid="11"/>
                                        </p:tgtEl>
                                        <p:attrNameLst>
                                          <p:attrName>ppt_x</p:attrName>
                                          <p:attrName>ppt_y</p:attrName>
                                        </p:attrNameLst>
                                      </p:cBhvr>
                                    </p:animMotion>
                                  </p:childTnLst>
                                </p:cTn>
                              </p:par>
                            </p:childTnLst>
                          </p:cTn>
                        </p:par>
                        <p:par>
                          <p:cTn id="36" fill="hold">
                            <p:stCondLst>
                              <p:cond delay="2000"/>
                            </p:stCondLst>
                            <p:childTnLst>
                              <p:par>
                                <p:cTn id="37" presetID="0" presetClass="path" presetSubtype="0" accel="50000" decel="50000" fill="hold" grpId="1" nodeType="afterEffect">
                                  <p:stCondLst>
                                    <p:cond delay="0"/>
                                  </p:stCondLst>
                                  <p:childTnLst>
                                    <p:animMotion origin="layout" path="M 0.47135 0.29676 L 0.47135 0.29676 C 0.47161 0.32222 0.47044 0.34792 0.47213 0.37338 C 0.47291 0.38657 0.47669 0.39838 0.4789 0.41111 C 0.48008 0.41736 0.48099 0.42361 0.48203 0.42986 C 0.48073 0.44606 0.47982 0.46227 0.47812 0.47847 C 0.47786 0.48171 0.47643 0.48449 0.47591 0.48773 C 0.47565 0.48958 0.47291 0.51042 0.47278 0.51597 C 0.47265 0.52824 0.47278 0.54028 0.47278 0.55255 " pathEditMode="relative" ptsTypes="AAAAAAAAA">
                                      <p:cBhvr>
                                        <p:cTn id="38" dur="2000" fill="hold"/>
                                        <p:tgtEl>
                                          <p:spTgt spid="52"/>
                                        </p:tgtEl>
                                        <p:attrNameLst>
                                          <p:attrName>ppt_x</p:attrName>
                                          <p:attrName>ppt_y</p:attrName>
                                        </p:attrNameLst>
                                      </p:cBhvr>
                                    </p:animMotion>
                                  </p:childTnLst>
                                </p:cTn>
                              </p:par>
                              <p:par>
                                <p:cTn id="39" presetID="0" presetClass="path" presetSubtype="0" accel="50000" decel="50000" fill="hold" grpId="1" nodeType="withEffect">
                                  <p:stCondLst>
                                    <p:cond delay="0"/>
                                  </p:stCondLst>
                                  <p:childTnLst>
                                    <p:animMotion origin="layout" path="M 0.18203 0.2 L 0.18203 0.2 C 0.18581 0.28935 0.17891 0.125 0.18424 0.40996 C 0.18424 0.41366 0.18633 0.4169 0.18646 0.4206 C 0.18711 0.4426 0.18646 0.46459 0.18646 0.48681 " pathEditMode="relative" ptsTypes="AAAAA">
                                      <p:cBhvr>
                                        <p:cTn id="40" dur="2000" fill="hold"/>
                                        <p:tgtEl>
                                          <p:spTgt spid="53"/>
                                        </p:tgtEl>
                                        <p:attrNameLst>
                                          <p:attrName>ppt_x</p:attrName>
                                          <p:attrName>ppt_y</p:attrName>
                                        </p:attrNameLst>
                                      </p:cBhvr>
                                    </p:animMotion>
                                  </p:childTnLst>
                                </p:cTn>
                              </p:par>
                              <p:par>
                                <p:cTn id="41" presetID="0" presetClass="path" presetSubtype="0" accel="50000" decel="50000" fill="hold" grpId="1" nodeType="withEffect">
                                  <p:stCondLst>
                                    <p:cond delay="0"/>
                                  </p:stCondLst>
                                  <p:childTnLst>
                                    <p:animMotion origin="layout" path="M 0.6362 0.14815 L 0.6362 0.14815 C 0.63633 0.18704 0.6362 0.22616 0.63685 0.26528 C 0.63698 0.2713 0.6414 0.31065 0.6414 0.31088 C 0.64192 0.31505 0.64258 0.31898 0.64297 0.32315 C 0.64492 0.34144 0.64232 0.32361 0.64518 0.3419 C 0.64804 0.4169 0.64648 0.36875 0.6483 0.48611 " pathEditMode="relative" ptsTypes="AAAAAAA">
                                      <p:cBhvr>
                                        <p:cTn id="42" dur="2000" fill="hold"/>
                                        <p:tgtEl>
                                          <p:spTgt spid="11"/>
                                        </p:tgtEl>
                                        <p:attrNameLst>
                                          <p:attrName>ppt_x</p:attrName>
                                          <p:attrName>ppt_y</p:attrName>
                                        </p:attrNameLst>
                                      </p:cBhvr>
                                    </p:animMotion>
                                  </p:childTnLst>
                                </p:cTn>
                              </p:par>
                              <p:par>
                                <p:cTn id="43" presetID="0" presetClass="path" presetSubtype="0" accel="50000" decel="50000" fill="hold" grpId="2" nodeType="withEffect">
                                  <p:stCondLst>
                                    <p:cond delay="0"/>
                                  </p:stCondLst>
                                  <p:childTnLst>
                                    <p:animMotion origin="layout" path="M -0.58802 0.41435 L -0.58802 0.41435 C -0.58659 0.42314 -0.58372 0.43171 -0.58359 0.4412 C -0.58242 0.5206 -0.58411 0.60023 -0.58425 0.67963 C -0.58438 0.69097 -0.58425 0.70208 -0.58425 0.71342 " pathEditMode="relative" ptsTypes="AAAAA">
                                      <p:cBhvr>
                                        <p:cTn id="44" dur="2000" fill="hold"/>
                                        <p:tgtEl>
                                          <p:spTgt spid="51"/>
                                        </p:tgtEl>
                                        <p:attrNameLst>
                                          <p:attrName>ppt_x</p:attrName>
                                          <p:attrName>ppt_y</p:attrName>
                                        </p:attrNameLst>
                                      </p:cBhvr>
                                    </p:animMotion>
                                  </p:childTnLst>
                                </p:cTn>
                              </p:par>
                              <p:par>
                                <p:cTn id="45" presetID="0" presetClass="path" presetSubtype="0" accel="50000" decel="50000" fill="hold" grpId="2" nodeType="withEffect">
                                  <p:stCondLst>
                                    <p:cond delay="0"/>
                                  </p:stCondLst>
                                  <p:childTnLst>
                                    <p:animMotion origin="layout" path="M -0.30937 0.42176 L -0.30937 0.42176 C -0.30963 0.4301 -0.3095 0.43866 -0.31016 0.44723 C -0.31107 0.45903 -0.3138 0.47038 -0.31406 0.48218 C -0.3151 0.56135 -0.31406 0.64028 -0.31406 0.71945 " pathEditMode="relative" ptsTypes="AAAAA">
                                      <p:cBhvr>
                                        <p:cTn id="46" dur="2000" fill="hold"/>
                                        <p:tgtEl>
                                          <p:spTgt spid="50"/>
                                        </p:tgtEl>
                                        <p:attrNameLst>
                                          <p:attrName>ppt_x</p:attrName>
                                          <p:attrName>ppt_y</p:attrName>
                                        </p:attrNameLst>
                                      </p:cBhvr>
                                    </p:animMotion>
                                  </p:childTnLst>
                                </p:cTn>
                              </p:par>
                              <p:par>
                                <p:cTn id="47" presetID="0" presetClass="path" presetSubtype="0" accel="50000" decel="50000" fill="hold" grpId="2" nodeType="withEffect">
                                  <p:stCondLst>
                                    <p:cond delay="0"/>
                                  </p:stCondLst>
                                  <p:childTnLst>
                                    <p:animMotion origin="layout" path="M -0.19322 0.3963 L -0.19322 0.3963 C -0.19231 0.42546 -0.19205 0.45463 -0.19023 0.4838 C -0.18971 0.49167 -0.18697 0.49861 -0.18645 0.50648 C -0.18541 0.5257 -0.18671 0.54514 -0.18567 0.56458 C -0.18541 0.56921 -0.18359 0.57338 -0.18268 0.57801 C -0.18203 0.58102 -0.18164 0.58426 -0.18112 0.58727 C -0.17773 0.64282 -0.1789 0.61157 -0.1789 0.68171 " pathEditMode="relative" ptsTypes="AAAAAAAA">
                                      <p:cBhvr>
                                        <p:cTn id="48" dur="2000" fill="hold"/>
                                        <p:tgtEl>
                                          <p:spTgt spid="9"/>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xEl>
                                              <p:pRg st="3" end="3"/>
                                            </p:txEl>
                                          </p:spTgt>
                                        </p:tgtEl>
                                        <p:attrNameLst>
                                          <p:attrName>style.visibility</p:attrName>
                                        </p:attrNameLst>
                                      </p:cBhvr>
                                      <p:to>
                                        <p:strVal val="visible"/>
                                      </p:to>
                                    </p:set>
                                  </p:childTnLst>
                                </p:cTn>
                              </p:par>
                              <p:par>
                                <p:cTn id="53" presetID="0" presetClass="path" presetSubtype="0" accel="50000" decel="50000" fill="hold" grpId="1" nodeType="withEffect">
                                  <p:stCondLst>
                                    <p:cond delay="0"/>
                                  </p:stCondLst>
                                  <p:childTnLst>
                                    <p:animMotion origin="layout" path="M -0.01002 -0.01921 L -0.01002 -0.01921 C -0.00585 -0.0206 -0.00182 -0.02175 0.00222 -0.02337 C 0.00547 -0.02476 0.0086 -0.02847 0.01198 -0.0287 C 0.03451 -0.03078 0.05691 -0.02962 0.0793 -0.03009 C 0.09141 -0.0324 0.10352 -0.03657 0.11563 -0.0368 L 0.25886 -0.03958 C 0.26211 -0.0405 0.2655 -0.0412 0.26875 -0.04212 C 0.27227 -0.04328 0.27579 -0.04537 0.2793 -0.04629 C 0.2849 -0.04768 0.29037 -0.04884 0.29597 -0.04884 L 0.5293 -0.05023 L 0.7543 -0.05439 C 0.76472 -0.05462 0.775 -0.05486 0.78542 -0.05555 C 0.79402 -0.05625 0.80261 -0.0581 0.8112 -0.05833 L 0.99297 -0.05972 C 1.02995 -0.0662 0.99128 -0.05995 1.0642 -0.06504 C 1.07149 -0.0655 1.07891 -0.06712 1.0862 -0.06782 C 1.09193 -0.06828 1.09779 -0.06875 1.10365 -0.06921 C 1.15782 -0.07847 1.12422 -0.07453 1.2043 -0.07453 " pathEditMode="relative" ptsTypes="AAAAAAAAAAAAAAAAAAA">
                                      <p:cBhvr>
                                        <p:cTn id="54" dur="5000" fill="hold"/>
                                        <p:tgtEl>
                                          <p:spTgt spid="10"/>
                                        </p:tgtEl>
                                        <p:attrNameLst>
                                          <p:attrName>ppt_x</p:attrName>
                                          <p:attrName>ppt_y</p:attrName>
                                        </p:attrNameLst>
                                      </p:cBhvr>
                                    </p:animMotion>
                                  </p:childTnLst>
                                </p:cTn>
                              </p:par>
                              <p:par>
                                <p:cTn id="55" presetID="2" presetClass="entr" presetSubtype="4" fill="hold" nodeType="withEffect">
                                  <p:stCondLst>
                                    <p:cond delay="300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fill="hold"/>
                                        <p:tgtEl>
                                          <p:spTgt spid="54"/>
                                        </p:tgtEl>
                                        <p:attrNameLst>
                                          <p:attrName>ppt_x</p:attrName>
                                        </p:attrNameLst>
                                      </p:cBhvr>
                                      <p:tavLst>
                                        <p:tav tm="0">
                                          <p:val>
                                            <p:strVal val="#ppt_x"/>
                                          </p:val>
                                        </p:tav>
                                        <p:tav tm="100000">
                                          <p:val>
                                            <p:strVal val="#ppt_x"/>
                                          </p:val>
                                        </p:tav>
                                      </p:tavLst>
                                    </p:anim>
                                    <p:anim calcmode="lin" valueType="num">
                                      <p:cBhvr additive="base">
                                        <p:cTn id="5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0" grpId="0" animBg="1"/>
      <p:bldP spid="10" grpId="1" animBg="1"/>
      <p:bldP spid="11" grpId="0" animBg="1"/>
      <p:bldP spid="11" grpId="1" animBg="1"/>
      <p:bldP spid="50" grpId="0" animBg="1"/>
      <p:bldP spid="50" grpId="1" animBg="1"/>
      <p:bldP spid="50" grpId="2" animBg="1"/>
      <p:bldP spid="51" grpId="0" animBg="1"/>
      <p:bldP spid="51" grpId="1" animBg="1"/>
      <p:bldP spid="51" grpId="2" animBg="1"/>
      <p:bldP spid="52" grpId="0" animBg="1"/>
      <p:bldP spid="52" grpId="1" animBg="1"/>
      <p:bldP spid="53" grpId="0" animBg="1"/>
      <p:bldP spid="5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1090-4D36-44AC-9AA5-6D769028B991}"/>
              </a:ext>
            </a:extLst>
          </p:cNvPr>
          <p:cNvSpPr>
            <a:spLocks noGrp="1"/>
          </p:cNvSpPr>
          <p:nvPr>
            <p:ph type="title"/>
          </p:nvPr>
        </p:nvSpPr>
        <p:spPr/>
        <p:txBody>
          <a:bodyPr/>
          <a:lstStyle/>
          <a:p>
            <a:r>
              <a:rPr lang="en-US" dirty="0"/>
              <a:t>Expectations</a:t>
            </a:r>
          </a:p>
        </p:txBody>
      </p:sp>
      <p:graphicFrame>
        <p:nvGraphicFramePr>
          <p:cNvPr id="4" name="Table 4">
            <a:extLst>
              <a:ext uri="{FF2B5EF4-FFF2-40B4-BE49-F238E27FC236}">
                <a16:creationId xmlns:a16="http://schemas.microsoft.com/office/drawing/2014/main" id="{1D334904-099C-4E60-ACED-C99C578A93A3}"/>
              </a:ext>
            </a:extLst>
          </p:cNvPr>
          <p:cNvGraphicFramePr>
            <a:graphicFrameLocks noGrp="1"/>
          </p:cNvGraphicFramePr>
          <p:nvPr>
            <p:ph idx="1"/>
            <p:extLst>
              <p:ext uri="{D42A27DB-BD31-4B8C-83A1-F6EECF244321}">
                <p14:modId xmlns:p14="http://schemas.microsoft.com/office/powerpoint/2010/main" val="104142327"/>
              </p:ext>
            </p:extLst>
          </p:nvPr>
        </p:nvGraphicFramePr>
        <p:xfrm>
          <a:off x="1096963" y="1846263"/>
          <a:ext cx="10058400" cy="2621280"/>
        </p:xfrm>
        <a:graphic>
          <a:graphicData uri="http://schemas.openxmlformats.org/drawingml/2006/table">
            <a:tbl>
              <a:tblPr firstRow="1" bandRow="1">
                <a:tableStyleId>{5940675A-B579-460E-94D1-54222C63F5DA}</a:tableStyleId>
              </a:tblPr>
              <a:tblGrid>
                <a:gridCol w="5029200">
                  <a:extLst>
                    <a:ext uri="{9D8B030D-6E8A-4147-A177-3AD203B41FA5}">
                      <a16:colId xmlns:a16="http://schemas.microsoft.com/office/drawing/2014/main" val="1544942091"/>
                    </a:ext>
                  </a:extLst>
                </a:gridCol>
                <a:gridCol w="5029200">
                  <a:extLst>
                    <a:ext uri="{9D8B030D-6E8A-4147-A177-3AD203B41FA5}">
                      <a16:colId xmlns:a16="http://schemas.microsoft.com/office/drawing/2014/main" val="1932698884"/>
                    </a:ext>
                  </a:extLst>
                </a:gridCol>
              </a:tblGrid>
              <a:tr h="370840">
                <a:tc>
                  <a:txBody>
                    <a:bodyPr/>
                    <a:lstStyle/>
                    <a:p>
                      <a:pPr algn="ctr"/>
                      <a:r>
                        <a:rPr lang="en-US" sz="8000" dirty="0"/>
                        <a:t>- </a:t>
                      </a:r>
                      <a:r>
                        <a:rPr lang="en-US" sz="8000" dirty="0" err="1"/>
                        <a:t>ATc</a:t>
                      </a:r>
                      <a:endParaRPr lang="en-US" sz="8000" dirty="0"/>
                    </a:p>
                  </a:txBody>
                  <a:tcPr/>
                </a:tc>
                <a:tc>
                  <a:txBody>
                    <a:bodyPr/>
                    <a:lstStyle/>
                    <a:p>
                      <a:pPr algn="ctr"/>
                      <a:r>
                        <a:rPr lang="en-US" sz="8000" dirty="0"/>
                        <a:t>+ </a:t>
                      </a:r>
                      <a:r>
                        <a:rPr lang="en-US" sz="8000" dirty="0" err="1"/>
                        <a:t>ATc</a:t>
                      </a:r>
                      <a:endParaRPr lang="en-US" sz="8000" dirty="0"/>
                    </a:p>
                  </a:txBody>
                  <a:tcPr/>
                </a:tc>
                <a:extLst>
                  <a:ext uri="{0D108BD9-81ED-4DB2-BD59-A6C34878D82A}">
                    <a16:rowId xmlns:a16="http://schemas.microsoft.com/office/drawing/2014/main" val="1343017715"/>
                  </a:ext>
                </a:extLst>
              </a:tr>
              <a:tr h="370840">
                <a:tc>
                  <a:txBody>
                    <a:bodyPr/>
                    <a:lstStyle/>
                    <a:p>
                      <a:pPr algn="ctr"/>
                      <a:r>
                        <a:rPr lang="en-US" sz="8000" dirty="0"/>
                        <a:t>- bS21-2</a:t>
                      </a:r>
                    </a:p>
                  </a:txBody>
                  <a:tcPr/>
                </a:tc>
                <a:tc>
                  <a:txBody>
                    <a:bodyPr/>
                    <a:lstStyle/>
                    <a:p>
                      <a:pPr algn="ctr"/>
                      <a:r>
                        <a:rPr lang="en-US" sz="8000" dirty="0"/>
                        <a:t>+ bS21-2</a:t>
                      </a:r>
                    </a:p>
                  </a:txBody>
                  <a:tcPr/>
                </a:tc>
                <a:extLst>
                  <a:ext uri="{0D108BD9-81ED-4DB2-BD59-A6C34878D82A}">
                    <a16:rowId xmlns:a16="http://schemas.microsoft.com/office/drawing/2014/main" val="131226956"/>
                  </a:ext>
                </a:extLst>
              </a:tr>
            </a:tbl>
          </a:graphicData>
        </a:graphic>
      </p:graphicFrame>
    </p:spTree>
    <p:extLst>
      <p:ext uri="{BB962C8B-B14F-4D97-AF65-F5344CB8AC3E}">
        <p14:creationId xmlns:p14="http://schemas.microsoft.com/office/powerpoint/2010/main" val="1926722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367EC-D533-4DC7-BF0D-4F4E1A0D8072}"/>
              </a:ext>
            </a:extLst>
          </p:cNvPr>
          <p:cNvSpPr>
            <a:spLocks noGrp="1"/>
          </p:cNvSpPr>
          <p:nvPr>
            <p:ph type="title"/>
          </p:nvPr>
        </p:nvSpPr>
        <p:spPr/>
        <p:txBody>
          <a:bodyPr/>
          <a:lstStyle/>
          <a:p>
            <a:r>
              <a:rPr lang="en-US" dirty="0"/>
              <a:t>Assessing bS21 production in liquid media</a:t>
            </a:r>
          </a:p>
        </p:txBody>
      </p:sp>
      <p:pic>
        <p:nvPicPr>
          <p:cNvPr id="5" name="Content Placeholder 4" descr="A picture containing text&#10;&#10;Description automatically generated">
            <a:extLst>
              <a:ext uri="{FF2B5EF4-FFF2-40B4-BE49-F238E27FC236}">
                <a16:creationId xmlns:a16="http://schemas.microsoft.com/office/drawing/2014/main" id="{3E55961C-3C39-4FEE-BCF3-B2BC7C893146}"/>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8940"/>
          <a:stretch/>
        </p:blipFill>
        <p:spPr>
          <a:xfrm flipV="1">
            <a:off x="406161" y="1871755"/>
            <a:ext cx="5274378" cy="3991980"/>
          </a:xfrm>
          <a:ln>
            <a:solidFill>
              <a:schemeClr val="tx1"/>
            </a:solidFill>
          </a:ln>
        </p:spPr>
      </p:pic>
      <p:graphicFrame>
        <p:nvGraphicFramePr>
          <p:cNvPr id="6" name="Chart 5">
            <a:extLst>
              <a:ext uri="{FF2B5EF4-FFF2-40B4-BE49-F238E27FC236}">
                <a16:creationId xmlns:a16="http://schemas.microsoft.com/office/drawing/2014/main" id="{51440134-3B40-4ADA-AC8C-786370D49ECB}"/>
              </a:ext>
            </a:extLst>
          </p:cNvPr>
          <p:cNvGraphicFramePr>
            <a:graphicFrameLocks/>
          </p:cNvGraphicFramePr>
          <p:nvPr>
            <p:extLst>
              <p:ext uri="{D42A27DB-BD31-4B8C-83A1-F6EECF244321}">
                <p14:modId xmlns:p14="http://schemas.microsoft.com/office/powerpoint/2010/main" val="412072299"/>
              </p:ext>
            </p:extLst>
          </p:nvPr>
        </p:nvGraphicFramePr>
        <p:xfrm>
          <a:off x="6126480" y="1970843"/>
          <a:ext cx="5590591" cy="4199025"/>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17">
            <a:extLst>
              <a:ext uri="{FF2B5EF4-FFF2-40B4-BE49-F238E27FC236}">
                <a16:creationId xmlns:a16="http://schemas.microsoft.com/office/drawing/2014/main" id="{2A59A31B-31F9-4F2E-9873-780FDB4A4439}"/>
              </a:ext>
            </a:extLst>
          </p:cNvPr>
          <p:cNvPicPr>
            <a:picLocks noChangeAspect="1"/>
          </p:cNvPicPr>
          <p:nvPr/>
        </p:nvPicPr>
        <p:blipFill>
          <a:blip r:embed="rId6"/>
          <a:stretch>
            <a:fillRect/>
          </a:stretch>
        </p:blipFill>
        <p:spPr>
          <a:xfrm>
            <a:off x="292383" y="5873694"/>
            <a:ext cx="5501933" cy="522808"/>
          </a:xfrm>
          <a:prstGeom prst="rect">
            <a:avLst/>
          </a:prstGeom>
        </p:spPr>
      </p:pic>
      <p:grpSp>
        <p:nvGrpSpPr>
          <p:cNvPr id="8" name="Group 7">
            <a:extLst>
              <a:ext uri="{FF2B5EF4-FFF2-40B4-BE49-F238E27FC236}">
                <a16:creationId xmlns:a16="http://schemas.microsoft.com/office/drawing/2014/main" id="{6994747A-6FAE-4D73-9BD6-004768CAEE50}"/>
              </a:ext>
            </a:extLst>
          </p:cNvPr>
          <p:cNvGrpSpPr/>
          <p:nvPr/>
        </p:nvGrpSpPr>
        <p:grpSpPr>
          <a:xfrm>
            <a:off x="9215024" y="2401499"/>
            <a:ext cx="945470" cy="769441"/>
            <a:chOff x="9215024" y="2401499"/>
            <a:chExt cx="945470" cy="769441"/>
          </a:xfrm>
        </p:grpSpPr>
        <p:sp>
          <p:nvSpPr>
            <p:cNvPr id="3" name="Right Bracket 2">
              <a:extLst>
                <a:ext uri="{FF2B5EF4-FFF2-40B4-BE49-F238E27FC236}">
                  <a16:creationId xmlns:a16="http://schemas.microsoft.com/office/drawing/2014/main" id="{A19C70EB-5074-4512-A4C7-57E3EAA7C909}"/>
                </a:ext>
              </a:extLst>
            </p:cNvPr>
            <p:cNvSpPr/>
            <p:nvPr/>
          </p:nvSpPr>
          <p:spPr>
            <a:xfrm rot="16200000">
              <a:off x="9612298" y="2519038"/>
              <a:ext cx="150921" cy="945470"/>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C0348984-3C80-4FC6-8FB3-55DE90B7E8CC}"/>
                </a:ext>
              </a:extLst>
            </p:cNvPr>
            <p:cNvSpPr txBox="1"/>
            <p:nvPr/>
          </p:nvSpPr>
          <p:spPr>
            <a:xfrm>
              <a:off x="9455162" y="2401499"/>
              <a:ext cx="465192" cy="769441"/>
            </a:xfrm>
            <a:prstGeom prst="rect">
              <a:avLst/>
            </a:prstGeom>
            <a:noFill/>
            <a:ln>
              <a:noFill/>
            </a:ln>
          </p:spPr>
          <p:txBody>
            <a:bodyPr wrap="none" rtlCol="0">
              <a:spAutoFit/>
            </a:bodyPr>
            <a:lstStyle/>
            <a:p>
              <a:r>
                <a:rPr lang="en-US" sz="4400" dirty="0"/>
                <a:t>*</a:t>
              </a:r>
              <a:endParaRPr lang="en-US" dirty="0"/>
            </a:p>
          </p:txBody>
        </p:sp>
      </p:grpSp>
      <p:sp>
        <p:nvSpPr>
          <p:cNvPr id="7" name="TextBox 6">
            <a:extLst>
              <a:ext uri="{FF2B5EF4-FFF2-40B4-BE49-F238E27FC236}">
                <a16:creationId xmlns:a16="http://schemas.microsoft.com/office/drawing/2014/main" id="{1520E864-4E9E-4DA2-9088-6B7B2AEC6B6A}"/>
              </a:ext>
            </a:extLst>
          </p:cNvPr>
          <p:cNvSpPr txBox="1"/>
          <p:nvPr/>
        </p:nvSpPr>
        <p:spPr>
          <a:xfrm>
            <a:off x="6096000" y="5863735"/>
            <a:ext cx="1207382" cy="369332"/>
          </a:xfrm>
          <a:prstGeom prst="rect">
            <a:avLst/>
          </a:prstGeom>
          <a:noFill/>
        </p:spPr>
        <p:txBody>
          <a:bodyPr wrap="none" rtlCol="0">
            <a:spAutoFit/>
          </a:bodyPr>
          <a:lstStyle/>
          <a:p>
            <a:r>
              <a:rPr lang="en-US" dirty="0"/>
              <a:t>* </a:t>
            </a:r>
            <a:r>
              <a:rPr lang="en-US" i="1" dirty="0"/>
              <a:t>p </a:t>
            </a:r>
            <a:r>
              <a:rPr lang="en-US" dirty="0"/>
              <a:t>&lt; 0.05</a:t>
            </a:r>
            <a:r>
              <a:rPr lang="en-US" i="1" dirty="0"/>
              <a:t>  </a:t>
            </a:r>
            <a:endParaRPr lang="en-US" dirty="0"/>
          </a:p>
        </p:txBody>
      </p:sp>
      <p:cxnSp>
        <p:nvCxnSpPr>
          <p:cNvPr id="21" name="Straight Arrow Connector 20">
            <a:extLst>
              <a:ext uri="{FF2B5EF4-FFF2-40B4-BE49-F238E27FC236}">
                <a16:creationId xmlns:a16="http://schemas.microsoft.com/office/drawing/2014/main" id="{9EC4721A-3CA3-448C-A193-5462EB34870D}"/>
              </a:ext>
            </a:extLst>
          </p:cNvPr>
          <p:cNvCxnSpPr/>
          <p:nvPr/>
        </p:nvCxnSpPr>
        <p:spPr>
          <a:xfrm flipH="1">
            <a:off x="5787655" y="5495278"/>
            <a:ext cx="61669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AAFED392-B4ED-4CB4-860E-EF4A7C59DDBA}"/>
              </a:ext>
            </a:extLst>
          </p:cNvPr>
          <p:cNvGrpSpPr/>
          <p:nvPr/>
        </p:nvGrpSpPr>
        <p:grpSpPr>
          <a:xfrm>
            <a:off x="7045305" y="967919"/>
            <a:ext cx="4110375" cy="2634208"/>
            <a:chOff x="7045305" y="967919"/>
            <a:chExt cx="4110375" cy="2634208"/>
          </a:xfrm>
        </p:grpSpPr>
        <p:grpSp>
          <p:nvGrpSpPr>
            <p:cNvPr id="9" name="Group 8">
              <a:extLst>
                <a:ext uri="{FF2B5EF4-FFF2-40B4-BE49-F238E27FC236}">
                  <a16:creationId xmlns:a16="http://schemas.microsoft.com/office/drawing/2014/main" id="{353FD1DF-9BD9-4516-BF2A-FCF539FC07D3}"/>
                </a:ext>
              </a:extLst>
            </p:cNvPr>
            <p:cNvGrpSpPr/>
            <p:nvPr/>
          </p:nvGrpSpPr>
          <p:grpSpPr>
            <a:xfrm>
              <a:off x="7052871" y="967919"/>
              <a:ext cx="4102809" cy="1755101"/>
              <a:chOff x="7052871" y="967919"/>
              <a:chExt cx="4102809" cy="1755101"/>
            </a:xfrm>
          </p:grpSpPr>
          <p:grpSp>
            <p:nvGrpSpPr>
              <p:cNvPr id="10" name="Group 9">
                <a:extLst>
                  <a:ext uri="{FF2B5EF4-FFF2-40B4-BE49-F238E27FC236}">
                    <a16:creationId xmlns:a16="http://schemas.microsoft.com/office/drawing/2014/main" id="{BD3C1707-8214-432F-A53F-19256141EDD6}"/>
                  </a:ext>
                </a:extLst>
              </p:cNvPr>
              <p:cNvGrpSpPr/>
              <p:nvPr/>
            </p:nvGrpSpPr>
            <p:grpSpPr>
              <a:xfrm>
                <a:off x="9176047" y="1953579"/>
                <a:ext cx="1940656" cy="769441"/>
                <a:chOff x="9215024" y="2401499"/>
                <a:chExt cx="945470" cy="769441"/>
              </a:xfrm>
            </p:grpSpPr>
            <p:sp>
              <p:nvSpPr>
                <p:cNvPr id="11" name="Right Bracket 10">
                  <a:extLst>
                    <a:ext uri="{FF2B5EF4-FFF2-40B4-BE49-F238E27FC236}">
                      <a16:creationId xmlns:a16="http://schemas.microsoft.com/office/drawing/2014/main" id="{BF5DF345-4669-44DE-8BFA-1A71FBC2D7F8}"/>
                    </a:ext>
                  </a:extLst>
                </p:cNvPr>
                <p:cNvSpPr/>
                <p:nvPr/>
              </p:nvSpPr>
              <p:spPr>
                <a:xfrm rot="16200000">
                  <a:off x="9612298" y="2519038"/>
                  <a:ext cx="150921" cy="945470"/>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6523C171-02E9-43DF-BC3A-E55D94ACFCBB}"/>
                    </a:ext>
                  </a:extLst>
                </p:cNvPr>
                <p:cNvSpPr txBox="1"/>
                <p:nvPr/>
              </p:nvSpPr>
              <p:spPr>
                <a:xfrm>
                  <a:off x="9455162" y="2401499"/>
                  <a:ext cx="465192" cy="769441"/>
                </a:xfrm>
                <a:prstGeom prst="rect">
                  <a:avLst/>
                </a:prstGeom>
                <a:noFill/>
                <a:ln>
                  <a:noFill/>
                </a:ln>
              </p:spPr>
              <p:txBody>
                <a:bodyPr wrap="none" rtlCol="0">
                  <a:spAutoFit/>
                </a:bodyPr>
                <a:lstStyle/>
                <a:p>
                  <a:r>
                    <a:rPr lang="en-US" sz="4400" dirty="0"/>
                    <a:t>*</a:t>
                  </a:r>
                  <a:endParaRPr lang="en-US" dirty="0"/>
                </a:p>
              </p:txBody>
            </p:sp>
          </p:grpSp>
          <p:grpSp>
            <p:nvGrpSpPr>
              <p:cNvPr id="13" name="Group 12">
                <a:extLst>
                  <a:ext uri="{FF2B5EF4-FFF2-40B4-BE49-F238E27FC236}">
                    <a16:creationId xmlns:a16="http://schemas.microsoft.com/office/drawing/2014/main" id="{621E5288-3A88-4D21-BA9D-46DCDAF707C9}"/>
                  </a:ext>
                </a:extLst>
              </p:cNvPr>
              <p:cNvGrpSpPr/>
              <p:nvPr/>
            </p:nvGrpSpPr>
            <p:grpSpPr>
              <a:xfrm>
                <a:off x="8238476" y="1471682"/>
                <a:ext cx="2913203" cy="769441"/>
                <a:chOff x="9215024" y="2401499"/>
                <a:chExt cx="945470" cy="769441"/>
              </a:xfrm>
            </p:grpSpPr>
            <p:sp>
              <p:nvSpPr>
                <p:cNvPr id="14" name="Right Bracket 13">
                  <a:extLst>
                    <a:ext uri="{FF2B5EF4-FFF2-40B4-BE49-F238E27FC236}">
                      <a16:creationId xmlns:a16="http://schemas.microsoft.com/office/drawing/2014/main" id="{D50CEEC7-11CA-4A39-8AF0-083C18383503}"/>
                    </a:ext>
                  </a:extLst>
                </p:cNvPr>
                <p:cNvSpPr/>
                <p:nvPr/>
              </p:nvSpPr>
              <p:spPr>
                <a:xfrm rot="16200000">
                  <a:off x="9612298" y="2519038"/>
                  <a:ext cx="150921" cy="945470"/>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43CF0ACA-84B2-415D-9198-E36AA19FD4A7}"/>
                    </a:ext>
                  </a:extLst>
                </p:cNvPr>
                <p:cNvSpPr txBox="1"/>
                <p:nvPr/>
              </p:nvSpPr>
              <p:spPr>
                <a:xfrm>
                  <a:off x="9455162" y="2401499"/>
                  <a:ext cx="465192" cy="769441"/>
                </a:xfrm>
                <a:prstGeom prst="rect">
                  <a:avLst/>
                </a:prstGeom>
                <a:noFill/>
                <a:ln>
                  <a:noFill/>
                </a:ln>
              </p:spPr>
              <p:txBody>
                <a:bodyPr wrap="none" rtlCol="0">
                  <a:spAutoFit/>
                </a:bodyPr>
                <a:lstStyle/>
                <a:p>
                  <a:r>
                    <a:rPr lang="en-US" sz="4400" dirty="0"/>
                    <a:t>*</a:t>
                  </a:r>
                  <a:endParaRPr lang="en-US" dirty="0"/>
                </a:p>
              </p:txBody>
            </p:sp>
          </p:grpSp>
          <p:grpSp>
            <p:nvGrpSpPr>
              <p:cNvPr id="16" name="Group 15">
                <a:extLst>
                  <a:ext uri="{FF2B5EF4-FFF2-40B4-BE49-F238E27FC236}">
                    <a16:creationId xmlns:a16="http://schemas.microsoft.com/office/drawing/2014/main" id="{F9A09237-5821-4A87-945F-423B798945CA}"/>
                  </a:ext>
                </a:extLst>
              </p:cNvPr>
              <p:cNvGrpSpPr/>
              <p:nvPr/>
            </p:nvGrpSpPr>
            <p:grpSpPr>
              <a:xfrm>
                <a:off x="7052871" y="967919"/>
                <a:ext cx="4102809" cy="769441"/>
                <a:chOff x="9215024" y="2401499"/>
                <a:chExt cx="945470" cy="769441"/>
              </a:xfrm>
            </p:grpSpPr>
            <p:sp>
              <p:nvSpPr>
                <p:cNvPr id="17" name="Right Bracket 16">
                  <a:extLst>
                    <a:ext uri="{FF2B5EF4-FFF2-40B4-BE49-F238E27FC236}">
                      <a16:creationId xmlns:a16="http://schemas.microsoft.com/office/drawing/2014/main" id="{18A3345D-2BD9-4355-9DFE-14CFB9D7C0AA}"/>
                    </a:ext>
                  </a:extLst>
                </p:cNvPr>
                <p:cNvSpPr/>
                <p:nvPr/>
              </p:nvSpPr>
              <p:spPr>
                <a:xfrm rot="16200000">
                  <a:off x="9612298" y="2519038"/>
                  <a:ext cx="150921" cy="945470"/>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AD9894CC-21A3-4636-83DC-A661FB6BF36C}"/>
                    </a:ext>
                  </a:extLst>
                </p:cNvPr>
                <p:cNvSpPr txBox="1"/>
                <p:nvPr/>
              </p:nvSpPr>
              <p:spPr>
                <a:xfrm>
                  <a:off x="9455162" y="2401499"/>
                  <a:ext cx="465192" cy="769441"/>
                </a:xfrm>
                <a:prstGeom prst="rect">
                  <a:avLst/>
                </a:prstGeom>
                <a:noFill/>
                <a:ln>
                  <a:noFill/>
                </a:ln>
              </p:spPr>
              <p:txBody>
                <a:bodyPr wrap="none" rtlCol="0">
                  <a:spAutoFit/>
                </a:bodyPr>
                <a:lstStyle/>
                <a:p>
                  <a:r>
                    <a:rPr lang="en-US" sz="4400" dirty="0"/>
                    <a:t>*</a:t>
                  </a:r>
                  <a:endParaRPr lang="en-US" dirty="0"/>
                </a:p>
              </p:txBody>
            </p:sp>
          </p:grpSp>
        </p:grpSp>
        <p:grpSp>
          <p:nvGrpSpPr>
            <p:cNvPr id="22" name="Group 21">
              <a:extLst>
                <a:ext uri="{FF2B5EF4-FFF2-40B4-BE49-F238E27FC236}">
                  <a16:creationId xmlns:a16="http://schemas.microsoft.com/office/drawing/2014/main" id="{F0C79860-DC4E-4911-A820-E8940F732569}"/>
                </a:ext>
              </a:extLst>
            </p:cNvPr>
            <p:cNvGrpSpPr/>
            <p:nvPr/>
          </p:nvGrpSpPr>
          <p:grpSpPr>
            <a:xfrm>
              <a:off x="7045305" y="2603049"/>
              <a:ext cx="3060738" cy="769441"/>
              <a:chOff x="9215024" y="2401499"/>
              <a:chExt cx="945470" cy="769441"/>
            </a:xfrm>
          </p:grpSpPr>
          <p:sp>
            <p:nvSpPr>
              <p:cNvPr id="23" name="Right Bracket 22">
                <a:extLst>
                  <a:ext uri="{FF2B5EF4-FFF2-40B4-BE49-F238E27FC236}">
                    <a16:creationId xmlns:a16="http://schemas.microsoft.com/office/drawing/2014/main" id="{4174F2EA-FC30-4E55-A71D-8FC348AE3329}"/>
                  </a:ext>
                </a:extLst>
              </p:cNvPr>
              <p:cNvSpPr/>
              <p:nvPr/>
            </p:nvSpPr>
            <p:spPr>
              <a:xfrm rot="16200000">
                <a:off x="9612298" y="2519038"/>
                <a:ext cx="150921" cy="945470"/>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2DB14CA1-2643-44DD-A797-8A357DAD36C3}"/>
                  </a:ext>
                </a:extLst>
              </p:cNvPr>
              <p:cNvSpPr txBox="1"/>
              <p:nvPr/>
            </p:nvSpPr>
            <p:spPr>
              <a:xfrm>
                <a:off x="9455162" y="2401499"/>
                <a:ext cx="465192" cy="769441"/>
              </a:xfrm>
              <a:prstGeom prst="rect">
                <a:avLst/>
              </a:prstGeom>
              <a:noFill/>
              <a:ln>
                <a:noFill/>
              </a:ln>
            </p:spPr>
            <p:txBody>
              <a:bodyPr wrap="none" rtlCol="0">
                <a:spAutoFit/>
              </a:bodyPr>
              <a:lstStyle/>
              <a:p>
                <a:r>
                  <a:rPr lang="en-US" sz="4400" dirty="0"/>
                  <a:t>*</a:t>
                </a:r>
                <a:endParaRPr lang="en-US" dirty="0"/>
              </a:p>
            </p:txBody>
          </p:sp>
        </p:grpSp>
        <p:grpSp>
          <p:nvGrpSpPr>
            <p:cNvPr id="25" name="Group 24">
              <a:extLst>
                <a:ext uri="{FF2B5EF4-FFF2-40B4-BE49-F238E27FC236}">
                  <a16:creationId xmlns:a16="http://schemas.microsoft.com/office/drawing/2014/main" id="{0EC59613-870B-4290-997B-4BD51F78A697}"/>
                </a:ext>
              </a:extLst>
            </p:cNvPr>
            <p:cNvGrpSpPr/>
            <p:nvPr/>
          </p:nvGrpSpPr>
          <p:grpSpPr>
            <a:xfrm>
              <a:off x="8193505" y="2832686"/>
              <a:ext cx="1940656" cy="769441"/>
              <a:chOff x="9215024" y="2401499"/>
              <a:chExt cx="945470" cy="769441"/>
            </a:xfrm>
          </p:grpSpPr>
          <p:sp>
            <p:nvSpPr>
              <p:cNvPr id="26" name="Right Bracket 25">
                <a:extLst>
                  <a:ext uri="{FF2B5EF4-FFF2-40B4-BE49-F238E27FC236}">
                    <a16:creationId xmlns:a16="http://schemas.microsoft.com/office/drawing/2014/main" id="{3A121B73-A576-41A6-BBEC-F83F7014FB8F}"/>
                  </a:ext>
                </a:extLst>
              </p:cNvPr>
              <p:cNvSpPr/>
              <p:nvPr/>
            </p:nvSpPr>
            <p:spPr>
              <a:xfrm rot="16200000">
                <a:off x="9612298" y="2519038"/>
                <a:ext cx="150921" cy="945470"/>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D49FCC1A-B94A-48DC-8768-7456A2189EA4}"/>
                  </a:ext>
                </a:extLst>
              </p:cNvPr>
              <p:cNvSpPr txBox="1"/>
              <p:nvPr/>
            </p:nvSpPr>
            <p:spPr>
              <a:xfrm>
                <a:off x="9455162" y="2401499"/>
                <a:ext cx="465192" cy="769441"/>
              </a:xfrm>
              <a:prstGeom prst="rect">
                <a:avLst/>
              </a:prstGeom>
              <a:noFill/>
              <a:ln>
                <a:noFill/>
              </a:ln>
            </p:spPr>
            <p:txBody>
              <a:bodyPr wrap="none" rtlCol="0">
                <a:spAutoFit/>
              </a:bodyPr>
              <a:lstStyle/>
              <a:p>
                <a:r>
                  <a:rPr lang="en-US" sz="4400" dirty="0"/>
                  <a:t>*</a:t>
                </a:r>
                <a:endParaRPr lang="en-US" dirty="0"/>
              </a:p>
            </p:txBody>
          </p:sp>
        </p:grpSp>
      </p:grpSp>
    </p:spTree>
    <p:extLst>
      <p:ext uri="{BB962C8B-B14F-4D97-AF65-F5344CB8AC3E}">
        <p14:creationId xmlns:p14="http://schemas.microsoft.com/office/powerpoint/2010/main" val="71777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06470-8527-49D2-97AF-0E6964F35D27}"/>
              </a:ext>
            </a:extLst>
          </p:cNvPr>
          <p:cNvSpPr>
            <a:spLocks noGrp="1"/>
          </p:cNvSpPr>
          <p:nvPr>
            <p:ph type="title"/>
          </p:nvPr>
        </p:nvSpPr>
        <p:spPr/>
        <p:txBody>
          <a:bodyPr>
            <a:normAutofit/>
          </a:bodyPr>
          <a:lstStyle/>
          <a:p>
            <a:r>
              <a:rPr lang="en-US" dirty="0"/>
              <a:t>Assessing bS21 production in solid media</a:t>
            </a:r>
          </a:p>
        </p:txBody>
      </p:sp>
      <p:pic>
        <p:nvPicPr>
          <p:cNvPr id="9" name="Content Placeholder 8" descr="Table&#10;&#10;Description automatically generated">
            <a:extLst>
              <a:ext uri="{FF2B5EF4-FFF2-40B4-BE49-F238E27FC236}">
                <a16:creationId xmlns:a16="http://schemas.microsoft.com/office/drawing/2014/main" id="{F97963EF-D6E0-4CE6-B6AB-E06EAB9971A1}"/>
              </a:ext>
            </a:extLst>
          </p:cNvPr>
          <p:cNvPicPr>
            <a:picLocks noGrp="1" noChangeAspect="1"/>
          </p:cNvPicPr>
          <p:nvPr>
            <p:ph idx="1"/>
          </p:nvPr>
        </p:nvPicPr>
        <p:blipFill>
          <a:blip r:embed="rId2"/>
          <a:stretch>
            <a:fillRect/>
          </a:stretch>
        </p:blipFill>
        <p:spPr>
          <a:xfrm>
            <a:off x="272783" y="2130092"/>
            <a:ext cx="5823217" cy="3246121"/>
          </a:xfrm>
          <a:ln w="9525">
            <a:solidFill>
              <a:schemeClr val="tx1"/>
            </a:solidFill>
          </a:ln>
        </p:spPr>
      </p:pic>
      <p:pic>
        <p:nvPicPr>
          <p:cNvPr id="27" name="Picture 26">
            <a:extLst>
              <a:ext uri="{FF2B5EF4-FFF2-40B4-BE49-F238E27FC236}">
                <a16:creationId xmlns:a16="http://schemas.microsoft.com/office/drawing/2014/main" id="{AB7D6F21-9DA6-4E54-A411-E645571467B5}"/>
              </a:ext>
            </a:extLst>
          </p:cNvPr>
          <p:cNvPicPr>
            <a:picLocks noChangeAspect="1"/>
          </p:cNvPicPr>
          <p:nvPr/>
        </p:nvPicPr>
        <p:blipFill>
          <a:blip r:embed="rId3"/>
          <a:stretch>
            <a:fillRect/>
          </a:stretch>
        </p:blipFill>
        <p:spPr>
          <a:xfrm>
            <a:off x="170688" y="5464580"/>
            <a:ext cx="6056376" cy="404514"/>
          </a:xfrm>
          <a:prstGeom prst="rect">
            <a:avLst/>
          </a:prstGeom>
        </p:spPr>
      </p:pic>
      <p:graphicFrame>
        <p:nvGraphicFramePr>
          <p:cNvPr id="28" name="Chart 27">
            <a:extLst>
              <a:ext uri="{FF2B5EF4-FFF2-40B4-BE49-F238E27FC236}">
                <a16:creationId xmlns:a16="http://schemas.microsoft.com/office/drawing/2014/main" id="{51440134-3B40-4ADA-AC8C-786370D49ECB}"/>
              </a:ext>
            </a:extLst>
          </p:cNvPr>
          <p:cNvGraphicFramePr>
            <a:graphicFrameLocks/>
          </p:cNvGraphicFramePr>
          <p:nvPr>
            <p:extLst>
              <p:ext uri="{D42A27DB-BD31-4B8C-83A1-F6EECF244321}">
                <p14:modId xmlns:p14="http://schemas.microsoft.com/office/powerpoint/2010/main" val="3615079426"/>
              </p:ext>
            </p:extLst>
          </p:nvPr>
        </p:nvGraphicFramePr>
        <p:xfrm>
          <a:off x="6227064" y="1898351"/>
          <a:ext cx="5586984" cy="4197096"/>
        </p:xfrm>
        <a:graphic>
          <a:graphicData uri="http://schemas.openxmlformats.org/drawingml/2006/chart">
            <c:chart xmlns:c="http://schemas.openxmlformats.org/drawingml/2006/chart" xmlns:r="http://schemas.openxmlformats.org/officeDocument/2006/relationships" r:id="rId4"/>
          </a:graphicData>
        </a:graphic>
      </p:graphicFrame>
      <p:cxnSp>
        <p:nvCxnSpPr>
          <p:cNvPr id="29" name="Straight Arrow Connector 28">
            <a:extLst>
              <a:ext uri="{FF2B5EF4-FFF2-40B4-BE49-F238E27FC236}">
                <a16:creationId xmlns:a16="http://schemas.microsoft.com/office/drawing/2014/main" id="{35117CD2-B95C-4DE2-A937-B37B7D565A77}"/>
              </a:ext>
            </a:extLst>
          </p:cNvPr>
          <p:cNvCxnSpPr/>
          <p:nvPr/>
        </p:nvCxnSpPr>
        <p:spPr>
          <a:xfrm flipH="1">
            <a:off x="6227064" y="5348515"/>
            <a:ext cx="61669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FBADC902-8A7C-497B-A6F1-8758C8090671}"/>
              </a:ext>
            </a:extLst>
          </p:cNvPr>
          <p:cNvGrpSpPr/>
          <p:nvPr/>
        </p:nvGrpSpPr>
        <p:grpSpPr>
          <a:xfrm>
            <a:off x="10269209" y="2077432"/>
            <a:ext cx="945470" cy="769441"/>
            <a:chOff x="9215024" y="2401499"/>
            <a:chExt cx="945470" cy="769441"/>
          </a:xfrm>
        </p:grpSpPr>
        <p:sp>
          <p:nvSpPr>
            <p:cNvPr id="31" name="Right Bracket 30">
              <a:extLst>
                <a:ext uri="{FF2B5EF4-FFF2-40B4-BE49-F238E27FC236}">
                  <a16:creationId xmlns:a16="http://schemas.microsoft.com/office/drawing/2014/main" id="{FCBDF41E-1C0E-4CAC-9C0B-74C3C0AF1CA8}"/>
                </a:ext>
              </a:extLst>
            </p:cNvPr>
            <p:cNvSpPr/>
            <p:nvPr/>
          </p:nvSpPr>
          <p:spPr>
            <a:xfrm rot="16200000">
              <a:off x="9612298" y="2519038"/>
              <a:ext cx="150921" cy="945470"/>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EFF68A1D-C115-4096-BF42-80E988D12E6B}"/>
                </a:ext>
              </a:extLst>
            </p:cNvPr>
            <p:cNvSpPr txBox="1"/>
            <p:nvPr/>
          </p:nvSpPr>
          <p:spPr>
            <a:xfrm>
              <a:off x="9455162" y="2401499"/>
              <a:ext cx="465192" cy="769441"/>
            </a:xfrm>
            <a:prstGeom prst="rect">
              <a:avLst/>
            </a:prstGeom>
            <a:noFill/>
            <a:ln>
              <a:noFill/>
            </a:ln>
          </p:spPr>
          <p:txBody>
            <a:bodyPr wrap="none" rtlCol="0">
              <a:spAutoFit/>
            </a:bodyPr>
            <a:lstStyle/>
            <a:p>
              <a:r>
                <a:rPr lang="en-US" sz="4400" dirty="0"/>
                <a:t>*</a:t>
              </a:r>
              <a:endParaRPr lang="en-US" dirty="0"/>
            </a:p>
          </p:txBody>
        </p:sp>
      </p:grpSp>
      <p:grpSp>
        <p:nvGrpSpPr>
          <p:cNvPr id="33" name="Group 32">
            <a:extLst>
              <a:ext uri="{FF2B5EF4-FFF2-40B4-BE49-F238E27FC236}">
                <a16:creationId xmlns:a16="http://schemas.microsoft.com/office/drawing/2014/main" id="{FB4CF2A7-7437-41B5-984D-42A347C81BB8}"/>
              </a:ext>
            </a:extLst>
          </p:cNvPr>
          <p:cNvGrpSpPr/>
          <p:nvPr/>
        </p:nvGrpSpPr>
        <p:grpSpPr>
          <a:xfrm>
            <a:off x="9266249" y="1719098"/>
            <a:ext cx="1911096" cy="769441"/>
            <a:chOff x="9215024" y="2401499"/>
            <a:chExt cx="945470" cy="769441"/>
          </a:xfrm>
        </p:grpSpPr>
        <p:sp>
          <p:nvSpPr>
            <p:cNvPr id="34" name="Right Bracket 33">
              <a:extLst>
                <a:ext uri="{FF2B5EF4-FFF2-40B4-BE49-F238E27FC236}">
                  <a16:creationId xmlns:a16="http://schemas.microsoft.com/office/drawing/2014/main" id="{F4729550-9CCE-4F89-9E34-8FA201D27A0F}"/>
                </a:ext>
              </a:extLst>
            </p:cNvPr>
            <p:cNvSpPr/>
            <p:nvPr/>
          </p:nvSpPr>
          <p:spPr>
            <a:xfrm rot="16200000">
              <a:off x="9612298" y="2519038"/>
              <a:ext cx="150921" cy="945470"/>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DD171CE5-57F6-444F-B632-64AEE9349CF1}"/>
                </a:ext>
              </a:extLst>
            </p:cNvPr>
            <p:cNvSpPr txBox="1"/>
            <p:nvPr/>
          </p:nvSpPr>
          <p:spPr>
            <a:xfrm>
              <a:off x="9455162" y="2401499"/>
              <a:ext cx="465192" cy="769441"/>
            </a:xfrm>
            <a:prstGeom prst="rect">
              <a:avLst/>
            </a:prstGeom>
            <a:noFill/>
            <a:ln>
              <a:noFill/>
            </a:ln>
          </p:spPr>
          <p:txBody>
            <a:bodyPr wrap="none" rtlCol="0">
              <a:spAutoFit/>
            </a:bodyPr>
            <a:lstStyle/>
            <a:p>
              <a:r>
                <a:rPr lang="en-US" sz="4400" dirty="0"/>
                <a:t>*</a:t>
              </a:r>
              <a:endParaRPr lang="en-US" dirty="0"/>
            </a:p>
          </p:txBody>
        </p:sp>
      </p:grpSp>
      <p:grpSp>
        <p:nvGrpSpPr>
          <p:cNvPr id="36" name="Group 35">
            <a:extLst>
              <a:ext uri="{FF2B5EF4-FFF2-40B4-BE49-F238E27FC236}">
                <a16:creationId xmlns:a16="http://schemas.microsoft.com/office/drawing/2014/main" id="{8B491242-3F9E-4BFB-BF14-3605B96B8BD4}"/>
              </a:ext>
            </a:extLst>
          </p:cNvPr>
          <p:cNvGrpSpPr/>
          <p:nvPr/>
        </p:nvGrpSpPr>
        <p:grpSpPr>
          <a:xfrm>
            <a:off x="8373285" y="1334377"/>
            <a:ext cx="2825496" cy="769441"/>
            <a:chOff x="9215024" y="2401499"/>
            <a:chExt cx="945470" cy="769441"/>
          </a:xfrm>
        </p:grpSpPr>
        <p:sp>
          <p:nvSpPr>
            <p:cNvPr id="37" name="Right Bracket 36">
              <a:extLst>
                <a:ext uri="{FF2B5EF4-FFF2-40B4-BE49-F238E27FC236}">
                  <a16:creationId xmlns:a16="http://schemas.microsoft.com/office/drawing/2014/main" id="{6F81C1F8-29A1-4E72-83D3-8D866ADA5DA6}"/>
                </a:ext>
              </a:extLst>
            </p:cNvPr>
            <p:cNvSpPr/>
            <p:nvPr/>
          </p:nvSpPr>
          <p:spPr>
            <a:xfrm rot="16200000">
              <a:off x="9612298" y="2519038"/>
              <a:ext cx="150921" cy="945470"/>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B111CA70-2E57-4DBC-B373-0E3FDB1EF8A1}"/>
                </a:ext>
              </a:extLst>
            </p:cNvPr>
            <p:cNvSpPr txBox="1"/>
            <p:nvPr/>
          </p:nvSpPr>
          <p:spPr>
            <a:xfrm>
              <a:off x="9455162" y="2401499"/>
              <a:ext cx="465192" cy="769441"/>
            </a:xfrm>
            <a:prstGeom prst="rect">
              <a:avLst/>
            </a:prstGeom>
            <a:noFill/>
            <a:ln>
              <a:noFill/>
            </a:ln>
          </p:spPr>
          <p:txBody>
            <a:bodyPr wrap="none" rtlCol="0">
              <a:spAutoFit/>
            </a:bodyPr>
            <a:lstStyle/>
            <a:p>
              <a:r>
                <a:rPr lang="en-US" sz="4400" dirty="0"/>
                <a:t>*</a:t>
              </a:r>
              <a:endParaRPr lang="en-US" dirty="0"/>
            </a:p>
          </p:txBody>
        </p:sp>
      </p:grpSp>
      <p:sp>
        <p:nvSpPr>
          <p:cNvPr id="39" name="TextBox 38">
            <a:extLst>
              <a:ext uri="{FF2B5EF4-FFF2-40B4-BE49-F238E27FC236}">
                <a16:creationId xmlns:a16="http://schemas.microsoft.com/office/drawing/2014/main" id="{8101A5A3-82FB-4812-988F-132504BD938A}"/>
              </a:ext>
            </a:extLst>
          </p:cNvPr>
          <p:cNvSpPr txBox="1"/>
          <p:nvPr/>
        </p:nvSpPr>
        <p:spPr>
          <a:xfrm>
            <a:off x="6452616" y="5910781"/>
            <a:ext cx="1207382" cy="369332"/>
          </a:xfrm>
          <a:prstGeom prst="rect">
            <a:avLst/>
          </a:prstGeom>
          <a:noFill/>
        </p:spPr>
        <p:txBody>
          <a:bodyPr wrap="none" rtlCol="0">
            <a:spAutoFit/>
          </a:bodyPr>
          <a:lstStyle/>
          <a:p>
            <a:r>
              <a:rPr lang="en-US" dirty="0"/>
              <a:t>* </a:t>
            </a:r>
            <a:r>
              <a:rPr lang="en-US" i="1" dirty="0"/>
              <a:t>p </a:t>
            </a:r>
            <a:r>
              <a:rPr lang="en-US" dirty="0"/>
              <a:t>&lt; 0.05</a:t>
            </a:r>
            <a:r>
              <a:rPr lang="en-US" i="1" dirty="0"/>
              <a:t>  </a:t>
            </a:r>
            <a:endParaRPr lang="en-US" dirty="0"/>
          </a:p>
        </p:txBody>
      </p:sp>
    </p:spTree>
    <p:extLst>
      <p:ext uri="{BB962C8B-B14F-4D97-AF65-F5344CB8AC3E}">
        <p14:creationId xmlns:p14="http://schemas.microsoft.com/office/powerpoint/2010/main" val="297596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1002</TotalTime>
  <Words>841</Words>
  <Application>Microsoft Office PowerPoint</Application>
  <PresentationFormat>Widescreen</PresentationFormat>
  <Paragraphs>103</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Retrospect</vt:lpstr>
      <vt:lpstr>Assessing induction of a bS21 homolog in Francisella tularensis</vt:lpstr>
      <vt:lpstr>Francisella tularensis</vt:lpstr>
      <vt:lpstr>Ribosomes can be heterogenous</vt:lpstr>
      <vt:lpstr>bS21, a small ribosome  subunit protein</vt:lpstr>
      <vt:lpstr>Rotation Project Goal</vt:lpstr>
      <vt:lpstr>TetR gene regulation</vt:lpstr>
      <vt:lpstr>Expectations</vt:lpstr>
      <vt:lpstr>Assessing bS21 production in liquid media</vt:lpstr>
      <vt:lpstr>Assessing bS21 production in solid media</vt:lpstr>
      <vt:lpstr>Future Directions</vt:lpstr>
      <vt:lpstr>A Big Thank you to the KRamsey Lab</vt:lpstr>
      <vt:lpstr>Any Questions?</vt:lpstr>
      <vt:lpstr>PowerPoint Presentation</vt:lpstr>
      <vt:lpstr>Total Protein Quantification – Liquid Media</vt:lpstr>
      <vt:lpstr>Total Protein Quantification – Solid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Francisella tularensis</dc:title>
  <dc:creator>Kathryn Ramsey</dc:creator>
  <cp:lastModifiedBy>Sierra Schmidt</cp:lastModifiedBy>
  <cp:revision>18</cp:revision>
  <dcterms:created xsi:type="dcterms:W3CDTF">2021-09-16T00:32:03Z</dcterms:created>
  <dcterms:modified xsi:type="dcterms:W3CDTF">2021-10-08T15:14:27Z</dcterms:modified>
</cp:coreProperties>
</file>