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9"/>
  </p:notesMasterIdLst>
  <p:sldIdLst>
    <p:sldId id="528" r:id="rId2"/>
    <p:sldId id="267" r:id="rId3"/>
    <p:sldId id="524" r:id="rId4"/>
    <p:sldId id="466" r:id="rId5"/>
    <p:sldId id="525" r:id="rId6"/>
    <p:sldId id="526" r:id="rId7"/>
    <p:sldId id="52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13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210916_%20western%20calcs_MHB%20cop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'Gel1'!$B$25</c:f>
              <c:strCache>
                <c:ptCount val="1"/>
                <c:pt idx="0">
                  <c:v>VSVG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'Gel1'!$B$34:$B$38</c:f>
                <c:numCache>
                  <c:formatCode>General</c:formatCode>
                  <c:ptCount val="5"/>
                  <c:pt idx="0">
                    <c:v>6.7475094171238412E-2</c:v>
                  </c:pt>
                  <c:pt idx="1">
                    <c:v>0.53618704348924573</c:v>
                  </c:pt>
                  <c:pt idx="2">
                    <c:v>1.4847353825132286</c:v>
                  </c:pt>
                  <c:pt idx="3">
                    <c:v>2.3931491150020845</c:v>
                  </c:pt>
                  <c:pt idx="4">
                    <c:v>1.4282984780269812</c:v>
                  </c:pt>
                </c:numCache>
              </c:numRef>
            </c:plus>
            <c:minus>
              <c:numRef>
                <c:f>'Gel1'!$B$34:$B$38</c:f>
                <c:numCache>
                  <c:formatCode>General</c:formatCode>
                  <c:ptCount val="5"/>
                  <c:pt idx="0">
                    <c:v>6.7475094171238412E-2</c:v>
                  </c:pt>
                  <c:pt idx="1">
                    <c:v>0.53618704348924573</c:v>
                  </c:pt>
                  <c:pt idx="2">
                    <c:v>1.4847353825132286</c:v>
                  </c:pt>
                  <c:pt idx="3">
                    <c:v>2.3931491150020845</c:v>
                  </c:pt>
                  <c:pt idx="4">
                    <c:v>1.4282984780269812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'Gel1'!$A$26:$A$30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5</c:v>
                </c:pt>
                <c:pt idx="4">
                  <c:v>50</c:v>
                </c:pt>
              </c:numCache>
            </c:numRef>
          </c:cat>
          <c:val>
            <c:numRef>
              <c:f>'Gel1'!$B$26:$B$30</c:f>
              <c:numCache>
                <c:formatCode>General</c:formatCode>
                <c:ptCount val="5"/>
                <c:pt idx="0">
                  <c:v>0.99027809942874789</c:v>
                </c:pt>
                <c:pt idx="1">
                  <c:v>1.7432114467408584</c:v>
                </c:pt>
                <c:pt idx="2">
                  <c:v>3.6901265813928674</c:v>
                </c:pt>
                <c:pt idx="3">
                  <c:v>17.559785127525792</c:v>
                </c:pt>
                <c:pt idx="4">
                  <c:v>23.194833488951133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E-4AA8-ACEA-2BD908FDA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153151"/>
        <c:axId val="1028841087"/>
      </c:barChart>
      <c:catAx>
        <c:axId val="9851531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ATc concentration (ng/mL)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841087"/>
        <c:crosses val="autoZero"/>
        <c:auto val="1"/>
        <c:lblAlgn val="ctr"/>
        <c:lblOffset val="100"/>
        <c:noMultiLvlLbl val="0"/>
      </c:catAx>
      <c:valAx>
        <c:axId val="102884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rpsU2-V abundance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153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94FD5-4A83-7341-B6E7-B951B2BB89AF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895E9-FB83-CD4C-A0BF-B067275C6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Gram-negative, gamma facultative intracellular pathogen</a:t>
            </a:r>
          </a:p>
          <a:p>
            <a:r>
              <a:rPr lang="en-US" dirty="0"/>
              <a:t>Infectivity</a:t>
            </a:r>
            <a:r>
              <a:rPr lang="en-US" baseline="0" dirty="0"/>
              <a:t> similar to </a:t>
            </a:r>
            <a:r>
              <a:rPr lang="en-US" baseline="0" dirty="0" err="1"/>
              <a:t>Mtb</a:t>
            </a:r>
            <a:r>
              <a:rPr lang="en-US" baseline="0" dirty="0"/>
              <a:t>, can upwards of 30% mortality</a:t>
            </a:r>
          </a:p>
          <a:p>
            <a:r>
              <a:rPr lang="en-US" baseline="0" dirty="0"/>
              <a:t>Tier 1 Select Agent like Ebola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 image: Scanning electron micrograph of a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murine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macrophage infected with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Francisella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tularensis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strain LVS. Macrophages were dry-fractured by touching the cell surface with cellophane tape after critical point drying to reveal intracellular bacteria. Bacteria (colored in blue) are located either in the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cytosol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within a membrane-bound vacuole.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A160A-0CCA-C943-991F-EB6032C68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99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Generally, there is this concept that ribosomes are a monolithic structure, that they are static in every cell.  Apparent in </a:t>
            </a:r>
            <a:r>
              <a:rPr lang="en-US" i="1" dirty="0" err="1"/>
              <a:t>Francisella</a:t>
            </a:r>
            <a:r>
              <a:rPr lang="en-US" i="1" dirty="0"/>
              <a:t> </a:t>
            </a:r>
            <a:r>
              <a:rPr lang="en-US" i="1" dirty="0" err="1"/>
              <a:t>tularensis</a:t>
            </a:r>
            <a:r>
              <a:rPr lang="en-US" i="1" dirty="0"/>
              <a:t> </a:t>
            </a:r>
            <a:r>
              <a:rPr lang="en-US" i="0" dirty="0"/>
              <a:t>is the heterogeneity of ribosomes. This phenomenon can arise from a few different sources: multiple rRNA operons, rRNA modifications, ribosomal protein modifications. But the most intriguing for our lab is the idea that there can be multiple ribosomal proteins.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35E36-44CF-41A2-B0A4-F6B5CD6E87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Particular bS21 paralogs translate specific transcripts more efficiently (ribosome “sigma factors”)</a:t>
            </a:r>
          </a:p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Ribosomes with specific bS21 paralogs could modulate gene expression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B723-9468-5540-A4E7-A08875E172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7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Particular bS21 paralogs translate specific transcripts more efficiently (ribosome “sigma factors”)</a:t>
            </a:r>
          </a:p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Ribosomes with specific bS21 paralogs could modulate gene expression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B723-9468-5540-A4E7-A08875E172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9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5EB4-AC8F-4657-8EEE-BE8D92A4155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6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2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6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1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5EB4-AC8F-4657-8EEE-BE8D92A4155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2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2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5EB4-AC8F-4657-8EEE-BE8D92A41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5EB4-AC8F-4657-8EEE-BE8D92A41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AE8126-5AEB-4EF3-B562-E631CA692907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8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5EB4-AC8F-4657-8EEE-BE8D92A41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6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AE8126-5AEB-4EF3-B562-E631CA692907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98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79DE5F-B8D7-4CA3-B708-75D3E7178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F4C89B-43A4-4330-ABC9-103D6E2EA5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Francisella</a:t>
            </a:r>
            <a:r>
              <a:rPr lang="en-US" i="1" dirty="0"/>
              <a:t> </a:t>
            </a:r>
            <a:r>
              <a:rPr lang="en-US" i="1" dirty="0" err="1"/>
              <a:t>tularensis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79" y="1810901"/>
            <a:ext cx="7014047" cy="476049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Causes tularemia</a:t>
            </a:r>
          </a:p>
          <a:p>
            <a:pPr>
              <a:spcAft>
                <a:spcPts val="1800"/>
              </a:spcAft>
            </a:pPr>
            <a:r>
              <a:rPr lang="en-US" dirty="0"/>
              <a:t>Highly infectious</a:t>
            </a:r>
          </a:p>
          <a:p>
            <a:pPr>
              <a:spcAft>
                <a:spcPts val="1800"/>
              </a:spcAft>
            </a:pPr>
            <a:r>
              <a:rPr lang="en-US" dirty="0"/>
              <a:t>Potential bioweapon</a:t>
            </a:r>
          </a:p>
          <a:p>
            <a:pPr>
              <a:spcAft>
                <a:spcPts val="1800"/>
              </a:spcAft>
            </a:pPr>
            <a:r>
              <a:rPr lang="en-US" i="1" dirty="0"/>
              <a:t>F. </a:t>
            </a:r>
            <a:r>
              <a:rPr lang="en-US" i="1" dirty="0" err="1"/>
              <a:t>tularensis</a:t>
            </a:r>
            <a:r>
              <a:rPr lang="en-US" i="1" dirty="0"/>
              <a:t> </a:t>
            </a:r>
            <a:r>
              <a:rPr lang="en-US" dirty="0"/>
              <a:t>subsp. </a:t>
            </a:r>
            <a:r>
              <a:rPr lang="en-US" i="1" dirty="0" err="1"/>
              <a:t>holarctica</a:t>
            </a:r>
            <a:r>
              <a:rPr lang="en-US" dirty="0"/>
              <a:t> LVS</a:t>
            </a:r>
          </a:p>
          <a:p>
            <a:pPr>
              <a:spcAft>
                <a:spcPts val="1800"/>
              </a:spcAft>
            </a:pPr>
            <a:r>
              <a:rPr lang="en-US" dirty="0"/>
              <a:t>Intracellular growth is essential to cause disease</a:t>
            </a:r>
          </a:p>
        </p:txBody>
      </p:sp>
      <p:pic>
        <p:nvPicPr>
          <p:cNvPr id="24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4133" r="4133"/>
          <a:stretch>
            <a:fillRect/>
          </a:stretch>
        </p:blipFill>
        <p:spPr>
          <a:xfrm>
            <a:off x="7650480" y="1846637"/>
            <a:ext cx="3505200" cy="3928573"/>
          </a:xfrm>
        </p:spPr>
      </p:pic>
      <p:sp>
        <p:nvSpPr>
          <p:cNvPr id="25" name="TextBox 24"/>
          <p:cNvSpPr txBox="1"/>
          <p:nvPr/>
        </p:nvSpPr>
        <p:spPr>
          <a:xfrm>
            <a:off x="8236735" y="5884487"/>
            <a:ext cx="2332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Fischer, PNAS cover 2006</a:t>
            </a:r>
          </a:p>
        </p:txBody>
      </p:sp>
    </p:spTree>
    <p:extLst>
      <p:ext uri="{BB962C8B-B14F-4D97-AF65-F5344CB8AC3E}">
        <p14:creationId xmlns:p14="http://schemas.microsoft.com/office/powerpoint/2010/main" val="375339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6469-94FF-4010-9D4C-BB7BC3DC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26" y="162029"/>
            <a:ext cx="11894842" cy="1019680"/>
          </a:xfrm>
        </p:spPr>
        <p:txBody>
          <a:bodyPr>
            <a:normAutofit/>
          </a:bodyPr>
          <a:lstStyle/>
          <a:p>
            <a:r>
              <a:rPr lang="en-US" dirty="0"/>
              <a:t>Ribosomes can be heterogenous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828378-04F3-49B0-B711-23B116B75913}"/>
              </a:ext>
            </a:extLst>
          </p:cNvPr>
          <p:cNvSpPr/>
          <p:nvPr/>
        </p:nvSpPr>
        <p:spPr>
          <a:xfrm>
            <a:off x="8217568" y="4206678"/>
            <a:ext cx="3886200" cy="585442"/>
          </a:xfrm>
          <a:custGeom>
            <a:avLst/>
            <a:gdLst>
              <a:gd name="connsiteX0" fmla="*/ 0 w 3886200"/>
              <a:gd name="connsiteY0" fmla="*/ 56529 h 585442"/>
              <a:gd name="connsiteX1" fmla="*/ 585216 w 3886200"/>
              <a:gd name="connsiteY1" fmla="*/ 339993 h 585442"/>
              <a:gd name="connsiteX2" fmla="*/ 1783080 w 3886200"/>
              <a:gd name="connsiteY2" fmla="*/ 1665 h 585442"/>
              <a:gd name="connsiteX3" fmla="*/ 3081528 w 3886200"/>
              <a:gd name="connsiteY3" fmla="*/ 513729 h 585442"/>
              <a:gd name="connsiteX4" fmla="*/ 3886200 w 3886200"/>
              <a:gd name="connsiteY4" fmla="*/ 559449 h 58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585442">
                <a:moveTo>
                  <a:pt x="0" y="56529"/>
                </a:moveTo>
                <a:cubicBezTo>
                  <a:pt x="144018" y="202833"/>
                  <a:pt x="288036" y="349137"/>
                  <a:pt x="585216" y="339993"/>
                </a:cubicBezTo>
                <a:cubicBezTo>
                  <a:pt x="882396" y="330849"/>
                  <a:pt x="1367028" y="-27291"/>
                  <a:pt x="1783080" y="1665"/>
                </a:cubicBezTo>
                <a:cubicBezTo>
                  <a:pt x="2199132" y="30621"/>
                  <a:pt x="2731008" y="420765"/>
                  <a:pt x="3081528" y="513729"/>
                </a:cubicBezTo>
                <a:cubicBezTo>
                  <a:pt x="3432048" y="606693"/>
                  <a:pt x="3756660" y="594501"/>
                  <a:pt x="3886200" y="55944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65F55-1DFC-4DCF-AA12-12BEE7BFEAC6}"/>
              </a:ext>
            </a:extLst>
          </p:cNvPr>
          <p:cNvSpPr/>
          <p:nvPr/>
        </p:nvSpPr>
        <p:spPr>
          <a:xfrm>
            <a:off x="9089133" y="3478149"/>
            <a:ext cx="1714142" cy="11212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48879C-9165-41AB-890E-65FCE69628A2}"/>
              </a:ext>
            </a:extLst>
          </p:cNvPr>
          <p:cNvSpPr/>
          <p:nvPr/>
        </p:nvSpPr>
        <p:spPr>
          <a:xfrm>
            <a:off x="9240932" y="4202997"/>
            <a:ext cx="1409320" cy="631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32577F-2733-4BD5-9FA4-2764F50C9734}"/>
              </a:ext>
            </a:extLst>
          </p:cNvPr>
          <p:cNvGrpSpPr/>
          <p:nvPr/>
        </p:nvGrpSpPr>
        <p:grpSpPr>
          <a:xfrm>
            <a:off x="8528980" y="3429000"/>
            <a:ext cx="956614" cy="429888"/>
            <a:chOff x="2998208" y="3538328"/>
            <a:chExt cx="389067" cy="1665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365774-4F22-4708-B526-6328F9708853}"/>
                </a:ext>
              </a:extLst>
            </p:cNvPr>
            <p:cNvSpPr/>
            <p:nvPr/>
          </p:nvSpPr>
          <p:spPr>
            <a:xfrm>
              <a:off x="2998208" y="3566523"/>
              <a:ext cx="88977" cy="8373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3F9EBBF-50EB-48A2-A084-95D537D82993}"/>
                </a:ext>
              </a:extLst>
            </p:cNvPr>
            <p:cNvSpPr/>
            <p:nvPr/>
          </p:nvSpPr>
          <p:spPr>
            <a:xfrm>
              <a:off x="3058367" y="3547692"/>
              <a:ext cx="88977" cy="8373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AF19A4-E103-448A-9F50-223077FBA3DF}"/>
                </a:ext>
              </a:extLst>
            </p:cNvPr>
            <p:cNvSpPr/>
            <p:nvPr/>
          </p:nvSpPr>
          <p:spPr>
            <a:xfrm>
              <a:off x="3127896" y="3538328"/>
              <a:ext cx="88977" cy="8373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D0E70B-B86D-4ECF-B4D3-4CB1589716D7}"/>
                </a:ext>
              </a:extLst>
            </p:cNvPr>
            <p:cNvSpPr/>
            <p:nvPr/>
          </p:nvSpPr>
          <p:spPr>
            <a:xfrm>
              <a:off x="3188965" y="3547692"/>
              <a:ext cx="88977" cy="8373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33508FF-FCCC-4071-B793-EF43A65BD19A}"/>
                </a:ext>
              </a:extLst>
            </p:cNvPr>
            <p:cNvSpPr/>
            <p:nvPr/>
          </p:nvSpPr>
          <p:spPr>
            <a:xfrm>
              <a:off x="3245000" y="3575545"/>
              <a:ext cx="88977" cy="8373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99036A5-7C09-4851-857A-6EE3F9CBC0CA}"/>
                </a:ext>
              </a:extLst>
            </p:cNvPr>
            <p:cNvSpPr/>
            <p:nvPr/>
          </p:nvSpPr>
          <p:spPr>
            <a:xfrm>
              <a:off x="3298298" y="3621123"/>
              <a:ext cx="88977" cy="8373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C6699A59-879E-DE41-9C36-27596049C568}"/>
              </a:ext>
            </a:extLst>
          </p:cNvPr>
          <p:cNvSpPr txBox="1"/>
          <p:nvPr/>
        </p:nvSpPr>
        <p:spPr>
          <a:xfrm>
            <a:off x="439644" y="5750576"/>
            <a:ext cx="1131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How do changes in ribosome composition influence translation?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4387D8-1C81-E748-931D-2373A3279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"/>
          <a:stretch/>
        </p:blipFill>
        <p:spPr bwMode="auto">
          <a:xfrm rot="16200000">
            <a:off x="499951" y="2364852"/>
            <a:ext cx="3229160" cy="30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6B07C9-8BC6-8444-B82B-165B47B0607B}"/>
              </a:ext>
            </a:extLst>
          </p:cNvPr>
          <p:cNvSpPr txBox="1"/>
          <p:nvPr/>
        </p:nvSpPr>
        <p:spPr>
          <a:xfrm>
            <a:off x="1003219" y="1389238"/>
            <a:ext cx="1946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latin typeface="Century Gothic" panose="020B0502020202020204" pitchFamily="34" charset="0"/>
              </a:rPr>
              <a:t>E. coli </a:t>
            </a:r>
            <a:r>
              <a:rPr lang="en-US" b="1" dirty="0">
                <a:latin typeface="Century Gothic" panose="020B0502020202020204" pitchFamily="34" charset="0"/>
              </a:rPr>
              <a:t>ribosome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3 rRNAs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49 proteins</a:t>
            </a: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5929A1D-6D20-5540-A99C-B43A49C770D9}"/>
              </a:ext>
            </a:extLst>
          </p:cNvPr>
          <p:cNvSpPr txBox="1"/>
          <p:nvPr/>
        </p:nvSpPr>
        <p:spPr>
          <a:xfrm>
            <a:off x="287826" y="5206841"/>
            <a:ext cx="1201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PDB 4V50</a:t>
            </a:r>
          </a:p>
          <a:p>
            <a:pPr algn="ctr"/>
            <a:r>
              <a:rPr lang="en-US" sz="1200" dirty="0"/>
              <a:t>Berk et al., 2006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C7C3EFC-B37A-034C-BBE1-268F845CC143}"/>
              </a:ext>
            </a:extLst>
          </p:cNvPr>
          <p:cNvSpPr txBox="1"/>
          <p:nvPr/>
        </p:nvSpPr>
        <p:spPr>
          <a:xfrm>
            <a:off x="4040790" y="1841047"/>
            <a:ext cx="411042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Century Gothic" panose="020B0502020202020204" pitchFamily="34" charset="0"/>
              </a:rPr>
              <a:t>Sources of heterogeneity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Multiple rRNA operons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rRNA modifications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Ribosomal protein modifications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b="1" dirty="0">
                <a:latin typeface="Century Gothic" panose="020B0502020202020204" pitchFamily="34" charset="0"/>
              </a:rPr>
              <a:t>Multiple ribosomal proteins</a:t>
            </a:r>
          </a:p>
        </p:txBody>
      </p:sp>
    </p:spTree>
    <p:extLst>
      <p:ext uri="{BB962C8B-B14F-4D97-AF65-F5344CB8AC3E}">
        <p14:creationId xmlns:p14="http://schemas.microsoft.com/office/powerpoint/2010/main" val="6308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20" grpId="0" animBg="1"/>
      <p:bldP spid="21" grpId="0" animBg="1"/>
      <p:bldP spid="75" grpId="0"/>
      <p:bldP spid="8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bS21, a small ribosomal protein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4" name="Content Placeholder 16">
            <a:extLst>
              <a:ext uri="{FF2B5EF4-FFF2-40B4-BE49-F238E27FC236}">
                <a16:creationId xmlns:a16="http://schemas.microsoft.com/office/drawing/2014/main" id="{9685329E-9E35-8747-A3C3-63A5EEE6E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7" y="1372740"/>
            <a:ext cx="11306629" cy="520848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b="1" dirty="0"/>
              <a:t>bS21 is:</a:t>
            </a:r>
          </a:p>
          <a:p>
            <a:pPr marL="11113" lvl="1" indent="0">
              <a:spcBef>
                <a:spcPts val="0"/>
              </a:spcBef>
              <a:buNone/>
            </a:pPr>
            <a:r>
              <a:rPr lang="en-US" dirty="0"/>
              <a:t>involved in translation initiation</a:t>
            </a:r>
          </a:p>
          <a:p>
            <a:pPr marL="11113" lvl="1" indent="0">
              <a:spcBef>
                <a:spcPts val="0"/>
              </a:spcBef>
              <a:buNone/>
            </a:pPr>
            <a:r>
              <a:rPr lang="en-US" dirty="0"/>
              <a:t>non-essential</a:t>
            </a:r>
          </a:p>
          <a:p>
            <a:pPr marL="11113" lvl="1" indent="0">
              <a:spcBef>
                <a:spcPts val="0"/>
              </a:spcBef>
              <a:buNone/>
            </a:pPr>
            <a:r>
              <a:rPr lang="en-US" dirty="0"/>
              <a:t>implicated in control of specific processes</a:t>
            </a:r>
          </a:p>
          <a:p>
            <a:pPr marL="411163" lvl="2" indent="0">
              <a:spcBef>
                <a:spcPts val="0"/>
              </a:spcBef>
              <a:buNone/>
            </a:pPr>
            <a:r>
              <a:rPr lang="en-US" dirty="0"/>
              <a:t>biofilm</a:t>
            </a:r>
          </a:p>
          <a:p>
            <a:pPr marL="411163" lvl="2" indent="0">
              <a:buNone/>
            </a:pPr>
            <a:r>
              <a:rPr lang="en-US" dirty="0"/>
              <a:t>motility</a:t>
            </a:r>
          </a:p>
          <a:p>
            <a:pPr marL="411163" lvl="2" indent="0">
              <a:buNone/>
            </a:pPr>
            <a:r>
              <a:rPr lang="en-US" dirty="0"/>
              <a:t>acid stress resistance</a:t>
            </a:r>
          </a:p>
          <a:p>
            <a:pPr marL="411163" lvl="2" indent="0">
              <a:buNone/>
            </a:pPr>
            <a:r>
              <a:rPr lang="en-US" dirty="0"/>
              <a:t>antibiotic resistance</a:t>
            </a:r>
          </a:p>
          <a:p>
            <a:pPr marL="411163" lvl="2" indent="0">
              <a:buNone/>
            </a:pPr>
            <a:r>
              <a:rPr lang="en-US" dirty="0"/>
              <a:t>virulence</a:t>
            </a:r>
          </a:p>
          <a:p>
            <a:pPr marL="11113" lvl="1" indent="0">
              <a:buNone/>
            </a:pPr>
            <a:r>
              <a:rPr lang="en-US" dirty="0"/>
              <a:t>encoded by some phage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895636-88AB-2143-8A3D-7CCF557E6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1540" r="24625"/>
          <a:stretch/>
        </p:blipFill>
        <p:spPr>
          <a:xfrm>
            <a:off x="6615113" y="1372740"/>
            <a:ext cx="5576887" cy="45431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FA243A-0DF2-194A-9536-3C23EAE5D698}"/>
              </a:ext>
            </a:extLst>
          </p:cNvPr>
          <p:cNvSpPr txBox="1"/>
          <p:nvPr/>
        </p:nvSpPr>
        <p:spPr>
          <a:xfrm>
            <a:off x="8497582" y="5377291"/>
            <a:ext cx="185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30S subunit, modeled from PDB entry: 4V50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031C3E-7692-F54A-B16F-1A3A1CCD4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3111" r="26375" b="2445"/>
          <a:stretch/>
        </p:blipFill>
        <p:spPr>
          <a:xfrm>
            <a:off x="3649334" y="3191922"/>
            <a:ext cx="3643751" cy="30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tetr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4" name="Content Placeholder 16">
            <a:extLst>
              <a:ext uri="{FF2B5EF4-FFF2-40B4-BE49-F238E27FC236}">
                <a16:creationId xmlns:a16="http://schemas.microsoft.com/office/drawing/2014/main" id="{9685329E-9E35-8747-A3C3-63A5EEE6E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7" y="1372740"/>
            <a:ext cx="11306629" cy="520848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b="1" dirty="0"/>
              <a:t>plasmid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367EC-D533-4DC7-BF0D-4F4E1A0D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bS21 expression in MHB per [</a:t>
            </a:r>
            <a:r>
              <a:rPr lang="en-US" dirty="0" err="1"/>
              <a:t>Atc</a:t>
            </a:r>
            <a:r>
              <a:rPr lang="en-US" dirty="0"/>
              <a:t>]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E55961C-3C39-4FEE-BCF3-B2BC7C893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8940"/>
          <a:stretch/>
        </p:blipFill>
        <p:spPr>
          <a:xfrm>
            <a:off x="342652" y="1994419"/>
            <a:ext cx="5274378" cy="3991980"/>
          </a:xfrm>
          <a:ln>
            <a:solidFill>
              <a:schemeClr val="tx1"/>
            </a:solidFill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1440134-3B40-4ADA-AC8C-786370D49E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865501"/>
              </p:ext>
            </p:extLst>
          </p:nvPr>
        </p:nvGraphicFramePr>
        <p:xfrm>
          <a:off x="6241708" y="1994419"/>
          <a:ext cx="5607640" cy="417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2A59A31B-31F9-4F2E-9873-780FDB4A4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74" y="1497271"/>
            <a:ext cx="5501933" cy="52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7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6470-8527-49D2-97AF-0E6964F3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bS21 expression in CHAH agar per [</a:t>
            </a:r>
            <a:r>
              <a:rPr lang="en-US" dirty="0" err="1"/>
              <a:t>Atc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999C-62BD-4232-962D-F5F4FF134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620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222</TotalTime>
  <Words>339</Words>
  <Application>Microsoft Office PowerPoint</Application>
  <PresentationFormat>Widescreen</PresentationFormat>
  <Paragraphs>57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Century Gothic</vt:lpstr>
      <vt:lpstr>Retrospect</vt:lpstr>
      <vt:lpstr>PowerPoint Presentation</vt:lpstr>
      <vt:lpstr>Francisella tularensis</vt:lpstr>
      <vt:lpstr>Ribosomes can be heterogenous</vt:lpstr>
      <vt:lpstr>bS21, a small ribosomal protein</vt:lpstr>
      <vt:lpstr>tetr</vt:lpstr>
      <vt:lpstr>bS21 expression in MHB per [Atc]</vt:lpstr>
      <vt:lpstr>bS21 expression in CHAH agar per [Atc]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Francisella tularensis</dc:title>
  <dc:creator>Kathryn Ramsey</dc:creator>
  <cp:lastModifiedBy>Sierra Schmidt</cp:lastModifiedBy>
  <cp:revision>3</cp:revision>
  <dcterms:created xsi:type="dcterms:W3CDTF">2021-09-16T00:32:03Z</dcterms:created>
  <dcterms:modified xsi:type="dcterms:W3CDTF">2021-09-27T01:31:33Z</dcterms:modified>
</cp:coreProperties>
</file>