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78E3-63D5-455F-A03D-1C289343E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C072BF-4523-446D-ACFA-5BED048B3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5CCA8-2009-46D8-BE8A-61ECAC527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28A4C-7554-44BD-8277-3069F03AF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33BAC-E4B1-47D5-AB22-F5B2938DB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0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94F50-FCD6-4F73-836D-6C6524361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4B77F-419D-4804-A5A5-C8562E0D79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72567-2FC5-4D3B-AB94-36077C05B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9316-0E9A-497E-BF4A-E83D4401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684FD-AA9A-49CA-8ACD-4ADBC01D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2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E28BD-6216-4EDB-9024-8BFD3C72B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5A3541-4F53-4D91-8481-D7E5DA9BC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FADCB-D9D0-496C-A1EF-ED75150CF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063AA-E200-4117-9828-DF8EF3FE9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33CE-6542-4F54-8B7F-4673227CD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5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D86C0-2C5C-463F-A995-EEF3316B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BBFEC-8ADD-478F-ACB5-6AD7C7B59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60A62-E2A9-4F8B-A53E-704B7B4FE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ACF4-D8EA-4B34-B441-576269A3B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C55E0-C89A-4BBA-B928-72986B8F5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041E7-5D06-49BF-BD71-1E5600D00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E30E6-1594-4C96-8395-451A93A1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28AFE-F117-427E-90A8-A93AB280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CF477-650E-409D-AD2D-7C51CE417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40225-5624-4FDF-8E6C-5ECC8A76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A817-173F-4E45-8054-36A8BE62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8A7A3-1F70-4B04-9126-C50785952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103E67-4916-47AF-9A9E-2DF26FD8B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BBD9F-FAAC-426F-97D1-EA32390F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37DB7-F075-41CF-B28B-F37DE310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A0ED-601F-4BA9-849A-B2A85A7A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381E4-CA74-4CA6-B632-5BF6B9B2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2FD47-7165-4A3B-A64D-2F240692F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E3FFC-B184-48E2-8182-90A96997B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59248-CF2C-4073-8CA5-A2A9EABD6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30920-4D7A-432D-9922-EA8F45B0C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BFFD3-BB39-452E-9889-BAB38CA47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DC53A4-018E-46F0-83E3-08A0A7FD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F56F10-51DF-4149-A6A4-A03DFB5D5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0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2821-ABC5-4EE7-9CDB-0F38E3399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218BE5-2814-46F1-8995-6FA0592FE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7DF5E-B528-48BC-9334-443638B65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51D73-BE86-497B-8505-5D3D5B9E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2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A7DA4B-40E5-4C34-B03B-2ABD5134F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96708-C9BD-44DB-8F8A-B685C0F3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32ADD-AD04-4AD9-8DD9-38D337F7C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E7F08-6DDE-4DF1-A63F-6B327918B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0ED94-FEC8-4F0A-AD86-E7E0CF12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AF747-DBE6-4732-82F5-66C0F9487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9D911-32F8-47F8-9990-C0501AE5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E798B-F372-4A5D-8EF8-18EBE25D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A807C-91C3-4AD2-8664-C506EEFF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7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51B3-1F1D-4CAC-AA9E-8DB05B4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7A056-90F4-4E9F-A7AD-394A5DD86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BC108-25DB-4B9D-9C0C-F30ECA5FA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1E35B-6AA5-4B34-B403-7D32F999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9C208-8F30-4B6C-908E-6BDA4CB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A1D07-E706-41EB-88A5-D9CEC8425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A59CC4-72A7-49E1-B257-F33A5370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7D6BD-7D49-47E7-8DA5-34B87C282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454A-FDF0-46AD-8A8F-C6E2C3347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88AE2-AC04-4229-9E1C-FCA9E21E3DC1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77BFD-7594-4C60-AEA0-38E42656C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F5BF0-CD22-4D85-A360-8A2720A4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03C7964-5BEB-45B0-9E87-E51F3CE178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6" t="11789" r="16478" b="5838"/>
          <a:stretch/>
        </p:blipFill>
        <p:spPr>
          <a:xfrm>
            <a:off x="463297" y="1000896"/>
            <a:ext cx="5431161" cy="554820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B1A44B3-67EC-4A52-B203-BE627EEE3BE8}"/>
              </a:ext>
            </a:extLst>
          </p:cNvPr>
          <p:cNvGrpSpPr/>
          <p:nvPr/>
        </p:nvGrpSpPr>
        <p:grpSpPr>
          <a:xfrm>
            <a:off x="771366" y="714174"/>
            <a:ext cx="10627794" cy="4284486"/>
            <a:chOff x="176192" y="714174"/>
            <a:chExt cx="10627794" cy="428448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CCD2C0-734D-477B-B5E3-8A33B90C427B}"/>
                </a:ext>
              </a:extLst>
            </p:cNvPr>
            <p:cNvGrpSpPr/>
            <p:nvPr/>
          </p:nvGrpSpPr>
          <p:grpSpPr>
            <a:xfrm>
              <a:off x="176192" y="714174"/>
              <a:ext cx="2381315" cy="262183"/>
              <a:chOff x="2067136" y="946402"/>
              <a:chExt cx="2381315" cy="262183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9111EC-4507-45EE-92CF-EB8B107A63C7}"/>
                  </a:ext>
                </a:extLst>
              </p:cNvPr>
              <p:cNvSpPr txBox="1"/>
              <p:nvPr/>
            </p:nvSpPr>
            <p:spPr>
              <a:xfrm>
                <a:off x="2067136" y="946402"/>
                <a:ext cx="57900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Ladder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0866882-4A05-4062-949E-E4E8F0B88ABF}"/>
                  </a:ext>
                </a:extLst>
              </p:cNvPr>
              <p:cNvSpPr txBox="1"/>
              <p:nvPr/>
            </p:nvSpPr>
            <p:spPr>
              <a:xfrm>
                <a:off x="2580013" y="946975"/>
                <a:ext cx="89639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 ng/mL </a:t>
                </a:r>
                <a:r>
                  <a:rPr lang="en-US" sz="1100" dirty="0" err="1"/>
                  <a:t>ATc</a:t>
                </a:r>
                <a:endParaRPr lang="en-US" sz="11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07DAE9D-DA18-4120-BD37-F7680D6A229E}"/>
                  </a:ext>
                </a:extLst>
              </p:cNvPr>
              <p:cNvSpPr txBox="1"/>
              <p:nvPr/>
            </p:nvSpPr>
            <p:spPr>
              <a:xfrm>
                <a:off x="3444650" y="946402"/>
                <a:ext cx="100380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0.1 ng/mL </a:t>
                </a:r>
                <a:r>
                  <a:rPr lang="en-US" sz="1100" dirty="0" err="1"/>
                  <a:t>ATc</a:t>
                </a:r>
                <a:endParaRPr lang="en-US" sz="1100" dirty="0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BF0088E-885A-4935-BA1B-95ED7062E2C2}"/>
                </a:ext>
              </a:extLst>
            </p:cNvPr>
            <p:cNvSpPr txBox="1"/>
            <p:nvPr/>
          </p:nvSpPr>
          <p:spPr>
            <a:xfrm>
              <a:off x="5372825" y="3429000"/>
              <a:ext cx="54311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Fig. 1: Total Protein Quantification of KRLVS156 cells grown at 0, 0.1, 1, and 10 ng/mL </a:t>
              </a:r>
              <a:r>
                <a:rPr lang="en-US" sz="2400" dirty="0" err="1"/>
                <a:t>Atc</a:t>
              </a:r>
              <a:r>
                <a:rPr lang="en-US" sz="2400" dirty="0"/>
                <a:t>; in technical duplicate, as well as LVS and </a:t>
              </a:r>
              <a:r>
                <a:rPr lang="el-GR" sz="2400" dirty="0"/>
                <a:t>Δ</a:t>
              </a:r>
              <a:r>
                <a:rPr lang="en-US" sz="2400" dirty="0"/>
                <a:t>rpsu2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A3D799F-2B59-4037-B0D5-8F3F91993988}"/>
              </a:ext>
            </a:extLst>
          </p:cNvPr>
          <p:cNvSpPr txBox="1"/>
          <p:nvPr/>
        </p:nvSpPr>
        <p:spPr>
          <a:xfrm>
            <a:off x="3058576" y="726526"/>
            <a:ext cx="8963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 ng/mL </a:t>
            </a:r>
            <a:r>
              <a:rPr lang="en-US" sz="1100" dirty="0" err="1"/>
              <a:t>ATc</a:t>
            </a:r>
            <a:endParaRPr lang="en-US" sz="11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5496BA-F9F6-4D43-A810-E8367477B5A8}"/>
              </a:ext>
            </a:extLst>
          </p:cNvPr>
          <p:cNvSpPr txBox="1"/>
          <p:nvPr/>
        </p:nvSpPr>
        <p:spPr>
          <a:xfrm>
            <a:off x="3888847" y="732906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10 ng/mL </a:t>
            </a:r>
            <a:r>
              <a:rPr lang="en-US" sz="1100" dirty="0" err="1"/>
              <a:t>ATc</a:t>
            </a:r>
            <a:endParaRPr lang="en-US"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EC56A3-4495-4524-BF30-25D76CD028FF}"/>
              </a:ext>
            </a:extLst>
          </p:cNvPr>
          <p:cNvSpPr txBox="1"/>
          <p:nvPr/>
        </p:nvSpPr>
        <p:spPr>
          <a:xfrm>
            <a:off x="4906070" y="747591"/>
            <a:ext cx="388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LVS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82D672-D770-4EEF-84F7-FAF8E23F8919}"/>
              </a:ext>
            </a:extLst>
          </p:cNvPr>
          <p:cNvSpPr txBox="1"/>
          <p:nvPr/>
        </p:nvSpPr>
        <p:spPr>
          <a:xfrm>
            <a:off x="5242542" y="739286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 dirty="0"/>
              <a:t>Δ</a:t>
            </a:r>
            <a:r>
              <a:rPr lang="en-US" sz="1100" dirty="0"/>
              <a:t>rpsu2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035B59-3CF5-40B0-B9EF-0F3EE963EC10}"/>
              </a:ext>
            </a:extLst>
          </p:cNvPr>
          <p:cNvCxnSpPr>
            <a:cxnSpLocks/>
          </p:cNvCxnSpPr>
          <p:nvPr/>
        </p:nvCxnSpPr>
        <p:spPr>
          <a:xfrm>
            <a:off x="1421955" y="547043"/>
            <a:ext cx="32743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6F4F24A-409F-4F74-8300-35896B9A277D}"/>
              </a:ext>
            </a:extLst>
          </p:cNvPr>
          <p:cNvSpPr txBox="1"/>
          <p:nvPr/>
        </p:nvSpPr>
        <p:spPr>
          <a:xfrm>
            <a:off x="2611466" y="384850"/>
            <a:ext cx="8953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KRLVS156</a:t>
            </a:r>
          </a:p>
        </p:txBody>
      </p:sp>
    </p:spTree>
    <p:extLst>
      <p:ext uri="{BB962C8B-B14F-4D97-AF65-F5344CB8AC3E}">
        <p14:creationId xmlns:p14="http://schemas.microsoft.com/office/powerpoint/2010/main" val="26577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78F27315-B882-41F0-9022-1882962309EA}"/>
              </a:ext>
            </a:extLst>
          </p:cNvPr>
          <p:cNvSpPr txBox="1"/>
          <p:nvPr/>
        </p:nvSpPr>
        <p:spPr>
          <a:xfrm>
            <a:off x="423199" y="1335715"/>
            <a:ext cx="857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PDPB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092131-72EC-4939-90DC-C9685125F776}"/>
              </a:ext>
            </a:extLst>
          </p:cNvPr>
          <p:cNvSpPr txBox="1"/>
          <p:nvPr/>
        </p:nvSpPr>
        <p:spPr>
          <a:xfrm>
            <a:off x="517315" y="227551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BS21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7511B4-CC97-4832-A607-B56D009A5AE0}"/>
              </a:ext>
            </a:extLst>
          </p:cNvPr>
          <p:cNvSpPr txBox="1"/>
          <p:nvPr/>
        </p:nvSpPr>
        <p:spPr>
          <a:xfrm>
            <a:off x="1446874" y="4304700"/>
            <a:ext cx="6861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Fig. 2: Western Blot of KRLVS156 cells grown at 0, 0.1, 1, and 10 ng/mL </a:t>
            </a:r>
            <a:r>
              <a:rPr lang="en-US" sz="2400" dirty="0" err="1"/>
              <a:t>ATc</a:t>
            </a:r>
            <a:r>
              <a:rPr lang="en-US" sz="2400" dirty="0"/>
              <a:t>; in technical duplicate. Additionally, the PDPB of an LVS and </a:t>
            </a:r>
            <a:r>
              <a:rPr lang="el-GR" sz="2400" dirty="0"/>
              <a:t>Δ</a:t>
            </a:r>
            <a:r>
              <a:rPr lang="en-US" sz="2400" dirty="0"/>
              <a:t>rpsu2 sample is shown.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454EDC7-60E3-4C3D-86A2-67BAD1292BAA}"/>
              </a:ext>
            </a:extLst>
          </p:cNvPr>
          <p:cNvGrpSpPr/>
          <p:nvPr/>
        </p:nvGrpSpPr>
        <p:grpSpPr>
          <a:xfrm>
            <a:off x="2200660" y="955681"/>
            <a:ext cx="8208022" cy="379790"/>
            <a:chOff x="2200660" y="955681"/>
            <a:chExt cx="8208022" cy="37979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C3E601-1564-4702-BEEE-DB614CDD685B}"/>
                </a:ext>
              </a:extLst>
            </p:cNvPr>
            <p:cNvSpPr txBox="1"/>
            <p:nvPr/>
          </p:nvSpPr>
          <p:spPr>
            <a:xfrm>
              <a:off x="2200660" y="966139"/>
              <a:ext cx="832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Ladder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58C7C5-9CA3-4446-BAFB-806841B31549}"/>
                </a:ext>
              </a:extLst>
            </p:cNvPr>
            <p:cNvSpPr txBox="1"/>
            <p:nvPr/>
          </p:nvSpPr>
          <p:spPr>
            <a:xfrm>
              <a:off x="3073476" y="960910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75FA9D0-5F0B-4744-BBB2-884B1CA05315}"/>
                </a:ext>
              </a:extLst>
            </p:cNvPr>
            <p:cNvSpPr txBox="1"/>
            <p:nvPr/>
          </p:nvSpPr>
          <p:spPr>
            <a:xfrm>
              <a:off x="4510156" y="966139"/>
              <a:ext cx="14982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0.1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9D061A6-EA8F-4F89-ACE0-846C360322FB}"/>
                </a:ext>
              </a:extLst>
            </p:cNvPr>
            <p:cNvSpPr txBox="1"/>
            <p:nvPr/>
          </p:nvSpPr>
          <p:spPr>
            <a:xfrm>
              <a:off x="5972442" y="955681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190093E-AD4E-45D8-BAF2-8CDC8BF9471A}"/>
                </a:ext>
              </a:extLst>
            </p:cNvPr>
            <p:cNvSpPr txBox="1"/>
            <p:nvPr/>
          </p:nvSpPr>
          <p:spPr>
            <a:xfrm>
              <a:off x="7409122" y="960910"/>
              <a:ext cx="1440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E81E60F-77F7-4611-A8D0-47FAD2EE22D6}"/>
                </a:ext>
              </a:extLst>
            </p:cNvPr>
            <p:cNvSpPr txBox="1"/>
            <p:nvPr/>
          </p:nvSpPr>
          <p:spPr>
            <a:xfrm>
              <a:off x="8962821" y="966139"/>
              <a:ext cx="501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LVS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6EBB9A5-FE6B-4EA5-9DA7-ABF4791BE52A}"/>
                </a:ext>
              </a:extLst>
            </p:cNvPr>
            <p:cNvSpPr txBox="1"/>
            <p:nvPr/>
          </p:nvSpPr>
          <p:spPr>
            <a:xfrm>
              <a:off x="9564733" y="966139"/>
              <a:ext cx="8439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/>
                <a:t>Δ</a:t>
              </a:r>
              <a:r>
                <a:rPr lang="en-US" dirty="0"/>
                <a:t>rpsu2</a:t>
              </a:r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57B85ED-507B-40D0-8B94-FE24313BDB32}"/>
              </a:ext>
            </a:extLst>
          </p:cNvPr>
          <p:cNvCxnSpPr>
            <a:cxnSpLocks/>
          </p:cNvCxnSpPr>
          <p:nvPr/>
        </p:nvCxnSpPr>
        <p:spPr>
          <a:xfrm>
            <a:off x="3142695" y="686722"/>
            <a:ext cx="553918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96BB6BB-1DFD-4706-B45E-BAF6F209C6A6}"/>
              </a:ext>
            </a:extLst>
          </p:cNvPr>
          <p:cNvSpPr txBox="1"/>
          <p:nvPr/>
        </p:nvSpPr>
        <p:spPr>
          <a:xfrm>
            <a:off x="5252181" y="411874"/>
            <a:ext cx="144052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KRLVS156</a:t>
            </a:r>
          </a:p>
        </p:txBody>
      </p:sp>
      <p:pic>
        <p:nvPicPr>
          <p:cNvPr id="3" name="Picture 2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A4489A66-352B-48E2-B5B5-EB8DD3B1D9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9" t="52285" r="13359" b="31503"/>
          <a:stretch/>
        </p:blipFill>
        <p:spPr>
          <a:xfrm flipH="1" flipV="1">
            <a:off x="2272682" y="1383662"/>
            <a:ext cx="8135999" cy="461651"/>
          </a:xfrm>
          <a:prstGeom prst="rect">
            <a:avLst/>
          </a:prstGeom>
        </p:spPr>
      </p:pic>
      <p:pic>
        <p:nvPicPr>
          <p:cNvPr id="6" name="Picture 5" descr="A picture containing white&#10;&#10;Description automatically generated">
            <a:extLst>
              <a:ext uri="{FF2B5EF4-FFF2-40B4-BE49-F238E27FC236}">
                <a16:creationId xmlns:a16="http://schemas.microsoft.com/office/drawing/2014/main" id="{4A72F87D-6131-4F95-9421-C4243481C6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9" t="32223" r="10046" b="59824"/>
          <a:stretch/>
        </p:blipFill>
        <p:spPr>
          <a:xfrm flipH="1" flipV="1">
            <a:off x="2272682" y="2275518"/>
            <a:ext cx="6615559" cy="46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34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130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10</cp:revision>
  <dcterms:created xsi:type="dcterms:W3CDTF">2022-01-06T19:48:00Z</dcterms:created>
  <dcterms:modified xsi:type="dcterms:W3CDTF">2022-03-04T14:15:05Z</dcterms:modified>
</cp:coreProperties>
</file>