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78E3-63D5-455F-A03D-1C289343E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C072BF-4523-446D-ACFA-5BED048B3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5CCA8-2009-46D8-BE8A-61ECAC52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8A4C-7554-44BD-8277-3069F03A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33BAC-E4B1-47D5-AB22-F5B2938D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0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F50-FCD6-4F73-836D-6C6524361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4B77F-419D-4804-A5A5-C8562E0D79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72567-2FC5-4D3B-AB94-36077C05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9316-0E9A-497E-BF4A-E83D4401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4FD-AA9A-49CA-8ACD-4ADBC01D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E28BD-6216-4EDB-9024-8BFD3C72B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5A3541-4F53-4D91-8481-D7E5DA9BC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FADCB-D9D0-496C-A1EF-ED75150CF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063AA-E200-4117-9828-DF8EF3F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33CE-6542-4F54-8B7F-4673227CD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6C0-2C5C-463F-A995-EEF3316B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BFEC-8ADD-478F-ACB5-6AD7C7B59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0A62-E2A9-4F8B-A53E-704B7B4FE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ACF4-D8EA-4B34-B441-576269A3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55E0-C89A-4BBA-B928-72986B8F5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041E7-5D06-49BF-BD71-1E5600D00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30E6-1594-4C96-8395-451A93A1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8AFE-F117-427E-90A8-A93AB280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F477-650E-409D-AD2D-7C51CE41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0225-5624-4FDF-8E6C-5ECC8A76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A817-173F-4E45-8054-36A8BE62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8A7A3-1F70-4B04-9126-C50785952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03E67-4916-47AF-9A9E-2DF26FD8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BBD9F-FAAC-426F-97D1-EA32390F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37DB7-F075-41CF-B28B-F37DE310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A0ED-601F-4BA9-849A-B2A85A7A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381E4-CA74-4CA6-B632-5BF6B9B2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2FD47-7165-4A3B-A64D-2F240692F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E3FFC-B184-48E2-8182-90A96997B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59248-CF2C-4073-8CA5-A2A9EABD6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30920-4D7A-432D-9922-EA8F45B0C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BFFD3-BB39-452E-9889-BAB38CA47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C53A4-018E-46F0-83E3-08A0A7F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F56F10-51DF-4149-A6A4-A03DFB5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0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2821-ABC5-4EE7-9CDB-0F38E339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218BE5-2814-46F1-8995-6FA0592FE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7DF5E-B528-48BC-9334-443638B6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51D73-BE86-497B-8505-5D3D5B9E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A7DA4B-40E5-4C34-B03B-2ABD5134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96708-C9BD-44DB-8F8A-B685C0F3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2ADD-AD04-4AD9-8DD9-38D337F7C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7F08-6DDE-4DF1-A63F-6B327918B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0ED94-FEC8-4F0A-AD86-E7E0CF12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F747-DBE6-4732-82F5-66C0F948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9D911-32F8-47F8-9990-C0501A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E798B-F372-4A5D-8EF8-18EBE25D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A807C-91C3-4AD2-8664-C506EEF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7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51B3-1F1D-4CAC-AA9E-8DB05B4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7A056-90F4-4E9F-A7AD-394A5DD86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BC108-25DB-4B9D-9C0C-F30ECA5FA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1E35B-6AA5-4B34-B403-7D32F999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9C208-8F30-4B6C-908E-6BDA4CB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A1D07-E706-41EB-88A5-D9CEC842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59CC4-72A7-49E1-B257-F33A5370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7D6BD-7D49-47E7-8DA5-34B87C282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454A-FDF0-46AD-8A8F-C6E2C334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8AE2-AC04-4229-9E1C-FCA9E21E3DC1}" type="datetimeFigureOut">
              <a:rPr lang="en-US" smtClean="0"/>
              <a:t>2/18/2022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7BFD-7594-4C60-AEA0-38E42656C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F5BF0-CD22-4D85-A360-8A2720A4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47D6E21-7A6D-4B89-B5A5-CD9685BDAD5E}"/>
              </a:ext>
            </a:extLst>
          </p:cNvPr>
          <p:cNvGrpSpPr/>
          <p:nvPr/>
        </p:nvGrpSpPr>
        <p:grpSpPr>
          <a:xfrm>
            <a:off x="447584" y="453063"/>
            <a:ext cx="10871009" cy="6235541"/>
            <a:chOff x="447584" y="453063"/>
            <a:chExt cx="10871009" cy="6235541"/>
          </a:xfrm>
        </p:grpSpPr>
        <p:pic>
          <p:nvPicPr>
            <p:cNvPr id="6" name="Picture 5" descr="A picture containing grate&#10;&#10;Description automatically generated">
              <a:extLst>
                <a:ext uri="{FF2B5EF4-FFF2-40B4-BE49-F238E27FC236}">
                  <a16:creationId xmlns:a16="http://schemas.microsoft.com/office/drawing/2014/main" id="{8957C786-38CB-4AD6-9667-0E494DE097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26" t="17366" r="15618" b="8695"/>
            <a:stretch/>
          </p:blipFill>
          <p:spPr>
            <a:xfrm flipH="1">
              <a:off x="485396" y="1000644"/>
              <a:ext cx="5299970" cy="5687960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B1A44B3-67EC-4A52-B203-BE627EEE3BE8}"/>
                </a:ext>
              </a:extLst>
            </p:cNvPr>
            <p:cNvGrpSpPr/>
            <p:nvPr/>
          </p:nvGrpSpPr>
          <p:grpSpPr>
            <a:xfrm>
              <a:off x="447584" y="453063"/>
              <a:ext cx="10871009" cy="6087498"/>
              <a:chOff x="-147590" y="453063"/>
              <a:chExt cx="10871009" cy="6087498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8BCCD2C0-734D-477B-B5E3-8A33B90C427B}"/>
                  </a:ext>
                </a:extLst>
              </p:cNvPr>
              <p:cNvGrpSpPr/>
              <p:nvPr/>
            </p:nvGrpSpPr>
            <p:grpSpPr>
              <a:xfrm>
                <a:off x="-147590" y="453063"/>
                <a:ext cx="5173764" cy="547581"/>
                <a:chOff x="1743354" y="685291"/>
                <a:chExt cx="5173764" cy="547581"/>
              </a:xfrm>
            </p:grpSpPr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3F7F0759-AF69-4D20-A933-904E668B7650}"/>
                    </a:ext>
                  </a:extLst>
                </p:cNvPr>
                <p:cNvCxnSpPr/>
                <p:nvPr/>
              </p:nvCxnSpPr>
              <p:spPr>
                <a:xfrm>
                  <a:off x="2857186" y="839179"/>
                  <a:ext cx="3907408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FF9111EC-4507-45EE-92CF-EB8B107A63C7}"/>
                    </a:ext>
                  </a:extLst>
                </p:cNvPr>
                <p:cNvSpPr txBox="1"/>
                <p:nvPr/>
              </p:nvSpPr>
              <p:spPr>
                <a:xfrm>
                  <a:off x="1743354" y="918259"/>
                  <a:ext cx="68800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Ladder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20866882-4A05-4062-949E-E4E8F0B88ABF}"/>
                    </a:ext>
                  </a:extLst>
                </p:cNvPr>
                <p:cNvSpPr txBox="1"/>
                <p:nvPr/>
              </p:nvSpPr>
              <p:spPr>
                <a:xfrm>
                  <a:off x="2755948" y="918259"/>
                  <a:ext cx="106721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0 ng/mL </a:t>
                  </a:r>
                  <a:r>
                    <a:rPr lang="en-US" sz="1400" dirty="0" err="1"/>
                    <a:t>ATc</a:t>
                  </a:r>
                  <a:endParaRPr lang="en-US" sz="1400" dirty="0"/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B982641F-581C-4ABE-B12C-05EB29435F87}"/>
                    </a:ext>
                  </a:extLst>
                </p:cNvPr>
                <p:cNvSpPr txBox="1"/>
                <p:nvPr/>
              </p:nvSpPr>
              <p:spPr>
                <a:xfrm>
                  <a:off x="3706123" y="918259"/>
                  <a:ext cx="120347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0.1 ng/mL </a:t>
                  </a:r>
                  <a:r>
                    <a:rPr lang="en-US" sz="1400" dirty="0" err="1"/>
                    <a:t>ATc</a:t>
                  </a:r>
                  <a:endParaRPr lang="en-US" sz="1400" dirty="0"/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6376F80-9175-4AB4-A7F1-9E928B5AFE9E}"/>
                    </a:ext>
                  </a:extLst>
                </p:cNvPr>
                <p:cNvSpPr txBox="1"/>
                <p:nvPr/>
              </p:nvSpPr>
              <p:spPr>
                <a:xfrm>
                  <a:off x="4773338" y="925095"/>
                  <a:ext cx="106721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1 ng/mL </a:t>
                  </a:r>
                  <a:r>
                    <a:rPr lang="en-US" sz="1400" dirty="0" err="1"/>
                    <a:t>ATc</a:t>
                  </a:r>
                  <a:endParaRPr lang="en-US" sz="1400" dirty="0"/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407DAE9D-DA18-4120-BD37-F7680D6A229E}"/>
                    </a:ext>
                  </a:extLst>
                </p:cNvPr>
                <p:cNvSpPr txBox="1"/>
                <p:nvPr/>
              </p:nvSpPr>
              <p:spPr>
                <a:xfrm>
                  <a:off x="5758531" y="918259"/>
                  <a:ext cx="11585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10 ng/mL </a:t>
                  </a:r>
                  <a:r>
                    <a:rPr lang="en-US" sz="1400" dirty="0" err="1"/>
                    <a:t>ATc</a:t>
                  </a:r>
                  <a:endParaRPr lang="en-US" sz="1400" dirty="0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BB6F7D8B-D34D-4D3D-BD2A-F2BB6270973A}"/>
                    </a:ext>
                  </a:extLst>
                </p:cNvPr>
                <p:cNvSpPr txBox="1"/>
                <p:nvPr/>
              </p:nvSpPr>
              <p:spPr>
                <a:xfrm>
                  <a:off x="4148358" y="685291"/>
                  <a:ext cx="895310" cy="30777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KRLVS141</a:t>
                  </a:r>
                </a:p>
              </p:txBody>
            </p:sp>
          </p:grp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BF0088E-885A-4935-BA1B-95ED7062E2C2}"/>
                  </a:ext>
                </a:extLst>
              </p:cNvPr>
              <p:cNvSpPr txBox="1"/>
              <p:nvPr/>
            </p:nvSpPr>
            <p:spPr>
              <a:xfrm>
                <a:off x="5292258" y="5340232"/>
                <a:ext cx="543116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Fig. 1: Total Protein Quantification of KRLVS141 cells grown at 0, 0.1, 1.0, and 10 ng/mL </a:t>
                </a:r>
                <a:r>
                  <a:rPr lang="en-US" sz="2400" dirty="0" err="1"/>
                  <a:t>Atc</a:t>
                </a:r>
                <a:r>
                  <a:rPr lang="en-US" sz="2400" dirty="0"/>
                  <a:t>; in technical duplicate.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77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A6CAAFB-0384-4344-B336-C83CAD8AE708}"/>
              </a:ext>
            </a:extLst>
          </p:cNvPr>
          <p:cNvGrpSpPr/>
          <p:nvPr/>
        </p:nvGrpSpPr>
        <p:grpSpPr>
          <a:xfrm>
            <a:off x="367482" y="243054"/>
            <a:ext cx="11282805" cy="3929060"/>
            <a:chOff x="367482" y="243054"/>
            <a:chExt cx="11282805" cy="392906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07511B4-CC97-4832-A607-B56D009A5AE0}"/>
                </a:ext>
              </a:extLst>
            </p:cNvPr>
            <p:cNvSpPr txBox="1"/>
            <p:nvPr/>
          </p:nvSpPr>
          <p:spPr>
            <a:xfrm>
              <a:off x="7843190" y="481315"/>
              <a:ext cx="380709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Fig. 2: Western </a:t>
              </a:r>
              <a:r>
                <a:rPr lang="en-US" sz="2400" dirty="0" err="1"/>
                <a:t>Blotof</a:t>
              </a:r>
              <a:r>
                <a:rPr lang="en-US" sz="2400" dirty="0"/>
                <a:t> KRLVS141 cells grown at 0, 0.1, 1.0, and 10 ng/mL </a:t>
              </a:r>
              <a:r>
                <a:rPr lang="en-US" sz="2400" dirty="0" err="1"/>
                <a:t>Atc</a:t>
              </a:r>
              <a:r>
                <a:rPr lang="en-US" sz="2400" dirty="0"/>
                <a:t>; in technical duplicate. Only showing BS21, as PDPB was not visible. 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7B9C798-F264-4047-B176-EBEC80B483AB}"/>
                </a:ext>
              </a:extLst>
            </p:cNvPr>
            <p:cNvGrpSpPr/>
            <p:nvPr/>
          </p:nvGrpSpPr>
          <p:grpSpPr>
            <a:xfrm>
              <a:off x="367482" y="243054"/>
              <a:ext cx="7455116" cy="3929060"/>
              <a:chOff x="804362" y="121134"/>
              <a:chExt cx="7455116" cy="3929060"/>
            </a:xfrm>
          </p:grpSpPr>
          <p:pic>
            <p:nvPicPr>
              <p:cNvPr id="3" name="Picture 2" descr="A picture containing guitar&#10;&#10;Description automatically generated">
                <a:extLst>
                  <a:ext uri="{FF2B5EF4-FFF2-40B4-BE49-F238E27FC236}">
                    <a16:creationId xmlns:a16="http://schemas.microsoft.com/office/drawing/2014/main" id="{7A9244B9-F183-4C59-875D-B22505EC01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95" t="15487" r="31297" b="24259"/>
              <a:stretch/>
            </p:blipFill>
            <p:spPr>
              <a:xfrm>
                <a:off x="804362" y="490466"/>
                <a:ext cx="7455116" cy="3559728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67947084-5BCA-47EA-BC3A-2AECF213F9E6}"/>
                  </a:ext>
                </a:extLst>
              </p:cNvPr>
              <p:cNvGrpSpPr/>
              <p:nvPr/>
            </p:nvGrpSpPr>
            <p:grpSpPr>
              <a:xfrm>
                <a:off x="804362" y="121134"/>
                <a:ext cx="7455116" cy="3877985"/>
                <a:chOff x="744987" y="745159"/>
                <a:chExt cx="7455116" cy="3877985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5C3E601-1564-4702-BEEE-DB614CDD685B}"/>
                    </a:ext>
                  </a:extLst>
                </p:cNvPr>
                <p:cNvSpPr txBox="1"/>
                <p:nvPr/>
              </p:nvSpPr>
              <p:spPr>
                <a:xfrm>
                  <a:off x="744987" y="745159"/>
                  <a:ext cx="83227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Ladder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6558C7C5-9CA3-4446-BAFB-806841B31549}"/>
                    </a:ext>
                  </a:extLst>
                </p:cNvPr>
                <p:cNvSpPr txBox="1"/>
                <p:nvPr/>
              </p:nvSpPr>
              <p:spPr>
                <a:xfrm>
                  <a:off x="2502536" y="2407971"/>
                  <a:ext cx="13235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0 ng/mL </a:t>
                  </a:r>
                  <a:r>
                    <a:rPr lang="en-US" dirty="0" err="1"/>
                    <a:t>ATc</a:t>
                  </a:r>
                  <a:endParaRPr lang="en-US" dirty="0"/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B59AE37B-D140-42FB-88CC-B2C6C1314117}"/>
                    </a:ext>
                  </a:extLst>
                </p:cNvPr>
                <p:cNvSpPr txBox="1"/>
                <p:nvPr/>
              </p:nvSpPr>
              <p:spPr>
                <a:xfrm>
                  <a:off x="3851604" y="2407971"/>
                  <a:ext cx="14982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0.1 ng/mL </a:t>
                  </a:r>
                  <a:r>
                    <a:rPr lang="en-US" dirty="0" err="1"/>
                    <a:t>ATc</a:t>
                  </a:r>
                  <a:endParaRPr lang="en-US" dirty="0"/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85E71595-F4FD-49BC-8C0C-BB502C4FA258}"/>
                    </a:ext>
                  </a:extLst>
                </p:cNvPr>
                <p:cNvSpPr txBox="1"/>
                <p:nvPr/>
              </p:nvSpPr>
              <p:spPr>
                <a:xfrm>
                  <a:off x="5327717" y="2407971"/>
                  <a:ext cx="13235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1 ng/mL </a:t>
                  </a:r>
                  <a:r>
                    <a:rPr lang="en-US" dirty="0" err="1"/>
                    <a:t>ATc</a:t>
                  </a:r>
                  <a:endParaRPr lang="en-US" dirty="0"/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475FA9D0-5F0B-4744-BBB2-884B1CA05315}"/>
                    </a:ext>
                  </a:extLst>
                </p:cNvPr>
                <p:cNvSpPr txBox="1"/>
                <p:nvPr/>
              </p:nvSpPr>
              <p:spPr>
                <a:xfrm>
                  <a:off x="6759580" y="2413198"/>
                  <a:ext cx="144052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10 ng/mL </a:t>
                  </a:r>
                  <a:r>
                    <a:rPr lang="en-US" dirty="0" err="1"/>
                    <a:t>ATc</a:t>
                  </a:r>
                  <a:endParaRPr lang="en-US" dirty="0"/>
                </a:p>
              </p:txBody>
            </p: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1EA12FD8-A770-4AEA-B4AF-4C10F3A422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56042" y="2137582"/>
                  <a:ext cx="5744061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25092131-72EC-4939-90DC-C9685125F776}"/>
                    </a:ext>
                  </a:extLst>
                </p:cNvPr>
                <p:cNvSpPr txBox="1"/>
                <p:nvPr/>
              </p:nvSpPr>
              <p:spPr>
                <a:xfrm>
                  <a:off x="805622" y="4161479"/>
                  <a:ext cx="80342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BS21</a:t>
                  </a:r>
                </a:p>
              </p:txBody>
            </p:sp>
          </p:grpSp>
          <p:pic>
            <p:nvPicPr>
              <p:cNvPr id="19" name="Picture 18" descr="A picture containing guitar&#10;&#10;Description automatically generated">
                <a:extLst>
                  <a:ext uri="{FF2B5EF4-FFF2-40B4-BE49-F238E27FC236}">
                    <a16:creationId xmlns:a16="http://schemas.microsoft.com/office/drawing/2014/main" id="{85055461-6EE8-4005-8A33-1C16F207F5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732" t="18363" r="50229" b="73374"/>
              <a:stretch/>
            </p:blipFill>
            <p:spPr>
              <a:xfrm>
                <a:off x="4660094" y="1269466"/>
                <a:ext cx="1440522" cy="488182"/>
              </a:xfrm>
              <a:prstGeom prst="rect">
                <a:avLst/>
              </a:prstGeom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357B3D6-5C2E-4799-AF87-71B9772BE92C}"/>
                  </a:ext>
                </a:extLst>
              </p:cNvPr>
              <p:cNvSpPr txBox="1"/>
              <p:nvPr/>
            </p:nvSpPr>
            <p:spPr>
              <a:xfrm>
                <a:off x="4649226" y="1289612"/>
                <a:ext cx="14405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/>
                  <a:t>KRLVS141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1646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111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4</cp:revision>
  <dcterms:created xsi:type="dcterms:W3CDTF">2022-01-06T19:48:00Z</dcterms:created>
  <dcterms:modified xsi:type="dcterms:W3CDTF">2022-02-18T16:29:21Z</dcterms:modified>
</cp:coreProperties>
</file>