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8" autoAdjust="0"/>
    <p:restoredTop sz="94660"/>
  </p:normalViewPr>
  <p:slideViewPr>
    <p:cSldViewPr snapToGrid="0">
      <p:cViewPr varScale="1">
        <p:scale>
          <a:sx n="86" d="100"/>
          <a:sy n="86" d="100"/>
        </p:scale>
        <p:origin x="47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B78E3-63D5-455F-A03D-1C289343E9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C072BF-4523-446D-ACFA-5BED048B3E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55CCA8-2009-46D8-BE8A-61ECAC527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D28A4C-7554-44BD-8277-3069F03AF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33BAC-E4B1-47D5-AB22-F5B2938DB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604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94F50-FCD6-4F73-836D-6C65243612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D4B77F-419D-4804-A5A5-C8562E0D79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772567-2FC5-4D3B-AB94-36077C05B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29316-0E9A-497E-BF4A-E83D4401E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9684FD-AA9A-49CA-8ACD-4ADBC01DE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828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5E28BD-6216-4EDB-9024-8BFD3C72B3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5A3541-4F53-4D91-8481-D7E5DA9BC9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EFADCB-D9D0-496C-A1EF-ED75150CF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063AA-E200-4117-9828-DF8EF3FE9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233CE-6542-4F54-8B7F-4673227CD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457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D86C0-2C5C-463F-A995-EEF3316BE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CBBFEC-8ADD-478F-ACB5-6AD7C7B59E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560A62-E2A9-4F8B-A53E-704B7B4FE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99ACF4-D8EA-4B34-B441-576269A3B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BC55E0-C89A-4BBA-B928-72986B8F5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011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041E7-5D06-49BF-BD71-1E5600D00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FE30E6-1594-4C96-8395-451A93A1A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128AFE-F117-427E-90A8-A93AB280F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4CF477-650E-409D-AD2D-7C51CE417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D40225-5624-4FDF-8E6C-5ECC8A76D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15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5A817-173F-4E45-8054-36A8BE62A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F8A7A3-1F70-4B04-9126-C507859525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103E67-4916-47AF-9A9E-2DF26FD8B6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5BBD9F-FAAC-426F-97D1-EA32390F0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737DB7-F075-41CF-B28B-F37DE3108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43A0ED-601F-4BA9-849A-B2A85A7AB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220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381E4-CA74-4CA6-B632-5BF6B9B2C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2FD47-7165-4A3B-A64D-2F240692F1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BE3FFC-B184-48E2-8182-90A96997BD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A59248-CF2C-4073-8CA5-A2A9EABD6E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830920-4D7A-432D-9922-EA8F45B0C8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3BFFD3-BB39-452E-9889-BAB38CA47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DC53A4-018E-46F0-83E3-08A0A7FD2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F56F10-51DF-4149-A6A4-A03DFB5D5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605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F2821-ABC5-4EE7-9CDB-0F38E3399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218BE5-2814-46F1-8995-6FA0592FE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E7DF5E-B528-48BC-9334-443638B65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A51D73-BE86-497B-8505-5D3D5B9E3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228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A7DA4B-40E5-4C34-B03B-2ABD5134F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496708-C9BD-44DB-8F8A-B685C0F38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132ADD-AD04-4AD9-8DD9-38D337F7C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45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E7F08-6DDE-4DF1-A63F-6B327918B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10ED94-FEC8-4F0A-AD86-E7E0CF1239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5AF747-DBE6-4732-82F5-66C0F94875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C9D911-32F8-47F8-9990-C0501AE56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5E798B-F372-4A5D-8EF8-18EBE25DE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EA807C-91C3-4AD2-8664-C506EEFF3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178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B51B3-1F1D-4CAC-AA9E-8DB05B46F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37A056-90F4-4E9F-A7AD-394A5DD861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0BC108-25DB-4B9D-9C0C-F30ECA5FA7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81E35B-6AA5-4B34-B403-7D32F999D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49C208-8F30-4B6C-908E-6BDA4CB41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A1D07-E706-41EB-88A5-D9CEC8425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8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A59CC4-72A7-49E1-B257-F33A53707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F7D6BD-7D49-47E7-8DA5-34B87C282B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98454A-FDF0-46AD-8A8F-C6E2C33475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177BFD-7594-4C60-AEA0-38E42656CC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EF5BF0-CD22-4D85-A360-8A2720A459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34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B1A44B3-67EC-4A52-B203-BE627EEE3BE8}"/>
              </a:ext>
            </a:extLst>
          </p:cNvPr>
          <p:cNvGrpSpPr/>
          <p:nvPr/>
        </p:nvGrpSpPr>
        <p:grpSpPr>
          <a:xfrm>
            <a:off x="873407" y="453063"/>
            <a:ext cx="7959876" cy="6076907"/>
            <a:chOff x="278233" y="453063"/>
            <a:chExt cx="7959876" cy="6076907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8BCCD2C0-734D-477B-B5E3-8A33B90C427B}"/>
                </a:ext>
              </a:extLst>
            </p:cNvPr>
            <p:cNvGrpSpPr/>
            <p:nvPr/>
          </p:nvGrpSpPr>
          <p:grpSpPr>
            <a:xfrm>
              <a:off x="278233" y="453063"/>
              <a:ext cx="4911959" cy="5951874"/>
              <a:chOff x="2169177" y="685291"/>
              <a:chExt cx="4911959" cy="5951874"/>
            </a:xfrm>
          </p:grpSpPr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3F7F0759-AF69-4D20-A933-904E668B7650}"/>
                  </a:ext>
                </a:extLst>
              </p:cNvPr>
              <p:cNvCxnSpPr/>
              <p:nvPr/>
            </p:nvCxnSpPr>
            <p:spPr>
              <a:xfrm>
                <a:off x="2857186" y="839179"/>
                <a:ext cx="390740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7" name="Picture 6" descr="A picture containing text, white&#10;&#10;Description automatically generated">
                <a:extLst>
                  <a:ext uri="{FF2B5EF4-FFF2-40B4-BE49-F238E27FC236}">
                    <a16:creationId xmlns:a16="http://schemas.microsoft.com/office/drawing/2014/main" id="{AEB865AB-C9E3-4487-BA30-D7581B24628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255" t="28491" r="40813" b="4680"/>
              <a:stretch/>
            </p:blipFill>
            <p:spPr>
              <a:xfrm>
                <a:off x="2253496" y="1239708"/>
                <a:ext cx="4827640" cy="5397457"/>
              </a:xfrm>
              <a:prstGeom prst="rect">
                <a:avLst/>
              </a:prstGeom>
            </p:spPr>
          </p:pic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F9111EC-4507-45EE-92CF-EB8B107A63C7}"/>
                  </a:ext>
                </a:extLst>
              </p:cNvPr>
              <p:cNvSpPr txBox="1"/>
              <p:nvPr/>
            </p:nvSpPr>
            <p:spPr>
              <a:xfrm>
                <a:off x="2169177" y="918260"/>
                <a:ext cx="68800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Ladder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0866882-4A05-4062-949E-E4E8F0B88ABF}"/>
                  </a:ext>
                </a:extLst>
              </p:cNvPr>
              <p:cNvSpPr txBox="1"/>
              <p:nvPr/>
            </p:nvSpPr>
            <p:spPr>
              <a:xfrm>
                <a:off x="2755948" y="918259"/>
                <a:ext cx="106721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0 ng/mL </a:t>
                </a:r>
                <a:r>
                  <a:rPr lang="en-US" sz="1400" dirty="0" err="1"/>
                  <a:t>ATc</a:t>
                </a:r>
                <a:endParaRPr lang="en-US" sz="1400" dirty="0"/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982641F-581C-4ABE-B12C-05EB29435F87}"/>
                  </a:ext>
                </a:extLst>
              </p:cNvPr>
              <p:cNvSpPr txBox="1"/>
              <p:nvPr/>
            </p:nvSpPr>
            <p:spPr>
              <a:xfrm>
                <a:off x="3706123" y="918259"/>
                <a:ext cx="120347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0.1 ng/mL </a:t>
                </a:r>
                <a:r>
                  <a:rPr lang="en-US" sz="1400" dirty="0" err="1"/>
                  <a:t>ATc</a:t>
                </a:r>
                <a:endParaRPr lang="en-US" sz="1400" dirty="0"/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6376F80-9175-4AB4-A7F1-9E928B5AFE9E}"/>
                  </a:ext>
                </a:extLst>
              </p:cNvPr>
              <p:cNvSpPr txBox="1"/>
              <p:nvPr/>
            </p:nvSpPr>
            <p:spPr>
              <a:xfrm>
                <a:off x="4773338" y="925095"/>
                <a:ext cx="106721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1 ng/mL </a:t>
                </a:r>
                <a:r>
                  <a:rPr lang="en-US" sz="1400" dirty="0" err="1"/>
                  <a:t>ATc</a:t>
                </a:r>
                <a:endParaRPr lang="en-US" sz="1400" dirty="0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07DAE9D-DA18-4120-BD37-F7680D6A229E}"/>
                  </a:ext>
                </a:extLst>
              </p:cNvPr>
              <p:cNvSpPr txBox="1"/>
              <p:nvPr/>
            </p:nvSpPr>
            <p:spPr>
              <a:xfrm>
                <a:off x="5758531" y="918259"/>
                <a:ext cx="115858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10 ng/mL </a:t>
                </a:r>
                <a:r>
                  <a:rPr lang="en-US" sz="1400" dirty="0" err="1"/>
                  <a:t>ATc</a:t>
                </a:r>
                <a:endParaRPr lang="en-US" sz="1400" dirty="0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B6F7D8B-D34D-4D3D-BD2A-F2BB6270973A}"/>
                  </a:ext>
                </a:extLst>
              </p:cNvPr>
              <p:cNvSpPr txBox="1"/>
              <p:nvPr/>
            </p:nvSpPr>
            <p:spPr>
              <a:xfrm>
                <a:off x="4148358" y="685291"/>
                <a:ext cx="895310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400" dirty="0"/>
                  <a:t>KRLVS141</a:t>
                </a:r>
              </a:p>
            </p:txBody>
          </p:sp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BF0088E-885A-4935-BA1B-95ED7062E2C2}"/>
                </a:ext>
              </a:extLst>
            </p:cNvPr>
            <p:cNvSpPr txBox="1"/>
            <p:nvPr/>
          </p:nvSpPr>
          <p:spPr>
            <a:xfrm>
              <a:off x="5301137" y="4221646"/>
              <a:ext cx="2936972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Fig. 1: Total Protein Quantification of KRLVS141 cells grown at 0, 0.1, 1.0, and 10 ng/mL </a:t>
              </a:r>
              <a:r>
                <a:rPr lang="en-US" sz="2400" dirty="0" err="1"/>
                <a:t>Atc</a:t>
              </a:r>
              <a:r>
                <a:rPr lang="en-US" sz="2400" dirty="0"/>
                <a:t>; in technical duplicate.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7716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67947084-5BCA-47EA-BC3A-2AECF213F9E6}"/>
              </a:ext>
            </a:extLst>
          </p:cNvPr>
          <p:cNvGrpSpPr/>
          <p:nvPr/>
        </p:nvGrpSpPr>
        <p:grpSpPr>
          <a:xfrm>
            <a:off x="416642" y="490466"/>
            <a:ext cx="7685807" cy="2497754"/>
            <a:chOff x="514296" y="1937527"/>
            <a:chExt cx="7685807" cy="2497754"/>
          </a:xfrm>
        </p:grpSpPr>
        <p:pic>
          <p:nvPicPr>
            <p:cNvPr id="9" name="Picture 8" descr="Background pattern&#10;&#10;Description automatically generated">
              <a:extLst>
                <a:ext uri="{FF2B5EF4-FFF2-40B4-BE49-F238E27FC236}">
                  <a16:creationId xmlns:a16="http://schemas.microsoft.com/office/drawing/2014/main" id="{AEB7A36D-4A79-45A2-A698-E0D0735FCA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89" t="22185" r="4134" b="48598"/>
            <a:stretch/>
          </p:blipFill>
          <p:spPr>
            <a:xfrm>
              <a:off x="1681316" y="3938753"/>
              <a:ext cx="6518787" cy="496528"/>
            </a:xfrm>
            <a:prstGeom prst="rect">
              <a:avLst/>
            </a:prstGeom>
          </p:spPr>
        </p:pic>
        <p:pic>
          <p:nvPicPr>
            <p:cNvPr id="11" name="Picture 10" descr="A picture containing diagram&#10;&#10;Description automatically generated">
              <a:extLst>
                <a:ext uri="{FF2B5EF4-FFF2-40B4-BE49-F238E27FC236}">
                  <a16:creationId xmlns:a16="http://schemas.microsoft.com/office/drawing/2014/main" id="{7E8DFAC3-E82C-42E3-87B5-EAF829E5B4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406" r="12028" b="57164"/>
            <a:stretch/>
          </p:blipFill>
          <p:spPr>
            <a:xfrm>
              <a:off x="1681316" y="2782530"/>
              <a:ext cx="6518787" cy="51127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5C3E601-1564-4702-BEEE-DB614CDD685B}"/>
                </a:ext>
              </a:extLst>
            </p:cNvPr>
            <p:cNvSpPr txBox="1"/>
            <p:nvPr/>
          </p:nvSpPr>
          <p:spPr>
            <a:xfrm>
              <a:off x="1623763" y="2407971"/>
              <a:ext cx="8322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Ladder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558C7C5-9CA3-4446-BAFB-806841B31549}"/>
                </a:ext>
              </a:extLst>
            </p:cNvPr>
            <p:cNvSpPr txBox="1"/>
            <p:nvPr/>
          </p:nvSpPr>
          <p:spPr>
            <a:xfrm>
              <a:off x="2502536" y="2407971"/>
              <a:ext cx="13235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 ng/mL </a:t>
              </a:r>
              <a:r>
                <a:rPr lang="en-US" dirty="0" err="1"/>
                <a:t>ATc</a:t>
              </a:r>
              <a:endParaRPr 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59AE37B-D140-42FB-88CC-B2C6C1314117}"/>
                </a:ext>
              </a:extLst>
            </p:cNvPr>
            <p:cNvSpPr txBox="1"/>
            <p:nvPr/>
          </p:nvSpPr>
          <p:spPr>
            <a:xfrm>
              <a:off x="3851604" y="2407971"/>
              <a:ext cx="14982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0.1 ng/mL </a:t>
              </a:r>
              <a:r>
                <a:rPr lang="en-US" dirty="0" err="1"/>
                <a:t>ATc</a:t>
              </a:r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5E71595-F4FD-49BC-8C0C-BB502C4FA258}"/>
                </a:ext>
              </a:extLst>
            </p:cNvPr>
            <p:cNvSpPr txBox="1"/>
            <p:nvPr/>
          </p:nvSpPr>
          <p:spPr>
            <a:xfrm>
              <a:off x="5327717" y="2407971"/>
              <a:ext cx="13235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 ng/mL </a:t>
              </a:r>
              <a:r>
                <a:rPr lang="en-US" dirty="0" err="1"/>
                <a:t>ATc</a:t>
              </a:r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75FA9D0-5F0B-4744-BBB2-884B1CA05315}"/>
                </a:ext>
              </a:extLst>
            </p:cNvPr>
            <p:cNvSpPr txBox="1"/>
            <p:nvPr/>
          </p:nvSpPr>
          <p:spPr>
            <a:xfrm>
              <a:off x="6759580" y="2413198"/>
              <a:ext cx="14405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10 ng/mL </a:t>
              </a:r>
              <a:r>
                <a:rPr lang="en-US" dirty="0" err="1"/>
                <a:t>ATc</a:t>
              </a:r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EA12FD8-A770-4AEA-B4AF-4C10F3A42254}"/>
                </a:ext>
              </a:extLst>
            </p:cNvPr>
            <p:cNvCxnSpPr>
              <a:cxnSpLocks/>
            </p:cNvCxnSpPr>
            <p:nvPr/>
          </p:nvCxnSpPr>
          <p:spPr>
            <a:xfrm>
              <a:off x="2456042" y="2137582"/>
              <a:ext cx="5744061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C498114-A32A-4498-A2D0-004589036B7B}"/>
                </a:ext>
              </a:extLst>
            </p:cNvPr>
            <p:cNvSpPr txBox="1"/>
            <p:nvPr/>
          </p:nvSpPr>
          <p:spPr>
            <a:xfrm>
              <a:off x="4629574" y="1937527"/>
              <a:ext cx="1440522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KRLVS141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8F27315-B882-41F0-9022-1882962309EA}"/>
                </a:ext>
              </a:extLst>
            </p:cNvPr>
            <p:cNvSpPr txBox="1"/>
            <p:nvPr/>
          </p:nvSpPr>
          <p:spPr>
            <a:xfrm>
              <a:off x="514296" y="2807335"/>
              <a:ext cx="8579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PDPB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5092131-72EC-4939-90DC-C9685125F776}"/>
                </a:ext>
              </a:extLst>
            </p:cNvPr>
            <p:cNvSpPr txBox="1"/>
            <p:nvPr/>
          </p:nvSpPr>
          <p:spPr>
            <a:xfrm>
              <a:off x="541546" y="3956184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BS21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307511B4-CC97-4832-A607-B56D009A5AE0}"/>
              </a:ext>
            </a:extLst>
          </p:cNvPr>
          <p:cNvSpPr txBox="1"/>
          <p:nvPr/>
        </p:nvSpPr>
        <p:spPr>
          <a:xfrm>
            <a:off x="8210808" y="490466"/>
            <a:ext cx="380709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Fig. 2: Western </a:t>
            </a:r>
            <a:r>
              <a:rPr lang="en-US" sz="2400" dirty="0" err="1"/>
              <a:t>Blotof</a:t>
            </a:r>
            <a:r>
              <a:rPr lang="en-US" sz="2400" dirty="0"/>
              <a:t> KRLVS141 cells grown at 0, 0.1, 1.0, and 10 ng/mL </a:t>
            </a:r>
            <a:r>
              <a:rPr lang="en-US" sz="2400" dirty="0" err="1"/>
              <a:t>Atc</a:t>
            </a:r>
            <a:r>
              <a:rPr lang="en-US" sz="2400" dirty="0"/>
              <a:t>; in technical duplicate. Image of PDPB shown is without methanol treatment, calculations included for both images. </a:t>
            </a:r>
          </a:p>
        </p:txBody>
      </p:sp>
    </p:spTree>
    <p:extLst>
      <p:ext uri="{BB962C8B-B14F-4D97-AF65-F5344CB8AC3E}">
        <p14:creationId xmlns:p14="http://schemas.microsoft.com/office/powerpoint/2010/main" val="1621646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id="{A6443F71-C201-469E-A995-DA1BD58F10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694" y="787774"/>
            <a:ext cx="4776848" cy="375472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1BE4FA9-9858-4B6A-807C-D7C2EA0FB4C3}"/>
              </a:ext>
            </a:extLst>
          </p:cNvPr>
          <p:cNvSpPr txBox="1"/>
          <p:nvPr/>
        </p:nvSpPr>
        <p:spPr>
          <a:xfrm>
            <a:off x="5221542" y="668020"/>
            <a:ext cx="38070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Fig. 3: Image of the BS21 blot showing the overexposure necessary to show the ladder bands at this size. </a:t>
            </a:r>
          </a:p>
        </p:txBody>
      </p:sp>
    </p:spTree>
    <p:extLst>
      <p:ext uri="{BB962C8B-B14F-4D97-AF65-F5344CB8AC3E}">
        <p14:creationId xmlns:p14="http://schemas.microsoft.com/office/powerpoint/2010/main" val="14740879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139</Words>
  <Application>Microsoft Office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Sierra Schmidt</dc:creator>
  <cp:lastModifiedBy>Sierra Schmidt</cp:lastModifiedBy>
  <cp:revision>3</cp:revision>
  <dcterms:created xsi:type="dcterms:W3CDTF">2022-01-06T19:48:00Z</dcterms:created>
  <dcterms:modified xsi:type="dcterms:W3CDTF">2022-06-02T20:58:20Z</dcterms:modified>
</cp:coreProperties>
</file>