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927" r:id="rId1"/>
  </p:sldMasterIdLst>
  <p:notesMasterIdLst>
    <p:notesMasterId r:id="rId54"/>
  </p:notesMasterIdLst>
  <p:handoutMasterIdLst>
    <p:handoutMasterId r:id="rId55"/>
  </p:handoutMasterIdLst>
  <p:sldIdLst>
    <p:sldId id="469" r:id="rId2"/>
    <p:sldId id="442" r:id="rId3"/>
    <p:sldId id="437" r:id="rId4"/>
    <p:sldId id="444" r:id="rId5"/>
    <p:sldId id="446" r:id="rId6"/>
    <p:sldId id="445" r:id="rId7"/>
    <p:sldId id="429" r:id="rId8"/>
    <p:sldId id="397" r:id="rId9"/>
    <p:sldId id="447" r:id="rId10"/>
    <p:sldId id="448" r:id="rId11"/>
    <p:sldId id="449" r:id="rId12"/>
    <p:sldId id="452" r:id="rId13"/>
    <p:sldId id="453" r:id="rId14"/>
    <p:sldId id="466" r:id="rId15"/>
    <p:sldId id="456" r:id="rId16"/>
    <p:sldId id="457" r:id="rId17"/>
    <p:sldId id="395" r:id="rId18"/>
    <p:sldId id="406" r:id="rId19"/>
    <p:sldId id="407" r:id="rId20"/>
    <p:sldId id="489" r:id="rId21"/>
    <p:sldId id="490" r:id="rId22"/>
    <p:sldId id="382" r:id="rId23"/>
    <p:sldId id="383" r:id="rId24"/>
    <p:sldId id="384" r:id="rId25"/>
    <p:sldId id="398" r:id="rId26"/>
    <p:sldId id="432" r:id="rId27"/>
    <p:sldId id="400" r:id="rId28"/>
    <p:sldId id="477" r:id="rId29"/>
    <p:sldId id="486" r:id="rId30"/>
    <p:sldId id="482" r:id="rId31"/>
    <p:sldId id="480" r:id="rId32"/>
    <p:sldId id="476" r:id="rId33"/>
    <p:sldId id="485" r:id="rId34"/>
    <p:sldId id="483" r:id="rId35"/>
    <p:sldId id="484" r:id="rId36"/>
    <p:sldId id="478" r:id="rId37"/>
    <p:sldId id="479" r:id="rId38"/>
    <p:sldId id="393" r:id="rId39"/>
    <p:sldId id="419" r:id="rId40"/>
    <p:sldId id="451" r:id="rId41"/>
    <p:sldId id="399" r:id="rId42"/>
    <p:sldId id="436" r:id="rId43"/>
    <p:sldId id="428" r:id="rId44"/>
    <p:sldId id="394" r:id="rId45"/>
    <p:sldId id="385" r:id="rId46"/>
    <p:sldId id="455" r:id="rId47"/>
    <p:sldId id="470" r:id="rId48"/>
    <p:sldId id="471" r:id="rId49"/>
    <p:sldId id="454" r:id="rId50"/>
    <p:sldId id="459" r:id="rId51"/>
    <p:sldId id="492" r:id="rId52"/>
    <p:sldId id="270" r:id="rId53"/>
  </p:sldIdLst>
  <p:sldSz cx="9144000" cy="5143500" type="screen16x9"/>
  <p:notesSz cx="7010400" cy="9296400"/>
  <p:embeddedFontLst>
    <p:embeddedFont>
      <p:font typeface="Arial Narrow" panose="020B0606020202030204" pitchFamily="34" charset="0"/>
      <p:regular r:id="rId56"/>
      <p:bold r:id="rId57"/>
      <p:italic r:id="rId58"/>
      <p:boldItalic r:id="rId59"/>
    </p:embeddedFont>
    <p:embeddedFont>
      <p:font typeface="Calibri" panose="020F0502020204030204" pitchFamily="34" charset="0"/>
      <p:regular r:id="rId60"/>
      <p:bold r:id="rId61"/>
      <p:italic r:id="rId62"/>
      <p:boldItalic r:id="rId63"/>
    </p:embeddedFont>
    <p:embeddedFont>
      <p:font typeface="Helvetica Neue" panose="020B0604020202020204" charset="0"/>
      <p:regular r:id="rId64"/>
      <p:bold r:id="rId65"/>
      <p:italic r:id="rId66"/>
      <p:boldItalic r:id="rId67"/>
    </p:embeddedFont>
    <p:embeddedFont>
      <p:font typeface="Roboto" panose="02000000000000000000" pitchFamily="2" charset="0"/>
      <p:regular r:id="rId68"/>
      <p:bold r:id="rId69"/>
      <p:italic r:id="rId70"/>
      <p:boldItalic r:id="rId71"/>
    </p:embeddedFont>
    <p:embeddedFont>
      <p:font typeface="Tahoma" panose="020B0604030504040204" pitchFamily="34" charset="0"/>
      <p:regular r:id="rId72"/>
      <p:bold r:id="rId73"/>
    </p:embeddedFont>
    <p:embeddedFont>
      <p:font typeface="Verdana" panose="020B0604030504040204" pitchFamily="34" charset="0"/>
      <p:regular r:id="rId74"/>
      <p:bold r:id="rId75"/>
      <p:italic r:id="rId76"/>
      <p:boldItalic r:id="rId77"/>
    </p:embeddedFont>
  </p:embeddedFontLst>
  <p:defaultTextStyle>
    <a:defPPr>
      <a:defRPr lang="en-US"/>
    </a:defPPr>
    <a:lvl1pPr algn="l" rtl="0" fontAlgn="base">
      <a:spcBef>
        <a:spcPct val="0"/>
      </a:spcBef>
      <a:spcAft>
        <a:spcPct val="0"/>
      </a:spcAft>
      <a:defRPr sz="1400" kern="1200">
        <a:solidFill>
          <a:srgbClr val="000000"/>
        </a:solidFill>
        <a:latin typeface="Arial" charset="0"/>
        <a:ea typeface="+mn-ea"/>
        <a:cs typeface="Arial" charset="0"/>
        <a:sym typeface="Arial" charset="0"/>
      </a:defRPr>
    </a:lvl1pPr>
    <a:lvl2pPr marL="457200" algn="l" rtl="0" fontAlgn="base">
      <a:spcBef>
        <a:spcPct val="0"/>
      </a:spcBef>
      <a:spcAft>
        <a:spcPct val="0"/>
      </a:spcAft>
      <a:defRPr sz="1400" kern="1200">
        <a:solidFill>
          <a:srgbClr val="000000"/>
        </a:solidFill>
        <a:latin typeface="Arial" charset="0"/>
        <a:ea typeface="+mn-ea"/>
        <a:cs typeface="Arial" charset="0"/>
        <a:sym typeface="Arial" charset="0"/>
      </a:defRPr>
    </a:lvl2pPr>
    <a:lvl3pPr marL="914400" algn="l" rtl="0" fontAlgn="base">
      <a:spcBef>
        <a:spcPct val="0"/>
      </a:spcBef>
      <a:spcAft>
        <a:spcPct val="0"/>
      </a:spcAft>
      <a:defRPr sz="1400" kern="1200">
        <a:solidFill>
          <a:srgbClr val="000000"/>
        </a:solidFill>
        <a:latin typeface="Arial" charset="0"/>
        <a:ea typeface="+mn-ea"/>
        <a:cs typeface="Arial" charset="0"/>
        <a:sym typeface="Arial" charset="0"/>
      </a:defRPr>
    </a:lvl3pPr>
    <a:lvl4pPr marL="1371600" algn="l" rtl="0" fontAlgn="base">
      <a:spcBef>
        <a:spcPct val="0"/>
      </a:spcBef>
      <a:spcAft>
        <a:spcPct val="0"/>
      </a:spcAft>
      <a:defRPr sz="1400" kern="1200">
        <a:solidFill>
          <a:srgbClr val="000000"/>
        </a:solidFill>
        <a:latin typeface="Arial" charset="0"/>
        <a:ea typeface="+mn-ea"/>
        <a:cs typeface="Arial" charset="0"/>
        <a:sym typeface="Arial" charset="0"/>
      </a:defRPr>
    </a:lvl4pPr>
    <a:lvl5pPr marL="1828800" algn="l" rtl="0" fontAlgn="base">
      <a:spcBef>
        <a:spcPct val="0"/>
      </a:spcBef>
      <a:spcAft>
        <a:spcPct val="0"/>
      </a:spcAft>
      <a:defRPr sz="1400" kern="1200">
        <a:solidFill>
          <a:srgbClr val="000000"/>
        </a:solidFill>
        <a:latin typeface="Arial" charset="0"/>
        <a:ea typeface="+mn-ea"/>
        <a:cs typeface="Arial" charset="0"/>
        <a:sym typeface="Arial" charset="0"/>
      </a:defRPr>
    </a:lvl5pPr>
    <a:lvl6pPr marL="2286000" algn="l" defTabSz="914400" rtl="0" eaLnBrk="1" latinLnBrk="0" hangingPunct="1">
      <a:defRPr sz="1400" kern="1200">
        <a:solidFill>
          <a:srgbClr val="000000"/>
        </a:solidFill>
        <a:latin typeface="Arial" charset="0"/>
        <a:ea typeface="+mn-ea"/>
        <a:cs typeface="Arial" charset="0"/>
        <a:sym typeface="Arial" charset="0"/>
      </a:defRPr>
    </a:lvl6pPr>
    <a:lvl7pPr marL="2743200" algn="l" defTabSz="914400" rtl="0" eaLnBrk="1" latinLnBrk="0" hangingPunct="1">
      <a:defRPr sz="1400" kern="1200">
        <a:solidFill>
          <a:srgbClr val="000000"/>
        </a:solidFill>
        <a:latin typeface="Arial" charset="0"/>
        <a:ea typeface="+mn-ea"/>
        <a:cs typeface="Arial" charset="0"/>
        <a:sym typeface="Arial" charset="0"/>
      </a:defRPr>
    </a:lvl7pPr>
    <a:lvl8pPr marL="3200400" algn="l" defTabSz="914400" rtl="0" eaLnBrk="1" latinLnBrk="0" hangingPunct="1">
      <a:defRPr sz="1400" kern="1200">
        <a:solidFill>
          <a:srgbClr val="000000"/>
        </a:solidFill>
        <a:latin typeface="Arial" charset="0"/>
        <a:ea typeface="+mn-ea"/>
        <a:cs typeface="Arial" charset="0"/>
        <a:sym typeface="Arial" charset="0"/>
      </a:defRPr>
    </a:lvl8pPr>
    <a:lvl9pPr marL="3657600" algn="l" defTabSz="914400" rtl="0" eaLnBrk="1" latinLnBrk="0" hangingPunct="1">
      <a:defRPr sz="1400" kern="1200">
        <a:solidFill>
          <a:srgbClr val="000000"/>
        </a:solidFill>
        <a:latin typeface="Arial" charset="0"/>
        <a:ea typeface="+mn-ea"/>
        <a:cs typeface="Arial" charset="0"/>
        <a:sym typeface="Arial"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BC8"/>
    <a:srgbClr val="669900"/>
    <a:srgbClr val="C20D19"/>
    <a:srgbClr val="008191"/>
    <a:srgbClr val="006272"/>
    <a:srgbClr val="003942"/>
    <a:srgbClr val="7EA2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205" autoAdjust="0"/>
    <p:restoredTop sz="96433" autoAdjust="0"/>
  </p:normalViewPr>
  <p:slideViewPr>
    <p:cSldViewPr>
      <p:cViewPr varScale="1">
        <p:scale>
          <a:sx n="140" d="100"/>
          <a:sy n="140" d="100"/>
        </p:scale>
        <p:origin x="318" y="120"/>
      </p:cViewPr>
      <p:guideLst>
        <p:guide orient="horz" pos="1620"/>
        <p:guide pos="2880"/>
      </p:guideLst>
    </p:cSldViewPr>
  </p:slideViewPr>
  <p:outlineViewPr>
    <p:cViewPr>
      <p:scale>
        <a:sx n="33" d="100"/>
        <a:sy n="33" d="100"/>
      </p:scale>
      <p:origin x="0" y="-4806"/>
    </p:cViewPr>
    <p:sldLst>
      <p:sld r:id="rId1" collapse="1"/>
    </p:sldLst>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7" d="100"/>
          <a:sy n="87" d="100"/>
        </p:scale>
        <p:origin x="378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8.fntdata"/><Relationship Id="rId68" Type="http://schemas.openxmlformats.org/officeDocument/2006/relationships/font" Target="fonts/font13.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font" Target="fonts/font3.fntdata"/><Relationship Id="rId74" Type="http://schemas.openxmlformats.org/officeDocument/2006/relationships/font" Target="fonts/font19.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font" Target="fonts/font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font" Target="fonts/font14.fntdata"/><Relationship Id="rId77" Type="http://schemas.openxmlformats.org/officeDocument/2006/relationships/font" Target="fonts/font2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7.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7.fntdata"/><Relationship Id="rId70" Type="http://schemas.openxmlformats.org/officeDocument/2006/relationships/font" Target="fonts/font15.fntdata"/><Relationship Id="rId75" Type="http://schemas.openxmlformats.org/officeDocument/2006/relationships/font" Target="fonts/font2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font" Target="fonts/font10.fntdata"/><Relationship Id="rId73" Type="http://schemas.openxmlformats.org/officeDocument/2006/relationships/font" Target="fonts/font18.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handoutMaster" Target="handoutMasters/handoutMaster1.xml"/><Relationship Id="rId76" Type="http://schemas.openxmlformats.org/officeDocument/2006/relationships/font" Target="fonts/font21.fntdata"/><Relationship Id="rId7" Type="http://schemas.openxmlformats.org/officeDocument/2006/relationships/slide" Target="slides/slide6.xml"/><Relationship Id="rId71" Type="http://schemas.openxmlformats.org/officeDocument/2006/relationships/font" Target="fonts/font1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1.fntdata"/></Relationships>
</file>

<file path=ppt/_rels/viewProps.xml.rels><?xml version="1.0" encoding="UTF-8" standalone="yes"?>
<Relationships xmlns="http://schemas.openxmlformats.org/package/2006/relationships"><Relationship Id="rId1"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BEAB210B-9033-4DFB-8B6C-8793C7ACD2E0}" type="datetimeFigureOut">
              <a:rPr lang="en-US" smtClean="0"/>
              <a:t>10/5/2022</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8E9C16B3-717B-4E92-AC0E-B2BCDE842510}" type="slidenum">
              <a:rPr lang="en-US" smtClean="0"/>
              <a:t>‹#›</a:t>
            </a:fld>
            <a:endParaRPr lang="en-US"/>
          </a:p>
        </p:txBody>
      </p:sp>
    </p:spTree>
    <p:extLst>
      <p:ext uri="{BB962C8B-B14F-4D97-AF65-F5344CB8AC3E}">
        <p14:creationId xmlns:p14="http://schemas.microsoft.com/office/powerpoint/2010/main" val="40230649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Shape 3"/>
          <p:cNvSpPr txBox="1">
            <a:spLocks noGrp="1"/>
          </p:cNvSpPr>
          <p:nvPr>
            <p:ph type="hdr" idx="2"/>
          </p:nvPr>
        </p:nvSpPr>
        <p:spPr bwMode="auto">
          <a:xfrm>
            <a:off x="1" y="0"/>
            <a:ext cx="3038341" cy="465341"/>
          </a:xfrm>
          <a:prstGeom prst="rect">
            <a:avLst/>
          </a:prstGeom>
          <a:noFill/>
          <a:ln w="9525">
            <a:noFill/>
            <a:miter lim="800000"/>
            <a:headEnd/>
            <a:tailEnd/>
          </a:ln>
        </p:spPr>
        <p:txBody>
          <a:bodyPr vert="horz" wrap="square" lIns="91425" tIns="91425" rIns="91425" bIns="91425" numCol="1" anchor="t" anchorCtr="0" compatLnSpc="1">
            <a:prstTxWarp prst="textNoShape">
              <a:avLst/>
            </a:prstTxWarp>
          </a:bodyPr>
          <a:lstStyle>
            <a:lvl1pPr>
              <a:buClr>
                <a:srgbClr val="000000"/>
              </a:buClr>
              <a:buFont typeface="Arial" charset="0"/>
              <a:buNone/>
              <a:defRPr sz="1200"/>
            </a:lvl1pPr>
          </a:lstStyle>
          <a:p>
            <a:pPr>
              <a:defRPr/>
            </a:pPr>
            <a:endParaRPr lang="en-US" dirty="0"/>
          </a:p>
        </p:txBody>
      </p:sp>
      <p:sp>
        <p:nvSpPr>
          <p:cNvPr id="58371" name="Shape 4"/>
          <p:cNvSpPr txBox="1">
            <a:spLocks noGrp="1"/>
          </p:cNvSpPr>
          <p:nvPr>
            <p:ph type="dt" idx="10"/>
          </p:nvPr>
        </p:nvSpPr>
        <p:spPr bwMode="auto">
          <a:xfrm>
            <a:off x="3970389" y="0"/>
            <a:ext cx="3038340" cy="465341"/>
          </a:xfrm>
          <a:prstGeom prst="rect">
            <a:avLst/>
          </a:prstGeom>
          <a:noFill/>
          <a:ln w="9525">
            <a:noFill/>
            <a:miter lim="800000"/>
            <a:headEnd/>
            <a:tailEnd/>
          </a:ln>
        </p:spPr>
        <p:txBody>
          <a:bodyPr vert="horz" wrap="square" lIns="91425" tIns="91425" rIns="91425" bIns="91425" numCol="1" anchor="t" anchorCtr="0" compatLnSpc="1">
            <a:prstTxWarp prst="textNoShape">
              <a:avLst/>
            </a:prstTxWarp>
          </a:bodyPr>
          <a:lstStyle>
            <a:lvl1pPr algn="r">
              <a:buClr>
                <a:srgbClr val="000000"/>
              </a:buClr>
              <a:buFont typeface="Arial" charset="0"/>
              <a:buNone/>
              <a:defRPr sz="1200"/>
            </a:lvl1pPr>
          </a:lstStyle>
          <a:p>
            <a:pPr>
              <a:defRPr/>
            </a:pPr>
            <a:endParaRPr lang="en-US" dirty="0"/>
          </a:p>
        </p:txBody>
      </p:sp>
      <p:sp>
        <p:nvSpPr>
          <p:cNvPr id="33796" name="Shape 5"/>
          <p:cNvSpPr>
            <a:spLocks noGrp="1" noRot="1" noChangeAspect="1"/>
          </p:cNvSpPr>
          <p:nvPr>
            <p:ph type="sldImg" idx="3"/>
          </p:nvPr>
        </p:nvSpPr>
        <p:spPr bwMode="auto">
          <a:xfrm>
            <a:off x="406400" y="696913"/>
            <a:ext cx="6199188" cy="3486150"/>
          </a:xfrm>
          <a:custGeom>
            <a:avLst/>
            <a:gdLst>
              <a:gd name="T0" fmla="*/ 0 w 120000"/>
              <a:gd name="T1" fmla="*/ 0 h 120000"/>
              <a:gd name="T2" fmla="*/ 364839339 w 120000"/>
              <a:gd name="T3" fmla="*/ 0 h 120000"/>
              <a:gd name="T4" fmla="*/ 364839339 w 120000"/>
              <a:gd name="T5" fmla="*/ 115486624 h 120000"/>
              <a:gd name="T6" fmla="*/ 0 w 120000"/>
              <a:gd name="T7" fmla="*/ 115486624 h 120000"/>
              <a:gd name="T8" fmla="*/ 0 60000 65536"/>
              <a:gd name="T9" fmla="*/ 0 60000 65536"/>
              <a:gd name="T10" fmla="*/ 0 60000 65536"/>
              <a:gd name="T11" fmla="*/ 0 60000 65536"/>
              <a:gd name="T12" fmla="*/ 0 w 120000"/>
              <a:gd name="T13" fmla="*/ 0 h 120000"/>
              <a:gd name="T14" fmla="*/ 120000 w 120000"/>
              <a:gd name="T15" fmla="*/ 120000 h 120000"/>
            </a:gdLst>
            <a:ahLst/>
            <a:cxnLst>
              <a:cxn ang="T8">
                <a:pos x="T0" y="T1"/>
              </a:cxn>
              <a:cxn ang="T9">
                <a:pos x="T2" y="T3"/>
              </a:cxn>
              <a:cxn ang="T10">
                <a:pos x="T4" y="T5"/>
              </a:cxn>
              <a:cxn ang="T11">
                <a:pos x="T6" y="T7"/>
              </a:cxn>
            </a:cxnLst>
            <a:rect l="T12" t="T13" r="T14" b="T15"/>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6" name="Shape 6"/>
          <p:cNvSpPr txBox="1">
            <a:spLocks noGrp="1"/>
          </p:cNvSpPr>
          <p:nvPr>
            <p:ph type="body" idx="1"/>
          </p:nvPr>
        </p:nvSpPr>
        <p:spPr>
          <a:xfrm>
            <a:off x="701541" y="4415530"/>
            <a:ext cx="5607318" cy="4183603"/>
          </a:xfrm>
          <a:prstGeom prst="rect">
            <a:avLst/>
          </a:prstGeom>
          <a:noFill/>
          <a:ln>
            <a:noFill/>
          </a:ln>
        </p:spPr>
        <p:txBody>
          <a:bodyPr lIns="91425" tIns="91425" rIns="91425" bIns="91425" anchor="t" anchorCtr="0"/>
          <a:lstStyle>
            <a:lvl1pPr marL="0" marR="0" lvl="0" indent="0" algn="l" rtl="0">
              <a:spcBef>
                <a:spcPts val="360"/>
              </a:spcBef>
              <a:spcAft>
                <a:spcPts val="0"/>
              </a:spcAft>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200" b="0" i="0" u="none" strike="noStrike" cap="none">
                <a:solidFill>
                  <a:schemeClr val="dk1"/>
                </a:solidFill>
                <a:latin typeface="Arial"/>
                <a:ea typeface="Arial"/>
                <a:cs typeface="Arial"/>
                <a:sym typeface="Arial"/>
              </a:defRPr>
            </a:lvl3pPr>
            <a:lvl4pPr marL="1371600" marR="0" lvl="3" indent="0" algn="l" rtl="0">
              <a:spcBef>
                <a:spcPts val="360"/>
              </a:spcBef>
              <a:spcAft>
                <a:spcPts val="0"/>
              </a:spcAft>
              <a:buClr>
                <a:schemeClr val="dk1"/>
              </a:buClr>
              <a:buFont typeface="Arial"/>
              <a:buNone/>
              <a:defRPr sz="1200" b="0" i="0" u="none" strike="noStrike" cap="none">
                <a:solidFill>
                  <a:schemeClr val="dk1"/>
                </a:solidFill>
                <a:latin typeface="Arial"/>
                <a:ea typeface="Arial"/>
                <a:cs typeface="Arial"/>
                <a:sym typeface="Arial"/>
              </a:defRPr>
            </a:lvl4pPr>
            <a:lvl5pPr marL="1828800" marR="0" lvl="4" indent="0" algn="l" rtl="0">
              <a:spcBef>
                <a:spcPts val="360"/>
              </a:spcBef>
              <a:spcAft>
                <a:spcPts val="0"/>
              </a:spcAft>
              <a:buClr>
                <a:schemeClr val="dk1"/>
              </a:buClr>
              <a:buFont typeface="Arial"/>
              <a:buNone/>
              <a:defRPr sz="1200" b="0" i="0" u="none" strike="noStrike" cap="none">
                <a:solidFill>
                  <a:schemeClr val="dk1"/>
                </a:solidFill>
                <a:latin typeface="Arial"/>
                <a:ea typeface="Arial"/>
                <a:cs typeface="Arial"/>
                <a:sym typeface="Arial"/>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pPr lvl="0"/>
            <a:endParaRPr noProof="0">
              <a:sym typeface="Arial"/>
            </a:endParaRPr>
          </a:p>
        </p:txBody>
      </p:sp>
      <p:sp>
        <p:nvSpPr>
          <p:cNvPr id="58374" name="Shape 7"/>
          <p:cNvSpPr txBox="1">
            <a:spLocks noGrp="1"/>
          </p:cNvSpPr>
          <p:nvPr>
            <p:ph type="ftr" idx="11"/>
          </p:nvPr>
        </p:nvSpPr>
        <p:spPr bwMode="auto">
          <a:xfrm>
            <a:off x="1" y="8829573"/>
            <a:ext cx="3038341" cy="465340"/>
          </a:xfrm>
          <a:prstGeom prst="rect">
            <a:avLst/>
          </a:prstGeom>
          <a:noFill/>
          <a:ln w="9525">
            <a:noFill/>
            <a:miter lim="800000"/>
            <a:headEnd/>
            <a:tailEnd/>
          </a:ln>
        </p:spPr>
        <p:txBody>
          <a:bodyPr vert="horz" wrap="square" lIns="91425" tIns="91425" rIns="91425" bIns="91425" numCol="1" anchor="b" anchorCtr="0" compatLnSpc="1">
            <a:prstTxWarp prst="textNoShape">
              <a:avLst/>
            </a:prstTxWarp>
          </a:bodyPr>
          <a:lstStyle>
            <a:lvl1pPr>
              <a:buClr>
                <a:srgbClr val="000000"/>
              </a:buClr>
              <a:buFont typeface="Arial" charset="0"/>
              <a:buNone/>
              <a:defRPr sz="1200"/>
            </a:lvl1pPr>
          </a:lstStyle>
          <a:p>
            <a:pPr>
              <a:defRPr/>
            </a:pPr>
            <a:endParaRPr lang="en-US" dirty="0"/>
          </a:p>
        </p:txBody>
      </p:sp>
      <p:sp>
        <p:nvSpPr>
          <p:cNvPr id="58375" name="Shape 8"/>
          <p:cNvSpPr txBox="1">
            <a:spLocks noGrp="1"/>
          </p:cNvSpPr>
          <p:nvPr>
            <p:ph type="sldNum" idx="12"/>
          </p:nvPr>
        </p:nvSpPr>
        <p:spPr bwMode="auto">
          <a:xfrm>
            <a:off x="3970389" y="8829573"/>
            <a:ext cx="3038340" cy="465340"/>
          </a:xfrm>
          <a:prstGeom prst="rect">
            <a:avLst/>
          </a:prstGeom>
          <a:noFill/>
          <a:ln w="9525">
            <a:noFill/>
            <a:miter lim="800000"/>
            <a:headEnd/>
            <a:tailEnd/>
          </a:ln>
        </p:spPr>
        <p:txBody>
          <a:bodyPr vert="horz" wrap="square" lIns="91425" tIns="45700" rIns="91425" bIns="45700" numCol="1" anchor="b" anchorCtr="0" compatLnSpc="1">
            <a:prstTxWarp prst="textNoShape">
              <a:avLst/>
            </a:prstTxWarp>
          </a:bodyPr>
          <a:lstStyle>
            <a:lvl1pPr algn="r">
              <a:buClr>
                <a:srgbClr val="000000"/>
              </a:buClr>
              <a:buSzPct val="25000"/>
              <a:buFont typeface="Arial" charset="0"/>
              <a:buNone/>
              <a:defRPr sz="1200"/>
            </a:lvl1pPr>
          </a:lstStyle>
          <a:p>
            <a:pPr>
              <a:defRPr/>
            </a:pPr>
            <a:fld id="{D205BBE3-9EAD-4CAC-9728-998B4654A3D0}" type="slidenum">
              <a:rPr lang="en-GB"/>
              <a:pPr>
                <a:defRPr/>
              </a:pPr>
              <a:t>‹#›</a:t>
            </a:fld>
            <a:endParaRPr lang="en-GB" dirty="0"/>
          </a:p>
        </p:txBody>
      </p:sp>
    </p:spTree>
    <p:extLst>
      <p:ext uri="{BB962C8B-B14F-4D97-AF65-F5344CB8AC3E}">
        <p14:creationId xmlns:p14="http://schemas.microsoft.com/office/powerpoint/2010/main" val="558765379"/>
      </p:ext>
    </p:extLst>
  </p:cSld>
  <p:clrMap bg1="lt1" tx1="dk1" bg2="dk2" tx2="lt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42950" indent="-285750" algn="l" rtl="0" eaLnBrk="0" fontAlgn="base" hangingPunct="0">
      <a:spcBef>
        <a:spcPct val="30000"/>
      </a:spcBef>
      <a:spcAft>
        <a:spcPct val="0"/>
      </a:spcAft>
      <a:defRPr sz="1200" kern="1200">
        <a:solidFill>
          <a:schemeClr val="tx1"/>
        </a:solidFill>
        <a:latin typeface="+mn-lt"/>
        <a:ea typeface="+mn-ea"/>
        <a:cs typeface="+mn-cs"/>
      </a:defRPr>
    </a:lvl2pPr>
    <a:lvl3pPr marL="1143000" indent="-228600" algn="l" rtl="0" eaLnBrk="0" fontAlgn="base" hangingPunct="0">
      <a:spcBef>
        <a:spcPct val="30000"/>
      </a:spcBef>
      <a:spcAft>
        <a:spcPct val="0"/>
      </a:spcAft>
      <a:defRPr sz="1200" kern="1200">
        <a:solidFill>
          <a:schemeClr val="tx1"/>
        </a:solidFill>
        <a:latin typeface="+mn-lt"/>
        <a:ea typeface="+mn-ea"/>
        <a:cs typeface="+mn-cs"/>
      </a:defRPr>
    </a:lvl3pPr>
    <a:lvl4pPr marL="1600200" indent="-228600" algn="l" rtl="0" eaLnBrk="0" fontAlgn="base" hangingPunct="0">
      <a:spcBef>
        <a:spcPct val="30000"/>
      </a:spcBef>
      <a:spcAft>
        <a:spcPct val="0"/>
      </a:spcAft>
      <a:defRPr sz="1200" kern="1200">
        <a:solidFill>
          <a:schemeClr val="tx1"/>
        </a:solidFill>
        <a:latin typeface="+mn-lt"/>
        <a:ea typeface="+mn-ea"/>
        <a:cs typeface="+mn-cs"/>
      </a:defRPr>
    </a:lvl4pPr>
    <a:lvl5pPr marL="2057400" indent="-2286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1:notes"/>
          <p:cNvSpPr txBox="1">
            <a:spLocks noGrp="1"/>
          </p:cNvSpPr>
          <p:nvPr>
            <p:ph type="body" idx="1"/>
          </p:nvPr>
        </p:nvSpPr>
        <p:spPr>
          <a:xfrm>
            <a:off x="701541" y="4415530"/>
            <a:ext cx="5607318" cy="418360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200"/>
              <a:buFont typeface="Arial"/>
              <a:buNone/>
            </a:pPr>
            <a:endParaRPr>
              <a:solidFill>
                <a:srgbClr val="000000"/>
              </a:solidFill>
              <a:latin typeface="Arial"/>
              <a:ea typeface="Arial"/>
              <a:cs typeface="Arial"/>
              <a:sym typeface="Arial"/>
            </a:endParaRPr>
          </a:p>
        </p:txBody>
      </p:sp>
      <p:sp>
        <p:nvSpPr>
          <p:cNvPr id="59" name="Google Shape;59;p1: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1649023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7FE191A1-4AA7-4223-897F-880C9FA34597}" type="slidenum">
              <a:rPr lang="en-US" smtClean="0"/>
              <a:pPr/>
              <a:t>13</a:t>
            </a:fld>
            <a:endParaRPr lang="en-US" dirty="0"/>
          </a:p>
        </p:txBody>
      </p:sp>
      <p:sp>
        <p:nvSpPr>
          <p:cNvPr id="267267" name="Rectangle 2"/>
          <p:cNvSpPr>
            <a:spLocks noGrp="1" noRot="1" noChangeAspect="1" noChangeArrowheads="1" noTextEdit="1"/>
          </p:cNvSpPr>
          <p:nvPr>
            <p:ph type="sldImg"/>
          </p:nvPr>
        </p:nvSpPr>
        <p:spPr>
          <a:xfrm>
            <a:off x="460375" y="719138"/>
            <a:ext cx="6399213" cy="3600450"/>
          </a:xfrm>
          <a:ln/>
        </p:spPr>
      </p:sp>
      <p:sp>
        <p:nvSpPr>
          <p:cNvPr id="26726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30036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805F17E9-DD1A-45F7-AF77-C1544E4B3A13}" type="slidenum">
              <a:rPr lang="en-US" smtClean="0"/>
              <a:pPr/>
              <a:t>15</a:t>
            </a:fld>
            <a:endParaRPr lang="en-US" dirty="0"/>
          </a:p>
        </p:txBody>
      </p:sp>
      <p:sp>
        <p:nvSpPr>
          <p:cNvPr id="44035" name="Rectangle 2"/>
          <p:cNvSpPr>
            <a:spLocks noGrp="1" noRot="1" noChangeAspect="1" noChangeArrowheads="1" noTextEdit="1"/>
          </p:cNvSpPr>
          <p:nvPr>
            <p:ph type="sldImg"/>
          </p:nvPr>
        </p:nvSpPr>
        <p:spPr>
          <a:xfrm>
            <a:off x="460375" y="719138"/>
            <a:ext cx="6399213" cy="3600450"/>
          </a:xfrm>
          <a:ln/>
        </p:spPr>
      </p:sp>
      <p:sp>
        <p:nvSpPr>
          <p:cNvPr id="44036" name="Rectangle 3"/>
          <p:cNvSpPr>
            <a:spLocks noGrp="1" noChangeArrowheads="1"/>
          </p:cNvSpPr>
          <p:nvPr>
            <p:ph type="body" idx="1"/>
          </p:nvPr>
        </p:nvSpPr>
        <p:spPr>
          <a:xfrm>
            <a:off x="974925" y="4560570"/>
            <a:ext cx="5365352" cy="4322163"/>
          </a:xfrm>
          <a:noFill/>
          <a:ln/>
        </p:spPr>
        <p:txBody>
          <a:bodyPr/>
          <a:lstStyle/>
          <a:p>
            <a:endParaRPr lang="en-US" dirty="0"/>
          </a:p>
        </p:txBody>
      </p:sp>
    </p:spTree>
    <p:extLst>
      <p:ext uri="{BB962C8B-B14F-4D97-AF65-F5344CB8AC3E}">
        <p14:creationId xmlns:p14="http://schemas.microsoft.com/office/powerpoint/2010/main" val="3765185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400">
                <a:solidFill>
                  <a:schemeClr val="tx1"/>
                </a:solidFill>
                <a:latin typeface="Arial" panose="020B0604020202020204" pitchFamily="34" charset="0"/>
              </a:defRPr>
            </a:lvl1pPr>
            <a:lvl2pPr marL="742950" indent="-285750" defTabSz="931863">
              <a:spcBef>
                <a:spcPct val="30000"/>
              </a:spcBef>
              <a:defRPr sz="1400">
                <a:solidFill>
                  <a:schemeClr val="tx1"/>
                </a:solidFill>
                <a:latin typeface="Arial" panose="020B0604020202020204" pitchFamily="34" charset="0"/>
              </a:defRPr>
            </a:lvl2pPr>
            <a:lvl3pPr marL="1143000" indent="-228600" defTabSz="931863">
              <a:spcBef>
                <a:spcPct val="30000"/>
              </a:spcBef>
              <a:defRPr sz="1400">
                <a:solidFill>
                  <a:schemeClr val="tx1"/>
                </a:solidFill>
                <a:latin typeface="Arial" panose="020B0604020202020204" pitchFamily="34" charset="0"/>
              </a:defRPr>
            </a:lvl3pPr>
            <a:lvl4pPr marL="1600200" indent="-228600" defTabSz="931863">
              <a:spcBef>
                <a:spcPct val="30000"/>
              </a:spcBef>
              <a:defRPr sz="1400">
                <a:solidFill>
                  <a:schemeClr val="tx1"/>
                </a:solidFill>
                <a:latin typeface="Arial" panose="020B0604020202020204" pitchFamily="34" charset="0"/>
              </a:defRPr>
            </a:lvl4pPr>
            <a:lvl5pPr marL="2057400" indent="-228600" defTabSz="931863">
              <a:spcBef>
                <a:spcPct val="30000"/>
              </a:spcBef>
              <a:defRPr sz="14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4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4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4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400">
                <a:solidFill>
                  <a:schemeClr val="tx1"/>
                </a:solidFill>
                <a:latin typeface="Arial" panose="020B0604020202020204" pitchFamily="34" charset="0"/>
              </a:defRPr>
            </a:lvl9pPr>
          </a:lstStyle>
          <a:p>
            <a:pPr>
              <a:spcBef>
                <a:spcPct val="0"/>
              </a:spcBef>
            </a:pPr>
            <a:fld id="{5FD8E3E1-B9FE-4808-96A7-2E510620F7F5}" type="slidenum">
              <a:rPr lang="en-US" sz="1200">
                <a:latin typeface="Times New Roman" panose="02020603050405020304" pitchFamily="18" charset="0"/>
              </a:rPr>
              <a:pPr>
                <a:spcBef>
                  <a:spcPct val="0"/>
                </a:spcBef>
              </a:pPr>
              <a:t>19</a:t>
            </a:fld>
            <a:endParaRPr lang="en-US" sz="1200" dirty="0">
              <a:latin typeface="Times New Roman" panose="02020603050405020304" pitchFamily="18"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Tree>
    <p:extLst>
      <p:ext uri="{BB962C8B-B14F-4D97-AF65-F5344CB8AC3E}">
        <p14:creationId xmlns:p14="http://schemas.microsoft.com/office/powerpoint/2010/main" val="3384024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59"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3543629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bwMode="auto">
          <a:xfrm>
            <a:off x="422275" y="703263"/>
            <a:ext cx="6257925" cy="3521075"/>
          </a:xfrm>
          <a:prstGeom prst="rect">
            <a:avLst/>
          </a:prstGeom>
          <a:noFill/>
          <a:ln>
            <a:solidFill>
              <a:srgbClr val="000000"/>
            </a:solidFill>
            <a:miter lim="800000"/>
            <a:headEnd/>
            <a:tailEnd/>
          </a:ln>
        </p:spPr>
      </p:sp>
      <p:sp>
        <p:nvSpPr>
          <p:cNvPr id="20483" name="Rectangle 3"/>
          <p:cNvSpPr>
            <a:spLocks noGrp="1" noChangeArrowheads="1"/>
          </p:cNvSpPr>
          <p:nvPr>
            <p:ph type="body" idx="1"/>
          </p:nvPr>
        </p:nvSpPr>
        <p:spPr bwMode="auto">
          <a:xfrm>
            <a:off x="946997" y="4459527"/>
            <a:ext cx="5208482" cy="4224814"/>
          </a:xfrm>
          <a:prstGeom prst="rect">
            <a:avLst/>
          </a:prstGeom>
          <a:noFill/>
          <a:ln>
            <a:miter lim="800000"/>
            <a:headEnd/>
            <a:tailEnd/>
          </a:ln>
        </p:spPr>
        <p:txBody>
          <a:bodyPr/>
          <a:lstStyle/>
          <a:p>
            <a:endParaRPr lang="en-US" dirty="0"/>
          </a:p>
        </p:txBody>
      </p:sp>
    </p:spTree>
    <p:extLst>
      <p:ext uri="{BB962C8B-B14F-4D97-AF65-F5344CB8AC3E}">
        <p14:creationId xmlns:p14="http://schemas.microsoft.com/office/powerpoint/2010/main" val="2955068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1507"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3720435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5603"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000" dirty="0"/>
              <a:t>.</a:t>
            </a:r>
          </a:p>
          <a:p>
            <a:endParaRPr lang="en-US" dirty="0"/>
          </a:p>
        </p:txBody>
      </p:sp>
    </p:spTree>
    <p:extLst>
      <p:ext uri="{BB962C8B-B14F-4D97-AF65-F5344CB8AC3E}">
        <p14:creationId xmlns:p14="http://schemas.microsoft.com/office/powerpoint/2010/main" val="26425716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7651"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10000"/>
              </a:lnSpc>
            </a:pPr>
            <a:r>
              <a:rPr lang="en-US"/>
              <a:t>Dependable product withdrawal is dependent upon a stable cylinder pressure to provide that flow.  The previous slide on the economizer explained how the cylinder pressure is limited on the high end.  The pressure build system controls the pressure on the low end.  The minimum product pressure is controlled by the pressure build system.  The pressure build circuit requires the user to open the pressure build valve to activate the pressure build system. The product flow can be traced by color,</a:t>
            </a:r>
            <a:r>
              <a:rPr lang="en-US">
                <a:solidFill>
                  <a:schemeClr val="accent2"/>
                </a:solidFill>
              </a:rPr>
              <a:t> blue</a:t>
            </a:r>
            <a:r>
              <a:rPr lang="en-US"/>
              <a:t> for liquid and</a:t>
            </a:r>
            <a:r>
              <a:rPr lang="en-US">
                <a:solidFill>
                  <a:srgbClr val="009900"/>
                </a:solidFill>
              </a:rPr>
              <a:t> green</a:t>
            </a:r>
            <a:r>
              <a:rPr lang="en-US"/>
              <a:t> for gas. If the cylinder pressure is below the set point of the pressure build regulator, usually ~125 psig, the regulator opens allowing liquid product into the pressure build vaporizer.  In the vaporizer the liquid is converted to a gas which travels through the pressure build regulator into the vapor space of the cylinder.  When the pressure in the vapor space builds to satisfy the regulator set point, the regulator closes.</a:t>
            </a:r>
          </a:p>
          <a:p>
            <a:endParaRPr lang="en-US"/>
          </a:p>
        </p:txBody>
      </p:sp>
    </p:spTree>
    <p:extLst>
      <p:ext uri="{BB962C8B-B14F-4D97-AF65-F5344CB8AC3E}">
        <p14:creationId xmlns:p14="http://schemas.microsoft.com/office/powerpoint/2010/main" val="228814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FA5482D-6E85-4238-9949-F5801B84420A}" type="slidenum">
              <a:rPr lang="en-US" smtClean="0"/>
              <a:pPr>
                <a:defRPr/>
              </a:pPr>
              <a:t>40</a:t>
            </a:fld>
            <a:endParaRPr lang="en-US" dirty="0"/>
          </a:p>
        </p:txBody>
      </p:sp>
    </p:spTree>
    <p:extLst>
      <p:ext uri="{BB962C8B-B14F-4D97-AF65-F5344CB8AC3E}">
        <p14:creationId xmlns:p14="http://schemas.microsoft.com/office/powerpoint/2010/main" val="1246521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CE3B5F38-20C0-46D6-A179-79FF79BD64A1}" type="slidenum">
              <a:rPr lang="en-US" smtClean="0"/>
              <a:pPr/>
              <a:t>46</a:t>
            </a:fld>
            <a:endParaRPr lang="en-US" dirty="0"/>
          </a:p>
        </p:txBody>
      </p:sp>
      <p:sp>
        <p:nvSpPr>
          <p:cNvPr id="273411" name="Rectangle 2"/>
          <p:cNvSpPr>
            <a:spLocks noGrp="1" noRot="1" noChangeAspect="1" noChangeArrowheads="1" noTextEdit="1"/>
          </p:cNvSpPr>
          <p:nvPr>
            <p:ph type="sldImg"/>
          </p:nvPr>
        </p:nvSpPr>
        <p:spPr>
          <a:xfrm>
            <a:off x="460375" y="719138"/>
            <a:ext cx="6399213" cy="3600450"/>
          </a:xfrm>
          <a:ln/>
        </p:spPr>
      </p:sp>
      <p:sp>
        <p:nvSpPr>
          <p:cNvPr id="273412"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10661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bwMode="auto">
          <a:xfrm>
            <a:off x="457200" y="719138"/>
            <a:ext cx="6400800" cy="3600450"/>
          </a:xfrm>
          <a:prstGeom prst="rect">
            <a:avLst/>
          </a:prstGeom>
          <a:noFill/>
          <a:ln>
            <a:solidFill>
              <a:srgbClr val="000000"/>
            </a:solidFill>
            <a:miter lim="800000"/>
            <a:headEnd/>
            <a:tailEnd/>
          </a:ln>
        </p:spPr>
      </p:sp>
      <p:sp>
        <p:nvSpPr>
          <p:cNvPr id="30723" name="Rectangle 3"/>
          <p:cNvSpPr>
            <a:spLocks noGrp="1" noChangeArrowheads="1"/>
          </p:cNvSpPr>
          <p:nvPr>
            <p:ph type="body" idx="1"/>
          </p:nvPr>
        </p:nvSpPr>
        <p:spPr bwMode="auto">
          <a:xfrm>
            <a:off x="975361" y="4560571"/>
            <a:ext cx="5364480" cy="4320540"/>
          </a:xfrm>
          <a:prstGeom prst="rect">
            <a:avLst/>
          </a:prstGeom>
          <a:noFill/>
          <a:ln>
            <a:miter lim="800000"/>
            <a:headEnd/>
            <a:tailEnd/>
          </a:ln>
        </p:spPr>
        <p:txBody>
          <a:bodyPr/>
          <a:lstStyle/>
          <a:p>
            <a:r>
              <a:rPr lang="en-US" dirty="0"/>
              <a:t>Cryogenic Transfer Hose</a:t>
            </a:r>
          </a:p>
          <a:p>
            <a:r>
              <a:rPr lang="en-US" dirty="0"/>
              <a:t>Phase Separator – reduces “splashing”</a:t>
            </a:r>
          </a:p>
          <a:p>
            <a:r>
              <a:rPr lang="en-US" dirty="0"/>
              <a:t>Gloves approved for handling cryogens – not your “garden” variety gloves</a:t>
            </a:r>
          </a:p>
          <a:p>
            <a:r>
              <a:rPr lang="en-US" dirty="0" err="1"/>
              <a:t>Faceshield</a:t>
            </a:r>
            <a:r>
              <a:rPr lang="en-US"/>
              <a:t> approved for use with cryogens</a:t>
            </a:r>
          </a:p>
          <a:p>
            <a:r>
              <a:rPr lang="en-US"/>
              <a:t>Duck?  Make yourself like a duck…water flows off duck’s back, that’s what you want to happen when/if a cryogen touches you…if flows right off</a:t>
            </a:r>
          </a:p>
        </p:txBody>
      </p:sp>
    </p:spTree>
    <p:extLst>
      <p:ext uri="{BB962C8B-B14F-4D97-AF65-F5344CB8AC3E}">
        <p14:creationId xmlns:p14="http://schemas.microsoft.com/office/powerpoint/2010/main" val="6212205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367B9FF-C07E-4527-8421-26AEC44F15A6}" type="slidenum">
              <a:rPr lang="en-US" sz="1200">
                <a:latin typeface="Times New Roman" panose="02020603050405020304" pitchFamily="18" charset="0"/>
              </a:rPr>
              <a:pPr/>
              <a:t>51</a:t>
            </a:fld>
            <a:endParaRPr lang="en-US"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37640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62" name="Shape 2854"/>
          <p:cNvSpPr>
            <a:spLocks noGrp="1" noRot="1" noChangeAspect="1" noTextEdit="1"/>
          </p:cNvSpPr>
          <p:nvPr>
            <p:ph type="sldImg" idx="2"/>
          </p:nvPr>
        </p:nvSpPr>
        <p:spPr>
          <a:ln>
            <a:headEnd/>
            <a:tailEnd/>
          </a:ln>
        </p:spPr>
      </p:sp>
      <p:sp>
        <p:nvSpPr>
          <p:cNvPr id="40963" name="Shape 2855"/>
          <p:cNvSpPr txBox="1">
            <a:spLocks noGrp="1"/>
          </p:cNvSpPr>
          <p:nvPr>
            <p:ph type="body" idx="1"/>
          </p:nvPr>
        </p:nvSpPr>
        <p:spPr bwMode="auto">
          <a:noFill/>
        </p:spPr>
        <p:txBody>
          <a:bodyPr vert="horz" wrap="square" numCol="1" compatLnSpc="1">
            <a:prstTxWarp prst="textNoShape">
              <a:avLst/>
            </a:prstTxWarp>
          </a:bodyPr>
          <a:lstStyle/>
          <a:p>
            <a:pPr eaLnBrk="1" hangingPunct="1">
              <a:spcBef>
                <a:spcPct val="0"/>
              </a:spcBef>
              <a:spcAft>
                <a:spcPct val="0"/>
              </a:spcAft>
              <a:buClr>
                <a:srgbClr val="000000"/>
              </a:buClr>
              <a:buSzPct val="25000"/>
              <a:buFontTx/>
              <a:buNone/>
            </a:pPr>
            <a:endParaRPr lang="en-US">
              <a:solidFill>
                <a:srgbClr val="000000"/>
              </a:solidFill>
              <a:latin typeface="Arial" charset="0"/>
              <a:cs typeface="Arial" charset="0"/>
              <a:sym typeface="Arial" charset="0"/>
            </a:endParaRPr>
          </a:p>
        </p:txBody>
      </p:sp>
      <p:sp>
        <p:nvSpPr>
          <p:cNvPr id="40964" name="Shape 2856"/>
          <p:cNvSpPr>
            <a:spLocks noGrp="1"/>
          </p:cNvSpPr>
          <p:nvPr>
            <p:ph type="sldNum" sz="quarter" idx="12"/>
          </p:nvPr>
        </p:nvSpPr>
        <p:spPr>
          <a:noFill/>
        </p:spPr>
        <p:txBody>
          <a:bodyPr/>
          <a:lstStyle/>
          <a:p>
            <a:pPr algn="l"/>
            <a:fld id="{BD0A3095-DDE7-4240-9EFB-638CDCFC3858}" type="slidenum">
              <a:rPr lang="en-GB" sz="1400" smtClean="0"/>
              <a:pPr algn="l"/>
              <a:t>52</a:t>
            </a:fld>
            <a:endParaRPr lang="en-GB" sz="1400"/>
          </a:p>
        </p:txBody>
      </p:sp>
    </p:spTree>
    <p:extLst>
      <p:ext uri="{BB962C8B-B14F-4D97-AF65-F5344CB8AC3E}">
        <p14:creationId xmlns:p14="http://schemas.microsoft.com/office/powerpoint/2010/main" val="958733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2D94C6-5FE7-4ACF-9380-BD8F3BF388D5}" type="slidenum">
              <a:rPr lang="en-US"/>
              <a:pPr/>
              <a:t>5</a:t>
            </a:fld>
            <a:endParaRPr lang="en-US" dirty="0"/>
          </a:p>
        </p:txBody>
      </p:sp>
      <p:sp>
        <p:nvSpPr>
          <p:cNvPr id="418818" name="Rectangle 2"/>
          <p:cNvSpPr>
            <a:spLocks noGrp="1" noRot="1" noChangeAspect="1" noChangeArrowheads="1" noTextEdit="1"/>
          </p:cNvSpPr>
          <p:nvPr>
            <p:ph type="sldImg"/>
          </p:nvPr>
        </p:nvSpPr>
        <p:spPr>
          <a:ln/>
        </p:spPr>
      </p:sp>
      <p:sp>
        <p:nvSpPr>
          <p:cNvPr id="4188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590174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B9B9EA-3A45-4008-8455-F48217F172A5}" type="slidenum">
              <a:rPr lang="en-US"/>
              <a:pPr/>
              <a:t>6</a:t>
            </a:fld>
            <a:endParaRPr lang="en-US" dirty="0"/>
          </a:p>
        </p:txBody>
      </p:sp>
      <p:sp>
        <p:nvSpPr>
          <p:cNvPr id="417794" name="Rectangle 2"/>
          <p:cNvSpPr>
            <a:spLocks noGrp="1" noRot="1" noChangeAspect="1" noChangeArrowheads="1" noTextEdit="1"/>
          </p:cNvSpPr>
          <p:nvPr>
            <p:ph type="sldImg"/>
          </p:nvPr>
        </p:nvSpPr>
        <p:spPr>
          <a:ln/>
        </p:spPr>
      </p:sp>
      <p:sp>
        <p:nvSpPr>
          <p:cNvPr id="41779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756798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97936A-B355-4D0F-A94C-9A4C5F68AA41}" type="slidenum">
              <a:rPr lang="en-US"/>
              <a:pPr/>
              <a:t>7</a:t>
            </a:fld>
            <a:endParaRPr lang="en-US"/>
          </a:p>
        </p:txBody>
      </p:sp>
      <p:sp>
        <p:nvSpPr>
          <p:cNvPr id="416770" name="Rectangle 2"/>
          <p:cNvSpPr>
            <a:spLocks noGrp="1" noRot="1" noChangeAspect="1" noChangeArrowheads="1" noTextEdit="1"/>
          </p:cNvSpPr>
          <p:nvPr>
            <p:ph type="sldImg"/>
          </p:nvPr>
        </p:nvSpPr>
        <p:spPr>
          <a:ln/>
        </p:spPr>
      </p:sp>
      <p:sp>
        <p:nvSpPr>
          <p:cNvPr id="4167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826923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A9B817-EF7E-42A1-AD7C-8B5B38C07644}" type="slidenum">
              <a:rPr lang="en-US"/>
              <a:pPr/>
              <a:t>9</a:t>
            </a:fld>
            <a:endParaRPr lang="en-US" dirty="0"/>
          </a:p>
        </p:txBody>
      </p:sp>
      <p:sp>
        <p:nvSpPr>
          <p:cNvPr id="420866" name="Rectangle 2"/>
          <p:cNvSpPr>
            <a:spLocks noGrp="1" noRot="1" noChangeAspect="1" noChangeArrowheads="1" noTextEdit="1"/>
          </p:cNvSpPr>
          <p:nvPr>
            <p:ph type="sldImg"/>
          </p:nvPr>
        </p:nvSpPr>
        <p:spPr>
          <a:ln/>
        </p:spPr>
      </p:sp>
      <p:sp>
        <p:nvSpPr>
          <p:cNvPr id="42086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805646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05E79C-9F87-48FE-A157-D21C4D864BEB}" type="slidenum">
              <a:rPr lang="en-US"/>
              <a:pPr/>
              <a:t>10</a:t>
            </a:fld>
            <a:endParaRPr lang="en-US" dirty="0"/>
          </a:p>
        </p:txBody>
      </p:sp>
      <p:sp>
        <p:nvSpPr>
          <p:cNvPr id="421890" name="Rectangle 2"/>
          <p:cNvSpPr>
            <a:spLocks noGrp="1" noRot="1" noChangeAspect="1" noChangeArrowheads="1" noTextEdit="1"/>
          </p:cNvSpPr>
          <p:nvPr>
            <p:ph type="sldImg"/>
          </p:nvPr>
        </p:nvSpPr>
        <p:spPr>
          <a:ln/>
        </p:spPr>
      </p:sp>
      <p:sp>
        <p:nvSpPr>
          <p:cNvPr id="42189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46429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A3F2F19C-3317-48C9-8DFE-7C5C0842D7FF}" type="slidenum">
              <a:rPr lang="en-US" smtClean="0"/>
              <a:pPr/>
              <a:t>11</a:t>
            </a:fld>
            <a:endParaRPr lang="en-US" dirty="0"/>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33459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FA5482D-6E85-4238-9949-F5801B84420A}" type="slidenum">
              <a:rPr lang="en-US" smtClean="0"/>
              <a:pPr>
                <a:defRPr/>
              </a:pPr>
              <a:t>12</a:t>
            </a:fld>
            <a:endParaRPr lang="en-US" dirty="0"/>
          </a:p>
        </p:txBody>
      </p:sp>
    </p:spTree>
    <p:extLst>
      <p:ext uri="{BB962C8B-B14F-4D97-AF65-F5344CB8AC3E}">
        <p14:creationId xmlns:p14="http://schemas.microsoft.com/office/powerpoint/2010/main" val="410376618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hyperlink" Target="http://www.uri.edu/index.html" TargetMode="Externa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5_Cover page">
    <p:spTree>
      <p:nvGrpSpPr>
        <p:cNvPr id="1" name="Shape 20"/>
        <p:cNvGrpSpPr/>
        <p:nvPr/>
      </p:nvGrpSpPr>
      <p:grpSpPr>
        <a:xfrm>
          <a:off x="0" y="0"/>
          <a:ext cx="0" cy="0"/>
          <a:chOff x="0" y="0"/>
          <a:chExt cx="0" cy="0"/>
        </a:xfrm>
      </p:grpSpPr>
      <p:pic>
        <p:nvPicPr>
          <p:cNvPr id="3" name="Picture 11" descr="AIRL_1612252_AIRGAS_LQ_FA.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419600" y="0"/>
            <a:ext cx="4724400" cy="5187950"/>
          </a:xfrm>
          <a:prstGeom prst="rect">
            <a:avLst/>
          </a:prstGeom>
          <a:noFill/>
          <a:ln w="9525">
            <a:noFill/>
            <a:miter lim="800000"/>
            <a:headEnd/>
            <a:tailEnd/>
          </a:ln>
        </p:spPr>
      </p:pic>
      <p:grpSp>
        <p:nvGrpSpPr>
          <p:cNvPr id="4" name="Groupe 19"/>
          <p:cNvGrpSpPr>
            <a:grpSpLocks/>
          </p:cNvGrpSpPr>
          <p:nvPr/>
        </p:nvGrpSpPr>
        <p:grpSpPr bwMode="auto">
          <a:xfrm>
            <a:off x="-10174" y="-1588"/>
            <a:ext cx="9152901" cy="5189537"/>
            <a:chOff x="-9859" y="-1429"/>
            <a:chExt cx="9152586" cy="5190043"/>
          </a:xfrm>
        </p:grpSpPr>
        <p:pic>
          <p:nvPicPr>
            <p:cNvPr id="5" name="Shape 22" descr="t1.png"/>
            <p:cNvPicPr preferRelativeResize="0">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859" y="3185309"/>
              <a:ext cx="9144000" cy="2003305"/>
            </a:xfrm>
            <a:prstGeom prst="rect">
              <a:avLst/>
            </a:prstGeom>
            <a:noFill/>
            <a:ln w="9525">
              <a:noFill/>
              <a:miter lim="800000"/>
              <a:headEnd/>
              <a:tailEnd/>
            </a:ln>
          </p:spPr>
        </p:pic>
        <p:pic>
          <p:nvPicPr>
            <p:cNvPr id="6" name="Shape 22" descr="t1.png"/>
            <p:cNvPicPr preferRelativeResize="0">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73" y="-1429"/>
              <a:ext cx="9144000" cy="1413494"/>
            </a:xfrm>
            <a:prstGeom prst="rect">
              <a:avLst/>
            </a:prstGeom>
            <a:noFill/>
            <a:ln w="9525">
              <a:noFill/>
              <a:miter lim="800000"/>
              <a:headEnd/>
              <a:tailEnd/>
            </a:ln>
          </p:spPr>
        </p:pic>
        <p:pic>
          <p:nvPicPr>
            <p:cNvPr id="7" name="Shape 22" descr="t1.png"/>
            <p:cNvPicPr preferRelativeResize="0">
              <a:picLocks noChangeAspect="1" noChangeArrowheads="1"/>
            </p:cNvPicPr>
            <p:nvPr/>
          </p:nvPicPr>
          <p:blipFill>
            <a:blip r:embed="rId5" cstate="print">
              <a:extLst>
                <a:ext uri="{28A0092B-C50C-407E-A947-70E740481C1C}">
                  <a14:useLocalDpi xmlns:a14="http://schemas.microsoft.com/office/drawing/2010/main"/>
                </a:ext>
              </a:extLst>
            </a:blip>
            <a:srcRect l="-432"/>
            <a:stretch>
              <a:fillRect/>
            </a:stretch>
          </p:blipFill>
          <p:spPr bwMode="auto">
            <a:xfrm>
              <a:off x="78812" y="18128"/>
              <a:ext cx="4738687" cy="5143499"/>
            </a:xfrm>
            <a:prstGeom prst="rect">
              <a:avLst/>
            </a:prstGeom>
            <a:noFill/>
            <a:ln w="9525">
              <a:noFill/>
              <a:miter lim="800000"/>
              <a:headEnd/>
              <a:tailEnd/>
            </a:ln>
          </p:spPr>
        </p:pic>
      </p:grpSp>
      <p:sp>
        <p:nvSpPr>
          <p:cNvPr id="8" name="Shape 23"/>
          <p:cNvSpPr>
            <a:spLocks noChangeArrowheads="1"/>
          </p:cNvSpPr>
          <p:nvPr/>
        </p:nvSpPr>
        <p:spPr bwMode="auto">
          <a:xfrm>
            <a:off x="323850" y="4649788"/>
            <a:ext cx="4248150" cy="298450"/>
          </a:xfrm>
          <a:prstGeom prst="rect">
            <a:avLst/>
          </a:prstGeom>
          <a:noFill/>
          <a:ln w="9525">
            <a:solidFill>
              <a:srgbClr val="006272"/>
            </a:solidFill>
            <a:prstDash val="dot"/>
            <a:round/>
            <a:headEnd/>
            <a:tailEnd/>
          </a:ln>
        </p:spPr>
        <p:txBody>
          <a:bodyPr lIns="91425" tIns="91425" rIns="91425" bIns="91425" anchor="ctr"/>
          <a:lstStyle/>
          <a:p>
            <a:pPr>
              <a:buClr>
                <a:srgbClr val="000000"/>
              </a:buClr>
              <a:buFont typeface="Arial" charset="0"/>
              <a:buNone/>
              <a:defRPr/>
            </a:pPr>
            <a:endParaRPr lang="en-US" dirty="0">
              <a:solidFill>
                <a:schemeClr val="tx1"/>
              </a:solidFill>
              <a:latin typeface="Roboto" pitchFamily="2" charset="0"/>
              <a:sym typeface="Roboto" pitchFamily="2" charset="0"/>
            </a:endParaRPr>
          </a:p>
        </p:txBody>
      </p:sp>
      <p:sp>
        <p:nvSpPr>
          <p:cNvPr id="9" name="Shape 25"/>
          <p:cNvSpPr>
            <a:spLocks/>
          </p:cNvSpPr>
          <p:nvPr/>
        </p:nvSpPr>
        <p:spPr bwMode="auto">
          <a:xfrm>
            <a:off x="4494213" y="4140200"/>
            <a:ext cx="0" cy="0"/>
          </a:xfrm>
          <a:custGeom>
            <a:avLst/>
            <a:gdLst>
              <a:gd name="T0" fmla="*/ 0 w 120000"/>
              <a:gd name="T1" fmla="*/ 0 h 120000"/>
              <a:gd name="T2" fmla="*/ 120000 w 120000"/>
              <a:gd name="T3" fmla="*/ 120000 h 120000"/>
            </a:gdLst>
            <a:ahLst/>
            <a:cxnLst>
              <a:cxn ang="0">
                <a:pos x="0" y="0"/>
              </a:cxn>
              <a:cxn ang="0">
                <a:pos x="0" y="0"/>
              </a:cxn>
            </a:cxnLst>
            <a:rect l="T0" t="T1" r="T2" b="T3"/>
            <a:pathLst>
              <a:path w="120000" h="120000" extrusionOk="0">
                <a:moveTo>
                  <a:pt x="0" y="0"/>
                </a:moveTo>
                <a:lnTo>
                  <a:pt x="0" y="0"/>
                </a:lnTo>
              </a:path>
            </a:pathLst>
          </a:custGeom>
          <a:noFill/>
          <a:ln w="12925" cap="flat" cmpd="sng">
            <a:solidFill>
              <a:srgbClr val="3760A4"/>
            </a:solidFill>
            <a:prstDash val="solid"/>
            <a:round/>
            <a:headEnd type="none" w="med" len="med"/>
            <a:tailEnd type="none" w="med" len="med"/>
          </a:ln>
        </p:spPr>
        <p:txBody>
          <a:bodyPr lIns="0" tIns="0" rIns="0" bIns="0"/>
          <a:lstStyle/>
          <a:p>
            <a:pPr>
              <a:defRPr/>
            </a:pPr>
            <a:endParaRPr lang="en-US"/>
          </a:p>
        </p:txBody>
      </p:sp>
      <p:sp>
        <p:nvSpPr>
          <p:cNvPr id="10" name="Shape 26"/>
          <p:cNvSpPr>
            <a:spLocks/>
          </p:cNvSpPr>
          <p:nvPr/>
        </p:nvSpPr>
        <p:spPr bwMode="auto">
          <a:xfrm>
            <a:off x="279400" y="4116388"/>
            <a:ext cx="0" cy="0"/>
          </a:xfrm>
          <a:custGeom>
            <a:avLst/>
            <a:gdLst>
              <a:gd name="T0" fmla="*/ 0 w 120000"/>
              <a:gd name="T1" fmla="*/ 0 h 120000"/>
              <a:gd name="T2" fmla="*/ 120000 w 120000"/>
              <a:gd name="T3" fmla="*/ 120000 h 120000"/>
            </a:gdLst>
            <a:ahLst/>
            <a:cxnLst>
              <a:cxn ang="0">
                <a:pos x="0" y="0"/>
              </a:cxn>
              <a:cxn ang="0">
                <a:pos x="0" y="0"/>
              </a:cxn>
            </a:cxnLst>
            <a:rect l="T0" t="T1" r="T2" b="T3"/>
            <a:pathLst>
              <a:path w="120000" h="120000" extrusionOk="0">
                <a:moveTo>
                  <a:pt x="0" y="0"/>
                </a:moveTo>
                <a:lnTo>
                  <a:pt x="0" y="0"/>
                </a:lnTo>
              </a:path>
            </a:pathLst>
          </a:custGeom>
          <a:noFill/>
          <a:ln w="12925" cap="flat" cmpd="sng">
            <a:solidFill>
              <a:srgbClr val="3760A4"/>
            </a:solidFill>
            <a:prstDash val="solid"/>
            <a:round/>
            <a:headEnd type="none" w="med" len="med"/>
            <a:tailEnd type="none" w="med" len="med"/>
          </a:ln>
        </p:spPr>
        <p:txBody>
          <a:bodyPr lIns="0" tIns="0" rIns="0" bIns="0"/>
          <a:lstStyle/>
          <a:p>
            <a:pPr>
              <a:defRPr/>
            </a:pPr>
            <a:endParaRPr lang="en-US"/>
          </a:p>
        </p:txBody>
      </p:sp>
      <p:sp>
        <p:nvSpPr>
          <p:cNvPr id="11" name="Shape 27"/>
          <p:cNvSpPr>
            <a:spLocks/>
          </p:cNvSpPr>
          <p:nvPr/>
        </p:nvSpPr>
        <p:spPr bwMode="auto">
          <a:xfrm>
            <a:off x="350838" y="4879975"/>
            <a:ext cx="0" cy="0"/>
          </a:xfrm>
          <a:custGeom>
            <a:avLst/>
            <a:gdLst>
              <a:gd name="T0" fmla="*/ 0 w 120000"/>
              <a:gd name="T1" fmla="*/ 0 h 120000"/>
              <a:gd name="T2" fmla="*/ 120000 w 120000"/>
              <a:gd name="T3" fmla="*/ 120000 h 120000"/>
            </a:gdLst>
            <a:ahLst/>
            <a:cxnLst>
              <a:cxn ang="0">
                <a:pos x="0" y="0"/>
              </a:cxn>
              <a:cxn ang="0">
                <a:pos x="0" y="0"/>
              </a:cxn>
            </a:cxnLst>
            <a:rect l="T0" t="T1" r="T2" b="T3"/>
            <a:pathLst>
              <a:path w="120000" h="120000" extrusionOk="0">
                <a:moveTo>
                  <a:pt x="0" y="0"/>
                </a:moveTo>
                <a:lnTo>
                  <a:pt x="0" y="0"/>
                </a:lnTo>
              </a:path>
            </a:pathLst>
          </a:custGeom>
          <a:noFill/>
          <a:ln w="12925" cap="flat" cmpd="sng">
            <a:solidFill>
              <a:srgbClr val="3760A4"/>
            </a:solidFill>
            <a:prstDash val="solid"/>
            <a:round/>
            <a:headEnd type="none" w="med" len="med"/>
            <a:tailEnd type="none" w="med" len="med"/>
          </a:ln>
        </p:spPr>
        <p:txBody>
          <a:bodyPr lIns="0" tIns="0" rIns="0" bIns="0"/>
          <a:lstStyle/>
          <a:p>
            <a:pPr>
              <a:defRPr/>
            </a:pPr>
            <a:endParaRPr lang="en-US"/>
          </a:p>
        </p:txBody>
      </p:sp>
      <p:sp>
        <p:nvSpPr>
          <p:cNvPr id="12" name="Shape 28"/>
          <p:cNvSpPr>
            <a:spLocks/>
          </p:cNvSpPr>
          <p:nvPr/>
        </p:nvSpPr>
        <p:spPr bwMode="auto">
          <a:xfrm>
            <a:off x="4567238" y="4903788"/>
            <a:ext cx="0" cy="0"/>
          </a:xfrm>
          <a:custGeom>
            <a:avLst/>
            <a:gdLst>
              <a:gd name="T0" fmla="*/ 0 w 120000"/>
              <a:gd name="T1" fmla="*/ 0 h 120000"/>
              <a:gd name="T2" fmla="*/ 120000 w 120000"/>
              <a:gd name="T3" fmla="*/ 120000 h 120000"/>
            </a:gdLst>
            <a:ahLst/>
            <a:cxnLst>
              <a:cxn ang="0">
                <a:pos x="0" y="0"/>
              </a:cxn>
              <a:cxn ang="0">
                <a:pos x="0" y="0"/>
              </a:cxn>
            </a:cxnLst>
            <a:rect l="T0" t="T1" r="T2" b="T3"/>
            <a:pathLst>
              <a:path w="120000" h="120000" extrusionOk="0">
                <a:moveTo>
                  <a:pt x="0" y="0"/>
                </a:moveTo>
                <a:lnTo>
                  <a:pt x="0" y="0"/>
                </a:lnTo>
              </a:path>
            </a:pathLst>
          </a:custGeom>
          <a:noFill/>
          <a:ln w="12925" cap="flat" cmpd="sng">
            <a:solidFill>
              <a:srgbClr val="3760A4"/>
            </a:solidFill>
            <a:prstDash val="solid"/>
            <a:round/>
            <a:headEnd type="none" w="med" len="med"/>
            <a:tailEnd type="none" w="med" len="med"/>
          </a:ln>
        </p:spPr>
        <p:txBody>
          <a:bodyPr lIns="0" tIns="0" rIns="0" bIns="0"/>
          <a:lstStyle/>
          <a:p>
            <a:pPr>
              <a:defRPr/>
            </a:pPr>
            <a:endParaRPr lang="en-US"/>
          </a:p>
        </p:txBody>
      </p:sp>
      <p:sp>
        <p:nvSpPr>
          <p:cNvPr id="13" name="Shape 29"/>
          <p:cNvSpPr>
            <a:spLocks/>
          </p:cNvSpPr>
          <p:nvPr/>
        </p:nvSpPr>
        <p:spPr bwMode="auto">
          <a:xfrm>
            <a:off x="4494213" y="3713163"/>
            <a:ext cx="0" cy="0"/>
          </a:xfrm>
          <a:custGeom>
            <a:avLst/>
            <a:gdLst>
              <a:gd name="T0" fmla="*/ 0 w 120000"/>
              <a:gd name="T1" fmla="*/ 0 h 120000"/>
              <a:gd name="T2" fmla="*/ 120000 w 120000"/>
              <a:gd name="T3" fmla="*/ 120000 h 120000"/>
            </a:gdLst>
            <a:ahLst/>
            <a:cxnLst>
              <a:cxn ang="0">
                <a:pos x="0" y="0"/>
              </a:cxn>
              <a:cxn ang="0">
                <a:pos x="0" y="0"/>
              </a:cxn>
            </a:cxnLst>
            <a:rect l="T0" t="T1" r="T2" b="T3"/>
            <a:pathLst>
              <a:path w="120000" h="120000" extrusionOk="0">
                <a:moveTo>
                  <a:pt x="0" y="0"/>
                </a:moveTo>
                <a:lnTo>
                  <a:pt x="0" y="0"/>
                </a:lnTo>
              </a:path>
            </a:pathLst>
          </a:custGeom>
          <a:noFill/>
          <a:ln w="12925" cap="flat" cmpd="sng">
            <a:solidFill>
              <a:srgbClr val="3760A4"/>
            </a:solidFill>
            <a:prstDash val="solid"/>
            <a:round/>
            <a:headEnd type="none" w="med" len="med"/>
            <a:tailEnd type="none" w="med" len="med"/>
          </a:ln>
        </p:spPr>
        <p:txBody>
          <a:bodyPr lIns="0" tIns="0" rIns="0" bIns="0"/>
          <a:lstStyle/>
          <a:p>
            <a:pPr>
              <a:defRPr/>
            </a:pPr>
            <a:endParaRPr lang="en-US"/>
          </a:p>
        </p:txBody>
      </p:sp>
      <p:sp>
        <p:nvSpPr>
          <p:cNvPr id="14" name="Shape 30"/>
          <p:cNvSpPr>
            <a:spLocks/>
          </p:cNvSpPr>
          <p:nvPr/>
        </p:nvSpPr>
        <p:spPr bwMode="auto">
          <a:xfrm>
            <a:off x="279400" y="3689350"/>
            <a:ext cx="0" cy="0"/>
          </a:xfrm>
          <a:custGeom>
            <a:avLst/>
            <a:gdLst>
              <a:gd name="T0" fmla="*/ 0 w 120000"/>
              <a:gd name="T1" fmla="*/ 0 h 120000"/>
              <a:gd name="T2" fmla="*/ 120000 w 120000"/>
              <a:gd name="T3" fmla="*/ 120000 h 120000"/>
            </a:gdLst>
            <a:ahLst/>
            <a:cxnLst>
              <a:cxn ang="0">
                <a:pos x="0" y="0"/>
              </a:cxn>
              <a:cxn ang="0">
                <a:pos x="0" y="0"/>
              </a:cxn>
            </a:cxnLst>
            <a:rect l="T0" t="T1" r="T2" b="T3"/>
            <a:pathLst>
              <a:path w="120000" h="120000" extrusionOk="0">
                <a:moveTo>
                  <a:pt x="0" y="0"/>
                </a:moveTo>
                <a:lnTo>
                  <a:pt x="0" y="0"/>
                </a:lnTo>
              </a:path>
            </a:pathLst>
          </a:custGeom>
          <a:noFill/>
          <a:ln w="12925" cap="flat" cmpd="sng">
            <a:solidFill>
              <a:srgbClr val="3760A4"/>
            </a:solidFill>
            <a:prstDash val="solid"/>
            <a:round/>
            <a:headEnd type="none" w="med" len="med"/>
            <a:tailEnd type="none" w="med" len="med"/>
          </a:ln>
        </p:spPr>
        <p:txBody>
          <a:bodyPr lIns="0" tIns="0" rIns="0" bIns="0"/>
          <a:lstStyle/>
          <a:p>
            <a:pPr>
              <a:defRPr/>
            </a:pPr>
            <a:endParaRPr lang="en-US"/>
          </a:p>
        </p:txBody>
      </p:sp>
      <p:sp>
        <p:nvSpPr>
          <p:cNvPr id="15" name="Shape 31"/>
          <p:cNvSpPr>
            <a:spLocks/>
          </p:cNvSpPr>
          <p:nvPr/>
        </p:nvSpPr>
        <p:spPr bwMode="auto">
          <a:xfrm>
            <a:off x="350838" y="4022725"/>
            <a:ext cx="0" cy="0"/>
          </a:xfrm>
          <a:custGeom>
            <a:avLst/>
            <a:gdLst>
              <a:gd name="T0" fmla="*/ 0 w 120000"/>
              <a:gd name="T1" fmla="*/ 0 h 120000"/>
              <a:gd name="T2" fmla="*/ 120000 w 120000"/>
              <a:gd name="T3" fmla="*/ 120000 h 120000"/>
            </a:gdLst>
            <a:ahLst/>
            <a:cxnLst>
              <a:cxn ang="0">
                <a:pos x="0" y="0"/>
              </a:cxn>
              <a:cxn ang="0">
                <a:pos x="0" y="0"/>
              </a:cxn>
            </a:cxnLst>
            <a:rect l="T0" t="T1" r="T2" b="T3"/>
            <a:pathLst>
              <a:path w="120000" h="120000" extrusionOk="0">
                <a:moveTo>
                  <a:pt x="0" y="0"/>
                </a:moveTo>
                <a:lnTo>
                  <a:pt x="0" y="0"/>
                </a:lnTo>
              </a:path>
            </a:pathLst>
          </a:custGeom>
          <a:noFill/>
          <a:ln w="12925" cap="flat" cmpd="sng">
            <a:solidFill>
              <a:srgbClr val="3760A4"/>
            </a:solidFill>
            <a:prstDash val="solid"/>
            <a:round/>
            <a:headEnd type="none" w="med" len="med"/>
            <a:tailEnd type="none" w="med" len="med"/>
          </a:ln>
        </p:spPr>
        <p:txBody>
          <a:bodyPr lIns="0" tIns="0" rIns="0" bIns="0"/>
          <a:lstStyle/>
          <a:p>
            <a:pPr>
              <a:defRPr/>
            </a:pPr>
            <a:endParaRPr lang="en-US"/>
          </a:p>
        </p:txBody>
      </p:sp>
      <p:sp>
        <p:nvSpPr>
          <p:cNvPr id="16" name="Shape 32"/>
          <p:cNvSpPr>
            <a:spLocks/>
          </p:cNvSpPr>
          <p:nvPr/>
        </p:nvSpPr>
        <p:spPr bwMode="auto">
          <a:xfrm>
            <a:off x="4494213" y="4022725"/>
            <a:ext cx="0" cy="0"/>
          </a:xfrm>
          <a:custGeom>
            <a:avLst/>
            <a:gdLst>
              <a:gd name="T0" fmla="*/ 0 w 120000"/>
              <a:gd name="T1" fmla="*/ 0 h 120000"/>
              <a:gd name="T2" fmla="*/ 120000 w 120000"/>
              <a:gd name="T3" fmla="*/ 120000 h 120000"/>
            </a:gdLst>
            <a:ahLst/>
            <a:cxnLst>
              <a:cxn ang="0">
                <a:pos x="0" y="0"/>
              </a:cxn>
              <a:cxn ang="0">
                <a:pos x="0" y="0"/>
              </a:cxn>
            </a:cxnLst>
            <a:rect l="T0" t="T1" r="T2" b="T3"/>
            <a:pathLst>
              <a:path w="120000" h="120000" extrusionOk="0">
                <a:moveTo>
                  <a:pt x="0" y="0"/>
                </a:moveTo>
                <a:lnTo>
                  <a:pt x="0" y="0"/>
                </a:lnTo>
              </a:path>
            </a:pathLst>
          </a:custGeom>
          <a:noFill/>
          <a:ln w="12925" cap="flat" cmpd="sng">
            <a:solidFill>
              <a:srgbClr val="3760A4"/>
            </a:solidFill>
            <a:prstDash val="solid"/>
            <a:round/>
            <a:headEnd type="none" w="med" len="med"/>
            <a:tailEnd type="none" w="med" len="med"/>
          </a:ln>
        </p:spPr>
        <p:txBody>
          <a:bodyPr lIns="0" tIns="0" rIns="0" bIns="0"/>
          <a:lstStyle/>
          <a:p>
            <a:pPr>
              <a:defRPr/>
            </a:pPr>
            <a:endParaRPr lang="en-US"/>
          </a:p>
        </p:txBody>
      </p:sp>
      <p:sp>
        <p:nvSpPr>
          <p:cNvPr id="17" name="Shape 34"/>
          <p:cNvSpPr txBox="1"/>
          <p:nvPr/>
        </p:nvSpPr>
        <p:spPr>
          <a:xfrm>
            <a:off x="252413" y="4521200"/>
            <a:ext cx="4176712" cy="420688"/>
          </a:xfrm>
          <a:prstGeom prst="rect">
            <a:avLst/>
          </a:prstGeom>
          <a:noFill/>
          <a:ln>
            <a:noFill/>
          </a:ln>
        </p:spPr>
        <p:txBody>
          <a:bodyPr lIns="0" tIns="0" rIns="0" bIns="0"/>
          <a:lstStyle/>
          <a:p>
            <a:pPr fontAlgn="auto">
              <a:spcBef>
                <a:spcPts val="0"/>
              </a:spcBef>
              <a:spcAft>
                <a:spcPts val="0"/>
              </a:spcAft>
              <a:buClr>
                <a:srgbClr val="000000"/>
              </a:buClr>
              <a:buFont typeface="Arial"/>
              <a:buNone/>
              <a:defRPr/>
            </a:pPr>
            <a:endParaRPr sz="850" kern="0" dirty="0">
              <a:solidFill>
                <a:schemeClr val="dk1"/>
              </a:solidFill>
              <a:latin typeface="Roboto"/>
              <a:ea typeface="Roboto"/>
              <a:cs typeface="Roboto"/>
              <a:sym typeface="Roboto"/>
            </a:endParaRPr>
          </a:p>
          <a:p>
            <a:pPr marL="114300" fontAlgn="auto">
              <a:spcBef>
                <a:spcPts val="0"/>
              </a:spcBef>
              <a:spcAft>
                <a:spcPts val="0"/>
              </a:spcAft>
              <a:buClr>
                <a:srgbClr val="3760A4"/>
              </a:buClr>
              <a:buSzPct val="25000"/>
              <a:buFont typeface="Helvetica Neue"/>
              <a:buNone/>
              <a:defRPr/>
            </a:pPr>
            <a:r>
              <a:rPr lang="en-GB" sz="850" kern="0" dirty="0">
                <a:solidFill>
                  <a:schemeClr val="tx1"/>
                </a:solidFill>
                <a:latin typeface="Roboto"/>
                <a:ea typeface="Roboto"/>
                <a:cs typeface="Roboto"/>
                <a:sym typeface="Roboto"/>
              </a:rPr>
              <a:t>City    </a:t>
            </a:r>
            <a:r>
              <a:rPr lang="en-GB" sz="1000" kern="0" dirty="0">
                <a:solidFill>
                  <a:schemeClr val="tx1"/>
                </a:solidFill>
                <a:latin typeface="Roboto"/>
                <a:ea typeface="Roboto"/>
                <a:cs typeface="Roboto"/>
                <a:sym typeface="Roboto"/>
              </a:rPr>
              <a:t>•</a:t>
            </a:r>
            <a:r>
              <a:rPr lang="en-GB" sz="850" kern="0" dirty="0">
                <a:solidFill>
                  <a:schemeClr val="tx1"/>
                </a:solidFill>
                <a:latin typeface="Roboto"/>
                <a:ea typeface="Roboto"/>
                <a:cs typeface="Roboto"/>
                <a:sym typeface="Roboto"/>
              </a:rPr>
              <a:t>    Date</a:t>
            </a:r>
          </a:p>
          <a:p>
            <a:pPr marL="114300" fontAlgn="auto">
              <a:spcBef>
                <a:spcPts val="0"/>
              </a:spcBef>
              <a:spcAft>
                <a:spcPts val="0"/>
              </a:spcAft>
              <a:buClr>
                <a:srgbClr val="3760A4"/>
              </a:buClr>
              <a:buSzPct val="25000"/>
              <a:buFont typeface="Helvetica Neue"/>
              <a:buNone/>
              <a:defRPr/>
            </a:pPr>
            <a:r>
              <a:rPr lang="en-GB" sz="850" kern="0" dirty="0">
                <a:solidFill>
                  <a:schemeClr val="tx1"/>
                </a:solidFill>
                <a:latin typeface="Roboto"/>
                <a:ea typeface="Roboto"/>
                <a:cs typeface="Roboto"/>
                <a:sym typeface="Roboto"/>
              </a:rPr>
              <a:t>Name &amp; function      </a:t>
            </a:r>
            <a:r>
              <a:rPr lang="en-GB" sz="1000" kern="0" dirty="0">
                <a:solidFill>
                  <a:schemeClr val="tx1"/>
                </a:solidFill>
                <a:latin typeface="Roboto"/>
                <a:ea typeface="Roboto"/>
                <a:cs typeface="Roboto"/>
                <a:sym typeface="Roboto"/>
              </a:rPr>
              <a:t>•</a:t>
            </a:r>
            <a:r>
              <a:rPr lang="en-GB" sz="850" kern="0" dirty="0">
                <a:solidFill>
                  <a:schemeClr val="tx1"/>
                </a:solidFill>
                <a:latin typeface="Roboto"/>
                <a:ea typeface="Roboto"/>
                <a:cs typeface="Roboto"/>
                <a:sym typeface="Roboto"/>
              </a:rPr>
              <a:t>      Department </a:t>
            </a:r>
          </a:p>
        </p:txBody>
      </p:sp>
      <p:sp>
        <p:nvSpPr>
          <p:cNvPr id="18" name="Shape 35"/>
          <p:cNvSpPr/>
          <p:nvPr/>
        </p:nvSpPr>
        <p:spPr>
          <a:xfrm>
            <a:off x="236538" y="4486275"/>
            <a:ext cx="2344737" cy="165100"/>
          </a:xfrm>
          <a:prstGeom prst="rect">
            <a:avLst/>
          </a:prstGeom>
          <a:noFill/>
          <a:ln>
            <a:noFill/>
          </a:ln>
        </p:spPr>
        <p:txBody>
          <a:bodyPr lIns="78700" tIns="39325" rIns="78700" bIns="39325"/>
          <a:lstStyle/>
          <a:p>
            <a:pPr marL="12700" fontAlgn="auto">
              <a:spcBef>
                <a:spcPts val="0"/>
              </a:spcBef>
              <a:spcAft>
                <a:spcPts val="0"/>
              </a:spcAft>
              <a:buClr>
                <a:srgbClr val="3760A4"/>
              </a:buClr>
              <a:buSzPct val="25000"/>
              <a:buFont typeface="Helvetica Neue"/>
              <a:buNone/>
              <a:defRPr/>
            </a:pPr>
            <a:r>
              <a:rPr lang="en-GB" sz="650" b="1" kern="0" dirty="0">
                <a:solidFill>
                  <a:schemeClr val="tx1"/>
                </a:solidFill>
                <a:latin typeface="Roboto"/>
                <a:ea typeface="Roboto"/>
                <a:cs typeface="Roboto"/>
                <a:sym typeface="Roboto"/>
              </a:rPr>
              <a:t>THIS  DOCUMENT  IS</a:t>
            </a:r>
            <a:r>
              <a:rPr lang="en-GB" sz="800" b="0" kern="0" dirty="0">
                <a:solidFill>
                  <a:srgbClr val="7EA243"/>
                </a:solidFill>
                <a:latin typeface="Roboto"/>
                <a:ea typeface="Roboto"/>
                <a:cs typeface="Roboto"/>
                <a:sym typeface="Roboto"/>
              </a:rPr>
              <a:t> •</a:t>
            </a:r>
            <a:r>
              <a:rPr lang="en-GB" sz="650" b="1" kern="0" dirty="0">
                <a:solidFill>
                  <a:srgbClr val="7EA243"/>
                </a:solidFill>
                <a:latin typeface="Roboto"/>
                <a:ea typeface="Roboto"/>
                <a:cs typeface="Roboto"/>
                <a:sym typeface="Roboto"/>
              </a:rPr>
              <a:t>INTERNAL</a:t>
            </a:r>
            <a:r>
              <a:rPr lang="en-GB" sz="650" b="1" kern="0" baseline="0" dirty="0">
                <a:solidFill>
                  <a:srgbClr val="7EA243"/>
                </a:solidFill>
                <a:latin typeface="Roboto"/>
                <a:ea typeface="Roboto"/>
                <a:cs typeface="Roboto"/>
                <a:sym typeface="Roboto"/>
              </a:rPr>
              <a:t> AND CONFIDENTIAL</a:t>
            </a:r>
            <a:endParaRPr lang="en-GB" sz="650" b="1" kern="0" dirty="0">
              <a:solidFill>
                <a:srgbClr val="9B9B9A"/>
              </a:solidFill>
              <a:latin typeface="Roboto"/>
              <a:ea typeface="Roboto"/>
              <a:cs typeface="Roboto"/>
              <a:sym typeface="Roboto"/>
            </a:endParaRPr>
          </a:p>
          <a:p>
            <a:pPr marL="12700" fontAlgn="auto">
              <a:spcBef>
                <a:spcPts val="0"/>
              </a:spcBef>
              <a:spcAft>
                <a:spcPts val="0"/>
              </a:spcAft>
              <a:buClr>
                <a:srgbClr val="3760A4"/>
              </a:buClr>
              <a:buFont typeface="Helvetica Neue"/>
              <a:buNone/>
              <a:defRPr/>
            </a:pPr>
            <a:endParaRPr sz="650" b="1" kern="0" dirty="0">
              <a:solidFill>
                <a:srgbClr val="3760A4"/>
              </a:solidFill>
              <a:latin typeface="Roboto"/>
              <a:ea typeface="Roboto"/>
              <a:cs typeface="Roboto"/>
              <a:sym typeface="Roboto"/>
            </a:endParaRPr>
          </a:p>
        </p:txBody>
      </p:sp>
      <p:sp>
        <p:nvSpPr>
          <p:cNvPr id="24" name="Shape 24"/>
          <p:cNvSpPr txBox="1">
            <a:spLocks noGrp="1"/>
          </p:cNvSpPr>
          <p:nvPr>
            <p:ph type="title" hasCustomPrompt="1"/>
          </p:nvPr>
        </p:nvSpPr>
        <p:spPr>
          <a:xfrm>
            <a:off x="260486" y="1316440"/>
            <a:ext cx="4006714" cy="133151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Roboto"/>
              <a:buNone/>
              <a:defRPr sz="3600" b="0" i="0" u="none" strike="noStrike" cap="none" baseline="0">
                <a:solidFill>
                  <a:schemeClr val="tx1"/>
                </a:solidFill>
                <a:latin typeface="Roboto"/>
                <a:ea typeface="Roboto"/>
                <a:cs typeface="Roboto"/>
                <a:sym typeface="Roboto"/>
              </a:defRPr>
            </a:lvl1pPr>
            <a:lvl2pPr marL="0" marR="0" lvl="1" indent="0" algn="l" rtl="0">
              <a:spcBef>
                <a:spcPts val="0"/>
              </a:spcBef>
              <a:spcAft>
                <a:spcPts val="0"/>
              </a:spcAft>
              <a:buClr>
                <a:schemeClr val="lt1"/>
              </a:buClr>
              <a:buFont typeface="Arial"/>
              <a:buNone/>
              <a:defRPr sz="2200" b="0" i="0" u="none" strike="noStrike" cap="none">
                <a:solidFill>
                  <a:schemeClr val="lt1"/>
                </a:solidFill>
                <a:latin typeface="Arial"/>
                <a:ea typeface="Arial"/>
                <a:cs typeface="Arial"/>
                <a:sym typeface="Arial"/>
              </a:defRPr>
            </a:lvl2pPr>
            <a:lvl3pPr marL="0" marR="0" lvl="2" indent="0" algn="l" rtl="0">
              <a:spcBef>
                <a:spcPts val="0"/>
              </a:spcBef>
              <a:spcAft>
                <a:spcPts val="0"/>
              </a:spcAft>
              <a:buClr>
                <a:schemeClr val="lt1"/>
              </a:buClr>
              <a:buFont typeface="Arial"/>
              <a:buNone/>
              <a:defRPr sz="2200" b="0" i="0" u="none" strike="noStrike" cap="none">
                <a:solidFill>
                  <a:schemeClr val="lt1"/>
                </a:solidFill>
                <a:latin typeface="Arial"/>
                <a:ea typeface="Arial"/>
                <a:cs typeface="Arial"/>
                <a:sym typeface="Arial"/>
              </a:defRPr>
            </a:lvl3pPr>
            <a:lvl4pPr marL="0" marR="0" lvl="3" indent="0" algn="l" rtl="0">
              <a:spcBef>
                <a:spcPts val="0"/>
              </a:spcBef>
              <a:spcAft>
                <a:spcPts val="0"/>
              </a:spcAft>
              <a:buClr>
                <a:schemeClr val="lt1"/>
              </a:buClr>
              <a:buFont typeface="Arial"/>
              <a:buNone/>
              <a:defRPr sz="2200" b="0" i="0" u="none" strike="noStrike" cap="none">
                <a:solidFill>
                  <a:schemeClr val="lt1"/>
                </a:solidFill>
                <a:latin typeface="Arial"/>
                <a:ea typeface="Arial"/>
                <a:cs typeface="Arial"/>
                <a:sym typeface="Arial"/>
              </a:defRPr>
            </a:lvl4pPr>
            <a:lvl5pPr marL="0" marR="0" lvl="4" indent="0" algn="l" rtl="0">
              <a:spcBef>
                <a:spcPts val="0"/>
              </a:spcBef>
              <a:spcAft>
                <a:spcPts val="0"/>
              </a:spcAft>
              <a:buClr>
                <a:schemeClr val="lt1"/>
              </a:buClr>
              <a:buFont typeface="Arial"/>
              <a:buNone/>
              <a:defRPr sz="2200" b="0" i="0" u="none" strike="noStrike" cap="none">
                <a:solidFill>
                  <a:schemeClr val="lt1"/>
                </a:solidFill>
                <a:latin typeface="Arial"/>
                <a:ea typeface="Arial"/>
                <a:cs typeface="Arial"/>
                <a:sym typeface="Arial"/>
              </a:defRPr>
            </a:lvl5pPr>
            <a:lvl6pPr marL="393700" marR="0" lvl="5" indent="0" algn="l" rtl="0">
              <a:spcBef>
                <a:spcPts val="0"/>
              </a:spcBef>
              <a:spcAft>
                <a:spcPts val="0"/>
              </a:spcAft>
              <a:buClr>
                <a:schemeClr val="lt1"/>
              </a:buClr>
              <a:buFont typeface="Arial"/>
              <a:buNone/>
              <a:defRPr sz="2200" b="0" i="0" u="none" strike="noStrike" cap="none">
                <a:solidFill>
                  <a:schemeClr val="lt1"/>
                </a:solidFill>
                <a:latin typeface="Arial"/>
                <a:ea typeface="Arial"/>
                <a:cs typeface="Arial"/>
                <a:sym typeface="Arial"/>
              </a:defRPr>
            </a:lvl6pPr>
            <a:lvl7pPr marL="787400" marR="0" lvl="6" indent="0" algn="l" rtl="0">
              <a:spcBef>
                <a:spcPts val="0"/>
              </a:spcBef>
              <a:spcAft>
                <a:spcPts val="0"/>
              </a:spcAft>
              <a:buClr>
                <a:schemeClr val="lt1"/>
              </a:buClr>
              <a:buFont typeface="Arial"/>
              <a:buNone/>
              <a:defRPr sz="2200" b="0" i="0" u="none" strike="noStrike" cap="none">
                <a:solidFill>
                  <a:schemeClr val="lt1"/>
                </a:solidFill>
                <a:latin typeface="Arial"/>
                <a:ea typeface="Arial"/>
                <a:cs typeface="Arial"/>
                <a:sym typeface="Arial"/>
              </a:defRPr>
            </a:lvl7pPr>
            <a:lvl8pPr marL="1181100" marR="0" lvl="7" indent="0" algn="l" rtl="0">
              <a:spcBef>
                <a:spcPts val="0"/>
              </a:spcBef>
              <a:spcAft>
                <a:spcPts val="0"/>
              </a:spcAft>
              <a:buClr>
                <a:schemeClr val="lt1"/>
              </a:buClr>
              <a:buFont typeface="Arial"/>
              <a:buNone/>
              <a:defRPr sz="2200" b="0" i="0" u="none" strike="noStrike" cap="none">
                <a:solidFill>
                  <a:schemeClr val="lt1"/>
                </a:solidFill>
                <a:latin typeface="Arial"/>
                <a:ea typeface="Arial"/>
                <a:cs typeface="Arial"/>
                <a:sym typeface="Arial"/>
              </a:defRPr>
            </a:lvl8pPr>
            <a:lvl9pPr marL="1574800" marR="0" lvl="8" indent="0" algn="l" rtl="0">
              <a:spcBef>
                <a:spcPts val="0"/>
              </a:spcBef>
              <a:spcAft>
                <a:spcPts val="0"/>
              </a:spcAft>
              <a:buClr>
                <a:schemeClr val="lt1"/>
              </a:buClr>
              <a:buFont typeface="Arial"/>
              <a:buNone/>
              <a:defRPr sz="2200" b="0" i="0" u="none" strike="noStrike" cap="none">
                <a:solidFill>
                  <a:schemeClr val="lt1"/>
                </a:solidFill>
                <a:latin typeface="Arial"/>
                <a:ea typeface="Arial"/>
                <a:cs typeface="Arial"/>
                <a:sym typeface="Arial"/>
              </a:defRPr>
            </a:lvl9pPr>
          </a:lstStyle>
          <a:p>
            <a:r>
              <a:rPr lang="en-US" dirty="0"/>
              <a:t>Regulator safety session</a:t>
            </a:r>
            <a:endParaRPr dirty="0"/>
          </a:p>
        </p:txBody>
      </p:sp>
      <p:pic>
        <p:nvPicPr>
          <p:cNvPr id="21" name="Picture 20"/>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3370" y="205618"/>
            <a:ext cx="2207300" cy="998944"/>
          </a:xfrm>
          <a:prstGeom prst="rect">
            <a:avLst/>
          </a:prstGeom>
        </p:spPr>
      </p:pic>
      <p:pic>
        <p:nvPicPr>
          <p:cNvPr id="20" name="Picture 19" descr="The University of Rhode Island">
            <a:hlinkClick r:id="rId7"/>
          </p:cNvPr>
          <p:cNvPicPr/>
          <p:nvPr userDrawn="1"/>
        </p:nvPicPr>
        <p:blipFill>
          <a:blip r:embed="rId8" cstate="print"/>
          <a:srcRect/>
          <a:stretch>
            <a:fillRect/>
          </a:stretch>
        </p:blipFill>
        <p:spPr bwMode="auto">
          <a:xfrm>
            <a:off x="426971" y="3141639"/>
            <a:ext cx="2074743" cy="676455"/>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Picture page">
    <p:spTree>
      <p:nvGrpSpPr>
        <p:cNvPr id="1" name="Shape 91"/>
        <p:cNvGrpSpPr/>
        <p:nvPr/>
      </p:nvGrpSpPr>
      <p:grpSpPr>
        <a:xfrm>
          <a:off x="0" y="0"/>
          <a:ext cx="0" cy="0"/>
          <a:chOff x="0" y="0"/>
          <a:chExt cx="0" cy="0"/>
        </a:xfrm>
      </p:grpSpPr>
      <p:pic>
        <p:nvPicPr>
          <p:cNvPr id="7" name="Picture 6" descr="Airgas-7808R.jp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9144000" cy="4324350"/>
          </a:xfrm>
          <a:prstGeom prst="rect">
            <a:avLst/>
          </a:prstGeom>
        </p:spPr>
      </p:pic>
      <p:sp>
        <p:nvSpPr>
          <p:cNvPr id="4" name="Shape 93"/>
          <p:cNvSpPr>
            <a:spLocks/>
          </p:cNvSpPr>
          <p:nvPr/>
        </p:nvSpPr>
        <p:spPr bwMode="auto">
          <a:xfrm>
            <a:off x="6208713" y="1419225"/>
            <a:ext cx="2928937" cy="2928938"/>
          </a:xfrm>
          <a:custGeom>
            <a:avLst/>
            <a:gdLst>
              <a:gd name="T0" fmla="*/ 0 w 120000"/>
              <a:gd name="T1" fmla="*/ 0 h 120000"/>
              <a:gd name="T2" fmla="*/ 120000 w 120000"/>
              <a:gd name="T3" fmla="*/ 120000 h 120000"/>
            </a:gdLst>
            <a:ahLst/>
            <a:cxnLst>
              <a:cxn ang="0">
                <a:pos x="59986" y="0"/>
              </a:cxn>
              <a:cxn ang="0">
                <a:pos x="55066" y="198"/>
              </a:cxn>
              <a:cxn ang="0">
                <a:pos x="50256" y="785"/>
              </a:cxn>
              <a:cxn ang="0">
                <a:pos x="45571" y="1743"/>
              </a:cxn>
              <a:cxn ang="0">
                <a:pos x="41026" y="3058"/>
              </a:cxn>
              <a:cxn ang="0">
                <a:pos x="36637" y="4715"/>
              </a:cxn>
              <a:cxn ang="0">
                <a:pos x="32419" y="6697"/>
              </a:cxn>
              <a:cxn ang="0">
                <a:pos x="28388" y="8989"/>
              </a:cxn>
              <a:cxn ang="0">
                <a:pos x="24559" y="11576"/>
              </a:cxn>
              <a:cxn ang="0">
                <a:pos x="20948" y="14443"/>
              </a:cxn>
              <a:cxn ang="0">
                <a:pos x="17570" y="17573"/>
              </a:cxn>
              <a:cxn ang="0">
                <a:pos x="14440" y="20952"/>
              </a:cxn>
              <a:cxn ang="0">
                <a:pos x="11574" y="24564"/>
              </a:cxn>
              <a:cxn ang="0">
                <a:pos x="8987" y="28394"/>
              </a:cxn>
              <a:cxn ang="0">
                <a:pos x="6695" y="32426"/>
              </a:cxn>
              <a:cxn ang="0">
                <a:pos x="4714" y="36644"/>
              </a:cxn>
              <a:cxn ang="0">
                <a:pos x="3058" y="41034"/>
              </a:cxn>
              <a:cxn ang="0">
                <a:pos x="1743" y="45579"/>
              </a:cxn>
              <a:cxn ang="0">
                <a:pos x="785" y="50265"/>
              </a:cxn>
              <a:cxn ang="0">
                <a:pos x="198" y="55076"/>
              </a:cxn>
              <a:cxn ang="0">
                <a:pos x="0" y="59997"/>
              </a:cxn>
              <a:cxn ang="0">
                <a:pos x="198" y="64917"/>
              </a:cxn>
              <a:cxn ang="0">
                <a:pos x="785" y="69729"/>
              </a:cxn>
              <a:cxn ang="0">
                <a:pos x="1743" y="74415"/>
              </a:cxn>
              <a:cxn ang="0">
                <a:pos x="3058" y="78960"/>
              </a:cxn>
              <a:cxn ang="0">
                <a:pos x="4714" y="83350"/>
              </a:cxn>
              <a:cxn ang="0">
                <a:pos x="6695" y="87568"/>
              </a:cxn>
              <a:cxn ang="0">
                <a:pos x="8987" y="91600"/>
              </a:cxn>
              <a:cxn ang="0">
                <a:pos x="11574" y="95430"/>
              </a:cxn>
              <a:cxn ang="0">
                <a:pos x="14440" y="99041"/>
              </a:cxn>
              <a:cxn ang="0">
                <a:pos x="17570" y="102420"/>
              </a:cxn>
              <a:cxn ang="0">
                <a:pos x="20948" y="105551"/>
              </a:cxn>
              <a:cxn ang="0">
                <a:pos x="24559" y="108417"/>
              </a:cxn>
              <a:cxn ang="0">
                <a:pos x="28388" y="111004"/>
              </a:cxn>
              <a:cxn ang="0">
                <a:pos x="32419" y="113296"/>
              </a:cxn>
              <a:cxn ang="0">
                <a:pos x="36637" y="115278"/>
              </a:cxn>
              <a:cxn ang="0">
                <a:pos x="41026" y="116934"/>
              </a:cxn>
              <a:cxn ang="0">
                <a:pos x="45571" y="118249"/>
              </a:cxn>
              <a:cxn ang="0">
                <a:pos x="50256" y="119207"/>
              </a:cxn>
              <a:cxn ang="0">
                <a:pos x="55066" y="119793"/>
              </a:cxn>
              <a:cxn ang="0">
                <a:pos x="59986" y="119992"/>
              </a:cxn>
              <a:cxn ang="0">
                <a:pos x="119983" y="119992"/>
              </a:cxn>
              <a:cxn ang="0">
                <a:pos x="119984" y="59997"/>
              </a:cxn>
              <a:cxn ang="0">
                <a:pos x="119785" y="55076"/>
              </a:cxn>
              <a:cxn ang="0">
                <a:pos x="119199" y="50265"/>
              </a:cxn>
              <a:cxn ang="0">
                <a:pos x="118240" y="45579"/>
              </a:cxn>
              <a:cxn ang="0">
                <a:pos x="116925" y="41034"/>
              </a:cxn>
              <a:cxn ang="0">
                <a:pos x="115269" y="36644"/>
              </a:cxn>
              <a:cxn ang="0">
                <a:pos x="113288" y="32426"/>
              </a:cxn>
              <a:cxn ang="0">
                <a:pos x="110996" y="28394"/>
              </a:cxn>
              <a:cxn ang="0">
                <a:pos x="108409" y="24564"/>
              </a:cxn>
              <a:cxn ang="0">
                <a:pos x="105542" y="20952"/>
              </a:cxn>
              <a:cxn ang="0">
                <a:pos x="102412" y="17573"/>
              </a:cxn>
              <a:cxn ang="0">
                <a:pos x="99033" y="14443"/>
              </a:cxn>
              <a:cxn ang="0">
                <a:pos x="95421" y="11576"/>
              </a:cxn>
              <a:cxn ang="0">
                <a:pos x="91592" y="8989"/>
              </a:cxn>
              <a:cxn ang="0">
                <a:pos x="87560" y="6697"/>
              </a:cxn>
              <a:cxn ang="0">
                <a:pos x="83341" y="4715"/>
              </a:cxn>
              <a:cxn ang="0">
                <a:pos x="78951" y="3058"/>
              </a:cxn>
              <a:cxn ang="0">
                <a:pos x="74405" y="1743"/>
              </a:cxn>
              <a:cxn ang="0">
                <a:pos x="69718" y="785"/>
              </a:cxn>
              <a:cxn ang="0">
                <a:pos x="64907" y="198"/>
              </a:cxn>
              <a:cxn ang="0">
                <a:pos x="59986" y="0"/>
              </a:cxn>
            </a:cxnLst>
            <a:rect l="T0" t="T1" r="T2" b="T3"/>
            <a:pathLst>
              <a:path w="120000" h="120000" extrusionOk="0">
                <a:moveTo>
                  <a:pt x="59986" y="0"/>
                </a:moveTo>
                <a:lnTo>
                  <a:pt x="55066" y="198"/>
                </a:lnTo>
                <a:lnTo>
                  <a:pt x="50256" y="785"/>
                </a:lnTo>
                <a:lnTo>
                  <a:pt x="45571" y="1743"/>
                </a:lnTo>
                <a:lnTo>
                  <a:pt x="41026" y="3058"/>
                </a:lnTo>
                <a:lnTo>
                  <a:pt x="36637" y="4715"/>
                </a:lnTo>
                <a:lnTo>
                  <a:pt x="32419" y="6697"/>
                </a:lnTo>
                <a:lnTo>
                  <a:pt x="28388" y="8989"/>
                </a:lnTo>
                <a:lnTo>
                  <a:pt x="24559" y="11576"/>
                </a:lnTo>
                <a:lnTo>
                  <a:pt x="20948" y="14443"/>
                </a:lnTo>
                <a:lnTo>
                  <a:pt x="17570" y="17573"/>
                </a:lnTo>
                <a:lnTo>
                  <a:pt x="14440" y="20952"/>
                </a:lnTo>
                <a:lnTo>
                  <a:pt x="11574" y="24564"/>
                </a:lnTo>
                <a:lnTo>
                  <a:pt x="8987" y="28394"/>
                </a:lnTo>
                <a:lnTo>
                  <a:pt x="6695" y="32426"/>
                </a:lnTo>
                <a:lnTo>
                  <a:pt x="4714" y="36644"/>
                </a:lnTo>
                <a:lnTo>
                  <a:pt x="3058" y="41034"/>
                </a:lnTo>
                <a:lnTo>
                  <a:pt x="1743" y="45579"/>
                </a:lnTo>
                <a:lnTo>
                  <a:pt x="785" y="50265"/>
                </a:lnTo>
                <a:lnTo>
                  <a:pt x="198" y="55076"/>
                </a:lnTo>
                <a:lnTo>
                  <a:pt x="0" y="59997"/>
                </a:lnTo>
                <a:lnTo>
                  <a:pt x="198" y="64917"/>
                </a:lnTo>
                <a:lnTo>
                  <a:pt x="785" y="69729"/>
                </a:lnTo>
                <a:lnTo>
                  <a:pt x="1743" y="74415"/>
                </a:lnTo>
                <a:lnTo>
                  <a:pt x="3058" y="78960"/>
                </a:lnTo>
                <a:lnTo>
                  <a:pt x="4714" y="83350"/>
                </a:lnTo>
                <a:lnTo>
                  <a:pt x="6695" y="87568"/>
                </a:lnTo>
                <a:lnTo>
                  <a:pt x="8987" y="91600"/>
                </a:lnTo>
                <a:lnTo>
                  <a:pt x="11574" y="95430"/>
                </a:lnTo>
                <a:lnTo>
                  <a:pt x="14440" y="99041"/>
                </a:lnTo>
                <a:lnTo>
                  <a:pt x="17570" y="102420"/>
                </a:lnTo>
                <a:lnTo>
                  <a:pt x="20948" y="105551"/>
                </a:lnTo>
                <a:lnTo>
                  <a:pt x="24559" y="108417"/>
                </a:lnTo>
                <a:lnTo>
                  <a:pt x="28388" y="111004"/>
                </a:lnTo>
                <a:lnTo>
                  <a:pt x="32419" y="113296"/>
                </a:lnTo>
                <a:lnTo>
                  <a:pt x="36637" y="115278"/>
                </a:lnTo>
                <a:lnTo>
                  <a:pt x="41026" y="116934"/>
                </a:lnTo>
                <a:lnTo>
                  <a:pt x="45571" y="118249"/>
                </a:lnTo>
                <a:lnTo>
                  <a:pt x="50256" y="119207"/>
                </a:lnTo>
                <a:lnTo>
                  <a:pt x="55066" y="119793"/>
                </a:lnTo>
                <a:lnTo>
                  <a:pt x="59986" y="119992"/>
                </a:lnTo>
                <a:lnTo>
                  <a:pt x="119983" y="119992"/>
                </a:lnTo>
                <a:lnTo>
                  <a:pt x="119984" y="59997"/>
                </a:lnTo>
                <a:lnTo>
                  <a:pt x="119785" y="55076"/>
                </a:lnTo>
                <a:lnTo>
                  <a:pt x="119199" y="50265"/>
                </a:lnTo>
                <a:lnTo>
                  <a:pt x="118240" y="45579"/>
                </a:lnTo>
                <a:lnTo>
                  <a:pt x="116925" y="41034"/>
                </a:lnTo>
                <a:lnTo>
                  <a:pt x="115269" y="36644"/>
                </a:lnTo>
                <a:lnTo>
                  <a:pt x="113288" y="32426"/>
                </a:lnTo>
                <a:lnTo>
                  <a:pt x="110996" y="28394"/>
                </a:lnTo>
                <a:lnTo>
                  <a:pt x="108409" y="24564"/>
                </a:lnTo>
                <a:lnTo>
                  <a:pt x="105542" y="20952"/>
                </a:lnTo>
                <a:lnTo>
                  <a:pt x="102412" y="17573"/>
                </a:lnTo>
                <a:lnTo>
                  <a:pt x="99033" y="14443"/>
                </a:lnTo>
                <a:lnTo>
                  <a:pt x="95421" y="11576"/>
                </a:lnTo>
                <a:lnTo>
                  <a:pt x="91592" y="8989"/>
                </a:lnTo>
                <a:lnTo>
                  <a:pt x="87560" y="6697"/>
                </a:lnTo>
                <a:lnTo>
                  <a:pt x="83341" y="4715"/>
                </a:lnTo>
                <a:lnTo>
                  <a:pt x="78951" y="3058"/>
                </a:lnTo>
                <a:lnTo>
                  <a:pt x="74405" y="1743"/>
                </a:lnTo>
                <a:lnTo>
                  <a:pt x="69718" y="785"/>
                </a:lnTo>
                <a:lnTo>
                  <a:pt x="64907" y="198"/>
                </a:lnTo>
                <a:lnTo>
                  <a:pt x="59986" y="0"/>
                </a:lnTo>
                <a:close/>
              </a:path>
            </a:pathLst>
          </a:custGeom>
          <a:solidFill>
            <a:srgbClr val="FFFFFF"/>
          </a:solidFill>
          <a:ln w="9525">
            <a:noFill/>
            <a:round/>
            <a:headEnd/>
            <a:tailEnd/>
          </a:ln>
        </p:spPr>
        <p:txBody>
          <a:bodyPr lIns="0" tIns="0" rIns="0" bIns="0"/>
          <a:lstStyle/>
          <a:p>
            <a:pPr>
              <a:defRPr/>
            </a:pPr>
            <a:endParaRPr lang="en-US" dirty="0"/>
          </a:p>
        </p:txBody>
      </p:sp>
      <p:sp>
        <p:nvSpPr>
          <p:cNvPr id="5" name="Shape 94"/>
          <p:cNvSpPr>
            <a:spLocks/>
          </p:cNvSpPr>
          <p:nvPr/>
        </p:nvSpPr>
        <p:spPr bwMode="auto">
          <a:xfrm>
            <a:off x="6775450" y="3487738"/>
            <a:ext cx="465138" cy="0"/>
          </a:xfrm>
          <a:custGeom>
            <a:avLst/>
            <a:gdLst>
              <a:gd name="T0" fmla="*/ 0 w 120000"/>
              <a:gd name="T1" fmla="*/ 0 h 120000"/>
              <a:gd name="T2" fmla="*/ 120000 w 120000"/>
              <a:gd name="T3" fmla="*/ 120000 h 120000"/>
            </a:gdLst>
            <a:ahLst/>
            <a:cxnLst>
              <a:cxn ang="0">
                <a:pos x="0" y="0"/>
              </a:cxn>
              <a:cxn ang="0">
                <a:pos x="119915" y="0"/>
              </a:cxn>
            </a:cxnLst>
            <a:rect l="T0" t="T1" r="T2" b="T3"/>
            <a:pathLst>
              <a:path w="120000" h="120000" extrusionOk="0">
                <a:moveTo>
                  <a:pt x="0" y="0"/>
                </a:moveTo>
                <a:lnTo>
                  <a:pt x="119915" y="0"/>
                </a:lnTo>
              </a:path>
            </a:pathLst>
          </a:custGeom>
          <a:noFill/>
          <a:ln w="25400" cap="flat" cmpd="sng">
            <a:solidFill>
              <a:schemeClr val="tx1"/>
            </a:solidFill>
            <a:prstDash val="solid"/>
            <a:round/>
            <a:headEnd type="none" w="med" len="med"/>
            <a:tailEnd type="none" w="med" len="med"/>
          </a:ln>
        </p:spPr>
        <p:txBody>
          <a:bodyPr lIns="0" tIns="0" rIns="0" bIns="0"/>
          <a:lstStyle/>
          <a:p>
            <a:pPr>
              <a:defRPr/>
            </a:pPr>
            <a:endParaRPr lang="en-US" dirty="0"/>
          </a:p>
        </p:txBody>
      </p:sp>
      <p:sp>
        <p:nvSpPr>
          <p:cNvPr id="95" name="Shape 95"/>
          <p:cNvSpPr txBox="1">
            <a:spLocks noGrp="1"/>
          </p:cNvSpPr>
          <p:nvPr>
            <p:ph type="title"/>
          </p:nvPr>
        </p:nvSpPr>
        <p:spPr>
          <a:xfrm>
            <a:off x="6668615" y="2201291"/>
            <a:ext cx="2376300" cy="12386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Roboto"/>
              <a:buNone/>
              <a:defRPr sz="2600" b="0" i="0" u="none" strike="noStrike" cap="none">
                <a:solidFill>
                  <a:schemeClr val="tx1"/>
                </a:solidFill>
                <a:latin typeface="Roboto"/>
                <a:ea typeface="Roboto"/>
                <a:cs typeface="Roboto"/>
                <a:sym typeface="Roboto"/>
              </a:defRPr>
            </a:lvl1pPr>
            <a:lvl2pPr lvl="1" indent="0" rtl="0">
              <a:spcBef>
                <a:spcPts val="0"/>
              </a:spcBef>
              <a:buFont typeface="Arial"/>
              <a:buNone/>
              <a:defRPr sz="1200"/>
            </a:lvl2pPr>
            <a:lvl3pPr lvl="2" indent="0" rtl="0">
              <a:spcBef>
                <a:spcPts val="0"/>
              </a:spcBef>
              <a:buFont typeface="Arial"/>
              <a:buNone/>
              <a:defRPr sz="1200"/>
            </a:lvl3pPr>
            <a:lvl4pPr lvl="3" indent="0" rtl="0">
              <a:spcBef>
                <a:spcPts val="0"/>
              </a:spcBef>
              <a:buFont typeface="Arial"/>
              <a:buNone/>
              <a:defRPr sz="1200"/>
            </a:lvl4pPr>
            <a:lvl5pPr lvl="4" indent="0" rtl="0">
              <a:spcBef>
                <a:spcPts val="0"/>
              </a:spcBef>
              <a:buFont typeface="Arial"/>
              <a:buNone/>
              <a:defRPr sz="1200"/>
            </a:lvl5pPr>
            <a:lvl6pPr lvl="5" indent="0" rtl="0">
              <a:spcBef>
                <a:spcPts val="0"/>
              </a:spcBef>
              <a:buFont typeface="Arial"/>
              <a:buNone/>
              <a:defRPr sz="1200"/>
            </a:lvl6pPr>
            <a:lvl7pPr lvl="6" indent="0" rtl="0">
              <a:spcBef>
                <a:spcPts val="0"/>
              </a:spcBef>
              <a:buFont typeface="Arial"/>
              <a:buNone/>
              <a:defRPr sz="1200"/>
            </a:lvl7pPr>
            <a:lvl8pPr lvl="7" indent="0" rtl="0">
              <a:spcBef>
                <a:spcPts val="0"/>
              </a:spcBef>
              <a:buFont typeface="Arial"/>
              <a:buNone/>
              <a:defRPr sz="1200"/>
            </a:lvl8pPr>
            <a:lvl9pPr lvl="8" indent="0" rtl="0">
              <a:spcBef>
                <a:spcPts val="0"/>
              </a:spcBef>
              <a:buFont typeface="Arial"/>
              <a:buNone/>
              <a:defRPr sz="1200"/>
            </a:lvl9pPr>
          </a:lstStyle>
          <a:p>
            <a:r>
              <a:rPr lang="en-US"/>
              <a:t>Click to edit Master title style</a:t>
            </a:r>
            <a:endParaRPr dirty="0"/>
          </a:p>
        </p:txBody>
      </p:sp>
      <p:sp>
        <p:nvSpPr>
          <p:cNvPr id="6" name="Shape 11"/>
          <p:cNvSpPr txBox="1">
            <a:spLocks noGrp="1"/>
          </p:cNvSpPr>
          <p:nvPr>
            <p:ph type="sldNum" idx="10"/>
          </p:nvPr>
        </p:nvSpPr>
        <p:spPr/>
        <p:txBody>
          <a:bodyPr/>
          <a:lstStyle>
            <a:lvl1pPr>
              <a:defRPr/>
            </a:lvl1pPr>
          </a:lstStyle>
          <a:p>
            <a:pPr>
              <a:defRPr/>
            </a:pPr>
            <a:fld id="{A35B637D-6B5E-40CC-AA8D-6988D51590AF}" type="slidenum">
              <a:rPr lang="en-GB"/>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5764" y="226219"/>
            <a:ext cx="8328025" cy="740569"/>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990601" y="1232298"/>
            <a:ext cx="7624763" cy="32742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sldNum" sz="quarter" idx="10"/>
          </p:nvPr>
        </p:nvSpPr>
        <p:spPr>
          <a:ln/>
        </p:spPr>
        <p:txBody>
          <a:bodyPr/>
          <a:lstStyle>
            <a:lvl1pPr>
              <a:defRPr/>
            </a:lvl1pPr>
          </a:lstStyle>
          <a:p>
            <a:pPr>
              <a:defRPr/>
            </a:pPr>
            <a:fld id="{A747AC5B-95C9-4A0D-AFF9-952CCB843B1A}" type="slidenum">
              <a:rPr lang="en-US"/>
              <a:pPr>
                <a:defRPr/>
              </a:pPr>
              <a:t>‹#›</a:t>
            </a:fld>
            <a:endParaRPr lang="en-US"/>
          </a:p>
        </p:txBody>
      </p:sp>
    </p:spTree>
    <p:extLst>
      <p:ext uri="{BB962C8B-B14F-4D97-AF65-F5344CB8AC3E}">
        <p14:creationId xmlns:p14="http://schemas.microsoft.com/office/powerpoint/2010/main" val="2221137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p>
        </p:txBody>
      </p:sp>
      <p:sp>
        <p:nvSpPr>
          <p:cNvPr id="3" name="Rectangle 4"/>
          <p:cNvSpPr>
            <a:spLocks noGrp="1" noChangeArrowheads="1"/>
          </p:cNvSpPr>
          <p:nvPr>
            <p:ph type="dt" sz="half" idx="10"/>
          </p:nvPr>
        </p:nvSpPr>
        <p:spPr>
          <a:xfrm>
            <a:off x="457200" y="4683919"/>
            <a:ext cx="2133600" cy="357188"/>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3124200" y="4683919"/>
            <a:ext cx="2895600" cy="357188"/>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0D1A33E-E809-4878-92D2-C36BCA23EE9D}" type="slidenum">
              <a:rPr lang="en-US"/>
              <a:pPr>
                <a:defRPr/>
              </a:pPr>
              <a:t>‹#›</a:t>
            </a:fld>
            <a:endParaRPr lang="en-US"/>
          </a:p>
        </p:txBody>
      </p:sp>
    </p:spTree>
    <p:extLst>
      <p:ext uri="{BB962C8B-B14F-4D97-AF65-F5344CB8AC3E}">
        <p14:creationId xmlns:p14="http://schemas.microsoft.com/office/powerpoint/2010/main" val="2284939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5764" y="226219"/>
            <a:ext cx="8328025" cy="740569"/>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990601" y="1232297"/>
            <a:ext cx="7624763" cy="157995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90601" y="2926557"/>
            <a:ext cx="7624763" cy="157996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a:xfrm>
            <a:off x="223838" y="4800600"/>
            <a:ext cx="1905000" cy="342900"/>
          </a:xfrm>
        </p:spPr>
        <p:txBody>
          <a:bodyPr/>
          <a:lstStyle>
            <a:lvl1pPr>
              <a:defRPr smtClean="0"/>
            </a:lvl1pPr>
          </a:lstStyle>
          <a:p>
            <a:pPr>
              <a:defRPr/>
            </a:pPr>
            <a:fld id="{F62BA3BE-3ECD-44AC-9B84-D6E45F2E82E5}" type="slidenum">
              <a:rPr lang="en-US"/>
              <a:pPr>
                <a:defRPr/>
              </a:pPr>
              <a:t>‹#›</a:t>
            </a:fld>
            <a:endParaRPr lang="en-US"/>
          </a:p>
        </p:txBody>
      </p:sp>
    </p:spTree>
    <p:extLst>
      <p:ext uri="{BB962C8B-B14F-4D97-AF65-F5344CB8AC3E}">
        <p14:creationId xmlns:p14="http://schemas.microsoft.com/office/powerpoint/2010/main" val="6568391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F7F7EA8C-3654-4D6A-AEF9-1F3238BF848C}" type="slidenum">
              <a:rPr lang="en-US"/>
              <a:pPr>
                <a:defRPr/>
              </a:pPr>
              <a:t>‹#›</a:t>
            </a:fld>
            <a:endParaRPr lang="en-US"/>
          </a:p>
        </p:txBody>
      </p:sp>
    </p:spTree>
    <p:extLst>
      <p:ext uri="{BB962C8B-B14F-4D97-AF65-F5344CB8AC3E}">
        <p14:creationId xmlns:p14="http://schemas.microsoft.com/office/powerpoint/2010/main" val="895413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5764" y="226219"/>
            <a:ext cx="8328025" cy="740569"/>
          </a:xfrm>
          <a:prstGeom prst="rect">
            <a:avLst/>
          </a:prstGeom>
        </p:spPr>
        <p:txBody>
          <a:bodyPr/>
          <a:lstStyle/>
          <a:p>
            <a:r>
              <a:rPr lang="en-US"/>
              <a:t>Click to edit Master title style</a:t>
            </a:r>
          </a:p>
        </p:txBody>
      </p:sp>
      <p:sp>
        <p:nvSpPr>
          <p:cNvPr id="3" name="Table Placeholder 2"/>
          <p:cNvSpPr>
            <a:spLocks noGrp="1"/>
          </p:cNvSpPr>
          <p:nvPr>
            <p:ph type="tbl" idx="1"/>
          </p:nvPr>
        </p:nvSpPr>
        <p:spPr>
          <a:xfrm>
            <a:off x="304801" y="1232298"/>
            <a:ext cx="8310563" cy="3274219"/>
          </a:xfrm>
          <a:prstGeom prst="rect">
            <a:avLst/>
          </a:prstGeom>
        </p:spPr>
        <p:txBody>
          <a:bodyPr/>
          <a:lstStyle/>
          <a:p>
            <a:endParaRPr lang="en-US"/>
          </a:p>
        </p:txBody>
      </p:sp>
      <p:sp>
        <p:nvSpPr>
          <p:cNvPr id="4" name="Slide Number Placeholder 3"/>
          <p:cNvSpPr>
            <a:spLocks noGrp="1"/>
          </p:cNvSpPr>
          <p:nvPr>
            <p:ph type="sldNum" sz="quarter" idx="10"/>
          </p:nvPr>
        </p:nvSpPr>
        <p:spPr>
          <a:xfrm>
            <a:off x="381000" y="4800600"/>
            <a:ext cx="1905000" cy="342900"/>
          </a:xfrm>
        </p:spPr>
        <p:txBody>
          <a:bodyPr/>
          <a:lstStyle>
            <a:lvl1pPr>
              <a:defRPr/>
            </a:lvl1pPr>
          </a:lstStyle>
          <a:p>
            <a:fld id="{BCDAB979-6794-44D4-863D-19E15BCA52EF}" type="slidenum">
              <a:rPr lang="en-US"/>
              <a:pPr/>
              <a:t>‹#›</a:t>
            </a:fld>
            <a:endParaRPr lang="en-US"/>
          </a:p>
        </p:txBody>
      </p:sp>
    </p:spTree>
    <p:extLst>
      <p:ext uri="{BB962C8B-B14F-4D97-AF65-F5344CB8AC3E}">
        <p14:creationId xmlns:p14="http://schemas.microsoft.com/office/powerpoint/2010/main" val="2391970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5_Cover page">
  <p:cSld name="6_Cover page">
    <p:spTree>
      <p:nvGrpSpPr>
        <p:cNvPr id="1" name="Shape 18"/>
        <p:cNvGrpSpPr/>
        <p:nvPr/>
      </p:nvGrpSpPr>
      <p:grpSpPr>
        <a:xfrm>
          <a:off x="0" y="0"/>
          <a:ext cx="0" cy="0"/>
          <a:chOff x="0" y="0"/>
          <a:chExt cx="0" cy="0"/>
        </a:xfrm>
      </p:grpSpPr>
      <p:pic>
        <p:nvPicPr>
          <p:cNvPr id="19" name="Google Shape;19;p2" descr="AIRL_1612252_AIRGAS_LQ_FA.jpg"/>
          <p:cNvPicPr preferRelativeResize="0"/>
          <p:nvPr/>
        </p:nvPicPr>
        <p:blipFill rotWithShape="1">
          <a:blip r:embed="rId2">
            <a:alphaModFix/>
          </a:blip>
          <a:srcRect/>
          <a:stretch/>
        </p:blipFill>
        <p:spPr>
          <a:xfrm>
            <a:off x="4419600" y="0"/>
            <a:ext cx="4724400" cy="5187950"/>
          </a:xfrm>
          <a:prstGeom prst="rect">
            <a:avLst/>
          </a:prstGeom>
          <a:noFill/>
          <a:ln>
            <a:noFill/>
          </a:ln>
        </p:spPr>
      </p:pic>
      <p:grpSp>
        <p:nvGrpSpPr>
          <p:cNvPr id="20" name="Google Shape;20;p2"/>
          <p:cNvGrpSpPr/>
          <p:nvPr/>
        </p:nvGrpSpPr>
        <p:grpSpPr>
          <a:xfrm>
            <a:off x="-10174" y="-1588"/>
            <a:ext cx="9152901" cy="5189537"/>
            <a:chOff x="-9859" y="-1429"/>
            <a:chExt cx="9152586" cy="5190043"/>
          </a:xfrm>
        </p:grpSpPr>
        <p:pic>
          <p:nvPicPr>
            <p:cNvPr id="21" name="Google Shape;21;p2" descr="t1.png"/>
            <p:cNvPicPr preferRelativeResize="0"/>
            <p:nvPr/>
          </p:nvPicPr>
          <p:blipFill rotWithShape="1">
            <a:blip r:embed="rId3">
              <a:alphaModFix/>
            </a:blip>
            <a:srcRect/>
            <a:stretch/>
          </p:blipFill>
          <p:spPr>
            <a:xfrm>
              <a:off x="-9859" y="3185309"/>
              <a:ext cx="9144000" cy="2003305"/>
            </a:xfrm>
            <a:prstGeom prst="rect">
              <a:avLst/>
            </a:prstGeom>
            <a:noFill/>
            <a:ln>
              <a:noFill/>
            </a:ln>
          </p:spPr>
        </p:pic>
        <p:pic>
          <p:nvPicPr>
            <p:cNvPr id="22" name="Google Shape;22;p2" descr="t1.png"/>
            <p:cNvPicPr preferRelativeResize="0"/>
            <p:nvPr/>
          </p:nvPicPr>
          <p:blipFill rotWithShape="1">
            <a:blip r:embed="rId4">
              <a:alphaModFix/>
            </a:blip>
            <a:srcRect/>
            <a:stretch/>
          </p:blipFill>
          <p:spPr>
            <a:xfrm>
              <a:off x="-1273" y="-1429"/>
              <a:ext cx="9144000" cy="1413494"/>
            </a:xfrm>
            <a:prstGeom prst="rect">
              <a:avLst/>
            </a:prstGeom>
            <a:noFill/>
            <a:ln>
              <a:noFill/>
            </a:ln>
          </p:spPr>
        </p:pic>
        <p:pic>
          <p:nvPicPr>
            <p:cNvPr id="23" name="Google Shape;23;p2" descr="t1.png"/>
            <p:cNvPicPr preferRelativeResize="0"/>
            <p:nvPr/>
          </p:nvPicPr>
          <p:blipFill rotWithShape="1">
            <a:blip r:embed="rId5">
              <a:alphaModFix/>
            </a:blip>
            <a:srcRect l="-432"/>
            <a:stretch/>
          </p:blipFill>
          <p:spPr>
            <a:xfrm>
              <a:off x="78812" y="18128"/>
              <a:ext cx="4738687" cy="5143499"/>
            </a:xfrm>
            <a:prstGeom prst="rect">
              <a:avLst/>
            </a:prstGeom>
            <a:noFill/>
            <a:ln>
              <a:noFill/>
            </a:ln>
          </p:spPr>
        </p:pic>
      </p:grpSp>
      <p:sp>
        <p:nvSpPr>
          <p:cNvPr id="24" name="Google Shape;24;p2"/>
          <p:cNvSpPr/>
          <p:nvPr/>
        </p:nvSpPr>
        <p:spPr>
          <a:xfrm>
            <a:off x="323850" y="4649788"/>
            <a:ext cx="4248150" cy="298450"/>
          </a:xfrm>
          <a:prstGeom prst="rect">
            <a:avLst/>
          </a:prstGeom>
          <a:noFill/>
          <a:ln w="9525" cap="flat" cmpd="sng">
            <a:solidFill>
              <a:srgbClr val="006272"/>
            </a:solidFill>
            <a:prstDash val="dot"/>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400"/>
              <a:buFont typeface="Arial"/>
              <a:buNone/>
            </a:pPr>
            <a:endParaRPr sz="1400" b="0" i="0" u="none" strike="noStrike" cap="none">
              <a:solidFill>
                <a:schemeClr val="dk1"/>
              </a:solidFill>
              <a:latin typeface="Roboto"/>
              <a:ea typeface="Roboto"/>
              <a:cs typeface="Roboto"/>
              <a:sym typeface="Roboto"/>
            </a:endParaRPr>
          </a:p>
        </p:txBody>
      </p:sp>
      <p:sp>
        <p:nvSpPr>
          <p:cNvPr id="25" name="Google Shape;25;p2"/>
          <p:cNvSpPr/>
          <p:nvPr/>
        </p:nvSpPr>
        <p:spPr>
          <a:xfrm>
            <a:off x="4494213" y="4140200"/>
            <a:ext cx="0" cy="0"/>
          </a:xfrm>
          <a:custGeom>
            <a:avLst/>
            <a:gdLst/>
            <a:ahLst/>
            <a:cxnLst/>
            <a:rect l="l" t="t" r="r" b="b"/>
            <a:pathLst>
              <a:path w="120000" h="120000" extrusionOk="0">
                <a:moveTo>
                  <a:pt x="0" y="0"/>
                </a:moveTo>
                <a:lnTo>
                  <a:pt x="0" y="0"/>
                </a:lnTo>
              </a:path>
            </a:pathLst>
          </a:custGeom>
          <a:noFill/>
          <a:ln w="12925" cap="flat" cmpd="sng">
            <a:solidFill>
              <a:srgbClr val="3760A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 name="Google Shape;26;p2"/>
          <p:cNvSpPr/>
          <p:nvPr/>
        </p:nvSpPr>
        <p:spPr>
          <a:xfrm>
            <a:off x="279400" y="4116388"/>
            <a:ext cx="0" cy="0"/>
          </a:xfrm>
          <a:custGeom>
            <a:avLst/>
            <a:gdLst/>
            <a:ahLst/>
            <a:cxnLst/>
            <a:rect l="l" t="t" r="r" b="b"/>
            <a:pathLst>
              <a:path w="120000" h="120000" extrusionOk="0">
                <a:moveTo>
                  <a:pt x="0" y="0"/>
                </a:moveTo>
                <a:lnTo>
                  <a:pt x="0" y="0"/>
                </a:lnTo>
              </a:path>
            </a:pathLst>
          </a:custGeom>
          <a:noFill/>
          <a:ln w="12925" cap="flat" cmpd="sng">
            <a:solidFill>
              <a:srgbClr val="3760A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7" name="Google Shape;27;p2"/>
          <p:cNvSpPr/>
          <p:nvPr/>
        </p:nvSpPr>
        <p:spPr>
          <a:xfrm>
            <a:off x="350838" y="4879975"/>
            <a:ext cx="0" cy="0"/>
          </a:xfrm>
          <a:custGeom>
            <a:avLst/>
            <a:gdLst/>
            <a:ahLst/>
            <a:cxnLst/>
            <a:rect l="l" t="t" r="r" b="b"/>
            <a:pathLst>
              <a:path w="120000" h="120000" extrusionOk="0">
                <a:moveTo>
                  <a:pt x="0" y="0"/>
                </a:moveTo>
                <a:lnTo>
                  <a:pt x="0" y="0"/>
                </a:lnTo>
              </a:path>
            </a:pathLst>
          </a:custGeom>
          <a:noFill/>
          <a:ln w="12925" cap="flat" cmpd="sng">
            <a:solidFill>
              <a:srgbClr val="3760A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 name="Google Shape;28;p2"/>
          <p:cNvSpPr/>
          <p:nvPr/>
        </p:nvSpPr>
        <p:spPr>
          <a:xfrm>
            <a:off x="4567238" y="4903788"/>
            <a:ext cx="0" cy="0"/>
          </a:xfrm>
          <a:custGeom>
            <a:avLst/>
            <a:gdLst/>
            <a:ahLst/>
            <a:cxnLst/>
            <a:rect l="l" t="t" r="r" b="b"/>
            <a:pathLst>
              <a:path w="120000" h="120000" extrusionOk="0">
                <a:moveTo>
                  <a:pt x="0" y="0"/>
                </a:moveTo>
                <a:lnTo>
                  <a:pt x="0" y="0"/>
                </a:lnTo>
              </a:path>
            </a:pathLst>
          </a:custGeom>
          <a:noFill/>
          <a:ln w="12925" cap="flat" cmpd="sng">
            <a:solidFill>
              <a:srgbClr val="3760A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 name="Google Shape;29;p2"/>
          <p:cNvSpPr/>
          <p:nvPr/>
        </p:nvSpPr>
        <p:spPr>
          <a:xfrm>
            <a:off x="4494213" y="3713163"/>
            <a:ext cx="0" cy="0"/>
          </a:xfrm>
          <a:custGeom>
            <a:avLst/>
            <a:gdLst/>
            <a:ahLst/>
            <a:cxnLst/>
            <a:rect l="l" t="t" r="r" b="b"/>
            <a:pathLst>
              <a:path w="120000" h="120000" extrusionOk="0">
                <a:moveTo>
                  <a:pt x="0" y="0"/>
                </a:moveTo>
                <a:lnTo>
                  <a:pt x="0" y="0"/>
                </a:lnTo>
              </a:path>
            </a:pathLst>
          </a:custGeom>
          <a:noFill/>
          <a:ln w="12925" cap="flat" cmpd="sng">
            <a:solidFill>
              <a:srgbClr val="3760A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 name="Google Shape;30;p2"/>
          <p:cNvSpPr/>
          <p:nvPr/>
        </p:nvSpPr>
        <p:spPr>
          <a:xfrm>
            <a:off x="279400" y="3689350"/>
            <a:ext cx="0" cy="0"/>
          </a:xfrm>
          <a:custGeom>
            <a:avLst/>
            <a:gdLst/>
            <a:ahLst/>
            <a:cxnLst/>
            <a:rect l="l" t="t" r="r" b="b"/>
            <a:pathLst>
              <a:path w="120000" h="120000" extrusionOk="0">
                <a:moveTo>
                  <a:pt x="0" y="0"/>
                </a:moveTo>
                <a:lnTo>
                  <a:pt x="0" y="0"/>
                </a:lnTo>
              </a:path>
            </a:pathLst>
          </a:custGeom>
          <a:noFill/>
          <a:ln w="12925" cap="flat" cmpd="sng">
            <a:solidFill>
              <a:srgbClr val="3760A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 name="Google Shape;31;p2"/>
          <p:cNvSpPr/>
          <p:nvPr/>
        </p:nvSpPr>
        <p:spPr>
          <a:xfrm>
            <a:off x="350838" y="4022725"/>
            <a:ext cx="0" cy="0"/>
          </a:xfrm>
          <a:custGeom>
            <a:avLst/>
            <a:gdLst/>
            <a:ahLst/>
            <a:cxnLst/>
            <a:rect l="l" t="t" r="r" b="b"/>
            <a:pathLst>
              <a:path w="120000" h="120000" extrusionOk="0">
                <a:moveTo>
                  <a:pt x="0" y="0"/>
                </a:moveTo>
                <a:lnTo>
                  <a:pt x="0" y="0"/>
                </a:lnTo>
              </a:path>
            </a:pathLst>
          </a:custGeom>
          <a:noFill/>
          <a:ln w="12925" cap="flat" cmpd="sng">
            <a:solidFill>
              <a:srgbClr val="3760A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 name="Google Shape;32;p2"/>
          <p:cNvSpPr/>
          <p:nvPr/>
        </p:nvSpPr>
        <p:spPr>
          <a:xfrm>
            <a:off x="4494213" y="4022725"/>
            <a:ext cx="0" cy="0"/>
          </a:xfrm>
          <a:custGeom>
            <a:avLst/>
            <a:gdLst/>
            <a:ahLst/>
            <a:cxnLst/>
            <a:rect l="l" t="t" r="r" b="b"/>
            <a:pathLst>
              <a:path w="120000" h="120000" extrusionOk="0">
                <a:moveTo>
                  <a:pt x="0" y="0"/>
                </a:moveTo>
                <a:lnTo>
                  <a:pt x="0" y="0"/>
                </a:lnTo>
              </a:path>
            </a:pathLst>
          </a:custGeom>
          <a:noFill/>
          <a:ln w="12925" cap="flat" cmpd="sng">
            <a:solidFill>
              <a:srgbClr val="3760A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 name="Google Shape;33;p2"/>
          <p:cNvSpPr txBox="1"/>
          <p:nvPr/>
        </p:nvSpPr>
        <p:spPr>
          <a:xfrm>
            <a:off x="252413" y="4521200"/>
            <a:ext cx="4176712" cy="42068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0000"/>
              </a:buClr>
              <a:buSzPts val="850"/>
              <a:buFont typeface="Arial"/>
              <a:buNone/>
            </a:pPr>
            <a:endParaRPr sz="850" b="0" i="0" u="none" strike="noStrike" cap="none">
              <a:solidFill>
                <a:schemeClr val="dk1"/>
              </a:solidFill>
              <a:latin typeface="Roboto"/>
              <a:ea typeface="Roboto"/>
              <a:cs typeface="Roboto"/>
              <a:sym typeface="Roboto"/>
            </a:endParaRPr>
          </a:p>
          <a:p>
            <a:pPr marL="114300" marR="0" lvl="0" indent="0" algn="l" rtl="0">
              <a:spcBef>
                <a:spcPts val="0"/>
              </a:spcBef>
              <a:spcAft>
                <a:spcPts val="0"/>
              </a:spcAft>
              <a:buClr>
                <a:srgbClr val="3760A4"/>
              </a:buClr>
              <a:buSzPts val="213"/>
              <a:buFont typeface="Helvetica Neue"/>
              <a:buNone/>
            </a:pPr>
            <a:r>
              <a:rPr lang="en-US" sz="850" b="0" i="0" u="none" strike="noStrike" cap="none">
                <a:solidFill>
                  <a:schemeClr val="dk1"/>
                </a:solidFill>
                <a:latin typeface="Roboto"/>
                <a:ea typeface="Roboto"/>
                <a:cs typeface="Roboto"/>
                <a:sym typeface="Roboto"/>
              </a:rPr>
              <a:t>City    </a:t>
            </a:r>
            <a:r>
              <a:rPr lang="en-US" sz="1000" b="0" i="0" u="none" strike="noStrike" cap="none">
                <a:solidFill>
                  <a:schemeClr val="dk1"/>
                </a:solidFill>
                <a:latin typeface="Roboto"/>
                <a:ea typeface="Roboto"/>
                <a:cs typeface="Roboto"/>
                <a:sym typeface="Roboto"/>
              </a:rPr>
              <a:t>•</a:t>
            </a:r>
            <a:r>
              <a:rPr lang="en-US" sz="850" b="0" i="0" u="none" strike="noStrike" cap="none">
                <a:solidFill>
                  <a:schemeClr val="dk1"/>
                </a:solidFill>
                <a:latin typeface="Roboto"/>
                <a:ea typeface="Roboto"/>
                <a:cs typeface="Roboto"/>
                <a:sym typeface="Roboto"/>
              </a:rPr>
              <a:t>    Date</a:t>
            </a:r>
            <a:endParaRPr/>
          </a:p>
          <a:p>
            <a:pPr marL="114300" marR="0" lvl="0" indent="0" algn="l" rtl="0">
              <a:spcBef>
                <a:spcPts val="0"/>
              </a:spcBef>
              <a:spcAft>
                <a:spcPts val="0"/>
              </a:spcAft>
              <a:buClr>
                <a:srgbClr val="3760A4"/>
              </a:buClr>
              <a:buSzPts val="213"/>
              <a:buFont typeface="Helvetica Neue"/>
              <a:buNone/>
            </a:pPr>
            <a:r>
              <a:rPr lang="en-US" sz="850" b="0" i="0" u="none" strike="noStrike" cap="none">
                <a:solidFill>
                  <a:schemeClr val="dk1"/>
                </a:solidFill>
                <a:latin typeface="Roboto"/>
                <a:ea typeface="Roboto"/>
                <a:cs typeface="Roboto"/>
                <a:sym typeface="Roboto"/>
              </a:rPr>
              <a:t>Name &amp; function      </a:t>
            </a:r>
            <a:r>
              <a:rPr lang="en-US" sz="1000" b="0" i="0" u="none" strike="noStrike" cap="none">
                <a:solidFill>
                  <a:schemeClr val="dk1"/>
                </a:solidFill>
                <a:latin typeface="Roboto"/>
                <a:ea typeface="Roboto"/>
                <a:cs typeface="Roboto"/>
                <a:sym typeface="Roboto"/>
              </a:rPr>
              <a:t>•</a:t>
            </a:r>
            <a:r>
              <a:rPr lang="en-US" sz="850" b="0" i="0" u="none" strike="noStrike" cap="none">
                <a:solidFill>
                  <a:schemeClr val="dk1"/>
                </a:solidFill>
                <a:latin typeface="Roboto"/>
                <a:ea typeface="Roboto"/>
                <a:cs typeface="Roboto"/>
                <a:sym typeface="Roboto"/>
              </a:rPr>
              <a:t>      Department </a:t>
            </a:r>
            <a:endParaRPr/>
          </a:p>
        </p:txBody>
      </p:sp>
      <p:sp>
        <p:nvSpPr>
          <p:cNvPr id="34" name="Google Shape;34;p2"/>
          <p:cNvSpPr/>
          <p:nvPr/>
        </p:nvSpPr>
        <p:spPr>
          <a:xfrm>
            <a:off x="236538" y="4486275"/>
            <a:ext cx="2344737" cy="165100"/>
          </a:xfrm>
          <a:prstGeom prst="rect">
            <a:avLst/>
          </a:prstGeom>
          <a:noFill/>
          <a:ln>
            <a:noFill/>
          </a:ln>
        </p:spPr>
        <p:txBody>
          <a:bodyPr spcFirstLastPara="1" wrap="square" lIns="78700" tIns="39325" rIns="78700" bIns="39325" anchor="t" anchorCtr="0">
            <a:noAutofit/>
          </a:bodyPr>
          <a:lstStyle/>
          <a:p>
            <a:pPr marL="12700" marR="0" lvl="0" indent="0" algn="l" rtl="0">
              <a:spcBef>
                <a:spcPts val="0"/>
              </a:spcBef>
              <a:spcAft>
                <a:spcPts val="0"/>
              </a:spcAft>
              <a:buClr>
                <a:srgbClr val="3760A4"/>
              </a:buClr>
              <a:buSzPts val="163"/>
              <a:buFont typeface="Helvetica Neue"/>
              <a:buNone/>
            </a:pPr>
            <a:r>
              <a:rPr lang="en-US" sz="650" b="1" i="0" u="none" strike="noStrike" cap="none">
                <a:solidFill>
                  <a:schemeClr val="dk1"/>
                </a:solidFill>
                <a:latin typeface="Roboto"/>
                <a:ea typeface="Roboto"/>
                <a:cs typeface="Roboto"/>
                <a:sym typeface="Roboto"/>
              </a:rPr>
              <a:t>THIS  DOCUMENT  IS</a:t>
            </a:r>
            <a:r>
              <a:rPr lang="en-US" sz="800" b="0" i="0" u="none" strike="noStrike" cap="none">
                <a:solidFill>
                  <a:srgbClr val="7EA243"/>
                </a:solidFill>
                <a:latin typeface="Roboto"/>
                <a:ea typeface="Roboto"/>
                <a:cs typeface="Roboto"/>
                <a:sym typeface="Roboto"/>
              </a:rPr>
              <a:t> •</a:t>
            </a:r>
            <a:r>
              <a:rPr lang="en-US" sz="650" b="1" i="0" u="none" strike="noStrike" cap="none">
                <a:solidFill>
                  <a:srgbClr val="7EA243"/>
                </a:solidFill>
                <a:latin typeface="Roboto"/>
                <a:ea typeface="Roboto"/>
                <a:cs typeface="Roboto"/>
                <a:sym typeface="Roboto"/>
              </a:rPr>
              <a:t>INTERNAL AND CONFIDENTIAL</a:t>
            </a:r>
            <a:endParaRPr sz="650" b="1" i="0" u="none" strike="noStrike" cap="none">
              <a:solidFill>
                <a:srgbClr val="9B9B9A"/>
              </a:solidFill>
              <a:latin typeface="Roboto"/>
              <a:ea typeface="Roboto"/>
              <a:cs typeface="Roboto"/>
              <a:sym typeface="Roboto"/>
            </a:endParaRPr>
          </a:p>
          <a:p>
            <a:pPr marL="12700" marR="0" lvl="0" indent="0" algn="l" rtl="0">
              <a:spcBef>
                <a:spcPts val="0"/>
              </a:spcBef>
              <a:spcAft>
                <a:spcPts val="0"/>
              </a:spcAft>
              <a:buClr>
                <a:srgbClr val="3760A4"/>
              </a:buClr>
              <a:buSzPts val="650"/>
              <a:buFont typeface="Helvetica Neue"/>
              <a:buNone/>
            </a:pPr>
            <a:endParaRPr sz="650" b="1" i="0" u="none" strike="noStrike" cap="none">
              <a:solidFill>
                <a:srgbClr val="3760A4"/>
              </a:solidFill>
              <a:latin typeface="Roboto"/>
              <a:ea typeface="Roboto"/>
              <a:cs typeface="Roboto"/>
              <a:sym typeface="Roboto"/>
            </a:endParaRPr>
          </a:p>
        </p:txBody>
      </p:sp>
      <p:sp>
        <p:nvSpPr>
          <p:cNvPr id="35" name="Google Shape;35;p2"/>
          <p:cNvSpPr txBox="1">
            <a:spLocks noGrp="1"/>
          </p:cNvSpPr>
          <p:nvPr>
            <p:ph type="title"/>
          </p:nvPr>
        </p:nvSpPr>
        <p:spPr>
          <a:xfrm>
            <a:off x="260486" y="1316440"/>
            <a:ext cx="3999299" cy="856498"/>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3600"/>
              <a:buFont typeface="Roboto"/>
              <a:buNone/>
              <a:defRPr sz="3600" b="0" i="0" u="none" strike="noStrike" cap="none">
                <a:solidFill>
                  <a:schemeClr val="dk1"/>
                </a:solidFill>
                <a:latin typeface="Roboto"/>
                <a:ea typeface="Roboto"/>
                <a:cs typeface="Roboto"/>
                <a:sym typeface="Roboto"/>
              </a:defRPr>
            </a:lvl1pPr>
            <a:lvl2pPr marR="0" lvl="1" algn="l" rtl="0">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2pPr>
            <a:lvl3pPr marR="0" lvl="2" algn="l" rtl="0">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3pPr>
            <a:lvl4pPr marR="0" lvl="3" algn="l" rtl="0">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4pPr>
            <a:lvl5pPr marR="0" lvl="4" algn="l" rtl="0">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5pPr>
            <a:lvl6pPr marR="0" lvl="5" algn="l" rtl="0">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6pPr>
            <a:lvl7pPr marR="0" lvl="6" algn="l" rtl="0">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7pPr>
            <a:lvl8pPr marR="0" lvl="7" algn="l" rtl="0">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8pPr>
            <a:lvl9pPr marR="0" lvl="8" algn="l" rtl="0">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9pPr>
          </a:lstStyle>
          <a:p>
            <a:endParaRPr/>
          </a:p>
        </p:txBody>
      </p:sp>
      <p:pic>
        <p:nvPicPr>
          <p:cNvPr id="36" name="Google Shape;36;p2"/>
          <p:cNvPicPr preferRelativeResize="0"/>
          <p:nvPr/>
        </p:nvPicPr>
        <p:blipFill rotWithShape="1">
          <a:blip r:embed="rId6">
            <a:alphaModFix/>
          </a:blip>
          <a:srcRect/>
          <a:stretch/>
        </p:blipFill>
        <p:spPr>
          <a:xfrm>
            <a:off x="293370" y="205618"/>
            <a:ext cx="2207300" cy="998944"/>
          </a:xfrm>
          <a:prstGeom prst="rect">
            <a:avLst/>
          </a:prstGeom>
          <a:noFill/>
          <a:ln>
            <a:noFill/>
          </a:ln>
        </p:spPr>
      </p:pic>
    </p:spTree>
    <p:extLst>
      <p:ext uri="{BB962C8B-B14F-4D97-AF65-F5344CB8AC3E}">
        <p14:creationId xmlns:p14="http://schemas.microsoft.com/office/powerpoint/2010/main" val="147379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Shape 10"/>
          <p:cNvSpPr>
            <a:spLocks noChangeArrowheads="1"/>
          </p:cNvSpPr>
          <p:nvPr/>
        </p:nvSpPr>
        <p:spPr bwMode="auto">
          <a:xfrm>
            <a:off x="444500" y="4681538"/>
            <a:ext cx="6804025" cy="309562"/>
          </a:xfrm>
          <a:prstGeom prst="rect">
            <a:avLst/>
          </a:prstGeom>
          <a:noFill/>
          <a:ln w="9525">
            <a:solidFill>
              <a:schemeClr val="tx1"/>
            </a:solidFill>
            <a:prstDash val="dot"/>
            <a:round/>
            <a:headEnd/>
            <a:tailEnd/>
          </a:ln>
        </p:spPr>
        <p:txBody>
          <a:bodyPr lIns="91425" tIns="91425" rIns="91425" bIns="91425" anchor="ctr"/>
          <a:lstStyle/>
          <a:p>
            <a:pPr>
              <a:buClr>
                <a:srgbClr val="000000"/>
              </a:buClr>
              <a:buFont typeface="Arial" charset="0"/>
              <a:buNone/>
              <a:defRPr/>
            </a:pPr>
            <a:endParaRPr lang="en-US" dirty="0">
              <a:solidFill>
                <a:schemeClr val="tx1"/>
              </a:solidFill>
              <a:latin typeface="Roboto" pitchFamily="2" charset="0"/>
              <a:sym typeface="Roboto" pitchFamily="2" charset="0"/>
            </a:endParaRPr>
          </a:p>
        </p:txBody>
      </p:sp>
      <p:sp>
        <p:nvSpPr>
          <p:cNvPr id="1027" name="Shape 11"/>
          <p:cNvSpPr txBox="1">
            <a:spLocks noGrp="1"/>
          </p:cNvSpPr>
          <p:nvPr>
            <p:ph type="sldNum" idx="12"/>
          </p:nvPr>
        </p:nvSpPr>
        <p:spPr bwMode="auto">
          <a:xfrm>
            <a:off x="203200" y="4648200"/>
            <a:ext cx="547688" cy="393700"/>
          </a:xfrm>
          <a:prstGeom prst="rect">
            <a:avLst/>
          </a:prstGeom>
          <a:noFill/>
          <a:ln w="9525">
            <a:noFill/>
            <a:miter lim="800000"/>
            <a:headEnd/>
            <a:tailEnd/>
          </a:ln>
        </p:spPr>
        <p:txBody>
          <a:bodyPr vert="horz" wrap="square" lIns="78700" tIns="78700" rIns="78700" bIns="78700" numCol="1" anchor="ctr" anchorCtr="0" compatLnSpc="1">
            <a:prstTxWarp prst="textNoShape">
              <a:avLst/>
            </a:prstTxWarp>
          </a:bodyPr>
          <a:lstStyle>
            <a:lvl1pPr algn="r">
              <a:buClr>
                <a:srgbClr val="3760A4"/>
              </a:buClr>
              <a:buSzPct val="25000"/>
              <a:buFont typeface="Helvetica Neue" charset="0"/>
              <a:buNone/>
              <a:defRPr sz="900" b="1">
                <a:solidFill>
                  <a:schemeClr val="tx1"/>
                </a:solidFill>
                <a:latin typeface="Roboto" pitchFamily="2" charset="0"/>
                <a:sym typeface="Roboto" pitchFamily="2" charset="0"/>
              </a:defRPr>
            </a:lvl1pPr>
          </a:lstStyle>
          <a:p>
            <a:pPr>
              <a:defRPr/>
            </a:pPr>
            <a:fld id="{D41B30EB-90C9-43E4-AE9B-6DC8DEC59450}" type="slidenum">
              <a:rPr lang="en-GB" smtClean="0"/>
              <a:pPr>
                <a:defRPr/>
              </a:pPr>
              <a:t>‹#›</a:t>
            </a:fld>
            <a:endParaRPr lang="en-GB" dirty="0"/>
          </a:p>
        </p:txBody>
      </p:sp>
      <p:sp>
        <p:nvSpPr>
          <p:cNvPr id="1031" name="Shape 15"/>
          <p:cNvSpPr>
            <a:spLocks/>
          </p:cNvSpPr>
          <p:nvPr/>
        </p:nvSpPr>
        <p:spPr bwMode="auto">
          <a:xfrm>
            <a:off x="830263" y="4754563"/>
            <a:ext cx="0" cy="179387"/>
          </a:xfrm>
          <a:custGeom>
            <a:avLst/>
            <a:gdLst>
              <a:gd name="T0" fmla="*/ 0 w 120000"/>
              <a:gd name="T1" fmla="*/ 0 h 120000"/>
              <a:gd name="T2" fmla="*/ 120000 w 120000"/>
              <a:gd name="T3" fmla="*/ 120000 h 120000"/>
            </a:gdLst>
            <a:ahLst/>
            <a:cxnLst>
              <a:cxn ang="0">
                <a:pos x="0" y="0"/>
              </a:cxn>
              <a:cxn ang="0">
                <a:pos x="0" y="119671"/>
              </a:cxn>
            </a:cxnLst>
            <a:rect l="T0" t="T1" r="T2" b="T3"/>
            <a:pathLst>
              <a:path w="120000" h="120000" extrusionOk="0">
                <a:moveTo>
                  <a:pt x="0" y="0"/>
                </a:moveTo>
                <a:lnTo>
                  <a:pt x="0" y="119671"/>
                </a:lnTo>
              </a:path>
            </a:pathLst>
          </a:custGeom>
          <a:noFill/>
          <a:ln w="12700" cap="flat" cmpd="sng">
            <a:solidFill>
              <a:schemeClr val="tx1"/>
            </a:solidFill>
            <a:prstDash val="solid"/>
            <a:round/>
            <a:headEnd type="none" w="med" len="med"/>
            <a:tailEnd type="none" w="med" len="med"/>
          </a:ln>
        </p:spPr>
        <p:txBody>
          <a:bodyPr lIns="0" tIns="0" rIns="0" bIns="0"/>
          <a:lstStyle/>
          <a:p>
            <a:pPr>
              <a:defRPr/>
            </a:pPr>
            <a:endParaRPr lang="en-US"/>
          </a:p>
        </p:txBody>
      </p:sp>
      <p:sp>
        <p:nvSpPr>
          <p:cNvPr id="1032" name="Shape 16"/>
          <p:cNvSpPr>
            <a:spLocks/>
          </p:cNvSpPr>
          <p:nvPr/>
        </p:nvSpPr>
        <p:spPr bwMode="auto">
          <a:xfrm>
            <a:off x="3995738" y="4754563"/>
            <a:ext cx="0" cy="179387"/>
          </a:xfrm>
          <a:custGeom>
            <a:avLst/>
            <a:gdLst>
              <a:gd name="T0" fmla="*/ 0 w 120000"/>
              <a:gd name="T1" fmla="*/ 0 h 120000"/>
              <a:gd name="T2" fmla="*/ 120000 w 120000"/>
              <a:gd name="T3" fmla="*/ 120000 h 120000"/>
            </a:gdLst>
            <a:ahLst/>
            <a:cxnLst>
              <a:cxn ang="0">
                <a:pos x="0" y="0"/>
              </a:cxn>
              <a:cxn ang="0">
                <a:pos x="0" y="119671"/>
              </a:cxn>
            </a:cxnLst>
            <a:rect l="T0" t="T1" r="T2" b="T3"/>
            <a:pathLst>
              <a:path w="120000" h="120000" extrusionOk="0">
                <a:moveTo>
                  <a:pt x="0" y="0"/>
                </a:moveTo>
                <a:lnTo>
                  <a:pt x="0" y="119671"/>
                </a:lnTo>
              </a:path>
            </a:pathLst>
          </a:custGeom>
          <a:noFill/>
          <a:ln w="12700" cap="flat" cmpd="sng">
            <a:solidFill>
              <a:schemeClr val="tx1"/>
            </a:solidFill>
            <a:prstDash val="solid"/>
            <a:round/>
            <a:headEnd type="none" w="med" len="med"/>
            <a:tailEnd type="none" w="med" len="med"/>
          </a:ln>
        </p:spPr>
        <p:txBody>
          <a:bodyPr lIns="0" tIns="0" rIns="0" bIns="0"/>
          <a:lstStyle/>
          <a:p>
            <a:pPr>
              <a:defRPr/>
            </a:pPr>
            <a:endParaRPr lang="en-US" dirty="0">
              <a:solidFill>
                <a:schemeClr val="tx1"/>
              </a:solidFill>
            </a:endParaRPr>
          </a:p>
        </p:txBody>
      </p:sp>
      <p:sp>
        <p:nvSpPr>
          <p:cNvPr id="17" name="Shape 17"/>
          <p:cNvSpPr txBox="1"/>
          <p:nvPr/>
        </p:nvSpPr>
        <p:spPr>
          <a:xfrm>
            <a:off x="953897" y="4686618"/>
            <a:ext cx="2692400" cy="145256"/>
          </a:xfrm>
          <a:prstGeom prst="rect">
            <a:avLst/>
          </a:prstGeom>
          <a:noFill/>
          <a:ln>
            <a:noFill/>
          </a:ln>
        </p:spPr>
        <p:txBody>
          <a:bodyPr lIns="0" tIns="0" rIns="0" bIns="0"/>
          <a:lstStyle/>
          <a:p>
            <a:pPr fontAlgn="auto">
              <a:spcBef>
                <a:spcPts val="0"/>
              </a:spcBef>
              <a:spcAft>
                <a:spcPts val="0"/>
              </a:spcAft>
              <a:buClr>
                <a:srgbClr val="3760A4"/>
              </a:buClr>
              <a:buSzPct val="25000"/>
              <a:buFont typeface="Helvetica Neue"/>
              <a:buNone/>
              <a:defRPr/>
            </a:pPr>
            <a:r>
              <a:rPr lang="en-GB" sz="850" b="0" kern="0" dirty="0">
                <a:solidFill>
                  <a:schemeClr val="tx1"/>
                </a:solidFill>
                <a:latin typeface="Roboto"/>
                <a:ea typeface="Roboto"/>
                <a:cs typeface="Roboto"/>
                <a:sym typeface="Roboto"/>
              </a:rPr>
              <a:t>Date</a:t>
            </a:r>
            <a:r>
              <a:rPr lang="en-GB" sz="850" b="0" kern="0" baseline="0" dirty="0">
                <a:solidFill>
                  <a:schemeClr val="tx1"/>
                </a:solidFill>
                <a:latin typeface="Roboto"/>
                <a:ea typeface="Roboto"/>
                <a:cs typeface="Roboto"/>
                <a:sym typeface="Roboto"/>
              </a:rPr>
              <a:t>      </a:t>
            </a:r>
            <a:r>
              <a:rPr lang="en-GB" sz="1000" b="0" kern="0" dirty="0">
                <a:solidFill>
                  <a:schemeClr val="tx1"/>
                </a:solidFill>
                <a:latin typeface="Roboto"/>
                <a:ea typeface="Roboto"/>
                <a:cs typeface="Roboto"/>
                <a:sym typeface="Roboto"/>
              </a:rPr>
              <a:t>•</a:t>
            </a:r>
            <a:r>
              <a:rPr lang="en-GB" sz="850" b="0" kern="0" dirty="0">
                <a:solidFill>
                  <a:schemeClr val="tx1"/>
                </a:solidFill>
                <a:latin typeface="Roboto"/>
                <a:ea typeface="Roboto"/>
                <a:cs typeface="Roboto"/>
                <a:sym typeface="Roboto"/>
              </a:rPr>
              <a:t>      Department  </a:t>
            </a:r>
          </a:p>
        </p:txBody>
      </p:sp>
      <p:sp>
        <p:nvSpPr>
          <p:cNvPr id="18" name="Shape 18"/>
          <p:cNvSpPr txBox="1"/>
          <p:nvPr/>
        </p:nvSpPr>
        <p:spPr>
          <a:xfrm>
            <a:off x="4095750" y="4708525"/>
            <a:ext cx="3127375" cy="225425"/>
          </a:xfrm>
          <a:prstGeom prst="rect">
            <a:avLst/>
          </a:prstGeom>
          <a:noFill/>
          <a:ln>
            <a:noFill/>
          </a:ln>
        </p:spPr>
        <p:txBody>
          <a:bodyPr lIns="0" tIns="0" rIns="0" bIns="0"/>
          <a:lstStyle/>
          <a:p>
            <a:pPr fontAlgn="auto">
              <a:spcBef>
                <a:spcPts val="0"/>
              </a:spcBef>
              <a:spcAft>
                <a:spcPts val="0"/>
              </a:spcAft>
              <a:buClr>
                <a:srgbClr val="3760A4"/>
              </a:buClr>
              <a:buSzPct val="25000"/>
              <a:buFont typeface="Helvetica Neue"/>
              <a:buNone/>
              <a:defRPr/>
            </a:pPr>
            <a:r>
              <a:rPr lang="en-GB" sz="850" b="0" kern="0" dirty="0">
                <a:solidFill>
                  <a:schemeClr val="tx1"/>
                </a:solidFill>
                <a:latin typeface="Roboto"/>
                <a:ea typeface="Roboto"/>
                <a:cs typeface="Roboto"/>
                <a:sym typeface="Roboto"/>
              </a:rPr>
              <a:t>Name &amp; Function </a:t>
            </a:r>
          </a:p>
          <a:p>
            <a:pPr fontAlgn="auto">
              <a:spcBef>
                <a:spcPts val="0"/>
              </a:spcBef>
              <a:spcAft>
                <a:spcPts val="0"/>
              </a:spcAft>
              <a:buClr>
                <a:srgbClr val="3760A4"/>
              </a:buClr>
              <a:buSzPct val="25000"/>
              <a:buFont typeface="Helvetica Neue"/>
              <a:buNone/>
              <a:defRPr/>
            </a:pPr>
            <a:r>
              <a:rPr lang="en-GB" sz="850" b="0" kern="0" dirty="0">
                <a:solidFill>
                  <a:schemeClr val="tx1"/>
                </a:solidFill>
                <a:latin typeface="Roboto"/>
                <a:ea typeface="Roboto"/>
                <a:cs typeface="Roboto"/>
                <a:sym typeface="Roboto"/>
              </a:rPr>
              <a:t>Doc</a:t>
            </a:r>
            <a:r>
              <a:rPr lang="en-GB" sz="850" kern="0" dirty="0">
                <a:solidFill>
                  <a:schemeClr val="tx1"/>
                </a:solidFill>
                <a:latin typeface="Roboto"/>
                <a:ea typeface="Roboto"/>
                <a:cs typeface="Roboto"/>
                <a:sym typeface="Roboto"/>
              </a:rPr>
              <a:t> Title </a:t>
            </a:r>
            <a:r>
              <a:rPr lang="en-GB" sz="1000" kern="0" dirty="0">
                <a:solidFill>
                  <a:srgbClr val="FFFFFF"/>
                </a:solidFill>
                <a:latin typeface="Roboto"/>
                <a:ea typeface="Roboto"/>
                <a:cs typeface="Roboto"/>
                <a:sym typeface="Roboto"/>
              </a:rPr>
              <a:t>•</a:t>
            </a:r>
            <a:r>
              <a:rPr lang="en-GB" sz="850" kern="0" dirty="0">
                <a:solidFill>
                  <a:srgbClr val="3760A4"/>
                </a:solidFill>
                <a:latin typeface="Roboto"/>
                <a:ea typeface="Roboto"/>
                <a:cs typeface="Roboto"/>
                <a:sym typeface="Roboto"/>
              </a:rPr>
              <a:t> </a:t>
            </a:r>
          </a:p>
        </p:txBody>
      </p:sp>
      <p:sp>
        <p:nvSpPr>
          <p:cNvPr id="19" name="Shape 19"/>
          <p:cNvSpPr/>
          <p:nvPr/>
        </p:nvSpPr>
        <p:spPr>
          <a:xfrm>
            <a:off x="853185" y="4821237"/>
            <a:ext cx="2344738" cy="151606"/>
          </a:xfrm>
          <a:prstGeom prst="rect">
            <a:avLst/>
          </a:prstGeom>
          <a:noFill/>
          <a:ln>
            <a:noFill/>
          </a:ln>
        </p:spPr>
        <p:txBody>
          <a:bodyPr lIns="78700" tIns="39325" rIns="78700" bIns="39325"/>
          <a:lstStyle/>
          <a:p>
            <a:pPr marL="12700" fontAlgn="auto">
              <a:spcBef>
                <a:spcPts val="0"/>
              </a:spcBef>
              <a:spcAft>
                <a:spcPts val="0"/>
              </a:spcAft>
              <a:buClr>
                <a:srgbClr val="3760A4"/>
              </a:buClr>
              <a:buSzPct val="25000"/>
              <a:buFont typeface="Helvetica Neue"/>
              <a:buNone/>
              <a:defRPr/>
            </a:pPr>
            <a:r>
              <a:rPr lang="en-GB" sz="650" b="1" kern="0" dirty="0">
                <a:solidFill>
                  <a:schemeClr val="tx1"/>
                </a:solidFill>
                <a:latin typeface="Roboto"/>
                <a:ea typeface="Roboto"/>
                <a:cs typeface="Roboto"/>
                <a:sym typeface="Roboto"/>
              </a:rPr>
              <a:t>THIS  DOCUMENT IS</a:t>
            </a:r>
            <a:r>
              <a:rPr lang="en-GB" sz="800" b="0" kern="0" dirty="0">
                <a:solidFill>
                  <a:srgbClr val="7EA243"/>
                </a:solidFill>
                <a:latin typeface="Roboto"/>
                <a:ea typeface="Roboto"/>
                <a:cs typeface="Roboto"/>
                <a:sym typeface="Roboto"/>
              </a:rPr>
              <a:t> •</a:t>
            </a:r>
            <a:r>
              <a:rPr lang="en-GB" sz="650" b="1" kern="0" dirty="0">
                <a:solidFill>
                  <a:srgbClr val="7EA243"/>
                </a:solidFill>
                <a:latin typeface="Roboto"/>
                <a:ea typeface="Roboto"/>
                <a:cs typeface="Roboto"/>
                <a:sym typeface="Roboto"/>
              </a:rPr>
              <a:t>INTERNAL</a:t>
            </a:r>
            <a:r>
              <a:rPr lang="en-GB" sz="650" b="1" kern="0" baseline="0" dirty="0">
                <a:solidFill>
                  <a:srgbClr val="7EA243"/>
                </a:solidFill>
                <a:latin typeface="Roboto"/>
                <a:ea typeface="Roboto"/>
                <a:cs typeface="Roboto"/>
                <a:sym typeface="Roboto"/>
              </a:rPr>
              <a:t> AND CONFIDENTIAL</a:t>
            </a:r>
            <a:endParaRPr sz="650" b="1" kern="0" dirty="0">
              <a:solidFill>
                <a:srgbClr val="3760A4"/>
              </a:solidFill>
              <a:latin typeface="Roboto"/>
              <a:ea typeface="Roboto"/>
              <a:cs typeface="Roboto"/>
              <a:sym typeface="Roboto"/>
            </a:endParaRPr>
          </a:p>
        </p:txBody>
      </p:sp>
      <p:pic>
        <p:nvPicPr>
          <p:cNvPr id="2" name="Picture 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967662" y="4699000"/>
            <a:ext cx="665494" cy="301179"/>
          </a:xfrm>
          <a:prstGeom prst="rect">
            <a:avLst/>
          </a:prstGeom>
        </p:spPr>
      </p:pic>
    </p:spTree>
  </p:cSld>
  <p:clrMap bg1="lt1" tx1="dk1" bg2="dk2" tx2="lt2" accent1="accent1" accent2="accent2" accent3="accent3" accent4="accent4" accent5="accent5" accent6="accent6" hlink="hlink" folHlink="folHlink"/>
  <p:sldLayoutIdLst>
    <p:sldLayoutId id="2147484159" r:id="rId1"/>
    <p:sldLayoutId id="2147484168" r:id="rId2"/>
    <p:sldLayoutId id="2147484169" r:id="rId3"/>
    <p:sldLayoutId id="2147484170" r:id="rId4"/>
    <p:sldLayoutId id="2147484171" r:id="rId5"/>
    <p:sldLayoutId id="2147484172" r:id="rId6"/>
    <p:sldLayoutId id="2147484175" r:id="rId7"/>
    <p:sldLayoutId id="2147484177" r:id="rId8"/>
  </p:sldLayoutIdLst>
  <p:hf hdr="0" ftr="0" dt="0"/>
  <p:txStyles>
    <p:titleStyle>
      <a:defPPr marR="0" lvl="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a:ea typeface="Arial"/>
          <a:cs typeface="Arial"/>
          <a:sym typeface="Arial" charset="0"/>
        </a:defRPr>
      </a:lvl1pPr>
      <a:lvl2pPr algn="l" rtl="0" eaLnBrk="1" fontAlgn="base" hangingPunct="1">
        <a:spcBef>
          <a:spcPct val="0"/>
        </a:spcBef>
        <a:spcAft>
          <a:spcPct val="0"/>
        </a:spcAft>
        <a:defRPr sz="1400">
          <a:solidFill>
            <a:srgbClr val="000000"/>
          </a:solidFill>
          <a:latin typeface="Arial" charset="0"/>
          <a:cs typeface="Arial" charset="0"/>
          <a:sym typeface="Arial" charset="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lvl="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a:ea typeface="Arial"/>
          <a:cs typeface="Arial"/>
          <a:sym typeface="Arial" charset="0"/>
        </a:defRPr>
      </a:lvl1pPr>
      <a:lvl2pPr lvl="1" algn="l" rtl="0" eaLnBrk="1" fontAlgn="base" hangingPunct="1">
        <a:spcBef>
          <a:spcPct val="0"/>
        </a:spcBef>
        <a:spcAft>
          <a:spcPct val="0"/>
        </a:spcAft>
        <a:defRPr sz="1400">
          <a:solidFill>
            <a:srgbClr val="000000"/>
          </a:solidFill>
          <a:latin typeface="Arial"/>
          <a:ea typeface="Arial"/>
          <a:cs typeface="Arial"/>
          <a:sym typeface="Arial" charset="0"/>
        </a:defRPr>
      </a:lvl2pPr>
      <a:lvl3pPr lvl="2" algn="l" rtl="0" eaLnBrk="1" fontAlgn="base" hangingPunct="1">
        <a:spcBef>
          <a:spcPct val="0"/>
        </a:spcBef>
        <a:spcAft>
          <a:spcPct val="0"/>
        </a:spcAft>
        <a:defRPr sz="1400">
          <a:solidFill>
            <a:srgbClr val="000000"/>
          </a:solidFill>
          <a:latin typeface="Arial"/>
          <a:ea typeface="Arial"/>
          <a:cs typeface="Arial"/>
          <a:sym typeface="Arial" charset="0"/>
        </a:defRPr>
      </a:lvl3pPr>
      <a:lvl4pPr lvl="3" algn="l" rtl="0" eaLnBrk="1" fontAlgn="base" hangingPunct="1">
        <a:spcBef>
          <a:spcPct val="0"/>
        </a:spcBef>
        <a:spcAft>
          <a:spcPct val="0"/>
        </a:spcAft>
        <a:defRPr sz="1400">
          <a:solidFill>
            <a:srgbClr val="000000"/>
          </a:solidFill>
          <a:latin typeface="Arial"/>
          <a:ea typeface="Arial"/>
          <a:cs typeface="Arial"/>
          <a:sym typeface="Arial" charset="0"/>
        </a:defRPr>
      </a:lvl4pPr>
      <a:lvl5pPr lvl="4" algn="l" rtl="0" eaLnBrk="1" fontAlgn="base" hangingPunct="1">
        <a:spcBef>
          <a:spcPct val="0"/>
        </a:spcBef>
        <a:spcAft>
          <a:spcPct val="0"/>
        </a:spcAft>
        <a:defRPr sz="1400">
          <a:solidFill>
            <a:srgbClr val="000000"/>
          </a:solidFill>
          <a:latin typeface="Arial"/>
          <a:ea typeface="Arial"/>
          <a:cs typeface="Arial"/>
          <a:sym typeface="Arial" charset="0"/>
        </a:defRPr>
      </a:lvl5pPr>
      <a:lvl6pPr marR="0" lvl="5"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4.wmf"/></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oleObject" Target="../embeddings/oleObject2.bin"/><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image" Target="../media/image50.png"/><Relationship Id="rId7" Type="http://schemas.openxmlformats.org/officeDocument/2006/relationships/oleObject" Target="../embeddings/oleObject3.bin"/><Relationship Id="rId2" Type="http://schemas.openxmlformats.org/officeDocument/2006/relationships/image" Target="../media/image49.png"/><Relationship Id="rId1" Type="http://schemas.openxmlformats.org/officeDocument/2006/relationships/slideLayout" Target="../slideLayouts/slideLayout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eg"/><Relationship Id="rId1" Type="http://schemas.openxmlformats.org/officeDocument/2006/relationships/slideLayout" Target="../slideLayouts/slideLayout3.xml"/><Relationship Id="rId5" Type="http://schemas.openxmlformats.org/officeDocument/2006/relationships/image" Target="../media/image58.jpeg"/><Relationship Id="rId4" Type="http://schemas.openxmlformats.org/officeDocument/2006/relationships/image" Target="../media/image57.jpg"/></Relationships>
</file>

<file path=ppt/slides/_rels/slide18.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jpeg"/><Relationship Id="rId1" Type="http://schemas.openxmlformats.org/officeDocument/2006/relationships/slideLayout" Target="../slideLayouts/slideLayout5.xml"/><Relationship Id="rId4" Type="http://schemas.openxmlformats.org/officeDocument/2006/relationships/image" Target="../media/image6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66.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3.xml"/><Relationship Id="rId4" Type="http://schemas.openxmlformats.org/officeDocument/2006/relationships/image" Target="../media/image70.jpeg"/></Relationships>
</file>

<file path=ppt/slides/_rels/slide27.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66.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74.wmf"/><Relationship Id="rId4" Type="http://schemas.openxmlformats.org/officeDocument/2006/relationships/image" Target="../media/image7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5.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oleObject" Target="../embeddings/oleObject5.bin"/><Relationship Id="rId1" Type="http://schemas.openxmlformats.org/officeDocument/2006/relationships/slideLayout" Target="../slideLayouts/slideLayout3.xml"/><Relationship Id="rId5" Type="http://schemas.openxmlformats.org/officeDocument/2006/relationships/image" Target="../media/image80.jpeg"/><Relationship Id="rId4" Type="http://schemas.openxmlformats.org/officeDocument/2006/relationships/image" Target="../media/image79.jpeg"/></Relationships>
</file>

<file path=ppt/slides/_rels/slide39.xml.rels><?xml version="1.0" encoding="UTF-8" standalone="yes"?>
<Relationships xmlns="http://schemas.openxmlformats.org/package/2006/relationships"><Relationship Id="rId8" Type="http://schemas.openxmlformats.org/officeDocument/2006/relationships/hyperlink" Target="http://www.google.com/url?sa=i&amp;rct=j&amp;q=&amp;esrc=s&amp;frm=1&amp;source=images&amp;cd=&amp;cad=rja&amp;uact=8&amp;ved=0CAcQjRxqFQoTCLDh1_OAickCFcNsPgodKb8Iuw&amp;url=http://www.lumberliquidators.com/ll/c/Pry-Bar-Gooseneck-VS-0718/10025523&amp;psig=AFQjCNExu_SyFAspALzOQddPUc8kTVnivg&amp;ust=1447353167313886" TargetMode="External"/><Relationship Id="rId3" Type="http://schemas.openxmlformats.org/officeDocument/2006/relationships/image" Target="../media/image81.jpeg"/><Relationship Id="rId7" Type="http://schemas.openxmlformats.org/officeDocument/2006/relationships/image" Target="../media/image84.jpeg"/><Relationship Id="rId2" Type="http://schemas.openxmlformats.org/officeDocument/2006/relationships/hyperlink" Target="https://www.google.com/imgres?imgurl=https://upload.wikimedia.org/wikipedia/commons/8/84/Claw-hammer.jpg&amp;imgrefurl=https://en.wikipedia.org/wiki/Claw_hammer&amp;docid=mwU4d8grIMhKkM&amp;tbnid=8c0tF3fGQPvq5M:&amp;w=4240&amp;h=1920&amp;ved=0CAIQxiBqFQoTCNufkISAickCFcVbPgodKDAPTQ&amp;iact=c&amp;ictx=1" TargetMode="External"/><Relationship Id="rId1" Type="http://schemas.openxmlformats.org/officeDocument/2006/relationships/slideLayout" Target="../slideLayouts/slideLayout6.xml"/><Relationship Id="rId6" Type="http://schemas.openxmlformats.org/officeDocument/2006/relationships/hyperlink" Target="https://www.google.com/imgres?imgurl=http://ecx.images-amazon.com/images/I/61WV73HZTKL.gif&amp;imgrefurl=http://www.amazon.com/Ridgid-31010-10-Inch-Pipe-Wrench/dp/B0000224J6&amp;docid=7NLLQXH1qE3_KM&amp;tbnid=Of3sxUebcOjjSM:&amp;w=500&amp;h=203&amp;ved=0CAYQxiAwBGoVChMIjOys2ICJyQIVyDk-Ch2wEQpV&amp;iact=c&amp;ictx=1" TargetMode="External"/><Relationship Id="rId5" Type="http://schemas.openxmlformats.org/officeDocument/2006/relationships/image" Target="../media/image83.jpeg"/><Relationship Id="rId4" Type="http://schemas.openxmlformats.org/officeDocument/2006/relationships/image" Target="../media/image82.jpeg"/><Relationship Id="rId9" Type="http://schemas.openxmlformats.org/officeDocument/2006/relationships/image" Target="../media/image85.jpe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4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87.jpg"/></Relationships>
</file>

<file path=ppt/slides/_rels/slide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oleObject" Target="../embeddings/oleObject6.bin"/><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image" Target="../media/image90.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3.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95.jpeg"/></Relationships>
</file>

<file path=ppt/slides/_rels/slide4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eg"/><Relationship Id="rId1" Type="http://schemas.openxmlformats.org/officeDocument/2006/relationships/slideLayout" Target="../slideLayouts/slideLayout4.xml"/><Relationship Id="rId5" Type="http://schemas.openxmlformats.org/officeDocument/2006/relationships/image" Target="../media/image101.png"/><Relationship Id="rId4" Type="http://schemas.openxmlformats.org/officeDocument/2006/relationships/image" Target="../media/image10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8" Type="http://schemas.openxmlformats.org/officeDocument/2006/relationships/image" Target="../media/image106.jpeg"/><Relationship Id="rId3" Type="http://schemas.openxmlformats.org/officeDocument/2006/relationships/hyperlink" Target="http://www.usplastic.com/catalog/item.aspx?itemid=76229&amp;catid=864" TargetMode="External"/><Relationship Id="rId7" Type="http://schemas.openxmlformats.org/officeDocument/2006/relationships/hyperlink" Target="http://www.google.com/url?sa=i&amp;rct=j&amp;q=&amp;esrc=s&amp;source=images&amp;cd=&amp;cad=rja&amp;uact=8&amp;ved=0ahUKEwj3gYXE7uLQAhVGx1QKHaAGCFsQjRwIBw&amp;url=http://www.processsystems.saint-gobain.com/&amp;bvm=bv.140915558,d.cGw&amp;psig=AFQjCNHdfyudqZxyKL_4mWqcWCtoc0WWkA&amp;ust=1481226872155630" TargetMode="External"/><Relationship Id="rId2" Type="http://schemas.openxmlformats.org/officeDocument/2006/relationships/image" Target="../media/image102.png"/><Relationship Id="rId1" Type="http://schemas.openxmlformats.org/officeDocument/2006/relationships/slideLayout" Target="../slideLayouts/slideLayout6.xml"/><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103.pn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50.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09.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5" name="Title 4"/>
          <p:cNvSpPr txBox="1">
            <a:spLocks/>
          </p:cNvSpPr>
          <p:nvPr/>
        </p:nvSpPr>
        <p:spPr>
          <a:xfrm>
            <a:off x="228600" y="1733550"/>
            <a:ext cx="3850753" cy="31393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fontAlgn="base" hangingPunct="1">
              <a:lnSpc>
                <a:spcPct val="100000"/>
              </a:lnSpc>
              <a:spcBef>
                <a:spcPts val="0"/>
              </a:spcBef>
              <a:spcAft>
                <a:spcPts val="0"/>
              </a:spcAft>
              <a:buClr>
                <a:schemeClr val="dk1"/>
              </a:buClr>
              <a:buSzPts val="3600"/>
              <a:buFont typeface="Roboto"/>
              <a:buNone/>
              <a:defRPr sz="3600" b="0" i="0" u="none" strike="noStrike" cap="none">
                <a:solidFill>
                  <a:schemeClr val="dk1"/>
                </a:solidFill>
                <a:latin typeface="Roboto"/>
                <a:ea typeface="Roboto"/>
                <a:cs typeface="Roboto"/>
                <a:sym typeface="Roboto"/>
              </a:defRPr>
            </a:lvl1pPr>
            <a:lvl2pPr marR="0" lvl="1" algn="l" rtl="0" eaLnBrk="1" fontAlgn="base" hangingPunct="1">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2pPr>
            <a:lvl3pPr marR="0" lvl="2" algn="l" rtl="0" eaLnBrk="1" fontAlgn="base" hangingPunct="1">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3pPr>
            <a:lvl4pPr marR="0" lvl="3" algn="l" rtl="0" eaLnBrk="1" fontAlgn="base" hangingPunct="1">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4pPr>
            <a:lvl5pPr marR="0" lvl="4" algn="l" rtl="0" eaLnBrk="1" fontAlgn="base" hangingPunct="1">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5pPr>
            <a:lvl6pPr marL="457200" marR="0" lvl="5" algn="l" rtl="0" eaLnBrk="1" fontAlgn="base" hangingPunct="1">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6pPr>
            <a:lvl7pPr marL="914400" marR="0" lvl="6" algn="l" rtl="0" eaLnBrk="1" fontAlgn="base" hangingPunct="1">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7pPr>
            <a:lvl8pPr marL="1371600" marR="0" lvl="7" algn="l" rtl="0" eaLnBrk="1" fontAlgn="base" hangingPunct="1">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8pPr>
            <a:lvl9pPr marL="1828800" marR="0" lvl="8" algn="l" rtl="0" eaLnBrk="1" fontAlgn="base" hangingPunct="1">
              <a:spcBef>
                <a:spcPts val="0"/>
              </a:spcBef>
              <a:spcAft>
                <a:spcPts val="0"/>
              </a:spcAft>
              <a:buClr>
                <a:schemeClr val="lt1"/>
              </a:buClr>
              <a:buSzPts val="2200"/>
              <a:buFont typeface="Arial"/>
              <a:buNone/>
              <a:defRPr sz="2200" b="0" i="0" u="none" strike="noStrike" cap="none">
                <a:solidFill>
                  <a:schemeClr val="lt1"/>
                </a:solidFill>
                <a:latin typeface="Arial"/>
                <a:ea typeface="Arial"/>
                <a:cs typeface="Arial"/>
                <a:sym typeface="Arial"/>
              </a:defRPr>
            </a:lvl9pPr>
          </a:lstStyle>
          <a:p>
            <a:r>
              <a:rPr lang="en-US" sz="1600" b="1" kern="0" dirty="0"/>
              <a:t>Compressed Gas and Cryogen Seminar with a focus on EH&amp;S</a:t>
            </a:r>
          </a:p>
          <a:p>
            <a:r>
              <a:rPr lang="en-US" sz="1600" b="1" dirty="0"/>
              <a:t>October 12, 2022</a:t>
            </a:r>
          </a:p>
          <a:p>
            <a:r>
              <a:rPr lang="en-US" sz="1600" b="1" dirty="0"/>
              <a:t>Host: Nic Englehart  -  EH&amp;S</a:t>
            </a:r>
          </a:p>
          <a:p>
            <a:r>
              <a:rPr lang="en-US" sz="1600" b="1" dirty="0"/>
              <a:t>Room 234 - Pastore Hall</a:t>
            </a:r>
          </a:p>
          <a:p>
            <a:r>
              <a:rPr lang="en-US" sz="1600" b="1" dirty="0"/>
              <a:t>51 Lower College Road, Kingston RI</a:t>
            </a:r>
            <a:r>
              <a:rPr lang="en-US" sz="1600" dirty="0"/>
              <a:t> </a:t>
            </a:r>
            <a:endParaRPr lang="en-US" sz="1600" b="1" dirty="0"/>
          </a:p>
          <a:p>
            <a:r>
              <a:rPr lang="en-US" sz="1600" b="1" dirty="0"/>
              <a:t>Speaker: Ralph Nigro – Airgas Specialty Gas Product Manager</a:t>
            </a:r>
          </a:p>
          <a:p>
            <a:endParaRPr lang="en-US" kern="0" dirty="0"/>
          </a:p>
        </p:txBody>
      </p:sp>
      <p:pic>
        <p:nvPicPr>
          <p:cNvPr id="13318" name="Picture 6" descr="URI Information | About University of Rhode Island | Find Colle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57150"/>
            <a:ext cx="1552575"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9310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Y12-244B.jpg"/>
          <p:cNvPicPr>
            <a:picLocks noChangeAspect="1"/>
          </p:cNvPicPr>
          <p:nvPr/>
        </p:nvPicPr>
        <p:blipFill>
          <a:blip r:embed="rId3" cstate="print"/>
          <a:stretch>
            <a:fillRect/>
          </a:stretch>
        </p:blipFill>
        <p:spPr>
          <a:xfrm>
            <a:off x="2664898" y="1508704"/>
            <a:ext cx="4425803" cy="2950535"/>
          </a:xfrm>
          <a:prstGeom prst="rect">
            <a:avLst/>
          </a:prstGeom>
        </p:spPr>
      </p:pic>
      <p:sp>
        <p:nvSpPr>
          <p:cNvPr id="152578" name="Rectangle 2"/>
          <p:cNvSpPr>
            <a:spLocks noGrp="1" noChangeArrowheads="1"/>
          </p:cNvSpPr>
          <p:nvPr>
            <p:ph type="title"/>
          </p:nvPr>
        </p:nvSpPr>
        <p:spPr/>
        <p:txBody>
          <a:bodyPr/>
          <a:lstStyle/>
          <a:p>
            <a:r>
              <a:rPr lang="en-US" b="1" dirty="0"/>
              <a:t>What’s The Difference Between</a:t>
            </a:r>
            <a:br>
              <a:rPr lang="en-US" b="1" dirty="0"/>
            </a:br>
            <a:r>
              <a:rPr lang="en-US" b="1" dirty="0"/>
              <a:t>Single and 2-Stage Regulators?</a:t>
            </a:r>
          </a:p>
        </p:txBody>
      </p:sp>
      <p:pic>
        <p:nvPicPr>
          <p:cNvPr id="152580" name="Picture 4"/>
          <p:cNvPicPr>
            <a:picLocks noChangeAspect="1" noChangeArrowheads="1"/>
          </p:cNvPicPr>
          <p:nvPr/>
        </p:nvPicPr>
        <p:blipFill>
          <a:blip r:embed="rId4" cstate="print"/>
          <a:srcRect/>
          <a:stretch>
            <a:fillRect/>
          </a:stretch>
        </p:blipFill>
        <p:spPr bwMode="auto">
          <a:xfrm>
            <a:off x="2154436" y="2047517"/>
            <a:ext cx="1344215" cy="2040731"/>
          </a:xfrm>
          <a:prstGeom prst="rect">
            <a:avLst/>
          </a:prstGeom>
          <a:noFill/>
          <a:ln w="9525">
            <a:noFill/>
            <a:miter lim="800000"/>
            <a:headEnd/>
            <a:tailEnd/>
          </a:ln>
          <a:effectLst/>
        </p:spPr>
      </p:pic>
      <p:sp>
        <p:nvSpPr>
          <p:cNvPr id="152581" name="Text Box 5"/>
          <p:cNvSpPr txBox="1">
            <a:spLocks noChangeArrowheads="1"/>
          </p:cNvSpPr>
          <p:nvPr/>
        </p:nvSpPr>
        <p:spPr bwMode="auto">
          <a:xfrm>
            <a:off x="1968911" y="1086863"/>
            <a:ext cx="1277915" cy="553998"/>
          </a:xfrm>
          <a:prstGeom prst="rect">
            <a:avLst/>
          </a:prstGeom>
          <a:noFill/>
          <a:ln w="9525">
            <a:noFill/>
            <a:miter lim="800000"/>
            <a:headEnd/>
            <a:tailEnd/>
          </a:ln>
          <a:effectLst/>
        </p:spPr>
        <p:txBody>
          <a:bodyPr wrap="none">
            <a:spAutoFit/>
          </a:bodyPr>
          <a:lstStyle/>
          <a:p>
            <a:pPr algn="ctr"/>
            <a:r>
              <a:rPr lang="en-US" sz="1500" dirty="0"/>
              <a:t>“One Ear”</a:t>
            </a:r>
          </a:p>
          <a:p>
            <a:pPr algn="ctr"/>
            <a:r>
              <a:rPr lang="en-US" sz="1500" dirty="0"/>
              <a:t>Single Stage</a:t>
            </a:r>
          </a:p>
        </p:txBody>
      </p:sp>
      <p:sp>
        <p:nvSpPr>
          <p:cNvPr id="152582" name="Text Box 6"/>
          <p:cNvSpPr txBox="1">
            <a:spLocks noChangeArrowheads="1"/>
          </p:cNvSpPr>
          <p:nvPr/>
        </p:nvSpPr>
        <p:spPr bwMode="auto">
          <a:xfrm>
            <a:off x="4082293" y="1192075"/>
            <a:ext cx="1114985" cy="553998"/>
          </a:xfrm>
          <a:prstGeom prst="rect">
            <a:avLst/>
          </a:prstGeom>
          <a:noFill/>
          <a:ln w="9525">
            <a:noFill/>
            <a:miter lim="800000"/>
            <a:headEnd/>
            <a:tailEnd/>
          </a:ln>
          <a:effectLst/>
        </p:spPr>
        <p:txBody>
          <a:bodyPr wrap="none">
            <a:spAutoFit/>
          </a:bodyPr>
          <a:lstStyle/>
          <a:p>
            <a:pPr algn="ctr"/>
            <a:r>
              <a:rPr lang="en-US" sz="1500" dirty="0"/>
              <a:t>“Two Ears”</a:t>
            </a:r>
          </a:p>
          <a:p>
            <a:pPr algn="ctr"/>
            <a:r>
              <a:rPr lang="en-US" sz="1500" dirty="0"/>
              <a:t>Two Stage</a:t>
            </a:r>
          </a:p>
        </p:txBody>
      </p:sp>
      <p:pic>
        <p:nvPicPr>
          <p:cNvPr id="152583" name="Picture 7"/>
          <p:cNvPicPr>
            <a:picLocks noChangeAspect="1" noChangeArrowheads="1"/>
          </p:cNvPicPr>
          <p:nvPr/>
        </p:nvPicPr>
        <p:blipFill>
          <a:blip r:embed="rId5" cstate="print"/>
          <a:srcRect/>
          <a:stretch>
            <a:fillRect/>
          </a:stretch>
        </p:blipFill>
        <p:spPr bwMode="auto">
          <a:xfrm>
            <a:off x="5893594" y="2406254"/>
            <a:ext cx="1893094" cy="2240756"/>
          </a:xfrm>
          <a:prstGeom prst="rect">
            <a:avLst/>
          </a:prstGeom>
          <a:noFill/>
          <a:ln w="9525">
            <a:noFill/>
            <a:miter lim="800000"/>
            <a:headEnd/>
            <a:tailEnd/>
          </a:ln>
          <a:effectLst/>
        </p:spPr>
      </p:pic>
      <p:sp>
        <p:nvSpPr>
          <p:cNvPr id="152584" name="Oval 8"/>
          <p:cNvSpPr>
            <a:spLocks noChangeArrowheads="1"/>
          </p:cNvSpPr>
          <p:nvPr/>
        </p:nvSpPr>
        <p:spPr bwMode="auto">
          <a:xfrm>
            <a:off x="2318147" y="1821657"/>
            <a:ext cx="2775347" cy="2670572"/>
          </a:xfrm>
          <a:prstGeom prst="ellipse">
            <a:avLst/>
          </a:prstGeom>
          <a:noFill/>
          <a:ln w="76200">
            <a:solidFill>
              <a:schemeClr val="hlink"/>
            </a:solidFill>
            <a:miter lim="800000"/>
            <a:headEnd/>
            <a:tailEnd/>
          </a:ln>
          <a:effectLst/>
        </p:spPr>
        <p:txBody>
          <a:bodyPr wrap="none" anchor="ctr"/>
          <a:lstStyle/>
          <a:p>
            <a:endParaRPr lang="en-US" sz="1050" dirty="0"/>
          </a:p>
        </p:txBody>
      </p:sp>
      <p:sp>
        <p:nvSpPr>
          <p:cNvPr id="152585" name="Line 9"/>
          <p:cNvSpPr>
            <a:spLocks noChangeShapeType="1"/>
          </p:cNvSpPr>
          <p:nvPr/>
        </p:nvSpPr>
        <p:spPr bwMode="auto">
          <a:xfrm flipH="1">
            <a:off x="2826544" y="1753791"/>
            <a:ext cx="1758554" cy="2778919"/>
          </a:xfrm>
          <a:prstGeom prst="line">
            <a:avLst/>
          </a:prstGeom>
          <a:noFill/>
          <a:ln w="76200">
            <a:solidFill>
              <a:schemeClr val="hlink"/>
            </a:solidFill>
            <a:miter lim="800000"/>
            <a:headEnd/>
            <a:tailEnd/>
          </a:ln>
          <a:effectLst/>
        </p:spPr>
        <p:txBody>
          <a:bodyPr wrap="none"/>
          <a:lstStyle/>
          <a:p>
            <a:endParaRPr lang="en-US" sz="1050" dirty="0"/>
          </a:p>
        </p:txBody>
      </p:sp>
    </p:spTree>
    <p:extLst>
      <p:ext uri="{BB962C8B-B14F-4D97-AF65-F5344CB8AC3E}">
        <p14:creationId xmlns:p14="http://schemas.microsoft.com/office/powerpoint/2010/main" val="28039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0530" name="Rectangle 2"/>
          <p:cNvSpPr>
            <a:spLocks noGrp="1" noChangeArrowheads="1"/>
          </p:cNvSpPr>
          <p:nvPr>
            <p:ph type="title"/>
          </p:nvPr>
        </p:nvSpPr>
        <p:spPr>
          <a:xfrm>
            <a:off x="1143000" y="101018"/>
            <a:ext cx="7391400" cy="747897"/>
          </a:xfrm>
        </p:spPr>
        <p:txBody>
          <a:bodyPr/>
          <a:lstStyle/>
          <a:p>
            <a:pPr eaLnBrk="1" hangingPunct="1">
              <a:defRPr/>
            </a:pPr>
            <a:r>
              <a:rPr lang="en-US" sz="1800" b="1" dirty="0"/>
              <a:t>What’s The Difference Between</a:t>
            </a:r>
            <a:br>
              <a:rPr lang="en-US" sz="1800" b="1" dirty="0"/>
            </a:br>
            <a:r>
              <a:rPr lang="en-US" sz="1800" b="1" dirty="0"/>
              <a:t>Single and 2-Stage Regulators?</a:t>
            </a:r>
            <a:br>
              <a:rPr lang="en-US" sz="1800" dirty="0"/>
            </a:br>
            <a:r>
              <a:rPr lang="en-US" sz="1800" dirty="0"/>
              <a:t>                </a:t>
            </a:r>
            <a:r>
              <a:rPr lang="en-US" sz="1800" dirty="0">
                <a:solidFill>
                  <a:srgbClr val="FF0000"/>
                </a:solidFill>
              </a:rPr>
              <a:t>1 PSI to 100 PSI</a:t>
            </a:r>
            <a:r>
              <a:rPr lang="en-US" sz="1800" dirty="0"/>
              <a:t>			     </a:t>
            </a:r>
            <a:r>
              <a:rPr lang="en-US" sz="1800" dirty="0">
                <a:solidFill>
                  <a:srgbClr val="FF0000"/>
                </a:solidFill>
              </a:rPr>
              <a:t>0.1 PSI to 100 PSI </a:t>
            </a:r>
          </a:p>
        </p:txBody>
      </p:sp>
      <p:sp>
        <p:nvSpPr>
          <p:cNvPr id="120835" name="Text Box 5"/>
          <p:cNvSpPr txBox="1">
            <a:spLocks noChangeArrowheads="1"/>
          </p:cNvSpPr>
          <p:nvPr/>
        </p:nvSpPr>
        <p:spPr bwMode="auto">
          <a:xfrm>
            <a:off x="1246585" y="3705225"/>
            <a:ext cx="3232547" cy="830997"/>
          </a:xfrm>
          <a:prstGeom prst="rect">
            <a:avLst/>
          </a:prstGeom>
          <a:noFill/>
          <a:ln w="9525">
            <a:noFill/>
            <a:miter lim="800000"/>
            <a:headEnd/>
            <a:tailEnd/>
          </a:ln>
        </p:spPr>
        <p:txBody>
          <a:bodyPr>
            <a:spAutoFit/>
          </a:bodyPr>
          <a:lstStyle/>
          <a:p>
            <a:r>
              <a:rPr lang="en-US" sz="1200" b="1" dirty="0">
                <a:solidFill>
                  <a:srgbClr val="FF0000"/>
                </a:solidFill>
              </a:rPr>
              <a:t>Single Stage</a:t>
            </a:r>
          </a:p>
          <a:p>
            <a:r>
              <a:rPr lang="en-US" sz="1200" u="sng" dirty="0"/>
              <a:t>Not</a:t>
            </a:r>
            <a:r>
              <a:rPr lang="en-US" sz="1200" dirty="0"/>
              <a:t> Precise</a:t>
            </a:r>
          </a:p>
          <a:p>
            <a:r>
              <a:rPr lang="en-US" sz="1200" dirty="0"/>
              <a:t>Delivery Pressure</a:t>
            </a:r>
          </a:p>
          <a:p>
            <a:r>
              <a:rPr lang="en-US" sz="1200" dirty="0"/>
              <a:t>Due to Supply Inlet Effect</a:t>
            </a:r>
          </a:p>
        </p:txBody>
      </p:sp>
      <p:sp>
        <p:nvSpPr>
          <p:cNvPr id="120836" name="Text Box 6"/>
          <p:cNvSpPr txBox="1">
            <a:spLocks noChangeArrowheads="1"/>
          </p:cNvSpPr>
          <p:nvPr/>
        </p:nvSpPr>
        <p:spPr bwMode="auto">
          <a:xfrm>
            <a:off x="5943600" y="4307681"/>
            <a:ext cx="2045494" cy="415498"/>
          </a:xfrm>
          <a:prstGeom prst="rect">
            <a:avLst/>
          </a:prstGeom>
          <a:noFill/>
          <a:ln w="9525">
            <a:noFill/>
            <a:miter lim="800000"/>
            <a:headEnd/>
            <a:tailEnd/>
          </a:ln>
        </p:spPr>
        <p:txBody>
          <a:bodyPr>
            <a:spAutoFit/>
          </a:bodyPr>
          <a:lstStyle/>
          <a:p>
            <a:r>
              <a:rPr lang="en-US" sz="1050" b="1" dirty="0">
                <a:solidFill>
                  <a:srgbClr val="FF0000"/>
                </a:solidFill>
              </a:rPr>
              <a:t>Two Stage</a:t>
            </a:r>
          </a:p>
          <a:p>
            <a:r>
              <a:rPr lang="en-US" sz="1050" dirty="0"/>
              <a:t>Precise Delivery Pressure</a:t>
            </a:r>
          </a:p>
        </p:txBody>
      </p:sp>
      <p:pic>
        <p:nvPicPr>
          <p:cNvPr id="120837" name="Picture 7"/>
          <p:cNvPicPr>
            <a:picLocks noChangeAspect="1" noChangeArrowheads="1"/>
          </p:cNvPicPr>
          <p:nvPr/>
        </p:nvPicPr>
        <p:blipFill>
          <a:blip r:embed="rId3" cstate="print"/>
          <a:srcRect/>
          <a:stretch>
            <a:fillRect/>
          </a:stretch>
        </p:blipFill>
        <p:spPr bwMode="auto">
          <a:xfrm>
            <a:off x="1447800" y="1013581"/>
            <a:ext cx="3259931" cy="2493169"/>
          </a:xfrm>
          <a:prstGeom prst="rect">
            <a:avLst/>
          </a:prstGeom>
          <a:noFill/>
          <a:ln w="9525" algn="ctr">
            <a:noFill/>
            <a:miter lim="800000"/>
            <a:headEnd/>
            <a:tailEnd/>
          </a:ln>
        </p:spPr>
      </p:pic>
      <p:pic>
        <p:nvPicPr>
          <p:cNvPr id="120838" name="Picture 8"/>
          <p:cNvPicPr>
            <a:picLocks noChangeAspect="1" noChangeArrowheads="1"/>
          </p:cNvPicPr>
          <p:nvPr/>
        </p:nvPicPr>
        <p:blipFill>
          <a:blip r:embed="rId4" cstate="print"/>
          <a:srcRect/>
          <a:stretch>
            <a:fillRect/>
          </a:stretch>
        </p:blipFill>
        <p:spPr bwMode="auto">
          <a:xfrm>
            <a:off x="5598319" y="971550"/>
            <a:ext cx="3008710" cy="3336131"/>
          </a:xfrm>
          <a:prstGeom prst="rect">
            <a:avLst/>
          </a:prstGeom>
          <a:noFill/>
          <a:ln w="9525" algn="ctr">
            <a:noFill/>
            <a:miter lim="800000"/>
            <a:headEnd/>
            <a:tailEnd/>
          </a:ln>
        </p:spPr>
      </p:pic>
    </p:spTree>
    <p:extLst>
      <p:ext uri="{BB962C8B-B14F-4D97-AF65-F5344CB8AC3E}">
        <p14:creationId xmlns:p14="http://schemas.microsoft.com/office/powerpoint/2010/main" val="74803755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1371600" y="147453"/>
            <a:ext cx="6232553" cy="498598"/>
          </a:xfrm>
        </p:spPr>
        <p:txBody>
          <a:bodyPr/>
          <a:lstStyle/>
          <a:p>
            <a:r>
              <a:rPr lang="en-US" sz="1800" dirty="0"/>
              <a:t>Regulator Troubleshooting </a:t>
            </a:r>
            <a:r>
              <a:rPr lang="en-US" sz="1800" b="1" u="sng" dirty="0">
                <a:solidFill>
                  <a:srgbClr val="FF0000"/>
                </a:solidFill>
              </a:rPr>
              <a:t>Call your account manager </a:t>
            </a:r>
          </a:p>
        </p:txBody>
      </p:sp>
      <p:graphicFrame>
        <p:nvGraphicFramePr>
          <p:cNvPr id="110595" name="Object 3"/>
          <p:cNvGraphicFramePr>
            <a:graphicFrameLocks noGrp="1" noChangeAspect="1"/>
          </p:cNvGraphicFramePr>
          <p:nvPr>
            <p:ph type="tbl" idx="1"/>
            <p:extLst>
              <p:ext uri="{D42A27DB-BD31-4B8C-83A1-F6EECF244321}">
                <p14:modId xmlns:p14="http://schemas.microsoft.com/office/powerpoint/2010/main" val="4234757644"/>
              </p:ext>
            </p:extLst>
          </p:nvPr>
        </p:nvGraphicFramePr>
        <p:xfrm>
          <a:off x="1524000" y="742950"/>
          <a:ext cx="5560219" cy="3862388"/>
        </p:xfrm>
        <a:graphic>
          <a:graphicData uri="http://schemas.openxmlformats.org/presentationml/2006/ole">
            <mc:AlternateContent xmlns:mc="http://schemas.openxmlformats.org/markup-compatibility/2006">
              <mc:Choice xmlns:v="urn:schemas-microsoft-com:vml" Requires="v">
                <p:oleObj name="Document" r:id="rId3" imgW="7755636" imgH="5388864" progId="Word.Document.8">
                  <p:embed/>
                </p:oleObj>
              </mc:Choice>
              <mc:Fallback>
                <p:oleObj name="Document" r:id="rId3" imgW="7755636" imgH="5388864" progId="Word.Document.8">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742950"/>
                        <a:ext cx="5560219" cy="38623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Oval 8"/>
          <p:cNvSpPr>
            <a:spLocks noChangeArrowheads="1"/>
          </p:cNvSpPr>
          <p:nvPr/>
        </p:nvSpPr>
        <p:spPr bwMode="auto">
          <a:xfrm>
            <a:off x="5334000" y="1657079"/>
            <a:ext cx="1701039" cy="1699421"/>
          </a:xfrm>
          <a:prstGeom prst="ellipse">
            <a:avLst/>
          </a:prstGeom>
          <a:noFill/>
          <a:ln w="76200">
            <a:solidFill>
              <a:schemeClr val="hlink"/>
            </a:solidFill>
            <a:miter lim="800000"/>
            <a:headEnd/>
            <a:tailEnd/>
          </a:ln>
          <a:effectLst/>
        </p:spPr>
        <p:txBody>
          <a:bodyPr wrap="none" anchor="ctr"/>
          <a:lstStyle/>
          <a:p>
            <a:endParaRPr lang="en-US" sz="1050" dirty="0"/>
          </a:p>
        </p:txBody>
      </p:sp>
      <p:sp>
        <p:nvSpPr>
          <p:cNvPr id="5" name="Line 9"/>
          <p:cNvSpPr>
            <a:spLocks noChangeShapeType="1"/>
          </p:cNvSpPr>
          <p:nvPr/>
        </p:nvSpPr>
        <p:spPr bwMode="auto">
          <a:xfrm flipH="1">
            <a:off x="5657436" y="1672373"/>
            <a:ext cx="1054166" cy="1672922"/>
          </a:xfrm>
          <a:prstGeom prst="line">
            <a:avLst/>
          </a:prstGeom>
          <a:noFill/>
          <a:ln w="76200">
            <a:solidFill>
              <a:schemeClr val="hlink"/>
            </a:solidFill>
            <a:miter lim="800000"/>
            <a:headEnd/>
            <a:tailEnd/>
          </a:ln>
          <a:effectLst/>
        </p:spPr>
        <p:txBody>
          <a:bodyPr wrap="none"/>
          <a:lstStyle/>
          <a:p>
            <a:endParaRPr lang="en-US" sz="1050" dirty="0"/>
          </a:p>
        </p:txBody>
      </p:sp>
    </p:spTree>
    <p:extLst>
      <p:ext uri="{BB962C8B-B14F-4D97-AF65-F5344CB8AC3E}">
        <p14:creationId xmlns:p14="http://schemas.microsoft.com/office/powerpoint/2010/main" val="796234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2114" name="Rectangle 2"/>
          <p:cNvSpPr>
            <a:spLocks noGrp="1" noChangeArrowheads="1"/>
          </p:cNvSpPr>
          <p:nvPr>
            <p:ph type="title"/>
          </p:nvPr>
        </p:nvSpPr>
        <p:spPr>
          <a:xfrm>
            <a:off x="838200" y="118175"/>
            <a:ext cx="6246019" cy="370284"/>
          </a:xfrm>
        </p:spPr>
        <p:txBody>
          <a:bodyPr/>
          <a:lstStyle/>
          <a:p>
            <a:pPr eaLnBrk="1" hangingPunct="1">
              <a:defRPr/>
            </a:pPr>
            <a:r>
              <a:rPr lang="en-US" b="1" dirty="0"/>
              <a:t>Flexible Pigtails</a:t>
            </a:r>
          </a:p>
        </p:txBody>
      </p:sp>
      <p:sp>
        <p:nvSpPr>
          <p:cNvPr id="52227" name="Rectangle 3"/>
          <p:cNvSpPr>
            <a:spLocks noGrp="1" noChangeArrowheads="1"/>
          </p:cNvSpPr>
          <p:nvPr>
            <p:ph type="body" idx="1"/>
          </p:nvPr>
        </p:nvSpPr>
        <p:spPr>
          <a:xfrm>
            <a:off x="1371600" y="1232298"/>
            <a:ext cx="4236244" cy="3274219"/>
          </a:xfrm>
        </p:spPr>
        <p:txBody>
          <a:bodyPr/>
          <a:lstStyle/>
          <a:p>
            <a:pPr eaLnBrk="1" hangingPunct="1"/>
            <a:r>
              <a:rPr lang="en-US" sz="1800" dirty="0"/>
              <a:t>Never use flexible pigtails with </a:t>
            </a:r>
            <a:r>
              <a:rPr lang="en-US" sz="1800" b="1" dirty="0">
                <a:solidFill>
                  <a:srgbClr val="FF0000"/>
                </a:solidFill>
              </a:rPr>
              <a:t>Teflon</a:t>
            </a:r>
            <a:r>
              <a:rPr lang="en-US" sz="1800" dirty="0"/>
              <a:t>  inner core</a:t>
            </a:r>
          </a:p>
          <a:p>
            <a:pPr lvl="1" eaLnBrk="1" hangingPunct="1"/>
            <a:r>
              <a:rPr lang="en-US" sz="1500" dirty="0"/>
              <a:t>Contaminates are absorbed when pigtail has no pressure, then drawn into the gas stream when high-pressure gas flows</a:t>
            </a:r>
          </a:p>
          <a:p>
            <a:pPr eaLnBrk="1" hangingPunct="1"/>
            <a:r>
              <a:rPr lang="en-US" sz="1800" dirty="0"/>
              <a:t>Molecules (Helium/Hydrogen)are small enough to diffuse out of the hose are small enough to enter into the gas stream when flowing</a:t>
            </a:r>
          </a:p>
          <a:p>
            <a:pPr eaLnBrk="1" hangingPunct="1"/>
            <a:r>
              <a:rPr lang="en-US" sz="1800" dirty="0"/>
              <a:t>Always use stainless steel flexible core</a:t>
            </a:r>
          </a:p>
          <a:p>
            <a:pPr eaLnBrk="1" hangingPunct="1"/>
            <a:endParaRPr lang="en-US" sz="1800" dirty="0"/>
          </a:p>
        </p:txBody>
      </p:sp>
      <p:pic>
        <p:nvPicPr>
          <p:cNvPr id="52228" name="Picture 4"/>
          <p:cNvPicPr>
            <a:picLocks noChangeAspect="1" noChangeArrowheads="1"/>
          </p:cNvPicPr>
          <p:nvPr/>
        </p:nvPicPr>
        <p:blipFill>
          <a:blip r:embed="rId3" cstate="print"/>
          <a:srcRect/>
          <a:stretch>
            <a:fillRect/>
          </a:stretch>
        </p:blipFill>
        <p:spPr bwMode="auto">
          <a:xfrm>
            <a:off x="7162800" y="209550"/>
            <a:ext cx="1497795" cy="2294310"/>
          </a:xfrm>
          <a:prstGeom prst="rect">
            <a:avLst/>
          </a:prstGeom>
          <a:noFill/>
          <a:ln w="9525">
            <a:noFill/>
            <a:miter lim="800000"/>
            <a:headEnd/>
            <a:tailEnd/>
          </a:ln>
        </p:spPr>
      </p:pic>
      <p:pic>
        <p:nvPicPr>
          <p:cNvPr id="53249" name="Picture 1"/>
          <p:cNvPicPr>
            <a:picLocks noChangeAspect="1" noChangeArrowheads="1"/>
          </p:cNvPicPr>
          <p:nvPr/>
        </p:nvPicPr>
        <p:blipFill>
          <a:blip r:embed="rId4" cstate="print"/>
          <a:srcRect/>
          <a:stretch>
            <a:fillRect/>
          </a:stretch>
        </p:blipFill>
        <p:spPr bwMode="auto">
          <a:xfrm>
            <a:off x="6172200" y="2477297"/>
            <a:ext cx="1100138" cy="1950244"/>
          </a:xfrm>
          <a:prstGeom prst="rect">
            <a:avLst/>
          </a:prstGeom>
          <a:noFill/>
          <a:ln w="9525">
            <a:noFill/>
            <a:miter lim="800000"/>
            <a:headEnd/>
            <a:tailEnd/>
          </a:ln>
        </p:spPr>
      </p:pic>
      <p:cxnSp>
        <p:nvCxnSpPr>
          <p:cNvPr id="7" name="Straight Arrow Connector 6"/>
          <p:cNvCxnSpPr/>
          <p:nvPr/>
        </p:nvCxnSpPr>
        <p:spPr bwMode="auto">
          <a:xfrm>
            <a:off x="5459411" y="3790950"/>
            <a:ext cx="812011" cy="220988"/>
          </a:xfrm>
          <a:prstGeom prst="straightConnector1">
            <a:avLst/>
          </a:prstGeom>
          <a:noFill/>
          <a:ln w="9525" cap="flat" cmpd="sng" algn="ctr">
            <a:solidFill>
              <a:schemeClr val="tx1"/>
            </a:solidFill>
            <a:prstDash val="solid"/>
            <a:round/>
            <a:headEnd type="none" w="med" len="med"/>
            <a:tailEnd type="arrow"/>
          </a:ln>
          <a:effectLst/>
        </p:spPr>
      </p:cxnSp>
      <p:cxnSp>
        <p:nvCxnSpPr>
          <p:cNvPr id="3" name="Straight Arrow Connector 2"/>
          <p:cNvCxnSpPr/>
          <p:nvPr/>
        </p:nvCxnSpPr>
        <p:spPr>
          <a:xfrm>
            <a:off x="5459411" y="1428750"/>
            <a:ext cx="1624808"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409567647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F7F7EA8C-3654-4D6A-AEF9-1F3238BF848C}" type="slidenum">
              <a:rPr lang="en-US" smtClean="0"/>
              <a:pPr>
                <a:defRPr/>
              </a:pPr>
              <a:t>14</a:t>
            </a:fld>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979654234"/>
              </p:ext>
            </p:extLst>
          </p:nvPr>
        </p:nvGraphicFramePr>
        <p:xfrm>
          <a:off x="2209800" y="209550"/>
          <a:ext cx="3482975" cy="4438650"/>
        </p:xfrm>
        <a:graphic>
          <a:graphicData uri="http://schemas.openxmlformats.org/presentationml/2006/ole">
            <mc:AlternateContent xmlns:mc="http://schemas.openxmlformats.org/markup-compatibility/2006">
              <mc:Choice xmlns:v="urn:schemas-microsoft-com:vml" Requires="v">
                <p:oleObj name="Acrobat Document" r:id="rId2" imgW="5743275" imgH="7458075" progId="AcroExch.Document.11">
                  <p:embed/>
                </p:oleObj>
              </mc:Choice>
              <mc:Fallback>
                <p:oleObj name="Acrobat Document" r:id="rId2" imgW="5743275" imgH="7458075" progId="AcroExch.Document.11">
                  <p:embed/>
                  <p:pic>
                    <p:nvPicPr>
                      <p:cNvPr id="0" name=""/>
                      <p:cNvPicPr/>
                      <p:nvPr/>
                    </p:nvPicPr>
                    <p:blipFill>
                      <a:blip r:embed="rId3"/>
                      <a:stretch>
                        <a:fillRect/>
                      </a:stretch>
                    </p:blipFill>
                    <p:spPr>
                      <a:xfrm>
                        <a:off x="2209800" y="209550"/>
                        <a:ext cx="3482975" cy="4438650"/>
                      </a:xfrm>
                      <a:prstGeom prst="rect">
                        <a:avLst/>
                      </a:prstGeom>
                    </p:spPr>
                  </p:pic>
                </p:oleObj>
              </mc:Fallback>
            </mc:AlternateContent>
          </a:graphicData>
        </a:graphic>
      </p:graphicFrame>
    </p:spTree>
    <p:extLst>
      <p:ext uri="{BB962C8B-B14F-4D97-AF65-F5344CB8AC3E}">
        <p14:creationId xmlns:p14="http://schemas.microsoft.com/office/powerpoint/2010/main" val="3682234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p:cNvSpPr>
            <a:spLocks noGrp="1"/>
          </p:cNvSpPr>
          <p:nvPr>
            <p:ph type="sldNum" sz="quarter" idx="10"/>
          </p:nvPr>
        </p:nvSpPr>
        <p:spPr/>
        <p:txBody>
          <a:bodyPr/>
          <a:lstStyle/>
          <a:p>
            <a:pPr>
              <a:defRPr/>
            </a:pPr>
            <a:fld id="{707BEE5E-AE9B-4E96-8BD6-45F594673EC5}" type="slidenum">
              <a:rPr lang="en-US"/>
              <a:pPr>
                <a:defRPr/>
              </a:pPr>
              <a:t>15</a:t>
            </a:fld>
            <a:endParaRPr lang="en-US" dirty="0"/>
          </a:p>
        </p:txBody>
      </p:sp>
      <p:sp>
        <p:nvSpPr>
          <p:cNvPr id="400386" name="Rectangle 2"/>
          <p:cNvSpPr>
            <a:spLocks noGrp="1" noChangeArrowheads="1"/>
          </p:cNvSpPr>
          <p:nvPr>
            <p:ph type="title"/>
          </p:nvPr>
        </p:nvSpPr>
        <p:spPr>
          <a:xfrm>
            <a:off x="1752600" y="438150"/>
            <a:ext cx="6246019" cy="332185"/>
          </a:xfrm>
        </p:spPr>
        <p:txBody>
          <a:bodyPr/>
          <a:lstStyle/>
          <a:p>
            <a:pPr eaLnBrk="1" hangingPunct="1">
              <a:defRPr/>
            </a:pPr>
            <a:r>
              <a:rPr lang="en-US" sz="2400" dirty="0"/>
              <a:t>Excess Flow Valves</a:t>
            </a:r>
          </a:p>
        </p:txBody>
      </p:sp>
      <p:sp>
        <p:nvSpPr>
          <p:cNvPr id="23556" name="Rectangle 3"/>
          <p:cNvSpPr>
            <a:spLocks noGrp="1" noChangeArrowheads="1"/>
          </p:cNvSpPr>
          <p:nvPr>
            <p:ph type="body" idx="1"/>
          </p:nvPr>
        </p:nvSpPr>
        <p:spPr>
          <a:xfrm>
            <a:off x="1539874" y="1686516"/>
            <a:ext cx="4171950" cy="3714750"/>
          </a:xfrm>
        </p:spPr>
        <p:txBody>
          <a:bodyPr/>
          <a:lstStyle/>
          <a:p>
            <a:pPr eaLnBrk="1" hangingPunct="1"/>
            <a:r>
              <a:rPr lang="en-US" sz="1600" dirty="0"/>
              <a:t>Shuts off gas during high flow or if a line break occurs.</a:t>
            </a:r>
          </a:p>
          <a:p>
            <a:pPr eaLnBrk="1" hangingPunct="1"/>
            <a:endParaRPr lang="en-US" sz="1600" dirty="0">
              <a:cs typeface="Arial" charset="0"/>
            </a:endParaRPr>
          </a:p>
          <a:p>
            <a:pPr lvl="1" eaLnBrk="1" hangingPunct="1"/>
            <a:r>
              <a:rPr lang="en-US" sz="1600" dirty="0">
                <a:cs typeface="Arial" charset="0"/>
              </a:rPr>
              <a:t>Typically sized at 4 to 10x normal flow.</a:t>
            </a:r>
          </a:p>
          <a:p>
            <a:pPr lvl="1" eaLnBrk="1" hangingPunct="1"/>
            <a:endParaRPr lang="en-US" sz="750" dirty="0"/>
          </a:p>
        </p:txBody>
      </p:sp>
      <p:pic>
        <p:nvPicPr>
          <p:cNvPr id="23557" name="Picture 4"/>
          <p:cNvPicPr>
            <a:picLocks noChangeAspect="1" noChangeArrowheads="1"/>
          </p:cNvPicPr>
          <p:nvPr/>
        </p:nvPicPr>
        <p:blipFill>
          <a:blip r:embed="rId3" cstate="print"/>
          <a:srcRect/>
          <a:stretch>
            <a:fillRect/>
          </a:stretch>
        </p:blipFill>
        <p:spPr bwMode="auto">
          <a:xfrm>
            <a:off x="6127403" y="1506011"/>
            <a:ext cx="866775" cy="1543050"/>
          </a:xfrm>
          <a:prstGeom prst="rect">
            <a:avLst/>
          </a:prstGeom>
          <a:noFill/>
          <a:ln w="12700">
            <a:noFill/>
            <a:miter lim="800000"/>
            <a:headEnd/>
            <a:tailEnd/>
          </a:ln>
        </p:spPr>
      </p:pic>
    </p:spTree>
    <p:extLst>
      <p:ext uri="{BB962C8B-B14F-4D97-AF65-F5344CB8AC3E}">
        <p14:creationId xmlns:p14="http://schemas.microsoft.com/office/powerpoint/2010/main" val="1441554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28087D6A-CEC3-4A4E-ABB1-6BDC183822EB}" type="slidenum">
              <a:rPr lang="en-US" altLang="en-US" smtClean="0"/>
              <a:pPr/>
              <a:t>16</a:t>
            </a:fld>
            <a:endParaRPr lang="en-US" altLang="en-US"/>
          </a:p>
        </p:txBody>
      </p:sp>
      <p:pic>
        <p:nvPicPr>
          <p:cNvPr id="6145" name="Picture 1"/>
          <p:cNvPicPr>
            <a:picLocks noChangeAspect="1" noChangeArrowheads="1"/>
          </p:cNvPicPr>
          <p:nvPr/>
        </p:nvPicPr>
        <p:blipFill>
          <a:blip r:embed="rId2" cstate="print"/>
          <a:srcRect/>
          <a:stretch>
            <a:fillRect/>
          </a:stretch>
        </p:blipFill>
        <p:spPr bwMode="auto">
          <a:xfrm>
            <a:off x="5915078" y="353997"/>
            <a:ext cx="1410609" cy="2516969"/>
          </a:xfrm>
          <a:prstGeom prst="rect">
            <a:avLst/>
          </a:prstGeom>
          <a:noFill/>
          <a:ln w="9525">
            <a:noFill/>
            <a:miter lim="800000"/>
            <a:headEnd/>
            <a:tailEnd/>
          </a:ln>
        </p:spPr>
      </p:pic>
      <p:pic>
        <p:nvPicPr>
          <p:cNvPr id="6146" name="Picture 2"/>
          <p:cNvPicPr>
            <a:picLocks noChangeAspect="1" noChangeArrowheads="1"/>
          </p:cNvPicPr>
          <p:nvPr/>
        </p:nvPicPr>
        <p:blipFill>
          <a:blip r:embed="rId3" cstate="print"/>
          <a:srcRect/>
          <a:stretch>
            <a:fillRect/>
          </a:stretch>
        </p:blipFill>
        <p:spPr bwMode="auto">
          <a:xfrm>
            <a:off x="7657221" y="1428750"/>
            <a:ext cx="935831" cy="2907506"/>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695213" y="374735"/>
            <a:ext cx="564356" cy="1507331"/>
          </a:xfrm>
          <a:prstGeom prst="rect">
            <a:avLst/>
          </a:prstGeom>
          <a:noFill/>
          <a:ln w="9525">
            <a:noFill/>
            <a:miter lim="800000"/>
            <a:headEnd/>
            <a:tailEnd/>
          </a:ln>
        </p:spPr>
      </p:pic>
      <p:pic>
        <p:nvPicPr>
          <p:cNvPr id="6148" name="Picture 4"/>
          <p:cNvPicPr>
            <a:picLocks noChangeAspect="1" noChangeArrowheads="1"/>
          </p:cNvPicPr>
          <p:nvPr/>
        </p:nvPicPr>
        <p:blipFill>
          <a:blip r:embed="rId5" cstate="print"/>
          <a:srcRect/>
          <a:stretch>
            <a:fillRect/>
          </a:stretch>
        </p:blipFill>
        <p:spPr bwMode="auto">
          <a:xfrm>
            <a:off x="731784" y="2372598"/>
            <a:ext cx="871538" cy="1457325"/>
          </a:xfrm>
          <a:prstGeom prst="rect">
            <a:avLst/>
          </a:prstGeom>
          <a:noFill/>
          <a:ln w="9525">
            <a:noFill/>
            <a:miter lim="800000"/>
            <a:headEnd/>
            <a:tailEnd/>
          </a:ln>
        </p:spPr>
      </p:pic>
      <p:pic>
        <p:nvPicPr>
          <p:cNvPr id="6149" name="Picture 5"/>
          <p:cNvPicPr>
            <a:picLocks noChangeAspect="1" noChangeArrowheads="1"/>
          </p:cNvPicPr>
          <p:nvPr/>
        </p:nvPicPr>
        <p:blipFill>
          <a:blip r:embed="rId6" cstate="print"/>
          <a:srcRect/>
          <a:stretch>
            <a:fillRect/>
          </a:stretch>
        </p:blipFill>
        <p:spPr bwMode="auto">
          <a:xfrm>
            <a:off x="2368997" y="895350"/>
            <a:ext cx="3214547" cy="2768884"/>
          </a:xfrm>
          <a:prstGeom prst="rect">
            <a:avLst/>
          </a:prstGeom>
          <a:noFill/>
          <a:ln w="9525">
            <a:noFill/>
            <a:miter lim="800000"/>
            <a:headEnd/>
            <a:tailEnd/>
          </a:ln>
        </p:spPr>
      </p:pic>
      <p:sp>
        <p:nvSpPr>
          <p:cNvPr id="8" name="TextBox 7"/>
          <p:cNvSpPr txBox="1"/>
          <p:nvPr/>
        </p:nvSpPr>
        <p:spPr>
          <a:xfrm>
            <a:off x="3124200" y="369291"/>
            <a:ext cx="1904689" cy="415498"/>
          </a:xfrm>
          <a:prstGeom prst="rect">
            <a:avLst/>
          </a:prstGeom>
          <a:noFill/>
        </p:spPr>
        <p:txBody>
          <a:bodyPr wrap="none" rtlCol="0">
            <a:spAutoFit/>
          </a:bodyPr>
          <a:lstStyle/>
          <a:p>
            <a:r>
              <a:rPr lang="en-US" sz="2100" b="1" i="1" dirty="0">
                <a:solidFill>
                  <a:srgbClr val="FF0000"/>
                </a:solidFill>
                <a:effectLst>
                  <a:outerShdw blurRad="38100" dist="38100" dir="2700000" algn="tl">
                    <a:srgbClr val="000000">
                      <a:alpha val="43137"/>
                    </a:srgbClr>
                  </a:outerShdw>
                </a:effectLst>
              </a:rPr>
              <a:t>Gas Cabinets</a:t>
            </a:r>
          </a:p>
        </p:txBody>
      </p:sp>
      <p:graphicFrame>
        <p:nvGraphicFramePr>
          <p:cNvPr id="6150" name="Object 6"/>
          <p:cNvGraphicFramePr>
            <a:graphicFrameLocks noChangeAspect="1"/>
          </p:cNvGraphicFramePr>
          <p:nvPr>
            <p:extLst>
              <p:ext uri="{D42A27DB-BD31-4B8C-83A1-F6EECF244321}">
                <p14:modId xmlns:p14="http://schemas.microsoft.com/office/powerpoint/2010/main" val="3055968147"/>
              </p:ext>
            </p:extLst>
          </p:nvPr>
        </p:nvGraphicFramePr>
        <p:xfrm>
          <a:off x="2286000" y="3998007"/>
          <a:ext cx="3831431" cy="485775"/>
        </p:xfrm>
        <a:graphic>
          <a:graphicData uri="http://schemas.openxmlformats.org/presentationml/2006/ole">
            <mc:AlternateContent xmlns:mc="http://schemas.openxmlformats.org/markup-compatibility/2006">
              <mc:Choice xmlns:v="urn:schemas-microsoft-com:vml" Requires="v">
                <p:oleObj name="Packager Shell Object" showAsIcon="1" r:id="rId7" imgW="5108400" imgH="646920" progId="Package">
                  <p:embed/>
                </p:oleObj>
              </mc:Choice>
              <mc:Fallback>
                <p:oleObj name="Packager Shell Object" showAsIcon="1" r:id="rId7" imgW="5108400" imgH="646920" progId="Package">
                  <p:embed/>
                  <p:pic>
                    <p:nvPicPr>
                      <p:cNvPr id="0" name=""/>
                      <p:cNvPicPr>
                        <a:picLocks noChangeAspect="1" noChangeArrowheads="1"/>
                      </p:cNvPicPr>
                      <p:nvPr/>
                    </p:nvPicPr>
                    <p:blipFill>
                      <a:blip r:embed="rId8"/>
                      <a:srcRect/>
                      <a:stretch>
                        <a:fillRect/>
                      </a:stretch>
                    </p:blipFill>
                    <p:spPr bwMode="auto">
                      <a:xfrm>
                        <a:off x="2286000" y="3998007"/>
                        <a:ext cx="3831431"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716883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887015" y="197858"/>
            <a:ext cx="6246019" cy="328613"/>
          </a:xfrm>
        </p:spPr>
        <p:txBody>
          <a:bodyPr/>
          <a:lstStyle/>
          <a:p>
            <a:pPr>
              <a:defRPr/>
            </a:pPr>
            <a:r>
              <a:rPr lang="en-US" sz="2400" dirty="0"/>
              <a:t>Do </a:t>
            </a:r>
            <a:r>
              <a:rPr lang="en-US" sz="2400" b="1" dirty="0"/>
              <a:t>not</a:t>
            </a:r>
            <a:r>
              <a:rPr lang="en-US" sz="2400" dirty="0"/>
              <a:t> identify cylinders by their color </a:t>
            </a:r>
            <a:r>
              <a:rPr lang="en-US" sz="2400" b="1" dirty="0"/>
              <a:t>Read the </a:t>
            </a:r>
            <a:r>
              <a:rPr lang="en-US" sz="2400" b="1" dirty="0">
                <a:solidFill>
                  <a:srgbClr val="C20D19"/>
                </a:solidFill>
              </a:rPr>
              <a:t>label</a:t>
            </a:r>
            <a:r>
              <a:rPr lang="en-US" sz="2400" b="1" dirty="0"/>
              <a:t> before using any cylinder.</a:t>
            </a:r>
            <a:br>
              <a:rPr lang="en-US" sz="2400" b="1" dirty="0"/>
            </a:br>
            <a:endParaRPr lang="en-US" sz="2400" dirty="0"/>
          </a:p>
        </p:txBody>
      </p:sp>
      <p:sp>
        <p:nvSpPr>
          <p:cNvPr id="18435" name="Rectangle 3"/>
          <p:cNvSpPr>
            <a:spLocks noGrp="1" noChangeArrowheads="1"/>
          </p:cNvSpPr>
          <p:nvPr>
            <p:ph type="body" idx="1"/>
          </p:nvPr>
        </p:nvSpPr>
        <p:spPr>
          <a:xfrm>
            <a:off x="990600" y="1144190"/>
            <a:ext cx="7624763" cy="3274219"/>
          </a:xfrm>
        </p:spPr>
        <p:txBody>
          <a:bodyPr/>
          <a:lstStyle/>
          <a:p>
            <a:pPr eaLnBrk="1" hangingPunct="1"/>
            <a:endParaRPr lang="en-US" b="1"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755" y="2879412"/>
            <a:ext cx="4191000" cy="147508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0020" y="1229447"/>
            <a:ext cx="2846279" cy="1593916"/>
          </a:xfrm>
          <a:prstGeom prst="rect">
            <a:avLst/>
          </a:prstGeom>
        </p:spPr>
      </p:pic>
      <p:sp>
        <p:nvSpPr>
          <p:cNvPr id="5" name="AutoShape 2" descr="helium"/>
          <p:cNvSpPr>
            <a:spLocks noChangeAspect="1" noChangeArrowheads="1"/>
          </p:cNvSpPr>
          <p:nvPr/>
        </p:nvSpPr>
        <p:spPr bwMode="auto">
          <a:xfrm>
            <a:off x="63500" y="-136525"/>
            <a:ext cx="3524250" cy="13049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916" y="953277"/>
            <a:ext cx="2466975" cy="1847850"/>
          </a:xfrm>
          <a:prstGeom prst="rect">
            <a:avLst/>
          </a:prstGeom>
        </p:spPr>
      </p:pic>
      <p:pic>
        <p:nvPicPr>
          <p:cNvPr id="12" name="Picture 5" descr="Copy of Label Goo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1312" y="1243054"/>
            <a:ext cx="2001287" cy="1500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858000" y="773517"/>
            <a:ext cx="1316386" cy="292388"/>
          </a:xfrm>
          <a:prstGeom prst="rect">
            <a:avLst/>
          </a:prstGeom>
          <a:noFill/>
        </p:spPr>
        <p:txBody>
          <a:bodyPr wrap="none" rtlCol="0">
            <a:spAutoFit/>
          </a:bodyPr>
          <a:lstStyle/>
          <a:p>
            <a:r>
              <a:rPr lang="en-US" sz="1300" b="1" dirty="0">
                <a:solidFill>
                  <a:srgbClr val="FF0000"/>
                </a:solidFill>
                <a:latin typeface="Roboto" panose="02000000000000000000" pitchFamily="2" charset="0"/>
                <a:ea typeface="Roboto" panose="02000000000000000000" pitchFamily="2" charset="0"/>
              </a:rPr>
              <a:t>Safety moment</a:t>
            </a:r>
          </a:p>
        </p:txBody>
      </p:sp>
    </p:spTree>
    <p:extLst>
      <p:ext uri="{BB962C8B-B14F-4D97-AF65-F5344CB8AC3E}">
        <p14:creationId xmlns:p14="http://schemas.microsoft.com/office/powerpoint/2010/main" val="3161945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ct val="60000"/>
              </a:spcBef>
              <a:buClr>
                <a:srgbClr val="CC9900"/>
              </a:buClr>
              <a:buChar char="•"/>
              <a:defRPr sz="2400">
                <a:solidFill>
                  <a:schemeClr val="tx1"/>
                </a:solidFill>
                <a:latin typeface="Arial" panose="020B0604020202020204" pitchFamily="34" charset="0"/>
              </a:defRPr>
            </a:lvl1pPr>
            <a:lvl2pPr marL="557213" indent="-214313">
              <a:lnSpc>
                <a:spcPct val="90000"/>
              </a:lnSpc>
              <a:spcBef>
                <a:spcPct val="60000"/>
              </a:spcBef>
              <a:buClr>
                <a:srgbClr val="CC9900"/>
              </a:buClr>
              <a:buChar char="–"/>
              <a:defRPr sz="2100">
                <a:solidFill>
                  <a:schemeClr val="tx1"/>
                </a:solidFill>
                <a:latin typeface="Arial" panose="020B0604020202020204" pitchFamily="34" charset="0"/>
              </a:defRPr>
            </a:lvl2pPr>
            <a:lvl3pPr marL="857250" indent="-171450">
              <a:lnSpc>
                <a:spcPct val="90000"/>
              </a:lnSpc>
              <a:spcBef>
                <a:spcPct val="60000"/>
              </a:spcBef>
              <a:buClr>
                <a:srgbClr val="CC9900"/>
              </a:buClr>
              <a:buChar char="•"/>
              <a:defRPr sz="1800">
                <a:solidFill>
                  <a:schemeClr val="tx1"/>
                </a:solidFill>
                <a:latin typeface="Arial" panose="020B0604020202020204" pitchFamily="34" charset="0"/>
              </a:defRPr>
            </a:lvl3pPr>
            <a:lvl4pPr marL="1200150" indent="-171450">
              <a:lnSpc>
                <a:spcPct val="90000"/>
              </a:lnSpc>
              <a:spcBef>
                <a:spcPct val="60000"/>
              </a:spcBef>
              <a:buClr>
                <a:srgbClr val="CC9900"/>
              </a:buClr>
              <a:buChar char="•"/>
              <a:defRPr sz="1500">
                <a:solidFill>
                  <a:schemeClr val="tx1"/>
                </a:solidFill>
                <a:latin typeface="Arial" panose="020B0604020202020204" pitchFamily="34" charset="0"/>
              </a:defRPr>
            </a:lvl4pPr>
            <a:lvl5pPr marL="1543050" indent="-171450">
              <a:lnSpc>
                <a:spcPct val="90000"/>
              </a:lnSpc>
              <a:spcBef>
                <a:spcPct val="60000"/>
              </a:spcBef>
              <a:buClr>
                <a:srgbClr val="CC9900"/>
              </a:buClr>
              <a:buChar char="•"/>
              <a:defRPr sz="1500">
                <a:solidFill>
                  <a:schemeClr val="tx1"/>
                </a:solidFill>
                <a:latin typeface="Arial" panose="020B0604020202020204" pitchFamily="34" charset="0"/>
              </a:defRPr>
            </a:lvl5pPr>
            <a:lvl6pPr marL="1885950" indent="-171450" eaLnBrk="0" fontAlgn="base" hangingPunct="0">
              <a:lnSpc>
                <a:spcPct val="90000"/>
              </a:lnSpc>
              <a:spcBef>
                <a:spcPct val="60000"/>
              </a:spcBef>
              <a:spcAft>
                <a:spcPct val="0"/>
              </a:spcAft>
              <a:buClr>
                <a:srgbClr val="CC9900"/>
              </a:buClr>
              <a:buChar char="•"/>
              <a:defRPr sz="1500">
                <a:solidFill>
                  <a:schemeClr val="tx1"/>
                </a:solidFill>
                <a:latin typeface="Arial" panose="020B0604020202020204" pitchFamily="34" charset="0"/>
              </a:defRPr>
            </a:lvl6pPr>
            <a:lvl7pPr marL="2228850" indent="-171450" eaLnBrk="0" fontAlgn="base" hangingPunct="0">
              <a:lnSpc>
                <a:spcPct val="90000"/>
              </a:lnSpc>
              <a:spcBef>
                <a:spcPct val="60000"/>
              </a:spcBef>
              <a:spcAft>
                <a:spcPct val="0"/>
              </a:spcAft>
              <a:buClr>
                <a:srgbClr val="CC9900"/>
              </a:buClr>
              <a:buChar char="•"/>
              <a:defRPr sz="1500">
                <a:solidFill>
                  <a:schemeClr val="tx1"/>
                </a:solidFill>
                <a:latin typeface="Arial" panose="020B0604020202020204" pitchFamily="34" charset="0"/>
              </a:defRPr>
            </a:lvl7pPr>
            <a:lvl8pPr marL="2571750" indent="-171450" eaLnBrk="0" fontAlgn="base" hangingPunct="0">
              <a:lnSpc>
                <a:spcPct val="90000"/>
              </a:lnSpc>
              <a:spcBef>
                <a:spcPct val="60000"/>
              </a:spcBef>
              <a:spcAft>
                <a:spcPct val="0"/>
              </a:spcAft>
              <a:buClr>
                <a:srgbClr val="CC9900"/>
              </a:buClr>
              <a:buChar char="•"/>
              <a:defRPr sz="1500">
                <a:solidFill>
                  <a:schemeClr val="tx1"/>
                </a:solidFill>
                <a:latin typeface="Arial" panose="020B0604020202020204" pitchFamily="34" charset="0"/>
              </a:defRPr>
            </a:lvl8pPr>
            <a:lvl9pPr marL="2914650" indent="-171450" eaLnBrk="0" fontAlgn="base" hangingPunct="0">
              <a:lnSpc>
                <a:spcPct val="90000"/>
              </a:lnSpc>
              <a:spcBef>
                <a:spcPct val="60000"/>
              </a:spcBef>
              <a:spcAft>
                <a:spcPct val="0"/>
              </a:spcAft>
              <a:buClr>
                <a:srgbClr val="CC9900"/>
              </a:buClr>
              <a:buChar char="•"/>
              <a:defRPr sz="1500">
                <a:solidFill>
                  <a:schemeClr val="tx1"/>
                </a:solidFill>
                <a:latin typeface="Arial" panose="020B0604020202020204" pitchFamily="34" charset="0"/>
              </a:defRPr>
            </a:lvl9pPr>
          </a:lstStyle>
          <a:p>
            <a:pPr>
              <a:lnSpc>
                <a:spcPct val="100000"/>
              </a:lnSpc>
              <a:spcBef>
                <a:spcPct val="0"/>
              </a:spcBef>
              <a:buClrTx/>
              <a:buFontTx/>
              <a:buNone/>
            </a:pPr>
            <a:fld id="{449DE52D-59CB-42D7-98A1-5B1E50EE4C8E}" type="slidenum">
              <a:rPr lang="en-US" sz="1050">
                <a:latin typeface="Times New Roman" panose="02020603050405020304" pitchFamily="18" charset="0"/>
              </a:rPr>
              <a:pPr>
                <a:lnSpc>
                  <a:spcPct val="100000"/>
                </a:lnSpc>
                <a:spcBef>
                  <a:spcPct val="0"/>
                </a:spcBef>
                <a:buClrTx/>
                <a:buFontTx/>
                <a:buNone/>
              </a:pPr>
              <a:t>18</a:t>
            </a:fld>
            <a:endParaRPr lang="en-US" sz="1050">
              <a:latin typeface="Times New Roman" panose="02020603050405020304" pitchFamily="18" charset="0"/>
            </a:endParaRPr>
          </a:p>
        </p:txBody>
      </p:sp>
      <p:sp>
        <p:nvSpPr>
          <p:cNvPr id="686082" name="Rectangle 2"/>
          <p:cNvSpPr>
            <a:spLocks noGrp="1" noChangeArrowheads="1"/>
          </p:cNvSpPr>
          <p:nvPr>
            <p:ph type="title"/>
          </p:nvPr>
        </p:nvSpPr>
        <p:spPr>
          <a:xfrm>
            <a:off x="381000" y="153774"/>
            <a:ext cx="8328025" cy="740569"/>
          </a:xfrm>
        </p:spPr>
        <p:txBody>
          <a:bodyPr/>
          <a:lstStyle/>
          <a:p>
            <a:pPr>
              <a:defRPr/>
            </a:pPr>
            <a:r>
              <a:rPr lang="en-US" b="1" u="sng" dirty="0">
                <a:latin typeface="Arial" charset="0"/>
              </a:rPr>
              <a:t>Cylinder Types</a:t>
            </a:r>
          </a:p>
        </p:txBody>
      </p:sp>
      <p:pic>
        <p:nvPicPr>
          <p:cNvPr id="21508" name="Picture 3" descr="cylcomp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8912" y="1966005"/>
            <a:ext cx="6172200"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683919" y="421959"/>
            <a:ext cx="4357283" cy="338554"/>
          </a:xfrm>
          <a:prstGeom prst="rect">
            <a:avLst/>
          </a:prstGeom>
          <a:noFill/>
        </p:spPr>
        <p:txBody>
          <a:bodyPr wrap="none" rtlCol="0">
            <a:spAutoFit/>
          </a:bodyPr>
          <a:lstStyle/>
          <a:p>
            <a:r>
              <a:rPr lang="en-US" sz="1600" b="1" i="1" u="sng" dirty="0">
                <a:solidFill>
                  <a:srgbClr val="FF0000"/>
                </a:solidFill>
                <a:latin typeface="Roboto" panose="02000000000000000000" pitchFamily="2" charset="0"/>
                <a:ea typeface="Roboto" panose="02000000000000000000" pitchFamily="2" charset="0"/>
              </a:rPr>
              <a:t>Safety moment  </a:t>
            </a:r>
            <a:r>
              <a:rPr lang="en-US" sz="1600" b="1" i="1" dirty="0">
                <a:solidFill>
                  <a:srgbClr val="FF0000"/>
                </a:solidFill>
                <a:latin typeface="Roboto" panose="02000000000000000000" pitchFamily="2" charset="0"/>
                <a:ea typeface="Roboto" panose="02000000000000000000" pitchFamily="2" charset="0"/>
              </a:rPr>
              <a:t>- </a:t>
            </a:r>
            <a:r>
              <a:rPr lang="en-US" sz="1600" b="1" dirty="0">
                <a:solidFill>
                  <a:schemeClr val="accent2"/>
                </a:solidFill>
                <a:latin typeface="Roboto" panose="02000000000000000000" pitchFamily="2" charset="0"/>
                <a:ea typeface="Roboto" panose="02000000000000000000" pitchFamily="2" charset="0"/>
              </a:rPr>
              <a:t>Make sure they are secured</a:t>
            </a:r>
          </a:p>
        </p:txBody>
      </p:sp>
      <p:pic>
        <p:nvPicPr>
          <p:cNvPr id="3" name="Picture 2"/>
          <p:cNvPicPr>
            <a:picLocks noChangeAspect="1"/>
          </p:cNvPicPr>
          <p:nvPr/>
        </p:nvPicPr>
        <p:blipFill>
          <a:blip r:embed="rId3"/>
          <a:stretch>
            <a:fillRect/>
          </a:stretch>
        </p:blipFill>
        <p:spPr>
          <a:xfrm>
            <a:off x="7696200" y="965236"/>
            <a:ext cx="679725" cy="759333"/>
          </a:xfrm>
          <a:prstGeom prst="rect">
            <a:avLst/>
          </a:prstGeom>
        </p:spPr>
      </p:pic>
      <p:cxnSp>
        <p:nvCxnSpPr>
          <p:cNvPr id="5" name="Straight Arrow Connector 4"/>
          <p:cNvCxnSpPr/>
          <p:nvPr/>
        </p:nvCxnSpPr>
        <p:spPr>
          <a:xfrm>
            <a:off x="5715000" y="739290"/>
            <a:ext cx="1828800" cy="46086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pic>
        <p:nvPicPr>
          <p:cNvPr id="11270" name="Picture 6" descr="Carbon Dioxide Lecture Bott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03" y="731581"/>
            <a:ext cx="1484313" cy="100291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624650" y="832017"/>
            <a:ext cx="2422859" cy="892552"/>
          </a:xfrm>
          <a:prstGeom prst="rect">
            <a:avLst/>
          </a:prstGeom>
          <a:noFill/>
        </p:spPr>
        <p:txBody>
          <a:bodyPr wrap="square" rtlCol="0">
            <a:spAutoFit/>
          </a:bodyPr>
          <a:lstStyle/>
          <a:p>
            <a:r>
              <a:rPr lang="en-US" sz="1300" dirty="0">
                <a:solidFill>
                  <a:schemeClr val="accent2"/>
                </a:solidFill>
                <a:latin typeface="Roboto" panose="02000000000000000000" pitchFamily="2" charset="0"/>
                <a:ea typeface="Roboto" panose="02000000000000000000" pitchFamily="2" charset="0"/>
              </a:rPr>
              <a:t>Lecture bottles might seem convenient but the disposal cost could be upwards of $10,000.00</a:t>
            </a:r>
          </a:p>
        </p:txBody>
      </p:sp>
      <p:cxnSp>
        <p:nvCxnSpPr>
          <p:cNvPr id="9" name="Straight Arrow Connector 8"/>
          <p:cNvCxnSpPr/>
          <p:nvPr/>
        </p:nvCxnSpPr>
        <p:spPr>
          <a:xfrm flipH="1" flipV="1">
            <a:off x="914400" y="1352550"/>
            <a:ext cx="710250" cy="22860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3772618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ct val="60000"/>
              </a:spcBef>
              <a:buClr>
                <a:srgbClr val="CC9900"/>
              </a:buClr>
              <a:buChar char="•"/>
              <a:defRPr sz="2400">
                <a:solidFill>
                  <a:schemeClr val="tx1"/>
                </a:solidFill>
                <a:latin typeface="Arial" panose="020B0604020202020204" pitchFamily="34" charset="0"/>
              </a:defRPr>
            </a:lvl1pPr>
            <a:lvl2pPr marL="557213" indent="-214313">
              <a:lnSpc>
                <a:spcPct val="90000"/>
              </a:lnSpc>
              <a:spcBef>
                <a:spcPct val="60000"/>
              </a:spcBef>
              <a:buClr>
                <a:srgbClr val="CC9900"/>
              </a:buClr>
              <a:buChar char="–"/>
              <a:defRPr sz="2100">
                <a:solidFill>
                  <a:schemeClr val="tx1"/>
                </a:solidFill>
                <a:latin typeface="Arial" panose="020B0604020202020204" pitchFamily="34" charset="0"/>
              </a:defRPr>
            </a:lvl2pPr>
            <a:lvl3pPr marL="857250" indent="-171450">
              <a:lnSpc>
                <a:spcPct val="90000"/>
              </a:lnSpc>
              <a:spcBef>
                <a:spcPct val="60000"/>
              </a:spcBef>
              <a:buClr>
                <a:srgbClr val="CC9900"/>
              </a:buClr>
              <a:buChar char="•"/>
              <a:defRPr sz="1800">
                <a:solidFill>
                  <a:schemeClr val="tx1"/>
                </a:solidFill>
                <a:latin typeface="Arial" panose="020B0604020202020204" pitchFamily="34" charset="0"/>
              </a:defRPr>
            </a:lvl3pPr>
            <a:lvl4pPr marL="1200150" indent="-171450">
              <a:lnSpc>
                <a:spcPct val="90000"/>
              </a:lnSpc>
              <a:spcBef>
                <a:spcPct val="60000"/>
              </a:spcBef>
              <a:buClr>
                <a:srgbClr val="CC9900"/>
              </a:buClr>
              <a:buChar char="•"/>
              <a:defRPr sz="1500">
                <a:solidFill>
                  <a:schemeClr val="tx1"/>
                </a:solidFill>
                <a:latin typeface="Arial" panose="020B0604020202020204" pitchFamily="34" charset="0"/>
              </a:defRPr>
            </a:lvl4pPr>
            <a:lvl5pPr marL="1543050" indent="-171450">
              <a:lnSpc>
                <a:spcPct val="90000"/>
              </a:lnSpc>
              <a:spcBef>
                <a:spcPct val="60000"/>
              </a:spcBef>
              <a:buClr>
                <a:srgbClr val="CC9900"/>
              </a:buClr>
              <a:buChar char="•"/>
              <a:defRPr sz="1500">
                <a:solidFill>
                  <a:schemeClr val="tx1"/>
                </a:solidFill>
                <a:latin typeface="Arial" panose="020B0604020202020204" pitchFamily="34" charset="0"/>
              </a:defRPr>
            </a:lvl5pPr>
            <a:lvl6pPr marL="1885950" indent="-171450" eaLnBrk="0" fontAlgn="base" hangingPunct="0">
              <a:lnSpc>
                <a:spcPct val="90000"/>
              </a:lnSpc>
              <a:spcBef>
                <a:spcPct val="60000"/>
              </a:spcBef>
              <a:spcAft>
                <a:spcPct val="0"/>
              </a:spcAft>
              <a:buClr>
                <a:srgbClr val="CC9900"/>
              </a:buClr>
              <a:buChar char="•"/>
              <a:defRPr sz="1500">
                <a:solidFill>
                  <a:schemeClr val="tx1"/>
                </a:solidFill>
                <a:latin typeface="Arial" panose="020B0604020202020204" pitchFamily="34" charset="0"/>
              </a:defRPr>
            </a:lvl6pPr>
            <a:lvl7pPr marL="2228850" indent="-171450" eaLnBrk="0" fontAlgn="base" hangingPunct="0">
              <a:lnSpc>
                <a:spcPct val="90000"/>
              </a:lnSpc>
              <a:spcBef>
                <a:spcPct val="60000"/>
              </a:spcBef>
              <a:spcAft>
                <a:spcPct val="0"/>
              </a:spcAft>
              <a:buClr>
                <a:srgbClr val="CC9900"/>
              </a:buClr>
              <a:buChar char="•"/>
              <a:defRPr sz="1500">
                <a:solidFill>
                  <a:schemeClr val="tx1"/>
                </a:solidFill>
                <a:latin typeface="Arial" panose="020B0604020202020204" pitchFamily="34" charset="0"/>
              </a:defRPr>
            </a:lvl7pPr>
            <a:lvl8pPr marL="2571750" indent="-171450" eaLnBrk="0" fontAlgn="base" hangingPunct="0">
              <a:lnSpc>
                <a:spcPct val="90000"/>
              </a:lnSpc>
              <a:spcBef>
                <a:spcPct val="60000"/>
              </a:spcBef>
              <a:spcAft>
                <a:spcPct val="0"/>
              </a:spcAft>
              <a:buClr>
                <a:srgbClr val="CC9900"/>
              </a:buClr>
              <a:buChar char="•"/>
              <a:defRPr sz="1500">
                <a:solidFill>
                  <a:schemeClr val="tx1"/>
                </a:solidFill>
                <a:latin typeface="Arial" panose="020B0604020202020204" pitchFamily="34" charset="0"/>
              </a:defRPr>
            </a:lvl8pPr>
            <a:lvl9pPr marL="2914650" indent="-171450" eaLnBrk="0" fontAlgn="base" hangingPunct="0">
              <a:lnSpc>
                <a:spcPct val="90000"/>
              </a:lnSpc>
              <a:spcBef>
                <a:spcPct val="60000"/>
              </a:spcBef>
              <a:spcAft>
                <a:spcPct val="0"/>
              </a:spcAft>
              <a:buClr>
                <a:srgbClr val="CC9900"/>
              </a:buClr>
              <a:buChar char="•"/>
              <a:defRPr sz="1500">
                <a:solidFill>
                  <a:schemeClr val="tx1"/>
                </a:solidFill>
                <a:latin typeface="Arial" panose="020B0604020202020204" pitchFamily="34" charset="0"/>
              </a:defRPr>
            </a:lvl9pPr>
          </a:lstStyle>
          <a:p>
            <a:pPr>
              <a:lnSpc>
                <a:spcPct val="100000"/>
              </a:lnSpc>
              <a:spcBef>
                <a:spcPct val="0"/>
              </a:spcBef>
              <a:buClrTx/>
              <a:buFontTx/>
              <a:buNone/>
            </a:pPr>
            <a:fld id="{A39FCB95-553C-4338-8EC8-31564AE1BADE}" type="slidenum">
              <a:rPr lang="en-US" sz="1050">
                <a:latin typeface="Times New Roman" panose="02020603050405020304" pitchFamily="18" charset="0"/>
              </a:rPr>
              <a:pPr>
                <a:lnSpc>
                  <a:spcPct val="100000"/>
                </a:lnSpc>
                <a:spcBef>
                  <a:spcPct val="0"/>
                </a:spcBef>
                <a:buClrTx/>
                <a:buFontTx/>
                <a:buNone/>
              </a:pPr>
              <a:t>19</a:t>
            </a:fld>
            <a:endParaRPr lang="en-US" sz="1050" dirty="0">
              <a:latin typeface="Times New Roman" panose="02020603050405020304" pitchFamily="18" charset="0"/>
            </a:endParaRPr>
          </a:p>
        </p:txBody>
      </p:sp>
      <p:sp>
        <p:nvSpPr>
          <p:cNvPr id="185346" name="Rectangle 2"/>
          <p:cNvSpPr>
            <a:spLocks noGrp="1" noChangeArrowheads="1"/>
          </p:cNvSpPr>
          <p:nvPr>
            <p:ph type="title"/>
          </p:nvPr>
        </p:nvSpPr>
        <p:spPr>
          <a:xfrm>
            <a:off x="2590800" y="438150"/>
            <a:ext cx="6246019" cy="370284"/>
          </a:xfrm>
        </p:spPr>
        <p:txBody>
          <a:bodyPr/>
          <a:lstStyle/>
          <a:p>
            <a:pPr eaLnBrk="1" hangingPunct="1">
              <a:defRPr/>
            </a:pPr>
            <a:r>
              <a:rPr lang="en-US" sz="2000" b="1" u="sng" dirty="0"/>
              <a:t>Handling Cylinders </a:t>
            </a:r>
          </a:p>
        </p:txBody>
      </p:sp>
      <p:sp>
        <p:nvSpPr>
          <p:cNvPr id="22532" name="Rectangle 3"/>
          <p:cNvSpPr>
            <a:spLocks noGrp="1" noChangeArrowheads="1"/>
          </p:cNvSpPr>
          <p:nvPr>
            <p:ph type="body" idx="1"/>
          </p:nvPr>
        </p:nvSpPr>
        <p:spPr/>
        <p:txBody>
          <a:bodyPr/>
          <a:lstStyle/>
          <a:p>
            <a:pPr marL="285750" indent="-285750" eaLnBrk="1" hangingPunct="1">
              <a:buFont typeface="Arial" panose="020B0604020202020204" pitchFamily="34" charset="0"/>
              <a:buChar char="•"/>
            </a:pPr>
            <a:r>
              <a:rPr lang="en-US" sz="2400" dirty="0"/>
              <a:t>Cylinders are not Door stops or Lab Coat hangers </a:t>
            </a:r>
          </a:p>
          <a:p>
            <a:pPr marL="285750" indent="-285750" eaLnBrk="1" hangingPunct="1">
              <a:buFont typeface="Arial" panose="020B0604020202020204" pitchFamily="34" charset="0"/>
              <a:buChar char="•"/>
            </a:pPr>
            <a:r>
              <a:rPr lang="en-US" sz="2400" dirty="0"/>
              <a:t>Cylinders should never be Dragged.</a:t>
            </a:r>
          </a:p>
          <a:p>
            <a:pPr marL="285750" indent="-285750" eaLnBrk="1" hangingPunct="1">
              <a:buFont typeface="Arial" panose="020B0604020202020204" pitchFamily="34" charset="0"/>
              <a:buChar char="•"/>
            </a:pPr>
            <a:r>
              <a:rPr lang="en-US" sz="2400" dirty="0"/>
              <a:t>Always make sure a cylinder cap is on tight before moving.</a:t>
            </a:r>
          </a:p>
          <a:p>
            <a:pPr marL="285750" indent="-285750" eaLnBrk="1" hangingPunct="1">
              <a:buFont typeface="Arial" panose="020B0604020202020204" pitchFamily="34" charset="0"/>
              <a:buChar char="•"/>
            </a:pPr>
            <a:r>
              <a:rPr lang="en-US" sz="2400" b="1" u="sng" dirty="0"/>
              <a:t>NEVER</a:t>
            </a:r>
            <a:r>
              <a:rPr lang="en-US" sz="2400" dirty="0"/>
              <a:t> lift a cylinder by the Cap</a:t>
            </a:r>
            <a:r>
              <a:rPr lang="en-US" dirty="0"/>
              <a:t>.</a:t>
            </a:r>
          </a:p>
          <a:p>
            <a:pPr eaLnBrk="1" hangingPunct="1">
              <a:buFontTx/>
              <a:buNone/>
            </a:pPr>
            <a:endParaRPr lang="en-US" b="1" u="sng" dirty="0"/>
          </a:p>
        </p:txBody>
      </p:sp>
    </p:spTree>
    <p:extLst>
      <p:ext uri="{BB962C8B-B14F-4D97-AF65-F5344CB8AC3E}">
        <p14:creationId xmlns:p14="http://schemas.microsoft.com/office/powerpoint/2010/main" val="3371205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066800" y="145376"/>
            <a:ext cx="6437981" cy="1107996"/>
          </a:xfrm>
          <a:prstGeom prst="rect">
            <a:avLst/>
          </a:prstGeom>
          <a:noFill/>
          <a:ln w="12700">
            <a:noFill/>
            <a:miter lim="800000"/>
            <a:headEnd type="none" w="sm" len="sm"/>
            <a:tailEnd type="none" w="sm" len="sm"/>
          </a:ln>
          <a:effectLst/>
        </p:spPr>
        <p:txBody>
          <a:bodyPr wrap="none">
            <a:spAutoFit/>
          </a:bodyPr>
          <a:lstStyle/>
          <a:p>
            <a:r>
              <a:rPr lang="en-US" sz="3300" b="1" i="1" dirty="0">
                <a:solidFill>
                  <a:srgbClr val="008080"/>
                </a:solidFill>
              </a:rPr>
              <a:t>Safety moment.</a:t>
            </a:r>
          </a:p>
          <a:p>
            <a:r>
              <a:rPr lang="en-US" sz="3300" b="1" dirty="0">
                <a:solidFill>
                  <a:srgbClr val="008080"/>
                </a:solidFill>
              </a:rPr>
              <a:t>Personal Protective Equipment</a:t>
            </a:r>
          </a:p>
        </p:txBody>
      </p:sp>
      <p:sp>
        <p:nvSpPr>
          <p:cNvPr id="16387" name="Rectangle 3"/>
          <p:cNvSpPr>
            <a:spLocks noChangeArrowheads="1"/>
          </p:cNvSpPr>
          <p:nvPr/>
        </p:nvSpPr>
        <p:spPr bwMode="auto">
          <a:xfrm>
            <a:off x="1253729" y="1890713"/>
            <a:ext cx="6858000" cy="253916"/>
          </a:xfrm>
          <a:prstGeom prst="rect">
            <a:avLst/>
          </a:prstGeom>
          <a:noFill/>
          <a:ln w="12700">
            <a:noFill/>
            <a:miter lim="800000"/>
            <a:headEnd type="none" w="sm" len="sm"/>
            <a:tailEnd type="none" w="sm" len="sm"/>
          </a:ln>
          <a:effectLst/>
        </p:spPr>
        <p:txBody>
          <a:bodyPr>
            <a:spAutoFit/>
          </a:bodyPr>
          <a:lstStyle/>
          <a:p>
            <a:endParaRPr lang="en-US" sz="1050" dirty="0"/>
          </a:p>
        </p:txBody>
      </p:sp>
      <p:pic>
        <p:nvPicPr>
          <p:cNvPr id="16389" name="Picture 5" descr="Cryogenic Accessories"/>
          <p:cNvPicPr>
            <a:picLocks noChangeAspect="1" noChangeArrowheads="1"/>
          </p:cNvPicPr>
          <p:nvPr/>
        </p:nvPicPr>
        <p:blipFill>
          <a:blip r:embed="rId3" cstate="print"/>
          <a:srcRect/>
          <a:stretch>
            <a:fillRect/>
          </a:stretch>
        </p:blipFill>
        <p:spPr bwMode="auto">
          <a:xfrm>
            <a:off x="4173416" y="3096376"/>
            <a:ext cx="1277541" cy="1294210"/>
          </a:xfrm>
          <a:prstGeom prst="rect">
            <a:avLst/>
          </a:prstGeom>
          <a:noFill/>
        </p:spPr>
      </p:pic>
      <p:sp>
        <p:nvSpPr>
          <p:cNvPr id="16390" name="Rectangle 6"/>
          <p:cNvSpPr>
            <a:spLocks noChangeArrowheads="1"/>
          </p:cNvSpPr>
          <p:nvPr/>
        </p:nvSpPr>
        <p:spPr bwMode="auto">
          <a:xfrm>
            <a:off x="1253729" y="1902619"/>
            <a:ext cx="6858000" cy="253916"/>
          </a:xfrm>
          <a:prstGeom prst="rect">
            <a:avLst/>
          </a:prstGeom>
          <a:noFill/>
          <a:ln w="12700">
            <a:noFill/>
            <a:miter lim="800000"/>
            <a:headEnd type="none" w="sm" len="sm"/>
            <a:tailEnd type="none" w="sm" len="sm"/>
          </a:ln>
          <a:effectLst/>
        </p:spPr>
        <p:txBody>
          <a:bodyPr>
            <a:spAutoFit/>
          </a:bodyPr>
          <a:lstStyle/>
          <a:p>
            <a:endParaRPr lang="en-US" sz="1050" dirty="0"/>
          </a:p>
        </p:txBody>
      </p:sp>
      <p:pic>
        <p:nvPicPr>
          <p:cNvPr id="16392" name="Picture 8" descr="p202a"/>
          <p:cNvPicPr>
            <a:picLocks noChangeAspect="1" noChangeArrowheads="1"/>
          </p:cNvPicPr>
          <p:nvPr/>
        </p:nvPicPr>
        <p:blipFill>
          <a:blip r:embed="rId4" cstate="print"/>
          <a:srcRect/>
          <a:stretch>
            <a:fillRect/>
          </a:stretch>
        </p:blipFill>
        <p:spPr bwMode="auto">
          <a:xfrm>
            <a:off x="6143625" y="3155088"/>
            <a:ext cx="677466" cy="1269206"/>
          </a:xfrm>
          <a:prstGeom prst="rect">
            <a:avLst/>
          </a:prstGeom>
          <a:noFill/>
        </p:spPr>
      </p:pic>
      <p:grpSp>
        <p:nvGrpSpPr>
          <p:cNvPr id="2" name="Group 14"/>
          <p:cNvGrpSpPr>
            <a:grpSpLocks/>
          </p:cNvGrpSpPr>
          <p:nvPr/>
        </p:nvGrpSpPr>
        <p:grpSpPr bwMode="auto">
          <a:xfrm>
            <a:off x="3692129" y="1724026"/>
            <a:ext cx="8334" cy="1669256"/>
            <a:chOff x="0" y="0"/>
            <a:chExt cx="7" cy="1402"/>
          </a:xfrm>
        </p:grpSpPr>
        <p:sp>
          <p:nvSpPr>
            <p:cNvPr id="16397" name="Rectangle 13"/>
            <p:cNvSpPr>
              <a:spLocks noChangeArrowheads="1"/>
            </p:cNvSpPr>
            <p:nvPr/>
          </p:nvSpPr>
          <p:spPr bwMode="auto">
            <a:xfrm>
              <a:off x="0" y="0"/>
              <a:ext cx="7" cy="1402"/>
            </a:xfrm>
            <a:prstGeom prst="rect">
              <a:avLst/>
            </a:prstGeom>
            <a:solidFill>
              <a:srgbClr val="FFFFFF"/>
            </a:solidFill>
            <a:ln w="12700">
              <a:noFill/>
              <a:miter lim="800000"/>
              <a:headEnd type="none" w="sm" len="sm"/>
              <a:tailEnd type="none" w="sm" len="sm"/>
            </a:ln>
            <a:effectLst/>
          </p:spPr>
          <p:txBody>
            <a:bodyPr/>
            <a:lstStyle/>
            <a:p>
              <a:endParaRPr lang="en-US" sz="1050" dirty="0"/>
            </a:p>
          </p:txBody>
        </p:sp>
        <p:grpSp>
          <p:nvGrpSpPr>
            <p:cNvPr id="3" name="Group 12"/>
            <p:cNvGrpSpPr>
              <a:grpSpLocks/>
            </p:cNvGrpSpPr>
            <p:nvPr/>
          </p:nvGrpSpPr>
          <p:grpSpPr bwMode="auto">
            <a:xfrm>
              <a:off x="0" y="0"/>
              <a:ext cx="7" cy="1402"/>
              <a:chOff x="0" y="0"/>
              <a:chExt cx="7" cy="1402"/>
            </a:xfrm>
          </p:grpSpPr>
          <p:sp>
            <p:nvSpPr>
              <p:cNvPr id="16395" name="Rectangle 11"/>
              <p:cNvSpPr>
                <a:spLocks noChangeArrowheads="1"/>
              </p:cNvSpPr>
              <p:nvPr/>
            </p:nvSpPr>
            <p:spPr bwMode="auto">
              <a:xfrm>
                <a:off x="0" y="0"/>
                <a:ext cx="7" cy="1402"/>
              </a:xfrm>
              <a:prstGeom prst="rect">
                <a:avLst/>
              </a:prstGeom>
              <a:solidFill>
                <a:srgbClr val="FFFFFF"/>
              </a:solidFill>
              <a:ln w="12700">
                <a:noFill/>
                <a:miter lim="800000"/>
                <a:headEnd type="none" w="sm" len="sm"/>
                <a:tailEnd type="none" w="sm" len="sm"/>
              </a:ln>
              <a:effectLst/>
            </p:spPr>
            <p:txBody>
              <a:bodyPr/>
              <a:lstStyle/>
              <a:p>
                <a:endParaRPr lang="en-US" sz="1050" dirty="0"/>
              </a:p>
            </p:txBody>
          </p:sp>
          <p:sp>
            <p:nvSpPr>
              <p:cNvPr id="16393" name="Rectangle 9"/>
              <p:cNvSpPr>
                <a:spLocks noChangeArrowheads="1"/>
              </p:cNvSpPr>
              <p:nvPr/>
            </p:nvSpPr>
            <p:spPr bwMode="auto">
              <a:xfrm>
                <a:off x="0" y="0"/>
                <a:ext cx="7" cy="1402"/>
              </a:xfrm>
              <a:prstGeom prst="rect">
                <a:avLst/>
              </a:prstGeom>
              <a:solidFill>
                <a:srgbClr val="FFFFFF"/>
              </a:solidFill>
              <a:ln w="12700">
                <a:noFill/>
                <a:miter lim="800000"/>
                <a:headEnd type="none" w="sm" len="sm"/>
                <a:tailEnd type="none" w="sm" len="sm"/>
              </a:ln>
              <a:effectLst/>
            </p:spPr>
            <p:txBody>
              <a:bodyPr/>
              <a:lstStyle/>
              <a:p>
                <a:pPr eaLnBrk="1" hangingPunct="1"/>
                <a:r>
                  <a:rPr lang="en-US" sz="1050" dirty="0"/>
                  <a:t>  </a:t>
                </a:r>
                <a:r>
                  <a:rPr lang="en-US" sz="8700" dirty="0"/>
                  <a:t> </a:t>
                </a:r>
                <a:r>
                  <a:rPr lang="en-US" sz="1050" dirty="0"/>
                  <a:t>                             </a:t>
                </a:r>
              </a:p>
            </p:txBody>
          </p:sp>
        </p:grpSp>
      </p:grpSp>
      <p:pic>
        <p:nvPicPr>
          <p:cNvPr id="16394" name="Picture 10" descr="F12804-01"/>
          <p:cNvPicPr>
            <a:picLocks noChangeAspect="1" noChangeArrowheads="1"/>
          </p:cNvPicPr>
          <p:nvPr/>
        </p:nvPicPr>
        <p:blipFill>
          <a:blip r:embed="rId5" cstate="print"/>
          <a:srcRect/>
          <a:stretch>
            <a:fillRect/>
          </a:stretch>
        </p:blipFill>
        <p:spPr bwMode="auto">
          <a:xfrm>
            <a:off x="1771650" y="2914650"/>
            <a:ext cx="1757363" cy="1388269"/>
          </a:xfrm>
          <a:prstGeom prst="rect">
            <a:avLst/>
          </a:prstGeom>
          <a:noFill/>
        </p:spPr>
      </p:pic>
      <p:pic>
        <p:nvPicPr>
          <p:cNvPr id="16402" name="Picture 18" descr="Sentinel™ Headgear with Black Crown Protector"/>
          <p:cNvPicPr>
            <a:picLocks noChangeAspect="1" noChangeArrowheads="1"/>
          </p:cNvPicPr>
          <p:nvPr/>
        </p:nvPicPr>
        <p:blipFill>
          <a:blip r:embed="rId6" cstate="print"/>
          <a:srcRect/>
          <a:stretch>
            <a:fillRect/>
          </a:stretch>
        </p:blipFill>
        <p:spPr bwMode="auto">
          <a:xfrm>
            <a:off x="3335791" y="1140917"/>
            <a:ext cx="1534716" cy="1800225"/>
          </a:xfrm>
          <a:prstGeom prst="rect">
            <a:avLst/>
          </a:prstGeom>
          <a:noFill/>
        </p:spPr>
      </p:pic>
      <p:pic>
        <p:nvPicPr>
          <p:cNvPr id="641029" name="Picture 5" descr="http://cdn3.bigcommerce.com/s-3yvzqa/products/8830/images/10023/TS-CA48-3__53227.1398313672.1000.1000.jpg?c=2"/>
          <p:cNvPicPr>
            <a:picLocks noChangeAspect="1" noChangeArrowheads="1"/>
          </p:cNvPicPr>
          <p:nvPr/>
        </p:nvPicPr>
        <p:blipFill>
          <a:blip r:embed="rId7" cstate="print"/>
          <a:srcRect/>
          <a:stretch>
            <a:fillRect/>
          </a:stretch>
        </p:blipFill>
        <p:spPr bwMode="auto">
          <a:xfrm>
            <a:off x="5515725" y="1332994"/>
            <a:ext cx="1532156" cy="1532156"/>
          </a:xfrm>
          <a:prstGeom prst="rect">
            <a:avLst/>
          </a:prstGeom>
          <a:noFill/>
        </p:spPr>
      </p:pic>
      <p:pic>
        <p:nvPicPr>
          <p:cNvPr id="641031" name="Picture 7" descr="http://www.xc-glasses.com/wp-content/uploads/2014/09/safety-glasses-1.jpg"/>
          <p:cNvPicPr>
            <a:picLocks noChangeAspect="1" noChangeArrowheads="1"/>
          </p:cNvPicPr>
          <p:nvPr/>
        </p:nvPicPr>
        <p:blipFill>
          <a:blip r:embed="rId8" cstate="print"/>
          <a:srcRect/>
          <a:stretch>
            <a:fillRect/>
          </a:stretch>
        </p:blipFill>
        <p:spPr bwMode="auto">
          <a:xfrm>
            <a:off x="1038238" y="1454971"/>
            <a:ext cx="1652336" cy="1149212"/>
          </a:xfrm>
          <a:prstGeom prst="rect">
            <a:avLst/>
          </a:prstGeom>
          <a:noFill/>
        </p:spPr>
      </p:pic>
      <p:sp>
        <p:nvSpPr>
          <p:cNvPr id="4" name="TextBox 3"/>
          <p:cNvSpPr txBox="1"/>
          <p:nvPr/>
        </p:nvSpPr>
        <p:spPr>
          <a:xfrm>
            <a:off x="7030617" y="3598605"/>
            <a:ext cx="1430200" cy="292388"/>
          </a:xfrm>
          <a:prstGeom prst="rect">
            <a:avLst/>
          </a:prstGeom>
          <a:noFill/>
        </p:spPr>
        <p:txBody>
          <a:bodyPr wrap="none" rtlCol="0">
            <a:spAutoFit/>
          </a:bodyPr>
          <a:lstStyle/>
          <a:p>
            <a:r>
              <a:rPr lang="en-US" sz="1300" b="1" dirty="0">
                <a:solidFill>
                  <a:srgbClr val="FF0000"/>
                </a:solidFill>
                <a:latin typeface="Roboto" panose="02000000000000000000" pitchFamily="2" charset="0"/>
                <a:ea typeface="Roboto" panose="02000000000000000000" pitchFamily="2" charset="0"/>
              </a:rPr>
              <a:t>Phase Separator</a:t>
            </a:r>
          </a:p>
        </p:txBody>
      </p:sp>
    </p:spTree>
    <p:extLst>
      <p:ext uri="{BB962C8B-B14F-4D97-AF65-F5344CB8AC3E}">
        <p14:creationId xmlns:p14="http://schemas.microsoft.com/office/powerpoint/2010/main" val="29696217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F7F7EA8C-3654-4D6A-AEF9-1F3238BF848C}" type="slidenum">
              <a:rPr lang="en-US" smtClean="0"/>
              <a:pPr>
                <a:defRPr/>
              </a:pPr>
              <a:t>20</a:t>
            </a:fld>
            <a:endParaRPr lang="en-US"/>
          </a:p>
        </p:txBody>
      </p:sp>
      <p:pic>
        <p:nvPicPr>
          <p:cNvPr id="3" name="Picture 5"/>
          <p:cNvPicPr>
            <a:picLocks noChangeAspect="1" noChangeArrowheads="1"/>
          </p:cNvPicPr>
          <p:nvPr/>
        </p:nvPicPr>
        <p:blipFill>
          <a:blip r:embed="rId2" cstate="print"/>
          <a:srcRect/>
          <a:stretch>
            <a:fillRect/>
          </a:stretch>
        </p:blipFill>
        <p:spPr>
          <a:xfrm>
            <a:off x="2971800" y="1962150"/>
            <a:ext cx="2658236" cy="2330052"/>
          </a:xfrm>
          <a:prstGeom prst="rect">
            <a:avLst/>
          </a:prstGeom>
        </p:spPr>
      </p:pic>
      <p:sp>
        <p:nvSpPr>
          <p:cNvPr id="4" name="Rectangle 3"/>
          <p:cNvSpPr/>
          <p:nvPr/>
        </p:nvSpPr>
        <p:spPr>
          <a:xfrm>
            <a:off x="2133600" y="1276350"/>
            <a:ext cx="4120039" cy="307777"/>
          </a:xfrm>
          <a:prstGeom prst="rect">
            <a:avLst/>
          </a:prstGeom>
        </p:spPr>
        <p:txBody>
          <a:bodyPr wrap="none">
            <a:spAutoFit/>
          </a:bodyPr>
          <a:lstStyle/>
          <a:p>
            <a:pPr eaLnBrk="1" hangingPunct="1">
              <a:buFontTx/>
              <a:buNone/>
            </a:pPr>
            <a:r>
              <a:rPr lang="en-US" b="1" dirty="0"/>
              <a:t>What is the proper way to change a regulator?</a:t>
            </a:r>
          </a:p>
        </p:txBody>
      </p:sp>
      <p:sp>
        <p:nvSpPr>
          <p:cNvPr id="5" name="Rectangle 2"/>
          <p:cNvSpPr txBox="1">
            <a:spLocks noChangeArrowheads="1"/>
          </p:cNvSpPr>
          <p:nvPr/>
        </p:nvSpPr>
        <p:spPr>
          <a:xfrm>
            <a:off x="2286000" y="374453"/>
            <a:ext cx="6246019" cy="328613"/>
          </a:xfrm>
          <a:prstGeom prst="rect">
            <a:avLst/>
          </a:prstGeom>
        </p:spPr>
        <p:txBody>
          <a:bodyPr/>
          <a:lstStyle>
            <a:defPPr marR="0" lvl="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a:ea typeface="Arial"/>
                <a:cs typeface="Arial"/>
                <a:sym typeface="Arial" charset="0"/>
              </a:defRPr>
            </a:lvl1pPr>
            <a:lvl2pPr algn="l" rtl="0" eaLnBrk="1" fontAlgn="base" hangingPunct="1">
              <a:spcBef>
                <a:spcPct val="0"/>
              </a:spcBef>
              <a:spcAft>
                <a:spcPct val="0"/>
              </a:spcAft>
              <a:defRPr sz="1400">
                <a:solidFill>
                  <a:srgbClr val="000000"/>
                </a:solidFill>
                <a:latin typeface="Arial" charset="0"/>
                <a:cs typeface="Arial" charset="0"/>
                <a:sym typeface="Arial" charset="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a:lstStyle>
          <a:p>
            <a:pPr>
              <a:defRPr/>
            </a:pPr>
            <a:r>
              <a:rPr lang="en-US" sz="2400" b="1" u="sng" kern="0"/>
              <a:t>Regulators, lets get started</a:t>
            </a:r>
            <a:endParaRPr lang="en-US" sz="2400" b="1" u="sng" kern="0" dirty="0"/>
          </a:p>
        </p:txBody>
      </p:sp>
    </p:spTree>
    <p:extLst>
      <p:ext uri="{BB962C8B-B14F-4D97-AF65-F5344CB8AC3E}">
        <p14:creationId xmlns:p14="http://schemas.microsoft.com/office/powerpoint/2010/main" val="37986436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F7F7EA8C-3654-4D6A-AEF9-1F3238BF848C}" type="slidenum">
              <a:rPr lang="en-US" smtClean="0"/>
              <a:pPr>
                <a:defRPr/>
              </a:pPr>
              <a:t>21</a:t>
            </a:fld>
            <a:endParaRPr lang="en-US"/>
          </a:p>
        </p:txBody>
      </p:sp>
      <p:pic>
        <p:nvPicPr>
          <p:cNvPr id="3" name="Picture 4" descr="IMG_5501 copy"/>
          <p:cNvPicPr>
            <a:picLocks noChangeAspect="1" noChangeArrowheads="1"/>
          </p:cNvPicPr>
          <p:nvPr/>
        </p:nvPicPr>
        <p:blipFill>
          <a:blip r:embed="rId2" cstate="print"/>
          <a:srcRect/>
          <a:stretch>
            <a:fillRect/>
          </a:stretch>
        </p:blipFill>
        <p:spPr bwMode="auto">
          <a:xfrm>
            <a:off x="1981200" y="1504950"/>
            <a:ext cx="2838450" cy="2128838"/>
          </a:xfrm>
          <a:prstGeom prst="rect">
            <a:avLst/>
          </a:prstGeom>
          <a:noFill/>
          <a:ln w="9525">
            <a:noFill/>
            <a:miter lim="800000"/>
            <a:headEnd/>
            <a:tailEnd/>
          </a:ln>
        </p:spPr>
      </p:pic>
      <p:sp>
        <p:nvSpPr>
          <p:cNvPr id="4" name="Rectangle 2"/>
          <p:cNvSpPr txBox="1">
            <a:spLocks noChangeArrowheads="1"/>
          </p:cNvSpPr>
          <p:nvPr/>
        </p:nvSpPr>
        <p:spPr>
          <a:xfrm>
            <a:off x="1432323" y="596504"/>
            <a:ext cx="6246019" cy="370284"/>
          </a:xfrm>
          <a:prstGeom prst="rect">
            <a:avLst/>
          </a:prstGeom>
        </p:spPr>
        <p:txBody>
          <a:bodyPr/>
          <a:lstStyle>
            <a:defPPr marR="0" lvl="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a:ea typeface="Arial"/>
                <a:cs typeface="Arial"/>
                <a:sym typeface="Arial" charset="0"/>
              </a:defRPr>
            </a:lvl1pPr>
            <a:lvl2pPr algn="l" rtl="0" eaLnBrk="1" fontAlgn="base" hangingPunct="1">
              <a:spcBef>
                <a:spcPct val="0"/>
              </a:spcBef>
              <a:spcAft>
                <a:spcPct val="0"/>
              </a:spcAft>
              <a:defRPr sz="1400">
                <a:solidFill>
                  <a:srgbClr val="000000"/>
                </a:solidFill>
                <a:latin typeface="Arial" charset="0"/>
                <a:cs typeface="Arial" charset="0"/>
                <a:sym typeface="Arial" charset="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a:lstStyle>
          <a:p>
            <a:pPr>
              <a:defRPr/>
            </a:pPr>
            <a:r>
              <a:rPr lang="en-US" sz="2400" b="1" kern="0"/>
              <a:t>Close the valve clockwise</a:t>
            </a:r>
            <a:endParaRPr lang="en-US" sz="2400" b="1" kern="0" dirty="0"/>
          </a:p>
        </p:txBody>
      </p:sp>
    </p:spTree>
    <p:extLst>
      <p:ext uri="{BB962C8B-B14F-4D97-AF65-F5344CB8AC3E}">
        <p14:creationId xmlns:p14="http://schemas.microsoft.com/office/powerpoint/2010/main" val="3365614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1905000" y="679252"/>
            <a:ext cx="6246019" cy="370284"/>
          </a:xfrm>
        </p:spPr>
        <p:txBody>
          <a:bodyPr/>
          <a:lstStyle/>
          <a:p>
            <a:pPr eaLnBrk="1" hangingPunct="1">
              <a:defRPr/>
            </a:pPr>
            <a:r>
              <a:rPr lang="en-US" sz="2400" b="1" dirty="0"/>
              <a:t>Drain the regulator</a:t>
            </a:r>
          </a:p>
        </p:txBody>
      </p:sp>
      <p:sp>
        <p:nvSpPr>
          <p:cNvPr id="13315" name="Rectangle 3"/>
          <p:cNvSpPr>
            <a:spLocks noGrp="1" noChangeArrowheads="1"/>
          </p:cNvSpPr>
          <p:nvPr>
            <p:ph type="body" idx="1"/>
          </p:nvPr>
        </p:nvSpPr>
        <p:spPr>
          <a:xfrm>
            <a:off x="2057400" y="1200150"/>
            <a:ext cx="7624763" cy="3274219"/>
          </a:xfrm>
        </p:spPr>
        <p:txBody>
          <a:bodyPr/>
          <a:lstStyle/>
          <a:p>
            <a:pPr eaLnBrk="1" hangingPunct="1">
              <a:buFontTx/>
              <a:buNone/>
            </a:pPr>
            <a:r>
              <a:rPr lang="en-US" b="1" dirty="0">
                <a:solidFill>
                  <a:srgbClr val="FF0000"/>
                </a:solidFill>
              </a:rPr>
              <a:t>All gauges should read zero</a:t>
            </a:r>
          </a:p>
        </p:txBody>
      </p:sp>
      <p:pic>
        <p:nvPicPr>
          <p:cNvPr id="13316" name="Picture 4" descr="IMG_5502 copy"/>
          <p:cNvPicPr>
            <a:picLocks noChangeAspect="1" noChangeArrowheads="1"/>
          </p:cNvPicPr>
          <p:nvPr/>
        </p:nvPicPr>
        <p:blipFill>
          <a:blip r:embed="rId2" cstate="print"/>
          <a:srcRect/>
          <a:stretch>
            <a:fillRect/>
          </a:stretch>
        </p:blipFill>
        <p:spPr bwMode="auto">
          <a:xfrm>
            <a:off x="1905000" y="1852612"/>
            <a:ext cx="3048000" cy="2286001"/>
          </a:xfrm>
          <a:prstGeom prst="rect">
            <a:avLst/>
          </a:prstGeom>
          <a:noFill/>
          <a:ln w="9525">
            <a:noFill/>
            <a:miter lim="800000"/>
            <a:headEnd/>
            <a:tailEnd/>
          </a:ln>
        </p:spPr>
      </p:pic>
    </p:spTree>
    <p:extLst>
      <p:ext uri="{BB962C8B-B14F-4D97-AF65-F5344CB8AC3E}">
        <p14:creationId xmlns:p14="http://schemas.microsoft.com/office/powerpoint/2010/main" val="3446607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1432323" y="596504"/>
            <a:ext cx="6246019" cy="370284"/>
          </a:xfrm>
        </p:spPr>
        <p:txBody>
          <a:bodyPr/>
          <a:lstStyle/>
          <a:p>
            <a:pPr eaLnBrk="1" hangingPunct="1">
              <a:defRPr/>
            </a:pPr>
            <a:r>
              <a:rPr lang="en-US" sz="2400" b="1" dirty="0"/>
              <a:t>Back out the adjusting screw</a:t>
            </a:r>
          </a:p>
        </p:txBody>
      </p:sp>
      <p:sp>
        <p:nvSpPr>
          <p:cNvPr id="14339" name="Rectangle 3"/>
          <p:cNvSpPr>
            <a:spLocks noGrp="1" noChangeArrowheads="1"/>
          </p:cNvSpPr>
          <p:nvPr>
            <p:ph type="body" idx="1"/>
          </p:nvPr>
        </p:nvSpPr>
        <p:spPr/>
        <p:txBody>
          <a:bodyPr/>
          <a:lstStyle/>
          <a:p>
            <a:pPr eaLnBrk="1" hangingPunct="1">
              <a:buFontTx/>
              <a:buNone/>
            </a:pPr>
            <a:r>
              <a:rPr lang="en-US" dirty="0"/>
              <a:t>	      No pressure or flow is your goal </a:t>
            </a:r>
          </a:p>
        </p:txBody>
      </p:sp>
      <p:pic>
        <p:nvPicPr>
          <p:cNvPr id="14340" name="Picture 5" descr="IMG_5517 copy"/>
          <p:cNvPicPr>
            <a:picLocks noChangeAspect="1" noChangeArrowheads="1"/>
          </p:cNvPicPr>
          <p:nvPr/>
        </p:nvPicPr>
        <p:blipFill>
          <a:blip r:embed="rId2" cstate="print"/>
          <a:srcRect/>
          <a:stretch>
            <a:fillRect/>
          </a:stretch>
        </p:blipFill>
        <p:spPr bwMode="auto">
          <a:xfrm>
            <a:off x="2057400" y="1809750"/>
            <a:ext cx="3124200" cy="2343151"/>
          </a:xfrm>
          <a:prstGeom prst="rect">
            <a:avLst/>
          </a:prstGeom>
          <a:noFill/>
          <a:ln w="9525">
            <a:noFill/>
            <a:miter lim="800000"/>
            <a:headEnd/>
            <a:tailEnd/>
          </a:ln>
        </p:spPr>
      </p:pic>
    </p:spTree>
    <p:extLst>
      <p:ext uri="{BB962C8B-B14F-4D97-AF65-F5344CB8AC3E}">
        <p14:creationId xmlns:p14="http://schemas.microsoft.com/office/powerpoint/2010/main" val="2679622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1432323" y="596504"/>
            <a:ext cx="6246019" cy="370284"/>
          </a:xfrm>
        </p:spPr>
        <p:txBody>
          <a:bodyPr/>
          <a:lstStyle/>
          <a:p>
            <a:pPr eaLnBrk="1" hangingPunct="1">
              <a:defRPr/>
            </a:pPr>
            <a:r>
              <a:rPr lang="en-US" sz="2400" b="1" dirty="0"/>
              <a:t>Disconnect the regulator</a:t>
            </a:r>
          </a:p>
        </p:txBody>
      </p:sp>
      <p:sp>
        <p:nvSpPr>
          <p:cNvPr id="15363" name="Rectangle 3"/>
          <p:cNvSpPr>
            <a:spLocks noGrp="1" noChangeArrowheads="1"/>
          </p:cNvSpPr>
          <p:nvPr>
            <p:ph type="body" idx="1"/>
          </p:nvPr>
        </p:nvSpPr>
        <p:spPr/>
        <p:txBody>
          <a:bodyPr/>
          <a:lstStyle/>
          <a:p>
            <a:pPr eaLnBrk="1" hangingPunct="1"/>
            <a:r>
              <a:rPr lang="en-US" b="1" dirty="0"/>
              <a:t>Use a proper wrench </a:t>
            </a:r>
          </a:p>
        </p:txBody>
      </p:sp>
      <p:pic>
        <p:nvPicPr>
          <p:cNvPr id="15364" name="Picture 4" descr="IMG_5504 copy"/>
          <p:cNvPicPr>
            <a:picLocks noChangeAspect="1" noChangeArrowheads="1"/>
          </p:cNvPicPr>
          <p:nvPr/>
        </p:nvPicPr>
        <p:blipFill>
          <a:blip r:embed="rId2" cstate="print"/>
          <a:srcRect/>
          <a:stretch>
            <a:fillRect/>
          </a:stretch>
        </p:blipFill>
        <p:spPr bwMode="auto">
          <a:xfrm>
            <a:off x="2286000" y="1809750"/>
            <a:ext cx="3124200" cy="2343150"/>
          </a:xfrm>
          <a:prstGeom prst="rect">
            <a:avLst/>
          </a:prstGeom>
          <a:noFill/>
          <a:ln w="9525">
            <a:noFill/>
            <a:miter lim="800000"/>
            <a:headEnd/>
            <a:tailEnd/>
          </a:ln>
        </p:spPr>
      </p:pic>
    </p:spTree>
    <p:extLst>
      <p:ext uri="{BB962C8B-B14F-4D97-AF65-F5344CB8AC3E}">
        <p14:creationId xmlns:p14="http://schemas.microsoft.com/office/powerpoint/2010/main" val="3787556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defRPr/>
            </a:pPr>
            <a:r>
              <a:rPr lang="en-US" b="1" dirty="0"/>
              <a:t>Preparing to connect the regulator</a:t>
            </a:r>
          </a:p>
        </p:txBody>
      </p:sp>
      <p:sp>
        <p:nvSpPr>
          <p:cNvPr id="23555" name="Rectangle 3"/>
          <p:cNvSpPr>
            <a:spLocks noGrp="1" noChangeArrowheads="1"/>
          </p:cNvSpPr>
          <p:nvPr>
            <p:ph type="body" idx="1"/>
          </p:nvPr>
        </p:nvSpPr>
        <p:spPr/>
        <p:txBody>
          <a:bodyPr/>
          <a:lstStyle/>
          <a:p>
            <a:pPr marL="285750" indent="-285750">
              <a:lnSpc>
                <a:spcPct val="90000"/>
              </a:lnSpc>
              <a:buFont typeface="Arial" panose="020B0604020202020204" pitchFamily="34" charset="0"/>
              <a:buChar char="•"/>
            </a:pPr>
            <a:r>
              <a:rPr lang="en-US" dirty="0"/>
              <a:t>Move the cylinder into position</a:t>
            </a:r>
          </a:p>
          <a:p>
            <a:pPr marL="285750" indent="-285750">
              <a:lnSpc>
                <a:spcPct val="90000"/>
              </a:lnSpc>
              <a:buFont typeface="Arial" panose="020B0604020202020204" pitchFamily="34" charset="0"/>
              <a:buChar char="•"/>
            </a:pPr>
            <a:r>
              <a:rPr lang="en-US" dirty="0"/>
              <a:t>Rotate the cylinder so that when you connect the regulator you will be standing to the side and not in front  or behind the regulator</a:t>
            </a:r>
          </a:p>
          <a:p>
            <a:pPr marL="285750" indent="-285750">
              <a:lnSpc>
                <a:spcPct val="90000"/>
              </a:lnSpc>
              <a:buFont typeface="Arial" panose="020B0604020202020204" pitchFamily="34" charset="0"/>
              <a:buChar char="•"/>
            </a:pPr>
            <a:r>
              <a:rPr lang="en-US" dirty="0"/>
              <a:t>Secure it to a bracket with either a chain or strap</a:t>
            </a:r>
          </a:p>
          <a:p>
            <a:pPr marL="285750" lvl="1" indent="-285750">
              <a:lnSpc>
                <a:spcPct val="90000"/>
              </a:lnSpc>
              <a:buFont typeface="Arial" panose="020B0604020202020204" pitchFamily="34" charset="0"/>
              <a:buChar char="•"/>
            </a:pPr>
            <a:r>
              <a:rPr lang="en-US" dirty="0"/>
              <a:t>Never stand directly in front of the regulator when it is being pressurized, in the event of a failure serious injury may occur</a:t>
            </a:r>
          </a:p>
          <a:p>
            <a:pPr eaLnBrk="1" hangingPunct="1"/>
            <a:endParaRPr lang="en-US" sz="1800" dirty="0"/>
          </a:p>
          <a:p>
            <a:pPr eaLnBrk="1" hangingPunct="1"/>
            <a:r>
              <a:rPr lang="en-US" sz="1800" dirty="0"/>
              <a:t>Remember:</a:t>
            </a:r>
          </a:p>
          <a:p>
            <a:pPr eaLnBrk="1" hangingPunct="1"/>
            <a:r>
              <a:rPr lang="en-US" sz="1800" dirty="0"/>
              <a:t>Do not stand in front of the regulator</a:t>
            </a:r>
          </a:p>
          <a:p>
            <a:pPr eaLnBrk="1" hangingPunct="1"/>
            <a:r>
              <a:rPr lang="en-US" sz="1800" dirty="0"/>
              <a:t>Do not stand behind the regulator</a:t>
            </a:r>
          </a:p>
          <a:p>
            <a:pPr eaLnBrk="1" hangingPunct="1"/>
            <a:r>
              <a:rPr lang="en-US" sz="1800" dirty="0"/>
              <a:t>Do not stand on the regulator side</a:t>
            </a:r>
          </a:p>
          <a:p>
            <a:pPr eaLnBrk="1" hangingPunct="1"/>
            <a:r>
              <a:rPr lang="en-US" sz="1800" b="1" dirty="0">
                <a:solidFill>
                  <a:srgbClr val="FF0000"/>
                </a:solidFill>
              </a:rPr>
              <a:t>WHY?</a:t>
            </a:r>
          </a:p>
        </p:txBody>
      </p:sp>
      <p:pic>
        <p:nvPicPr>
          <p:cNvPr id="23556" name="Picture 4" descr="IMG_5541 copy"/>
          <p:cNvPicPr>
            <a:picLocks noChangeAspect="1" noChangeArrowheads="1"/>
          </p:cNvPicPr>
          <p:nvPr/>
        </p:nvPicPr>
        <p:blipFill>
          <a:blip r:embed="rId2" cstate="print"/>
          <a:srcRect/>
          <a:stretch>
            <a:fillRect/>
          </a:stretch>
        </p:blipFill>
        <p:spPr bwMode="auto">
          <a:xfrm>
            <a:off x="5480049" y="2571749"/>
            <a:ext cx="2063751" cy="1934767"/>
          </a:xfrm>
          <a:prstGeom prst="rect">
            <a:avLst/>
          </a:prstGeom>
          <a:noFill/>
          <a:ln w="9525">
            <a:noFill/>
            <a:miter lim="800000"/>
            <a:headEnd/>
            <a:tailEnd/>
          </a:ln>
        </p:spPr>
      </p:pic>
      <p:pic>
        <p:nvPicPr>
          <p:cNvPr id="2" name="Picture 1"/>
          <p:cNvPicPr>
            <a:picLocks noChangeAspect="1"/>
          </p:cNvPicPr>
          <p:nvPr/>
        </p:nvPicPr>
        <p:blipFill>
          <a:blip r:embed="rId3"/>
          <a:stretch>
            <a:fillRect/>
          </a:stretch>
        </p:blipFill>
        <p:spPr>
          <a:xfrm>
            <a:off x="6656231" y="133350"/>
            <a:ext cx="1593713" cy="1268804"/>
          </a:xfrm>
          <a:prstGeom prst="rect">
            <a:avLst/>
          </a:prstGeom>
        </p:spPr>
      </p:pic>
      <p:cxnSp>
        <p:nvCxnSpPr>
          <p:cNvPr id="4" name="Straight Arrow Connector 3"/>
          <p:cNvCxnSpPr/>
          <p:nvPr/>
        </p:nvCxnSpPr>
        <p:spPr>
          <a:xfrm>
            <a:off x="4419600" y="379113"/>
            <a:ext cx="2286000" cy="434779"/>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4066634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457200" y="309563"/>
            <a:ext cx="7467599" cy="657225"/>
          </a:xfrm>
        </p:spPr>
        <p:txBody>
          <a:bodyPr/>
          <a:lstStyle/>
          <a:p>
            <a:pPr eaLnBrk="1" hangingPunct="1">
              <a:defRPr/>
            </a:pPr>
            <a:r>
              <a:rPr lang="en-US" sz="2400" b="1" dirty="0"/>
              <a:t>Hand tight the regulator, then</a:t>
            </a:r>
            <a:br>
              <a:rPr lang="en-US" sz="2400" b="1" dirty="0">
                <a:cs typeface="Tahoma" pitchFamily="34" charset="0"/>
              </a:rPr>
            </a:br>
            <a:r>
              <a:rPr lang="en-US" sz="2400" b="1" dirty="0">
                <a:cs typeface="Tahoma" pitchFamily="34" charset="0"/>
              </a:rPr>
              <a:t>T</a:t>
            </a:r>
            <a:r>
              <a:rPr lang="en-US" sz="2400" b="1" dirty="0"/>
              <a:t>ighten with a wrench</a:t>
            </a:r>
          </a:p>
        </p:txBody>
      </p:sp>
      <p:sp>
        <p:nvSpPr>
          <p:cNvPr id="21507" name="Rectangle 3"/>
          <p:cNvSpPr>
            <a:spLocks noGrp="1" noChangeArrowheads="1"/>
          </p:cNvSpPr>
          <p:nvPr>
            <p:ph type="body" idx="1"/>
          </p:nvPr>
        </p:nvSpPr>
        <p:spPr/>
        <p:txBody>
          <a:bodyPr/>
          <a:lstStyle/>
          <a:p>
            <a:pPr eaLnBrk="1" hangingPunct="1">
              <a:buFontTx/>
              <a:buNone/>
            </a:pPr>
            <a:r>
              <a:rPr lang="en-US" dirty="0"/>
              <a:t> </a:t>
            </a:r>
          </a:p>
        </p:txBody>
      </p:sp>
      <p:pic>
        <p:nvPicPr>
          <p:cNvPr id="21508" name="Picture 4" descr="IMG_5506 copy"/>
          <p:cNvPicPr>
            <a:picLocks noChangeAspect="1" noChangeArrowheads="1"/>
          </p:cNvPicPr>
          <p:nvPr/>
        </p:nvPicPr>
        <p:blipFill>
          <a:blip r:embed="rId2" cstate="print"/>
          <a:srcRect/>
          <a:stretch>
            <a:fillRect/>
          </a:stretch>
        </p:blipFill>
        <p:spPr bwMode="auto">
          <a:xfrm>
            <a:off x="381000" y="1685925"/>
            <a:ext cx="2552700" cy="1914525"/>
          </a:xfrm>
          <a:prstGeom prst="rect">
            <a:avLst/>
          </a:prstGeom>
          <a:noFill/>
          <a:ln w="9525">
            <a:noFill/>
            <a:miter lim="800000"/>
            <a:headEnd/>
            <a:tailEnd/>
          </a:ln>
        </p:spPr>
      </p:pic>
      <p:pic>
        <p:nvPicPr>
          <p:cNvPr id="21509" name="Picture 5" descr="IMG_5525 copy"/>
          <p:cNvPicPr>
            <a:picLocks noChangeAspect="1" noChangeArrowheads="1"/>
          </p:cNvPicPr>
          <p:nvPr/>
        </p:nvPicPr>
        <p:blipFill>
          <a:blip r:embed="rId3" cstate="print"/>
          <a:srcRect/>
          <a:stretch>
            <a:fillRect/>
          </a:stretch>
        </p:blipFill>
        <p:spPr bwMode="auto">
          <a:xfrm>
            <a:off x="2933700" y="1685925"/>
            <a:ext cx="2552700" cy="1914525"/>
          </a:xfrm>
          <a:prstGeom prst="rect">
            <a:avLst/>
          </a:prstGeom>
          <a:noFill/>
          <a:ln w="9525">
            <a:noFill/>
            <a:miter lim="800000"/>
            <a:headEnd/>
            <a:tailEnd/>
          </a:ln>
        </p:spPr>
      </p:pic>
      <p:pic>
        <p:nvPicPr>
          <p:cNvPr id="21510" name="Picture 6" descr="IMG_5527 copy"/>
          <p:cNvPicPr>
            <a:picLocks noChangeAspect="1" noChangeArrowheads="1"/>
          </p:cNvPicPr>
          <p:nvPr/>
        </p:nvPicPr>
        <p:blipFill>
          <a:blip r:embed="rId4" cstate="print"/>
          <a:srcRect/>
          <a:stretch>
            <a:fillRect/>
          </a:stretch>
        </p:blipFill>
        <p:spPr bwMode="auto">
          <a:xfrm>
            <a:off x="5547394" y="1686193"/>
            <a:ext cx="2552343" cy="1914257"/>
          </a:xfrm>
          <a:prstGeom prst="rect">
            <a:avLst/>
          </a:prstGeom>
          <a:noFill/>
          <a:ln w="9525">
            <a:noFill/>
            <a:miter lim="800000"/>
            <a:headEnd/>
            <a:tailEnd/>
          </a:ln>
        </p:spPr>
      </p:pic>
    </p:spTree>
    <p:extLst>
      <p:ext uri="{BB962C8B-B14F-4D97-AF65-F5344CB8AC3E}">
        <p14:creationId xmlns:p14="http://schemas.microsoft.com/office/powerpoint/2010/main" val="3048819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1093787" y="226218"/>
            <a:ext cx="8328025" cy="740569"/>
          </a:xfrm>
        </p:spPr>
        <p:txBody>
          <a:bodyPr/>
          <a:lstStyle/>
          <a:p>
            <a:pPr eaLnBrk="1" hangingPunct="1">
              <a:defRPr/>
            </a:pPr>
            <a:br>
              <a:rPr lang="en-US" dirty="0"/>
            </a:br>
            <a:r>
              <a:rPr lang="en-US" dirty="0"/>
              <a:t>Lets open the cylinder valve </a:t>
            </a:r>
            <a:br>
              <a:rPr lang="en-US" dirty="0"/>
            </a:br>
            <a:r>
              <a:rPr lang="en-US" b="1" dirty="0"/>
              <a:t>Barely crack the cylinder valve</a:t>
            </a:r>
          </a:p>
        </p:txBody>
      </p:sp>
      <p:sp>
        <p:nvSpPr>
          <p:cNvPr id="24579" name="Rectangle 3"/>
          <p:cNvSpPr>
            <a:spLocks noGrp="1" noChangeArrowheads="1"/>
          </p:cNvSpPr>
          <p:nvPr>
            <p:ph type="body" idx="1"/>
          </p:nvPr>
        </p:nvSpPr>
        <p:spPr/>
        <p:txBody>
          <a:bodyPr/>
          <a:lstStyle/>
          <a:p>
            <a:pPr eaLnBrk="1" hangingPunct="1">
              <a:buFontTx/>
              <a:buNone/>
            </a:pPr>
            <a:endParaRPr lang="en-US" dirty="0"/>
          </a:p>
          <a:p>
            <a:pPr eaLnBrk="1" hangingPunct="1">
              <a:buFontTx/>
              <a:buNone/>
            </a:pPr>
            <a:r>
              <a:rPr lang="en-US" dirty="0"/>
              <a:t>Pressure should build up </a:t>
            </a:r>
            <a:r>
              <a:rPr lang="en-US" b="1" dirty="0">
                <a:solidFill>
                  <a:srgbClr val="C20D19"/>
                </a:solidFill>
              </a:rPr>
              <a:t>slowly. </a:t>
            </a:r>
          </a:p>
          <a:p>
            <a:pPr eaLnBrk="1" hangingPunct="1">
              <a:buFontTx/>
              <a:buNone/>
            </a:pPr>
            <a:r>
              <a:rPr lang="en-US" b="1" dirty="0">
                <a:solidFill>
                  <a:schemeClr val="accent6">
                    <a:lumMod val="50000"/>
                  </a:schemeClr>
                </a:solidFill>
              </a:rPr>
              <a:t>Then adjust the regulator to the desired pressure</a:t>
            </a:r>
          </a:p>
        </p:txBody>
      </p:sp>
      <p:pic>
        <p:nvPicPr>
          <p:cNvPr id="24580" name="Picture 4" descr="IMG_5541 copy"/>
          <p:cNvPicPr>
            <a:picLocks noChangeAspect="1" noChangeArrowheads="1"/>
          </p:cNvPicPr>
          <p:nvPr/>
        </p:nvPicPr>
        <p:blipFill>
          <a:blip r:embed="rId2" cstate="print"/>
          <a:srcRect/>
          <a:stretch>
            <a:fillRect/>
          </a:stretch>
        </p:blipFill>
        <p:spPr bwMode="auto">
          <a:xfrm>
            <a:off x="3429000" y="2028825"/>
            <a:ext cx="2286000" cy="2143125"/>
          </a:xfrm>
          <a:prstGeom prst="rect">
            <a:avLst/>
          </a:prstGeom>
          <a:noFill/>
          <a:ln w="9525">
            <a:noFill/>
            <a:miter lim="800000"/>
            <a:headEnd/>
            <a:tailEnd/>
          </a:ln>
        </p:spPr>
      </p:pic>
      <p:pic>
        <p:nvPicPr>
          <p:cNvPr id="2" name="Picture 1"/>
          <p:cNvPicPr>
            <a:picLocks noChangeAspect="1"/>
          </p:cNvPicPr>
          <p:nvPr/>
        </p:nvPicPr>
        <p:blipFill>
          <a:blip r:embed="rId3"/>
          <a:stretch>
            <a:fillRect/>
          </a:stretch>
        </p:blipFill>
        <p:spPr>
          <a:xfrm>
            <a:off x="6400800" y="596503"/>
            <a:ext cx="2130038" cy="1695789"/>
          </a:xfrm>
          <a:prstGeom prst="rect">
            <a:avLst/>
          </a:prstGeom>
        </p:spPr>
      </p:pic>
      <p:cxnSp>
        <p:nvCxnSpPr>
          <p:cNvPr id="4" name="Straight Arrow Connector 3"/>
          <p:cNvCxnSpPr/>
          <p:nvPr/>
        </p:nvCxnSpPr>
        <p:spPr>
          <a:xfrm>
            <a:off x="5257800" y="1885950"/>
            <a:ext cx="2208019" cy="236933"/>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749012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0675" y="1807321"/>
            <a:ext cx="6410325" cy="623248"/>
          </a:xfrm>
        </p:spPr>
        <p:txBody>
          <a:bodyPr/>
          <a:lstStyle/>
          <a:p>
            <a:r>
              <a:rPr lang="en-US" sz="4500" dirty="0"/>
              <a:t>Cryogenic Containers</a:t>
            </a:r>
          </a:p>
        </p:txBody>
      </p:sp>
      <p:sp>
        <p:nvSpPr>
          <p:cNvPr id="3" name="Slide Number Placeholder 2"/>
          <p:cNvSpPr>
            <a:spLocks noGrp="1"/>
          </p:cNvSpPr>
          <p:nvPr>
            <p:ph type="sldNum" sz="quarter" idx="10"/>
          </p:nvPr>
        </p:nvSpPr>
        <p:spPr/>
        <p:txBody>
          <a:bodyPr/>
          <a:lstStyle/>
          <a:p>
            <a:pPr>
              <a:defRPr/>
            </a:pPr>
            <a:fld id="{9A059DA8-CFB3-4CA7-8F0B-CA694019CE6B}" type="slidenum">
              <a:rPr lang="en-US" smtClean="0"/>
              <a:pPr>
                <a:defRPr/>
              </a:pPr>
              <a:t>28</a:t>
            </a:fld>
            <a:endParaRPr lang="en-US" dirty="0"/>
          </a:p>
        </p:txBody>
      </p:sp>
    </p:spTree>
    <p:extLst>
      <p:ext uri="{BB962C8B-B14F-4D97-AF65-F5344CB8AC3E}">
        <p14:creationId xmlns:p14="http://schemas.microsoft.com/office/powerpoint/2010/main" val="1066491775"/>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2362200" y="438150"/>
            <a:ext cx="451485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056" tIns="34529" rIns="69056" bIns="34529" anchor="ctr"/>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marL="457200" fontAlgn="base">
              <a:spcBef>
                <a:spcPct val="0"/>
              </a:spcBef>
              <a:spcAft>
                <a:spcPct val="0"/>
              </a:spcAft>
              <a:defRPr sz="2400">
                <a:solidFill>
                  <a:schemeClr val="tx1"/>
                </a:solidFill>
                <a:latin typeface="Times New Roman" panose="02020603050405020304" pitchFamily="18" charset="0"/>
              </a:defRPr>
            </a:lvl6pPr>
            <a:lvl7pPr marL="914400" fontAlgn="base">
              <a:spcBef>
                <a:spcPct val="0"/>
              </a:spcBef>
              <a:spcAft>
                <a:spcPct val="0"/>
              </a:spcAft>
              <a:defRPr sz="2400">
                <a:solidFill>
                  <a:schemeClr val="tx1"/>
                </a:solidFill>
                <a:latin typeface="Times New Roman" panose="02020603050405020304" pitchFamily="18" charset="0"/>
              </a:defRPr>
            </a:lvl7pPr>
            <a:lvl8pPr marL="1371600" fontAlgn="base">
              <a:spcBef>
                <a:spcPct val="0"/>
              </a:spcBef>
              <a:spcAft>
                <a:spcPct val="0"/>
              </a:spcAft>
              <a:defRPr sz="2400">
                <a:solidFill>
                  <a:schemeClr val="tx1"/>
                </a:solidFill>
                <a:latin typeface="Times New Roman" panose="02020603050405020304" pitchFamily="18" charset="0"/>
              </a:defRPr>
            </a:lvl8pPr>
            <a:lvl9pPr marL="1828800" fontAlgn="base">
              <a:spcBef>
                <a:spcPct val="0"/>
              </a:spcBef>
              <a:spcAft>
                <a:spcPct val="0"/>
              </a:spcAft>
              <a:defRPr sz="2400">
                <a:solidFill>
                  <a:schemeClr val="tx1"/>
                </a:solidFill>
                <a:latin typeface="Times New Roman" panose="02020603050405020304" pitchFamily="18" charset="0"/>
              </a:defRPr>
            </a:lvl9pPr>
          </a:lstStyle>
          <a:p>
            <a:pPr algn="ctr"/>
            <a:r>
              <a:rPr lang="en-US" sz="3300" b="1" dirty="0">
                <a:solidFill>
                  <a:srgbClr val="008080"/>
                </a:solidFill>
                <a:latin typeface="Tahoma" panose="020B0604030504040204" pitchFamily="34" charset="0"/>
              </a:rPr>
              <a:t>What is a cryogenic liquid container?</a:t>
            </a:r>
          </a:p>
        </p:txBody>
      </p:sp>
      <p:sp>
        <p:nvSpPr>
          <p:cNvPr id="5123" name="Rectangle 3"/>
          <p:cNvSpPr>
            <a:spLocks noChangeArrowheads="1"/>
          </p:cNvSpPr>
          <p:nvPr/>
        </p:nvSpPr>
        <p:spPr bwMode="auto">
          <a:xfrm>
            <a:off x="1600200" y="1504950"/>
            <a:ext cx="6629400" cy="308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056" tIns="34529" rIns="69056" bIns="34529"/>
          <a:lstStyle>
            <a:lvl1pPr marL="342900" indent="-3429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fontAlgn="base">
              <a:spcBef>
                <a:spcPct val="0"/>
              </a:spcBef>
              <a:spcAft>
                <a:spcPct val="0"/>
              </a:spcAft>
              <a:defRPr sz="2400">
                <a:solidFill>
                  <a:schemeClr val="tx1"/>
                </a:solidFill>
                <a:latin typeface="Times New Roman" panose="02020603050405020304" pitchFamily="18" charset="0"/>
              </a:defRPr>
            </a:lvl6pPr>
            <a:lvl7pPr marL="2971800" indent="-228600" fontAlgn="base">
              <a:spcBef>
                <a:spcPct val="0"/>
              </a:spcBef>
              <a:spcAft>
                <a:spcPct val="0"/>
              </a:spcAft>
              <a:defRPr sz="2400">
                <a:solidFill>
                  <a:schemeClr val="tx1"/>
                </a:solidFill>
                <a:latin typeface="Times New Roman" panose="02020603050405020304" pitchFamily="18" charset="0"/>
              </a:defRPr>
            </a:lvl7pPr>
            <a:lvl8pPr marL="3429000" indent="-228600" fontAlgn="base">
              <a:spcBef>
                <a:spcPct val="0"/>
              </a:spcBef>
              <a:spcAft>
                <a:spcPct val="0"/>
              </a:spcAft>
              <a:defRPr sz="2400">
                <a:solidFill>
                  <a:schemeClr val="tx1"/>
                </a:solidFill>
                <a:latin typeface="Times New Roman" panose="02020603050405020304" pitchFamily="18" charset="0"/>
              </a:defRPr>
            </a:lvl8pPr>
            <a:lvl9pPr marL="3886200" indent="-228600" fontAlgn="base">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sz="2100" b="1" dirty="0">
                <a:latin typeface="Tahoma" panose="020B0604030504040204" pitchFamily="34" charset="0"/>
              </a:rPr>
              <a:t>A pressurized, double-walled, insulated </a:t>
            </a:r>
          </a:p>
          <a:p>
            <a:pPr>
              <a:spcBef>
                <a:spcPct val="20000"/>
              </a:spcBef>
            </a:pPr>
            <a:r>
              <a:rPr lang="en-US" sz="2100" b="1" dirty="0">
                <a:latin typeface="Tahoma" panose="020B0604030504040204" pitchFamily="34" charset="0"/>
              </a:rPr>
              <a:t>container used to hold either cryogenic </a:t>
            </a:r>
          </a:p>
          <a:p>
            <a:pPr>
              <a:spcBef>
                <a:spcPct val="20000"/>
              </a:spcBef>
            </a:pPr>
            <a:r>
              <a:rPr lang="en-US" sz="2100" b="1" dirty="0">
                <a:latin typeface="Tahoma" panose="020B0604030504040204" pitchFamily="34" charset="0"/>
              </a:rPr>
              <a:t>liquefied gas.</a:t>
            </a:r>
          </a:p>
          <a:p>
            <a:pPr>
              <a:spcBef>
                <a:spcPct val="20000"/>
              </a:spcBef>
            </a:pPr>
            <a:endParaRPr lang="en-US" sz="2100" b="1" dirty="0">
              <a:latin typeface="Tahoma" panose="020B0604030504040204" pitchFamily="34" charset="0"/>
            </a:endParaRPr>
          </a:p>
          <a:p>
            <a:pPr>
              <a:spcBef>
                <a:spcPct val="20000"/>
              </a:spcBef>
            </a:pPr>
            <a:r>
              <a:rPr lang="en-US" sz="2100" b="1" dirty="0">
                <a:latin typeface="Tahoma" panose="020B0604030504040204" pitchFamily="34" charset="0"/>
              </a:rPr>
              <a:t>The inner vessel is insulated from the outer </a:t>
            </a:r>
          </a:p>
          <a:p>
            <a:pPr>
              <a:spcBef>
                <a:spcPct val="20000"/>
              </a:spcBef>
            </a:pPr>
            <a:r>
              <a:rPr lang="en-US" sz="2100" b="1" dirty="0">
                <a:latin typeface="Tahoma" panose="020B0604030504040204" pitchFamily="34" charset="0"/>
              </a:rPr>
              <a:t>vessel by a vacuum space.</a:t>
            </a:r>
          </a:p>
        </p:txBody>
      </p:sp>
    </p:spTree>
    <p:extLst>
      <p:ext uri="{BB962C8B-B14F-4D97-AF65-F5344CB8AC3E}">
        <p14:creationId xmlns:p14="http://schemas.microsoft.com/office/powerpoint/2010/main" val="1346191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F7F7EA8C-3654-4D6A-AEF9-1F3238BF848C}" type="slidenum">
              <a:rPr lang="en-US" smtClean="0"/>
              <a:pPr>
                <a:defRPr/>
              </a:pPr>
              <a:t>3</a:t>
            </a:fld>
            <a:endParaRPr lang="en-US"/>
          </a:p>
        </p:txBody>
      </p:sp>
      <p:sp>
        <p:nvSpPr>
          <p:cNvPr id="3" name="Rectangle 2"/>
          <p:cNvSpPr txBox="1">
            <a:spLocks noChangeArrowheads="1"/>
          </p:cNvSpPr>
          <p:nvPr/>
        </p:nvSpPr>
        <p:spPr>
          <a:xfrm>
            <a:off x="2743200" y="232738"/>
            <a:ext cx="7772400" cy="857250"/>
          </a:xfrm>
          <a:prstGeom prst="rect">
            <a:avLst/>
          </a:prstGeom>
        </p:spPr>
        <p:txBody>
          <a:bodyPr/>
          <a:lstStyle>
            <a:defPPr marR="0" lvl="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a:ea typeface="Arial"/>
                <a:cs typeface="Arial"/>
                <a:sym typeface="Arial" charset="0"/>
              </a:defRPr>
            </a:lvl1pPr>
            <a:lvl2pPr algn="l" rtl="0" eaLnBrk="1" fontAlgn="base" hangingPunct="1">
              <a:spcBef>
                <a:spcPct val="0"/>
              </a:spcBef>
              <a:spcAft>
                <a:spcPct val="0"/>
              </a:spcAft>
              <a:defRPr sz="1400">
                <a:solidFill>
                  <a:srgbClr val="000000"/>
                </a:solidFill>
                <a:latin typeface="Arial" charset="0"/>
                <a:cs typeface="Arial" charset="0"/>
                <a:sym typeface="Arial" charset="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a:lstStyle>
          <a:p>
            <a:r>
              <a:rPr lang="en-US" b="1" kern="0" dirty="0">
                <a:solidFill>
                  <a:srgbClr val="002060"/>
                </a:solidFill>
              </a:rPr>
              <a:t>To Tape or Not to Tape?</a:t>
            </a:r>
          </a:p>
        </p:txBody>
      </p:sp>
      <p:pic>
        <p:nvPicPr>
          <p:cNvPr id="4" name="Picture 5" descr="t047_r06443_v6"/>
          <p:cNvPicPr>
            <a:picLocks noChangeAspect="1" noChangeArrowheads="1"/>
          </p:cNvPicPr>
          <p:nvPr/>
        </p:nvPicPr>
        <p:blipFill>
          <a:blip r:embed="rId2" cstate="print"/>
          <a:srcRect/>
          <a:stretch>
            <a:fillRect/>
          </a:stretch>
        </p:blipFill>
        <p:spPr bwMode="auto">
          <a:xfrm>
            <a:off x="3124198" y="1962150"/>
            <a:ext cx="1429941" cy="1276350"/>
          </a:xfrm>
          <a:prstGeom prst="rect">
            <a:avLst/>
          </a:prstGeom>
          <a:noFill/>
        </p:spPr>
      </p:pic>
      <p:sp>
        <p:nvSpPr>
          <p:cNvPr id="5" name="Rectangle 4"/>
          <p:cNvSpPr/>
          <p:nvPr/>
        </p:nvSpPr>
        <p:spPr>
          <a:xfrm>
            <a:off x="2916481" y="819150"/>
            <a:ext cx="1845377" cy="307777"/>
          </a:xfrm>
          <a:prstGeom prst="rect">
            <a:avLst/>
          </a:prstGeom>
        </p:spPr>
        <p:txBody>
          <a:bodyPr wrap="none">
            <a:spAutoFit/>
          </a:bodyPr>
          <a:lstStyle/>
          <a:p>
            <a:r>
              <a:rPr lang="en-US" dirty="0"/>
              <a:t>That is the question?</a:t>
            </a:r>
          </a:p>
        </p:txBody>
      </p:sp>
    </p:spTree>
    <p:extLst>
      <p:ext uri="{BB962C8B-B14F-4D97-AF65-F5344CB8AC3E}">
        <p14:creationId xmlns:p14="http://schemas.microsoft.com/office/powerpoint/2010/main" val="34094169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F7F7EA8C-3654-4D6A-AEF9-1F3238BF848C}" type="slidenum">
              <a:rPr lang="en-US" smtClean="0"/>
              <a:pPr>
                <a:defRPr/>
              </a:pPr>
              <a:t>30</a:t>
            </a:fld>
            <a:endParaRPr lang="en-US"/>
          </a:p>
        </p:txBody>
      </p:sp>
      <p:pic>
        <p:nvPicPr>
          <p:cNvPr id="3" name="Picture 6" descr="IMG_0166"/>
          <p:cNvPicPr>
            <a:picLocks noChangeAspect="1" noChangeArrowheads="1"/>
          </p:cNvPicPr>
          <p:nvPr/>
        </p:nvPicPr>
        <p:blipFill>
          <a:blip r:embed="rId2" cstate="print"/>
          <a:srcRect/>
          <a:stretch>
            <a:fillRect/>
          </a:stretch>
        </p:blipFill>
        <p:spPr bwMode="auto">
          <a:xfrm>
            <a:off x="1447800" y="819150"/>
            <a:ext cx="5826919" cy="3738939"/>
          </a:xfrm>
          <a:prstGeom prst="rect">
            <a:avLst/>
          </a:prstGeom>
          <a:noFill/>
          <a:ln w="9525">
            <a:noFill/>
            <a:miter lim="800000"/>
            <a:headEnd/>
            <a:tailEnd/>
          </a:ln>
        </p:spPr>
      </p:pic>
      <p:sp>
        <p:nvSpPr>
          <p:cNvPr id="4" name="Rectangle 2"/>
          <p:cNvSpPr txBox="1">
            <a:spLocks noChangeArrowheads="1"/>
          </p:cNvSpPr>
          <p:nvPr/>
        </p:nvSpPr>
        <p:spPr>
          <a:xfrm>
            <a:off x="1066800" y="133350"/>
            <a:ext cx="7162800" cy="498872"/>
          </a:xfrm>
          <a:prstGeom prst="rect">
            <a:avLst/>
          </a:prstGeom>
        </p:spPr>
        <p:txBody>
          <a:bodyPr/>
          <a:lstStyle>
            <a:defPPr marR="0" lvl="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a:ea typeface="Arial"/>
                <a:cs typeface="Arial"/>
                <a:sym typeface="Arial" charset="0"/>
              </a:defRPr>
            </a:lvl1pPr>
            <a:lvl2pPr algn="l" rtl="0" eaLnBrk="1" fontAlgn="base" hangingPunct="1">
              <a:spcBef>
                <a:spcPct val="0"/>
              </a:spcBef>
              <a:spcAft>
                <a:spcPct val="0"/>
              </a:spcAft>
              <a:defRPr sz="1400">
                <a:solidFill>
                  <a:srgbClr val="000000"/>
                </a:solidFill>
                <a:latin typeface="Arial" charset="0"/>
                <a:cs typeface="Arial" charset="0"/>
                <a:sym typeface="Arial" charset="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a:lstStyle>
          <a:p>
            <a:pPr algn="ctr"/>
            <a:r>
              <a:rPr lang="en-US" sz="1800" kern="0" dirty="0">
                <a:solidFill>
                  <a:schemeClr val="tx1"/>
                </a:solidFill>
              </a:rPr>
              <a:t>THIS IS THE </a:t>
            </a:r>
            <a:r>
              <a:rPr lang="en-US" sz="1800" kern="0" dirty="0">
                <a:solidFill>
                  <a:schemeClr val="hlink"/>
                </a:solidFill>
              </a:rPr>
              <a:t>INCORRECT</a:t>
            </a:r>
            <a:r>
              <a:rPr lang="en-US" sz="1800" kern="0" dirty="0">
                <a:solidFill>
                  <a:schemeClr val="tx1"/>
                </a:solidFill>
              </a:rPr>
              <a:t> WAY OF MOVING A CONTAINER</a:t>
            </a:r>
            <a:br>
              <a:rPr lang="en-US" sz="1800" kern="0" dirty="0">
                <a:solidFill>
                  <a:schemeClr val="tx1"/>
                </a:solidFill>
              </a:rPr>
            </a:br>
            <a:r>
              <a:rPr lang="en-US" sz="1800" kern="0" dirty="0">
                <a:solidFill>
                  <a:schemeClr val="tx1"/>
                </a:solidFill>
              </a:rPr>
              <a:t>  REMEMBER ALWAYS  PUSH DO NOT PULL</a:t>
            </a:r>
          </a:p>
        </p:txBody>
      </p:sp>
      <p:sp>
        <p:nvSpPr>
          <p:cNvPr id="5" name="Line 9"/>
          <p:cNvSpPr>
            <a:spLocks noChangeShapeType="1"/>
          </p:cNvSpPr>
          <p:nvPr/>
        </p:nvSpPr>
        <p:spPr bwMode="auto">
          <a:xfrm>
            <a:off x="1485900" y="821373"/>
            <a:ext cx="5788818" cy="3736716"/>
          </a:xfrm>
          <a:prstGeom prst="line">
            <a:avLst/>
          </a:prstGeom>
          <a:noFill/>
          <a:ln w="76200">
            <a:solidFill>
              <a:schemeClr val="hlink"/>
            </a:solidFill>
            <a:miter lim="800000"/>
            <a:headEnd/>
            <a:tailEnd/>
          </a:ln>
        </p:spPr>
        <p:txBody>
          <a:bodyPr wrap="none"/>
          <a:lstStyle/>
          <a:p>
            <a:endParaRPr lang="en-US" sz="1050" dirty="0"/>
          </a:p>
        </p:txBody>
      </p:sp>
      <p:sp>
        <p:nvSpPr>
          <p:cNvPr id="6" name="Line 7"/>
          <p:cNvSpPr>
            <a:spLocks noChangeShapeType="1"/>
          </p:cNvSpPr>
          <p:nvPr/>
        </p:nvSpPr>
        <p:spPr bwMode="auto">
          <a:xfrm flipV="1">
            <a:off x="1447799" y="809645"/>
            <a:ext cx="5826919" cy="3748444"/>
          </a:xfrm>
          <a:prstGeom prst="line">
            <a:avLst/>
          </a:prstGeom>
          <a:noFill/>
          <a:ln w="76200">
            <a:solidFill>
              <a:schemeClr val="hlink"/>
            </a:solidFill>
            <a:miter lim="800000"/>
            <a:headEnd/>
            <a:tailEnd/>
          </a:ln>
        </p:spPr>
        <p:txBody>
          <a:bodyPr wrap="none"/>
          <a:lstStyle/>
          <a:p>
            <a:endParaRPr lang="en-US" sz="1050" dirty="0"/>
          </a:p>
        </p:txBody>
      </p:sp>
    </p:spTree>
    <p:extLst>
      <p:ext uri="{BB962C8B-B14F-4D97-AF65-F5344CB8AC3E}">
        <p14:creationId xmlns:p14="http://schemas.microsoft.com/office/powerpoint/2010/main" val="731197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F7F7EA8C-3654-4D6A-AEF9-1F3238BF848C}" type="slidenum">
              <a:rPr lang="en-US" smtClean="0"/>
              <a:pPr>
                <a:defRPr/>
              </a:pPr>
              <a:t>31</a:t>
            </a:fld>
            <a:endParaRPr lang="en-US"/>
          </a:p>
        </p:txBody>
      </p:sp>
      <p:pic>
        <p:nvPicPr>
          <p:cNvPr id="3" name="Picture 4" descr="IMG_0614"/>
          <p:cNvPicPr>
            <a:picLocks noChangeAspect="1" noChangeArrowheads="1"/>
          </p:cNvPicPr>
          <p:nvPr/>
        </p:nvPicPr>
        <p:blipFill>
          <a:blip r:embed="rId2" cstate="print"/>
          <a:srcRect/>
          <a:stretch>
            <a:fillRect/>
          </a:stretch>
        </p:blipFill>
        <p:spPr bwMode="auto">
          <a:xfrm>
            <a:off x="1371600" y="666750"/>
            <a:ext cx="5410200" cy="3877310"/>
          </a:xfrm>
          <a:prstGeom prst="rect">
            <a:avLst/>
          </a:prstGeom>
          <a:noFill/>
          <a:ln w="9525">
            <a:noFill/>
            <a:miter lim="800000"/>
            <a:headEnd/>
            <a:tailEnd/>
          </a:ln>
        </p:spPr>
      </p:pic>
      <p:sp>
        <p:nvSpPr>
          <p:cNvPr id="4" name="TextBox 3"/>
          <p:cNvSpPr txBox="1"/>
          <p:nvPr/>
        </p:nvSpPr>
        <p:spPr>
          <a:xfrm>
            <a:off x="1436393" y="133350"/>
            <a:ext cx="5280613" cy="369332"/>
          </a:xfrm>
          <a:prstGeom prst="rect">
            <a:avLst/>
          </a:prstGeom>
          <a:noFill/>
        </p:spPr>
        <p:txBody>
          <a:bodyPr wrap="none" rtlCol="0">
            <a:spAutoFit/>
          </a:bodyPr>
          <a:lstStyle/>
          <a:p>
            <a:r>
              <a:rPr lang="en-US" sz="1800" b="1" dirty="0">
                <a:solidFill>
                  <a:schemeClr val="bg2"/>
                </a:solidFill>
                <a:latin typeface="Roboto" panose="02000000000000000000" pitchFamily="2" charset="0"/>
                <a:ea typeface="Roboto" panose="02000000000000000000" pitchFamily="2" charset="0"/>
              </a:rPr>
              <a:t>This is the correct way to move a liquid container</a:t>
            </a:r>
          </a:p>
        </p:txBody>
      </p:sp>
    </p:spTree>
    <p:extLst>
      <p:ext uri="{BB962C8B-B14F-4D97-AF65-F5344CB8AC3E}">
        <p14:creationId xmlns:p14="http://schemas.microsoft.com/office/powerpoint/2010/main" val="37174590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1600200" y="571500"/>
            <a:ext cx="6057900" cy="857250"/>
          </a:xfrm>
          <a:prstGeom prst="rect">
            <a:avLst/>
          </a:prstGeom>
          <a:noFill/>
          <a:ln w="9525">
            <a:noFill/>
            <a:miter lim="800000"/>
            <a:headEnd/>
            <a:tailEnd/>
          </a:ln>
          <a:effectLst/>
        </p:spPr>
        <p:txBody>
          <a:bodyPr lIns="69056" tIns="34529" rIns="69056" bIns="34529" anchor="ctr"/>
          <a:lstStyle/>
          <a:p>
            <a:pPr algn="ctr"/>
            <a:r>
              <a:rPr lang="en-US" sz="3300" b="1" dirty="0">
                <a:solidFill>
                  <a:srgbClr val="008080"/>
                </a:solidFill>
              </a:rPr>
              <a:t>Common Configurations</a:t>
            </a:r>
          </a:p>
        </p:txBody>
      </p:sp>
      <p:grpSp>
        <p:nvGrpSpPr>
          <p:cNvPr id="2" name="Group 3"/>
          <p:cNvGrpSpPr>
            <a:grpSpLocks/>
          </p:cNvGrpSpPr>
          <p:nvPr/>
        </p:nvGrpSpPr>
        <p:grpSpPr bwMode="auto">
          <a:xfrm>
            <a:off x="1428751" y="1428750"/>
            <a:ext cx="2878931" cy="2953941"/>
            <a:chOff x="249" y="939"/>
            <a:chExt cx="2418" cy="2481"/>
          </a:xfrm>
        </p:grpSpPr>
        <p:graphicFrame>
          <p:nvGraphicFramePr>
            <p:cNvPr id="6148" name="Object 4"/>
            <p:cNvGraphicFramePr>
              <a:graphicFrameLocks/>
            </p:cNvGraphicFramePr>
            <p:nvPr/>
          </p:nvGraphicFramePr>
          <p:xfrm>
            <a:off x="249" y="1301"/>
            <a:ext cx="2418" cy="2119"/>
          </p:xfrm>
          <a:graphic>
            <a:graphicData uri="http://schemas.openxmlformats.org/presentationml/2006/ole">
              <mc:AlternateContent xmlns:mc="http://schemas.openxmlformats.org/markup-compatibility/2006">
                <mc:Choice xmlns:v="urn:schemas-microsoft-com:vml" Requires="v">
                  <p:oleObj name="Bitmap Image" r:id="rId3" imgW="10124101" imgH="7419114" progId="PBrush">
                    <p:embed/>
                  </p:oleObj>
                </mc:Choice>
                <mc:Fallback>
                  <p:oleObj name="Bitmap Image" r:id="rId3" imgW="10124101" imgH="7419114" progId="PBrush">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r="70430" b="64650"/>
                        <a:stretch>
                          <a:fillRect/>
                        </a:stretch>
                      </p:blipFill>
                      <p:spPr bwMode="auto">
                        <a:xfrm>
                          <a:off x="249" y="1301"/>
                          <a:ext cx="2418" cy="2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9" name="Line 5"/>
            <p:cNvSpPr>
              <a:spLocks noChangeShapeType="1"/>
            </p:cNvSpPr>
            <p:nvPr/>
          </p:nvSpPr>
          <p:spPr bwMode="auto">
            <a:xfrm flipV="1">
              <a:off x="1459" y="1117"/>
              <a:ext cx="0" cy="461"/>
            </a:xfrm>
            <a:prstGeom prst="line">
              <a:avLst/>
            </a:prstGeom>
            <a:noFill/>
            <a:ln w="12700">
              <a:solidFill>
                <a:schemeClr val="tx1"/>
              </a:solidFill>
              <a:round/>
              <a:headEnd type="stealth" w="med" len="med"/>
              <a:tailEnd type="none" w="sm" len="sm"/>
            </a:ln>
            <a:effectLst/>
          </p:spPr>
          <p:txBody>
            <a:bodyPr/>
            <a:lstStyle/>
            <a:p>
              <a:endParaRPr lang="en-US" sz="1050" dirty="0"/>
            </a:p>
          </p:txBody>
        </p:sp>
        <p:sp>
          <p:nvSpPr>
            <p:cNvPr id="6150" name="Rectangle 6"/>
            <p:cNvSpPr>
              <a:spLocks noChangeArrowheads="1"/>
            </p:cNvSpPr>
            <p:nvPr/>
          </p:nvSpPr>
          <p:spPr bwMode="auto">
            <a:xfrm>
              <a:off x="1094" y="939"/>
              <a:ext cx="1210" cy="221"/>
            </a:xfrm>
            <a:prstGeom prst="rect">
              <a:avLst/>
            </a:prstGeom>
            <a:noFill/>
            <a:ln w="9525">
              <a:noFill/>
              <a:miter lim="800000"/>
              <a:headEnd/>
              <a:tailEnd/>
            </a:ln>
            <a:effectLst/>
          </p:spPr>
          <p:txBody>
            <a:bodyPr wrap="none" lIns="98822" tIns="50006" rIns="98822" bIns="50006">
              <a:spAutoFit/>
            </a:bodyPr>
            <a:lstStyle/>
            <a:p>
              <a:pPr defTabSz="1391841"/>
              <a:r>
                <a:rPr lang="en-US" sz="1050" b="1" dirty="0">
                  <a:latin typeface="Arial Narrow" pitchFamily="34" charset="0"/>
                </a:rPr>
                <a:t>Liquid Level Gauge (10)</a:t>
              </a:r>
            </a:p>
          </p:txBody>
        </p:sp>
        <p:sp>
          <p:nvSpPr>
            <p:cNvPr id="6151" name="Line 7"/>
            <p:cNvSpPr>
              <a:spLocks noChangeShapeType="1"/>
            </p:cNvSpPr>
            <p:nvPr/>
          </p:nvSpPr>
          <p:spPr bwMode="auto">
            <a:xfrm>
              <a:off x="741" y="1963"/>
              <a:ext cx="0" cy="326"/>
            </a:xfrm>
            <a:prstGeom prst="line">
              <a:avLst/>
            </a:prstGeom>
            <a:noFill/>
            <a:ln w="12700">
              <a:solidFill>
                <a:schemeClr val="tx1"/>
              </a:solidFill>
              <a:round/>
              <a:headEnd type="stealth" w="med" len="med"/>
              <a:tailEnd type="none" w="sm" len="sm"/>
            </a:ln>
            <a:effectLst/>
          </p:spPr>
          <p:txBody>
            <a:bodyPr/>
            <a:lstStyle/>
            <a:p>
              <a:endParaRPr lang="en-US" sz="1050" dirty="0"/>
            </a:p>
          </p:txBody>
        </p:sp>
        <p:sp>
          <p:nvSpPr>
            <p:cNvPr id="6152" name="Rectangle 8"/>
            <p:cNvSpPr>
              <a:spLocks noChangeArrowheads="1"/>
            </p:cNvSpPr>
            <p:nvPr/>
          </p:nvSpPr>
          <p:spPr bwMode="auto">
            <a:xfrm>
              <a:off x="390" y="2238"/>
              <a:ext cx="819" cy="356"/>
            </a:xfrm>
            <a:prstGeom prst="rect">
              <a:avLst/>
            </a:prstGeom>
            <a:noFill/>
            <a:ln w="9525">
              <a:noFill/>
              <a:miter lim="800000"/>
              <a:headEnd/>
              <a:tailEnd/>
            </a:ln>
            <a:effectLst/>
          </p:spPr>
          <p:txBody>
            <a:bodyPr wrap="none" lIns="98822" tIns="50006" rIns="98822" bIns="50006">
              <a:spAutoFit/>
            </a:bodyPr>
            <a:lstStyle/>
            <a:p>
              <a:pPr algn="ctr" defTabSz="1391841"/>
              <a:r>
                <a:rPr lang="en-US" sz="1050" b="1" dirty="0">
                  <a:latin typeface="Arial Narrow" pitchFamily="34" charset="0"/>
                </a:rPr>
                <a:t>Liquid and Fill </a:t>
              </a:r>
            </a:p>
            <a:p>
              <a:pPr algn="ctr" defTabSz="1391841"/>
              <a:r>
                <a:rPr lang="en-US" sz="1050" b="1" dirty="0">
                  <a:latin typeface="Arial Narrow" pitchFamily="34" charset="0"/>
                </a:rPr>
                <a:t>Valve  (2)</a:t>
              </a:r>
            </a:p>
          </p:txBody>
        </p:sp>
        <p:sp>
          <p:nvSpPr>
            <p:cNvPr id="6153" name="Rectangle 9"/>
            <p:cNvSpPr>
              <a:spLocks noChangeArrowheads="1"/>
            </p:cNvSpPr>
            <p:nvPr/>
          </p:nvSpPr>
          <p:spPr bwMode="auto">
            <a:xfrm>
              <a:off x="274" y="2546"/>
              <a:ext cx="825" cy="221"/>
            </a:xfrm>
            <a:prstGeom prst="rect">
              <a:avLst/>
            </a:prstGeom>
            <a:noFill/>
            <a:ln w="9525">
              <a:noFill/>
              <a:miter lim="800000"/>
              <a:headEnd/>
              <a:tailEnd/>
            </a:ln>
            <a:effectLst/>
          </p:spPr>
          <p:txBody>
            <a:bodyPr wrap="none" lIns="98822" tIns="50006" rIns="98822" bIns="50006">
              <a:spAutoFit/>
            </a:bodyPr>
            <a:lstStyle/>
            <a:p>
              <a:pPr defTabSz="1391841"/>
              <a:r>
                <a:rPr lang="en-US" sz="1050" b="1" dirty="0">
                  <a:latin typeface="Arial Narrow" pitchFamily="34" charset="0"/>
                </a:rPr>
                <a:t>Relief Valve (7)</a:t>
              </a:r>
            </a:p>
          </p:txBody>
        </p:sp>
        <p:sp>
          <p:nvSpPr>
            <p:cNvPr id="6154" name="Line 10"/>
            <p:cNvSpPr>
              <a:spLocks noChangeShapeType="1"/>
            </p:cNvSpPr>
            <p:nvPr/>
          </p:nvSpPr>
          <p:spPr bwMode="auto">
            <a:xfrm flipV="1">
              <a:off x="2032" y="1860"/>
              <a:ext cx="0" cy="172"/>
            </a:xfrm>
            <a:prstGeom prst="line">
              <a:avLst/>
            </a:prstGeom>
            <a:noFill/>
            <a:ln w="12700">
              <a:solidFill>
                <a:schemeClr val="tx1"/>
              </a:solidFill>
              <a:round/>
              <a:headEnd type="stealth" w="med" len="med"/>
              <a:tailEnd type="none" w="sm" len="sm"/>
            </a:ln>
            <a:effectLst/>
          </p:spPr>
          <p:txBody>
            <a:bodyPr/>
            <a:lstStyle/>
            <a:p>
              <a:endParaRPr lang="en-US" sz="1050" dirty="0"/>
            </a:p>
          </p:txBody>
        </p:sp>
        <p:sp>
          <p:nvSpPr>
            <p:cNvPr id="6155" name="Rectangle 11"/>
            <p:cNvSpPr>
              <a:spLocks noChangeArrowheads="1"/>
            </p:cNvSpPr>
            <p:nvPr/>
          </p:nvSpPr>
          <p:spPr bwMode="auto">
            <a:xfrm>
              <a:off x="1675" y="1657"/>
              <a:ext cx="773" cy="221"/>
            </a:xfrm>
            <a:prstGeom prst="rect">
              <a:avLst/>
            </a:prstGeom>
            <a:noFill/>
            <a:ln w="9525">
              <a:noFill/>
              <a:miter lim="800000"/>
              <a:headEnd/>
              <a:tailEnd/>
            </a:ln>
            <a:effectLst/>
          </p:spPr>
          <p:txBody>
            <a:bodyPr wrap="none" lIns="98822" tIns="50006" rIns="98822" bIns="50006">
              <a:spAutoFit/>
            </a:bodyPr>
            <a:lstStyle/>
            <a:p>
              <a:pPr defTabSz="1391841"/>
              <a:r>
                <a:rPr lang="en-US" sz="1050" b="1" dirty="0">
                  <a:latin typeface="Arial Narrow" pitchFamily="34" charset="0"/>
                </a:rPr>
                <a:t>Vent Valve (4)</a:t>
              </a:r>
            </a:p>
          </p:txBody>
        </p:sp>
        <p:sp>
          <p:nvSpPr>
            <p:cNvPr id="6156" name="Line 12"/>
            <p:cNvSpPr>
              <a:spLocks noChangeShapeType="1"/>
            </p:cNvSpPr>
            <p:nvPr/>
          </p:nvSpPr>
          <p:spPr bwMode="auto">
            <a:xfrm>
              <a:off x="1612" y="2579"/>
              <a:ext cx="179" cy="77"/>
            </a:xfrm>
            <a:prstGeom prst="line">
              <a:avLst/>
            </a:prstGeom>
            <a:noFill/>
            <a:ln w="12700">
              <a:solidFill>
                <a:schemeClr val="tx1"/>
              </a:solidFill>
              <a:round/>
              <a:headEnd type="stealth" w="med" len="med"/>
              <a:tailEnd type="none" w="sm" len="sm"/>
            </a:ln>
            <a:effectLst/>
          </p:spPr>
          <p:txBody>
            <a:bodyPr/>
            <a:lstStyle/>
            <a:p>
              <a:endParaRPr lang="en-US" sz="1050" dirty="0"/>
            </a:p>
          </p:txBody>
        </p:sp>
        <p:sp>
          <p:nvSpPr>
            <p:cNvPr id="6157" name="Rectangle 13"/>
            <p:cNvSpPr>
              <a:spLocks noChangeArrowheads="1"/>
            </p:cNvSpPr>
            <p:nvPr/>
          </p:nvSpPr>
          <p:spPr bwMode="auto">
            <a:xfrm>
              <a:off x="1727" y="2572"/>
              <a:ext cx="883" cy="221"/>
            </a:xfrm>
            <a:prstGeom prst="rect">
              <a:avLst/>
            </a:prstGeom>
            <a:noFill/>
            <a:ln w="9525">
              <a:noFill/>
              <a:miter lim="800000"/>
              <a:headEnd/>
              <a:tailEnd/>
            </a:ln>
            <a:effectLst/>
          </p:spPr>
          <p:txBody>
            <a:bodyPr wrap="none" lIns="98822" tIns="50006" rIns="98822" bIns="50006">
              <a:spAutoFit/>
            </a:bodyPr>
            <a:lstStyle/>
            <a:p>
              <a:pPr defTabSz="1391841"/>
              <a:r>
                <a:rPr lang="en-US" sz="1050" b="1" dirty="0">
                  <a:latin typeface="Arial Narrow" pitchFamily="34" charset="0"/>
                </a:rPr>
                <a:t>Rupture Disk (5)</a:t>
              </a:r>
            </a:p>
          </p:txBody>
        </p:sp>
      </p:grpSp>
      <p:grpSp>
        <p:nvGrpSpPr>
          <p:cNvPr id="3" name="Group 14"/>
          <p:cNvGrpSpPr>
            <a:grpSpLocks/>
          </p:cNvGrpSpPr>
          <p:nvPr/>
        </p:nvGrpSpPr>
        <p:grpSpPr bwMode="auto">
          <a:xfrm>
            <a:off x="4092179" y="1644254"/>
            <a:ext cx="3893344" cy="2857500"/>
            <a:chOff x="2477" y="1131"/>
            <a:chExt cx="3270" cy="2400"/>
          </a:xfrm>
        </p:grpSpPr>
        <p:pic>
          <p:nvPicPr>
            <p:cNvPr id="6159" name="Picture 15"/>
            <p:cNvPicPr>
              <a:picLocks noChangeArrowheads="1"/>
            </p:cNvPicPr>
            <p:nvPr/>
          </p:nvPicPr>
          <p:blipFill>
            <a:blip r:embed="rId5" cstate="print"/>
            <a:srcRect/>
            <a:stretch>
              <a:fillRect/>
            </a:stretch>
          </p:blipFill>
          <p:spPr bwMode="auto">
            <a:xfrm>
              <a:off x="2752" y="1358"/>
              <a:ext cx="2558" cy="2173"/>
            </a:xfrm>
            <a:prstGeom prst="rect">
              <a:avLst/>
            </a:prstGeom>
            <a:noFill/>
            <a:ln w="9525">
              <a:noFill/>
              <a:miter lim="800000"/>
              <a:headEnd/>
              <a:tailEnd/>
            </a:ln>
            <a:effectLst/>
          </p:spPr>
        </p:pic>
        <p:sp>
          <p:nvSpPr>
            <p:cNvPr id="6160" name="Rectangle 16"/>
            <p:cNvSpPr>
              <a:spLocks noChangeArrowheads="1"/>
            </p:cNvSpPr>
            <p:nvPr/>
          </p:nvSpPr>
          <p:spPr bwMode="auto">
            <a:xfrm>
              <a:off x="2477" y="1201"/>
              <a:ext cx="864" cy="343"/>
            </a:xfrm>
            <a:prstGeom prst="rect">
              <a:avLst/>
            </a:prstGeom>
            <a:noFill/>
            <a:ln w="9525">
              <a:noFill/>
              <a:miter lim="800000"/>
              <a:headEnd/>
              <a:tailEnd/>
            </a:ln>
            <a:effectLst/>
          </p:spPr>
          <p:txBody>
            <a:bodyPr lIns="96441" tIns="47625" rIns="96441" bIns="47625">
              <a:spAutoFit/>
            </a:bodyPr>
            <a:lstStyle/>
            <a:p>
              <a:pPr defTabSz="1302544">
                <a:lnSpc>
                  <a:spcPct val="90000"/>
                </a:lnSpc>
              </a:pPr>
              <a:r>
                <a:rPr lang="en-US" sz="1125" b="1" dirty="0">
                  <a:latin typeface="Arial Narrow" pitchFamily="34" charset="0"/>
                </a:rPr>
                <a:t>Liquid Valve (2)</a:t>
              </a:r>
            </a:p>
          </p:txBody>
        </p:sp>
        <p:sp>
          <p:nvSpPr>
            <p:cNvPr id="6161" name="Rectangle 17"/>
            <p:cNvSpPr>
              <a:spLocks noChangeArrowheads="1"/>
            </p:cNvSpPr>
            <p:nvPr/>
          </p:nvSpPr>
          <p:spPr bwMode="auto">
            <a:xfrm>
              <a:off x="3408" y="1152"/>
              <a:ext cx="1282" cy="212"/>
            </a:xfrm>
            <a:prstGeom prst="rect">
              <a:avLst/>
            </a:prstGeom>
            <a:noFill/>
            <a:ln w="9525">
              <a:noFill/>
              <a:miter lim="800000"/>
              <a:headEnd/>
              <a:tailEnd/>
            </a:ln>
            <a:effectLst/>
          </p:spPr>
          <p:txBody>
            <a:bodyPr lIns="96441" tIns="47625" rIns="96441" bIns="47625">
              <a:spAutoFit/>
            </a:bodyPr>
            <a:lstStyle/>
            <a:p>
              <a:pPr defTabSz="1302544">
                <a:lnSpc>
                  <a:spcPct val="90000"/>
                </a:lnSpc>
              </a:pPr>
              <a:r>
                <a:rPr lang="en-US" sz="1125" b="1" dirty="0">
                  <a:latin typeface="Arial Narrow" pitchFamily="34" charset="0"/>
                </a:rPr>
                <a:t>Liquid Level Gauge (10)</a:t>
              </a:r>
            </a:p>
          </p:txBody>
        </p:sp>
        <p:sp>
          <p:nvSpPr>
            <p:cNvPr id="6162" name="Rectangle 18"/>
            <p:cNvSpPr>
              <a:spLocks noChangeArrowheads="1"/>
            </p:cNvSpPr>
            <p:nvPr/>
          </p:nvSpPr>
          <p:spPr bwMode="auto">
            <a:xfrm>
              <a:off x="4891" y="1131"/>
              <a:ext cx="639" cy="604"/>
            </a:xfrm>
            <a:prstGeom prst="rect">
              <a:avLst/>
            </a:prstGeom>
            <a:noFill/>
            <a:ln w="9525">
              <a:noFill/>
              <a:miter lim="800000"/>
              <a:headEnd/>
              <a:tailEnd/>
            </a:ln>
            <a:effectLst/>
          </p:spPr>
          <p:txBody>
            <a:bodyPr lIns="96441" tIns="47625" rIns="96441" bIns="47625">
              <a:spAutoFit/>
            </a:bodyPr>
            <a:lstStyle/>
            <a:p>
              <a:pPr algn="ctr" defTabSz="1302544">
                <a:lnSpc>
                  <a:spcPct val="90000"/>
                </a:lnSpc>
              </a:pPr>
              <a:r>
                <a:rPr lang="en-US" sz="1125" b="1" dirty="0">
                  <a:latin typeface="Arial Narrow" pitchFamily="34" charset="0"/>
                </a:rPr>
                <a:t>Pressure Building Valve</a:t>
              </a:r>
            </a:p>
            <a:p>
              <a:pPr algn="ctr" defTabSz="1302544">
                <a:lnSpc>
                  <a:spcPct val="90000"/>
                </a:lnSpc>
              </a:pPr>
              <a:r>
                <a:rPr lang="en-US" sz="1125" b="1" dirty="0">
                  <a:latin typeface="Arial Narrow" pitchFamily="34" charset="0"/>
                </a:rPr>
                <a:t>(9)</a:t>
              </a:r>
            </a:p>
          </p:txBody>
        </p:sp>
        <p:sp>
          <p:nvSpPr>
            <p:cNvPr id="6163" name="Line 19"/>
            <p:cNvSpPr>
              <a:spLocks noChangeShapeType="1"/>
            </p:cNvSpPr>
            <p:nvPr/>
          </p:nvSpPr>
          <p:spPr bwMode="auto">
            <a:xfrm>
              <a:off x="3040" y="1361"/>
              <a:ext cx="257" cy="378"/>
            </a:xfrm>
            <a:prstGeom prst="line">
              <a:avLst/>
            </a:prstGeom>
            <a:noFill/>
            <a:ln w="12700">
              <a:solidFill>
                <a:schemeClr val="tx1"/>
              </a:solidFill>
              <a:round/>
              <a:headEnd type="none" w="sm" len="sm"/>
              <a:tailEnd type="stealth" w="med" len="med"/>
            </a:ln>
            <a:effectLst>
              <a:outerShdw dist="28398" dir="1593903" algn="ctr" rotWithShape="0">
                <a:schemeClr val="bg1"/>
              </a:outerShdw>
            </a:effectLst>
          </p:spPr>
          <p:txBody>
            <a:bodyPr/>
            <a:lstStyle/>
            <a:p>
              <a:endParaRPr lang="en-US" sz="1050" dirty="0"/>
            </a:p>
          </p:txBody>
        </p:sp>
        <p:sp>
          <p:nvSpPr>
            <p:cNvPr id="6164" name="Line 20"/>
            <p:cNvSpPr>
              <a:spLocks noChangeShapeType="1"/>
            </p:cNvSpPr>
            <p:nvPr/>
          </p:nvSpPr>
          <p:spPr bwMode="auto">
            <a:xfrm>
              <a:off x="3857" y="1312"/>
              <a:ext cx="164" cy="366"/>
            </a:xfrm>
            <a:prstGeom prst="line">
              <a:avLst/>
            </a:prstGeom>
            <a:noFill/>
            <a:ln w="12700">
              <a:solidFill>
                <a:schemeClr val="tx1"/>
              </a:solidFill>
              <a:round/>
              <a:headEnd type="none" w="sm" len="sm"/>
              <a:tailEnd type="stealth" w="med" len="med"/>
            </a:ln>
            <a:effectLst>
              <a:outerShdw dist="28398" dir="1593903" algn="ctr" rotWithShape="0">
                <a:schemeClr val="bg1"/>
              </a:outerShdw>
            </a:effectLst>
          </p:spPr>
          <p:txBody>
            <a:bodyPr/>
            <a:lstStyle/>
            <a:p>
              <a:endParaRPr lang="en-US" sz="1050" dirty="0"/>
            </a:p>
          </p:txBody>
        </p:sp>
        <p:sp>
          <p:nvSpPr>
            <p:cNvPr id="6165" name="Line 21"/>
            <p:cNvSpPr>
              <a:spLocks noChangeShapeType="1"/>
            </p:cNvSpPr>
            <p:nvPr/>
          </p:nvSpPr>
          <p:spPr bwMode="auto">
            <a:xfrm flipH="1">
              <a:off x="4729" y="1256"/>
              <a:ext cx="258" cy="466"/>
            </a:xfrm>
            <a:prstGeom prst="line">
              <a:avLst/>
            </a:prstGeom>
            <a:noFill/>
            <a:ln w="12700">
              <a:solidFill>
                <a:schemeClr val="tx1"/>
              </a:solidFill>
              <a:round/>
              <a:headEnd type="none" w="sm" len="sm"/>
              <a:tailEnd type="stealth" w="med" len="med"/>
            </a:ln>
            <a:effectLst>
              <a:outerShdw dist="12700" dir="5400000" algn="ctr" rotWithShape="0">
                <a:schemeClr val="bg1"/>
              </a:outerShdw>
            </a:effectLst>
          </p:spPr>
          <p:txBody>
            <a:bodyPr/>
            <a:lstStyle/>
            <a:p>
              <a:endParaRPr lang="en-US" sz="1050" dirty="0"/>
            </a:p>
          </p:txBody>
        </p:sp>
        <p:sp>
          <p:nvSpPr>
            <p:cNvPr id="6166" name="Rectangle 22"/>
            <p:cNvSpPr>
              <a:spLocks noChangeArrowheads="1"/>
            </p:cNvSpPr>
            <p:nvPr/>
          </p:nvSpPr>
          <p:spPr bwMode="auto">
            <a:xfrm>
              <a:off x="2791" y="2847"/>
              <a:ext cx="1262" cy="212"/>
            </a:xfrm>
            <a:prstGeom prst="rect">
              <a:avLst/>
            </a:prstGeom>
            <a:noFill/>
            <a:ln w="9525">
              <a:noFill/>
              <a:miter lim="800000"/>
              <a:headEnd/>
              <a:tailEnd/>
            </a:ln>
            <a:effectLst/>
          </p:spPr>
          <p:txBody>
            <a:bodyPr lIns="96441" tIns="47625" rIns="96441" bIns="47625">
              <a:spAutoFit/>
            </a:bodyPr>
            <a:lstStyle/>
            <a:p>
              <a:pPr defTabSz="1302544">
                <a:lnSpc>
                  <a:spcPct val="90000"/>
                </a:lnSpc>
              </a:pPr>
              <a:r>
                <a:rPr lang="en-US" sz="1125" b="1" dirty="0">
                  <a:latin typeface="Arial Narrow" pitchFamily="34" charset="0"/>
                </a:rPr>
                <a:t>Gas Use Valve (11)</a:t>
              </a:r>
            </a:p>
          </p:txBody>
        </p:sp>
        <p:sp>
          <p:nvSpPr>
            <p:cNvPr id="6167" name="Line 23"/>
            <p:cNvSpPr>
              <a:spLocks noChangeShapeType="1"/>
            </p:cNvSpPr>
            <p:nvPr/>
          </p:nvSpPr>
          <p:spPr bwMode="auto">
            <a:xfrm flipV="1">
              <a:off x="3055" y="2548"/>
              <a:ext cx="244" cy="332"/>
            </a:xfrm>
            <a:prstGeom prst="line">
              <a:avLst/>
            </a:prstGeom>
            <a:noFill/>
            <a:ln w="12700">
              <a:solidFill>
                <a:schemeClr val="tx1"/>
              </a:solidFill>
              <a:round/>
              <a:headEnd type="none" w="sm" len="sm"/>
              <a:tailEnd type="stealth" w="med" len="med"/>
            </a:ln>
            <a:effectLst>
              <a:outerShdw dist="17961" dir="2700000" algn="ctr" rotWithShape="0">
                <a:schemeClr val="bg1"/>
              </a:outerShdw>
            </a:effectLst>
          </p:spPr>
          <p:txBody>
            <a:bodyPr/>
            <a:lstStyle/>
            <a:p>
              <a:endParaRPr lang="en-US" sz="1050" dirty="0"/>
            </a:p>
          </p:txBody>
        </p:sp>
        <p:sp>
          <p:nvSpPr>
            <p:cNvPr id="6168" name="Rectangle 24"/>
            <p:cNvSpPr>
              <a:spLocks noChangeArrowheads="1"/>
            </p:cNvSpPr>
            <p:nvPr/>
          </p:nvSpPr>
          <p:spPr bwMode="auto">
            <a:xfrm>
              <a:off x="4481" y="2752"/>
              <a:ext cx="608" cy="343"/>
            </a:xfrm>
            <a:prstGeom prst="rect">
              <a:avLst/>
            </a:prstGeom>
            <a:noFill/>
            <a:ln w="9525">
              <a:noFill/>
              <a:miter lim="800000"/>
              <a:headEnd/>
              <a:tailEnd/>
            </a:ln>
            <a:effectLst/>
          </p:spPr>
          <p:txBody>
            <a:bodyPr lIns="96441" tIns="47625" rIns="96441" bIns="47625">
              <a:spAutoFit/>
            </a:bodyPr>
            <a:lstStyle/>
            <a:p>
              <a:pPr defTabSz="1302544">
                <a:lnSpc>
                  <a:spcPct val="90000"/>
                </a:lnSpc>
              </a:pPr>
              <a:r>
                <a:rPr lang="en-US" sz="1125" b="1" dirty="0">
                  <a:latin typeface="Arial Narrow" pitchFamily="34" charset="0"/>
                </a:rPr>
                <a:t>Rupture Disk (5)</a:t>
              </a:r>
            </a:p>
          </p:txBody>
        </p:sp>
        <p:sp>
          <p:nvSpPr>
            <p:cNvPr id="6169" name="Rectangle 25"/>
            <p:cNvSpPr>
              <a:spLocks noChangeArrowheads="1"/>
            </p:cNvSpPr>
            <p:nvPr/>
          </p:nvSpPr>
          <p:spPr bwMode="auto">
            <a:xfrm>
              <a:off x="5263" y="2367"/>
              <a:ext cx="484" cy="473"/>
            </a:xfrm>
            <a:prstGeom prst="rect">
              <a:avLst/>
            </a:prstGeom>
            <a:noFill/>
            <a:ln w="9525">
              <a:noFill/>
              <a:miter lim="800000"/>
              <a:headEnd/>
              <a:tailEnd/>
            </a:ln>
            <a:effectLst/>
          </p:spPr>
          <p:txBody>
            <a:bodyPr lIns="96441" tIns="47625" rIns="96441" bIns="47625">
              <a:spAutoFit/>
            </a:bodyPr>
            <a:lstStyle/>
            <a:p>
              <a:pPr defTabSz="1302544">
                <a:lnSpc>
                  <a:spcPct val="90000"/>
                </a:lnSpc>
              </a:pPr>
              <a:r>
                <a:rPr lang="en-US" sz="1125" b="1" dirty="0">
                  <a:latin typeface="Arial Narrow" pitchFamily="34" charset="0"/>
                </a:rPr>
                <a:t>Vent Valve</a:t>
              </a:r>
            </a:p>
            <a:p>
              <a:pPr defTabSz="1302544">
                <a:lnSpc>
                  <a:spcPct val="90000"/>
                </a:lnSpc>
              </a:pPr>
              <a:r>
                <a:rPr lang="en-US" sz="1125" b="1" dirty="0">
                  <a:latin typeface="Arial Narrow" pitchFamily="34" charset="0"/>
                </a:rPr>
                <a:t>(4)</a:t>
              </a:r>
            </a:p>
          </p:txBody>
        </p:sp>
        <p:sp>
          <p:nvSpPr>
            <p:cNvPr id="6170" name="Line 26"/>
            <p:cNvSpPr>
              <a:spLocks noChangeShapeType="1"/>
            </p:cNvSpPr>
            <p:nvPr/>
          </p:nvSpPr>
          <p:spPr bwMode="auto">
            <a:xfrm flipH="1" flipV="1">
              <a:off x="4845" y="2361"/>
              <a:ext cx="466" cy="106"/>
            </a:xfrm>
            <a:prstGeom prst="line">
              <a:avLst/>
            </a:prstGeom>
            <a:noFill/>
            <a:ln w="12700">
              <a:solidFill>
                <a:schemeClr val="tx1"/>
              </a:solidFill>
              <a:round/>
              <a:headEnd type="none" w="sm" len="sm"/>
              <a:tailEnd type="stealth" w="med" len="med"/>
            </a:ln>
            <a:effectLst>
              <a:outerShdw dist="12700" dir="10800000" algn="ctr" rotWithShape="0">
                <a:schemeClr val="bg1"/>
              </a:outerShdw>
            </a:effectLst>
          </p:spPr>
          <p:txBody>
            <a:bodyPr/>
            <a:lstStyle/>
            <a:p>
              <a:endParaRPr lang="en-US" sz="1050" dirty="0"/>
            </a:p>
          </p:txBody>
        </p:sp>
        <p:sp>
          <p:nvSpPr>
            <p:cNvPr id="6171" name="Line 27"/>
            <p:cNvSpPr>
              <a:spLocks noChangeShapeType="1"/>
            </p:cNvSpPr>
            <p:nvPr/>
          </p:nvSpPr>
          <p:spPr bwMode="auto">
            <a:xfrm flipH="1" flipV="1">
              <a:off x="4297" y="2740"/>
              <a:ext cx="238" cy="78"/>
            </a:xfrm>
            <a:prstGeom prst="line">
              <a:avLst/>
            </a:prstGeom>
            <a:noFill/>
            <a:ln w="12700">
              <a:solidFill>
                <a:schemeClr val="tx1"/>
              </a:solidFill>
              <a:round/>
              <a:headEnd type="none" w="sm" len="sm"/>
              <a:tailEnd type="stealth" w="med" len="med"/>
            </a:ln>
            <a:effectLst>
              <a:outerShdw dist="12700" dir="5400000" algn="ctr" rotWithShape="0">
                <a:schemeClr val="bg1"/>
              </a:outerShdw>
            </a:effectLst>
          </p:spPr>
          <p:txBody>
            <a:bodyPr/>
            <a:lstStyle/>
            <a:p>
              <a:endParaRPr lang="en-US" sz="1050" dirty="0"/>
            </a:p>
          </p:txBody>
        </p:sp>
        <p:sp>
          <p:nvSpPr>
            <p:cNvPr id="6172" name="Line 28"/>
            <p:cNvSpPr>
              <a:spLocks noChangeShapeType="1"/>
            </p:cNvSpPr>
            <p:nvPr/>
          </p:nvSpPr>
          <p:spPr bwMode="auto">
            <a:xfrm flipH="1">
              <a:off x="3657" y="2834"/>
              <a:ext cx="100" cy="264"/>
            </a:xfrm>
            <a:prstGeom prst="line">
              <a:avLst/>
            </a:prstGeom>
            <a:noFill/>
            <a:ln w="12700">
              <a:solidFill>
                <a:schemeClr val="tx1"/>
              </a:solidFill>
              <a:round/>
              <a:headEnd type="stealth" w="med" len="med"/>
              <a:tailEnd type="none" w="sm" len="sm"/>
            </a:ln>
            <a:effectLst/>
          </p:spPr>
          <p:txBody>
            <a:bodyPr/>
            <a:lstStyle/>
            <a:p>
              <a:endParaRPr lang="en-US" sz="1050" dirty="0"/>
            </a:p>
          </p:txBody>
        </p:sp>
        <p:sp>
          <p:nvSpPr>
            <p:cNvPr id="6173" name="Rectangle 29"/>
            <p:cNvSpPr>
              <a:spLocks noChangeArrowheads="1"/>
            </p:cNvSpPr>
            <p:nvPr/>
          </p:nvSpPr>
          <p:spPr bwMode="auto">
            <a:xfrm>
              <a:off x="2947" y="3067"/>
              <a:ext cx="874" cy="226"/>
            </a:xfrm>
            <a:prstGeom prst="rect">
              <a:avLst/>
            </a:prstGeom>
            <a:noFill/>
            <a:ln w="9525">
              <a:noFill/>
              <a:miter lim="800000"/>
              <a:headEnd/>
              <a:tailEnd/>
            </a:ln>
            <a:effectLst/>
          </p:spPr>
          <p:txBody>
            <a:bodyPr wrap="none" lIns="96441" tIns="47625" rIns="96441" bIns="47625">
              <a:spAutoFit/>
            </a:bodyPr>
            <a:lstStyle/>
            <a:p>
              <a:pPr defTabSz="1302544"/>
              <a:r>
                <a:rPr lang="en-US" sz="1125" b="1" dirty="0">
                  <a:latin typeface="Arial Narrow" pitchFamily="34" charset="0"/>
                </a:rPr>
                <a:t>Relief Valve (7)</a:t>
              </a:r>
            </a:p>
          </p:txBody>
        </p:sp>
      </p:grpSp>
      <p:sp>
        <p:nvSpPr>
          <p:cNvPr id="6174" name="Rectangle 30"/>
          <p:cNvSpPr>
            <a:spLocks noChangeArrowheads="1"/>
          </p:cNvSpPr>
          <p:nvPr/>
        </p:nvSpPr>
        <p:spPr bwMode="auto">
          <a:xfrm>
            <a:off x="1645444" y="4400550"/>
            <a:ext cx="1508425" cy="231315"/>
          </a:xfrm>
          <a:prstGeom prst="rect">
            <a:avLst/>
          </a:prstGeom>
          <a:noFill/>
          <a:ln w="9525">
            <a:noFill/>
            <a:miter lim="800000"/>
            <a:headEnd/>
            <a:tailEnd/>
          </a:ln>
          <a:effectLst/>
        </p:spPr>
        <p:txBody>
          <a:bodyPr wrap="none" lIns="69056" tIns="34529" rIns="69056" bIns="34529">
            <a:spAutoFit/>
          </a:bodyPr>
          <a:lstStyle/>
          <a:p>
            <a:r>
              <a:rPr lang="en-US" sz="1050" b="1" dirty="0">
                <a:solidFill>
                  <a:srgbClr val="CC0000"/>
                </a:solidFill>
              </a:rPr>
              <a:t>Low Pressure Design</a:t>
            </a:r>
          </a:p>
        </p:txBody>
      </p:sp>
      <p:sp>
        <p:nvSpPr>
          <p:cNvPr id="6175" name="Rectangle 31"/>
          <p:cNvSpPr>
            <a:spLocks noChangeArrowheads="1"/>
          </p:cNvSpPr>
          <p:nvPr/>
        </p:nvSpPr>
        <p:spPr bwMode="auto">
          <a:xfrm>
            <a:off x="4731544" y="4400550"/>
            <a:ext cx="1538883" cy="231315"/>
          </a:xfrm>
          <a:prstGeom prst="rect">
            <a:avLst/>
          </a:prstGeom>
          <a:noFill/>
          <a:ln w="9525">
            <a:noFill/>
            <a:miter lim="800000"/>
            <a:headEnd/>
            <a:tailEnd/>
          </a:ln>
          <a:effectLst/>
        </p:spPr>
        <p:txBody>
          <a:bodyPr wrap="none" lIns="69056" tIns="34529" rIns="69056" bIns="34529">
            <a:spAutoFit/>
          </a:bodyPr>
          <a:lstStyle/>
          <a:p>
            <a:r>
              <a:rPr lang="en-US" sz="1050" b="1" dirty="0">
                <a:solidFill>
                  <a:srgbClr val="CC0000"/>
                </a:solidFill>
              </a:rPr>
              <a:t>High Pressure Design</a:t>
            </a:r>
          </a:p>
        </p:txBody>
      </p:sp>
    </p:spTree>
    <p:extLst>
      <p:ext uri="{BB962C8B-B14F-4D97-AF65-F5344CB8AC3E}">
        <p14:creationId xmlns:p14="http://schemas.microsoft.com/office/powerpoint/2010/main" val="563370902"/>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reeform 2"/>
          <p:cNvSpPr>
            <a:spLocks/>
          </p:cNvSpPr>
          <p:nvPr/>
        </p:nvSpPr>
        <p:spPr bwMode="auto">
          <a:xfrm>
            <a:off x="4165997" y="2686050"/>
            <a:ext cx="752475" cy="1928813"/>
          </a:xfrm>
          <a:custGeom>
            <a:avLst/>
            <a:gdLst>
              <a:gd name="T0" fmla="*/ 196 w 632"/>
              <a:gd name="T1" fmla="*/ 0 h 1620"/>
              <a:gd name="T2" fmla="*/ 175 w 632"/>
              <a:gd name="T3" fmla="*/ 1 h 1620"/>
              <a:gd name="T4" fmla="*/ 157 w 632"/>
              <a:gd name="T5" fmla="*/ 3 h 1620"/>
              <a:gd name="T6" fmla="*/ 119 w 632"/>
              <a:gd name="T7" fmla="*/ 16 h 1620"/>
              <a:gd name="T8" fmla="*/ 87 w 632"/>
              <a:gd name="T9" fmla="*/ 33 h 1620"/>
              <a:gd name="T10" fmla="*/ 56 w 632"/>
              <a:gd name="T11" fmla="*/ 57 h 1620"/>
              <a:gd name="T12" fmla="*/ 34 w 632"/>
              <a:gd name="T13" fmla="*/ 88 h 1620"/>
              <a:gd name="T14" fmla="*/ 15 w 632"/>
              <a:gd name="T15" fmla="*/ 118 h 1620"/>
              <a:gd name="T16" fmla="*/ 3 w 632"/>
              <a:gd name="T17" fmla="*/ 157 h 1620"/>
              <a:gd name="T18" fmla="*/ 2 w 632"/>
              <a:gd name="T19" fmla="*/ 176 h 1620"/>
              <a:gd name="T20" fmla="*/ 0 w 632"/>
              <a:gd name="T21" fmla="*/ 196 h 1620"/>
              <a:gd name="T22" fmla="*/ 0 w 632"/>
              <a:gd name="T23" fmla="*/ 809 h 1620"/>
              <a:gd name="T24" fmla="*/ 0 w 632"/>
              <a:gd name="T25" fmla="*/ 1424 h 1620"/>
              <a:gd name="T26" fmla="*/ 2 w 632"/>
              <a:gd name="T27" fmla="*/ 1445 h 1620"/>
              <a:gd name="T28" fmla="*/ 3 w 632"/>
              <a:gd name="T29" fmla="*/ 1464 h 1620"/>
              <a:gd name="T30" fmla="*/ 15 w 632"/>
              <a:gd name="T31" fmla="*/ 1500 h 1620"/>
              <a:gd name="T32" fmla="*/ 34 w 632"/>
              <a:gd name="T33" fmla="*/ 1533 h 1620"/>
              <a:gd name="T34" fmla="*/ 56 w 632"/>
              <a:gd name="T35" fmla="*/ 1563 h 1620"/>
              <a:gd name="T36" fmla="*/ 87 w 632"/>
              <a:gd name="T37" fmla="*/ 1585 h 1620"/>
              <a:gd name="T38" fmla="*/ 119 w 632"/>
              <a:gd name="T39" fmla="*/ 1604 h 1620"/>
              <a:gd name="T40" fmla="*/ 157 w 632"/>
              <a:gd name="T41" fmla="*/ 1616 h 1620"/>
              <a:gd name="T42" fmla="*/ 175 w 632"/>
              <a:gd name="T43" fmla="*/ 1619 h 1620"/>
              <a:gd name="T44" fmla="*/ 196 w 632"/>
              <a:gd name="T45" fmla="*/ 1619 h 1620"/>
              <a:gd name="T46" fmla="*/ 435 w 632"/>
              <a:gd name="T47" fmla="*/ 1619 h 1620"/>
              <a:gd name="T48" fmla="*/ 455 w 632"/>
              <a:gd name="T49" fmla="*/ 1619 h 1620"/>
              <a:gd name="T50" fmla="*/ 474 w 632"/>
              <a:gd name="T51" fmla="*/ 1616 h 1620"/>
              <a:gd name="T52" fmla="*/ 511 w 632"/>
              <a:gd name="T53" fmla="*/ 1604 h 1620"/>
              <a:gd name="T54" fmla="*/ 545 w 632"/>
              <a:gd name="T55" fmla="*/ 1585 h 1620"/>
              <a:gd name="T56" fmla="*/ 574 w 632"/>
              <a:gd name="T57" fmla="*/ 1563 h 1620"/>
              <a:gd name="T58" fmla="*/ 596 w 632"/>
              <a:gd name="T59" fmla="*/ 1533 h 1620"/>
              <a:gd name="T60" fmla="*/ 615 w 632"/>
              <a:gd name="T61" fmla="*/ 1500 h 1620"/>
              <a:gd name="T62" fmla="*/ 627 w 632"/>
              <a:gd name="T63" fmla="*/ 1464 h 1620"/>
              <a:gd name="T64" fmla="*/ 631 w 632"/>
              <a:gd name="T65" fmla="*/ 1445 h 1620"/>
              <a:gd name="T66" fmla="*/ 631 w 632"/>
              <a:gd name="T67" fmla="*/ 1424 h 1620"/>
              <a:gd name="T68" fmla="*/ 631 w 632"/>
              <a:gd name="T69" fmla="*/ 809 h 1620"/>
              <a:gd name="T70" fmla="*/ 631 w 632"/>
              <a:gd name="T71" fmla="*/ 196 h 1620"/>
              <a:gd name="T72" fmla="*/ 631 w 632"/>
              <a:gd name="T73" fmla="*/ 176 h 1620"/>
              <a:gd name="T74" fmla="*/ 627 w 632"/>
              <a:gd name="T75" fmla="*/ 157 h 1620"/>
              <a:gd name="T76" fmla="*/ 615 w 632"/>
              <a:gd name="T77" fmla="*/ 118 h 1620"/>
              <a:gd name="T78" fmla="*/ 596 w 632"/>
              <a:gd name="T79" fmla="*/ 88 h 1620"/>
              <a:gd name="T80" fmla="*/ 574 w 632"/>
              <a:gd name="T81" fmla="*/ 57 h 1620"/>
              <a:gd name="T82" fmla="*/ 545 w 632"/>
              <a:gd name="T83" fmla="*/ 33 h 1620"/>
              <a:gd name="T84" fmla="*/ 511 w 632"/>
              <a:gd name="T85" fmla="*/ 16 h 1620"/>
              <a:gd name="T86" fmla="*/ 474 w 632"/>
              <a:gd name="T87" fmla="*/ 3 h 1620"/>
              <a:gd name="T88" fmla="*/ 455 w 632"/>
              <a:gd name="T89" fmla="*/ 1 h 1620"/>
              <a:gd name="T90" fmla="*/ 435 w 632"/>
              <a:gd name="T91" fmla="*/ 0 h 1620"/>
              <a:gd name="T92" fmla="*/ 196 w 632"/>
              <a:gd name="T93" fmla="*/ 0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2" h="1620">
                <a:moveTo>
                  <a:pt x="196" y="0"/>
                </a:moveTo>
                <a:lnTo>
                  <a:pt x="175" y="1"/>
                </a:lnTo>
                <a:lnTo>
                  <a:pt x="157" y="3"/>
                </a:lnTo>
                <a:lnTo>
                  <a:pt x="119" y="16"/>
                </a:lnTo>
                <a:lnTo>
                  <a:pt x="87" y="33"/>
                </a:lnTo>
                <a:lnTo>
                  <a:pt x="56" y="57"/>
                </a:lnTo>
                <a:lnTo>
                  <a:pt x="34" y="88"/>
                </a:lnTo>
                <a:lnTo>
                  <a:pt x="15" y="118"/>
                </a:lnTo>
                <a:lnTo>
                  <a:pt x="3" y="157"/>
                </a:lnTo>
                <a:lnTo>
                  <a:pt x="2" y="176"/>
                </a:lnTo>
                <a:lnTo>
                  <a:pt x="0" y="196"/>
                </a:lnTo>
                <a:lnTo>
                  <a:pt x="0" y="809"/>
                </a:lnTo>
                <a:lnTo>
                  <a:pt x="0" y="1424"/>
                </a:lnTo>
                <a:lnTo>
                  <a:pt x="2" y="1445"/>
                </a:lnTo>
                <a:lnTo>
                  <a:pt x="3" y="1464"/>
                </a:lnTo>
                <a:lnTo>
                  <a:pt x="15" y="1500"/>
                </a:lnTo>
                <a:lnTo>
                  <a:pt x="34" y="1533"/>
                </a:lnTo>
                <a:lnTo>
                  <a:pt x="56" y="1563"/>
                </a:lnTo>
                <a:lnTo>
                  <a:pt x="87" y="1585"/>
                </a:lnTo>
                <a:lnTo>
                  <a:pt x="119" y="1604"/>
                </a:lnTo>
                <a:lnTo>
                  <a:pt x="157" y="1616"/>
                </a:lnTo>
                <a:lnTo>
                  <a:pt x="175" y="1619"/>
                </a:lnTo>
                <a:lnTo>
                  <a:pt x="196" y="1619"/>
                </a:lnTo>
                <a:lnTo>
                  <a:pt x="435" y="1619"/>
                </a:lnTo>
                <a:lnTo>
                  <a:pt x="455" y="1619"/>
                </a:lnTo>
                <a:lnTo>
                  <a:pt x="474" y="1616"/>
                </a:lnTo>
                <a:lnTo>
                  <a:pt x="511" y="1604"/>
                </a:lnTo>
                <a:lnTo>
                  <a:pt x="545" y="1585"/>
                </a:lnTo>
                <a:lnTo>
                  <a:pt x="574" y="1563"/>
                </a:lnTo>
                <a:lnTo>
                  <a:pt x="596" y="1533"/>
                </a:lnTo>
                <a:lnTo>
                  <a:pt x="615" y="1500"/>
                </a:lnTo>
                <a:lnTo>
                  <a:pt x="627" y="1464"/>
                </a:lnTo>
                <a:lnTo>
                  <a:pt x="631" y="1445"/>
                </a:lnTo>
                <a:lnTo>
                  <a:pt x="631" y="1424"/>
                </a:lnTo>
                <a:lnTo>
                  <a:pt x="631" y="809"/>
                </a:lnTo>
                <a:lnTo>
                  <a:pt x="631" y="196"/>
                </a:lnTo>
                <a:lnTo>
                  <a:pt x="631" y="176"/>
                </a:lnTo>
                <a:lnTo>
                  <a:pt x="627" y="157"/>
                </a:lnTo>
                <a:lnTo>
                  <a:pt x="615" y="118"/>
                </a:lnTo>
                <a:lnTo>
                  <a:pt x="596" y="88"/>
                </a:lnTo>
                <a:lnTo>
                  <a:pt x="574" y="57"/>
                </a:lnTo>
                <a:lnTo>
                  <a:pt x="545" y="33"/>
                </a:lnTo>
                <a:lnTo>
                  <a:pt x="511" y="16"/>
                </a:lnTo>
                <a:lnTo>
                  <a:pt x="474" y="3"/>
                </a:lnTo>
                <a:lnTo>
                  <a:pt x="455" y="1"/>
                </a:lnTo>
                <a:lnTo>
                  <a:pt x="435" y="0"/>
                </a:lnTo>
                <a:lnTo>
                  <a:pt x="196" y="0"/>
                </a:lnTo>
              </a:path>
            </a:pathLst>
          </a:custGeom>
          <a:gradFill rotWithShape="0">
            <a:gsLst>
              <a:gs pos="0">
                <a:schemeClr val="accent1"/>
              </a:gs>
              <a:gs pos="100000">
                <a:schemeClr val="accent1">
                  <a:gamma/>
                  <a:shade val="46275"/>
                  <a:invGamma/>
                </a:schemeClr>
              </a:gs>
            </a:gsLst>
            <a:lin ang="5400000" scaled="1"/>
          </a:gra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71" name="Line 3"/>
          <p:cNvSpPr>
            <a:spLocks noChangeShapeType="1"/>
          </p:cNvSpPr>
          <p:nvPr/>
        </p:nvSpPr>
        <p:spPr bwMode="auto">
          <a:xfrm flipV="1">
            <a:off x="4575572" y="2185988"/>
            <a:ext cx="0" cy="10858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72" name="Freeform 4"/>
          <p:cNvSpPr>
            <a:spLocks/>
          </p:cNvSpPr>
          <p:nvPr/>
        </p:nvSpPr>
        <p:spPr bwMode="auto">
          <a:xfrm>
            <a:off x="4504135" y="3264694"/>
            <a:ext cx="139303" cy="1134666"/>
          </a:xfrm>
          <a:custGeom>
            <a:avLst/>
            <a:gdLst>
              <a:gd name="T0" fmla="*/ 47 w 117"/>
              <a:gd name="T1" fmla="*/ 0 h 953"/>
              <a:gd name="T2" fmla="*/ 36 w 117"/>
              <a:gd name="T3" fmla="*/ 2 h 953"/>
              <a:gd name="T4" fmla="*/ 29 w 117"/>
              <a:gd name="T5" fmla="*/ 2 h 953"/>
              <a:gd name="T6" fmla="*/ 14 w 117"/>
              <a:gd name="T7" fmla="*/ 13 h 953"/>
              <a:gd name="T8" fmla="*/ 4 w 117"/>
              <a:gd name="T9" fmla="*/ 27 h 953"/>
              <a:gd name="T10" fmla="*/ 3 w 117"/>
              <a:gd name="T11" fmla="*/ 36 h 953"/>
              <a:gd name="T12" fmla="*/ 0 w 117"/>
              <a:gd name="T13" fmla="*/ 45 h 953"/>
              <a:gd name="T14" fmla="*/ 0 w 117"/>
              <a:gd name="T15" fmla="*/ 906 h 953"/>
              <a:gd name="T16" fmla="*/ 3 w 117"/>
              <a:gd name="T17" fmla="*/ 915 h 953"/>
              <a:gd name="T18" fmla="*/ 4 w 117"/>
              <a:gd name="T19" fmla="*/ 924 h 953"/>
              <a:gd name="T20" fmla="*/ 14 w 117"/>
              <a:gd name="T21" fmla="*/ 938 h 953"/>
              <a:gd name="T22" fmla="*/ 29 w 117"/>
              <a:gd name="T23" fmla="*/ 947 h 953"/>
              <a:gd name="T24" fmla="*/ 36 w 117"/>
              <a:gd name="T25" fmla="*/ 952 h 953"/>
              <a:gd name="T26" fmla="*/ 47 w 117"/>
              <a:gd name="T27" fmla="*/ 952 h 953"/>
              <a:gd name="T28" fmla="*/ 72 w 117"/>
              <a:gd name="T29" fmla="*/ 952 h 953"/>
              <a:gd name="T30" fmla="*/ 79 w 117"/>
              <a:gd name="T31" fmla="*/ 952 h 953"/>
              <a:gd name="T32" fmla="*/ 88 w 117"/>
              <a:gd name="T33" fmla="*/ 947 h 953"/>
              <a:gd name="T34" fmla="*/ 103 w 117"/>
              <a:gd name="T35" fmla="*/ 938 h 953"/>
              <a:gd name="T36" fmla="*/ 113 w 117"/>
              <a:gd name="T37" fmla="*/ 924 h 953"/>
              <a:gd name="T38" fmla="*/ 116 w 117"/>
              <a:gd name="T39" fmla="*/ 915 h 953"/>
              <a:gd name="T40" fmla="*/ 116 w 117"/>
              <a:gd name="T41" fmla="*/ 906 h 953"/>
              <a:gd name="T42" fmla="*/ 116 w 117"/>
              <a:gd name="T43" fmla="*/ 45 h 953"/>
              <a:gd name="T44" fmla="*/ 116 w 117"/>
              <a:gd name="T45" fmla="*/ 36 h 953"/>
              <a:gd name="T46" fmla="*/ 113 w 117"/>
              <a:gd name="T47" fmla="*/ 27 h 953"/>
              <a:gd name="T48" fmla="*/ 103 w 117"/>
              <a:gd name="T49" fmla="*/ 13 h 953"/>
              <a:gd name="T50" fmla="*/ 88 w 117"/>
              <a:gd name="T51" fmla="*/ 2 h 953"/>
              <a:gd name="T52" fmla="*/ 79 w 117"/>
              <a:gd name="T53" fmla="*/ 2 h 953"/>
              <a:gd name="T54" fmla="*/ 72 w 117"/>
              <a:gd name="T55" fmla="*/ 0 h 953"/>
              <a:gd name="T56" fmla="*/ 47 w 117"/>
              <a:gd name="T57" fmla="*/ 0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953">
                <a:moveTo>
                  <a:pt x="47" y="0"/>
                </a:moveTo>
                <a:lnTo>
                  <a:pt x="36" y="2"/>
                </a:lnTo>
                <a:lnTo>
                  <a:pt x="29" y="2"/>
                </a:lnTo>
                <a:lnTo>
                  <a:pt x="14" y="13"/>
                </a:lnTo>
                <a:lnTo>
                  <a:pt x="4" y="27"/>
                </a:lnTo>
                <a:lnTo>
                  <a:pt x="3" y="36"/>
                </a:lnTo>
                <a:lnTo>
                  <a:pt x="0" y="45"/>
                </a:lnTo>
                <a:lnTo>
                  <a:pt x="0" y="906"/>
                </a:lnTo>
                <a:lnTo>
                  <a:pt x="3" y="915"/>
                </a:lnTo>
                <a:lnTo>
                  <a:pt x="4" y="924"/>
                </a:lnTo>
                <a:lnTo>
                  <a:pt x="14" y="938"/>
                </a:lnTo>
                <a:lnTo>
                  <a:pt x="29" y="947"/>
                </a:lnTo>
                <a:lnTo>
                  <a:pt x="36" y="952"/>
                </a:lnTo>
                <a:lnTo>
                  <a:pt x="47" y="952"/>
                </a:lnTo>
                <a:lnTo>
                  <a:pt x="72" y="952"/>
                </a:lnTo>
                <a:lnTo>
                  <a:pt x="79" y="952"/>
                </a:lnTo>
                <a:lnTo>
                  <a:pt x="88" y="947"/>
                </a:lnTo>
                <a:lnTo>
                  <a:pt x="103" y="938"/>
                </a:lnTo>
                <a:lnTo>
                  <a:pt x="113" y="924"/>
                </a:lnTo>
                <a:lnTo>
                  <a:pt x="116" y="915"/>
                </a:lnTo>
                <a:lnTo>
                  <a:pt x="116" y="906"/>
                </a:lnTo>
                <a:lnTo>
                  <a:pt x="116" y="45"/>
                </a:lnTo>
                <a:lnTo>
                  <a:pt x="116" y="36"/>
                </a:lnTo>
                <a:lnTo>
                  <a:pt x="113" y="27"/>
                </a:lnTo>
                <a:lnTo>
                  <a:pt x="103" y="13"/>
                </a:lnTo>
                <a:lnTo>
                  <a:pt x="88" y="2"/>
                </a:lnTo>
                <a:lnTo>
                  <a:pt x="79" y="2"/>
                </a:lnTo>
                <a:lnTo>
                  <a:pt x="72" y="0"/>
                </a:lnTo>
                <a:lnTo>
                  <a:pt x="47" y="0"/>
                </a:lnTo>
              </a:path>
            </a:pathLst>
          </a:custGeom>
          <a:solidFill>
            <a:srgbClr val="FFFFFF"/>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73" name="Freeform 5"/>
          <p:cNvSpPr>
            <a:spLocks/>
          </p:cNvSpPr>
          <p:nvPr/>
        </p:nvSpPr>
        <p:spPr bwMode="auto">
          <a:xfrm>
            <a:off x="4051697" y="2306242"/>
            <a:ext cx="1908572" cy="1469231"/>
          </a:xfrm>
          <a:custGeom>
            <a:avLst/>
            <a:gdLst>
              <a:gd name="T0" fmla="*/ 56 w 1603"/>
              <a:gd name="T1" fmla="*/ 1233 h 1234"/>
              <a:gd name="T2" fmla="*/ 29 w 1603"/>
              <a:gd name="T3" fmla="*/ 1233 h 1234"/>
              <a:gd name="T4" fmla="*/ 9 w 1603"/>
              <a:gd name="T5" fmla="*/ 1219 h 1234"/>
              <a:gd name="T6" fmla="*/ 0 w 1603"/>
              <a:gd name="T7" fmla="*/ 1189 h 1234"/>
              <a:gd name="T8" fmla="*/ 2 w 1603"/>
              <a:gd name="T9" fmla="*/ 1168 h 1234"/>
              <a:gd name="T10" fmla="*/ 20 w 1603"/>
              <a:gd name="T11" fmla="*/ 1153 h 1234"/>
              <a:gd name="T12" fmla="*/ 47 w 1603"/>
              <a:gd name="T13" fmla="*/ 1148 h 1234"/>
              <a:gd name="T14" fmla="*/ 839 w 1603"/>
              <a:gd name="T15" fmla="*/ 1050 h 1234"/>
              <a:gd name="T16" fmla="*/ 861 w 1603"/>
              <a:gd name="T17" fmla="*/ 1036 h 1234"/>
              <a:gd name="T18" fmla="*/ 875 w 1603"/>
              <a:gd name="T19" fmla="*/ 1017 h 1234"/>
              <a:gd name="T20" fmla="*/ 882 w 1603"/>
              <a:gd name="T21" fmla="*/ 960 h 1234"/>
              <a:gd name="T22" fmla="*/ 882 w 1603"/>
              <a:gd name="T23" fmla="*/ 0 h 1234"/>
              <a:gd name="T24" fmla="*/ 1602 w 1603"/>
              <a:gd name="T25" fmla="*/ 0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3" h="1234">
                <a:moveTo>
                  <a:pt x="56" y="1233"/>
                </a:moveTo>
                <a:lnTo>
                  <a:pt x="29" y="1233"/>
                </a:lnTo>
                <a:lnTo>
                  <a:pt x="9" y="1219"/>
                </a:lnTo>
                <a:lnTo>
                  <a:pt x="0" y="1189"/>
                </a:lnTo>
                <a:lnTo>
                  <a:pt x="2" y="1168"/>
                </a:lnTo>
                <a:lnTo>
                  <a:pt x="20" y="1153"/>
                </a:lnTo>
                <a:lnTo>
                  <a:pt x="47" y="1148"/>
                </a:lnTo>
                <a:lnTo>
                  <a:pt x="839" y="1050"/>
                </a:lnTo>
                <a:lnTo>
                  <a:pt x="861" y="1036"/>
                </a:lnTo>
                <a:lnTo>
                  <a:pt x="875" y="1017"/>
                </a:lnTo>
                <a:lnTo>
                  <a:pt x="882" y="960"/>
                </a:lnTo>
                <a:lnTo>
                  <a:pt x="882" y="0"/>
                </a:lnTo>
                <a:lnTo>
                  <a:pt x="1602"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74" name="Line 6"/>
          <p:cNvSpPr>
            <a:spLocks noChangeShapeType="1"/>
          </p:cNvSpPr>
          <p:nvPr/>
        </p:nvSpPr>
        <p:spPr bwMode="auto">
          <a:xfrm>
            <a:off x="5023247" y="1884760"/>
            <a:ext cx="0" cy="244197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75" name="Freeform 7"/>
          <p:cNvSpPr>
            <a:spLocks/>
          </p:cNvSpPr>
          <p:nvPr/>
        </p:nvSpPr>
        <p:spPr bwMode="auto">
          <a:xfrm>
            <a:off x="4073128" y="4325542"/>
            <a:ext cx="1032272" cy="429815"/>
          </a:xfrm>
          <a:custGeom>
            <a:avLst/>
            <a:gdLst>
              <a:gd name="T0" fmla="*/ 798 w 867"/>
              <a:gd name="T1" fmla="*/ 0 h 361"/>
              <a:gd name="T2" fmla="*/ 824 w 867"/>
              <a:gd name="T3" fmla="*/ 11 h 361"/>
              <a:gd name="T4" fmla="*/ 843 w 867"/>
              <a:gd name="T5" fmla="*/ 20 h 361"/>
              <a:gd name="T6" fmla="*/ 857 w 867"/>
              <a:gd name="T7" fmla="*/ 32 h 361"/>
              <a:gd name="T8" fmla="*/ 866 w 867"/>
              <a:gd name="T9" fmla="*/ 50 h 361"/>
              <a:gd name="T10" fmla="*/ 861 w 867"/>
              <a:gd name="T11" fmla="*/ 74 h 361"/>
              <a:gd name="T12" fmla="*/ 849 w 867"/>
              <a:gd name="T13" fmla="*/ 86 h 361"/>
              <a:gd name="T14" fmla="*/ 825 w 867"/>
              <a:gd name="T15" fmla="*/ 92 h 361"/>
              <a:gd name="T16" fmla="*/ 753 w 867"/>
              <a:gd name="T17" fmla="*/ 99 h 361"/>
              <a:gd name="T18" fmla="*/ 687 w 867"/>
              <a:gd name="T19" fmla="*/ 106 h 361"/>
              <a:gd name="T20" fmla="*/ 624 w 867"/>
              <a:gd name="T21" fmla="*/ 112 h 361"/>
              <a:gd name="T22" fmla="*/ 567 w 867"/>
              <a:gd name="T23" fmla="*/ 118 h 361"/>
              <a:gd name="T24" fmla="*/ 515 w 867"/>
              <a:gd name="T25" fmla="*/ 124 h 361"/>
              <a:gd name="T26" fmla="*/ 467 w 867"/>
              <a:gd name="T27" fmla="*/ 128 h 361"/>
              <a:gd name="T28" fmla="*/ 423 w 867"/>
              <a:gd name="T29" fmla="*/ 133 h 361"/>
              <a:gd name="T30" fmla="*/ 383 w 867"/>
              <a:gd name="T31" fmla="*/ 137 h 361"/>
              <a:gd name="T32" fmla="*/ 347 w 867"/>
              <a:gd name="T33" fmla="*/ 140 h 361"/>
              <a:gd name="T34" fmla="*/ 315 w 867"/>
              <a:gd name="T35" fmla="*/ 143 h 361"/>
              <a:gd name="T36" fmla="*/ 286 w 867"/>
              <a:gd name="T37" fmla="*/ 147 h 361"/>
              <a:gd name="T38" fmla="*/ 259 w 867"/>
              <a:gd name="T39" fmla="*/ 149 h 361"/>
              <a:gd name="T40" fmla="*/ 236 w 867"/>
              <a:gd name="T41" fmla="*/ 151 h 361"/>
              <a:gd name="T42" fmla="*/ 215 w 867"/>
              <a:gd name="T43" fmla="*/ 154 h 361"/>
              <a:gd name="T44" fmla="*/ 197 w 867"/>
              <a:gd name="T45" fmla="*/ 155 h 361"/>
              <a:gd name="T46" fmla="*/ 180 w 867"/>
              <a:gd name="T47" fmla="*/ 157 h 361"/>
              <a:gd name="T48" fmla="*/ 166 w 867"/>
              <a:gd name="T49" fmla="*/ 158 h 361"/>
              <a:gd name="T50" fmla="*/ 154 w 867"/>
              <a:gd name="T51" fmla="*/ 159 h 361"/>
              <a:gd name="T52" fmla="*/ 143 w 867"/>
              <a:gd name="T53" fmla="*/ 161 h 361"/>
              <a:gd name="T54" fmla="*/ 132 w 867"/>
              <a:gd name="T55" fmla="*/ 161 h 361"/>
              <a:gd name="T56" fmla="*/ 115 w 867"/>
              <a:gd name="T57" fmla="*/ 163 h 361"/>
              <a:gd name="T58" fmla="*/ 101 w 867"/>
              <a:gd name="T59" fmla="*/ 164 h 361"/>
              <a:gd name="T60" fmla="*/ 87 w 867"/>
              <a:gd name="T61" fmla="*/ 166 h 361"/>
              <a:gd name="T62" fmla="*/ 74 w 867"/>
              <a:gd name="T63" fmla="*/ 167 h 361"/>
              <a:gd name="T64" fmla="*/ 55 w 867"/>
              <a:gd name="T65" fmla="*/ 169 h 361"/>
              <a:gd name="T66" fmla="*/ 46 w 867"/>
              <a:gd name="T67" fmla="*/ 170 h 361"/>
              <a:gd name="T68" fmla="*/ 33 w 867"/>
              <a:gd name="T69" fmla="*/ 171 h 361"/>
              <a:gd name="T70" fmla="*/ 14 w 867"/>
              <a:gd name="T71" fmla="*/ 177 h 361"/>
              <a:gd name="T72" fmla="*/ 6 w 867"/>
              <a:gd name="T73" fmla="*/ 188 h 361"/>
              <a:gd name="T74" fmla="*/ 0 w 867"/>
              <a:gd name="T75" fmla="*/ 198 h 361"/>
              <a:gd name="T76" fmla="*/ 0 w 867"/>
              <a:gd name="T77" fmla="*/ 212 h 361"/>
              <a:gd name="T78" fmla="*/ 6 w 867"/>
              <a:gd name="T79" fmla="*/ 227 h 361"/>
              <a:gd name="T80" fmla="*/ 19 w 867"/>
              <a:gd name="T81" fmla="*/ 236 h 361"/>
              <a:gd name="T82" fmla="*/ 36 w 867"/>
              <a:gd name="T83" fmla="*/ 240 h 361"/>
              <a:gd name="T84" fmla="*/ 540 w 867"/>
              <a:gd name="T85" fmla="*/ 290 h 361"/>
              <a:gd name="T86" fmla="*/ 560 w 867"/>
              <a:gd name="T87" fmla="*/ 294 h 361"/>
              <a:gd name="T88" fmla="*/ 581 w 867"/>
              <a:gd name="T89" fmla="*/ 309 h 361"/>
              <a:gd name="T90" fmla="*/ 583 w 867"/>
              <a:gd name="T91" fmla="*/ 311 h 361"/>
              <a:gd name="T92" fmla="*/ 585 w 867"/>
              <a:gd name="T93" fmla="*/ 313 h 361"/>
              <a:gd name="T94" fmla="*/ 591 w 867"/>
              <a:gd name="T95" fmla="*/ 318 h 361"/>
              <a:gd name="T96" fmla="*/ 598 w 867"/>
              <a:gd name="T97" fmla="*/ 325 h 361"/>
              <a:gd name="T98" fmla="*/ 605 w 867"/>
              <a:gd name="T99" fmla="*/ 333 h 361"/>
              <a:gd name="T100" fmla="*/ 613 w 867"/>
              <a:gd name="T101" fmla="*/ 340 h 361"/>
              <a:gd name="T102" fmla="*/ 620 w 867"/>
              <a:gd name="T103" fmla="*/ 347 h 361"/>
              <a:gd name="T104" fmla="*/ 627 w 867"/>
              <a:gd name="T105" fmla="*/ 351 h 361"/>
              <a:gd name="T106" fmla="*/ 630 w 867"/>
              <a:gd name="T107" fmla="*/ 353 h 361"/>
              <a:gd name="T108" fmla="*/ 633 w 867"/>
              <a:gd name="T109" fmla="*/ 354 h 361"/>
              <a:gd name="T110" fmla="*/ 648 w 867"/>
              <a:gd name="T111" fmla="*/ 360 h 361"/>
              <a:gd name="T112" fmla="*/ 674 w 867"/>
              <a:gd name="T113" fmla="*/ 359 h 361"/>
              <a:gd name="T114" fmla="*/ 684 w 867"/>
              <a:gd name="T115" fmla="*/ 341 h 361"/>
              <a:gd name="T116" fmla="*/ 689 w 867"/>
              <a:gd name="T117" fmla="*/ 309 h 361"/>
              <a:gd name="T118" fmla="*/ 684 w 867"/>
              <a:gd name="T119" fmla="*/ 300 h 361"/>
              <a:gd name="T120" fmla="*/ 621 w 867"/>
              <a:gd name="T121" fmla="*/ 165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7" h="361">
                <a:moveTo>
                  <a:pt x="798" y="0"/>
                </a:moveTo>
                <a:lnTo>
                  <a:pt x="824" y="11"/>
                </a:lnTo>
                <a:lnTo>
                  <a:pt x="843" y="20"/>
                </a:lnTo>
                <a:lnTo>
                  <a:pt x="857" y="32"/>
                </a:lnTo>
                <a:lnTo>
                  <a:pt x="866" y="50"/>
                </a:lnTo>
                <a:lnTo>
                  <a:pt x="861" y="74"/>
                </a:lnTo>
                <a:lnTo>
                  <a:pt x="849" y="86"/>
                </a:lnTo>
                <a:lnTo>
                  <a:pt x="825" y="92"/>
                </a:lnTo>
                <a:lnTo>
                  <a:pt x="753" y="99"/>
                </a:lnTo>
                <a:lnTo>
                  <a:pt x="687" y="106"/>
                </a:lnTo>
                <a:lnTo>
                  <a:pt x="624" y="112"/>
                </a:lnTo>
                <a:lnTo>
                  <a:pt x="567" y="118"/>
                </a:lnTo>
                <a:lnTo>
                  <a:pt x="515" y="124"/>
                </a:lnTo>
                <a:lnTo>
                  <a:pt x="467" y="128"/>
                </a:lnTo>
                <a:lnTo>
                  <a:pt x="423" y="133"/>
                </a:lnTo>
                <a:lnTo>
                  <a:pt x="383" y="137"/>
                </a:lnTo>
                <a:lnTo>
                  <a:pt x="347" y="140"/>
                </a:lnTo>
                <a:lnTo>
                  <a:pt x="315" y="143"/>
                </a:lnTo>
                <a:lnTo>
                  <a:pt x="286" y="147"/>
                </a:lnTo>
                <a:lnTo>
                  <a:pt x="259" y="149"/>
                </a:lnTo>
                <a:lnTo>
                  <a:pt x="236" y="151"/>
                </a:lnTo>
                <a:lnTo>
                  <a:pt x="215" y="154"/>
                </a:lnTo>
                <a:lnTo>
                  <a:pt x="197" y="155"/>
                </a:lnTo>
                <a:lnTo>
                  <a:pt x="180" y="157"/>
                </a:lnTo>
                <a:lnTo>
                  <a:pt x="166" y="158"/>
                </a:lnTo>
                <a:lnTo>
                  <a:pt x="154" y="159"/>
                </a:lnTo>
                <a:lnTo>
                  <a:pt x="143" y="161"/>
                </a:lnTo>
                <a:lnTo>
                  <a:pt x="132" y="161"/>
                </a:lnTo>
                <a:lnTo>
                  <a:pt x="115" y="163"/>
                </a:lnTo>
                <a:lnTo>
                  <a:pt x="101" y="164"/>
                </a:lnTo>
                <a:lnTo>
                  <a:pt x="87" y="166"/>
                </a:lnTo>
                <a:lnTo>
                  <a:pt x="74" y="167"/>
                </a:lnTo>
                <a:lnTo>
                  <a:pt x="55" y="169"/>
                </a:lnTo>
                <a:lnTo>
                  <a:pt x="46" y="170"/>
                </a:lnTo>
                <a:lnTo>
                  <a:pt x="33" y="171"/>
                </a:lnTo>
                <a:lnTo>
                  <a:pt x="14" y="177"/>
                </a:lnTo>
                <a:lnTo>
                  <a:pt x="6" y="188"/>
                </a:lnTo>
                <a:lnTo>
                  <a:pt x="0" y="198"/>
                </a:lnTo>
                <a:lnTo>
                  <a:pt x="0" y="212"/>
                </a:lnTo>
                <a:lnTo>
                  <a:pt x="6" y="227"/>
                </a:lnTo>
                <a:lnTo>
                  <a:pt x="19" y="236"/>
                </a:lnTo>
                <a:lnTo>
                  <a:pt x="36" y="240"/>
                </a:lnTo>
                <a:lnTo>
                  <a:pt x="540" y="290"/>
                </a:lnTo>
                <a:lnTo>
                  <a:pt x="560" y="294"/>
                </a:lnTo>
                <a:lnTo>
                  <a:pt x="581" y="309"/>
                </a:lnTo>
                <a:lnTo>
                  <a:pt x="583" y="311"/>
                </a:lnTo>
                <a:lnTo>
                  <a:pt x="585" y="313"/>
                </a:lnTo>
                <a:lnTo>
                  <a:pt x="591" y="318"/>
                </a:lnTo>
                <a:lnTo>
                  <a:pt x="598" y="325"/>
                </a:lnTo>
                <a:lnTo>
                  <a:pt x="605" y="333"/>
                </a:lnTo>
                <a:lnTo>
                  <a:pt x="613" y="340"/>
                </a:lnTo>
                <a:lnTo>
                  <a:pt x="620" y="347"/>
                </a:lnTo>
                <a:lnTo>
                  <a:pt x="627" y="351"/>
                </a:lnTo>
                <a:lnTo>
                  <a:pt x="630" y="353"/>
                </a:lnTo>
                <a:lnTo>
                  <a:pt x="633" y="354"/>
                </a:lnTo>
                <a:lnTo>
                  <a:pt x="648" y="360"/>
                </a:lnTo>
                <a:lnTo>
                  <a:pt x="674" y="359"/>
                </a:lnTo>
                <a:lnTo>
                  <a:pt x="684" y="341"/>
                </a:lnTo>
                <a:lnTo>
                  <a:pt x="689" y="309"/>
                </a:lnTo>
                <a:lnTo>
                  <a:pt x="684" y="300"/>
                </a:lnTo>
                <a:lnTo>
                  <a:pt x="621" y="165"/>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76" name="Freeform 8"/>
          <p:cNvSpPr>
            <a:spLocks/>
          </p:cNvSpPr>
          <p:nvPr/>
        </p:nvSpPr>
        <p:spPr bwMode="auto">
          <a:xfrm>
            <a:off x="4531519" y="1743076"/>
            <a:ext cx="125016" cy="146447"/>
          </a:xfrm>
          <a:custGeom>
            <a:avLst/>
            <a:gdLst>
              <a:gd name="T0" fmla="*/ 1 w 105"/>
              <a:gd name="T1" fmla="*/ 119 h 123"/>
              <a:gd name="T2" fmla="*/ 0 w 105"/>
              <a:gd name="T3" fmla="*/ 38 h 123"/>
              <a:gd name="T4" fmla="*/ 6 w 105"/>
              <a:gd name="T5" fmla="*/ 26 h 123"/>
              <a:gd name="T6" fmla="*/ 15 w 105"/>
              <a:gd name="T7" fmla="*/ 12 h 123"/>
              <a:gd name="T8" fmla="*/ 32 w 105"/>
              <a:gd name="T9" fmla="*/ 3 h 123"/>
              <a:gd name="T10" fmla="*/ 51 w 105"/>
              <a:gd name="T11" fmla="*/ 0 h 123"/>
              <a:gd name="T12" fmla="*/ 72 w 105"/>
              <a:gd name="T13" fmla="*/ 3 h 123"/>
              <a:gd name="T14" fmla="*/ 87 w 105"/>
              <a:gd name="T15" fmla="*/ 11 h 123"/>
              <a:gd name="T16" fmla="*/ 101 w 105"/>
              <a:gd name="T17" fmla="*/ 27 h 123"/>
              <a:gd name="T18" fmla="*/ 104 w 105"/>
              <a:gd name="T19" fmla="*/ 48 h 123"/>
              <a:gd name="T20" fmla="*/ 104 w 105"/>
              <a:gd name="T21" fmla="*/ 12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23">
                <a:moveTo>
                  <a:pt x="1" y="119"/>
                </a:moveTo>
                <a:lnTo>
                  <a:pt x="0" y="38"/>
                </a:lnTo>
                <a:lnTo>
                  <a:pt x="6" y="26"/>
                </a:lnTo>
                <a:lnTo>
                  <a:pt x="15" y="12"/>
                </a:lnTo>
                <a:lnTo>
                  <a:pt x="32" y="3"/>
                </a:lnTo>
                <a:lnTo>
                  <a:pt x="51" y="0"/>
                </a:lnTo>
                <a:lnTo>
                  <a:pt x="72" y="3"/>
                </a:lnTo>
                <a:lnTo>
                  <a:pt x="87" y="11"/>
                </a:lnTo>
                <a:lnTo>
                  <a:pt x="101" y="27"/>
                </a:lnTo>
                <a:lnTo>
                  <a:pt x="104" y="48"/>
                </a:lnTo>
                <a:lnTo>
                  <a:pt x="104" y="122"/>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77" name="Line 9"/>
          <p:cNvSpPr>
            <a:spLocks noChangeShapeType="1"/>
          </p:cNvSpPr>
          <p:nvPr/>
        </p:nvSpPr>
        <p:spPr bwMode="auto">
          <a:xfrm>
            <a:off x="4100513" y="1887141"/>
            <a:ext cx="92273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78" name="Freeform 10"/>
          <p:cNvSpPr>
            <a:spLocks/>
          </p:cNvSpPr>
          <p:nvPr/>
        </p:nvSpPr>
        <p:spPr bwMode="auto">
          <a:xfrm>
            <a:off x="4219575" y="1743076"/>
            <a:ext cx="125016" cy="146447"/>
          </a:xfrm>
          <a:custGeom>
            <a:avLst/>
            <a:gdLst>
              <a:gd name="T0" fmla="*/ 2 w 105"/>
              <a:gd name="T1" fmla="*/ 120 h 123"/>
              <a:gd name="T2" fmla="*/ 0 w 105"/>
              <a:gd name="T3" fmla="*/ 38 h 123"/>
              <a:gd name="T4" fmla="*/ 6 w 105"/>
              <a:gd name="T5" fmla="*/ 26 h 123"/>
              <a:gd name="T6" fmla="*/ 15 w 105"/>
              <a:gd name="T7" fmla="*/ 12 h 123"/>
              <a:gd name="T8" fmla="*/ 32 w 105"/>
              <a:gd name="T9" fmla="*/ 3 h 123"/>
              <a:gd name="T10" fmla="*/ 51 w 105"/>
              <a:gd name="T11" fmla="*/ 0 h 123"/>
              <a:gd name="T12" fmla="*/ 72 w 105"/>
              <a:gd name="T13" fmla="*/ 3 h 123"/>
              <a:gd name="T14" fmla="*/ 87 w 105"/>
              <a:gd name="T15" fmla="*/ 11 h 123"/>
              <a:gd name="T16" fmla="*/ 96 w 105"/>
              <a:gd name="T17" fmla="*/ 23 h 123"/>
              <a:gd name="T18" fmla="*/ 104 w 105"/>
              <a:gd name="T19" fmla="*/ 48 h 123"/>
              <a:gd name="T20" fmla="*/ 104 w 105"/>
              <a:gd name="T21" fmla="*/ 12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23">
                <a:moveTo>
                  <a:pt x="2" y="120"/>
                </a:moveTo>
                <a:lnTo>
                  <a:pt x="0" y="38"/>
                </a:lnTo>
                <a:lnTo>
                  <a:pt x="6" y="26"/>
                </a:lnTo>
                <a:lnTo>
                  <a:pt x="15" y="12"/>
                </a:lnTo>
                <a:lnTo>
                  <a:pt x="32" y="3"/>
                </a:lnTo>
                <a:lnTo>
                  <a:pt x="51" y="0"/>
                </a:lnTo>
                <a:lnTo>
                  <a:pt x="72" y="3"/>
                </a:lnTo>
                <a:lnTo>
                  <a:pt x="87" y="11"/>
                </a:lnTo>
                <a:lnTo>
                  <a:pt x="96" y="23"/>
                </a:lnTo>
                <a:lnTo>
                  <a:pt x="104" y="48"/>
                </a:lnTo>
                <a:lnTo>
                  <a:pt x="104" y="122"/>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79" name="Freeform 11"/>
          <p:cNvSpPr>
            <a:spLocks/>
          </p:cNvSpPr>
          <p:nvPr/>
        </p:nvSpPr>
        <p:spPr bwMode="auto">
          <a:xfrm>
            <a:off x="4173142" y="1308497"/>
            <a:ext cx="67865" cy="236934"/>
          </a:xfrm>
          <a:custGeom>
            <a:avLst/>
            <a:gdLst>
              <a:gd name="T0" fmla="*/ 56 w 57"/>
              <a:gd name="T1" fmla="*/ 0 h 199"/>
              <a:gd name="T2" fmla="*/ 54 w 57"/>
              <a:gd name="T3" fmla="*/ 27 h 199"/>
              <a:gd name="T4" fmla="*/ 27 w 57"/>
              <a:gd name="T5" fmla="*/ 37 h 199"/>
              <a:gd name="T6" fmla="*/ 17 w 57"/>
              <a:gd name="T7" fmla="*/ 51 h 199"/>
              <a:gd name="T8" fmla="*/ 5 w 57"/>
              <a:gd name="T9" fmla="*/ 70 h 199"/>
              <a:gd name="T10" fmla="*/ 0 w 57"/>
              <a:gd name="T11" fmla="*/ 93 h 199"/>
              <a:gd name="T12" fmla="*/ 3 w 57"/>
              <a:gd name="T13" fmla="*/ 115 h 199"/>
              <a:gd name="T14" fmla="*/ 12 w 57"/>
              <a:gd name="T15" fmla="*/ 142 h 199"/>
              <a:gd name="T16" fmla="*/ 32 w 57"/>
              <a:gd name="T17" fmla="*/ 159 h 199"/>
              <a:gd name="T18" fmla="*/ 56 w 57"/>
              <a:gd name="T19" fmla="*/ 166 h 199"/>
              <a:gd name="T20" fmla="*/ 56 w 57"/>
              <a:gd name="T21"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199">
                <a:moveTo>
                  <a:pt x="56" y="0"/>
                </a:moveTo>
                <a:lnTo>
                  <a:pt x="54" y="27"/>
                </a:lnTo>
                <a:lnTo>
                  <a:pt x="27" y="37"/>
                </a:lnTo>
                <a:lnTo>
                  <a:pt x="17" y="51"/>
                </a:lnTo>
                <a:lnTo>
                  <a:pt x="5" y="70"/>
                </a:lnTo>
                <a:lnTo>
                  <a:pt x="0" y="93"/>
                </a:lnTo>
                <a:lnTo>
                  <a:pt x="3" y="115"/>
                </a:lnTo>
                <a:lnTo>
                  <a:pt x="12" y="142"/>
                </a:lnTo>
                <a:lnTo>
                  <a:pt x="32" y="159"/>
                </a:lnTo>
                <a:lnTo>
                  <a:pt x="56" y="166"/>
                </a:lnTo>
                <a:lnTo>
                  <a:pt x="56" y="198"/>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0" name="Freeform 12"/>
          <p:cNvSpPr>
            <a:spLocks/>
          </p:cNvSpPr>
          <p:nvPr/>
        </p:nvSpPr>
        <p:spPr bwMode="auto">
          <a:xfrm>
            <a:off x="2661047" y="4870848"/>
            <a:ext cx="4763" cy="15478"/>
          </a:xfrm>
          <a:custGeom>
            <a:avLst/>
            <a:gdLst>
              <a:gd name="T0" fmla="*/ 0 w 4"/>
              <a:gd name="T1" fmla="*/ 12 h 13"/>
              <a:gd name="T2" fmla="*/ 1 w 4"/>
              <a:gd name="T3" fmla="*/ 0 h 13"/>
              <a:gd name="T4" fmla="*/ 3 w 4"/>
              <a:gd name="T5" fmla="*/ 0 h 13"/>
              <a:gd name="T6" fmla="*/ 0 w 4"/>
              <a:gd name="T7" fmla="*/ 12 h 13"/>
            </a:gdLst>
            <a:ahLst/>
            <a:cxnLst>
              <a:cxn ang="0">
                <a:pos x="T0" y="T1"/>
              </a:cxn>
              <a:cxn ang="0">
                <a:pos x="T2" y="T3"/>
              </a:cxn>
              <a:cxn ang="0">
                <a:pos x="T4" y="T5"/>
              </a:cxn>
              <a:cxn ang="0">
                <a:pos x="T6" y="T7"/>
              </a:cxn>
            </a:cxnLst>
            <a:rect l="0" t="0" r="r" b="b"/>
            <a:pathLst>
              <a:path w="4" h="13">
                <a:moveTo>
                  <a:pt x="0" y="12"/>
                </a:moveTo>
                <a:lnTo>
                  <a:pt x="1" y="0"/>
                </a:lnTo>
                <a:lnTo>
                  <a:pt x="3" y="0"/>
                </a:lnTo>
                <a:lnTo>
                  <a:pt x="0" y="1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1" name="Freeform 13"/>
          <p:cNvSpPr>
            <a:spLocks/>
          </p:cNvSpPr>
          <p:nvPr/>
        </p:nvSpPr>
        <p:spPr bwMode="auto">
          <a:xfrm>
            <a:off x="2814638" y="4886325"/>
            <a:ext cx="2381" cy="15479"/>
          </a:xfrm>
          <a:custGeom>
            <a:avLst/>
            <a:gdLst>
              <a:gd name="T0" fmla="*/ 1 w 2"/>
              <a:gd name="T1" fmla="*/ 0 h 13"/>
              <a:gd name="T2" fmla="*/ 0 w 2"/>
              <a:gd name="T3" fmla="*/ 12 h 13"/>
              <a:gd name="T4" fmla="*/ 1 w 2"/>
              <a:gd name="T5" fmla="*/ 12 h 13"/>
              <a:gd name="T6" fmla="*/ 1 w 2"/>
              <a:gd name="T7" fmla="*/ 0 h 13"/>
            </a:gdLst>
            <a:ahLst/>
            <a:cxnLst>
              <a:cxn ang="0">
                <a:pos x="T0" y="T1"/>
              </a:cxn>
              <a:cxn ang="0">
                <a:pos x="T2" y="T3"/>
              </a:cxn>
              <a:cxn ang="0">
                <a:pos x="T4" y="T5"/>
              </a:cxn>
              <a:cxn ang="0">
                <a:pos x="T6" y="T7"/>
              </a:cxn>
            </a:cxnLst>
            <a:rect l="0" t="0" r="r" b="b"/>
            <a:pathLst>
              <a:path w="2" h="13">
                <a:moveTo>
                  <a:pt x="1" y="0"/>
                </a:moveTo>
                <a:lnTo>
                  <a:pt x="0" y="12"/>
                </a:lnTo>
                <a:lnTo>
                  <a:pt x="1" y="12"/>
                </a:lnTo>
                <a:lnTo>
                  <a:pt x="1"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2" name="Freeform 14"/>
          <p:cNvSpPr>
            <a:spLocks/>
          </p:cNvSpPr>
          <p:nvPr/>
        </p:nvSpPr>
        <p:spPr bwMode="auto">
          <a:xfrm>
            <a:off x="3237310" y="4843462"/>
            <a:ext cx="4763" cy="14288"/>
          </a:xfrm>
          <a:custGeom>
            <a:avLst/>
            <a:gdLst>
              <a:gd name="T0" fmla="*/ 3 w 4"/>
              <a:gd name="T1" fmla="*/ 11 h 12"/>
              <a:gd name="T2" fmla="*/ 0 w 4"/>
              <a:gd name="T3" fmla="*/ 0 h 12"/>
              <a:gd name="T4" fmla="*/ 1 w 4"/>
              <a:gd name="T5" fmla="*/ 0 h 12"/>
              <a:gd name="T6" fmla="*/ 3 w 4"/>
              <a:gd name="T7" fmla="*/ 11 h 12"/>
            </a:gdLst>
            <a:ahLst/>
            <a:cxnLst>
              <a:cxn ang="0">
                <a:pos x="T0" y="T1"/>
              </a:cxn>
              <a:cxn ang="0">
                <a:pos x="T2" y="T3"/>
              </a:cxn>
              <a:cxn ang="0">
                <a:pos x="T4" y="T5"/>
              </a:cxn>
              <a:cxn ang="0">
                <a:pos x="T6" y="T7"/>
              </a:cxn>
            </a:cxnLst>
            <a:rect l="0" t="0" r="r" b="b"/>
            <a:pathLst>
              <a:path w="4" h="12">
                <a:moveTo>
                  <a:pt x="3" y="11"/>
                </a:moveTo>
                <a:lnTo>
                  <a:pt x="0" y="0"/>
                </a:lnTo>
                <a:lnTo>
                  <a:pt x="1" y="0"/>
                </a:lnTo>
                <a:lnTo>
                  <a:pt x="3"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3" name="Freeform 15"/>
          <p:cNvSpPr>
            <a:spLocks/>
          </p:cNvSpPr>
          <p:nvPr/>
        </p:nvSpPr>
        <p:spPr bwMode="auto">
          <a:xfrm>
            <a:off x="3107532" y="2412207"/>
            <a:ext cx="7144" cy="13097"/>
          </a:xfrm>
          <a:custGeom>
            <a:avLst/>
            <a:gdLst>
              <a:gd name="T0" fmla="*/ 5 w 6"/>
              <a:gd name="T1" fmla="*/ 0 h 11"/>
              <a:gd name="T2" fmla="*/ 2 w 6"/>
              <a:gd name="T3" fmla="*/ 10 h 11"/>
              <a:gd name="T4" fmla="*/ 0 w 6"/>
              <a:gd name="T5" fmla="*/ 10 h 11"/>
              <a:gd name="T6" fmla="*/ 5 w 6"/>
              <a:gd name="T7" fmla="*/ 0 h 11"/>
            </a:gdLst>
            <a:ahLst/>
            <a:cxnLst>
              <a:cxn ang="0">
                <a:pos x="T0" y="T1"/>
              </a:cxn>
              <a:cxn ang="0">
                <a:pos x="T2" y="T3"/>
              </a:cxn>
              <a:cxn ang="0">
                <a:pos x="T4" y="T5"/>
              </a:cxn>
              <a:cxn ang="0">
                <a:pos x="T6" y="T7"/>
              </a:cxn>
            </a:cxnLst>
            <a:rect l="0" t="0" r="r" b="b"/>
            <a:pathLst>
              <a:path w="6" h="11">
                <a:moveTo>
                  <a:pt x="5" y="0"/>
                </a:moveTo>
                <a:lnTo>
                  <a:pt x="2" y="10"/>
                </a:lnTo>
                <a:lnTo>
                  <a:pt x="0" y="10"/>
                </a:lnTo>
                <a:lnTo>
                  <a:pt x="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4" name="Freeform 16"/>
          <p:cNvSpPr>
            <a:spLocks/>
          </p:cNvSpPr>
          <p:nvPr/>
        </p:nvSpPr>
        <p:spPr bwMode="auto">
          <a:xfrm>
            <a:off x="2619375" y="2425303"/>
            <a:ext cx="7144" cy="14288"/>
          </a:xfrm>
          <a:custGeom>
            <a:avLst/>
            <a:gdLst>
              <a:gd name="T0" fmla="*/ 0 w 6"/>
              <a:gd name="T1" fmla="*/ 0 h 12"/>
              <a:gd name="T2" fmla="*/ 5 w 6"/>
              <a:gd name="T3" fmla="*/ 11 h 12"/>
              <a:gd name="T4" fmla="*/ 4 w 6"/>
              <a:gd name="T5" fmla="*/ 11 h 12"/>
              <a:gd name="T6" fmla="*/ 0 w 6"/>
              <a:gd name="T7" fmla="*/ 0 h 12"/>
            </a:gdLst>
            <a:ahLst/>
            <a:cxnLst>
              <a:cxn ang="0">
                <a:pos x="T0" y="T1"/>
              </a:cxn>
              <a:cxn ang="0">
                <a:pos x="T2" y="T3"/>
              </a:cxn>
              <a:cxn ang="0">
                <a:pos x="T4" y="T5"/>
              </a:cxn>
              <a:cxn ang="0">
                <a:pos x="T6" y="T7"/>
              </a:cxn>
            </a:cxnLst>
            <a:rect l="0" t="0" r="r" b="b"/>
            <a:pathLst>
              <a:path w="6" h="12">
                <a:moveTo>
                  <a:pt x="0" y="0"/>
                </a:moveTo>
                <a:lnTo>
                  <a:pt x="5" y="11"/>
                </a:lnTo>
                <a:lnTo>
                  <a:pt x="4" y="11"/>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5" name="Freeform 17"/>
          <p:cNvSpPr>
            <a:spLocks/>
          </p:cNvSpPr>
          <p:nvPr/>
        </p:nvSpPr>
        <p:spPr bwMode="auto">
          <a:xfrm>
            <a:off x="2402681" y="3814762"/>
            <a:ext cx="4763" cy="14288"/>
          </a:xfrm>
          <a:custGeom>
            <a:avLst/>
            <a:gdLst>
              <a:gd name="T0" fmla="*/ 0 w 4"/>
              <a:gd name="T1" fmla="*/ 11 h 12"/>
              <a:gd name="T2" fmla="*/ 1 w 4"/>
              <a:gd name="T3" fmla="*/ 0 h 12"/>
              <a:gd name="T4" fmla="*/ 3 w 4"/>
              <a:gd name="T5" fmla="*/ 0 h 12"/>
              <a:gd name="T6" fmla="*/ 0 w 4"/>
              <a:gd name="T7" fmla="*/ 11 h 12"/>
            </a:gdLst>
            <a:ahLst/>
            <a:cxnLst>
              <a:cxn ang="0">
                <a:pos x="T0" y="T1"/>
              </a:cxn>
              <a:cxn ang="0">
                <a:pos x="T2" y="T3"/>
              </a:cxn>
              <a:cxn ang="0">
                <a:pos x="T4" y="T5"/>
              </a:cxn>
              <a:cxn ang="0">
                <a:pos x="T6" y="T7"/>
              </a:cxn>
            </a:cxnLst>
            <a:rect l="0" t="0" r="r" b="b"/>
            <a:pathLst>
              <a:path w="4" h="12">
                <a:moveTo>
                  <a:pt x="0" y="11"/>
                </a:moveTo>
                <a:lnTo>
                  <a:pt x="1" y="0"/>
                </a:lnTo>
                <a:lnTo>
                  <a:pt x="3" y="0"/>
                </a:lnTo>
                <a:lnTo>
                  <a:pt x="0"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6" name="Freeform 18"/>
          <p:cNvSpPr>
            <a:spLocks/>
          </p:cNvSpPr>
          <p:nvPr/>
        </p:nvSpPr>
        <p:spPr bwMode="auto">
          <a:xfrm>
            <a:off x="4786312" y="2206229"/>
            <a:ext cx="204788" cy="83344"/>
          </a:xfrm>
          <a:custGeom>
            <a:avLst/>
            <a:gdLst>
              <a:gd name="T0" fmla="*/ 0 w 172"/>
              <a:gd name="T1" fmla="*/ 69 h 70"/>
              <a:gd name="T2" fmla="*/ 3 w 172"/>
              <a:gd name="T3" fmla="*/ 49 h 70"/>
              <a:gd name="T4" fmla="*/ 9 w 172"/>
              <a:gd name="T5" fmla="*/ 39 h 70"/>
              <a:gd name="T6" fmla="*/ 17 w 172"/>
              <a:gd name="T7" fmla="*/ 29 h 70"/>
              <a:gd name="T8" fmla="*/ 28 w 172"/>
              <a:gd name="T9" fmla="*/ 20 h 70"/>
              <a:gd name="T10" fmla="*/ 40 w 172"/>
              <a:gd name="T11" fmla="*/ 11 h 70"/>
              <a:gd name="T12" fmla="*/ 55 w 172"/>
              <a:gd name="T13" fmla="*/ 5 h 70"/>
              <a:gd name="T14" fmla="*/ 69 w 172"/>
              <a:gd name="T15" fmla="*/ 2 h 70"/>
              <a:gd name="T16" fmla="*/ 84 w 172"/>
              <a:gd name="T17" fmla="*/ 0 h 70"/>
              <a:gd name="T18" fmla="*/ 102 w 172"/>
              <a:gd name="T19" fmla="*/ 2 h 70"/>
              <a:gd name="T20" fmla="*/ 119 w 172"/>
              <a:gd name="T21" fmla="*/ 5 h 70"/>
              <a:gd name="T22" fmla="*/ 134 w 172"/>
              <a:gd name="T23" fmla="*/ 11 h 70"/>
              <a:gd name="T24" fmla="*/ 147 w 172"/>
              <a:gd name="T25" fmla="*/ 20 h 70"/>
              <a:gd name="T26" fmla="*/ 156 w 172"/>
              <a:gd name="T27" fmla="*/ 32 h 70"/>
              <a:gd name="T28" fmla="*/ 166 w 172"/>
              <a:gd name="T29" fmla="*/ 42 h 70"/>
              <a:gd name="T30" fmla="*/ 171 w 172"/>
              <a:gd name="T31" fmla="*/ 55 h 70"/>
              <a:gd name="T32" fmla="*/ 171 w 172"/>
              <a:gd name="T33" fmla="*/ 69 h 70"/>
              <a:gd name="T34" fmla="*/ 0 w 172"/>
              <a:gd name="T3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70">
                <a:moveTo>
                  <a:pt x="0" y="69"/>
                </a:moveTo>
                <a:lnTo>
                  <a:pt x="3" y="49"/>
                </a:lnTo>
                <a:lnTo>
                  <a:pt x="9" y="39"/>
                </a:lnTo>
                <a:lnTo>
                  <a:pt x="17" y="29"/>
                </a:lnTo>
                <a:lnTo>
                  <a:pt x="28" y="20"/>
                </a:lnTo>
                <a:lnTo>
                  <a:pt x="40" y="11"/>
                </a:lnTo>
                <a:lnTo>
                  <a:pt x="55" y="5"/>
                </a:lnTo>
                <a:lnTo>
                  <a:pt x="69" y="2"/>
                </a:lnTo>
                <a:lnTo>
                  <a:pt x="84" y="0"/>
                </a:lnTo>
                <a:lnTo>
                  <a:pt x="102" y="2"/>
                </a:lnTo>
                <a:lnTo>
                  <a:pt x="119" y="5"/>
                </a:lnTo>
                <a:lnTo>
                  <a:pt x="134" y="11"/>
                </a:lnTo>
                <a:lnTo>
                  <a:pt x="147" y="20"/>
                </a:lnTo>
                <a:lnTo>
                  <a:pt x="156" y="32"/>
                </a:lnTo>
                <a:lnTo>
                  <a:pt x="166" y="42"/>
                </a:lnTo>
                <a:lnTo>
                  <a:pt x="171" y="55"/>
                </a:lnTo>
                <a:lnTo>
                  <a:pt x="171" y="69"/>
                </a:lnTo>
                <a:lnTo>
                  <a:pt x="0" y="69"/>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7" name="Freeform 19"/>
          <p:cNvSpPr>
            <a:spLocks/>
          </p:cNvSpPr>
          <p:nvPr/>
        </p:nvSpPr>
        <p:spPr bwMode="auto">
          <a:xfrm>
            <a:off x="2400300" y="4132660"/>
            <a:ext cx="4763" cy="14288"/>
          </a:xfrm>
          <a:custGeom>
            <a:avLst/>
            <a:gdLst>
              <a:gd name="T0" fmla="*/ 0 w 4"/>
              <a:gd name="T1" fmla="*/ 11 h 12"/>
              <a:gd name="T2" fmla="*/ 2 w 4"/>
              <a:gd name="T3" fmla="*/ 0 h 12"/>
              <a:gd name="T4" fmla="*/ 3 w 4"/>
              <a:gd name="T5" fmla="*/ 0 h 12"/>
              <a:gd name="T6" fmla="*/ 0 w 4"/>
              <a:gd name="T7" fmla="*/ 11 h 12"/>
            </a:gdLst>
            <a:ahLst/>
            <a:cxnLst>
              <a:cxn ang="0">
                <a:pos x="T0" y="T1"/>
              </a:cxn>
              <a:cxn ang="0">
                <a:pos x="T2" y="T3"/>
              </a:cxn>
              <a:cxn ang="0">
                <a:pos x="T4" y="T5"/>
              </a:cxn>
              <a:cxn ang="0">
                <a:pos x="T6" y="T7"/>
              </a:cxn>
            </a:cxnLst>
            <a:rect l="0" t="0" r="r" b="b"/>
            <a:pathLst>
              <a:path w="4" h="12">
                <a:moveTo>
                  <a:pt x="0" y="11"/>
                </a:moveTo>
                <a:lnTo>
                  <a:pt x="2" y="0"/>
                </a:lnTo>
                <a:lnTo>
                  <a:pt x="3" y="0"/>
                </a:lnTo>
                <a:lnTo>
                  <a:pt x="0"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8" name="Freeform 20"/>
          <p:cNvSpPr>
            <a:spLocks/>
          </p:cNvSpPr>
          <p:nvPr/>
        </p:nvSpPr>
        <p:spPr bwMode="auto">
          <a:xfrm>
            <a:off x="2744391" y="4687491"/>
            <a:ext cx="3572" cy="15478"/>
          </a:xfrm>
          <a:custGeom>
            <a:avLst/>
            <a:gdLst>
              <a:gd name="T0" fmla="*/ 2 w 3"/>
              <a:gd name="T1" fmla="*/ 0 h 13"/>
              <a:gd name="T2" fmla="*/ 0 w 3"/>
              <a:gd name="T3" fmla="*/ 12 h 13"/>
              <a:gd name="T4" fmla="*/ 2 w 3"/>
              <a:gd name="T5" fmla="*/ 12 h 13"/>
              <a:gd name="T6" fmla="*/ 2 w 3"/>
              <a:gd name="T7" fmla="*/ 0 h 13"/>
            </a:gdLst>
            <a:ahLst/>
            <a:cxnLst>
              <a:cxn ang="0">
                <a:pos x="T0" y="T1"/>
              </a:cxn>
              <a:cxn ang="0">
                <a:pos x="T2" y="T3"/>
              </a:cxn>
              <a:cxn ang="0">
                <a:pos x="T4" y="T5"/>
              </a:cxn>
              <a:cxn ang="0">
                <a:pos x="T6" y="T7"/>
              </a:cxn>
            </a:cxnLst>
            <a:rect l="0" t="0" r="r" b="b"/>
            <a:pathLst>
              <a:path w="3" h="13">
                <a:moveTo>
                  <a:pt x="2" y="0"/>
                </a:moveTo>
                <a:lnTo>
                  <a:pt x="0" y="12"/>
                </a:lnTo>
                <a:lnTo>
                  <a:pt x="2" y="12"/>
                </a:lnTo>
                <a:lnTo>
                  <a:pt x="2"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89" name="Rectangle 21"/>
          <p:cNvSpPr>
            <a:spLocks noChangeArrowheads="1"/>
          </p:cNvSpPr>
          <p:nvPr/>
        </p:nvSpPr>
        <p:spPr bwMode="auto">
          <a:xfrm>
            <a:off x="4158854" y="1838325"/>
            <a:ext cx="132159" cy="102394"/>
          </a:xfrm>
          <a:prstGeom prst="rect">
            <a:avLst/>
          </a:prstGeom>
          <a:solidFill>
            <a:srgbClr val="B3B3B3"/>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7190" name="Rectangle 22"/>
          <p:cNvSpPr>
            <a:spLocks noChangeArrowheads="1"/>
          </p:cNvSpPr>
          <p:nvPr/>
        </p:nvSpPr>
        <p:spPr bwMode="auto">
          <a:xfrm>
            <a:off x="4594623" y="1834754"/>
            <a:ext cx="129778" cy="102394"/>
          </a:xfrm>
          <a:prstGeom prst="rect">
            <a:avLst/>
          </a:prstGeom>
          <a:solidFill>
            <a:srgbClr val="B3B3B3"/>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7191" name="Rectangle 23"/>
          <p:cNvSpPr>
            <a:spLocks noChangeArrowheads="1"/>
          </p:cNvSpPr>
          <p:nvPr/>
        </p:nvSpPr>
        <p:spPr bwMode="auto">
          <a:xfrm>
            <a:off x="5705475" y="2260998"/>
            <a:ext cx="178594" cy="102394"/>
          </a:xfrm>
          <a:prstGeom prst="rect">
            <a:avLst/>
          </a:prstGeom>
          <a:solidFill>
            <a:srgbClr val="B3B3B3"/>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7192" name="Freeform 24"/>
          <p:cNvSpPr>
            <a:spLocks/>
          </p:cNvSpPr>
          <p:nvPr/>
        </p:nvSpPr>
        <p:spPr bwMode="auto">
          <a:xfrm>
            <a:off x="4426744" y="1384697"/>
            <a:ext cx="3572" cy="13097"/>
          </a:xfrm>
          <a:custGeom>
            <a:avLst/>
            <a:gdLst>
              <a:gd name="T0" fmla="*/ 2 w 3"/>
              <a:gd name="T1" fmla="*/ 10 h 11"/>
              <a:gd name="T2" fmla="*/ 0 w 3"/>
              <a:gd name="T3" fmla="*/ 10 h 11"/>
              <a:gd name="T4" fmla="*/ 2 w 3"/>
              <a:gd name="T5" fmla="*/ 0 h 11"/>
              <a:gd name="T6" fmla="*/ 0 w 3"/>
              <a:gd name="T7" fmla="*/ 0 h 11"/>
              <a:gd name="T8" fmla="*/ 2 w 3"/>
              <a:gd name="T9" fmla="*/ 10 h 11"/>
            </a:gdLst>
            <a:ahLst/>
            <a:cxnLst>
              <a:cxn ang="0">
                <a:pos x="T0" y="T1"/>
              </a:cxn>
              <a:cxn ang="0">
                <a:pos x="T2" y="T3"/>
              </a:cxn>
              <a:cxn ang="0">
                <a:pos x="T4" y="T5"/>
              </a:cxn>
              <a:cxn ang="0">
                <a:pos x="T6" y="T7"/>
              </a:cxn>
              <a:cxn ang="0">
                <a:pos x="T8" y="T9"/>
              </a:cxn>
            </a:cxnLst>
            <a:rect l="0" t="0" r="r" b="b"/>
            <a:pathLst>
              <a:path w="3" h="11">
                <a:moveTo>
                  <a:pt x="2" y="10"/>
                </a:moveTo>
                <a:lnTo>
                  <a:pt x="0" y="10"/>
                </a:lnTo>
                <a:lnTo>
                  <a:pt x="2" y="0"/>
                </a:lnTo>
                <a:lnTo>
                  <a:pt x="0" y="0"/>
                </a:lnTo>
                <a:lnTo>
                  <a:pt x="2" y="1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93" name="Freeform 25"/>
          <p:cNvSpPr>
            <a:spLocks/>
          </p:cNvSpPr>
          <p:nvPr/>
        </p:nvSpPr>
        <p:spPr bwMode="auto">
          <a:xfrm>
            <a:off x="4321969" y="1297782"/>
            <a:ext cx="15479" cy="2381"/>
          </a:xfrm>
          <a:custGeom>
            <a:avLst/>
            <a:gdLst>
              <a:gd name="T0" fmla="*/ 0 w 13"/>
              <a:gd name="T1" fmla="*/ 1 h 2"/>
              <a:gd name="T2" fmla="*/ 0 w 13"/>
              <a:gd name="T3" fmla="*/ 0 h 2"/>
              <a:gd name="T4" fmla="*/ 12 w 13"/>
              <a:gd name="T5" fmla="*/ 1 h 2"/>
              <a:gd name="T6" fmla="*/ 12 w 13"/>
              <a:gd name="T7" fmla="*/ 0 h 2"/>
              <a:gd name="T8" fmla="*/ 0 w 13"/>
              <a:gd name="T9" fmla="*/ 1 h 2"/>
            </a:gdLst>
            <a:ahLst/>
            <a:cxnLst>
              <a:cxn ang="0">
                <a:pos x="T0" y="T1"/>
              </a:cxn>
              <a:cxn ang="0">
                <a:pos x="T2" y="T3"/>
              </a:cxn>
              <a:cxn ang="0">
                <a:pos x="T4" y="T5"/>
              </a:cxn>
              <a:cxn ang="0">
                <a:pos x="T6" y="T7"/>
              </a:cxn>
              <a:cxn ang="0">
                <a:pos x="T8" y="T9"/>
              </a:cxn>
            </a:cxnLst>
            <a:rect l="0" t="0" r="r" b="b"/>
            <a:pathLst>
              <a:path w="13" h="2">
                <a:moveTo>
                  <a:pt x="0" y="1"/>
                </a:moveTo>
                <a:lnTo>
                  <a:pt x="0" y="0"/>
                </a:lnTo>
                <a:lnTo>
                  <a:pt x="12" y="1"/>
                </a:lnTo>
                <a:lnTo>
                  <a:pt x="12" y="0"/>
                </a:lnTo>
                <a:lnTo>
                  <a:pt x="0"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94" name="Freeform 26"/>
          <p:cNvSpPr>
            <a:spLocks/>
          </p:cNvSpPr>
          <p:nvPr/>
        </p:nvSpPr>
        <p:spPr bwMode="auto">
          <a:xfrm>
            <a:off x="2744391" y="1252537"/>
            <a:ext cx="3572" cy="14288"/>
          </a:xfrm>
          <a:custGeom>
            <a:avLst/>
            <a:gdLst>
              <a:gd name="T0" fmla="*/ 2 w 3"/>
              <a:gd name="T1" fmla="*/ 0 h 12"/>
              <a:gd name="T2" fmla="*/ 0 w 3"/>
              <a:gd name="T3" fmla="*/ 11 h 12"/>
              <a:gd name="T4" fmla="*/ 2 w 3"/>
              <a:gd name="T5" fmla="*/ 11 h 12"/>
              <a:gd name="T6" fmla="*/ 2 w 3"/>
              <a:gd name="T7" fmla="*/ 0 h 12"/>
            </a:gdLst>
            <a:ahLst/>
            <a:cxnLst>
              <a:cxn ang="0">
                <a:pos x="T0" y="T1"/>
              </a:cxn>
              <a:cxn ang="0">
                <a:pos x="T2" y="T3"/>
              </a:cxn>
              <a:cxn ang="0">
                <a:pos x="T4" y="T5"/>
              </a:cxn>
              <a:cxn ang="0">
                <a:pos x="T6" y="T7"/>
              </a:cxn>
            </a:cxnLst>
            <a:rect l="0" t="0" r="r" b="b"/>
            <a:pathLst>
              <a:path w="3" h="12">
                <a:moveTo>
                  <a:pt x="2" y="0"/>
                </a:moveTo>
                <a:lnTo>
                  <a:pt x="0" y="11"/>
                </a:lnTo>
                <a:lnTo>
                  <a:pt x="2" y="11"/>
                </a:lnTo>
                <a:lnTo>
                  <a:pt x="2"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95" name="Freeform 27"/>
          <p:cNvSpPr>
            <a:spLocks/>
          </p:cNvSpPr>
          <p:nvPr/>
        </p:nvSpPr>
        <p:spPr bwMode="auto">
          <a:xfrm>
            <a:off x="4518422" y="1297782"/>
            <a:ext cx="14288" cy="2381"/>
          </a:xfrm>
          <a:custGeom>
            <a:avLst/>
            <a:gdLst>
              <a:gd name="T0" fmla="*/ 11 w 12"/>
              <a:gd name="T1" fmla="*/ 0 h 2"/>
              <a:gd name="T2" fmla="*/ 11 w 12"/>
              <a:gd name="T3" fmla="*/ 1 h 2"/>
              <a:gd name="T4" fmla="*/ 0 w 12"/>
              <a:gd name="T5" fmla="*/ 0 h 2"/>
              <a:gd name="T6" fmla="*/ 0 w 12"/>
              <a:gd name="T7" fmla="*/ 1 h 2"/>
              <a:gd name="T8" fmla="*/ 11 w 12"/>
              <a:gd name="T9" fmla="*/ 0 h 2"/>
            </a:gdLst>
            <a:ahLst/>
            <a:cxnLst>
              <a:cxn ang="0">
                <a:pos x="T0" y="T1"/>
              </a:cxn>
              <a:cxn ang="0">
                <a:pos x="T2" y="T3"/>
              </a:cxn>
              <a:cxn ang="0">
                <a:pos x="T4" y="T5"/>
              </a:cxn>
              <a:cxn ang="0">
                <a:pos x="T6" y="T7"/>
              </a:cxn>
              <a:cxn ang="0">
                <a:pos x="T8" y="T9"/>
              </a:cxn>
            </a:cxnLst>
            <a:rect l="0" t="0" r="r" b="b"/>
            <a:pathLst>
              <a:path w="12" h="2">
                <a:moveTo>
                  <a:pt x="11" y="0"/>
                </a:moveTo>
                <a:lnTo>
                  <a:pt x="11" y="1"/>
                </a:lnTo>
                <a:lnTo>
                  <a:pt x="0" y="0"/>
                </a:lnTo>
                <a:lnTo>
                  <a:pt x="0" y="1"/>
                </a:lnTo>
                <a:lnTo>
                  <a:pt x="11"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96" name="Freeform 28"/>
          <p:cNvSpPr>
            <a:spLocks/>
          </p:cNvSpPr>
          <p:nvPr/>
        </p:nvSpPr>
        <p:spPr bwMode="auto">
          <a:xfrm>
            <a:off x="4580335" y="1298973"/>
            <a:ext cx="150019" cy="202406"/>
          </a:xfrm>
          <a:custGeom>
            <a:avLst/>
            <a:gdLst>
              <a:gd name="T0" fmla="*/ 0 w 126"/>
              <a:gd name="T1" fmla="*/ 84 h 170"/>
              <a:gd name="T2" fmla="*/ 11 w 126"/>
              <a:gd name="T3" fmla="*/ 52 h 170"/>
              <a:gd name="T4" fmla="*/ 19 w 126"/>
              <a:gd name="T5" fmla="*/ 22 h 170"/>
              <a:gd name="T6" fmla="*/ 37 w 126"/>
              <a:gd name="T7" fmla="*/ 8 h 170"/>
              <a:gd name="T8" fmla="*/ 63 w 126"/>
              <a:gd name="T9" fmla="*/ 0 h 170"/>
              <a:gd name="T10" fmla="*/ 90 w 126"/>
              <a:gd name="T11" fmla="*/ 8 h 170"/>
              <a:gd name="T12" fmla="*/ 109 w 126"/>
              <a:gd name="T13" fmla="*/ 22 h 170"/>
              <a:gd name="T14" fmla="*/ 125 w 126"/>
              <a:gd name="T15" fmla="*/ 52 h 170"/>
              <a:gd name="T16" fmla="*/ 125 w 126"/>
              <a:gd name="T17" fmla="*/ 84 h 170"/>
              <a:gd name="T18" fmla="*/ 125 w 126"/>
              <a:gd name="T19" fmla="*/ 169 h 170"/>
              <a:gd name="T20" fmla="*/ 0 w 126"/>
              <a:gd name="T21" fmla="*/ 169 h 170"/>
              <a:gd name="T22" fmla="*/ 0 w 126"/>
              <a:gd name="T23" fmla="*/ 8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70">
                <a:moveTo>
                  <a:pt x="0" y="84"/>
                </a:moveTo>
                <a:lnTo>
                  <a:pt x="11" y="52"/>
                </a:lnTo>
                <a:lnTo>
                  <a:pt x="19" y="22"/>
                </a:lnTo>
                <a:lnTo>
                  <a:pt x="37" y="8"/>
                </a:lnTo>
                <a:lnTo>
                  <a:pt x="63" y="0"/>
                </a:lnTo>
                <a:lnTo>
                  <a:pt x="90" y="8"/>
                </a:lnTo>
                <a:lnTo>
                  <a:pt x="109" y="22"/>
                </a:lnTo>
                <a:lnTo>
                  <a:pt x="125" y="52"/>
                </a:lnTo>
                <a:lnTo>
                  <a:pt x="125" y="84"/>
                </a:lnTo>
                <a:lnTo>
                  <a:pt x="125" y="169"/>
                </a:lnTo>
                <a:lnTo>
                  <a:pt x="0" y="169"/>
                </a:lnTo>
                <a:lnTo>
                  <a:pt x="0" y="84"/>
                </a:lnTo>
              </a:path>
            </a:pathLst>
          </a:custGeom>
          <a:solidFill>
            <a:srgbClr val="979797"/>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97" name="Freeform 29"/>
          <p:cNvSpPr>
            <a:spLocks/>
          </p:cNvSpPr>
          <p:nvPr/>
        </p:nvSpPr>
        <p:spPr bwMode="auto">
          <a:xfrm>
            <a:off x="4580335" y="1298973"/>
            <a:ext cx="150019" cy="202406"/>
          </a:xfrm>
          <a:custGeom>
            <a:avLst/>
            <a:gdLst>
              <a:gd name="T0" fmla="*/ 0 w 126"/>
              <a:gd name="T1" fmla="*/ 84 h 170"/>
              <a:gd name="T2" fmla="*/ 11 w 126"/>
              <a:gd name="T3" fmla="*/ 52 h 170"/>
              <a:gd name="T4" fmla="*/ 19 w 126"/>
              <a:gd name="T5" fmla="*/ 22 h 170"/>
              <a:gd name="T6" fmla="*/ 37 w 126"/>
              <a:gd name="T7" fmla="*/ 8 h 170"/>
              <a:gd name="T8" fmla="*/ 63 w 126"/>
              <a:gd name="T9" fmla="*/ 0 h 170"/>
              <a:gd name="T10" fmla="*/ 90 w 126"/>
              <a:gd name="T11" fmla="*/ 8 h 170"/>
              <a:gd name="T12" fmla="*/ 109 w 126"/>
              <a:gd name="T13" fmla="*/ 22 h 170"/>
              <a:gd name="T14" fmla="*/ 125 w 126"/>
              <a:gd name="T15" fmla="*/ 52 h 170"/>
              <a:gd name="T16" fmla="*/ 125 w 126"/>
              <a:gd name="T17" fmla="*/ 84 h 170"/>
              <a:gd name="T18" fmla="*/ 125 w 126"/>
              <a:gd name="T19" fmla="*/ 169 h 170"/>
              <a:gd name="T20" fmla="*/ 0 w 126"/>
              <a:gd name="T21" fmla="*/ 169 h 170"/>
              <a:gd name="T22" fmla="*/ 0 w 126"/>
              <a:gd name="T23" fmla="*/ 8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70">
                <a:moveTo>
                  <a:pt x="0" y="84"/>
                </a:moveTo>
                <a:lnTo>
                  <a:pt x="11" y="52"/>
                </a:lnTo>
                <a:lnTo>
                  <a:pt x="19" y="22"/>
                </a:lnTo>
                <a:lnTo>
                  <a:pt x="37" y="8"/>
                </a:lnTo>
                <a:lnTo>
                  <a:pt x="63" y="0"/>
                </a:lnTo>
                <a:lnTo>
                  <a:pt x="90" y="8"/>
                </a:lnTo>
                <a:lnTo>
                  <a:pt x="109" y="22"/>
                </a:lnTo>
                <a:lnTo>
                  <a:pt x="125" y="52"/>
                </a:lnTo>
                <a:lnTo>
                  <a:pt x="125" y="84"/>
                </a:lnTo>
                <a:lnTo>
                  <a:pt x="125" y="169"/>
                </a:lnTo>
                <a:lnTo>
                  <a:pt x="0" y="169"/>
                </a:lnTo>
                <a:lnTo>
                  <a:pt x="0" y="84"/>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98" name="Freeform 30"/>
          <p:cNvSpPr>
            <a:spLocks/>
          </p:cNvSpPr>
          <p:nvPr/>
        </p:nvSpPr>
        <p:spPr bwMode="auto">
          <a:xfrm>
            <a:off x="3780235" y="1609725"/>
            <a:ext cx="109538" cy="109538"/>
          </a:xfrm>
          <a:custGeom>
            <a:avLst/>
            <a:gdLst>
              <a:gd name="T0" fmla="*/ 91 w 92"/>
              <a:gd name="T1" fmla="*/ 46 h 92"/>
              <a:gd name="T2" fmla="*/ 0 w 92"/>
              <a:gd name="T3" fmla="*/ 0 h 92"/>
              <a:gd name="T4" fmla="*/ 0 w 92"/>
              <a:gd name="T5" fmla="*/ 91 h 92"/>
              <a:gd name="T6" fmla="*/ 91 w 92"/>
              <a:gd name="T7" fmla="*/ 46 h 92"/>
            </a:gdLst>
            <a:ahLst/>
            <a:cxnLst>
              <a:cxn ang="0">
                <a:pos x="T0" y="T1"/>
              </a:cxn>
              <a:cxn ang="0">
                <a:pos x="T2" y="T3"/>
              </a:cxn>
              <a:cxn ang="0">
                <a:pos x="T4" y="T5"/>
              </a:cxn>
              <a:cxn ang="0">
                <a:pos x="T6" y="T7"/>
              </a:cxn>
            </a:cxnLst>
            <a:rect l="0" t="0" r="r" b="b"/>
            <a:pathLst>
              <a:path w="92" h="92">
                <a:moveTo>
                  <a:pt x="91" y="46"/>
                </a:moveTo>
                <a:lnTo>
                  <a:pt x="0" y="0"/>
                </a:lnTo>
                <a:lnTo>
                  <a:pt x="0" y="91"/>
                </a:lnTo>
                <a:lnTo>
                  <a:pt x="91"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199" name="Freeform 31"/>
          <p:cNvSpPr>
            <a:spLocks/>
          </p:cNvSpPr>
          <p:nvPr/>
        </p:nvSpPr>
        <p:spPr bwMode="auto">
          <a:xfrm>
            <a:off x="3887392" y="1609725"/>
            <a:ext cx="107156" cy="109538"/>
          </a:xfrm>
          <a:custGeom>
            <a:avLst/>
            <a:gdLst>
              <a:gd name="T0" fmla="*/ 0 w 90"/>
              <a:gd name="T1" fmla="*/ 46 h 92"/>
              <a:gd name="T2" fmla="*/ 89 w 90"/>
              <a:gd name="T3" fmla="*/ 0 h 92"/>
              <a:gd name="T4" fmla="*/ 89 w 90"/>
              <a:gd name="T5" fmla="*/ 91 h 92"/>
              <a:gd name="T6" fmla="*/ 0 w 90"/>
              <a:gd name="T7" fmla="*/ 46 h 92"/>
            </a:gdLst>
            <a:ahLst/>
            <a:cxnLst>
              <a:cxn ang="0">
                <a:pos x="T0" y="T1"/>
              </a:cxn>
              <a:cxn ang="0">
                <a:pos x="T2" y="T3"/>
              </a:cxn>
              <a:cxn ang="0">
                <a:pos x="T4" y="T5"/>
              </a:cxn>
              <a:cxn ang="0">
                <a:pos x="T6" y="T7"/>
              </a:cxn>
            </a:cxnLst>
            <a:rect l="0" t="0" r="r" b="b"/>
            <a:pathLst>
              <a:path w="90" h="92">
                <a:moveTo>
                  <a:pt x="0" y="46"/>
                </a:moveTo>
                <a:lnTo>
                  <a:pt x="89" y="0"/>
                </a:lnTo>
                <a:lnTo>
                  <a:pt x="89" y="91"/>
                </a:lnTo>
                <a:lnTo>
                  <a:pt x="0"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00" name="Rectangle 32"/>
          <p:cNvSpPr>
            <a:spLocks noChangeArrowheads="1"/>
          </p:cNvSpPr>
          <p:nvPr/>
        </p:nvSpPr>
        <p:spPr bwMode="auto">
          <a:xfrm>
            <a:off x="3881437" y="1566863"/>
            <a:ext cx="14288" cy="94060"/>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7201" name="Rectangle 33"/>
          <p:cNvSpPr>
            <a:spLocks noChangeArrowheads="1"/>
          </p:cNvSpPr>
          <p:nvPr/>
        </p:nvSpPr>
        <p:spPr bwMode="auto">
          <a:xfrm>
            <a:off x="3827860" y="1554956"/>
            <a:ext cx="115490" cy="14288"/>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grpSp>
        <p:nvGrpSpPr>
          <p:cNvPr id="7202" name="Group 34"/>
          <p:cNvGrpSpPr>
            <a:grpSpLocks/>
          </p:cNvGrpSpPr>
          <p:nvPr/>
        </p:nvGrpSpPr>
        <p:grpSpPr bwMode="auto">
          <a:xfrm>
            <a:off x="4783931" y="1829991"/>
            <a:ext cx="214313" cy="111919"/>
            <a:chOff x="4311" y="1441"/>
            <a:chExt cx="180" cy="94"/>
          </a:xfrm>
        </p:grpSpPr>
        <p:sp>
          <p:nvSpPr>
            <p:cNvPr id="7203" name="Freeform 35"/>
            <p:cNvSpPr>
              <a:spLocks/>
            </p:cNvSpPr>
            <p:nvPr/>
          </p:nvSpPr>
          <p:spPr bwMode="auto">
            <a:xfrm>
              <a:off x="4311" y="1441"/>
              <a:ext cx="92" cy="94"/>
            </a:xfrm>
            <a:custGeom>
              <a:avLst/>
              <a:gdLst>
                <a:gd name="T0" fmla="*/ 91 w 92"/>
                <a:gd name="T1" fmla="*/ 46 h 94"/>
                <a:gd name="T2" fmla="*/ 0 w 92"/>
                <a:gd name="T3" fmla="*/ 0 h 94"/>
                <a:gd name="T4" fmla="*/ 0 w 92"/>
                <a:gd name="T5" fmla="*/ 93 h 94"/>
                <a:gd name="T6" fmla="*/ 91 w 92"/>
                <a:gd name="T7" fmla="*/ 46 h 94"/>
              </a:gdLst>
              <a:ahLst/>
              <a:cxnLst>
                <a:cxn ang="0">
                  <a:pos x="T0" y="T1"/>
                </a:cxn>
                <a:cxn ang="0">
                  <a:pos x="T2" y="T3"/>
                </a:cxn>
                <a:cxn ang="0">
                  <a:pos x="T4" y="T5"/>
                </a:cxn>
                <a:cxn ang="0">
                  <a:pos x="T6" y="T7"/>
                </a:cxn>
              </a:cxnLst>
              <a:rect l="0" t="0" r="r" b="b"/>
              <a:pathLst>
                <a:path w="92" h="94">
                  <a:moveTo>
                    <a:pt x="91" y="46"/>
                  </a:moveTo>
                  <a:lnTo>
                    <a:pt x="0" y="0"/>
                  </a:lnTo>
                  <a:lnTo>
                    <a:pt x="0" y="93"/>
                  </a:lnTo>
                  <a:lnTo>
                    <a:pt x="91"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04" name="Freeform 36"/>
            <p:cNvSpPr>
              <a:spLocks/>
            </p:cNvSpPr>
            <p:nvPr/>
          </p:nvSpPr>
          <p:spPr bwMode="auto">
            <a:xfrm>
              <a:off x="4399" y="1441"/>
              <a:ext cx="92" cy="94"/>
            </a:xfrm>
            <a:custGeom>
              <a:avLst/>
              <a:gdLst>
                <a:gd name="T0" fmla="*/ 0 w 92"/>
                <a:gd name="T1" fmla="*/ 46 h 94"/>
                <a:gd name="T2" fmla="*/ 91 w 92"/>
                <a:gd name="T3" fmla="*/ 0 h 94"/>
                <a:gd name="T4" fmla="*/ 91 w 92"/>
                <a:gd name="T5" fmla="*/ 93 h 94"/>
                <a:gd name="T6" fmla="*/ 0 w 92"/>
                <a:gd name="T7" fmla="*/ 46 h 94"/>
              </a:gdLst>
              <a:ahLst/>
              <a:cxnLst>
                <a:cxn ang="0">
                  <a:pos x="T0" y="T1"/>
                </a:cxn>
                <a:cxn ang="0">
                  <a:pos x="T2" y="T3"/>
                </a:cxn>
                <a:cxn ang="0">
                  <a:pos x="T4" y="T5"/>
                </a:cxn>
                <a:cxn ang="0">
                  <a:pos x="T6" y="T7"/>
                </a:cxn>
              </a:cxnLst>
              <a:rect l="0" t="0" r="r" b="b"/>
              <a:pathLst>
                <a:path w="92" h="94">
                  <a:moveTo>
                    <a:pt x="0" y="46"/>
                  </a:moveTo>
                  <a:lnTo>
                    <a:pt x="91" y="0"/>
                  </a:lnTo>
                  <a:lnTo>
                    <a:pt x="91" y="93"/>
                  </a:lnTo>
                  <a:lnTo>
                    <a:pt x="0"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grpSp>
        <p:nvGrpSpPr>
          <p:cNvPr id="7205" name="Group 37"/>
          <p:cNvGrpSpPr>
            <a:grpSpLocks/>
          </p:cNvGrpSpPr>
          <p:nvPr/>
        </p:nvGrpSpPr>
        <p:grpSpPr bwMode="auto">
          <a:xfrm>
            <a:off x="5370910" y="2245519"/>
            <a:ext cx="214313" cy="109538"/>
            <a:chOff x="4804" y="1790"/>
            <a:chExt cx="180" cy="92"/>
          </a:xfrm>
        </p:grpSpPr>
        <p:sp>
          <p:nvSpPr>
            <p:cNvPr id="7206" name="Freeform 38"/>
            <p:cNvSpPr>
              <a:spLocks/>
            </p:cNvSpPr>
            <p:nvPr/>
          </p:nvSpPr>
          <p:spPr bwMode="auto">
            <a:xfrm>
              <a:off x="4804" y="1790"/>
              <a:ext cx="91" cy="92"/>
            </a:xfrm>
            <a:custGeom>
              <a:avLst/>
              <a:gdLst>
                <a:gd name="T0" fmla="*/ 90 w 91"/>
                <a:gd name="T1" fmla="*/ 46 h 92"/>
                <a:gd name="T2" fmla="*/ 0 w 91"/>
                <a:gd name="T3" fmla="*/ 0 h 92"/>
                <a:gd name="T4" fmla="*/ 0 w 91"/>
                <a:gd name="T5" fmla="*/ 91 h 92"/>
                <a:gd name="T6" fmla="*/ 90 w 91"/>
                <a:gd name="T7" fmla="*/ 46 h 92"/>
              </a:gdLst>
              <a:ahLst/>
              <a:cxnLst>
                <a:cxn ang="0">
                  <a:pos x="T0" y="T1"/>
                </a:cxn>
                <a:cxn ang="0">
                  <a:pos x="T2" y="T3"/>
                </a:cxn>
                <a:cxn ang="0">
                  <a:pos x="T4" y="T5"/>
                </a:cxn>
                <a:cxn ang="0">
                  <a:pos x="T6" y="T7"/>
                </a:cxn>
              </a:cxnLst>
              <a:rect l="0" t="0" r="r" b="b"/>
              <a:pathLst>
                <a:path w="91" h="92">
                  <a:moveTo>
                    <a:pt x="90" y="46"/>
                  </a:moveTo>
                  <a:lnTo>
                    <a:pt x="0" y="0"/>
                  </a:lnTo>
                  <a:lnTo>
                    <a:pt x="0" y="91"/>
                  </a:lnTo>
                  <a:lnTo>
                    <a:pt x="90"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07" name="Freeform 39"/>
            <p:cNvSpPr>
              <a:spLocks/>
            </p:cNvSpPr>
            <p:nvPr/>
          </p:nvSpPr>
          <p:spPr bwMode="auto">
            <a:xfrm>
              <a:off x="4894" y="1790"/>
              <a:ext cx="90" cy="92"/>
            </a:xfrm>
            <a:custGeom>
              <a:avLst/>
              <a:gdLst>
                <a:gd name="T0" fmla="*/ 0 w 90"/>
                <a:gd name="T1" fmla="*/ 46 h 92"/>
                <a:gd name="T2" fmla="*/ 89 w 90"/>
                <a:gd name="T3" fmla="*/ 0 h 92"/>
                <a:gd name="T4" fmla="*/ 89 w 90"/>
                <a:gd name="T5" fmla="*/ 91 h 92"/>
                <a:gd name="T6" fmla="*/ 0 w 90"/>
                <a:gd name="T7" fmla="*/ 46 h 92"/>
              </a:gdLst>
              <a:ahLst/>
              <a:cxnLst>
                <a:cxn ang="0">
                  <a:pos x="T0" y="T1"/>
                </a:cxn>
                <a:cxn ang="0">
                  <a:pos x="T2" y="T3"/>
                </a:cxn>
                <a:cxn ang="0">
                  <a:pos x="T4" y="T5"/>
                </a:cxn>
                <a:cxn ang="0">
                  <a:pos x="T6" y="T7"/>
                </a:cxn>
              </a:cxnLst>
              <a:rect l="0" t="0" r="r" b="b"/>
              <a:pathLst>
                <a:path w="90" h="92">
                  <a:moveTo>
                    <a:pt x="0" y="46"/>
                  </a:moveTo>
                  <a:lnTo>
                    <a:pt x="89" y="0"/>
                  </a:lnTo>
                  <a:lnTo>
                    <a:pt x="89" y="91"/>
                  </a:lnTo>
                  <a:lnTo>
                    <a:pt x="0"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sp>
        <p:nvSpPr>
          <p:cNvPr id="7208" name="Line 40"/>
          <p:cNvSpPr>
            <a:spLocks noChangeShapeType="1"/>
          </p:cNvSpPr>
          <p:nvPr/>
        </p:nvSpPr>
        <p:spPr bwMode="auto">
          <a:xfrm>
            <a:off x="4106466" y="2393157"/>
            <a:ext cx="0" cy="186451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09" name="Line 41"/>
          <p:cNvSpPr>
            <a:spLocks noChangeShapeType="1"/>
          </p:cNvSpPr>
          <p:nvPr/>
        </p:nvSpPr>
        <p:spPr bwMode="auto">
          <a:xfrm>
            <a:off x="4104085" y="1888331"/>
            <a:ext cx="0" cy="3190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0" name="Line 42"/>
          <p:cNvSpPr>
            <a:spLocks noChangeShapeType="1"/>
          </p:cNvSpPr>
          <p:nvPr/>
        </p:nvSpPr>
        <p:spPr bwMode="auto">
          <a:xfrm>
            <a:off x="4104085" y="2205038"/>
            <a:ext cx="0" cy="952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1" name="Line 43"/>
          <p:cNvSpPr>
            <a:spLocks noChangeShapeType="1"/>
          </p:cNvSpPr>
          <p:nvPr/>
        </p:nvSpPr>
        <p:spPr bwMode="auto">
          <a:xfrm>
            <a:off x="4106466" y="2307431"/>
            <a:ext cx="0" cy="952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2" name="Freeform 44"/>
          <p:cNvSpPr>
            <a:spLocks/>
          </p:cNvSpPr>
          <p:nvPr/>
        </p:nvSpPr>
        <p:spPr bwMode="auto">
          <a:xfrm>
            <a:off x="4580335" y="2105025"/>
            <a:ext cx="608409" cy="439341"/>
          </a:xfrm>
          <a:custGeom>
            <a:avLst/>
            <a:gdLst>
              <a:gd name="T0" fmla="*/ 510 w 511"/>
              <a:gd name="T1" fmla="*/ 368 h 369"/>
              <a:gd name="T2" fmla="*/ 466 w 511"/>
              <a:gd name="T3" fmla="*/ 340 h 369"/>
              <a:gd name="T4" fmla="*/ 384 w 511"/>
              <a:gd name="T5" fmla="*/ 296 h 369"/>
              <a:gd name="T6" fmla="*/ 308 w 511"/>
              <a:gd name="T7" fmla="*/ 260 h 369"/>
              <a:gd name="T8" fmla="*/ 256 w 511"/>
              <a:gd name="T9" fmla="*/ 238 h 369"/>
              <a:gd name="T10" fmla="*/ 210 w 511"/>
              <a:gd name="T11" fmla="*/ 222 h 369"/>
              <a:gd name="T12" fmla="*/ 174 w 511"/>
              <a:gd name="T13" fmla="*/ 214 h 369"/>
              <a:gd name="T14" fmla="*/ 136 w 511"/>
              <a:gd name="T15" fmla="*/ 210 h 369"/>
              <a:gd name="T16" fmla="*/ 112 w 511"/>
              <a:gd name="T17" fmla="*/ 208 h 369"/>
              <a:gd name="T18" fmla="*/ 80 w 511"/>
              <a:gd name="T19" fmla="*/ 206 h 369"/>
              <a:gd name="T20" fmla="*/ 70 w 511"/>
              <a:gd name="T21" fmla="*/ 200 h 369"/>
              <a:gd name="T22" fmla="*/ 62 w 511"/>
              <a:gd name="T23" fmla="*/ 184 h 369"/>
              <a:gd name="T24" fmla="*/ 60 w 511"/>
              <a:gd name="T25" fmla="*/ 32 h 369"/>
              <a:gd name="T26" fmla="*/ 54 w 511"/>
              <a:gd name="T27" fmla="*/ 20 h 369"/>
              <a:gd name="T28" fmla="*/ 42 w 511"/>
              <a:gd name="T29" fmla="*/ 14 h 369"/>
              <a:gd name="T30" fmla="*/ 26 w 511"/>
              <a:gd name="T31" fmla="*/ 6 h 369"/>
              <a:gd name="T32" fmla="*/ 0 w 511"/>
              <a:gd name="T3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1" h="369">
                <a:moveTo>
                  <a:pt x="510" y="368"/>
                </a:moveTo>
                <a:lnTo>
                  <a:pt x="466" y="340"/>
                </a:lnTo>
                <a:lnTo>
                  <a:pt x="384" y="296"/>
                </a:lnTo>
                <a:lnTo>
                  <a:pt x="308" y="260"/>
                </a:lnTo>
                <a:lnTo>
                  <a:pt x="256" y="238"/>
                </a:lnTo>
                <a:lnTo>
                  <a:pt x="210" y="222"/>
                </a:lnTo>
                <a:lnTo>
                  <a:pt x="174" y="214"/>
                </a:lnTo>
                <a:lnTo>
                  <a:pt x="136" y="210"/>
                </a:lnTo>
                <a:lnTo>
                  <a:pt x="112" y="208"/>
                </a:lnTo>
                <a:lnTo>
                  <a:pt x="80" y="206"/>
                </a:lnTo>
                <a:lnTo>
                  <a:pt x="70" y="200"/>
                </a:lnTo>
                <a:lnTo>
                  <a:pt x="62" y="184"/>
                </a:lnTo>
                <a:lnTo>
                  <a:pt x="60" y="32"/>
                </a:lnTo>
                <a:lnTo>
                  <a:pt x="54" y="20"/>
                </a:lnTo>
                <a:lnTo>
                  <a:pt x="42" y="14"/>
                </a:lnTo>
                <a:lnTo>
                  <a:pt x="26" y="6"/>
                </a:lnTo>
                <a:lnTo>
                  <a:pt x="0"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3" name="Freeform 45"/>
          <p:cNvSpPr>
            <a:spLocks/>
          </p:cNvSpPr>
          <p:nvPr/>
        </p:nvSpPr>
        <p:spPr bwMode="auto">
          <a:xfrm>
            <a:off x="3973116" y="2105025"/>
            <a:ext cx="608409" cy="439341"/>
          </a:xfrm>
          <a:custGeom>
            <a:avLst/>
            <a:gdLst>
              <a:gd name="T0" fmla="*/ 0 w 511"/>
              <a:gd name="T1" fmla="*/ 368 h 369"/>
              <a:gd name="T2" fmla="*/ 44 w 511"/>
              <a:gd name="T3" fmla="*/ 340 h 369"/>
              <a:gd name="T4" fmla="*/ 126 w 511"/>
              <a:gd name="T5" fmla="*/ 296 h 369"/>
              <a:gd name="T6" fmla="*/ 202 w 511"/>
              <a:gd name="T7" fmla="*/ 260 h 369"/>
              <a:gd name="T8" fmla="*/ 254 w 511"/>
              <a:gd name="T9" fmla="*/ 238 h 369"/>
              <a:gd name="T10" fmla="*/ 300 w 511"/>
              <a:gd name="T11" fmla="*/ 222 h 369"/>
              <a:gd name="T12" fmla="*/ 336 w 511"/>
              <a:gd name="T13" fmla="*/ 214 h 369"/>
              <a:gd name="T14" fmla="*/ 374 w 511"/>
              <a:gd name="T15" fmla="*/ 210 h 369"/>
              <a:gd name="T16" fmla="*/ 398 w 511"/>
              <a:gd name="T17" fmla="*/ 208 h 369"/>
              <a:gd name="T18" fmla="*/ 430 w 511"/>
              <a:gd name="T19" fmla="*/ 206 h 369"/>
              <a:gd name="T20" fmla="*/ 440 w 511"/>
              <a:gd name="T21" fmla="*/ 200 h 369"/>
              <a:gd name="T22" fmla="*/ 448 w 511"/>
              <a:gd name="T23" fmla="*/ 184 h 369"/>
              <a:gd name="T24" fmla="*/ 450 w 511"/>
              <a:gd name="T25" fmla="*/ 32 h 369"/>
              <a:gd name="T26" fmla="*/ 456 w 511"/>
              <a:gd name="T27" fmla="*/ 20 h 369"/>
              <a:gd name="T28" fmla="*/ 468 w 511"/>
              <a:gd name="T29" fmla="*/ 14 h 369"/>
              <a:gd name="T30" fmla="*/ 484 w 511"/>
              <a:gd name="T31" fmla="*/ 6 h 369"/>
              <a:gd name="T32" fmla="*/ 510 w 511"/>
              <a:gd name="T3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1" h="369">
                <a:moveTo>
                  <a:pt x="0" y="368"/>
                </a:moveTo>
                <a:lnTo>
                  <a:pt x="44" y="340"/>
                </a:lnTo>
                <a:lnTo>
                  <a:pt x="126" y="296"/>
                </a:lnTo>
                <a:lnTo>
                  <a:pt x="202" y="260"/>
                </a:lnTo>
                <a:lnTo>
                  <a:pt x="254" y="238"/>
                </a:lnTo>
                <a:lnTo>
                  <a:pt x="300" y="222"/>
                </a:lnTo>
                <a:lnTo>
                  <a:pt x="336" y="214"/>
                </a:lnTo>
                <a:lnTo>
                  <a:pt x="374" y="210"/>
                </a:lnTo>
                <a:lnTo>
                  <a:pt x="398" y="208"/>
                </a:lnTo>
                <a:lnTo>
                  <a:pt x="430" y="206"/>
                </a:lnTo>
                <a:lnTo>
                  <a:pt x="440" y="200"/>
                </a:lnTo>
                <a:lnTo>
                  <a:pt x="448" y="184"/>
                </a:lnTo>
                <a:lnTo>
                  <a:pt x="450" y="32"/>
                </a:lnTo>
                <a:lnTo>
                  <a:pt x="456" y="20"/>
                </a:lnTo>
                <a:lnTo>
                  <a:pt x="468" y="14"/>
                </a:lnTo>
                <a:lnTo>
                  <a:pt x="484" y="6"/>
                </a:lnTo>
                <a:lnTo>
                  <a:pt x="510"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4" name="Line 46"/>
          <p:cNvSpPr>
            <a:spLocks noChangeShapeType="1"/>
          </p:cNvSpPr>
          <p:nvPr/>
        </p:nvSpPr>
        <p:spPr bwMode="auto">
          <a:xfrm>
            <a:off x="3973116" y="2545557"/>
            <a:ext cx="0" cy="215979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5" name="Freeform 47"/>
          <p:cNvSpPr>
            <a:spLocks/>
          </p:cNvSpPr>
          <p:nvPr/>
        </p:nvSpPr>
        <p:spPr bwMode="auto">
          <a:xfrm>
            <a:off x="3973116" y="4698206"/>
            <a:ext cx="1218009" cy="148829"/>
          </a:xfrm>
          <a:custGeom>
            <a:avLst/>
            <a:gdLst>
              <a:gd name="T0" fmla="*/ 0 w 1023"/>
              <a:gd name="T1" fmla="*/ 2 h 125"/>
              <a:gd name="T2" fmla="*/ 60 w 1023"/>
              <a:gd name="T3" fmla="*/ 30 h 125"/>
              <a:gd name="T4" fmla="*/ 112 w 1023"/>
              <a:gd name="T5" fmla="*/ 52 h 125"/>
              <a:gd name="T6" fmla="*/ 154 w 1023"/>
              <a:gd name="T7" fmla="*/ 70 h 125"/>
              <a:gd name="T8" fmla="*/ 214 w 1023"/>
              <a:gd name="T9" fmla="*/ 90 h 125"/>
              <a:gd name="T10" fmla="*/ 270 w 1023"/>
              <a:gd name="T11" fmla="*/ 106 h 125"/>
              <a:gd name="T12" fmla="*/ 324 w 1023"/>
              <a:gd name="T13" fmla="*/ 116 h 125"/>
              <a:gd name="T14" fmla="*/ 380 w 1023"/>
              <a:gd name="T15" fmla="*/ 122 h 125"/>
              <a:gd name="T16" fmla="*/ 432 w 1023"/>
              <a:gd name="T17" fmla="*/ 124 h 125"/>
              <a:gd name="T18" fmla="*/ 488 w 1023"/>
              <a:gd name="T19" fmla="*/ 124 h 125"/>
              <a:gd name="T20" fmla="*/ 556 w 1023"/>
              <a:gd name="T21" fmla="*/ 122 h 125"/>
              <a:gd name="T22" fmla="*/ 618 w 1023"/>
              <a:gd name="T23" fmla="*/ 118 h 125"/>
              <a:gd name="T24" fmla="*/ 688 w 1023"/>
              <a:gd name="T25" fmla="*/ 108 h 125"/>
              <a:gd name="T26" fmla="*/ 758 w 1023"/>
              <a:gd name="T27" fmla="*/ 94 h 125"/>
              <a:gd name="T28" fmla="*/ 824 w 1023"/>
              <a:gd name="T29" fmla="*/ 76 h 125"/>
              <a:gd name="T30" fmla="*/ 898 w 1023"/>
              <a:gd name="T31" fmla="*/ 54 h 125"/>
              <a:gd name="T32" fmla="*/ 958 w 1023"/>
              <a:gd name="T33" fmla="*/ 30 h 125"/>
              <a:gd name="T34" fmla="*/ 1022 w 1023"/>
              <a:gd name="T3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3" h="125">
                <a:moveTo>
                  <a:pt x="0" y="2"/>
                </a:moveTo>
                <a:lnTo>
                  <a:pt x="60" y="30"/>
                </a:lnTo>
                <a:lnTo>
                  <a:pt x="112" y="52"/>
                </a:lnTo>
                <a:lnTo>
                  <a:pt x="154" y="70"/>
                </a:lnTo>
                <a:lnTo>
                  <a:pt x="214" y="90"/>
                </a:lnTo>
                <a:lnTo>
                  <a:pt x="270" y="106"/>
                </a:lnTo>
                <a:lnTo>
                  <a:pt x="324" y="116"/>
                </a:lnTo>
                <a:lnTo>
                  <a:pt x="380" y="122"/>
                </a:lnTo>
                <a:lnTo>
                  <a:pt x="432" y="124"/>
                </a:lnTo>
                <a:lnTo>
                  <a:pt x="488" y="124"/>
                </a:lnTo>
                <a:lnTo>
                  <a:pt x="556" y="122"/>
                </a:lnTo>
                <a:lnTo>
                  <a:pt x="618" y="118"/>
                </a:lnTo>
                <a:lnTo>
                  <a:pt x="688" y="108"/>
                </a:lnTo>
                <a:lnTo>
                  <a:pt x="758" y="94"/>
                </a:lnTo>
                <a:lnTo>
                  <a:pt x="824" y="76"/>
                </a:lnTo>
                <a:lnTo>
                  <a:pt x="898" y="54"/>
                </a:lnTo>
                <a:lnTo>
                  <a:pt x="958" y="30"/>
                </a:lnTo>
                <a:lnTo>
                  <a:pt x="1022"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6" name="Line 48"/>
          <p:cNvSpPr>
            <a:spLocks noChangeShapeType="1"/>
          </p:cNvSpPr>
          <p:nvPr/>
        </p:nvSpPr>
        <p:spPr bwMode="auto">
          <a:xfrm>
            <a:off x="5187554" y="2545557"/>
            <a:ext cx="0" cy="215979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7" name="Freeform 49"/>
          <p:cNvSpPr>
            <a:spLocks/>
          </p:cNvSpPr>
          <p:nvPr/>
        </p:nvSpPr>
        <p:spPr bwMode="auto">
          <a:xfrm>
            <a:off x="4108848" y="4118372"/>
            <a:ext cx="1015603" cy="171450"/>
          </a:xfrm>
          <a:custGeom>
            <a:avLst/>
            <a:gdLst>
              <a:gd name="T0" fmla="*/ 0 w 853"/>
              <a:gd name="T1" fmla="*/ 111 h 144"/>
              <a:gd name="T2" fmla="*/ 1 w 853"/>
              <a:gd name="T3" fmla="*/ 128 h 144"/>
              <a:gd name="T4" fmla="*/ 14 w 853"/>
              <a:gd name="T5" fmla="*/ 140 h 144"/>
              <a:gd name="T6" fmla="*/ 35 w 853"/>
              <a:gd name="T7" fmla="*/ 143 h 144"/>
              <a:gd name="T8" fmla="*/ 828 w 853"/>
              <a:gd name="T9" fmla="*/ 62 h 144"/>
              <a:gd name="T10" fmla="*/ 839 w 853"/>
              <a:gd name="T11" fmla="*/ 56 h 144"/>
              <a:gd name="T12" fmla="*/ 848 w 853"/>
              <a:gd name="T13" fmla="*/ 48 h 144"/>
              <a:gd name="T14" fmla="*/ 852 w 853"/>
              <a:gd name="T15" fmla="*/ 36 h 144"/>
              <a:gd name="T16" fmla="*/ 849 w 853"/>
              <a:gd name="T17" fmla="*/ 17 h 144"/>
              <a:gd name="T18" fmla="*/ 848 w 853"/>
              <a:gd name="T19" fmla="*/ 15 h 144"/>
              <a:gd name="T20" fmla="*/ 846 w 853"/>
              <a:gd name="T21" fmla="*/ 13 h 144"/>
              <a:gd name="T22" fmla="*/ 846 w 853"/>
              <a:gd name="T23" fmla="*/ 12 h 144"/>
              <a:gd name="T24" fmla="*/ 845 w 853"/>
              <a:gd name="T25" fmla="*/ 10 h 144"/>
              <a:gd name="T26" fmla="*/ 843 w 853"/>
              <a:gd name="T27" fmla="*/ 9 h 144"/>
              <a:gd name="T28" fmla="*/ 843 w 853"/>
              <a:gd name="T29" fmla="*/ 7 h 144"/>
              <a:gd name="T30" fmla="*/ 843 w 853"/>
              <a:gd name="T31" fmla="*/ 6 h 144"/>
              <a:gd name="T32" fmla="*/ 842 w 853"/>
              <a:gd name="T33" fmla="*/ 6 h 144"/>
              <a:gd name="T34" fmla="*/ 842 w 853"/>
              <a:gd name="T35" fmla="*/ 6 h 144"/>
              <a:gd name="T36" fmla="*/ 839 w 853"/>
              <a:gd name="T37" fmla="*/ 5 h 144"/>
              <a:gd name="T38" fmla="*/ 828 w 853"/>
              <a:gd name="T39" fmla="*/ 2 h 144"/>
              <a:gd name="T40" fmla="*/ 777 w 85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3" h="144">
                <a:moveTo>
                  <a:pt x="0" y="111"/>
                </a:moveTo>
                <a:lnTo>
                  <a:pt x="1" y="128"/>
                </a:lnTo>
                <a:lnTo>
                  <a:pt x="14" y="140"/>
                </a:lnTo>
                <a:lnTo>
                  <a:pt x="35" y="143"/>
                </a:lnTo>
                <a:lnTo>
                  <a:pt x="828" y="62"/>
                </a:lnTo>
                <a:lnTo>
                  <a:pt x="839" y="56"/>
                </a:lnTo>
                <a:lnTo>
                  <a:pt x="848" y="48"/>
                </a:lnTo>
                <a:lnTo>
                  <a:pt x="852" y="36"/>
                </a:lnTo>
                <a:lnTo>
                  <a:pt x="849" y="17"/>
                </a:lnTo>
                <a:lnTo>
                  <a:pt x="848" y="15"/>
                </a:lnTo>
                <a:lnTo>
                  <a:pt x="846" y="13"/>
                </a:lnTo>
                <a:lnTo>
                  <a:pt x="846" y="12"/>
                </a:lnTo>
                <a:lnTo>
                  <a:pt x="845" y="10"/>
                </a:lnTo>
                <a:lnTo>
                  <a:pt x="843" y="9"/>
                </a:lnTo>
                <a:lnTo>
                  <a:pt x="843" y="7"/>
                </a:lnTo>
                <a:lnTo>
                  <a:pt x="843" y="6"/>
                </a:lnTo>
                <a:lnTo>
                  <a:pt x="842" y="6"/>
                </a:lnTo>
                <a:lnTo>
                  <a:pt x="842" y="6"/>
                </a:lnTo>
                <a:lnTo>
                  <a:pt x="839" y="5"/>
                </a:lnTo>
                <a:lnTo>
                  <a:pt x="828" y="2"/>
                </a:lnTo>
                <a:lnTo>
                  <a:pt x="777"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8" name="Freeform 50"/>
          <p:cNvSpPr>
            <a:spLocks/>
          </p:cNvSpPr>
          <p:nvPr/>
        </p:nvSpPr>
        <p:spPr bwMode="auto">
          <a:xfrm>
            <a:off x="4040982" y="3810001"/>
            <a:ext cx="1083469" cy="279797"/>
          </a:xfrm>
          <a:custGeom>
            <a:avLst/>
            <a:gdLst>
              <a:gd name="T0" fmla="*/ 55 w 910"/>
              <a:gd name="T1" fmla="*/ 234 h 235"/>
              <a:gd name="T2" fmla="*/ 29 w 910"/>
              <a:gd name="T3" fmla="*/ 234 h 235"/>
              <a:gd name="T4" fmla="*/ 9 w 910"/>
              <a:gd name="T5" fmla="*/ 222 h 235"/>
              <a:gd name="T6" fmla="*/ 0 w 910"/>
              <a:gd name="T7" fmla="*/ 195 h 235"/>
              <a:gd name="T8" fmla="*/ 1 w 910"/>
              <a:gd name="T9" fmla="*/ 177 h 235"/>
              <a:gd name="T10" fmla="*/ 20 w 910"/>
              <a:gd name="T11" fmla="*/ 163 h 235"/>
              <a:gd name="T12" fmla="*/ 47 w 910"/>
              <a:gd name="T13" fmla="*/ 159 h 235"/>
              <a:gd name="T14" fmla="*/ 885 w 910"/>
              <a:gd name="T15" fmla="*/ 62 h 235"/>
              <a:gd name="T16" fmla="*/ 895 w 910"/>
              <a:gd name="T17" fmla="*/ 56 h 235"/>
              <a:gd name="T18" fmla="*/ 906 w 910"/>
              <a:gd name="T19" fmla="*/ 48 h 235"/>
              <a:gd name="T20" fmla="*/ 909 w 910"/>
              <a:gd name="T21" fmla="*/ 36 h 235"/>
              <a:gd name="T22" fmla="*/ 906 w 910"/>
              <a:gd name="T23" fmla="*/ 17 h 235"/>
              <a:gd name="T24" fmla="*/ 904 w 910"/>
              <a:gd name="T25" fmla="*/ 13 h 235"/>
              <a:gd name="T26" fmla="*/ 903 w 910"/>
              <a:gd name="T27" fmla="*/ 10 h 235"/>
              <a:gd name="T28" fmla="*/ 901 w 910"/>
              <a:gd name="T29" fmla="*/ 8 h 235"/>
              <a:gd name="T30" fmla="*/ 901 w 910"/>
              <a:gd name="T31" fmla="*/ 7 h 235"/>
              <a:gd name="T32" fmla="*/ 900 w 910"/>
              <a:gd name="T33" fmla="*/ 6 h 235"/>
              <a:gd name="T34" fmla="*/ 900 w 910"/>
              <a:gd name="T35" fmla="*/ 6 h 235"/>
              <a:gd name="T36" fmla="*/ 898 w 910"/>
              <a:gd name="T37" fmla="*/ 6 h 235"/>
              <a:gd name="T38" fmla="*/ 895 w 910"/>
              <a:gd name="T39" fmla="*/ 5 h 235"/>
              <a:gd name="T40" fmla="*/ 885 w 910"/>
              <a:gd name="T41" fmla="*/ 2 h 235"/>
              <a:gd name="T42" fmla="*/ 834 w 910"/>
              <a:gd name="T4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0" h="235">
                <a:moveTo>
                  <a:pt x="55" y="234"/>
                </a:moveTo>
                <a:lnTo>
                  <a:pt x="29" y="234"/>
                </a:lnTo>
                <a:lnTo>
                  <a:pt x="9" y="222"/>
                </a:lnTo>
                <a:lnTo>
                  <a:pt x="0" y="195"/>
                </a:lnTo>
                <a:lnTo>
                  <a:pt x="1" y="177"/>
                </a:lnTo>
                <a:lnTo>
                  <a:pt x="20" y="163"/>
                </a:lnTo>
                <a:lnTo>
                  <a:pt x="47" y="159"/>
                </a:lnTo>
                <a:lnTo>
                  <a:pt x="885" y="62"/>
                </a:lnTo>
                <a:lnTo>
                  <a:pt x="895" y="56"/>
                </a:lnTo>
                <a:lnTo>
                  <a:pt x="906" y="48"/>
                </a:lnTo>
                <a:lnTo>
                  <a:pt x="909" y="36"/>
                </a:lnTo>
                <a:lnTo>
                  <a:pt x="906" y="17"/>
                </a:lnTo>
                <a:lnTo>
                  <a:pt x="904" y="13"/>
                </a:lnTo>
                <a:lnTo>
                  <a:pt x="903" y="10"/>
                </a:lnTo>
                <a:lnTo>
                  <a:pt x="901" y="8"/>
                </a:lnTo>
                <a:lnTo>
                  <a:pt x="901" y="7"/>
                </a:lnTo>
                <a:lnTo>
                  <a:pt x="900" y="6"/>
                </a:lnTo>
                <a:lnTo>
                  <a:pt x="900" y="6"/>
                </a:lnTo>
                <a:lnTo>
                  <a:pt x="898" y="6"/>
                </a:lnTo>
                <a:lnTo>
                  <a:pt x="895" y="5"/>
                </a:lnTo>
                <a:lnTo>
                  <a:pt x="885" y="2"/>
                </a:lnTo>
                <a:lnTo>
                  <a:pt x="834"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19" name="Line 51"/>
          <p:cNvSpPr>
            <a:spLocks noChangeShapeType="1"/>
          </p:cNvSpPr>
          <p:nvPr/>
        </p:nvSpPr>
        <p:spPr bwMode="auto">
          <a:xfrm>
            <a:off x="4126707" y="4088606"/>
            <a:ext cx="898922" cy="25004"/>
          </a:xfrm>
          <a:prstGeom prst="line">
            <a:avLst/>
          </a:prstGeom>
          <a:noFill/>
          <a:ln w="12700">
            <a:solidFill>
              <a:schemeClr val="tx1"/>
            </a:solidFill>
            <a:prstDash val="lg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20" name="Line 52"/>
          <p:cNvSpPr>
            <a:spLocks noChangeShapeType="1"/>
          </p:cNvSpPr>
          <p:nvPr/>
        </p:nvSpPr>
        <p:spPr bwMode="auto">
          <a:xfrm>
            <a:off x="4108847" y="3779044"/>
            <a:ext cx="898922" cy="25004"/>
          </a:xfrm>
          <a:prstGeom prst="line">
            <a:avLst/>
          </a:prstGeom>
          <a:noFill/>
          <a:ln w="12700">
            <a:solidFill>
              <a:schemeClr val="tx1"/>
            </a:solidFill>
            <a:prstDash val="lg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21" name="Freeform 53"/>
          <p:cNvSpPr>
            <a:spLocks/>
          </p:cNvSpPr>
          <p:nvPr/>
        </p:nvSpPr>
        <p:spPr bwMode="auto">
          <a:xfrm>
            <a:off x="3604023" y="2305050"/>
            <a:ext cx="720328" cy="2130029"/>
          </a:xfrm>
          <a:custGeom>
            <a:avLst/>
            <a:gdLst>
              <a:gd name="T0" fmla="*/ 0 w 605"/>
              <a:gd name="T1" fmla="*/ 0 h 1789"/>
              <a:gd name="T2" fmla="*/ 604 w 605"/>
              <a:gd name="T3" fmla="*/ 0 h 1789"/>
              <a:gd name="T4" fmla="*/ 604 w 605"/>
              <a:gd name="T5" fmla="*/ 1788 h 1789"/>
            </a:gdLst>
            <a:ahLst/>
            <a:cxnLst>
              <a:cxn ang="0">
                <a:pos x="T0" y="T1"/>
              </a:cxn>
              <a:cxn ang="0">
                <a:pos x="T2" y="T3"/>
              </a:cxn>
              <a:cxn ang="0">
                <a:pos x="T4" y="T5"/>
              </a:cxn>
            </a:cxnLst>
            <a:rect l="0" t="0" r="r" b="b"/>
            <a:pathLst>
              <a:path w="605" h="1789">
                <a:moveTo>
                  <a:pt x="0" y="0"/>
                </a:moveTo>
                <a:lnTo>
                  <a:pt x="604" y="0"/>
                </a:lnTo>
                <a:lnTo>
                  <a:pt x="604" y="1788"/>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nvGrpSpPr>
          <p:cNvPr id="7222" name="Group 54"/>
          <p:cNvGrpSpPr>
            <a:grpSpLocks/>
          </p:cNvGrpSpPr>
          <p:nvPr/>
        </p:nvGrpSpPr>
        <p:grpSpPr bwMode="auto">
          <a:xfrm>
            <a:off x="3679031" y="2255044"/>
            <a:ext cx="214313" cy="109538"/>
            <a:chOff x="3383" y="1798"/>
            <a:chExt cx="180" cy="92"/>
          </a:xfrm>
        </p:grpSpPr>
        <p:sp>
          <p:nvSpPr>
            <p:cNvPr id="7223" name="Freeform 55"/>
            <p:cNvSpPr>
              <a:spLocks/>
            </p:cNvSpPr>
            <p:nvPr/>
          </p:nvSpPr>
          <p:spPr bwMode="auto">
            <a:xfrm>
              <a:off x="3383" y="1798"/>
              <a:ext cx="92" cy="92"/>
            </a:xfrm>
            <a:custGeom>
              <a:avLst/>
              <a:gdLst>
                <a:gd name="T0" fmla="*/ 91 w 92"/>
                <a:gd name="T1" fmla="*/ 45 h 92"/>
                <a:gd name="T2" fmla="*/ 0 w 92"/>
                <a:gd name="T3" fmla="*/ 0 h 92"/>
                <a:gd name="T4" fmla="*/ 0 w 92"/>
                <a:gd name="T5" fmla="*/ 91 h 92"/>
                <a:gd name="T6" fmla="*/ 91 w 92"/>
                <a:gd name="T7" fmla="*/ 45 h 92"/>
              </a:gdLst>
              <a:ahLst/>
              <a:cxnLst>
                <a:cxn ang="0">
                  <a:pos x="T0" y="T1"/>
                </a:cxn>
                <a:cxn ang="0">
                  <a:pos x="T2" y="T3"/>
                </a:cxn>
                <a:cxn ang="0">
                  <a:pos x="T4" y="T5"/>
                </a:cxn>
                <a:cxn ang="0">
                  <a:pos x="T6" y="T7"/>
                </a:cxn>
              </a:cxnLst>
              <a:rect l="0" t="0" r="r" b="b"/>
              <a:pathLst>
                <a:path w="92" h="92">
                  <a:moveTo>
                    <a:pt x="91" y="45"/>
                  </a:moveTo>
                  <a:lnTo>
                    <a:pt x="0" y="0"/>
                  </a:lnTo>
                  <a:lnTo>
                    <a:pt x="0" y="91"/>
                  </a:lnTo>
                  <a:lnTo>
                    <a:pt x="91" y="45"/>
                  </a:lnTo>
                </a:path>
              </a:pathLst>
            </a:custGeom>
            <a:solidFill>
              <a:schemeClr val="bg2"/>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24" name="Freeform 56"/>
            <p:cNvSpPr>
              <a:spLocks/>
            </p:cNvSpPr>
            <p:nvPr/>
          </p:nvSpPr>
          <p:spPr bwMode="auto">
            <a:xfrm>
              <a:off x="3473" y="1798"/>
              <a:ext cx="90" cy="92"/>
            </a:xfrm>
            <a:custGeom>
              <a:avLst/>
              <a:gdLst>
                <a:gd name="T0" fmla="*/ 0 w 90"/>
                <a:gd name="T1" fmla="*/ 45 h 92"/>
                <a:gd name="T2" fmla="*/ 89 w 90"/>
                <a:gd name="T3" fmla="*/ 0 h 92"/>
                <a:gd name="T4" fmla="*/ 89 w 90"/>
                <a:gd name="T5" fmla="*/ 91 h 92"/>
                <a:gd name="T6" fmla="*/ 0 w 90"/>
                <a:gd name="T7" fmla="*/ 45 h 92"/>
              </a:gdLst>
              <a:ahLst/>
              <a:cxnLst>
                <a:cxn ang="0">
                  <a:pos x="T0" y="T1"/>
                </a:cxn>
                <a:cxn ang="0">
                  <a:pos x="T2" y="T3"/>
                </a:cxn>
                <a:cxn ang="0">
                  <a:pos x="T4" y="T5"/>
                </a:cxn>
                <a:cxn ang="0">
                  <a:pos x="T6" y="T7"/>
                </a:cxn>
              </a:cxnLst>
              <a:rect l="0" t="0" r="r" b="b"/>
              <a:pathLst>
                <a:path w="90" h="92">
                  <a:moveTo>
                    <a:pt x="0" y="45"/>
                  </a:moveTo>
                  <a:lnTo>
                    <a:pt x="89" y="0"/>
                  </a:lnTo>
                  <a:lnTo>
                    <a:pt x="89" y="91"/>
                  </a:lnTo>
                  <a:lnTo>
                    <a:pt x="0" y="45"/>
                  </a:lnTo>
                </a:path>
              </a:pathLst>
            </a:custGeom>
            <a:solidFill>
              <a:schemeClr val="bg2"/>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sp>
        <p:nvSpPr>
          <p:cNvPr id="7225" name="Line 57"/>
          <p:cNvSpPr>
            <a:spLocks noChangeShapeType="1"/>
          </p:cNvSpPr>
          <p:nvPr/>
        </p:nvSpPr>
        <p:spPr bwMode="auto">
          <a:xfrm flipV="1">
            <a:off x="4427935" y="1371600"/>
            <a:ext cx="0" cy="46672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26" name="Line 58"/>
          <p:cNvSpPr>
            <a:spLocks noChangeShapeType="1"/>
          </p:cNvSpPr>
          <p:nvPr/>
        </p:nvSpPr>
        <p:spPr bwMode="auto">
          <a:xfrm flipV="1">
            <a:off x="4427935" y="1985962"/>
            <a:ext cx="0" cy="76676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27" name="Line 59"/>
          <p:cNvSpPr>
            <a:spLocks noChangeShapeType="1"/>
          </p:cNvSpPr>
          <p:nvPr/>
        </p:nvSpPr>
        <p:spPr bwMode="auto">
          <a:xfrm flipV="1">
            <a:off x="4427935" y="1885950"/>
            <a:ext cx="0" cy="10001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28" name="Line 60"/>
          <p:cNvSpPr>
            <a:spLocks noChangeShapeType="1"/>
          </p:cNvSpPr>
          <p:nvPr/>
        </p:nvSpPr>
        <p:spPr bwMode="auto">
          <a:xfrm flipV="1">
            <a:off x="4427935" y="1785937"/>
            <a:ext cx="0" cy="10001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29" name="Line 61"/>
          <p:cNvSpPr>
            <a:spLocks noChangeShapeType="1"/>
          </p:cNvSpPr>
          <p:nvPr/>
        </p:nvSpPr>
        <p:spPr bwMode="auto">
          <a:xfrm flipH="1">
            <a:off x="3990975" y="1664494"/>
            <a:ext cx="43815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30" name="Line 62"/>
          <p:cNvSpPr>
            <a:spLocks noChangeShapeType="1"/>
          </p:cNvSpPr>
          <p:nvPr/>
        </p:nvSpPr>
        <p:spPr bwMode="auto">
          <a:xfrm flipH="1">
            <a:off x="3708798" y="1664494"/>
            <a:ext cx="6786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31" name="Line 63"/>
          <p:cNvSpPr>
            <a:spLocks noChangeShapeType="1"/>
          </p:cNvSpPr>
          <p:nvPr/>
        </p:nvSpPr>
        <p:spPr bwMode="auto">
          <a:xfrm flipH="1">
            <a:off x="4266010" y="1421606"/>
            <a:ext cx="31313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32" name="Line 64"/>
          <p:cNvSpPr>
            <a:spLocks noChangeShapeType="1"/>
          </p:cNvSpPr>
          <p:nvPr/>
        </p:nvSpPr>
        <p:spPr bwMode="auto">
          <a:xfrm>
            <a:off x="4266010" y="1309688"/>
            <a:ext cx="0" cy="23217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33" name="Line 65"/>
          <p:cNvSpPr>
            <a:spLocks noChangeShapeType="1"/>
          </p:cNvSpPr>
          <p:nvPr/>
        </p:nvSpPr>
        <p:spPr bwMode="auto">
          <a:xfrm>
            <a:off x="4151710" y="1310878"/>
            <a:ext cx="0" cy="23217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34" name="Oval 66"/>
          <p:cNvSpPr>
            <a:spLocks noChangeArrowheads="1"/>
          </p:cNvSpPr>
          <p:nvPr/>
        </p:nvSpPr>
        <p:spPr bwMode="auto">
          <a:xfrm>
            <a:off x="4330304" y="1200151"/>
            <a:ext cx="192881" cy="19288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7235" name="Freeform 67"/>
          <p:cNvSpPr>
            <a:spLocks/>
          </p:cNvSpPr>
          <p:nvPr/>
        </p:nvSpPr>
        <p:spPr bwMode="auto">
          <a:xfrm>
            <a:off x="4393406" y="1245394"/>
            <a:ext cx="71438" cy="114300"/>
          </a:xfrm>
          <a:custGeom>
            <a:avLst/>
            <a:gdLst>
              <a:gd name="T0" fmla="*/ 0 w 60"/>
              <a:gd name="T1" fmla="*/ 88 h 96"/>
              <a:gd name="T2" fmla="*/ 9 w 60"/>
              <a:gd name="T3" fmla="*/ 95 h 96"/>
              <a:gd name="T4" fmla="*/ 59 w 60"/>
              <a:gd name="T5" fmla="*/ 7 h 96"/>
              <a:gd name="T6" fmla="*/ 50 w 60"/>
              <a:gd name="T7" fmla="*/ 0 h 96"/>
              <a:gd name="T8" fmla="*/ 0 w 60"/>
              <a:gd name="T9" fmla="*/ 88 h 96"/>
            </a:gdLst>
            <a:ahLst/>
            <a:cxnLst>
              <a:cxn ang="0">
                <a:pos x="T0" y="T1"/>
              </a:cxn>
              <a:cxn ang="0">
                <a:pos x="T2" y="T3"/>
              </a:cxn>
              <a:cxn ang="0">
                <a:pos x="T4" y="T5"/>
              </a:cxn>
              <a:cxn ang="0">
                <a:pos x="T6" y="T7"/>
              </a:cxn>
              <a:cxn ang="0">
                <a:pos x="T8" y="T9"/>
              </a:cxn>
            </a:cxnLst>
            <a:rect l="0" t="0" r="r" b="b"/>
            <a:pathLst>
              <a:path w="60" h="96">
                <a:moveTo>
                  <a:pt x="0" y="88"/>
                </a:moveTo>
                <a:lnTo>
                  <a:pt x="9" y="95"/>
                </a:lnTo>
                <a:lnTo>
                  <a:pt x="59" y="7"/>
                </a:lnTo>
                <a:lnTo>
                  <a:pt x="50" y="0"/>
                </a:lnTo>
                <a:lnTo>
                  <a:pt x="0" y="8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36" name="Line 68"/>
          <p:cNvSpPr>
            <a:spLocks noChangeShapeType="1"/>
          </p:cNvSpPr>
          <p:nvPr/>
        </p:nvSpPr>
        <p:spPr bwMode="auto">
          <a:xfrm flipV="1">
            <a:off x="3786188" y="2202656"/>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37" name="Line 69"/>
          <p:cNvSpPr>
            <a:spLocks noChangeShapeType="1"/>
          </p:cNvSpPr>
          <p:nvPr/>
        </p:nvSpPr>
        <p:spPr bwMode="auto">
          <a:xfrm flipH="1">
            <a:off x="3736182" y="2206229"/>
            <a:ext cx="9882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38" name="Line 70"/>
          <p:cNvSpPr>
            <a:spLocks noChangeShapeType="1"/>
          </p:cNvSpPr>
          <p:nvPr/>
        </p:nvSpPr>
        <p:spPr bwMode="auto">
          <a:xfrm flipV="1">
            <a:off x="5476875" y="2202656"/>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39" name="Line 71"/>
          <p:cNvSpPr>
            <a:spLocks noChangeShapeType="1"/>
          </p:cNvSpPr>
          <p:nvPr/>
        </p:nvSpPr>
        <p:spPr bwMode="auto">
          <a:xfrm flipH="1">
            <a:off x="5428060" y="2206229"/>
            <a:ext cx="9882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40" name="Line 72"/>
          <p:cNvSpPr>
            <a:spLocks noChangeShapeType="1"/>
          </p:cNvSpPr>
          <p:nvPr/>
        </p:nvSpPr>
        <p:spPr bwMode="auto">
          <a:xfrm flipV="1">
            <a:off x="4888706" y="2286000"/>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41" name="Line 73"/>
          <p:cNvSpPr>
            <a:spLocks noChangeShapeType="1"/>
          </p:cNvSpPr>
          <p:nvPr/>
        </p:nvSpPr>
        <p:spPr bwMode="auto">
          <a:xfrm flipV="1">
            <a:off x="4889897" y="1776413"/>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42" name="Line 74"/>
          <p:cNvSpPr>
            <a:spLocks noChangeShapeType="1"/>
          </p:cNvSpPr>
          <p:nvPr/>
        </p:nvSpPr>
        <p:spPr bwMode="auto">
          <a:xfrm flipH="1">
            <a:off x="4841082" y="1779985"/>
            <a:ext cx="9882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43" name="Freeform 75"/>
          <p:cNvSpPr>
            <a:spLocks/>
          </p:cNvSpPr>
          <p:nvPr/>
        </p:nvSpPr>
        <p:spPr bwMode="auto">
          <a:xfrm>
            <a:off x="4171950" y="3259931"/>
            <a:ext cx="742950" cy="123825"/>
          </a:xfrm>
          <a:custGeom>
            <a:avLst/>
            <a:gdLst>
              <a:gd name="T0" fmla="*/ 0 w 624"/>
              <a:gd name="T1" fmla="*/ 48 h 104"/>
              <a:gd name="T2" fmla="*/ 96 w 624"/>
              <a:gd name="T3" fmla="*/ 96 h 104"/>
              <a:gd name="T4" fmla="*/ 336 w 624"/>
              <a:gd name="T5" fmla="*/ 0 h 104"/>
              <a:gd name="T6" fmla="*/ 480 w 624"/>
              <a:gd name="T7" fmla="*/ 96 h 104"/>
              <a:gd name="T8" fmla="*/ 624 w 624"/>
              <a:gd name="T9" fmla="*/ 0 h 104"/>
            </a:gdLst>
            <a:ahLst/>
            <a:cxnLst>
              <a:cxn ang="0">
                <a:pos x="T0" y="T1"/>
              </a:cxn>
              <a:cxn ang="0">
                <a:pos x="T2" y="T3"/>
              </a:cxn>
              <a:cxn ang="0">
                <a:pos x="T4" y="T5"/>
              </a:cxn>
              <a:cxn ang="0">
                <a:pos x="T6" y="T7"/>
              </a:cxn>
              <a:cxn ang="0">
                <a:pos x="T8" y="T9"/>
              </a:cxn>
            </a:cxnLst>
            <a:rect l="0" t="0" r="r" b="b"/>
            <a:pathLst>
              <a:path w="624" h="104">
                <a:moveTo>
                  <a:pt x="0" y="48"/>
                </a:moveTo>
                <a:cubicBezTo>
                  <a:pt x="20" y="76"/>
                  <a:pt x="40" y="104"/>
                  <a:pt x="96" y="96"/>
                </a:cubicBezTo>
                <a:cubicBezTo>
                  <a:pt x="152" y="88"/>
                  <a:pt x="272" y="0"/>
                  <a:pt x="336" y="0"/>
                </a:cubicBezTo>
                <a:cubicBezTo>
                  <a:pt x="400" y="0"/>
                  <a:pt x="432" y="96"/>
                  <a:pt x="480" y="96"/>
                </a:cubicBezTo>
                <a:cubicBezTo>
                  <a:pt x="528" y="96"/>
                  <a:pt x="600" y="16"/>
                  <a:pt x="624" y="0"/>
                </a:cubicBezTo>
              </a:path>
            </a:pathLst>
          </a:custGeom>
          <a:noFill/>
          <a:ln w="38100" cap="flat" cmpd="sng">
            <a:solidFill>
              <a:srgbClr val="008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44" name="Line 76"/>
          <p:cNvSpPr>
            <a:spLocks noChangeShapeType="1"/>
          </p:cNvSpPr>
          <p:nvPr/>
        </p:nvSpPr>
        <p:spPr bwMode="auto">
          <a:xfrm>
            <a:off x="4743450" y="3028950"/>
            <a:ext cx="914400" cy="0"/>
          </a:xfrm>
          <a:prstGeom prst="line">
            <a:avLst/>
          </a:prstGeom>
          <a:noFill/>
          <a:ln w="38100">
            <a:solidFill>
              <a:schemeClr val="tx1"/>
            </a:solidFill>
            <a:round/>
            <a:headEnd type="triangl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45" name="Line 77"/>
          <p:cNvSpPr>
            <a:spLocks noChangeShapeType="1"/>
          </p:cNvSpPr>
          <p:nvPr/>
        </p:nvSpPr>
        <p:spPr bwMode="auto">
          <a:xfrm>
            <a:off x="4800600" y="4002881"/>
            <a:ext cx="857250" cy="0"/>
          </a:xfrm>
          <a:prstGeom prst="line">
            <a:avLst/>
          </a:prstGeom>
          <a:noFill/>
          <a:ln w="38100">
            <a:solidFill>
              <a:schemeClr val="tx1"/>
            </a:solidFill>
            <a:round/>
            <a:headEnd type="triangl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46" name="Text Box 78"/>
          <p:cNvSpPr txBox="1">
            <a:spLocks noChangeArrowheads="1"/>
          </p:cNvSpPr>
          <p:nvPr/>
        </p:nvSpPr>
        <p:spPr bwMode="auto">
          <a:xfrm>
            <a:off x="5645944" y="2832497"/>
            <a:ext cx="1000595"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050" b="1">
                <a:latin typeface="Arial" panose="020B0604020202020204" pitchFamily="34" charset="0"/>
              </a:rPr>
              <a:t>Vapor Space</a:t>
            </a:r>
          </a:p>
        </p:txBody>
      </p:sp>
      <p:sp>
        <p:nvSpPr>
          <p:cNvPr id="7247" name="Text Box 79"/>
          <p:cNvSpPr txBox="1">
            <a:spLocks noChangeArrowheads="1"/>
          </p:cNvSpPr>
          <p:nvPr/>
        </p:nvSpPr>
        <p:spPr bwMode="auto">
          <a:xfrm>
            <a:off x="5645944" y="3861197"/>
            <a:ext cx="1130438"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050" b="1">
                <a:latin typeface="Arial" panose="020B0604020202020204" pitchFamily="34" charset="0"/>
              </a:rPr>
              <a:t>Liquid Product</a:t>
            </a:r>
          </a:p>
        </p:txBody>
      </p:sp>
      <p:sp>
        <p:nvSpPr>
          <p:cNvPr id="7248" name="Line 80"/>
          <p:cNvSpPr>
            <a:spLocks noChangeShapeType="1"/>
          </p:cNvSpPr>
          <p:nvPr/>
        </p:nvSpPr>
        <p:spPr bwMode="auto">
          <a:xfrm>
            <a:off x="4914900" y="3257550"/>
            <a:ext cx="742950" cy="0"/>
          </a:xfrm>
          <a:prstGeom prst="line">
            <a:avLst/>
          </a:prstGeom>
          <a:noFill/>
          <a:ln w="38100">
            <a:solidFill>
              <a:schemeClr val="tx1"/>
            </a:solidFill>
            <a:round/>
            <a:headEnd type="triangl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49" name="Line 81"/>
          <p:cNvSpPr>
            <a:spLocks noChangeShapeType="1"/>
          </p:cNvSpPr>
          <p:nvPr/>
        </p:nvSpPr>
        <p:spPr bwMode="auto">
          <a:xfrm flipH="1">
            <a:off x="3486150" y="3031331"/>
            <a:ext cx="685800"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50" name="Line 82"/>
          <p:cNvSpPr>
            <a:spLocks noChangeShapeType="1"/>
          </p:cNvSpPr>
          <p:nvPr/>
        </p:nvSpPr>
        <p:spPr bwMode="auto">
          <a:xfrm flipH="1">
            <a:off x="3486150" y="4000501"/>
            <a:ext cx="457200" cy="2381"/>
          </a:xfrm>
          <a:prstGeom prst="line">
            <a:avLst/>
          </a:prstGeom>
          <a:noFill/>
          <a:ln w="38100">
            <a:solidFill>
              <a:schemeClr val="tx1"/>
            </a:solidFill>
            <a:round/>
            <a:headEnd type="triangl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51" name="Text Box 83"/>
          <p:cNvSpPr txBox="1">
            <a:spLocks noChangeArrowheads="1"/>
          </p:cNvSpPr>
          <p:nvPr/>
        </p:nvSpPr>
        <p:spPr bwMode="auto">
          <a:xfrm>
            <a:off x="2000250" y="2859881"/>
            <a:ext cx="978153"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050" b="1" dirty="0">
                <a:latin typeface="Arial" panose="020B0604020202020204" pitchFamily="34" charset="0"/>
              </a:rPr>
              <a:t>Inner Vessel</a:t>
            </a:r>
          </a:p>
        </p:txBody>
      </p:sp>
      <p:sp>
        <p:nvSpPr>
          <p:cNvPr id="7252" name="Text Box 84"/>
          <p:cNvSpPr txBox="1">
            <a:spLocks noChangeArrowheads="1"/>
          </p:cNvSpPr>
          <p:nvPr/>
        </p:nvSpPr>
        <p:spPr bwMode="auto">
          <a:xfrm>
            <a:off x="1943100" y="3831431"/>
            <a:ext cx="1008609"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050" b="1">
                <a:latin typeface="Arial" panose="020B0604020202020204" pitchFamily="34" charset="0"/>
              </a:rPr>
              <a:t>Outer Vessel</a:t>
            </a:r>
          </a:p>
        </p:txBody>
      </p:sp>
      <p:sp>
        <p:nvSpPr>
          <p:cNvPr id="7253" name="Line 85"/>
          <p:cNvSpPr>
            <a:spLocks noChangeShapeType="1"/>
          </p:cNvSpPr>
          <p:nvPr/>
        </p:nvSpPr>
        <p:spPr bwMode="auto">
          <a:xfrm flipH="1">
            <a:off x="3486150" y="3543300"/>
            <a:ext cx="571500" cy="0"/>
          </a:xfrm>
          <a:prstGeom prst="line">
            <a:avLst/>
          </a:prstGeom>
          <a:noFill/>
          <a:ln w="38100">
            <a:solidFill>
              <a:schemeClr val="tx1"/>
            </a:solidFill>
            <a:round/>
            <a:headEnd type="triangl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7254" name="Rectangle 86"/>
          <p:cNvSpPr>
            <a:spLocks noChangeArrowheads="1"/>
          </p:cNvSpPr>
          <p:nvPr/>
        </p:nvSpPr>
        <p:spPr bwMode="auto">
          <a:xfrm>
            <a:off x="2000250" y="134540"/>
            <a:ext cx="508635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nchor="ctr"/>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marL="457200" fontAlgn="base">
              <a:spcBef>
                <a:spcPct val="0"/>
              </a:spcBef>
              <a:spcAft>
                <a:spcPct val="0"/>
              </a:spcAft>
              <a:defRPr sz="2400">
                <a:solidFill>
                  <a:schemeClr val="tx1"/>
                </a:solidFill>
                <a:latin typeface="Times New Roman" panose="02020603050405020304" pitchFamily="18" charset="0"/>
              </a:defRPr>
            </a:lvl6pPr>
            <a:lvl7pPr marL="914400" fontAlgn="base">
              <a:spcBef>
                <a:spcPct val="0"/>
              </a:spcBef>
              <a:spcAft>
                <a:spcPct val="0"/>
              </a:spcAft>
              <a:defRPr sz="2400">
                <a:solidFill>
                  <a:schemeClr val="tx1"/>
                </a:solidFill>
                <a:latin typeface="Times New Roman" panose="02020603050405020304" pitchFamily="18" charset="0"/>
              </a:defRPr>
            </a:lvl7pPr>
            <a:lvl8pPr marL="1371600" fontAlgn="base">
              <a:spcBef>
                <a:spcPct val="0"/>
              </a:spcBef>
              <a:spcAft>
                <a:spcPct val="0"/>
              </a:spcAft>
              <a:defRPr sz="2400">
                <a:solidFill>
                  <a:schemeClr val="tx1"/>
                </a:solidFill>
                <a:latin typeface="Times New Roman" panose="02020603050405020304" pitchFamily="18" charset="0"/>
              </a:defRPr>
            </a:lvl8pPr>
            <a:lvl9pPr marL="1828800" fontAlgn="base">
              <a:spcBef>
                <a:spcPct val="0"/>
              </a:spcBef>
              <a:spcAft>
                <a:spcPct val="0"/>
              </a:spcAft>
              <a:defRPr sz="2400">
                <a:solidFill>
                  <a:schemeClr val="tx1"/>
                </a:solidFill>
                <a:latin typeface="Times New Roman" panose="02020603050405020304" pitchFamily="18" charset="0"/>
              </a:defRPr>
            </a:lvl9pPr>
          </a:lstStyle>
          <a:p>
            <a:pPr algn="ctr"/>
            <a:r>
              <a:rPr lang="en-US" sz="3300" b="1" dirty="0">
                <a:solidFill>
                  <a:srgbClr val="008080"/>
                </a:solidFill>
                <a:latin typeface="Arial" panose="020B0604020202020204" pitchFamily="34" charset="0"/>
              </a:rPr>
              <a:t>Container Cross Section</a:t>
            </a:r>
          </a:p>
        </p:txBody>
      </p:sp>
      <p:sp>
        <p:nvSpPr>
          <p:cNvPr id="7255" name="Text Box 87"/>
          <p:cNvSpPr txBox="1">
            <a:spLocks noChangeArrowheads="1"/>
          </p:cNvSpPr>
          <p:nvPr/>
        </p:nvSpPr>
        <p:spPr bwMode="auto">
          <a:xfrm>
            <a:off x="1714500" y="3371850"/>
            <a:ext cx="1143262"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050" b="1">
                <a:latin typeface="Arial" panose="020B0604020202020204" pitchFamily="34" charset="0"/>
              </a:rPr>
              <a:t>Vacuum Space</a:t>
            </a:r>
          </a:p>
        </p:txBody>
      </p:sp>
      <p:sp>
        <p:nvSpPr>
          <p:cNvPr id="7256" name="Text Box 88"/>
          <p:cNvSpPr txBox="1">
            <a:spLocks noChangeArrowheads="1"/>
          </p:cNvSpPr>
          <p:nvPr/>
        </p:nvSpPr>
        <p:spPr bwMode="auto">
          <a:xfrm>
            <a:off x="5657851" y="3086100"/>
            <a:ext cx="966931"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050" b="1">
                <a:latin typeface="Arial" panose="020B0604020202020204" pitchFamily="34" charset="0"/>
              </a:rPr>
              <a:t>Liquid Level</a:t>
            </a:r>
          </a:p>
        </p:txBody>
      </p:sp>
    </p:spTree>
    <p:extLst>
      <p:ext uri="{BB962C8B-B14F-4D97-AF65-F5344CB8AC3E}">
        <p14:creationId xmlns:p14="http://schemas.microsoft.com/office/powerpoint/2010/main" val="38624550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493044" y="102394"/>
            <a:ext cx="434340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056" tIns="34529" rIns="69056" bIns="34529" anchor="ctr"/>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marL="457200" fontAlgn="base">
              <a:spcBef>
                <a:spcPct val="0"/>
              </a:spcBef>
              <a:spcAft>
                <a:spcPct val="0"/>
              </a:spcAft>
              <a:defRPr sz="2400">
                <a:solidFill>
                  <a:schemeClr val="tx1"/>
                </a:solidFill>
                <a:latin typeface="Times New Roman" panose="02020603050405020304" pitchFamily="18" charset="0"/>
              </a:defRPr>
            </a:lvl6pPr>
            <a:lvl7pPr marL="914400" fontAlgn="base">
              <a:spcBef>
                <a:spcPct val="0"/>
              </a:spcBef>
              <a:spcAft>
                <a:spcPct val="0"/>
              </a:spcAft>
              <a:defRPr sz="2400">
                <a:solidFill>
                  <a:schemeClr val="tx1"/>
                </a:solidFill>
                <a:latin typeface="Times New Roman" panose="02020603050405020304" pitchFamily="18" charset="0"/>
              </a:defRPr>
            </a:lvl7pPr>
            <a:lvl8pPr marL="1371600" fontAlgn="base">
              <a:spcBef>
                <a:spcPct val="0"/>
              </a:spcBef>
              <a:spcAft>
                <a:spcPct val="0"/>
              </a:spcAft>
              <a:defRPr sz="2400">
                <a:solidFill>
                  <a:schemeClr val="tx1"/>
                </a:solidFill>
                <a:latin typeface="Times New Roman" panose="02020603050405020304" pitchFamily="18" charset="0"/>
              </a:defRPr>
            </a:lvl8pPr>
            <a:lvl9pPr marL="1828800" fontAlgn="base">
              <a:spcBef>
                <a:spcPct val="0"/>
              </a:spcBef>
              <a:spcAft>
                <a:spcPct val="0"/>
              </a:spcAft>
              <a:defRPr sz="2400">
                <a:solidFill>
                  <a:schemeClr val="tx1"/>
                </a:solidFill>
                <a:latin typeface="Times New Roman" panose="02020603050405020304" pitchFamily="18" charset="0"/>
              </a:defRPr>
            </a:lvl9pPr>
          </a:lstStyle>
          <a:p>
            <a:pPr algn="ctr"/>
            <a:r>
              <a:rPr lang="en-US" sz="3300" b="1" dirty="0">
                <a:solidFill>
                  <a:srgbClr val="008080"/>
                </a:solidFill>
                <a:latin typeface="Arial" panose="020B0604020202020204" pitchFamily="34" charset="0"/>
              </a:rPr>
              <a:t>Gas Withdrawal</a:t>
            </a:r>
          </a:p>
        </p:txBody>
      </p:sp>
      <p:sp>
        <p:nvSpPr>
          <p:cNvPr id="11267" name="Freeform 3"/>
          <p:cNvSpPr>
            <a:spLocks/>
          </p:cNvSpPr>
          <p:nvPr/>
        </p:nvSpPr>
        <p:spPr bwMode="auto">
          <a:xfrm>
            <a:off x="5668566" y="2563416"/>
            <a:ext cx="752475" cy="1928813"/>
          </a:xfrm>
          <a:custGeom>
            <a:avLst/>
            <a:gdLst>
              <a:gd name="T0" fmla="*/ 196 w 632"/>
              <a:gd name="T1" fmla="*/ 0 h 1620"/>
              <a:gd name="T2" fmla="*/ 175 w 632"/>
              <a:gd name="T3" fmla="*/ 1 h 1620"/>
              <a:gd name="T4" fmla="*/ 157 w 632"/>
              <a:gd name="T5" fmla="*/ 3 h 1620"/>
              <a:gd name="T6" fmla="*/ 119 w 632"/>
              <a:gd name="T7" fmla="*/ 16 h 1620"/>
              <a:gd name="T8" fmla="*/ 87 w 632"/>
              <a:gd name="T9" fmla="*/ 33 h 1620"/>
              <a:gd name="T10" fmla="*/ 56 w 632"/>
              <a:gd name="T11" fmla="*/ 57 h 1620"/>
              <a:gd name="T12" fmla="*/ 34 w 632"/>
              <a:gd name="T13" fmla="*/ 88 h 1620"/>
              <a:gd name="T14" fmla="*/ 15 w 632"/>
              <a:gd name="T15" fmla="*/ 118 h 1620"/>
              <a:gd name="T16" fmla="*/ 3 w 632"/>
              <a:gd name="T17" fmla="*/ 157 h 1620"/>
              <a:gd name="T18" fmla="*/ 2 w 632"/>
              <a:gd name="T19" fmla="*/ 176 h 1620"/>
              <a:gd name="T20" fmla="*/ 0 w 632"/>
              <a:gd name="T21" fmla="*/ 196 h 1620"/>
              <a:gd name="T22" fmla="*/ 0 w 632"/>
              <a:gd name="T23" fmla="*/ 809 h 1620"/>
              <a:gd name="T24" fmla="*/ 0 w 632"/>
              <a:gd name="T25" fmla="*/ 1424 h 1620"/>
              <a:gd name="T26" fmla="*/ 2 w 632"/>
              <a:gd name="T27" fmla="*/ 1445 h 1620"/>
              <a:gd name="T28" fmla="*/ 3 w 632"/>
              <a:gd name="T29" fmla="*/ 1464 h 1620"/>
              <a:gd name="T30" fmla="*/ 15 w 632"/>
              <a:gd name="T31" fmla="*/ 1500 h 1620"/>
              <a:gd name="T32" fmla="*/ 34 w 632"/>
              <a:gd name="T33" fmla="*/ 1533 h 1620"/>
              <a:gd name="T34" fmla="*/ 56 w 632"/>
              <a:gd name="T35" fmla="*/ 1563 h 1620"/>
              <a:gd name="T36" fmla="*/ 87 w 632"/>
              <a:gd name="T37" fmla="*/ 1585 h 1620"/>
              <a:gd name="T38" fmla="*/ 119 w 632"/>
              <a:gd name="T39" fmla="*/ 1604 h 1620"/>
              <a:gd name="T40" fmla="*/ 157 w 632"/>
              <a:gd name="T41" fmla="*/ 1616 h 1620"/>
              <a:gd name="T42" fmla="*/ 175 w 632"/>
              <a:gd name="T43" fmla="*/ 1619 h 1620"/>
              <a:gd name="T44" fmla="*/ 196 w 632"/>
              <a:gd name="T45" fmla="*/ 1619 h 1620"/>
              <a:gd name="T46" fmla="*/ 435 w 632"/>
              <a:gd name="T47" fmla="*/ 1619 h 1620"/>
              <a:gd name="T48" fmla="*/ 455 w 632"/>
              <a:gd name="T49" fmla="*/ 1619 h 1620"/>
              <a:gd name="T50" fmla="*/ 474 w 632"/>
              <a:gd name="T51" fmla="*/ 1616 h 1620"/>
              <a:gd name="T52" fmla="*/ 511 w 632"/>
              <a:gd name="T53" fmla="*/ 1604 h 1620"/>
              <a:gd name="T54" fmla="*/ 545 w 632"/>
              <a:gd name="T55" fmla="*/ 1585 h 1620"/>
              <a:gd name="T56" fmla="*/ 574 w 632"/>
              <a:gd name="T57" fmla="*/ 1563 h 1620"/>
              <a:gd name="T58" fmla="*/ 596 w 632"/>
              <a:gd name="T59" fmla="*/ 1533 h 1620"/>
              <a:gd name="T60" fmla="*/ 615 w 632"/>
              <a:gd name="T61" fmla="*/ 1500 h 1620"/>
              <a:gd name="T62" fmla="*/ 627 w 632"/>
              <a:gd name="T63" fmla="*/ 1464 h 1620"/>
              <a:gd name="T64" fmla="*/ 631 w 632"/>
              <a:gd name="T65" fmla="*/ 1445 h 1620"/>
              <a:gd name="T66" fmla="*/ 631 w 632"/>
              <a:gd name="T67" fmla="*/ 1424 h 1620"/>
              <a:gd name="T68" fmla="*/ 631 w 632"/>
              <a:gd name="T69" fmla="*/ 809 h 1620"/>
              <a:gd name="T70" fmla="*/ 631 w 632"/>
              <a:gd name="T71" fmla="*/ 196 h 1620"/>
              <a:gd name="T72" fmla="*/ 631 w 632"/>
              <a:gd name="T73" fmla="*/ 176 h 1620"/>
              <a:gd name="T74" fmla="*/ 627 w 632"/>
              <a:gd name="T75" fmla="*/ 157 h 1620"/>
              <a:gd name="T76" fmla="*/ 615 w 632"/>
              <a:gd name="T77" fmla="*/ 118 h 1620"/>
              <a:gd name="T78" fmla="*/ 596 w 632"/>
              <a:gd name="T79" fmla="*/ 88 h 1620"/>
              <a:gd name="T80" fmla="*/ 574 w 632"/>
              <a:gd name="T81" fmla="*/ 57 h 1620"/>
              <a:gd name="T82" fmla="*/ 545 w 632"/>
              <a:gd name="T83" fmla="*/ 33 h 1620"/>
              <a:gd name="T84" fmla="*/ 511 w 632"/>
              <a:gd name="T85" fmla="*/ 16 h 1620"/>
              <a:gd name="T86" fmla="*/ 474 w 632"/>
              <a:gd name="T87" fmla="*/ 3 h 1620"/>
              <a:gd name="T88" fmla="*/ 455 w 632"/>
              <a:gd name="T89" fmla="*/ 1 h 1620"/>
              <a:gd name="T90" fmla="*/ 435 w 632"/>
              <a:gd name="T91" fmla="*/ 0 h 1620"/>
              <a:gd name="T92" fmla="*/ 196 w 632"/>
              <a:gd name="T93" fmla="*/ 0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2" h="1620">
                <a:moveTo>
                  <a:pt x="196" y="0"/>
                </a:moveTo>
                <a:lnTo>
                  <a:pt x="175" y="1"/>
                </a:lnTo>
                <a:lnTo>
                  <a:pt x="157" y="3"/>
                </a:lnTo>
                <a:lnTo>
                  <a:pt x="119" y="16"/>
                </a:lnTo>
                <a:lnTo>
                  <a:pt x="87" y="33"/>
                </a:lnTo>
                <a:lnTo>
                  <a:pt x="56" y="57"/>
                </a:lnTo>
                <a:lnTo>
                  <a:pt x="34" y="88"/>
                </a:lnTo>
                <a:lnTo>
                  <a:pt x="15" y="118"/>
                </a:lnTo>
                <a:lnTo>
                  <a:pt x="3" y="157"/>
                </a:lnTo>
                <a:lnTo>
                  <a:pt x="2" y="176"/>
                </a:lnTo>
                <a:lnTo>
                  <a:pt x="0" y="196"/>
                </a:lnTo>
                <a:lnTo>
                  <a:pt x="0" y="809"/>
                </a:lnTo>
                <a:lnTo>
                  <a:pt x="0" y="1424"/>
                </a:lnTo>
                <a:lnTo>
                  <a:pt x="2" y="1445"/>
                </a:lnTo>
                <a:lnTo>
                  <a:pt x="3" y="1464"/>
                </a:lnTo>
                <a:lnTo>
                  <a:pt x="15" y="1500"/>
                </a:lnTo>
                <a:lnTo>
                  <a:pt x="34" y="1533"/>
                </a:lnTo>
                <a:lnTo>
                  <a:pt x="56" y="1563"/>
                </a:lnTo>
                <a:lnTo>
                  <a:pt x="87" y="1585"/>
                </a:lnTo>
                <a:lnTo>
                  <a:pt x="119" y="1604"/>
                </a:lnTo>
                <a:lnTo>
                  <a:pt x="157" y="1616"/>
                </a:lnTo>
                <a:lnTo>
                  <a:pt x="175" y="1619"/>
                </a:lnTo>
                <a:lnTo>
                  <a:pt x="196" y="1619"/>
                </a:lnTo>
                <a:lnTo>
                  <a:pt x="435" y="1619"/>
                </a:lnTo>
                <a:lnTo>
                  <a:pt x="455" y="1619"/>
                </a:lnTo>
                <a:lnTo>
                  <a:pt x="474" y="1616"/>
                </a:lnTo>
                <a:lnTo>
                  <a:pt x="511" y="1604"/>
                </a:lnTo>
                <a:lnTo>
                  <a:pt x="545" y="1585"/>
                </a:lnTo>
                <a:lnTo>
                  <a:pt x="574" y="1563"/>
                </a:lnTo>
                <a:lnTo>
                  <a:pt x="596" y="1533"/>
                </a:lnTo>
                <a:lnTo>
                  <a:pt x="615" y="1500"/>
                </a:lnTo>
                <a:lnTo>
                  <a:pt x="627" y="1464"/>
                </a:lnTo>
                <a:lnTo>
                  <a:pt x="631" y="1445"/>
                </a:lnTo>
                <a:lnTo>
                  <a:pt x="631" y="1424"/>
                </a:lnTo>
                <a:lnTo>
                  <a:pt x="631" y="809"/>
                </a:lnTo>
                <a:lnTo>
                  <a:pt x="631" y="196"/>
                </a:lnTo>
                <a:lnTo>
                  <a:pt x="631" y="176"/>
                </a:lnTo>
                <a:lnTo>
                  <a:pt x="627" y="157"/>
                </a:lnTo>
                <a:lnTo>
                  <a:pt x="615" y="118"/>
                </a:lnTo>
                <a:lnTo>
                  <a:pt x="596" y="88"/>
                </a:lnTo>
                <a:lnTo>
                  <a:pt x="574" y="57"/>
                </a:lnTo>
                <a:lnTo>
                  <a:pt x="545" y="33"/>
                </a:lnTo>
                <a:lnTo>
                  <a:pt x="511" y="16"/>
                </a:lnTo>
                <a:lnTo>
                  <a:pt x="474" y="3"/>
                </a:lnTo>
                <a:lnTo>
                  <a:pt x="455" y="1"/>
                </a:lnTo>
                <a:lnTo>
                  <a:pt x="435" y="0"/>
                </a:lnTo>
                <a:lnTo>
                  <a:pt x="196" y="0"/>
                </a:lnTo>
              </a:path>
            </a:pathLst>
          </a:custGeom>
          <a:gradFill rotWithShape="0">
            <a:gsLst>
              <a:gs pos="0">
                <a:srgbClr val="B3B3B3"/>
              </a:gs>
              <a:gs pos="100000">
                <a:srgbClr val="B3B3B3">
                  <a:gamma/>
                  <a:shade val="46275"/>
                  <a:invGamma/>
                </a:srgbClr>
              </a:gs>
            </a:gsLst>
            <a:lin ang="5400000" scaled="1"/>
          </a:gra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68" name="Line 4"/>
          <p:cNvSpPr>
            <a:spLocks noChangeShapeType="1"/>
          </p:cNvSpPr>
          <p:nvPr/>
        </p:nvSpPr>
        <p:spPr bwMode="auto">
          <a:xfrm flipV="1">
            <a:off x="6067425" y="2071688"/>
            <a:ext cx="0" cy="10858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69" name="Freeform 5"/>
          <p:cNvSpPr>
            <a:spLocks/>
          </p:cNvSpPr>
          <p:nvPr/>
        </p:nvSpPr>
        <p:spPr bwMode="auto">
          <a:xfrm>
            <a:off x="5995987" y="3150394"/>
            <a:ext cx="139304" cy="1134666"/>
          </a:xfrm>
          <a:custGeom>
            <a:avLst/>
            <a:gdLst>
              <a:gd name="T0" fmla="*/ 47 w 117"/>
              <a:gd name="T1" fmla="*/ 0 h 953"/>
              <a:gd name="T2" fmla="*/ 36 w 117"/>
              <a:gd name="T3" fmla="*/ 2 h 953"/>
              <a:gd name="T4" fmla="*/ 29 w 117"/>
              <a:gd name="T5" fmla="*/ 2 h 953"/>
              <a:gd name="T6" fmla="*/ 14 w 117"/>
              <a:gd name="T7" fmla="*/ 13 h 953"/>
              <a:gd name="T8" fmla="*/ 4 w 117"/>
              <a:gd name="T9" fmla="*/ 27 h 953"/>
              <a:gd name="T10" fmla="*/ 3 w 117"/>
              <a:gd name="T11" fmla="*/ 36 h 953"/>
              <a:gd name="T12" fmla="*/ 0 w 117"/>
              <a:gd name="T13" fmla="*/ 45 h 953"/>
              <a:gd name="T14" fmla="*/ 0 w 117"/>
              <a:gd name="T15" fmla="*/ 906 h 953"/>
              <a:gd name="T16" fmla="*/ 3 w 117"/>
              <a:gd name="T17" fmla="*/ 915 h 953"/>
              <a:gd name="T18" fmla="*/ 4 w 117"/>
              <a:gd name="T19" fmla="*/ 924 h 953"/>
              <a:gd name="T20" fmla="*/ 14 w 117"/>
              <a:gd name="T21" fmla="*/ 938 h 953"/>
              <a:gd name="T22" fmla="*/ 29 w 117"/>
              <a:gd name="T23" fmla="*/ 947 h 953"/>
              <a:gd name="T24" fmla="*/ 36 w 117"/>
              <a:gd name="T25" fmla="*/ 952 h 953"/>
              <a:gd name="T26" fmla="*/ 47 w 117"/>
              <a:gd name="T27" fmla="*/ 952 h 953"/>
              <a:gd name="T28" fmla="*/ 72 w 117"/>
              <a:gd name="T29" fmla="*/ 952 h 953"/>
              <a:gd name="T30" fmla="*/ 79 w 117"/>
              <a:gd name="T31" fmla="*/ 952 h 953"/>
              <a:gd name="T32" fmla="*/ 88 w 117"/>
              <a:gd name="T33" fmla="*/ 947 h 953"/>
              <a:gd name="T34" fmla="*/ 103 w 117"/>
              <a:gd name="T35" fmla="*/ 938 h 953"/>
              <a:gd name="T36" fmla="*/ 113 w 117"/>
              <a:gd name="T37" fmla="*/ 924 h 953"/>
              <a:gd name="T38" fmla="*/ 116 w 117"/>
              <a:gd name="T39" fmla="*/ 915 h 953"/>
              <a:gd name="T40" fmla="*/ 116 w 117"/>
              <a:gd name="T41" fmla="*/ 906 h 953"/>
              <a:gd name="T42" fmla="*/ 116 w 117"/>
              <a:gd name="T43" fmla="*/ 45 h 953"/>
              <a:gd name="T44" fmla="*/ 116 w 117"/>
              <a:gd name="T45" fmla="*/ 36 h 953"/>
              <a:gd name="T46" fmla="*/ 113 w 117"/>
              <a:gd name="T47" fmla="*/ 27 h 953"/>
              <a:gd name="T48" fmla="*/ 103 w 117"/>
              <a:gd name="T49" fmla="*/ 13 h 953"/>
              <a:gd name="T50" fmla="*/ 88 w 117"/>
              <a:gd name="T51" fmla="*/ 2 h 953"/>
              <a:gd name="T52" fmla="*/ 79 w 117"/>
              <a:gd name="T53" fmla="*/ 2 h 953"/>
              <a:gd name="T54" fmla="*/ 72 w 117"/>
              <a:gd name="T55" fmla="*/ 0 h 953"/>
              <a:gd name="T56" fmla="*/ 47 w 117"/>
              <a:gd name="T57" fmla="*/ 0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953">
                <a:moveTo>
                  <a:pt x="47" y="0"/>
                </a:moveTo>
                <a:lnTo>
                  <a:pt x="36" y="2"/>
                </a:lnTo>
                <a:lnTo>
                  <a:pt x="29" y="2"/>
                </a:lnTo>
                <a:lnTo>
                  <a:pt x="14" y="13"/>
                </a:lnTo>
                <a:lnTo>
                  <a:pt x="4" y="27"/>
                </a:lnTo>
                <a:lnTo>
                  <a:pt x="3" y="36"/>
                </a:lnTo>
                <a:lnTo>
                  <a:pt x="0" y="45"/>
                </a:lnTo>
                <a:lnTo>
                  <a:pt x="0" y="906"/>
                </a:lnTo>
                <a:lnTo>
                  <a:pt x="3" y="915"/>
                </a:lnTo>
                <a:lnTo>
                  <a:pt x="4" y="924"/>
                </a:lnTo>
                <a:lnTo>
                  <a:pt x="14" y="938"/>
                </a:lnTo>
                <a:lnTo>
                  <a:pt x="29" y="947"/>
                </a:lnTo>
                <a:lnTo>
                  <a:pt x="36" y="952"/>
                </a:lnTo>
                <a:lnTo>
                  <a:pt x="47" y="952"/>
                </a:lnTo>
                <a:lnTo>
                  <a:pt x="72" y="952"/>
                </a:lnTo>
                <a:lnTo>
                  <a:pt x="79" y="952"/>
                </a:lnTo>
                <a:lnTo>
                  <a:pt x="88" y="947"/>
                </a:lnTo>
                <a:lnTo>
                  <a:pt x="103" y="938"/>
                </a:lnTo>
                <a:lnTo>
                  <a:pt x="113" y="924"/>
                </a:lnTo>
                <a:lnTo>
                  <a:pt x="116" y="915"/>
                </a:lnTo>
                <a:lnTo>
                  <a:pt x="116" y="906"/>
                </a:lnTo>
                <a:lnTo>
                  <a:pt x="116" y="45"/>
                </a:lnTo>
                <a:lnTo>
                  <a:pt x="116" y="36"/>
                </a:lnTo>
                <a:lnTo>
                  <a:pt x="113" y="27"/>
                </a:lnTo>
                <a:lnTo>
                  <a:pt x="103" y="13"/>
                </a:lnTo>
                <a:lnTo>
                  <a:pt x="88" y="2"/>
                </a:lnTo>
                <a:lnTo>
                  <a:pt x="79" y="2"/>
                </a:lnTo>
                <a:lnTo>
                  <a:pt x="72" y="0"/>
                </a:lnTo>
                <a:lnTo>
                  <a:pt x="47" y="0"/>
                </a:lnTo>
              </a:path>
            </a:pathLst>
          </a:custGeom>
          <a:solidFill>
            <a:srgbClr val="FFFFFF"/>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70" name="Freeform 6"/>
          <p:cNvSpPr>
            <a:spLocks/>
          </p:cNvSpPr>
          <p:nvPr/>
        </p:nvSpPr>
        <p:spPr bwMode="auto">
          <a:xfrm>
            <a:off x="5543551" y="2191942"/>
            <a:ext cx="1908572" cy="1469231"/>
          </a:xfrm>
          <a:custGeom>
            <a:avLst/>
            <a:gdLst>
              <a:gd name="T0" fmla="*/ 56 w 1603"/>
              <a:gd name="T1" fmla="*/ 1233 h 1234"/>
              <a:gd name="T2" fmla="*/ 29 w 1603"/>
              <a:gd name="T3" fmla="*/ 1233 h 1234"/>
              <a:gd name="T4" fmla="*/ 9 w 1603"/>
              <a:gd name="T5" fmla="*/ 1219 h 1234"/>
              <a:gd name="T6" fmla="*/ 0 w 1603"/>
              <a:gd name="T7" fmla="*/ 1189 h 1234"/>
              <a:gd name="T8" fmla="*/ 2 w 1603"/>
              <a:gd name="T9" fmla="*/ 1168 h 1234"/>
              <a:gd name="T10" fmla="*/ 20 w 1603"/>
              <a:gd name="T11" fmla="*/ 1153 h 1234"/>
              <a:gd name="T12" fmla="*/ 47 w 1603"/>
              <a:gd name="T13" fmla="*/ 1148 h 1234"/>
              <a:gd name="T14" fmla="*/ 839 w 1603"/>
              <a:gd name="T15" fmla="*/ 1050 h 1234"/>
              <a:gd name="T16" fmla="*/ 861 w 1603"/>
              <a:gd name="T17" fmla="*/ 1036 h 1234"/>
              <a:gd name="T18" fmla="*/ 875 w 1603"/>
              <a:gd name="T19" fmla="*/ 1017 h 1234"/>
              <a:gd name="T20" fmla="*/ 882 w 1603"/>
              <a:gd name="T21" fmla="*/ 960 h 1234"/>
              <a:gd name="T22" fmla="*/ 882 w 1603"/>
              <a:gd name="T23" fmla="*/ 0 h 1234"/>
              <a:gd name="T24" fmla="*/ 1602 w 1603"/>
              <a:gd name="T25" fmla="*/ 0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3" h="1234">
                <a:moveTo>
                  <a:pt x="56" y="1233"/>
                </a:moveTo>
                <a:lnTo>
                  <a:pt x="29" y="1233"/>
                </a:lnTo>
                <a:lnTo>
                  <a:pt x="9" y="1219"/>
                </a:lnTo>
                <a:lnTo>
                  <a:pt x="0" y="1189"/>
                </a:lnTo>
                <a:lnTo>
                  <a:pt x="2" y="1168"/>
                </a:lnTo>
                <a:lnTo>
                  <a:pt x="20" y="1153"/>
                </a:lnTo>
                <a:lnTo>
                  <a:pt x="47" y="1148"/>
                </a:lnTo>
                <a:lnTo>
                  <a:pt x="839" y="1050"/>
                </a:lnTo>
                <a:lnTo>
                  <a:pt x="861" y="1036"/>
                </a:lnTo>
                <a:lnTo>
                  <a:pt x="875" y="1017"/>
                </a:lnTo>
                <a:lnTo>
                  <a:pt x="882" y="960"/>
                </a:lnTo>
                <a:lnTo>
                  <a:pt x="882" y="0"/>
                </a:lnTo>
                <a:lnTo>
                  <a:pt x="1602" y="0"/>
                </a:lnTo>
              </a:path>
            </a:pathLst>
          </a:custGeom>
          <a:noFill/>
          <a:ln w="50800" cap="rnd" cmpd="sng">
            <a:solidFill>
              <a:srgbClr val="0099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71" name="Line 7"/>
          <p:cNvSpPr>
            <a:spLocks noChangeShapeType="1"/>
          </p:cNvSpPr>
          <p:nvPr/>
        </p:nvSpPr>
        <p:spPr bwMode="auto">
          <a:xfrm>
            <a:off x="6515100" y="1770460"/>
            <a:ext cx="0" cy="244197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72" name="Freeform 8"/>
          <p:cNvSpPr>
            <a:spLocks/>
          </p:cNvSpPr>
          <p:nvPr/>
        </p:nvSpPr>
        <p:spPr bwMode="auto">
          <a:xfrm>
            <a:off x="5564982" y="4211242"/>
            <a:ext cx="1032272" cy="429815"/>
          </a:xfrm>
          <a:custGeom>
            <a:avLst/>
            <a:gdLst>
              <a:gd name="T0" fmla="*/ 798 w 867"/>
              <a:gd name="T1" fmla="*/ 0 h 361"/>
              <a:gd name="T2" fmla="*/ 824 w 867"/>
              <a:gd name="T3" fmla="*/ 11 h 361"/>
              <a:gd name="T4" fmla="*/ 843 w 867"/>
              <a:gd name="T5" fmla="*/ 20 h 361"/>
              <a:gd name="T6" fmla="*/ 857 w 867"/>
              <a:gd name="T7" fmla="*/ 32 h 361"/>
              <a:gd name="T8" fmla="*/ 866 w 867"/>
              <a:gd name="T9" fmla="*/ 50 h 361"/>
              <a:gd name="T10" fmla="*/ 861 w 867"/>
              <a:gd name="T11" fmla="*/ 74 h 361"/>
              <a:gd name="T12" fmla="*/ 849 w 867"/>
              <a:gd name="T13" fmla="*/ 86 h 361"/>
              <a:gd name="T14" fmla="*/ 825 w 867"/>
              <a:gd name="T15" fmla="*/ 92 h 361"/>
              <a:gd name="T16" fmla="*/ 753 w 867"/>
              <a:gd name="T17" fmla="*/ 99 h 361"/>
              <a:gd name="T18" fmla="*/ 687 w 867"/>
              <a:gd name="T19" fmla="*/ 106 h 361"/>
              <a:gd name="T20" fmla="*/ 624 w 867"/>
              <a:gd name="T21" fmla="*/ 112 h 361"/>
              <a:gd name="T22" fmla="*/ 567 w 867"/>
              <a:gd name="T23" fmla="*/ 118 h 361"/>
              <a:gd name="T24" fmla="*/ 515 w 867"/>
              <a:gd name="T25" fmla="*/ 124 h 361"/>
              <a:gd name="T26" fmla="*/ 467 w 867"/>
              <a:gd name="T27" fmla="*/ 128 h 361"/>
              <a:gd name="T28" fmla="*/ 423 w 867"/>
              <a:gd name="T29" fmla="*/ 133 h 361"/>
              <a:gd name="T30" fmla="*/ 383 w 867"/>
              <a:gd name="T31" fmla="*/ 137 h 361"/>
              <a:gd name="T32" fmla="*/ 347 w 867"/>
              <a:gd name="T33" fmla="*/ 140 h 361"/>
              <a:gd name="T34" fmla="*/ 315 w 867"/>
              <a:gd name="T35" fmla="*/ 143 h 361"/>
              <a:gd name="T36" fmla="*/ 286 w 867"/>
              <a:gd name="T37" fmla="*/ 147 h 361"/>
              <a:gd name="T38" fmla="*/ 259 w 867"/>
              <a:gd name="T39" fmla="*/ 149 h 361"/>
              <a:gd name="T40" fmla="*/ 236 w 867"/>
              <a:gd name="T41" fmla="*/ 151 h 361"/>
              <a:gd name="T42" fmla="*/ 215 w 867"/>
              <a:gd name="T43" fmla="*/ 154 h 361"/>
              <a:gd name="T44" fmla="*/ 197 w 867"/>
              <a:gd name="T45" fmla="*/ 155 h 361"/>
              <a:gd name="T46" fmla="*/ 180 w 867"/>
              <a:gd name="T47" fmla="*/ 157 h 361"/>
              <a:gd name="T48" fmla="*/ 166 w 867"/>
              <a:gd name="T49" fmla="*/ 158 h 361"/>
              <a:gd name="T50" fmla="*/ 154 w 867"/>
              <a:gd name="T51" fmla="*/ 159 h 361"/>
              <a:gd name="T52" fmla="*/ 143 w 867"/>
              <a:gd name="T53" fmla="*/ 161 h 361"/>
              <a:gd name="T54" fmla="*/ 132 w 867"/>
              <a:gd name="T55" fmla="*/ 161 h 361"/>
              <a:gd name="T56" fmla="*/ 115 w 867"/>
              <a:gd name="T57" fmla="*/ 163 h 361"/>
              <a:gd name="T58" fmla="*/ 101 w 867"/>
              <a:gd name="T59" fmla="*/ 164 h 361"/>
              <a:gd name="T60" fmla="*/ 87 w 867"/>
              <a:gd name="T61" fmla="*/ 166 h 361"/>
              <a:gd name="T62" fmla="*/ 74 w 867"/>
              <a:gd name="T63" fmla="*/ 167 h 361"/>
              <a:gd name="T64" fmla="*/ 55 w 867"/>
              <a:gd name="T65" fmla="*/ 169 h 361"/>
              <a:gd name="T66" fmla="*/ 46 w 867"/>
              <a:gd name="T67" fmla="*/ 170 h 361"/>
              <a:gd name="T68" fmla="*/ 33 w 867"/>
              <a:gd name="T69" fmla="*/ 171 h 361"/>
              <a:gd name="T70" fmla="*/ 14 w 867"/>
              <a:gd name="T71" fmla="*/ 177 h 361"/>
              <a:gd name="T72" fmla="*/ 6 w 867"/>
              <a:gd name="T73" fmla="*/ 188 h 361"/>
              <a:gd name="T74" fmla="*/ 0 w 867"/>
              <a:gd name="T75" fmla="*/ 198 h 361"/>
              <a:gd name="T76" fmla="*/ 0 w 867"/>
              <a:gd name="T77" fmla="*/ 212 h 361"/>
              <a:gd name="T78" fmla="*/ 6 w 867"/>
              <a:gd name="T79" fmla="*/ 227 h 361"/>
              <a:gd name="T80" fmla="*/ 19 w 867"/>
              <a:gd name="T81" fmla="*/ 236 h 361"/>
              <a:gd name="T82" fmla="*/ 36 w 867"/>
              <a:gd name="T83" fmla="*/ 240 h 361"/>
              <a:gd name="T84" fmla="*/ 540 w 867"/>
              <a:gd name="T85" fmla="*/ 290 h 361"/>
              <a:gd name="T86" fmla="*/ 560 w 867"/>
              <a:gd name="T87" fmla="*/ 294 h 361"/>
              <a:gd name="T88" fmla="*/ 581 w 867"/>
              <a:gd name="T89" fmla="*/ 309 h 361"/>
              <a:gd name="T90" fmla="*/ 583 w 867"/>
              <a:gd name="T91" fmla="*/ 311 h 361"/>
              <a:gd name="T92" fmla="*/ 585 w 867"/>
              <a:gd name="T93" fmla="*/ 313 h 361"/>
              <a:gd name="T94" fmla="*/ 591 w 867"/>
              <a:gd name="T95" fmla="*/ 318 h 361"/>
              <a:gd name="T96" fmla="*/ 598 w 867"/>
              <a:gd name="T97" fmla="*/ 325 h 361"/>
              <a:gd name="T98" fmla="*/ 605 w 867"/>
              <a:gd name="T99" fmla="*/ 333 h 361"/>
              <a:gd name="T100" fmla="*/ 613 w 867"/>
              <a:gd name="T101" fmla="*/ 340 h 361"/>
              <a:gd name="T102" fmla="*/ 620 w 867"/>
              <a:gd name="T103" fmla="*/ 347 h 361"/>
              <a:gd name="T104" fmla="*/ 627 w 867"/>
              <a:gd name="T105" fmla="*/ 351 h 361"/>
              <a:gd name="T106" fmla="*/ 630 w 867"/>
              <a:gd name="T107" fmla="*/ 353 h 361"/>
              <a:gd name="T108" fmla="*/ 633 w 867"/>
              <a:gd name="T109" fmla="*/ 354 h 361"/>
              <a:gd name="T110" fmla="*/ 648 w 867"/>
              <a:gd name="T111" fmla="*/ 360 h 361"/>
              <a:gd name="T112" fmla="*/ 674 w 867"/>
              <a:gd name="T113" fmla="*/ 359 h 361"/>
              <a:gd name="T114" fmla="*/ 684 w 867"/>
              <a:gd name="T115" fmla="*/ 341 h 361"/>
              <a:gd name="T116" fmla="*/ 689 w 867"/>
              <a:gd name="T117" fmla="*/ 309 h 361"/>
              <a:gd name="T118" fmla="*/ 684 w 867"/>
              <a:gd name="T119" fmla="*/ 300 h 361"/>
              <a:gd name="T120" fmla="*/ 621 w 867"/>
              <a:gd name="T121" fmla="*/ 165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7" h="361">
                <a:moveTo>
                  <a:pt x="798" y="0"/>
                </a:moveTo>
                <a:lnTo>
                  <a:pt x="824" y="11"/>
                </a:lnTo>
                <a:lnTo>
                  <a:pt x="843" y="20"/>
                </a:lnTo>
                <a:lnTo>
                  <a:pt x="857" y="32"/>
                </a:lnTo>
                <a:lnTo>
                  <a:pt x="866" y="50"/>
                </a:lnTo>
                <a:lnTo>
                  <a:pt x="861" y="74"/>
                </a:lnTo>
                <a:lnTo>
                  <a:pt x="849" y="86"/>
                </a:lnTo>
                <a:lnTo>
                  <a:pt x="825" y="92"/>
                </a:lnTo>
                <a:lnTo>
                  <a:pt x="753" y="99"/>
                </a:lnTo>
                <a:lnTo>
                  <a:pt x="687" y="106"/>
                </a:lnTo>
                <a:lnTo>
                  <a:pt x="624" y="112"/>
                </a:lnTo>
                <a:lnTo>
                  <a:pt x="567" y="118"/>
                </a:lnTo>
                <a:lnTo>
                  <a:pt x="515" y="124"/>
                </a:lnTo>
                <a:lnTo>
                  <a:pt x="467" y="128"/>
                </a:lnTo>
                <a:lnTo>
                  <a:pt x="423" y="133"/>
                </a:lnTo>
                <a:lnTo>
                  <a:pt x="383" y="137"/>
                </a:lnTo>
                <a:lnTo>
                  <a:pt x="347" y="140"/>
                </a:lnTo>
                <a:lnTo>
                  <a:pt x="315" y="143"/>
                </a:lnTo>
                <a:lnTo>
                  <a:pt x="286" y="147"/>
                </a:lnTo>
                <a:lnTo>
                  <a:pt x="259" y="149"/>
                </a:lnTo>
                <a:lnTo>
                  <a:pt x="236" y="151"/>
                </a:lnTo>
                <a:lnTo>
                  <a:pt x="215" y="154"/>
                </a:lnTo>
                <a:lnTo>
                  <a:pt x="197" y="155"/>
                </a:lnTo>
                <a:lnTo>
                  <a:pt x="180" y="157"/>
                </a:lnTo>
                <a:lnTo>
                  <a:pt x="166" y="158"/>
                </a:lnTo>
                <a:lnTo>
                  <a:pt x="154" y="159"/>
                </a:lnTo>
                <a:lnTo>
                  <a:pt x="143" y="161"/>
                </a:lnTo>
                <a:lnTo>
                  <a:pt x="132" y="161"/>
                </a:lnTo>
                <a:lnTo>
                  <a:pt x="115" y="163"/>
                </a:lnTo>
                <a:lnTo>
                  <a:pt x="101" y="164"/>
                </a:lnTo>
                <a:lnTo>
                  <a:pt x="87" y="166"/>
                </a:lnTo>
                <a:lnTo>
                  <a:pt x="74" y="167"/>
                </a:lnTo>
                <a:lnTo>
                  <a:pt x="55" y="169"/>
                </a:lnTo>
                <a:lnTo>
                  <a:pt x="46" y="170"/>
                </a:lnTo>
                <a:lnTo>
                  <a:pt x="33" y="171"/>
                </a:lnTo>
                <a:lnTo>
                  <a:pt x="14" y="177"/>
                </a:lnTo>
                <a:lnTo>
                  <a:pt x="6" y="188"/>
                </a:lnTo>
                <a:lnTo>
                  <a:pt x="0" y="198"/>
                </a:lnTo>
                <a:lnTo>
                  <a:pt x="0" y="212"/>
                </a:lnTo>
                <a:lnTo>
                  <a:pt x="6" y="227"/>
                </a:lnTo>
                <a:lnTo>
                  <a:pt x="19" y="236"/>
                </a:lnTo>
                <a:lnTo>
                  <a:pt x="36" y="240"/>
                </a:lnTo>
                <a:lnTo>
                  <a:pt x="540" y="290"/>
                </a:lnTo>
                <a:lnTo>
                  <a:pt x="560" y="294"/>
                </a:lnTo>
                <a:lnTo>
                  <a:pt x="581" y="309"/>
                </a:lnTo>
                <a:lnTo>
                  <a:pt x="583" y="311"/>
                </a:lnTo>
                <a:lnTo>
                  <a:pt x="585" y="313"/>
                </a:lnTo>
                <a:lnTo>
                  <a:pt x="591" y="318"/>
                </a:lnTo>
                <a:lnTo>
                  <a:pt x="598" y="325"/>
                </a:lnTo>
                <a:lnTo>
                  <a:pt x="605" y="333"/>
                </a:lnTo>
                <a:lnTo>
                  <a:pt x="613" y="340"/>
                </a:lnTo>
                <a:lnTo>
                  <a:pt x="620" y="347"/>
                </a:lnTo>
                <a:lnTo>
                  <a:pt x="627" y="351"/>
                </a:lnTo>
                <a:lnTo>
                  <a:pt x="630" y="353"/>
                </a:lnTo>
                <a:lnTo>
                  <a:pt x="633" y="354"/>
                </a:lnTo>
                <a:lnTo>
                  <a:pt x="648" y="360"/>
                </a:lnTo>
                <a:lnTo>
                  <a:pt x="674" y="359"/>
                </a:lnTo>
                <a:lnTo>
                  <a:pt x="684" y="341"/>
                </a:lnTo>
                <a:lnTo>
                  <a:pt x="689" y="309"/>
                </a:lnTo>
                <a:lnTo>
                  <a:pt x="684" y="300"/>
                </a:lnTo>
                <a:lnTo>
                  <a:pt x="621" y="165"/>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73" name="Freeform 9"/>
          <p:cNvSpPr>
            <a:spLocks/>
          </p:cNvSpPr>
          <p:nvPr/>
        </p:nvSpPr>
        <p:spPr bwMode="auto">
          <a:xfrm>
            <a:off x="6023373" y="1628776"/>
            <a:ext cx="125015" cy="146447"/>
          </a:xfrm>
          <a:custGeom>
            <a:avLst/>
            <a:gdLst>
              <a:gd name="T0" fmla="*/ 1 w 105"/>
              <a:gd name="T1" fmla="*/ 119 h 123"/>
              <a:gd name="T2" fmla="*/ 0 w 105"/>
              <a:gd name="T3" fmla="*/ 38 h 123"/>
              <a:gd name="T4" fmla="*/ 6 w 105"/>
              <a:gd name="T5" fmla="*/ 26 h 123"/>
              <a:gd name="T6" fmla="*/ 15 w 105"/>
              <a:gd name="T7" fmla="*/ 12 h 123"/>
              <a:gd name="T8" fmla="*/ 32 w 105"/>
              <a:gd name="T9" fmla="*/ 3 h 123"/>
              <a:gd name="T10" fmla="*/ 51 w 105"/>
              <a:gd name="T11" fmla="*/ 0 h 123"/>
              <a:gd name="T12" fmla="*/ 72 w 105"/>
              <a:gd name="T13" fmla="*/ 3 h 123"/>
              <a:gd name="T14" fmla="*/ 87 w 105"/>
              <a:gd name="T15" fmla="*/ 11 h 123"/>
              <a:gd name="T16" fmla="*/ 101 w 105"/>
              <a:gd name="T17" fmla="*/ 27 h 123"/>
              <a:gd name="T18" fmla="*/ 104 w 105"/>
              <a:gd name="T19" fmla="*/ 48 h 123"/>
              <a:gd name="T20" fmla="*/ 104 w 105"/>
              <a:gd name="T21" fmla="*/ 12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23">
                <a:moveTo>
                  <a:pt x="1" y="119"/>
                </a:moveTo>
                <a:lnTo>
                  <a:pt x="0" y="38"/>
                </a:lnTo>
                <a:lnTo>
                  <a:pt x="6" y="26"/>
                </a:lnTo>
                <a:lnTo>
                  <a:pt x="15" y="12"/>
                </a:lnTo>
                <a:lnTo>
                  <a:pt x="32" y="3"/>
                </a:lnTo>
                <a:lnTo>
                  <a:pt x="51" y="0"/>
                </a:lnTo>
                <a:lnTo>
                  <a:pt x="72" y="3"/>
                </a:lnTo>
                <a:lnTo>
                  <a:pt x="87" y="11"/>
                </a:lnTo>
                <a:lnTo>
                  <a:pt x="101" y="27"/>
                </a:lnTo>
                <a:lnTo>
                  <a:pt x="104" y="48"/>
                </a:lnTo>
                <a:lnTo>
                  <a:pt x="104" y="122"/>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74" name="Line 10"/>
          <p:cNvSpPr>
            <a:spLocks noChangeShapeType="1"/>
          </p:cNvSpPr>
          <p:nvPr/>
        </p:nvSpPr>
        <p:spPr bwMode="auto">
          <a:xfrm>
            <a:off x="5592366" y="1772841"/>
            <a:ext cx="92273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75" name="Freeform 11"/>
          <p:cNvSpPr>
            <a:spLocks/>
          </p:cNvSpPr>
          <p:nvPr/>
        </p:nvSpPr>
        <p:spPr bwMode="auto">
          <a:xfrm>
            <a:off x="5711429" y="1628776"/>
            <a:ext cx="125015" cy="146447"/>
          </a:xfrm>
          <a:custGeom>
            <a:avLst/>
            <a:gdLst>
              <a:gd name="T0" fmla="*/ 2 w 105"/>
              <a:gd name="T1" fmla="*/ 120 h 123"/>
              <a:gd name="T2" fmla="*/ 0 w 105"/>
              <a:gd name="T3" fmla="*/ 38 h 123"/>
              <a:gd name="T4" fmla="*/ 6 w 105"/>
              <a:gd name="T5" fmla="*/ 26 h 123"/>
              <a:gd name="T6" fmla="*/ 15 w 105"/>
              <a:gd name="T7" fmla="*/ 12 h 123"/>
              <a:gd name="T8" fmla="*/ 32 w 105"/>
              <a:gd name="T9" fmla="*/ 3 h 123"/>
              <a:gd name="T10" fmla="*/ 51 w 105"/>
              <a:gd name="T11" fmla="*/ 0 h 123"/>
              <a:gd name="T12" fmla="*/ 72 w 105"/>
              <a:gd name="T13" fmla="*/ 3 h 123"/>
              <a:gd name="T14" fmla="*/ 87 w 105"/>
              <a:gd name="T15" fmla="*/ 11 h 123"/>
              <a:gd name="T16" fmla="*/ 96 w 105"/>
              <a:gd name="T17" fmla="*/ 23 h 123"/>
              <a:gd name="T18" fmla="*/ 104 w 105"/>
              <a:gd name="T19" fmla="*/ 48 h 123"/>
              <a:gd name="T20" fmla="*/ 104 w 105"/>
              <a:gd name="T21" fmla="*/ 12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23">
                <a:moveTo>
                  <a:pt x="2" y="120"/>
                </a:moveTo>
                <a:lnTo>
                  <a:pt x="0" y="38"/>
                </a:lnTo>
                <a:lnTo>
                  <a:pt x="6" y="26"/>
                </a:lnTo>
                <a:lnTo>
                  <a:pt x="15" y="12"/>
                </a:lnTo>
                <a:lnTo>
                  <a:pt x="32" y="3"/>
                </a:lnTo>
                <a:lnTo>
                  <a:pt x="51" y="0"/>
                </a:lnTo>
                <a:lnTo>
                  <a:pt x="72" y="3"/>
                </a:lnTo>
                <a:lnTo>
                  <a:pt x="87" y="11"/>
                </a:lnTo>
                <a:lnTo>
                  <a:pt x="96" y="23"/>
                </a:lnTo>
                <a:lnTo>
                  <a:pt x="104" y="48"/>
                </a:lnTo>
                <a:lnTo>
                  <a:pt x="104" y="122"/>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76" name="Freeform 12"/>
          <p:cNvSpPr>
            <a:spLocks/>
          </p:cNvSpPr>
          <p:nvPr/>
        </p:nvSpPr>
        <p:spPr bwMode="auto">
          <a:xfrm>
            <a:off x="5664994" y="1194197"/>
            <a:ext cx="67866" cy="236934"/>
          </a:xfrm>
          <a:custGeom>
            <a:avLst/>
            <a:gdLst>
              <a:gd name="T0" fmla="*/ 56 w 57"/>
              <a:gd name="T1" fmla="*/ 0 h 199"/>
              <a:gd name="T2" fmla="*/ 54 w 57"/>
              <a:gd name="T3" fmla="*/ 27 h 199"/>
              <a:gd name="T4" fmla="*/ 27 w 57"/>
              <a:gd name="T5" fmla="*/ 37 h 199"/>
              <a:gd name="T6" fmla="*/ 17 w 57"/>
              <a:gd name="T7" fmla="*/ 51 h 199"/>
              <a:gd name="T8" fmla="*/ 5 w 57"/>
              <a:gd name="T9" fmla="*/ 70 h 199"/>
              <a:gd name="T10" fmla="*/ 0 w 57"/>
              <a:gd name="T11" fmla="*/ 93 h 199"/>
              <a:gd name="T12" fmla="*/ 3 w 57"/>
              <a:gd name="T13" fmla="*/ 115 h 199"/>
              <a:gd name="T14" fmla="*/ 12 w 57"/>
              <a:gd name="T15" fmla="*/ 142 h 199"/>
              <a:gd name="T16" fmla="*/ 32 w 57"/>
              <a:gd name="T17" fmla="*/ 159 h 199"/>
              <a:gd name="T18" fmla="*/ 56 w 57"/>
              <a:gd name="T19" fmla="*/ 166 h 199"/>
              <a:gd name="T20" fmla="*/ 56 w 57"/>
              <a:gd name="T21"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199">
                <a:moveTo>
                  <a:pt x="56" y="0"/>
                </a:moveTo>
                <a:lnTo>
                  <a:pt x="54" y="27"/>
                </a:lnTo>
                <a:lnTo>
                  <a:pt x="27" y="37"/>
                </a:lnTo>
                <a:lnTo>
                  <a:pt x="17" y="51"/>
                </a:lnTo>
                <a:lnTo>
                  <a:pt x="5" y="70"/>
                </a:lnTo>
                <a:lnTo>
                  <a:pt x="0" y="93"/>
                </a:lnTo>
                <a:lnTo>
                  <a:pt x="3" y="115"/>
                </a:lnTo>
                <a:lnTo>
                  <a:pt x="12" y="142"/>
                </a:lnTo>
                <a:lnTo>
                  <a:pt x="32" y="159"/>
                </a:lnTo>
                <a:lnTo>
                  <a:pt x="56" y="166"/>
                </a:lnTo>
                <a:lnTo>
                  <a:pt x="56" y="198"/>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77" name="Rectangle 13"/>
          <p:cNvSpPr>
            <a:spLocks noChangeArrowheads="1"/>
          </p:cNvSpPr>
          <p:nvPr/>
        </p:nvSpPr>
        <p:spPr bwMode="auto">
          <a:xfrm>
            <a:off x="1901841" y="791765"/>
            <a:ext cx="2719388" cy="3296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lstStyle>
            <a:lvl1pPr marL="381000" indent="-381000">
              <a:defRPr sz="2400">
                <a:solidFill>
                  <a:schemeClr val="tx1"/>
                </a:solidFill>
                <a:latin typeface="Times New Roman" panose="02020603050405020304" pitchFamily="18" charset="0"/>
              </a:defRPr>
            </a:lvl1pPr>
            <a:lvl2pPr marL="838200" indent="-342900">
              <a:defRPr sz="2400">
                <a:solidFill>
                  <a:schemeClr val="tx1"/>
                </a:solidFill>
                <a:latin typeface="Times New Roman" panose="02020603050405020304" pitchFamily="18" charset="0"/>
              </a:defRPr>
            </a:lvl2pPr>
            <a:lvl3pPr marL="1295400" indent="-342900">
              <a:defRPr sz="2400">
                <a:solidFill>
                  <a:schemeClr val="tx1"/>
                </a:solidFill>
                <a:latin typeface="Times New Roman" panose="02020603050405020304" pitchFamily="18" charset="0"/>
              </a:defRPr>
            </a:lvl3pPr>
            <a:lvl4pPr marL="1752600" indent="-342900">
              <a:defRPr sz="2400">
                <a:solidFill>
                  <a:schemeClr val="tx1"/>
                </a:solidFill>
                <a:latin typeface="Times New Roman" panose="02020603050405020304" pitchFamily="18" charset="0"/>
              </a:defRPr>
            </a:lvl4pPr>
            <a:lvl5pPr marL="2209800" indent="-342900">
              <a:defRPr sz="2400">
                <a:solidFill>
                  <a:schemeClr val="tx1"/>
                </a:solidFill>
                <a:latin typeface="Times New Roman" panose="02020603050405020304" pitchFamily="18" charset="0"/>
              </a:defRPr>
            </a:lvl5pPr>
            <a:lvl6pPr marL="2667000" indent="-342900" fontAlgn="base">
              <a:spcBef>
                <a:spcPct val="0"/>
              </a:spcBef>
              <a:spcAft>
                <a:spcPct val="0"/>
              </a:spcAft>
              <a:defRPr sz="2400">
                <a:solidFill>
                  <a:schemeClr val="tx1"/>
                </a:solidFill>
                <a:latin typeface="Times New Roman" panose="02020603050405020304" pitchFamily="18" charset="0"/>
              </a:defRPr>
            </a:lvl6pPr>
            <a:lvl7pPr marL="3124200" indent="-342900" fontAlgn="base">
              <a:spcBef>
                <a:spcPct val="0"/>
              </a:spcBef>
              <a:spcAft>
                <a:spcPct val="0"/>
              </a:spcAft>
              <a:defRPr sz="2400">
                <a:solidFill>
                  <a:schemeClr val="tx1"/>
                </a:solidFill>
                <a:latin typeface="Times New Roman" panose="02020603050405020304" pitchFamily="18" charset="0"/>
              </a:defRPr>
            </a:lvl7pPr>
            <a:lvl8pPr marL="3581400" indent="-342900" fontAlgn="base">
              <a:spcBef>
                <a:spcPct val="0"/>
              </a:spcBef>
              <a:spcAft>
                <a:spcPct val="0"/>
              </a:spcAft>
              <a:defRPr sz="2400">
                <a:solidFill>
                  <a:schemeClr val="tx1"/>
                </a:solidFill>
                <a:latin typeface="Times New Roman" panose="02020603050405020304" pitchFamily="18" charset="0"/>
              </a:defRPr>
            </a:lvl8pPr>
            <a:lvl9pPr marL="4038600" indent="-342900" fontAlgn="base">
              <a:spcBef>
                <a:spcPct val="0"/>
              </a:spcBef>
              <a:spcAft>
                <a:spcPct val="0"/>
              </a:spcAft>
              <a:defRPr sz="2400">
                <a:solidFill>
                  <a:schemeClr val="tx1"/>
                </a:solidFill>
                <a:latin typeface="Times New Roman" panose="02020603050405020304" pitchFamily="18" charset="0"/>
              </a:defRPr>
            </a:lvl9pPr>
          </a:lstStyle>
          <a:p>
            <a:pPr>
              <a:lnSpc>
                <a:spcPct val="85000"/>
              </a:lnSpc>
              <a:spcBef>
                <a:spcPct val="30000"/>
              </a:spcBef>
            </a:pPr>
            <a:r>
              <a:rPr lang="en-US" sz="1350" b="1" dirty="0">
                <a:solidFill>
                  <a:srgbClr val="009900"/>
                </a:solidFill>
                <a:latin typeface="Arial" panose="020B0604020202020204" pitchFamily="34" charset="0"/>
              </a:rPr>
              <a:t>1	Gas withdrawal vaporizer</a:t>
            </a:r>
            <a:endParaRPr lang="en-US" sz="1350" b="1" dirty="0">
              <a:latin typeface="Arial" panose="020B0604020202020204" pitchFamily="34" charset="0"/>
            </a:endParaRPr>
          </a:p>
          <a:p>
            <a:pPr>
              <a:lnSpc>
                <a:spcPct val="85000"/>
              </a:lnSpc>
              <a:spcBef>
                <a:spcPct val="30000"/>
              </a:spcBef>
            </a:pPr>
            <a:r>
              <a:rPr lang="en-US" sz="1350" b="1" dirty="0">
                <a:latin typeface="Arial" panose="020B0604020202020204" pitchFamily="34" charset="0"/>
              </a:rPr>
              <a:t>2	Liquid withdrawal valve</a:t>
            </a:r>
          </a:p>
          <a:p>
            <a:pPr>
              <a:lnSpc>
                <a:spcPct val="85000"/>
              </a:lnSpc>
              <a:spcBef>
                <a:spcPct val="30000"/>
              </a:spcBef>
            </a:pPr>
            <a:r>
              <a:rPr lang="en-US" sz="1350" b="1" dirty="0">
                <a:latin typeface="Arial" panose="020B0604020202020204" pitchFamily="34" charset="0"/>
              </a:rPr>
              <a:t>3	Economizer regulator</a:t>
            </a:r>
          </a:p>
          <a:p>
            <a:pPr>
              <a:lnSpc>
                <a:spcPct val="85000"/>
              </a:lnSpc>
              <a:spcBef>
                <a:spcPct val="30000"/>
              </a:spcBef>
            </a:pPr>
            <a:r>
              <a:rPr lang="en-US" sz="1350" b="1" dirty="0">
                <a:latin typeface="Arial" panose="020B0604020202020204" pitchFamily="34" charset="0"/>
              </a:rPr>
              <a:t>4	Vent valve</a:t>
            </a:r>
          </a:p>
          <a:p>
            <a:pPr>
              <a:lnSpc>
                <a:spcPct val="85000"/>
              </a:lnSpc>
              <a:spcBef>
                <a:spcPct val="30000"/>
              </a:spcBef>
            </a:pPr>
            <a:r>
              <a:rPr lang="en-US" sz="1350" b="1" dirty="0">
                <a:latin typeface="Arial" panose="020B0604020202020204" pitchFamily="34" charset="0"/>
              </a:rPr>
              <a:t>5	Inner tank rupture disk</a:t>
            </a:r>
          </a:p>
          <a:p>
            <a:pPr>
              <a:lnSpc>
                <a:spcPct val="85000"/>
              </a:lnSpc>
              <a:spcBef>
                <a:spcPct val="30000"/>
              </a:spcBef>
            </a:pPr>
            <a:r>
              <a:rPr lang="en-US" sz="1350" b="1" dirty="0">
                <a:latin typeface="Arial" panose="020B0604020202020204" pitchFamily="34" charset="0"/>
              </a:rPr>
              <a:t>6	Pressure gauge</a:t>
            </a:r>
          </a:p>
          <a:p>
            <a:pPr>
              <a:lnSpc>
                <a:spcPct val="85000"/>
              </a:lnSpc>
              <a:spcBef>
                <a:spcPct val="30000"/>
              </a:spcBef>
            </a:pPr>
            <a:r>
              <a:rPr lang="en-US" sz="1350" b="1" dirty="0">
                <a:latin typeface="Arial" panose="020B0604020202020204" pitchFamily="34" charset="0"/>
              </a:rPr>
              <a:t>7	Pressure relief valve</a:t>
            </a:r>
          </a:p>
          <a:p>
            <a:pPr>
              <a:lnSpc>
                <a:spcPct val="85000"/>
              </a:lnSpc>
              <a:spcBef>
                <a:spcPct val="30000"/>
              </a:spcBef>
            </a:pPr>
            <a:r>
              <a:rPr lang="en-US" sz="1350" b="1" dirty="0">
                <a:latin typeface="Arial" panose="020B0604020202020204" pitchFamily="34" charset="0"/>
              </a:rPr>
              <a:t>8	Pressure building regulator</a:t>
            </a:r>
          </a:p>
          <a:p>
            <a:pPr>
              <a:lnSpc>
                <a:spcPct val="85000"/>
              </a:lnSpc>
              <a:spcBef>
                <a:spcPct val="30000"/>
              </a:spcBef>
            </a:pPr>
            <a:r>
              <a:rPr lang="en-US" sz="1350" b="1" dirty="0">
                <a:latin typeface="Arial" panose="020B0604020202020204" pitchFamily="34" charset="0"/>
              </a:rPr>
              <a:t>9	Pressure building valve</a:t>
            </a:r>
          </a:p>
          <a:p>
            <a:pPr>
              <a:lnSpc>
                <a:spcPct val="85000"/>
              </a:lnSpc>
              <a:spcBef>
                <a:spcPct val="30000"/>
              </a:spcBef>
            </a:pPr>
            <a:r>
              <a:rPr lang="en-US" sz="1350" b="1" dirty="0">
                <a:latin typeface="Arial" panose="020B0604020202020204" pitchFamily="34" charset="0"/>
              </a:rPr>
              <a:t>10	Liquid level gauge</a:t>
            </a:r>
          </a:p>
          <a:p>
            <a:pPr>
              <a:lnSpc>
                <a:spcPct val="85000"/>
              </a:lnSpc>
              <a:spcBef>
                <a:spcPct val="30000"/>
              </a:spcBef>
            </a:pPr>
            <a:r>
              <a:rPr lang="en-US" sz="1350" b="1" dirty="0">
                <a:solidFill>
                  <a:srgbClr val="009900"/>
                </a:solidFill>
                <a:latin typeface="Arial" panose="020B0604020202020204" pitchFamily="34" charset="0"/>
              </a:rPr>
              <a:t>11	Gas withdrawal valve and integral check valve</a:t>
            </a:r>
          </a:p>
          <a:p>
            <a:pPr>
              <a:lnSpc>
                <a:spcPct val="85000"/>
              </a:lnSpc>
              <a:spcBef>
                <a:spcPct val="30000"/>
              </a:spcBef>
            </a:pPr>
            <a:r>
              <a:rPr lang="en-US" sz="1350" b="1" dirty="0">
                <a:solidFill>
                  <a:srgbClr val="009900"/>
                </a:solidFill>
                <a:latin typeface="Arial" panose="020B0604020202020204" pitchFamily="34" charset="0"/>
              </a:rPr>
              <a:t>12	Check valve in house line</a:t>
            </a:r>
            <a:endParaRPr lang="en-US" sz="1350" b="1" dirty="0">
              <a:latin typeface="Arial" panose="020B0604020202020204" pitchFamily="34" charset="0"/>
            </a:endParaRPr>
          </a:p>
          <a:p>
            <a:pPr>
              <a:lnSpc>
                <a:spcPct val="85000"/>
              </a:lnSpc>
              <a:spcBef>
                <a:spcPct val="30000"/>
              </a:spcBef>
            </a:pPr>
            <a:r>
              <a:rPr lang="en-US" sz="1350" b="1" dirty="0">
                <a:latin typeface="Arial" panose="020B0604020202020204" pitchFamily="34" charset="0"/>
              </a:rPr>
              <a:t>13	Outer tank rupture disk</a:t>
            </a:r>
          </a:p>
          <a:p>
            <a:pPr>
              <a:lnSpc>
                <a:spcPct val="85000"/>
              </a:lnSpc>
              <a:spcBef>
                <a:spcPct val="30000"/>
              </a:spcBef>
            </a:pPr>
            <a:r>
              <a:rPr lang="en-US" sz="1350" b="1" dirty="0">
                <a:latin typeface="Arial" panose="020B0604020202020204" pitchFamily="34" charset="0"/>
              </a:rPr>
              <a:t>14	Pressure building vaporizer</a:t>
            </a:r>
          </a:p>
        </p:txBody>
      </p:sp>
      <p:sp>
        <p:nvSpPr>
          <p:cNvPr id="11278" name="Freeform 14"/>
          <p:cNvSpPr>
            <a:spLocks/>
          </p:cNvSpPr>
          <p:nvPr/>
        </p:nvSpPr>
        <p:spPr bwMode="auto">
          <a:xfrm>
            <a:off x="4152900" y="4756548"/>
            <a:ext cx="4763" cy="15478"/>
          </a:xfrm>
          <a:custGeom>
            <a:avLst/>
            <a:gdLst>
              <a:gd name="T0" fmla="*/ 0 w 4"/>
              <a:gd name="T1" fmla="*/ 12 h 13"/>
              <a:gd name="T2" fmla="*/ 1 w 4"/>
              <a:gd name="T3" fmla="*/ 0 h 13"/>
              <a:gd name="T4" fmla="*/ 3 w 4"/>
              <a:gd name="T5" fmla="*/ 0 h 13"/>
              <a:gd name="T6" fmla="*/ 0 w 4"/>
              <a:gd name="T7" fmla="*/ 12 h 13"/>
            </a:gdLst>
            <a:ahLst/>
            <a:cxnLst>
              <a:cxn ang="0">
                <a:pos x="T0" y="T1"/>
              </a:cxn>
              <a:cxn ang="0">
                <a:pos x="T2" y="T3"/>
              </a:cxn>
              <a:cxn ang="0">
                <a:pos x="T4" y="T5"/>
              </a:cxn>
              <a:cxn ang="0">
                <a:pos x="T6" y="T7"/>
              </a:cxn>
            </a:cxnLst>
            <a:rect l="0" t="0" r="r" b="b"/>
            <a:pathLst>
              <a:path w="4" h="13">
                <a:moveTo>
                  <a:pt x="0" y="12"/>
                </a:moveTo>
                <a:lnTo>
                  <a:pt x="1" y="0"/>
                </a:lnTo>
                <a:lnTo>
                  <a:pt x="3" y="0"/>
                </a:lnTo>
                <a:lnTo>
                  <a:pt x="0" y="1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79" name="Freeform 15"/>
          <p:cNvSpPr>
            <a:spLocks/>
          </p:cNvSpPr>
          <p:nvPr/>
        </p:nvSpPr>
        <p:spPr bwMode="auto">
          <a:xfrm>
            <a:off x="4306492" y="4772025"/>
            <a:ext cx="2381" cy="15479"/>
          </a:xfrm>
          <a:custGeom>
            <a:avLst/>
            <a:gdLst>
              <a:gd name="T0" fmla="*/ 1 w 2"/>
              <a:gd name="T1" fmla="*/ 0 h 13"/>
              <a:gd name="T2" fmla="*/ 0 w 2"/>
              <a:gd name="T3" fmla="*/ 12 h 13"/>
              <a:gd name="T4" fmla="*/ 1 w 2"/>
              <a:gd name="T5" fmla="*/ 12 h 13"/>
              <a:gd name="T6" fmla="*/ 1 w 2"/>
              <a:gd name="T7" fmla="*/ 0 h 13"/>
            </a:gdLst>
            <a:ahLst/>
            <a:cxnLst>
              <a:cxn ang="0">
                <a:pos x="T0" y="T1"/>
              </a:cxn>
              <a:cxn ang="0">
                <a:pos x="T2" y="T3"/>
              </a:cxn>
              <a:cxn ang="0">
                <a:pos x="T4" y="T5"/>
              </a:cxn>
              <a:cxn ang="0">
                <a:pos x="T6" y="T7"/>
              </a:cxn>
            </a:cxnLst>
            <a:rect l="0" t="0" r="r" b="b"/>
            <a:pathLst>
              <a:path w="2" h="13">
                <a:moveTo>
                  <a:pt x="1" y="0"/>
                </a:moveTo>
                <a:lnTo>
                  <a:pt x="0" y="12"/>
                </a:lnTo>
                <a:lnTo>
                  <a:pt x="1" y="12"/>
                </a:lnTo>
                <a:lnTo>
                  <a:pt x="1"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80" name="Freeform 16"/>
          <p:cNvSpPr>
            <a:spLocks/>
          </p:cNvSpPr>
          <p:nvPr/>
        </p:nvSpPr>
        <p:spPr bwMode="auto">
          <a:xfrm>
            <a:off x="4729162" y="4729162"/>
            <a:ext cx="4763" cy="14288"/>
          </a:xfrm>
          <a:custGeom>
            <a:avLst/>
            <a:gdLst>
              <a:gd name="T0" fmla="*/ 3 w 4"/>
              <a:gd name="T1" fmla="*/ 11 h 12"/>
              <a:gd name="T2" fmla="*/ 0 w 4"/>
              <a:gd name="T3" fmla="*/ 0 h 12"/>
              <a:gd name="T4" fmla="*/ 1 w 4"/>
              <a:gd name="T5" fmla="*/ 0 h 12"/>
              <a:gd name="T6" fmla="*/ 3 w 4"/>
              <a:gd name="T7" fmla="*/ 11 h 12"/>
            </a:gdLst>
            <a:ahLst/>
            <a:cxnLst>
              <a:cxn ang="0">
                <a:pos x="T0" y="T1"/>
              </a:cxn>
              <a:cxn ang="0">
                <a:pos x="T2" y="T3"/>
              </a:cxn>
              <a:cxn ang="0">
                <a:pos x="T4" y="T5"/>
              </a:cxn>
              <a:cxn ang="0">
                <a:pos x="T6" y="T7"/>
              </a:cxn>
            </a:cxnLst>
            <a:rect l="0" t="0" r="r" b="b"/>
            <a:pathLst>
              <a:path w="4" h="12">
                <a:moveTo>
                  <a:pt x="3" y="11"/>
                </a:moveTo>
                <a:lnTo>
                  <a:pt x="0" y="0"/>
                </a:lnTo>
                <a:lnTo>
                  <a:pt x="1" y="0"/>
                </a:lnTo>
                <a:lnTo>
                  <a:pt x="3"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81" name="Freeform 17"/>
          <p:cNvSpPr>
            <a:spLocks/>
          </p:cNvSpPr>
          <p:nvPr/>
        </p:nvSpPr>
        <p:spPr bwMode="auto">
          <a:xfrm>
            <a:off x="4599385" y="2297907"/>
            <a:ext cx="7144" cy="13097"/>
          </a:xfrm>
          <a:custGeom>
            <a:avLst/>
            <a:gdLst>
              <a:gd name="T0" fmla="*/ 5 w 6"/>
              <a:gd name="T1" fmla="*/ 0 h 11"/>
              <a:gd name="T2" fmla="*/ 2 w 6"/>
              <a:gd name="T3" fmla="*/ 10 h 11"/>
              <a:gd name="T4" fmla="*/ 0 w 6"/>
              <a:gd name="T5" fmla="*/ 10 h 11"/>
              <a:gd name="T6" fmla="*/ 5 w 6"/>
              <a:gd name="T7" fmla="*/ 0 h 11"/>
            </a:gdLst>
            <a:ahLst/>
            <a:cxnLst>
              <a:cxn ang="0">
                <a:pos x="T0" y="T1"/>
              </a:cxn>
              <a:cxn ang="0">
                <a:pos x="T2" y="T3"/>
              </a:cxn>
              <a:cxn ang="0">
                <a:pos x="T4" y="T5"/>
              </a:cxn>
              <a:cxn ang="0">
                <a:pos x="T6" y="T7"/>
              </a:cxn>
            </a:cxnLst>
            <a:rect l="0" t="0" r="r" b="b"/>
            <a:pathLst>
              <a:path w="6" h="11">
                <a:moveTo>
                  <a:pt x="5" y="0"/>
                </a:moveTo>
                <a:lnTo>
                  <a:pt x="2" y="10"/>
                </a:lnTo>
                <a:lnTo>
                  <a:pt x="0" y="10"/>
                </a:lnTo>
                <a:lnTo>
                  <a:pt x="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82" name="Freeform 18"/>
          <p:cNvSpPr>
            <a:spLocks/>
          </p:cNvSpPr>
          <p:nvPr/>
        </p:nvSpPr>
        <p:spPr bwMode="auto">
          <a:xfrm>
            <a:off x="4111229" y="2311003"/>
            <a:ext cx="7144" cy="14288"/>
          </a:xfrm>
          <a:custGeom>
            <a:avLst/>
            <a:gdLst>
              <a:gd name="T0" fmla="*/ 0 w 6"/>
              <a:gd name="T1" fmla="*/ 0 h 12"/>
              <a:gd name="T2" fmla="*/ 5 w 6"/>
              <a:gd name="T3" fmla="*/ 11 h 12"/>
              <a:gd name="T4" fmla="*/ 4 w 6"/>
              <a:gd name="T5" fmla="*/ 11 h 12"/>
              <a:gd name="T6" fmla="*/ 0 w 6"/>
              <a:gd name="T7" fmla="*/ 0 h 12"/>
            </a:gdLst>
            <a:ahLst/>
            <a:cxnLst>
              <a:cxn ang="0">
                <a:pos x="T0" y="T1"/>
              </a:cxn>
              <a:cxn ang="0">
                <a:pos x="T2" y="T3"/>
              </a:cxn>
              <a:cxn ang="0">
                <a:pos x="T4" y="T5"/>
              </a:cxn>
              <a:cxn ang="0">
                <a:pos x="T6" y="T7"/>
              </a:cxn>
            </a:cxnLst>
            <a:rect l="0" t="0" r="r" b="b"/>
            <a:pathLst>
              <a:path w="6" h="12">
                <a:moveTo>
                  <a:pt x="0" y="0"/>
                </a:moveTo>
                <a:lnTo>
                  <a:pt x="5" y="11"/>
                </a:lnTo>
                <a:lnTo>
                  <a:pt x="4" y="11"/>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83" name="Freeform 19"/>
          <p:cNvSpPr>
            <a:spLocks/>
          </p:cNvSpPr>
          <p:nvPr/>
        </p:nvSpPr>
        <p:spPr bwMode="auto">
          <a:xfrm>
            <a:off x="3894535" y="3700462"/>
            <a:ext cx="4763" cy="14288"/>
          </a:xfrm>
          <a:custGeom>
            <a:avLst/>
            <a:gdLst>
              <a:gd name="T0" fmla="*/ 0 w 4"/>
              <a:gd name="T1" fmla="*/ 11 h 12"/>
              <a:gd name="T2" fmla="*/ 1 w 4"/>
              <a:gd name="T3" fmla="*/ 0 h 12"/>
              <a:gd name="T4" fmla="*/ 3 w 4"/>
              <a:gd name="T5" fmla="*/ 0 h 12"/>
              <a:gd name="T6" fmla="*/ 0 w 4"/>
              <a:gd name="T7" fmla="*/ 11 h 12"/>
            </a:gdLst>
            <a:ahLst/>
            <a:cxnLst>
              <a:cxn ang="0">
                <a:pos x="T0" y="T1"/>
              </a:cxn>
              <a:cxn ang="0">
                <a:pos x="T2" y="T3"/>
              </a:cxn>
              <a:cxn ang="0">
                <a:pos x="T4" y="T5"/>
              </a:cxn>
              <a:cxn ang="0">
                <a:pos x="T6" y="T7"/>
              </a:cxn>
            </a:cxnLst>
            <a:rect l="0" t="0" r="r" b="b"/>
            <a:pathLst>
              <a:path w="4" h="12">
                <a:moveTo>
                  <a:pt x="0" y="11"/>
                </a:moveTo>
                <a:lnTo>
                  <a:pt x="1" y="0"/>
                </a:lnTo>
                <a:lnTo>
                  <a:pt x="3" y="0"/>
                </a:lnTo>
                <a:lnTo>
                  <a:pt x="0"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84" name="Freeform 20"/>
          <p:cNvSpPr>
            <a:spLocks/>
          </p:cNvSpPr>
          <p:nvPr/>
        </p:nvSpPr>
        <p:spPr bwMode="auto">
          <a:xfrm>
            <a:off x="6278166" y="2091929"/>
            <a:ext cx="204788" cy="83344"/>
          </a:xfrm>
          <a:custGeom>
            <a:avLst/>
            <a:gdLst>
              <a:gd name="T0" fmla="*/ 0 w 172"/>
              <a:gd name="T1" fmla="*/ 69 h 70"/>
              <a:gd name="T2" fmla="*/ 3 w 172"/>
              <a:gd name="T3" fmla="*/ 49 h 70"/>
              <a:gd name="T4" fmla="*/ 9 w 172"/>
              <a:gd name="T5" fmla="*/ 39 h 70"/>
              <a:gd name="T6" fmla="*/ 17 w 172"/>
              <a:gd name="T7" fmla="*/ 29 h 70"/>
              <a:gd name="T8" fmla="*/ 28 w 172"/>
              <a:gd name="T9" fmla="*/ 20 h 70"/>
              <a:gd name="T10" fmla="*/ 40 w 172"/>
              <a:gd name="T11" fmla="*/ 11 h 70"/>
              <a:gd name="T12" fmla="*/ 55 w 172"/>
              <a:gd name="T13" fmla="*/ 5 h 70"/>
              <a:gd name="T14" fmla="*/ 69 w 172"/>
              <a:gd name="T15" fmla="*/ 2 h 70"/>
              <a:gd name="T16" fmla="*/ 84 w 172"/>
              <a:gd name="T17" fmla="*/ 0 h 70"/>
              <a:gd name="T18" fmla="*/ 102 w 172"/>
              <a:gd name="T19" fmla="*/ 2 h 70"/>
              <a:gd name="T20" fmla="*/ 119 w 172"/>
              <a:gd name="T21" fmla="*/ 5 h 70"/>
              <a:gd name="T22" fmla="*/ 134 w 172"/>
              <a:gd name="T23" fmla="*/ 11 h 70"/>
              <a:gd name="T24" fmla="*/ 147 w 172"/>
              <a:gd name="T25" fmla="*/ 20 h 70"/>
              <a:gd name="T26" fmla="*/ 156 w 172"/>
              <a:gd name="T27" fmla="*/ 32 h 70"/>
              <a:gd name="T28" fmla="*/ 166 w 172"/>
              <a:gd name="T29" fmla="*/ 42 h 70"/>
              <a:gd name="T30" fmla="*/ 171 w 172"/>
              <a:gd name="T31" fmla="*/ 55 h 70"/>
              <a:gd name="T32" fmla="*/ 171 w 172"/>
              <a:gd name="T33" fmla="*/ 69 h 70"/>
              <a:gd name="T34" fmla="*/ 0 w 172"/>
              <a:gd name="T3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70">
                <a:moveTo>
                  <a:pt x="0" y="69"/>
                </a:moveTo>
                <a:lnTo>
                  <a:pt x="3" y="49"/>
                </a:lnTo>
                <a:lnTo>
                  <a:pt x="9" y="39"/>
                </a:lnTo>
                <a:lnTo>
                  <a:pt x="17" y="29"/>
                </a:lnTo>
                <a:lnTo>
                  <a:pt x="28" y="20"/>
                </a:lnTo>
                <a:lnTo>
                  <a:pt x="40" y="11"/>
                </a:lnTo>
                <a:lnTo>
                  <a:pt x="55" y="5"/>
                </a:lnTo>
                <a:lnTo>
                  <a:pt x="69" y="2"/>
                </a:lnTo>
                <a:lnTo>
                  <a:pt x="84" y="0"/>
                </a:lnTo>
                <a:lnTo>
                  <a:pt x="102" y="2"/>
                </a:lnTo>
                <a:lnTo>
                  <a:pt x="119" y="5"/>
                </a:lnTo>
                <a:lnTo>
                  <a:pt x="134" y="11"/>
                </a:lnTo>
                <a:lnTo>
                  <a:pt x="147" y="20"/>
                </a:lnTo>
                <a:lnTo>
                  <a:pt x="156" y="32"/>
                </a:lnTo>
                <a:lnTo>
                  <a:pt x="166" y="42"/>
                </a:lnTo>
                <a:lnTo>
                  <a:pt x="171" y="55"/>
                </a:lnTo>
                <a:lnTo>
                  <a:pt x="171" y="69"/>
                </a:lnTo>
                <a:lnTo>
                  <a:pt x="0" y="69"/>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85" name="Freeform 21"/>
          <p:cNvSpPr>
            <a:spLocks/>
          </p:cNvSpPr>
          <p:nvPr/>
        </p:nvSpPr>
        <p:spPr bwMode="auto">
          <a:xfrm>
            <a:off x="3892153" y="4018360"/>
            <a:ext cx="4763" cy="14288"/>
          </a:xfrm>
          <a:custGeom>
            <a:avLst/>
            <a:gdLst>
              <a:gd name="T0" fmla="*/ 0 w 4"/>
              <a:gd name="T1" fmla="*/ 11 h 12"/>
              <a:gd name="T2" fmla="*/ 2 w 4"/>
              <a:gd name="T3" fmla="*/ 0 h 12"/>
              <a:gd name="T4" fmla="*/ 3 w 4"/>
              <a:gd name="T5" fmla="*/ 0 h 12"/>
              <a:gd name="T6" fmla="*/ 0 w 4"/>
              <a:gd name="T7" fmla="*/ 11 h 12"/>
            </a:gdLst>
            <a:ahLst/>
            <a:cxnLst>
              <a:cxn ang="0">
                <a:pos x="T0" y="T1"/>
              </a:cxn>
              <a:cxn ang="0">
                <a:pos x="T2" y="T3"/>
              </a:cxn>
              <a:cxn ang="0">
                <a:pos x="T4" y="T5"/>
              </a:cxn>
              <a:cxn ang="0">
                <a:pos x="T6" y="T7"/>
              </a:cxn>
            </a:cxnLst>
            <a:rect l="0" t="0" r="r" b="b"/>
            <a:pathLst>
              <a:path w="4" h="12">
                <a:moveTo>
                  <a:pt x="0" y="11"/>
                </a:moveTo>
                <a:lnTo>
                  <a:pt x="2" y="0"/>
                </a:lnTo>
                <a:lnTo>
                  <a:pt x="3" y="0"/>
                </a:lnTo>
                <a:lnTo>
                  <a:pt x="0"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86" name="Freeform 22"/>
          <p:cNvSpPr>
            <a:spLocks/>
          </p:cNvSpPr>
          <p:nvPr/>
        </p:nvSpPr>
        <p:spPr bwMode="auto">
          <a:xfrm>
            <a:off x="4236244" y="4573191"/>
            <a:ext cx="3572" cy="15478"/>
          </a:xfrm>
          <a:custGeom>
            <a:avLst/>
            <a:gdLst>
              <a:gd name="T0" fmla="*/ 2 w 3"/>
              <a:gd name="T1" fmla="*/ 0 h 13"/>
              <a:gd name="T2" fmla="*/ 0 w 3"/>
              <a:gd name="T3" fmla="*/ 12 h 13"/>
              <a:gd name="T4" fmla="*/ 2 w 3"/>
              <a:gd name="T5" fmla="*/ 12 h 13"/>
              <a:gd name="T6" fmla="*/ 2 w 3"/>
              <a:gd name="T7" fmla="*/ 0 h 13"/>
            </a:gdLst>
            <a:ahLst/>
            <a:cxnLst>
              <a:cxn ang="0">
                <a:pos x="T0" y="T1"/>
              </a:cxn>
              <a:cxn ang="0">
                <a:pos x="T2" y="T3"/>
              </a:cxn>
              <a:cxn ang="0">
                <a:pos x="T4" y="T5"/>
              </a:cxn>
              <a:cxn ang="0">
                <a:pos x="T6" y="T7"/>
              </a:cxn>
            </a:cxnLst>
            <a:rect l="0" t="0" r="r" b="b"/>
            <a:pathLst>
              <a:path w="3" h="13">
                <a:moveTo>
                  <a:pt x="2" y="0"/>
                </a:moveTo>
                <a:lnTo>
                  <a:pt x="0" y="12"/>
                </a:lnTo>
                <a:lnTo>
                  <a:pt x="2" y="12"/>
                </a:lnTo>
                <a:lnTo>
                  <a:pt x="2"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87" name="Rectangle 23"/>
          <p:cNvSpPr>
            <a:spLocks noChangeArrowheads="1"/>
          </p:cNvSpPr>
          <p:nvPr/>
        </p:nvSpPr>
        <p:spPr bwMode="auto">
          <a:xfrm>
            <a:off x="5650707" y="1724025"/>
            <a:ext cx="132160" cy="102394"/>
          </a:xfrm>
          <a:prstGeom prst="rect">
            <a:avLst/>
          </a:prstGeom>
          <a:solidFill>
            <a:srgbClr val="B3B3B3"/>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1288" name="Rectangle 24"/>
          <p:cNvSpPr>
            <a:spLocks noChangeArrowheads="1"/>
          </p:cNvSpPr>
          <p:nvPr/>
        </p:nvSpPr>
        <p:spPr bwMode="auto">
          <a:xfrm>
            <a:off x="6086475" y="1720454"/>
            <a:ext cx="129779" cy="102394"/>
          </a:xfrm>
          <a:prstGeom prst="rect">
            <a:avLst/>
          </a:prstGeom>
          <a:solidFill>
            <a:srgbClr val="B3B3B3"/>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1289" name="Rectangle 25"/>
          <p:cNvSpPr>
            <a:spLocks noChangeArrowheads="1"/>
          </p:cNvSpPr>
          <p:nvPr/>
        </p:nvSpPr>
        <p:spPr bwMode="auto">
          <a:xfrm>
            <a:off x="7211616" y="2160985"/>
            <a:ext cx="150019" cy="73819"/>
          </a:xfrm>
          <a:prstGeom prst="rect">
            <a:avLst/>
          </a:prstGeom>
          <a:solidFill>
            <a:srgbClr val="009900"/>
          </a:solidFill>
          <a:ln w="50800">
            <a:solidFill>
              <a:srgbClr val="00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1290" name="Freeform 26"/>
          <p:cNvSpPr>
            <a:spLocks/>
          </p:cNvSpPr>
          <p:nvPr/>
        </p:nvSpPr>
        <p:spPr bwMode="auto">
          <a:xfrm>
            <a:off x="5918597" y="1270397"/>
            <a:ext cx="3572" cy="13097"/>
          </a:xfrm>
          <a:custGeom>
            <a:avLst/>
            <a:gdLst>
              <a:gd name="T0" fmla="*/ 2 w 3"/>
              <a:gd name="T1" fmla="*/ 10 h 11"/>
              <a:gd name="T2" fmla="*/ 0 w 3"/>
              <a:gd name="T3" fmla="*/ 10 h 11"/>
              <a:gd name="T4" fmla="*/ 2 w 3"/>
              <a:gd name="T5" fmla="*/ 0 h 11"/>
              <a:gd name="T6" fmla="*/ 0 w 3"/>
              <a:gd name="T7" fmla="*/ 0 h 11"/>
              <a:gd name="T8" fmla="*/ 2 w 3"/>
              <a:gd name="T9" fmla="*/ 10 h 11"/>
            </a:gdLst>
            <a:ahLst/>
            <a:cxnLst>
              <a:cxn ang="0">
                <a:pos x="T0" y="T1"/>
              </a:cxn>
              <a:cxn ang="0">
                <a:pos x="T2" y="T3"/>
              </a:cxn>
              <a:cxn ang="0">
                <a:pos x="T4" y="T5"/>
              </a:cxn>
              <a:cxn ang="0">
                <a:pos x="T6" y="T7"/>
              </a:cxn>
              <a:cxn ang="0">
                <a:pos x="T8" y="T9"/>
              </a:cxn>
            </a:cxnLst>
            <a:rect l="0" t="0" r="r" b="b"/>
            <a:pathLst>
              <a:path w="3" h="11">
                <a:moveTo>
                  <a:pt x="2" y="10"/>
                </a:moveTo>
                <a:lnTo>
                  <a:pt x="0" y="10"/>
                </a:lnTo>
                <a:lnTo>
                  <a:pt x="2" y="0"/>
                </a:lnTo>
                <a:lnTo>
                  <a:pt x="0" y="0"/>
                </a:lnTo>
                <a:lnTo>
                  <a:pt x="2" y="1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91" name="Freeform 27"/>
          <p:cNvSpPr>
            <a:spLocks/>
          </p:cNvSpPr>
          <p:nvPr/>
        </p:nvSpPr>
        <p:spPr bwMode="auto">
          <a:xfrm>
            <a:off x="5813823" y="1183482"/>
            <a:ext cx="15478" cy="2381"/>
          </a:xfrm>
          <a:custGeom>
            <a:avLst/>
            <a:gdLst>
              <a:gd name="T0" fmla="*/ 0 w 13"/>
              <a:gd name="T1" fmla="*/ 1 h 2"/>
              <a:gd name="T2" fmla="*/ 0 w 13"/>
              <a:gd name="T3" fmla="*/ 0 h 2"/>
              <a:gd name="T4" fmla="*/ 12 w 13"/>
              <a:gd name="T5" fmla="*/ 1 h 2"/>
              <a:gd name="T6" fmla="*/ 12 w 13"/>
              <a:gd name="T7" fmla="*/ 0 h 2"/>
              <a:gd name="T8" fmla="*/ 0 w 13"/>
              <a:gd name="T9" fmla="*/ 1 h 2"/>
            </a:gdLst>
            <a:ahLst/>
            <a:cxnLst>
              <a:cxn ang="0">
                <a:pos x="T0" y="T1"/>
              </a:cxn>
              <a:cxn ang="0">
                <a:pos x="T2" y="T3"/>
              </a:cxn>
              <a:cxn ang="0">
                <a:pos x="T4" y="T5"/>
              </a:cxn>
              <a:cxn ang="0">
                <a:pos x="T6" y="T7"/>
              </a:cxn>
              <a:cxn ang="0">
                <a:pos x="T8" y="T9"/>
              </a:cxn>
            </a:cxnLst>
            <a:rect l="0" t="0" r="r" b="b"/>
            <a:pathLst>
              <a:path w="13" h="2">
                <a:moveTo>
                  <a:pt x="0" y="1"/>
                </a:moveTo>
                <a:lnTo>
                  <a:pt x="0" y="0"/>
                </a:lnTo>
                <a:lnTo>
                  <a:pt x="12" y="1"/>
                </a:lnTo>
                <a:lnTo>
                  <a:pt x="12" y="0"/>
                </a:lnTo>
                <a:lnTo>
                  <a:pt x="0"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92" name="Freeform 28"/>
          <p:cNvSpPr>
            <a:spLocks/>
          </p:cNvSpPr>
          <p:nvPr/>
        </p:nvSpPr>
        <p:spPr bwMode="auto">
          <a:xfrm>
            <a:off x="4236244" y="1138237"/>
            <a:ext cx="3572" cy="14288"/>
          </a:xfrm>
          <a:custGeom>
            <a:avLst/>
            <a:gdLst>
              <a:gd name="T0" fmla="*/ 2 w 3"/>
              <a:gd name="T1" fmla="*/ 0 h 12"/>
              <a:gd name="T2" fmla="*/ 0 w 3"/>
              <a:gd name="T3" fmla="*/ 11 h 12"/>
              <a:gd name="T4" fmla="*/ 2 w 3"/>
              <a:gd name="T5" fmla="*/ 11 h 12"/>
              <a:gd name="T6" fmla="*/ 2 w 3"/>
              <a:gd name="T7" fmla="*/ 0 h 12"/>
            </a:gdLst>
            <a:ahLst/>
            <a:cxnLst>
              <a:cxn ang="0">
                <a:pos x="T0" y="T1"/>
              </a:cxn>
              <a:cxn ang="0">
                <a:pos x="T2" y="T3"/>
              </a:cxn>
              <a:cxn ang="0">
                <a:pos x="T4" y="T5"/>
              </a:cxn>
              <a:cxn ang="0">
                <a:pos x="T6" y="T7"/>
              </a:cxn>
            </a:cxnLst>
            <a:rect l="0" t="0" r="r" b="b"/>
            <a:pathLst>
              <a:path w="3" h="12">
                <a:moveTo>
                  <a:pt x="2" y="0"/>
                </a:moveTo>
                <a:lnTo>
                  <a:pt x="0" y="11"/>
                </a:lnTo>
                <a:lnTo>
                  <a:pt x="2" y="11"/>
                </a:lnTo>
                <a:lnTo>
                  <a:pt x="2"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93" name="Freeform 29"/>
          <p:cNvSpPr>
            <a:spLocks/>
          </p:cNvSpPr>
          <p:nvPr/>
        </p:nvSpPr>
        <p:spPr bwMode="auto">
          <a:xfrm>
            <a:off x="6010275" y="1183482"/>
            <a:ext cx="14288" cy="2381"/>
          </a:xfrm>
          <a:custGeom>
            <a:avLst/>
            <a:gdLst>
              <a:gd name="T0" fmla="*/ 11 w 12"/>
              <a:gd name="T1" fmla="*/ 0 h 2"/>
              <a:gd name="T2" fmla="*/ 11 w 12"/>
              <a:gd name="T3" fmla="*/ 1 h 2"/>
              <a:gd name="T4" fmla="*/ 0 w 12"/>
              <a:gd name="T5" fmla="*/ 0 h 2"/>
              <a:gd name="T6" fmla="*/ 0 w 12"/>
              <a:gd name="T7" fmla="*/ 1 h 2"/>
              <a:gd name="T8" fmla="*/ 11 w 12"/>
              <a:gd name="T9" fmla="*/ 0 h 2"/>
            </a:gdLst>
            <a:ahLst/>
            <a:cxnLst>
              <a:cxn ang="0">
                <a:pos x="T0" y="T1"/>
              </a:cxn>
              <a:cxn ang="0">
                <a:pos x="T2" y="T3"/>
              </a:cxn>
              <a:cxn ang="0">
                <a:pos x="T4" y="T5"/>
              </a:cxn>
              <a:cxn ang="0">
                <a:pos x="T6" y="T7"/>
              </a:cxn>
              <a:cxn ang="0">
                <a:pos x="T8" y="T9"/>
              </a:cxn>
            </a:cxnLst>
            <a:rect l="0" t="0" r="r" b="b"/>
            <a:pathLst>
              <a:path w="12" h="2">
                <a:moveTo>
                  <a:pt x="11" y="0"/>
                </a:moveTo>
                <a:lnTo>
                  <a:pt x="11" y="1"/>
                </a:lnTo>
                <a:lnTo>
                  <a:pt x="0" y="0"/>
                </a:lnTo>
                <a:lnTo>
                  <a:pt x="0" y="1"/>
                </a:lnTo>
                <a:lnTo>
                  <a:pt x="11"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94" name="Freeform 30"/>
          <p:cNvSpPr>
            <a:spLocks/>
          </p:cNvSpPr>
          <p:nvPr/>
        </p:nvSpPr>
        <p:spPr bwMode="auto">
          <a:xfrm>
            <a:off x="6072188" y="1184673"/>
            <a:ext cx="150019" cy="202406"/>
          </a:xfrm>
          <a:custGeom>
            <a:avLst/>
            <a:gdLst>
              <a:gd name="T0" fmla="*/ 0 w 126"/>
              <a:gd name="T1" fmla="*/ 84 h 170"/>
              <a:gd name="T2" fmla="*/ 11 w 126"/>
              <a:gd name="T3" fmla="*/ 52 h 170"/>
              <a:gd name="T4" fmla="*/ 19 w 126"/>
              <a:gd name="T5" fmla="*/ 22 h 170"/>
              <a:gd name="T6" fmla="*/ 37 w 126"/>
              <a:gd name="T7" fmla="*/ 8 h 170"/>
              <a:gd name="T8" fmla="*/ 63 w 126"/>
              <a:gd name="T9" fmla="*/ 0 h 170"/>
              <a:gd name="T10" fmla="*/ 90 w 126"/>
              <a:gd name="T11" fmla="*/ 8 h 170"/>
              <a:gd name="T12" fmla="*/ 109 w 126"/>
              <a:gd name="T13" fmla="*/ 22 h 170"/>
              <a:gd name="T14" fmla="*/ 125 w 126"/>
              <a:gd name="T15" fmla="*/ 52 h 170"/>
              <a:gd name="T16" fmla="*/ 125 w 126"/>
              <a:gd name="T17" fmla="*/ 84 h 170"/>
              <a:gd name="T18" fmla="*/ 125 w 126"/>
              <a:gd name="T19" fmla="*/ 169 h 170"/>
              <a:gd name="T20" fmla="*/ 0 w 126"/>
              <a:gd name="T21" fmla="*/ 169 h 170"/>
              <a:gd name="T22" fmla="*/ 0 w 126"/>
              <a:gd name="T23" fmla="*/ 8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70">
                <a:moveTo>
                  <a:pt x="0" y="84"/>
                </a:moveTo>
                <a:lnTo>
                  <a:pt x="11" y="52"/>
                </a:lnTo>
                <a:lnTo>
                  <a:pt x="19" y="22"/>
                </a:lnTo>
                <a:lnTo>
                  <a:pt x="37" y="8"/>
                </a:lnTo>
                <a:lnTo>
                  <a:pt x="63" y="0"/>
                </a:lnTo>
                <a:lnTo>
                  <a:pt x="90" y="8"/>
                </a:lnTo>
                <a:lnTo>
                  <a:pt x="109" y="22"/>
                </a:lnTo>
                <a:lnTo>
                  <a:pt x="125" y="52"/>
                </a:lnTo>
                <a:lnTo>
                  <a:pt x="125" y="84"/>
                </a:lnTo>
                <a:lnTo>
                  <a:pt x="125" y="169"/>
                </a:lnTo>
                <a:lnTo>
                  <a:pt x="0" y="169"/>
                </a:lnTo>
                <a:lnTo>
                  <a:pt x="0" y="84"/>
                </a:lnTo>
              </a:path>
            </a:pathLst>
          </a:custGeom>
          <a:solidFill>
            <a:srgbClr val="979797"/>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95" name="Freeform 31"/>
          <p:cNvSpPr>
            <a:spLocks/>
          </p:cNvSpPr>
          <p:nvPr/>
        </p:nvSpPr>
        <p:spPr bwMode="auto">
          <a:xfrm>
            <a:off x="6072188" y="1184673"/>
            <a:ext cx="150019" cy="202406"/>
          </a:xfrm>
          <a:custGeom>
            <a:avLst/>
            <a:gdLst>
              <a:gd name="T0" fmla="*/ 0 w 126"/>
              <a:gd name="T1" fmla="*/ 84 h 170"/>
              <a:gd name="T2" fmla="*/ 11 w 126"/>
              <a:gd name="T3" fmla="*/ 52 h 170"/>
              <a:gd name="T4" fmla="*/ 19 w 126"/>
              <a:gd name="T5" fmla="*/ 22 h 170"/>
              <a:gd name="T6" fmla="*/ 37 w 126"/>
              <a:gd name="T7" fmla="*/ 8 h 170"/>
              <a:gd name="T8" fmla="*/ 63 w 126"/>
              <a:gd name="T9" fmla="*/ 0 h 170"/>
              <a:gd name="T10" fmla="*/ 90 w 126"/>
              <a:gd name="T11" fmla="*/ 8 h 170"/>
              <a:gd name="T12" fmla="*/ 109 w 126"/>
              <a:gd name="T13" fmla="*/ 22 h 170"/>
              <a:gd name="T14" fmla="*/ 125 w 126"/>
              <a:gd name="T15" fmla="*/ 52 h 170"/>
              <a:gd name="T16" fmla="*/ 125 w 126"/>
              <a:gd name="T17" fmla="*/ 84 h 170"/>
              <a:gd name="T18" fmla="*/ 125 w 126"/>
              <a:gd name="T19" fmla="*/ 169 h 170"/>
              <a:gd name="T20" fmla="*/ 0 w 126"/>
              <a:gd name="T21" fmla="*/ 169 h 170"/>
              <a:gd name="T22" fmla="*/ 0 w 126"/>
              <a:gd name="T23" fmla="*/ 8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70">
                <a:moveTo>
                  <a:pt x="0" y="84"/>
                </a:moveTo>
                <a:lnTo>
                  <a:pt x="11" y="52"/>
                </a:lnTo>
                <a:lnTo>
                  <a:pt x="19" y="22"/>
                </a:lnTo>
                <a:lnTo>
                  <a:pt x="37" y="8"/>
                </a:lnTo>
                <a:lnTo>
                  <a:pt x="63" y="0"/>
                </a:lnTo>
                <a:lnTo>
                  <a:pt x="90" y="8"/>
                </a:lnTo>
                <a:lnTo>
                  <a:pt x="109" y="22"/>
                </a:lnTo>
                <a:lnTo>
                  <a:pt x="125" y="52"/>
                </a:lnTo>
                <a:lnTo>
                  <a:pt x="125" y="84"/>
                </a:lnTo>
                <a:lnTo>
                  <a:pt x="125" y="169"/>
                </a:lnTo>
                <a:lnTo>
                  <a:pt x="0" y="169"/>
                </a:lnTo>
                <a:lnTo>
                  <a:pt x="0" y="84"/>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96" name="Freeform 32"/>
          <p:cNvSpPr>
            <a:spLocks/>
          </p:cNvSpPr>
          <p:nvPr/>
        </p:nvSpPr>
        <p:spPr bwMode="auto">
          <a:xfrm>
            <a:off x="5272087" y="1495425"/>
            <a:ext cx="109538" cy="109538"/>
          </a:xfrm>
          <a:custGeom>
            <a:avLst/>
            <a:gdLst>
              <a:gd name="T0" fmla="*/ 91 w 92"/>
              <a:gd name="T1" fmla="*/ 46 h 92"/>
              <a:gd name="T2" fmla="*/ 0 w 92"/>
              <a:gd name="T3" fmla="*/ 0 h 92"/>
              <a:gd name="T4" fmla="*/ 0 w 92"/>
              <a:gd name="T5" fmla="*/ 91 h 92"/>
              <a:gd name="T6" fmla="*/ 91 w 92"/>
              <a:gd name="T7" fmla="*/ 46 h 92"/>
            </a:gdLst>
            <a:ahLst/>
            <a:cxnLst>
              <a:cxn ang="0">
                <a:pos x="T0" y="T1"/>
              </a:cxn>
              <a:cxn ang="0">
                <a:pos x="T2" y="T3"/>
              </a:cxn>
              <a:cxn ang="0">
                <a:pos x="T4" y="T5"/>
              </a:cxn>
              <a:cxn ang="0">
                <a:pos x="T6" y="T7"/>
              </a:cxn>
            </a:cxnLst>
            <a:rect l="0" t="0" r="r" b="b"/>
            <a:pathLst>
              <a:path w="92" h="92">
                <a:moveTo>
                  <a:pt x="91" y="46"/>
                </a:moveTo>
                <a:lnTo>
                  <a:pt x="0" y="0"/>
                </a:lnTo>
                <a:lnTo>
                  <a:pt x="0" y="91"/>
                </a:lnTo>
                <a:lnTo>
                  <a:pt x="91"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97" name="Freeform 33"/>
          <p:cNvSpPr>
            <a:spLocks/>
          </p:cNvSpPr>
          <p:nvPr/>
        </p:nvSpPr>
        <p:spPr bwMode="auto">
          <a:xfrm>
            <a:off x="5379244" y="1495425"/>
            <a:ext cx="107156" cy="109538"/>
          </a:xfrm>
          <a:custGeom>
            <a:avLst/>
            <a:gdLst>
              <a:gd name="T0" fmla="*/ 0 w 90"/>
              <a:gd name="T1" fmla="*/ 46 h 92"/>
              <a:gd name="T2" fmla="*/ 89 w 90"/>
              <a:gd name="T3" fmla="*/ 0 h 92"/>
              <a:gd name="T4" fmla="*/ 89 w 90"/>
              <a:gd name="T5" fmla="*/ 91 h 92"/>
              <a:gd name="T6" fmla="*/ 0 w 90"/>
              <a:gd name="T7" fmla="*/ 46 h 92"/>
            </a:gdLst>
            <a:ahLst/>
            <a:cxnLst>
              <a:cxn ang="0">
                <a:pos x="T0" y="T1"/>
              </a:cxn>
              <a:cxn ang="0">
                <a:pos x="T2" y="T3"/>
              </a:cxn>
              <a:cxn ang="0">
                <a:pos x="T4" y="T5"/>
              </a:cxn>
              <a:cxn ang="0">
                <a:pos x="T6" y="T7"/>
              </a:cxn>
            </a:cxnLst>
            <a:rect l="0" t="0" r="r" b="b"/>
            <a:pathLst>
              <a:path w="90" h="92">
                <a:moveTo>
                  <a:pt x="0" y="46"/>
                </a:moveTo>
                <a:lnTo>
                  <a:pt x="89" y="0"/>
                </a:lnTo>
                <a:lnTo>
                  <a:pt x="89" y="91"/>
                </a:lnTo>
                <a:lnTo>
                  <a:pt x="0"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298" name="Rectangle 34"/>
          <p:cNvSpPr>
            <a:spLocks noChangeArrowheads="1"/>
          </p:cNvSpPr>
          <p:nvPr/>
        </p:nvSpPr>
        <p:spPr bwMode="auto">
          <a:xfrm>
            <a:off x="5373291" y="1452563"/>
            <a:ext cx="14288" cy="94060"/>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1299" name="Rectangle 35"/>
          <p:cNvSpPr>
            <a:spLocks noChangeArrowheads="1"/>
          </p:cNvSpPr>
          <p:nvPr/>
        </p:nvSpPr>
        <p:spPr bwMode="auto">
          <a:xfrm>
            <a:off x="5319713" y="1440656"/>
            <a:ext cx="115491" cy="14288"/>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grpSp>
        <p:nvGrpSpPr>
          <p:cNvPr id="11300" name="Group 36"/>
          <p:cNvGrpSpPr>
            <a:grpSpLocks/>
          </p:cNvGrpSpPr>
          <p:nvPr/>
        </p:nvGrpSpPr>
        <p:grpSpPr bwMode="auto">
          <a:xfrm>
            <a:off x="6275785" y="1715691"/>
            <a:ext cx="214313" cy="111919"/>
            <a:chOff x="4311" y="1441"/>
            <a:chExt cx="180" cy="94"/>
          </a:xfrm>
        </p:grpSpPr>
        <p:sp>
          <p:nvSpPr>
            <p:cNvPr id="11301" name="Freeform 37"/>
            <p:cNvSpPr>
              <a:spLocks/>
            </p:cNvSpPr>
            <p:nvPr/>
          </p:nvSpPr>
          <p:spPr bwMode="auto">
            <a:xfrm>
              <a:off x="4311" y="1441"/>
              <a:ext cx="92" cy="94"/>
            </a:xfrm>
            <a:custGeom>
              <a:avLst/>
              <a:gdLst>
                <a:gd name="T0" fmla="*/ 91 w 92"/>
                <a:gd name="T1" fmla="*/ 46 h 94"/>
                <a:gd name="T2" fmla="*/ 0 w 92"/>
                <a:gd name="T3" fmla="*/ 0 h 94"/>
                <a:gd name="T4" fmla="*/ 0 w 92"/>
                <a:gd name="T5" fmla="*/ 93 h 94"/>
                <a:gd name="T6" fmla="*/ 91 w 92"/>
                <a:gd name="T7" fmla="*/ 46 h 94"/>
              </a:gdLst>
              <a:ahLst/>
              <a:cxnLst>
                <a:cxn ang="0">
                  <a:pos x="T0" y="T1"/>
                </a:cxn>
                <a:cxn ang="0">
                  <a:pos x="T2" y="T3"/>
                </a:cxn>
                <a:cxn ang="0">
                  <a:pos x="T4" y="T5"/>
                </a:cxn>
                <a:cxn ang="0">
                  <a:pos x="T6" y="T7"/>
                </a:cxn>
              </a:cxnLst>
              <a:rect l="0" t="0" r="r" b="b"/>
              <a:pathLst>
                <a:path w="92" h="94">
                  <a:moveTo>
                    <a:pt x="91" y="46"/>
                  </a:moveTo>
                  <a:lnTo>
                    <a:pt x="0" y="0"/>
                  </a:lnTo>
                  <a:lnTo>
                    <a:pt x="0" y="93"/>
                  </a:lnTo>
                  <a:lnTo>
                    <a:pt x="91"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02" name="Freeform 38"/>
            <p:cNvSpPr>
              <a:spLocks/>
            </p:cNvSpPr>
            <p:nvPr/>
          </p:nvSpPr>
          <p:spPr bwMode="auto">
            <a:xfrm>
              <a:off x="4399" y="1441"/>
              <a:ext cx="92" cy="94"/>
            </a:xfrm>
            <a:custGeom>
              <a:avLst/>
              <a:gdLst>
                <a:gd name="T0" fmla="*/ 0 w 92"/>
                <a:gd name="T1" fmla="*/ 46 h 94"/>
                <a:gd name="T2" fmla="*/ 91 w 92"/>
                <a:gd name="T3" fmla="*/ 0 h 94"/>
                <a:gd name="T4" fmla="*/ 91 w 92"/>
                <a:gd name="T5" fmla="*/ 93 h 94"/>
                <a:gd name="T6" fmla="*/ 0 w 92"/>
                <a:gd name="T7" fmla="*/ 46 h 94"/>
              </a:gdLst>
              <a:ahLst/>
              <a:cxnLst>
                <a:cxn ang="0">
                  <a:pos x="T0" y="T1"/>
                </a:cxn>
                <a:cxn ang="0">
                  <a:pos x="T2" y="T3"/>
                </a:cxn>
                <a:cxn ang="0">
                  <a:pos x="T4" y="T5"/>
                </a:cxn>
                <a:cxn ang="0">
                  <a:pos x="T6" y="T7"/>
                </a:cxn>
              </a:cxnLst>
              <a:rect l="0" t="0" r="r" b="b"/>
              <a:pathLst>
                <a:path w="92" h="94">
                  <a:moveTo>
                    <a:pt x="0" y="46"/>
                  </a:moveTo>
                  <a:lnTo>
                    <a:pt x="91" y="0"/>
                  </a:lnTo>
                  <a:lnTo>
                    <a:pt x="91" y="93"/>
                  </a:lnTo>
                  <a:lnTo>
                    <a:pt x="0"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grpSp>
        <p:nvGrpSpPr>
          <p:cNvPr id="11303" name="Group 39"/>
          <p:cNvGrpSpPr>
            <a:grpSpLocks/>
          </p:cNvGrpSpPr>
          <p:nvPr/>
        </p:nvGrpSpPr>
        <p:grpSpPr bwMode="auto">
          <a:xfrm>
            <a:off x="6862762" y="2131219"/>
            <a:ext cx="214313" cy="109538"/>
            <a:chOff x="4804" y="1790"/>
            <a:chExt cx="180" cy="92"/>
          </a:xfrm>
        </p:grpSpPr>
        <p:sp>
          <p:nvSpPr>
            <p:cNvPr id="11304" name="Freeform 40"/>
            <p:cNvSpPr>
              <a:spLocks/>
            </p:cNvSpPr>
            <p:nvPr/>
          </p:nvSpPr>
          <p:spPr bwMode="auto">
            <a:xfrm>
              <a:off x="4804" y="1790"/>
              <a:ext cx="91" cy="92"/>
            </a:xfrm>
            <a:custGeom>
              <a:avLst/>
              <a:gdLst>
                <a:gd name="T0" fmla="*/ 90 w 91"/>
                <a:gd name="T1" fmla="*/ 46 h 92"/>
                <a:gd name="T2" fmla="*/ 0 w 91"/>
                <a:gd name="T3" fmla="*/ 0 h 92"/>
                <a:gd name="T4" fmla="*/ 0 w 91"/>
                <a:gd name="T5" fmla="*/ 91 h 92"/>
                <a:gd name="T6" fmla="*/ 90 w 91"/>
                <a:gd name="T7" fmla="*/ 46 h 92"/>
              </a:gdLst>
              <a:ahLst/>
              <a:cxnLst>
                <a:cxn ang="0">
                  <a:pos x="T0" y="T1"/>
                </a:cxn>
                <a:cxn ang="0">
                  <a:pos x="T2" y="T3"/>
                </a:cxn>
                <a:cxn ang="0">
                  <a:pos x="T4" y="T5"/>
                </a:cxn>
                <a:cxn ang="0">
                  <a:pos x="T6" y="T7"/>
                </a:cxn>
              </a:cxnLst>
              <a:rect l="0" t="0" r="r" b="b"/>
              <a:pathLst>
                <a:path w="91" h="92">
                  <a:moveTo>
                    <a:pt x="90" y="46"/>
                  </a:moveTo>
                  <a:lnTo>
                    <a:pt x="0" y="0"/>
                  </a:lnTo>
                  <a:lnTo>
                    <a:pt x="0" y="91"/>
                  </a:lnTo>
                  <a:lnTo>
                    <a:pt x="90" y="46"/>
                  </a:lnTo>
                </a:path>
              </a:pathLst>
            </a:custGeom>
            <a:solidFill>
              <a:srgbClr val="009900"/>
            </a:solidFill>
            <a:ln w="25400" cap="rnd" cmpd="sng">
              <a:solidFill>
                <a:srgbClr val="0099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05" name="Freeform 41"/>
            <p:cNvSpPr>
              <a:spLocks/>
            </p:cNvSpPr>
            <p:nvPr/>
          </p:nvSpPr>
          <p:spPr bwMode="auto">
            <a:xfrm>
              <a:off x="4894" y="1790"/>
              <a:ext cx="90" cy="92"/>
            </a:xfrm>
            <a:custGeom>
              <a:avLst/>
              <a:gdLst>
                <a:gd name="T0" fmla="*/ 0 w 90"/>
                <a:gd name="T1" fmla="*/ 46 h 92"/>
                <a:gd name="T2" fmla="*/ 89 w 90"/>
                <a:gd name="T3" fmla="*/ 0 h 92"/>
                <a:gd name="T4" fmla="*/ 89 w 90"/>
                <a:gd name="T5" fmla="*/ 91 h 92"/>
                <a:gd name="T6" fmla="*/ 0 w 90"/>
                <a:gd name="T7" fmla="*/ 46 h 92"/>
              </a:gdLst>
              <a:ahLst/>
              <a:cxnLst>
                <a:cxn ang="0">
                  <a:pos x="T0" y="T1"/>
                </a:cxn>
                <a:cxn ang="0">
                  <a:pos x="T2" y="T3"/>
                </a:cxn>
                <a:cxn ang="0">
                  <a:pos x="T4" y="T5"/>
                </a:cxn>
                <a:cxn ang="0">
                  <a:pos x="T6" y="T7"/>
                </a:cxn>
              </a:cxnLst>
              <a:rect l="0" t="0" r="r" b="b"/>
              <a:pathLst>
                <a:path w="90" h="92">
                  <a:moveTo>
                    <a:pt x="0" y="46"/>
                  </a:moveTo>
                  <a:lnTo>
                    <a:pt x="89" y="0"/>
                  </a:lnTo>
                  <a:lnTo>
                    <a:pt x="89" y="91"/>
                  </a:lnTo>
                  <a:lnTo>
                    <a:pt x="0" y="46"/>
                  </a:lnTo>
                </a:path>
              </a:pathLst>
            </a:custGeom>
            <a:solidFill>
              <a:srgbClr val="009900"/>
            </a:solidFill>
            <a:ln w="25400" cap="rnd" cmpd="sng">
              <a:solidFill>
                <a:srgbClr val="0099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sp>
        <p:nvSpPr>
          <p:cNvPr id="11306" name="Rectangle 42"/>
          <p:cNvSpPr>
            <a:spLocks noChangeArrowheads="1"/>
          </p:cNvSpPr>
          <p:nvPr/>
        </p:nvSpPr>
        <p:spPr bwMode="auto">
          <a:xfrm>
            <a:off x="4895850" y="2047875"/>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2</a:t>
            </a:r>
          </a:p>
        </p:txBody>
      </p:sp>
      <p:sp>
        <p:nvSpPr>
          <p:cNvPr id="11307" name="Rectangle 43"/>
          <p:cNvSpPr>
            <a:spLocks noChangeArrowheads="1"/>
          </p:cNvSpPr>
          <p:nvPr/>
        </p:nvSpPr>
        <p:spPr bwMode="auto">
          <a:xfrm>
            <a:off x="4836319" y="4004072"/>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solidFill>
                  <a:srgbClr val="009900"/>
                </a:solidFill>
                <a:latin typeface="Arial" panose="020B0604020202020204" pitchFamily="34" charset="0"/>
              </a:rPr>
              <a:t>1</a:t>
            </a:r>
          </a:p>
        </p:txBody>
      </p:sp>
      <p:sp>
        <p:nvSpPr>
          <p:cNvPr id="11308" name="Rectangle 44"/>
          <p:cNvSpPr>
            <a:spLocks noChangeArrowheads="1"/>
          </p:cNvSpPr>
          <p:nvPr/>
        </p:nvSpPr>
        <p:spPr bwMode="auto">
          <a:xfrm>
            <a:off x="5380435" y="1635919"/>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3</a:t>
            </a:r>
          </a:p>
        </p:txBody>
      </p:sp>
      <p:sp>
        <p:nvSpPr>
          <p:cNvPr id="11309" name="Rectangle 45"/>
          <p:cNvSpPr>
            <a:spLocks noChangeArrowheads="1"/>
          </p:cNvSpPr>
          <p:nvPr/>
        </p:nvSpPr>
        <p:spPr bwMode="auto">
          <a:xfrm>
            <a:off x="4958954" y="1407319"/>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4</a:t>
            </a:r>
          </a:p>
        </p:txBody>
      </p:sp>
      <p:sp>
        <p:nvSpPr>
          <p:cNvPr id="11310" name="Rectangle 46"/>
          <p:cNvSpPr>
            <a:spLocks noChangeArrowheads="1"/>
          </p:cNvSpPr>
          <p:nvPr/>
        </p:nvSpPr>
        <p:spPr bwMode="auto">
          <a:xfrm>
            <a:off x="5413773" y="1077516"/>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5</a:t>
            </a:r>
          </a:p>
        </p:txBody>
      </p:sp>
      <p:sp>
        <p:nvSpPr>
          <p:cNvPr id="11311" name="Rectangle 47"/>
          <p:cNvSpPr>
            <a:spLocks noChangeArrowheads="1"/>
          </p:cNvSpPr>
          <p:nvPr/>
        </p:nvSpPr>
        <p:spPr bwMode="auto">
          <a:xfrm>
            <a:off x="5918598" y="916781"/>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6</a:t>
            </a:r>
          </a:p>
        </p:txBody>
      </p:sp>
      <p:sp>
        <p:nvSpPr>
          <p:cNvPr id="11312" name="Rectangle 48"/>
          <p:cNvSpPr>
            <a:spLocks noChangeArrowheads="1"/>
          </p:cNvSpPr>
          <p:nvPr/>
        </p:nvSpPr>
        <p:spPr bwMode="auto">
          <a:xfrm>
            <a:off x="6180535" y="1163241"/>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7</a:t>
            </a:r>
          </a:p>
        </p:txBody>
      </p:sp>
      <p:sp>
        <p:nvSpPr>
          <p:cNvPr id="11313" name="Rectangle 49"/>
          <p:cNvSpPr>
            <a:spLocks noChangeArrowheads="1"/>
          </p:cNvSpPr>
          <p:nvPr/>
        </p:nvSpPr>
        <p:spPr bwMode="auto">
          <a:xfrm>
            <a:off x="6618685" y="1245394"/>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8</a:t>
            </a:r>
          </a:p>
        </p:txBody>
      </p:sp>
      <p:sp>
        <p:nvSpPr>
          <p:cNvPr id="11314" name="Rectangle 50"/>
          <p:cNvSpPr>
            <a:spLocks noChangeArrowheads="1"/>
          </p:cNvSpPr>
          <p:nvPr/>
        </p:nvSpPr>
        <p:spPr bwMode="auto">
          <a:xfrm>
            <a:off x="6505575" y="1635919"/>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9</a:t>
            </a:r>
          </a:p>
        </p:txBody>
      </p:sp>
      <p:sp>
        <p:nvSpPr>
          <p:cNvPr id="11315" name="Rectangle 51"/>
          <p:cNvSpPr>
            <a:spLocks noChangeArrowheads="1"/>
          </p:cNvSpPr>
          <p:nvPr/>
        </p:nvSpPr>
        <p:spPr bwMode="auto">
          <a:xfrm>
            <a:off x="6922294" y="1647825"/>
            <a:ext cx="33182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10</a:t>
            </a:r>
          </a:p>
        </p:txBody>
      </p:sp>
      <p:sp>
        <p:nvSpPr>
          <p:cNvPr id="11316" name="Rectangle 52"/>
          <p:cNvSpPr>
            <a:spLocks noChangeArrowheads="1"/>
          </p:cNvSpPr>
          <p:nvPr/>
        </p:nvSpPr>
        <p:spPr bwMode="auto">
          <a:xfrm>
            <a:off x="7499748" y="1801416"/>
            <a:ext cx="322268"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solidFill>
                  <a:srgbClr val="009900"/>
                </a:solidFill>
                <a:latin typeface="Arial" panose="020B0604020202020204" pitchFamily="34" charset="0"/>
              </a:rPr>
              <a:t>11</a:t>
            </a:r>
          </a:p>
        </p:txBody>
      </p:sp>
      <p:sp>
        <p:nvSpPr>
          <p:cNvPr id="11317" name="Rectangle 53"/>
          <p:cNvSpPr>
            <a:spLocks noChangeArrowheads="1"/>
          </p:cNvSpPr>
          <p:nvPr/>
        </p:nvSpPr>
        <p:spPr bwMode="auto">
          <a:xfrm>
            <a:off x="7390210" y="2115741"/>
            <a:ext cx="33182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solidFill>
                  <a:srgbClr val="009900"/>
                </a:solidFill>
                <a:latin typeface="Arial" panose="020B0604020202020204" pitchFamily="34" charset="0"/>
              </a:rPr>
              <a:t>12</a:t>
            </a:r>
          </a:p>
        </p:txBody>
      </p:sp>
      <p:sp>
        <p:nvSpPr>
          <p:cNvPr id="11318" name="Rectangle 54"/>
          <p:cNvSpPr>
            <a:spLocks noChangeArrowheads="1"/>
          </p:cNvSpPr>
          <p:nvPr/>
        </p:nvSpPr>
        <p:spPr bwMode="auto">
          <a:xfrm>
            <a:off x="6940154" y="2594372"/>
            <a:ext cx="33182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13</a:t>
            </a:r>
          </a:p>
        </p:txBody>
      </p:sp>
      <p:sp>
        <p:nvSpPr>
          <p:cNvPr id="11319" name="Rectangle 55"/>
          <p:cNvSpPr>
            <a:spLocks noChangeArrowheads="1"/>
          </p:cNvSpPr>
          <p:nvPr/>
        </p:nvSpPr>
        <p:spPr bwMode="auto">
          <a:xfrm>
            <a:off x="7029450" y="4114800"/>
            <a:ext cx="33182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14</a:t>
            </a:r>
          </a:p>
        </p:txBody>
      </p:sp>
      <p:sp>
        <p:nvSpPr>
          <p:cNvPr id="11320" name="Line 56"/>
          <p:cNvSpPr>
            <a:spLocks noChangeShapeType="1"/>
          </p:cNvSpPr>
          <p:nvPr/>
        </p:nvSpPr>
        <p:spPr bwMode="auto">
          <a:xfrm>
            <a:off x="5598319" y="2278857"/>
            <a:ext cx="0" cy="1864519"/>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21" name="Line 57"/>
          <p:cNvSpPr>
            <a:spLocks noChangeShapeType="1"/>
          </p:cNvSpPr>
          <p:nvPr/>
        </p:nvSpPr>
        <p:spPr bwMode="auto">
          <a:xfrm>
            <a:off x="5595938" y="1774031"/>
            <a:ext cx="0" cy="3190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22" name="Line 58"/>
          <p:cNvSpPr>
            <a:spLocks noChangeShapeType="1"/>
          </p:cNvSpPr>
          <p:nvPr/>
        </p:nvSpPr>
        <p:spPr bwMode="auto">
          <a:xfrm>
            <a:off x="5595938" y="2090738"/>
            <a:ext cx="0" cy="952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23" name="Line 59"/>
          <p:cNvSpPr>
            <a:spLocks noChangeShapeType="1"/>
          </p:cNvSpPr>
          <p:nvPr/>
        </p:nvSpPr>
        <p:spPr bwMode="auto">
          <a:xfrm>
            <a:off x="5598319" y="2193131"/>
            <a:ext cx="0" cy="9525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24" name="Freeform 60"/>
          <p:cNvSpPr>
            <a:spLocks/>
          </p:cNvSpPr>
          <p:nvPr/>
        </p:nvSpPr>
        <p:spPr bwMode="auto">
          <a:xfrm>
            <a:off x="6072188" y="1990725"/>
            <a:ext cx="608410" cy="439341"/>
          </a:xfrm>
          <a:custGeom>
            <a:avLst/>
            <a:gdLst>
              <a:gd name="T0" fmla="*/ 510 w 511"/>
              <a:gd name="T1" fmla="*/ 368 h 369"/>
              <a:gd name="T2" fmla="*/ 466 w 511"/>
              <a:gd name="T3" fmla="*/ 340 h 369"/>
              <a:gd name="T4" fmla="*/ 384 w 511"/>
              <a:gd name="T5" fmla="*/ 296 h 369"/>
              <a:gd name="T6" fmla="*/ 308 w 511"/>
              <a:gd name="T7" fmla="*/ 260 h 369"/>
              <a:gd name="T8" fmla="*/ 256 w 511"/>
              <a:gd name="T9" fmla="*/ 238 h 369"/>
              <a:gd name="T10" fmla="*/ 210 w 511"/>
              <a:gd name="T11" fmla="*/ 222 h 369"/>
              <a:gd name="T12" fmla="*/ 174 w 511"/>
              <a:gd name="T13" fmla="*/ 214 h 369"/>
              <a:gd name="T14" fmla="*/ 136 w 511"/>
              <a:gd name="T15" fmla="*/ 210 h 369"/>
              <a:gd name="T16" fmla="*/ 112 w 511"/>
              <a:gd name="T17" fmla="*/ 208 h 369"/>
              <a:gd name="T18" fmla="*/ 80 w 511"/>
              <a:gd name="T19" fmla="*/ 206 h 369"/>
              <a:gd name="T20" fmla="*/ 70 w 511"/>
              <a:gd name="T21" fmla="*/ 200 h 369"/>
              <a:gd name="T22" fmla="*/ 62 w 511"/>
              <a:gd name="T23" fmla="*/ 184 h 369"/>
              <a:gd name="T24" fmla="*/ 60 w 511"/>
              <a:gd name="T25" fmla="*/ 32 h 369"/>
              <a:gd name="T26" fmla="*/ 54 w 511"/>
              <a:gd name="T27" fmla="*/ 20 h 369"/>
              <a:gd name="T28" fmla="*/ 42 w 511"/>
              <a:gd name="T29" fmla="*/ 14 h 369"/>
              <a:gd name="T30" fmla="*/ 26 w 511"/>
              <a:gd name="T31" fmla="*/ 6 h 369"/>
              <a:gd name="T32" fmla="*/ 0 w 511"/>
              <a:gd name="T3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1" h="369">
                <a:moveTo>
                  <a:pt x="510" y="368"/>
                </a:moveTo>
                <a:lnTo>
                  <a:pt x="466" y="340"/>
                </a:lnTo>
                <a:lnTo>
                  <a:pt x="384" y="296"/>
                </a:lnTo>
                <a:lnTo>
                  <a:pt x="308" y="260"/>
                </a:lnTo>
                <a:lnTo>
                  <a:pt x="256" y="238"/>
                </a:lnTo>
                <a:lnTo>
                  <a:pt x="210" y="222"/>
                </a:lnTo>
                <a:lnTo>
                  <a:pt x="174" y="214"/>
                </a:lnTo>
                <a:lnTo>
                  <a:pt x="136" y="210"/>
                </a:lnTo>
                <a:lnTo>
                  <a:pt x="112" y="208"/>
                </a:lnTo>
                <a:lnTo>
                  <a:pt x="80" y="206"/>
                </a:lnTo>
                <a:lnTo>
                  <a:pt x="70" y="200"/>
                </a:lnTo>
                <a:lnTo>
                  <a:pt x="62" y="184"/>
                </a:lnTo>
                <a:lnTo>
                  <a:pt x="60" y="32"/>
                </a:lnTo>
                <a:lnTo>
                  <a:pt x="54" y="20"/>
                </a:lnTo>
                <a:lnTo>
                  <a:pt x="42" y="14"/>
                </a:lnTo>
                <a:lnTo>
                  <a:pt x="26" y="6"/>
                </a:lnTo>
                <a:lnTo>
                  <a:pt x="0"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25" name="Freeform 61"/>
          <p:cNvSpPr>
            <a:spLocks/>
          </p:cNvSpPr>
          <p:nvPr/>
        </p:nvSpPr>
        <p:spPr bwMode="auto">
          <a:xfrm>
            <a:off x="5464969" y="1990725"/>
            <a:ext cx="608410" cy="439341"/>
          </a:xfrm>
          <a:custGeom>
            <a:avLst/>
            <a:gdLst>
              <a:gd name="T0" fmla="*/ 0 w 511"/>
              <a:gd name="T1" fmla="*/ 368 h 369"/>
              <a:gd name="T2" fmla="*/ 44 w 511"/>
              <a:gd name="T3" fmla="*/ 340 h 369"/>
              <a:gd name="T4" fmla="*/ 126 w 511"/>
              <a:gd name="T5" fmla="*/ 296 h 369"/>
              <a:gd name="T6" fmla="*/ 202 w 511"/>
              <a:gd name="T7" fmla="*/ 260 h 369"/>
              <a:gd name="T8" fmla="*/ 254 w 511"/>
              <a:gd name="T9" fmla="*/ 238 h 369"/>
              <a:gd name="T10" fmla="*/ 300 w 511"/>
              <a:gd name="T11" fmla="*/ 222 h 369"/>
              <a:gd name="T12" fmla="*/ 336 w 511"/>
              <a:gd name="T13" fmla="*/ 214 h 369"/>
              <a:gd name="T14" fmla="*/ 374 w 511"/>
              <a:gd name="T15" fmla="*/ 210 h 369"/>
              <a:gd name="T16" fmla="*/ 398 w 511"/>
              <a:gd name="T17" fmla="*/ 208 h 369"/>
              <a:gd name="T18" fmla="*/ 430 w 511"/>
              <a:gd name="T19" fmla="*/ 206 h 369"/>
              <a:gd name="T20" fmla="*/ 440 w 511"/>
              <a:gd name="T21" fmla="*/ 200 h 369"/>
              <a:gd name="T22" fmla="*/ 448 w 511"/>
              <a:gd name="T23" fmla="*/ 184 h 369"/>
              <a:gd name="T24" fmla="*/ 450 w 511"/>
              <a:gd name="T25" fmla="*/ 32 h 369"/>
              <a:gd name="T26" fmla="*/ 456 w 511"/>
              <a:gd name="T27" fmla="*/ 20 h 369"/>
              <a:gd name="T28" fmla="*/ 468 w 511"/>
              <a:gd name="T29" fmla="*/ 14 h 369"/>
              <a:gd name="T30" fmla="*/ 484 w 511"/>
              <a:gd name="T31" fmla="*/ 6 h 369"/>
              <a:gd name="T32" fmla="*/ 510 w 511"/>
              <a:gd name="T3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1" h="369">
                <a:moveTo>
                  <a:pt x="0" y="368"/>
                </a:moveTo>
                <a:lnTo>
                  <a:pt x="44" y="340"/>
                </a:lnTo>
                <a:lnTo>
                  <a:pt x="126" y="296"/>
                </a:lnTo>
                <a:lnTo>
                  <a:pt x="202" y="260"/>
                </a:lnTo>
                <a:lnTo>
                  <a:pt x="254" y="238"/>
                </a:lnTo>
                <a:lnTo>
                  <a:pt x="300" y="222"/>
                </a:lnTo>
                <a:lnTo>
                  <a:pt x="336" y="214"/>
                </a:lnTo>
                <a:lnTo>
                  <a:pt x="374" y="210"/>
                </a:lnTo>
                <a:lnTo>
                  <a:pt x="398" y="208"/>
                </a:lnTo>
                <a:lnTo>
                  <a:pt x="430" y="206"/>
                </a:lnTo>
                <a:lnTo>
                  <a:pt x="440" y="200"/>
                </a:lnTo>
                <a:lnTo>
                  <a:pt x="448" y="184"/>
                </a:lnTo>
                <a:lnTo>
                  <a:pt x="450" y="32"/>
                </a:lnTo>
                <a:lnTo>
                  <a:pt x="456" y="20"/>
                </a:lnTo>
                <a:lnTo>
                  <a:pt x="468" y="14"/>
                </a:lnTo>
                <a:lnTo>
                  <a:pt x="484" y="6"/>
                </a:lnTo>
                <a:lnTo>
                  <a:pt x="510"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26" name="Line 62"/>
          <p:cNvSpPr>
            <a:spLocks noChangeShapeType="1"/>
          </p:cNvSpPr>
          <p:nvPr/>
        </p:nvSpPr>
        <p:spPr bwMode="auto">
          <a:xfrm>
            <a:off x="5464969" y="2431257"/>
            <a:ext cx="0" cy="215979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27" name="Freeform 63"/>
          <p:cNvSpPr>
            <a:spLocks/>
          </p:cNvSpPr>
          <p:nvPr/>
        </p:nvSpPr>
        <p:spPr bwMode="auto">
          <a:xfrm>
            <a:off x="5464969" y="4583906"/>
            <a:ext cx="1218010" cy="148829"/>
          </a:xfrm>
          <a:custGeom>
            <a:avLst/>
            <a:gdLst>
              <a:gd name="T0" fmla="*/ 0 w 1023"/>
              <a:gd name="T1" fmla="*/ 2 h 125"/>
              <a:gd name="T2" fmla="*/ 60 w 1023"/>
              <a:gd name="T3" fmla="*/ 30 h 125"/>
              <a:gd name="T4" fmla="*/ 112 w 1023"/>
              <a:gd name="T5" fmla="*/ 52 h 125"/>
              <a:gd name="T6" fmla="*/ 154 w 1023"/>
              <a:gd name="T7" fmla="*/ 70 h 125"/>
              <a:gd name="T8" fmla="*/ 214 w 1023"/>
              <a:gd name="T9" fmla="*/ 90 h 125"/>
              <a:gd name="T10" fmla="*/ 270 w 1023"/>
              <a:gd name="T11" fmla="*/ 106 h 125"/>
              <a:gd name="T12" fmla="*/ 324 w 1023"/>
              <a:gd name="T13" fmla="*/ 116 h 125"/>
              <a:gd name="T14" fmla="*/ 380 w 1023"/>
              <a:gd name="T15" fmla="*/ 122 h 125"/>
              <a:gd name="T16" fmla="*/ 432 w 1023"/>
              <a:gd name="T17" fmla="*/ 124 h 125"/>
              <a:gd name="T18" fmla="*/ 488 w 1023"/>
              <a:gd name="T19" fmla="*/ 124 h 125"/>
              <a:gd name="T20" fmla="*/ 556 w 1023"/>
              <a:gd name="T21" fmla="*/ 122 h 125"/>
              <a:gd name="T22" fmla="*/ 618 w 1023"/>
              <a:gd name="T23" fmla="*/ 118 h 125"/>
              <a:gd name="T24" fmla="*/ 688 w 1023"/>
              <a:gd name="T25" fmla="*/ 108 h 125"/>
              <a:gd name="T26" fmla="*/ 758 w 1023"/>
              <a:gd name="T27" fmla="*/ 94 h 125"/>
              <a:gd name="T28" fmla="*/ 824 w 1023"/>
              <a:gd name="T29" fmla="*/ 76 h 125"/>
              <a:gd name="T30" fmla="*/ 898 w 1023"/>
              <a:gd name="T31" fmla="*/ 54 h 125"/>
              <a:gd name="T32" fmla="*/ 958 w 1023"/>
              <a:gd name="T33" fmla="*/ 30 h 125"/>
              <a:gd name="T34" fmla="*/ 1022 w 1023"/>
              <a:gd name="T3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3" h="125">
                <a:moveTo>
                  <a:pt x="0" y="2"/>
                </a:moveTo>
                <a:lnTo>
                  <a:pt x="60" y="30"/>
                </a:lnTo>
                <a:lnTo>
                  <a:pt x="112" y="52"/>
                </a:lnTo>
                <a:lnTo>
                  <a:pt x="154" y="70"/>
                </a:lnTo>
                <a:lnTo>
                  <a:pt x="214" y="90"/>
                </a:lnTo>
                <a:lnTo>
                  <a:pt x="270" y="106"/>
                </a:lnTo>
                <a:lnTo>
                  <a:pt x="324" y="116"/>
                </a:lnTo>
                <a:lnTo>
                  <a:pt x="380" y="122"/>
                </a:lnTo>
                <a:lnTo>
                  <a:pt x="432" y="124"/>
                </a:lnTo>
                <a:lnTo>
                  <a:pt x="488" y="124"/>
                </a:lnTo>
                <a:lnTo>
                  <a:pt x="556" y="122"/>
                </a:lnTo>
                <a:lnTo>
                  <a:pt x="618" y="118"/>
                </a:lnTo>
                <a:lnTo>
                  <a:pt x="688" y="108"/>
                </a:lnTo>
                <a:lnTo>
                  <a:pt x="758" y="94"/>
                </a:lnTo>
                <a:lnTo>
                  <a:pt x="824" y="76"/>
                </a:lnTo>
                <a:lnTo>
                  <a:pt x="898" y="54"/>
                </a:lnTo>
                <a:lnTo>
                  <a:pt x="958" y="30"/>
                </a:lnTo>
                <a:lnTo>
                  <a:pt x="1022"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28" name="Line 64"/>
          <p:cNvSpPr>
            <a:spLocks noChangeShapeType="1"/>
          </p:cNvSpPr>
          <p:nvPr/>
        </p:nvSpPr>
        <p:spPr bwMode="auto">
          <a:xfrm>
            <a:off x="6679406" y="2431257"/>
            <a:ext cx="0" cy="215979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29" name="Freeform 65"/>
          <p:cNvSpPr>
            <a:spLocks/>
          </p:cNvSpPr>
          <p:nvPr/>
        </p:nvSpPr>
        <p:spPr bwMode="auto">
          <a:xfrm>
            <a:off x="5600700" y="4004072"/>
            <a:ext cx="1015604" cy="171450"/>
          </a:xfrm>
          <a:custGeom>
            <a:avLst/>
            <a:gdLst>
              <a:gd name="T0" fmla="*/ 0 w 853"/>
              <a:gd name="T1" fmla="*/ 111 h 144"/>
              <a:gd name="T2" fmla="*/ 1 w 853"/>
              <a:gd name="T3" fmla="*/ 128 h 144"/>
              <a:gd name="T4" fmla="*/ 14 w 853"/>
              <a:gd name="T5" fmla="*/ 140 h 144"/>
              <a:gd name="T6" fmla="*/ 35 w 853"/>
              <a:gd name="T7" fmla="*/ 143 h 144"/>
              <a:gd name="T8" fmla="*/ 828 w 853"/>
              <a:gd name="T9" fmla="*/ 62 h 144"/>
              <a:gd name="T10" fmla="*/ 839 w 853"/>
              <a:gd name="T11" fmla="*/ 56 h 144"/>
              <a:gd name="T12" fmla="*/ 848 w 853"/>
              <a:gd name="T13" fmla="*/ 48 h 144"/>
              <a:gd name="T14" fmla="*/ 852 w 853"/>
              <a:gd name="T15" fmla="*/ 36 h 144"/>
              <a:gd name="T16" fmla="*/ 849 w 853"/>
              <a:gd name="T17" fmla="*/ 17 h 144"/>
              <a:gd name="T18" fmla="*/ 848 w 853"/>
              <a:gd name="T19" fmla="*/ 15 h 144"/>
              <a:gd name="T20" fmla="*/ 846 w 853"/>
              <a:gd name="T21" fmla="*/ 13 h 144"/>
              <a:gd name="T22" fmla="*/ 846 w 853"/>
              <a:gd name="T23" fmla="*/ 12 h 144"/>
              <a:gd name="T24" fmla="*/ 845 w 853"/>
              <a:gd name="T25" fmla="*/ 10 h 144"/>
              <a:gd name="T26" fmla="*/ 843 w 853"/>
              <a:gd name="T27" fmla="*/ 9 h 144"/>
              <a:gd name="T28" fmla="*/ 843 w 853"/>
              <a:gd name="T29" fmla="*/ 7 h 144"/>
              <a:gd name="T30" fmla="*/ 843 w 853"/>
              <a:gd name="T31" fmla="*/ 6 h 144"/>
              <a:gd name="T32" fmla="*/ 842 w 853"/>
              <a:gd name="T33" fmla="*/ 6 h 144"/>
              <a:gd name="T34" fmla="*/ 842 w 853"/>
              <a:gd name="T35" fmla="*/ 6 h 144"/>
              <a:gd name="T36" fmla="*/ 839 w 853"/>
              <a:gd name="T37" fmla="*/ 5 h 144"/>
              <a:gd name="T38" fmla="*/ 828 w 853"/>
              <a:gd name="T39" fmla="*/ 2 h 144"/>
              <a:gd name="T40" fmla="*/ 777 w 85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3" h="144">
                <a:moveTo>
                  <a:pt x="0" y="111"/>
                </a:moveTo>
                <a:lnTo>
                  <a:pt x="1" y="128"/>
                </a:lnTo>
                <a:lnTo>
                  <a:pt x="14" y="140"/>
                </a:lnTo>
                <a:lnTo>
                  <a:pt x="35" y="143"/>
                </a:lnTo>
                <a:lnTo>
                  <a:pt x="828" y="62"/>
                </a:lnTo>
                <a:lnTo>
                  <a:pt x="839" y="56"/>
                </a:lnTo>
                <a:lnTo>
                  <a:pt x="848" y="48"/>
                </a:lnTo>
                <a:lnTo>
                  <a:pt x="852" y="36"/>
                </a:lnTo>
                <a:lnTo>
                  <a:pt x="849" y="17"/>
                </a:lnTo>
                <a:lnTo>
                  <a:pt x="848" y="15"/>
                </a:lnTo>
                <a:lnTo>
                  <a:pt x="846" y="13"/>
                </a:lnTo>
                <a:lnTo>
                  <a:pt x="846" y="12"/>
                </a:lnTo>
                <a:lnTo>
                  <a:pt x="845" y="10"/>
                </a:lnTo>
                <a:lnTo>
                  <a:pt x="843" y="9"/>
                </a:lnTo>
                <a:lnTo>
                  <a:pt x="843" y="7"/>
                </a:lnTo>
                <a:lnTo>
                  <a:pt x="843" y="6"/>
                </a:lnTo>
                <a:lnTo>
                  <a:pt x="842" y="6"/>
                </a:lnTo>
                <a:lnTo>
                  <a:pt x="842" y="6"/>
                </a:lnTo>
                <a:lnTo>
                  <a:pt x="839" y="5"/>
                </a:lnTo>
                <a:lnTo>
                  <a:pt x="828" y="2"/>
                </a:lnTo>
                <a:lnTo>
                  <a:pt x="777" y="0"/>
                </a:lnTo>
              </a:path>
            </a:pathLst>
          </a:custGeom>
          <a:noFill/>
          <a:ln w="50800" cap="rnd" cmpd="sng">
            <a:solidFill>
              <a:schemeClr val="accent2"/>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30" name="Freeform 66"/>
          <p:cNvSpPr>
            <a:spLocks/>
          </p:cNvSpPr>
          <p:nvPr/>
        </p:nvSpPr>
        <p:spPr bwMode="auto">
          <a:xfrm>
            <a:off x="5532835" y="3695701"/>
            <a:ext cx="1083469" cy="279797"/>
          </a:xfrm>
          <a:custGeom>
            <a:avLst/>
            <a:gdLst>
              <a:gd name="T0" fmla="*/ 55 w 910"/>
              <a:gd name="T1" fmla="*/ 234 h 235"/>
              <a:gd name="T2" fmla="*/ 29 w 910"/>
              <a:gd name="T3" fmla="*/ 234 h 235"/>
              <a:gd name="T4" fmla="*/ 9 w 910"/>
              <a:gd name="T5" fmla="*/ 222 h 235"/>
              <a:gd name="T6" fmla="*/ 0 w 910"/>
              <a:gd name="T7" fmla="*/ 195 h 235"/>
              <a:gd name="T8" fmla="*/ 1 w 910"/>
              <a:gd name="T9" fmla="*/ 177 h 235"/>
              <a:gd name="T10" fmla="*/ 20 w 910"/>
              <a:gd name="T11" fmla="*/ 163 h 235"/>
              <a:gd name="T12" fmla="*/ 47 w 910"/>
              <a:gd name="T13" fmla="*/ 159 h 235"/>
              <a:gd name="T14" fmla="*/ 885 w 910"/>
              <a:gd name="T15" fmla="*/ 62 h 235"/>
              <a:gd name="T16" fmla="*/ 895 w 910"/>
              <a:gd name="T17" fmla="*/ 56 h 235"/>
              <a:gd name="T18" fmla="*/ 906 w 910"/>
              <a:gd name="T19" fmla="*/ 48 h 235"/>
              <a:gd name="T20" fmla="*/ 909 w 910"/>
              <a:gd name="T21" fmla="*/ 36 h 235"/>
              <a:gd name="T22" fmla="*/ 906 w 910"/>
              <a:gd name="T23" fmla="*/ 17 h 235"/>
              <a:gd name="T24" fmla="*/ 904 w 910"/>
              <a:gd name="T25" fmla="*/ 13 h 235"/>
              <a:gd name="T26" fmla="*/ 903 w 910"/>
              <a:gd name="T27" fmla="*/ 10 h 235"/>
              <a:gd name="T28" fmla="*/ 901 w 910"/>
              <a:gd name="T29" fmla="*/ 8 h 235"/>
              <a:gd name="T30" fmla="*/ 901 w 910"/>
              <a:gd name="T31" fmla="*/ 7 h 235"/>
              <a:gd name="T32" fmla="*/ 900 w 910"/>
              <a:gd name="T33" fmla="*/ 6 h 235"/>
              <a:gd name="T34" fmla="*/ 900 w 910"/>
              <a:gd name="T35" fmla="*/ 6 h 235"/>
              <a:gd name="T36" fmla="*/ 898 w 910"/>
              <a:gd name="T37" fmla="*/ 6 h 235"/>
              <a:gd name="T38" fmla="*/ 895 w 910"/>
              <a:gd name="T39" fmla="*/ 5 h 235"/>
              <a:gd name="T40" fmla="*/ 885 w 910"/>
              <a:gd name="T41" fmla="*/ 2 h 235"/>
              <a:gd name="T42" fmla="*/ 834 w 910"/>
              <a:gd name="T4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0" h="235">
                <a:moveTo>
                  <a:pt x="55" y="234"/>
                </a:moveTo>
                <a:lnTo>
                  <a:pt x="29" y="234"/>
                </a:lnTo>
                <a:lnTo>
                  <a:pt x="9" y="222"/>
                </a:lnTo>
                <a:lnTo>
                  <a:pt x="0" y="195"/>
                </a:lnTo>
                <a:lnTo>
                  <a:pt x="1" y="177"/>
                </a:lnTo>
                <a:lnTo>
                  <a:pt x="20" y="163"/>
                </a:lnTo>
                <a:lnTo>
                  <a:pt x="47" y="159"/>
                </a:lnTo>
                <a:lnTo>
                  <a:pt x="885" y="62"/>
                </a:lnTo>
                <a:lnTo>
                  <a:pt x="895" y="56"/>
                </a:lnTo>
                <a:lnTo>
                  <a:pt x="906" y="48"/>
                </a:lnTo>
                <a:lnTo>
                  <a:pt x="909" y="36"/>
                </a:lnTo>
                <a:lnTo>
                  <a:pt x="906" y="17"/>
                </a:lnTo>
                <a:lnTo>
                  <a:pt x="904" y="13"/>
                </a:lnTo>
                <a:lnTo>
                  <a:pt x="903" y="10"/>
                </a:lnTo>
                <a:lnTo>
                  <a:pt x="901" y="8"/>
                </a:lnTo>
                <a:lnTo>
                  <a:pt x="901" y="7"/>
                </a:lnTo>
                <a:lnTo>
                  <a:pt x="900" y="6"/>
                </a:lnTo>
                <a:lnTo>
                  <a:pt x="900" y="6"/>
                </a:lnTo>
                <a:lnTo>
                  <a:pt x="898" y="6"/>
                </a:lnTo>
                <a:lnTo>
                  <a:pt x="895" y="5"/>
                </a:lnTo>
                <a:lnTo>
                  <a:pt x="885" y="2"/>
                </a:lnTo>
                <a:lnTo>
                  <a:pt x="834" y="0"/>
                </a:lnTo>
              </a:path>
            </a:pathLst>
          </a:custGeom>
          <a:noFill/>
          <a:ln w="50800" cap="rnd" cmpd="sng">
            <a:solidFill>
              <a:schemeClr va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31" name="Line 67"/>
          <p:cNvSpPr>
            <a:spLocks noChangeShapeType="1"/>
          </p:cNvSpPr>
          <p:nvPr/>
        </p:nvSpPr>
        <p:spPr bwMode="auto">
          <a:xfrm>
            <a:off x="5618560" y="3974306"/>
            <a:ext cx="898922" cy="25004"/>
          </a:xfrm>
          <a:prstGeom prst="line">
            <a:avLst/>
          </a:prstGeom>
          <a:noFill/>
          <a:ln w="50800">
            <a:solidFill>
              <a:schemeClr val="accent2"/>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32" name="Line 68"/>
          <p:cNvSpPr>
            <a:spLocks noChangeShapeType="1"/>
          </p:cNvSpPr>
          <p:nvPr/>
        </p:nvSpPr>
        <p:spPr bwMode="auto">
          <a:xfrm>
            <a:off x="5600701" y="3664744"/>
            <a:ext cx="898922" cy="25004"/>
          </a:xfrm>
          <a:prstGeom prst="line">
            <a:avLst/>
          </a:prstGeom>
          <a:noFill/>
          <a:ln w="50800">
            <a:solidFill>
              <a:srgbClr val="009900"/>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33" name="Freeform 69"/>
          <p:cNvSpPr>
            <a:spLocks/>
          </p:cNvSpPr>
          <p:nvPr/>
        </p:nvSpPr>
        <p:spPr bwMode="auto">
          <a:xfrm>
            <a:off x="5095875" y="2190750"/>
            <a:ext cx="720329" cy="2130029"/>
          </a:xfrm>
          <a:custGeom>
            <a:avLst/>
            <a:gdLst>
              <a:gd name="T0" fmla="*/ 0 w 605"/>
              <a:gd name="T1" fmla="*/ 0 h 1789"/>
              <a:gd name="T2" fmla="*/ 604 w 605"/>
              <a:gd name="T3" fmla="*/ 0 h 1789"/>
              <a:gd name="T4" fmla="*/ 604 w 605"/>
              <a:gd name="T5" fmla="*/ 1788 h 1789"/>
            </a:gdLst>
            <a:ahLst/>
            <a:cxnLst>
              <a:cxn ang="0">
                <a:pos x="T0" y="T1"/>
              </a:cxn>
              <a:cxn ang="0">
                <a:pos x="T2" y="T3"/>
              </a:cxn>
              <a:cxn ang="0">
                <a:pos x="T4" y="T5"/>
              </a:cxn>
            </a:cxnLst>
            <a:rect l="0" t="0" r="r" b="b"/>
            <a:pathLst>
              <a:path w="605" h="1789">
                <a:moveTo>
                  <a:pt x="0" y="0"/>
                </a:moveTo>
                <a:lnTo>
                  <a:pt x="604" y="0"/>
                </a:lnTo>
                <a:lnTo>
                  <a:pt x="604" y="1788"/>
                </a:lnTo>
              </a:path>
            </a:pathLst>
          </a:custGeom>
          <a:noFill/>
          <a:ln w="50800" cap="rnd" cmpd="sng">
            <a:solidFill>
              <a:schemeClr val="accent2"/>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nvGrpSpPr>
          <p:cNvPr id="11334" name="Group 70"/>
          <p:cNvGrpSpPr>
            <a:grpSpLocks/>
          </p:cNvGrpSpPr>
          <p:nvPr/>
        </p:nvGrpSpPr>
        <p:grpSpPr bwMode="auto">
          <a:xfrm>
            <a:off x="5170885" y="2140744"/>
            <a:ext cx="214313" cy="109538"/>
            <a:chOff x="3383" y="1798"/>
            <a:chExt cx="180" cy="92"/>
          </a:xfrm>
        </p:grpSpPr>
        <p:sp>
          <p:nvSpPr>
            <p:cNvPr id="11335" name="Freeform 71"/>
            <p:cNvSpPr>
              <a:spLocks/>
            </p:cNvSpPr>
            <p:nvPr/>
          </p:nvSpPr>
          <p:spPr bwMode="auto">
            <a:xfrm>
              <a:off x="3383" y="1798"/>
              <a:ext cx="92" cy="92"/>
            </a:xfrm>
            <a:custGeom>
              <a:avLst/>
              <a:gdLst>
                <a:gd name="T0" fmla="*/ 91 w 92"/>
                <a:gd name="T1" fmla="*/ 45 h 92"/>
                <a:gd name="T2" fmla="*/ 0 w 92"/>
                <a:gd name="T3" fmla="*/ 0 h 92"/>
                <a:gd name="T4" fmla="*/ 0 w 92"/>
                <a:gd name="T5" fmla="*/ 91 h 92"/>
                <a:gd name="T6" fmla="*/ 91 w 92"/>
                <a:gd name="T7" fmla="*/ 45 h 92"/>
              </a:gdLst>
              <a:ahLst/>
              <a:cxnLst>
                <a:cxn ang="0">
                  <a:pos x="T0" y="T1"/>
                </a:cxn>
                <a:cxn ang="0">
                  <a:pos x="T2" y="T3"/>
                </a:cxn>
                <a:cxn ang="0">
                  <a:pos x="T4" y="T5"/>
                </a:cxn>
                <a:cxn ang="0">
                  <a:pos x="T6" y="T7"/>
                </a:cxn>
              </a:cxnLst>
              <a:rect l="0" t="0" r="r" b="b"/>
              <a:pathLst>
                <a:path w="92" h="92">
                  <a:moveTo>
                    <a:pt x="91" y="45"/>
                  </a:moveTo>
                  <a:lnTo>
                    <a:pt x="0" y="0"/>
                  </a:lnTo>
                  <a:lnTo>
                    <a:pt x="0" y="91"/>
                  </a:lnTo>
                  <a:lnTo>
                    <a:pt x="91" y="45"/>
                  </a:lnTo>
                </a:path>
              </a:pathLst>
            </a:custGeom>
            <a:solidFill>
              <a:schemeClr val="bg2"/>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36" name="Freeform 72"/>
            <p:cNvSpPr>
              <a:spLocks/>
            </p:cNvSpPr>
            <p:nvPr/>
          </p:nvSpPr>
          <p:spPr bwMode="auto">
            <a:xfrm>
              <a:off x="3473" y="1798"/>
              <a:ext cx="90" cy="92"/>
            </a:xfrm>
            <a:custGeom>
              <a:avLst/>
              <a:gdLst>
                <a:gd name="T0" fmla="*/ 0 w 90"/>
                <a:gd name="T1" fmla="*/ 45 h 92"/>
                <a:gd name="T2" fmla="*/ 89 w 90"/>
                <a:gd name="T3" fmla="*/ 0 h 92"/>
                <a:gd name="T4" fmla="*/ 89 w 90"/>
                <a:gd name="T5" fmla="*/ 91 h 92"/>
                <a:gd name="T6" fmla="*/ 0 w 90"/>
                <a:gd name="T7" fmla="*/ 45 h 92"/>
              </a:gdLst>
              <a:ahLst/>
              <a:cxnLst>
                <a:cxn ang="0">
                  <a:pos x="T0" y="T1"/>
                </a:cxn>
                <a:cxn ang="0">
                  <a:pos x="T2" y="T3"/>
                </a:cxn>
                <a:cxn ang="0">
                  <a:pos x="T4" y="T5"/>
                </a:cxn>
                <a:cxn ang="0">
                  <a:pos x="T6" y="T7"/>
                </a:cxn>
              </a:cxnLst>
              <a:rect l="0" t="0" r="r" b="b"/>
              <a:pathLst>
                <a:path w="90" h="92">
                  <a:moveTo>
                    <a:pt x="0" y="45"/>
                  </a:moveTo>
                  <a:lnTo>
                    <a:pt x="89" y="0"/>
                  </a:lnTo>
                  <a:lnTo>
                    <a:pt x="89" y="91"/>
                  </a:lnTo>
                  <a:lnTo>
                    <a:pt x="0" y="45"/>
                  </a:lnTo>
                </a:path>
              </a:pathLst>
            </a:custGeom>
            <a:solidFill>
              <a:schemeClr val="bg2"/>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sp>
        <p:nvSpPr>
          <p:cNvPr id="11337" name="Line 73"/>
          <p:cNvSpPr>
            <a:spLocks noChangeShapeType="1"/>
          </p:cNvSpPr>
          <p:nvPr/>
        </p:nvSpPr>
        <p:spPr bwMode="auto">
          <a:xfrm flipV="1">
            <a:off x="5919788" y="1257300"/>
            <a:ext cx="0" cy="46672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38" name="Line 74"/>
          <p:cNvSpPr>
            <a:spLocks noChangeShapeType="1"/>
          </p:cNvSpPr>
          <p:nvPr/>
        </p:nvSpPr>
        <p:spPr bwMode="auto">
          <a:xfrm flipV="1">
            <a:off x="5919788" y="1871662"/>
            <a:ext cx="0" cy="76676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39" name="Line 75"/>
          <p:cNvSpPr>
            <a:spLocks noChangeShapeType="1"/>
          </p:cNvSpPr>
          <p:nvPr/>
        </p:nvSpPr>
        <p:spPr bwMode="auto">
          <a:xfrm flipV="1">
            <a:off x="5919788" y="1771650"/>
            <a:ext cx="0" cy="10001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40" name="Line 76"/>
          <p:cNvSpPr>
            <a:spLocks noChangeShapeType="1"/>
          </p:cNvSpPr>
          <p:nvPr/>
        </p:nvSpPr>
        <p:spPr bwMode="auto">
          <a:xfrm flipV="1">
            <a:off x="5919788" y="1671637"/>
            <a:ext cx="0" cy="10001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41" name="Line 77"/>
          <p:cNvSpPr>
            <a:spLocks noChangeShapeType="1"/>
          </p:cNvSpPr>
          <p:nvPr/>
        </p:nvSpPr>
        <p:spPr bwMode="auto">
          <a:xfrm flipH="1">
            <a:off x="5482829" y="1550194"/>
            <a:ext cx="43815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42" name="Line 78"/>
          <p:cNvSpPr>
            <a:spLocks noChangeShapeType="1"/>
          </p:cNvSpPr>
          <p:nvPr/>
        </p:nvSpPr>
        <p:spPr bwMode="auto">
          <a:xfrm flipH="1">
            <a:off x="5200650" y="1550194"/>
            <a:ext cx="6786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43" name="Line 79"/>
          <p:cNvSpPr>
            <a:spLocks noChangeShapeType="1"/>
          </p:cNvSpPr>
          <p:nvPr/>
        </p:nvSpPr>
        <p:spPr bwMode="auto">
          <a:xfrm flipH="1">
            <a:off x="5757863" y="1307306"/>
            <a:ext cx="31313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44" name="Line 80"/>
          <p:cNvSpPr>
            <a:spLocks noChangeShapeType="1"/>
          </p:cNvSpPr>
          <p:nvPr/>
        </p:nvSpPr>
        <p:spPr bwMode="auto">
          <a:xfrm>
            <a:off x="5757863" y="1195388"/>
            <a:ext cx="0" cy="23217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45" name="Line 81"/>
          <p:cNvSpPr>
            <a:spLocks noChangeShapeType="1"/>
          </p:cNvSpPr>
          <p:nvPr/>
        </p:nvSpPr>
        <p:spPr bwMode="auto">
          <a:xfrm>
            <a:off x="5643563" y="1196578"/>
            <a:ext cx="0" cy="23217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46" name="Oval 82"/>
          <p:cNvSpPr>
            <a:spLocks noChangeArrowheads="1"/>
          </p:cNvSpPr>
          <p:nvPr/>
        </p:nvSpPr>
        <p:spPr bwMode="auto">
          <a:xfrm>
            <a:off x="5822157" y="1085851"/>
            <a:ext cx="192881" cy="19288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1347" name="Freeform 83"/>
          <p:cNvSpPr>
            <a:spLocks/>
          </p:cNvSpPr>
          <p:nvPr/>
        </p:nvSpPr>
        <p:spPr bwMode="auto">
          <a:xfrm>
            <a:off x="5885260" y="1131094"/>
            <a:ext cx="71438" cy="114300"/>
          </a:xfrm>
          <a:custGeom>
            <a:avLst/>
            <a:gdLst>
              <a:gd name="T0" fmla="*/ 0 w 60"/>
              <a:gd name="T1" fmla="*/ 88 h 96"/>
              <a:gd name="T2" fmla="*/ 9 w 60"/>
              <a:gd name="T3" fmla="*/ 95 h 96"/>
              <a:gd name="T4" fmla="*/ 59 w 60"/>
              <a:gd name="T5" fmla="*/ 7 h 96"/>
              <a:gd name="T6" fmla="*/ 50 w 60"/>
              <a:gd name="T7" fmla="*/ 0 h 96"/>
              <a:gd name="T8" fmla="*/ 0 w 60"/>
              <a:gd name="T9" fmla="*/ 88 h 96"/>
            </a:gdLst>
            <a:ahLst/>
            <a:cxnLst>
              <a:cxn ang="0">
                <a:pos x="T0" y="T1"/>
              </a:cxn>
              <a:cxn ang="0">
                <a:pos x="T2" y="T3"/>
              </a:cxn>
              <a:cxn ang="0">
                <a:pos x="T4" y="T5"/>
              </a:cxn>
              <a:cxn ang="0">
                <a:pos x="T6" y="T7"/>
              </a:cxn>
              <a:cxn ang="0">
                <a:pos x="T8" y="T9"/>
              </a:cxn>
            </a:cxnLst>
            <a:rect l="0" t="0" r="r" b="b"/>
            <a:pathLst>
              <a:path w="60" h="96">
                <a:moveTo>
                  <a:pt x="0" y="88"/>
                </a:moveTo>
                <a:lnTo>
                  <a:pt x="9" y="95"/>
                </a:lnTo>
                <a:lnTo>
                  <a:pt x="59" y="7"/>
                </a:lnTo>
                <a:lnTo>
                  <a:pt x="50" y="0"/>
                </a:lnTo>
                <a:lnTo>
                  <a:pt x="0" y="8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48" name="Line 84"/>
          <p:cNvSpPr>
            <a:spLocks noChangeShapeType="1"/>
          </p:cNvSpPr>
          <p:nvPr/>
        </p:nvSpPr>
        <p:spPr bwMode="auto">
          <a:xfrm flipV="1">
            <a:off x="5278041" y="2088356"/>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49" name="Line 85"/>
          <p:cNvSpPr>
            <a:spLocks noChangeShapeType="1"/>
          </p:cNvSpPr>
          <p:nvPr/>
        </p:nvSpPr>
        <p:spPr bwMode="auto">
          <a:xfrm flipH="1">
            <a:off x="5228035" y="2091929"/>
            <a:ext cx="9882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0" name="Line 86"/>
          <p:cNvSpPr>
            <a:spLocks noChangeShapeType="1"/>
          </p:cNvSpPr>
          <p:nvPr/>
        </p:nvSpPr>
        <p:spPr bwMode="auto">
          <a:xfrm flipV="1">
            <a:off x="6968729" y="2088356"/>
            <a:ext cx="0" cy="104775"/>
          </a:xfrm>
          <a:prstGeom prst="line">
            <a:avLst/>
          </a:prstGeom>
          <a:noFill/>
          <a:ln w="50800">
            <a:solidFill>
              <a:srgbClr val="0099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1" name="Line 87"/>
          <p:cNvSpPr>
            <a:spLocks noChangeShapeType="1"/>
          </p:cNvSpPr>
          <p:nvPr/>
        </p:nvSpPr>
        <p:spPr bwMode="auto">
          <a:xfrm flipH="1">
            <a:off x="6919913" y="2091929"/>
            <a:ext cx="98822" cy="0"/>
          </a:xfrm>
          <a:prstGeom prst="line">
            <a:avLst/>
          </a:prstGeom>
          <a:noFill/>
          <a:ln w="50800">
            <a:solidFill>
              <a:srgbClr val="0099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2" name="Line 88"/>
          <p:cNvSpPr>
            <a:spLocks noChangeShapeType="1"/>
          </p:cNvSpPr>
          <p:nvPr/>
        </p:nvSpPr>
        <p:spPr bwMode="auto">
          <a:xfrm flipV="1">
            <a:off x="6380560" y="2171700"/>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3" name="Line 89"/>
          <p:cNvSpPr>
            <a:spLocks noChangeShapeType="1"/>
          </p:cNvSpPr>
          <p:nvPr/>
        </p:nvSpPr>
        <p:spPr bwMode="auto">
          <a:xfrm flipV="1">
            <a:off x="6381750" y="1662113"/>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4" name="Line 90"/>
          <p:cNvSpPr>
            <a:spLocks noChangeShapeType="1"/>
          </p:cNvSpPr>
          <p:nvPr/>
        </p:nvSpPr>
        <p:spPr bwMode="auto">
          <a:xfrm flipH="1">
            <a:off x="6332935" y="1665685"/>
            <a:ext cx="9882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5" name="Line 91"/>
          <p:cNvSpPr>
            <a:spLocks noChangeShapeType="1"/>
          </p:cNvSpPr>
          <p:nvPr/>
        </p:nvSpPr>
        <p:spPr bwMode="auto">
          <a:xfrm>
            <a:off x="5089922" y="4160044"/>
            <a:ext cx="466725"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6" name="Line 92"/>
          <p:cNvSpPr>
            <a:spLocks noChangeShapeType="1"/>
          </p:cNvSpPr>
          <p:nvPr/>
        </p:nvSpPr>
        <p:spPr bwMode="auto">
          <a:xfrm flipH="1">
            <a:off x="6612731" y="4266010"/>
            <a:ext cx="466725"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7" name="Line 93"/>
          <p:cNvSpPr>
            <a:spLocks noChangeShapeType="1"/>
          </p:cNvSpPr>
          <p:nvPr/>
        </p:nvSpPr>
        <p:spPr bwMode="auto">
          <a:xfrm flipH="1" flipV="1">
            <a:off x="6431756" y="2218135"/>
            <a:ext cx="548879" cy="444103"/>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8" name="Line 94"/>
          <p:cNvSpPr>
            <a:spLocks noChangeShapeType="1"/>
          </p:cNvSpPr>
          <p:nvPr/>
        </p:nvSpPr>
        <p:spPr bwMode="auto">
          <a:xfrm flipH="1">
            <a:off x="7062787" y="1951435"/>
            <a:ext cx="490538" cy="120253"/>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59" name="Line 95"/>
          <p:cNvSpPr>
            <a:spLocks noChangeShapeType="1"/>
          </p:cNvSpPr>
          <p:nvPr/>
        </p:nvSpPr>
        <p:spPr bwMode="auto">
          <a:xfrm flipH="1">
            <a:off x="6163867" y="1799035"/>
            <a:ext cx="801290" cy="233363"/>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1360" name="Line 96"/>
          <p:cNvSpPr>
            <a:spLocks noChangeShapeType="1"/>
          </p:cNvSpPr>
          <p:nvPr/>
        </p:nvSpPr>
        <p:spPr bwMode="auto">
          <a:xfrm flipH="1">
            <a:off x="6172201" y="1410891"/>
            <a:ext cx="508397" cy="251222"/>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Tree>
    <p:extLst>
      <p:ext uri="{BB962C8B-B14F-4D97-AF65-F5344CB8AC3E}">
        <p14:creationId xmlns:p14="http://schemas.microsoft.com/office/powerpoint/2010/main" val="13813482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634762" y="128856"/>
            <a:ext cx="394335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056" tIns="34529" rIns="69056" bIns="34529" anchor="ctr"/>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marL="457200" fontAlgn="base">
              <a:spcBef>
                <a:spcPct val="0"/>
              </a:spcBef>
              <a:spcAft>
                <a:spcPct val="0"/>
              </a:spcAft>
              <a:defRPr sz="2400">
                <a:solidFill>
                  <a:schemeClr val="tx1"/>
                </a:solidFill>
                <a:latin typeface="Times New Roman" panose="02020603050405020304" pitchFamily="18" charset="0"/>
              </a:defRPr>
            </a:lvl6pPr>
            <a:lvl7pPr marL="914400" fontAlgn="base">
              <a:spcBef>
                <a:spcPct val="0"/>
              </a:spcBef>
              <a:spcAft>
                <a:spcPct val="0"/>
              </a:spcAft>
              <a:defRPr sz="2400">
                <a:solidFill>
                  <a:schemeClr val="tx1"/>
                </a:solidFill>
                <a:latin typeface="Times New Roman" panose="02020603050405020304" pitchFamily="18" charset="0"/>
              </a:defRPr>
            </a:lvl7pPr>
            <a:lvl8pPr marL="1371600" fontAlgn="base">
              <a:spcBef>
                <a:spcPct val="0"/>
              </a:spcBef>
              <a:spcAft>
                <a:spcPct val="0"/>
              </a:spcAft>
              <a:defRPr sz="2400">
                <a:solidFill>
                  <a:schemeClr val="tx1"/>
                </a:solidFill>
                <a:latin typeface="Times New Roman" panose="02020603050405020304" pitchFamily="18" charset="0"/>
              </a:defRPr>
            </a:lvl8pPr>
            <a:lvl9pPr marL="1828800" fontAlgn="base">
              <a:spcBef>
                <a:spcPct val="0"/>
              </a:spcBef>
              <a:spcAft>
                <a:spcPct val="0"/>
              </a:spcAft>
              <a:defRPr sz="2400">
                <a:solidFill>
                  <a:schemeClr val="tx1"/>
                </a:solidFill>
                <a:latin typeface="Times New Roman" panose="02020603050405020304" pitchFamily="18" charset="0"/>
              </a:defRPr>
            </a:lvl9pPr>
          </a:lstStyle>
          <a:p>
            <a:pPr algn="ctr"/>
            <a:r>
              <a:rPr lang="en-US" sz="3300" b="1" dirty="0">
                <a:solidFill>
                  <a:srgbClr val="008080"/>
                </a:solidFill>
                <a:latin typeface="Arial" panose="020B0604020202020204" pitchFamily="34" charset="0"/>
              </a:rPr>
              <a:t>Pressure Building</a:t>
            </a:r>
          </a:p>
        </p:txBody>
      </p:sp>
      <p:sp>
        <p:nvSpPr>
          <p:cNvPr id="13315" name="Freeform 3"/>
          <p:cNvSpPr>
            <a:spLocks/>
          </p:cNvSpPr>
          <p:nvPr/>
        </p:nvSpPr>
        <p:spPr bwMode="auto">
          <a:xfrm>
            <a:off x="5668566" y="2563416"/>
            <a:ext cx="752475" cy="1928813"/>
          </a:xfrm>
          <a:custGeom>
            <a:avLst/>
            <a:gdLst>
              <a:gd name="T0" fmla="*/ 196 w 632"/>
              <a:gd name="T1" fmla="*/ 0 h 1620"/>
              <a:gd name="T2" fmla="*/ 175 w 632"/>
              <a:gd name="T3" fmla="*/ 1 h 1620"/>
              <a:gd name="T4" fmla="*/ 157 w 632"/>
              <a:gd name="T5" fmla="*/ 3 h 1620"/>
              <a:gd name="T6" fmla="*/ 119 w 632"/>
              <a:gd name="T7" fmla="*/ 16 h 1620"/>
              <a:gd name="T8" fmla="*/ 87 w 632"/>
              <a:gd name="T9" fmla="*/ 33 h 1620"/>
              <a:gd name="T10" fmla="*/ 56 w 632"/>
              <a:gd name="T11" fmla="*/ 57 h 1620"/>
              <a:gd name="T12" fmla="*/ 34 w 632"/>
              <a:gd name="T13" fmla="*/ 88 h 1620"/>
              <a:gd name="T14" fmla="*/ 15 w 632"/>
              <a:gd name="T15" fmla="*/ 118 h 1620"/>
              <a:gd name="T16" fmla="*/ 3 w 632"/>
              <a:gd name="T17" fmla="*/ 157 h 1620"/>
              <a:gd name="T18" fmla="*/ 2 w 632"/>
              <a:gd name="T19" fmla="*/ 176 h 1620"/>
              <a:gd name="T20" fmla="*/ 0 w 632"/>
              <a:gd name="T21" fmla="*/ 196 h 1620"/>
              <a:gd name="T22" fmla="*/ 0 w 632"/>
              <a:gd name="T23" fmla="*/ 809 h 1620"/>
              <a:gd name="T24" fmla="*/ 0 w 632"/>
              <a:gd name="T25" fmla="*/ 1424 h 1620"/>
              <a:gd name="T26" fmla="*/ 2 w 632"/>
              <a:gd name="T27" fmla="*/ 1445 h 1620"/>
              <a:gd name="T28" fmla="*/ 3 w 632"/>
              <a:gd name="T29" fmla="*/ 1464 h 1620"/>
              <a:gd name="T30" fmla="*/ 15 w 632"/>
              <a:gd name="T31" fmla="*/ 1500 h 1620"/>
              <a:gd name="T32" fmla="*/ 34 w 632"/>
              <a:gd name="T33" fmla="*/ 1533 h 1620"/>
              <a:gd name="T34" fmla="*/ 56 w 632"/>
              <a:gd name="T35" fmla="*/ 1563 h 1620"/>
              <a:gd name="T36" fmla="*/ 87 w 632"/>
              <a:gd name="T37" fmla="*/ 1585 h 1620"/>
              <a:gd name="T38" fmla="*/ 119 w 632"/>
              <a:gd name="T39" fmla="*/ 1604 h 1620"/>
              <a:gd name="T40" fmla="*/ 157 w 632"/>
              <a:gd name="T41" fmla="*/ 1616 h 1620"/>
              <a:gd name="T42" fmla="*/ 175 w 632"/>
              <a:gd name="T43" fmla="*/ 1619 h 1620"/>
              <a:gd name="T44" fmla="*/ 196 w 632"/>
              <a:gd name="T45" fmla="*/ 1619 h 1620"/>
              <a:gd name="T46" fmla="*/ 435 w 632"/>
              <a:gd name="T47" fmla="*/ 1619 h 1620"/>
              <a:gd name="T48" fmla="*/ 455 w 632"/>
              <a:gd name="T49" fmla="*/ 1619 h 1620"/>
              <a:gd name="T50" fmla="*/ 474 w 632"/>
              <a:gd name="T51" fmla="*/ 1616 h 1620"/>
              <a:gd name="T52" fmla="*/ 511 w 632"/>
              <a:gd name="T53" fmla="*/ 1604 h 1620"/>
              <a:gd name="T54" fmla="*/ 545 w 632"/>
              <a:gd name="T55" fmla="*/ 1585 h 1620"/>
              <a:gd name="T56" fmla="*/ 574 w 632"/>
              <a:gd name="T57" fmla="*/ 1563 h 1620"/>
              <a:gd name="T58" fmla="*/ 596 w 632"/>
              <a:gd name="T59" fmla="*/ 1533 h 1620"/>
              <a:gd name="T60" fmla="*/ 615 w 632"/>
              <a:gd name="T61" fmla="*/ 1500 h 1620"/>
              <a:gd name="T62" fmla="*/ 627 w 632"/>
              <a:gd name="T63" fmla="*/ 1464 h 1620"/>
              <a:gd name="T64" fmla="*/ 631 w 632"/>
              <a:gd name="T65" fmla="*/ 1445 h 1620"/>
              <a:gd name="T66" fmla="*/ 631 w 632"/>
              <a:gd name="T67" fmla="*/ 1424 h 1620"/>
              <a:gd name="T68" fmla="*/ 631 w 632"/>
              <a:gd name="T69" fmla="*/ 809 h 1620"/>
              <a:gd name="T70" fmla="*/ 631 w 632"/>
              <a:gd name="T71" fmla="*/ 196 h 1620"/>
              <a:gd name="T72" fmla="*/ 631 w 632"/>
              <a:gd name="T73" fmla="*/ 176 h 1620"/>
              <a:gd name="T74" fmla="*/ 627 w 632"/>
              <a:gd name="T75" fmla="*/ 157 h 1620"/>
              <a:gd name="T76" fmla="*/ 615 w 632"/>
              <a:gd name="T77" fmla="*/ 118 h 1620"/>
              <a:gd name="T78" fmla="*/ 596 w 632"/>
              <a:gd name="T79" fmla="*/ 88 h 1620"/>
              <a:gd name="T80" fmla="*/ 574 w 632"/>
              <a:gd name="T81" fmla="*/ 57 h 1620"/>
              <a:gd name="T82" fmla="*/ 545 w 632"/>
              <a:gd name="T83" fmla="*/ 33 h 1620"/>
              <a:gd name="T84" fmla="*/ 511 w 632"/>
              <a:gd name="T85" fmla="*/ 16 h 1620"/>
              <a:gd name="T86" fmla="*/ 474 w 632"/>
              <a:gd name="T87" fmla="*/ 3 h 1620"/>
              <a:gd name="T88" fmla="*/ 455 w 632"/>
              <a:gd name="T89" fmla="*/ 1 h 1620"/>
              <a:gd name="T90" fmla="*/ 435 w 632"/>
              <a:gd name="T91" fmla="*/ 0 h 1620"/>
              <a:gd name="T92" fmla="*/ 196 w 632"/>
              <a:gd name="T93" fmla="*/ 0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2" h="1620">
                <a:moveTo>
                  <a:pt x="196" y="0"/>
                </a:moveTo>
                <a:lnTo>
                  <a:pt x="175" y="1"/>
                </a:lnTo>
                <a:lnTo>
                  <a:pt x="157" y="3"/>
                </a:lnTo>
                <a:lnTo>
                  <a:pt x="119" y="16"/>
                </a:lnTo>
                <a:lnTo>
                  <a:pt x="87" y="33"/>
                </a:lnTo>
                <a:lnTo>
                  <a:pt x="56" y="57"/>
                </a:lnTo>
                <a:lnTo>
                  <a:pt x="34" y="88"/>
                </a:lnTo>
                <a:lnTo>
                  <a:pt x="15" y="118"/>
                </a:lnTo>
                <a:lnTo>
                  <a:pt x="3" y="157"/>
                </a:lnTo>
                <a:lnTo>
                  <a:pt x="2" y="176"/>
                </a:lnTo>
                <a:lnTo>
                  <a:pt x="0" y="196"/>
                </a:lnTo>
                <a:lnTo>
                  <a:pt x="0" y="809"/>
                </a:lnTo>
                <a:lnTo>
                  <a:pt x="0" y="1424"/>
                </a:lnTo>
                <a:lnTo>
                  <a:pt x="2" y="1445"/>
                </a:lnTo>
                <a:lnTo>
                  <a:pt x="3" y="1464"/>
                </a:lnTo>
                <a:lnTo>
                  <a:pt x="15" y="1500"/>
                </a:lnTo>
                <a:lnTo>
                  <a:pt x="34" y="1533"/>
                </a:lnTo>
                <a:lnTo>
                  <a:pt x="56" y="1563"/>
                </a:lnTo>
                <a:lnTo>
                  <a:pt x="87" y="1585"/>
                </a:lnTo>
                <a:lnTo>
                  <a:pt x="119" y="1604"/>
                </a:lnTo>
                <a:lnTo>
                  <a:pt x="157" y="1616"/>
                </a:lnTo>
                <a:lnTo>
                  <a:pt x="175" y="1619"/>
                </a:lnTo>
                <a:lnTo>
                  <a:pt x="196" y="1619"/>
                </a:lnTo>
                <a:lnTo>
                  <a:pt x="435" y="1619"/>
                </a:lnTo>
                <a:lnTo>
                  <a:pt x="455" y="1619"/>
                </a:lnTo>
                <a:lnTo>
                  <a:pt x="474" y="1616"/>
                </a:lnTo>
                <a:lnTo>
                  <a:pt x="511" y="1604"/>
                </a:lnTo>
                <a:lnTo>
                  <a:pt x="545" y="1585"/>
                </a:lnTo>
                <a:lnTo>
                  <a:pt x="574" y="1563"/>
                </a:lnTo>
                <a:lnTo>
                  <a:pt x="596" y="1533"/>
                </a:lnTo>
                <a:lnTo>
                  <a:pt x="615" y="1500"/>
                </a:lnTo>
                <a:lnTo>
                  <a:pt x="627" y="1464"/>
                </a:lnTo>
                <a:lnTo>
                  <a:pt x="631" y="1445"/>
                </a:lnTo>
                <a:lnTo>
                  <a:pt x="631" y="1424"/>
                </a:lnTo>
                <a:lnTo>
                  <a:pt x="631" y="809"/>
                </a:lnTo>
                <a:lnTo>
                  <a:pt x="631" y="196"/>
                </a:lnTo>
                <a:lnTo>
                  <a:pt x="631" y="176"/>
                </a:lnTo>
                <a:lnTo>
                  <a:pt x="627" y="157"/>
                </a:lnTo>
                <a:lnTo>
                  <a:pt x="615" y="118"/>
                </a:lnTo>
                <a:lnTo>
                  <a:pt x="596" y="88"/>
                </a:lnTo>
                <a:lnTo>
                  <a:pt x="574" y="57"/>
                </a:lnTo>
                <a:lnTo>
                  <a:pt x="545" y="33"/>
                </a:lnTo>
                <a:lnTo>
                  <a:pt x="511" y="16"/>
                </a:lnTo>
                <a:lnTo>
                  <a:pt x="474" y="3"/>
                </a:lnTo>
                <a:lnTo>
                  <a:pt x="455" y="1"/>
                </a:lnTo>
                <a:lnTo>
                  <a:pt x="435" y="0"/>
                </a:lnTo>
                <a:lnTo>
                  <a:pt x="196" y="0"/>
                </a:lnTo>
              </a:path>
            </a:pathLst>
          </a:custGeom>
          <a:gradFill rotWithShape="0">
            <a:gsLst>
              <a:gs pos="0">
                <a:srgbClr val="B3B3B3"/>
              </a:gs>
              <a:gs pos="100000">
                <a:srgbClr val="B3B3B3">
                  <a:gamma/>
                  <a:shade val="46275"/>
                  <a:invGamma/>
                </a:srgbClr>
              </a:gs>
            </a:gsLst>
            <a:lin ang="5400000" scaled="1"/>
          </a:gra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16" name="Line 4"/>
          <p:cNvSpPr>
            <a:spLocks noChangeShapeType="1"/>
          </p:cNvSpPr>
          <p:nvPr/>
        </p:nvSpPr>
        <p:spPr bwMode="auto">
          <a:xfrm flipV="1">
            <a:off x="6067425" y="2071688"/>
            <a:ext cx="0" cy="10858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17" name="Freeform 5"/>
          <p:cNvSpPr>
            <a:spLocks/>
          </p:cNvSpPr>
          <p:nvPr/>
        </p:nvSpPr>
        <p:spPr bwMode="auto">
          <a:xfrm>
            <a:off x="5995987" y="3150394"/>
            <a:ext cx="139304" cy="1134666"/>
          </a:xfrm>
          <a:custGeom>
            <a:avLst/>
            <a:gdLst>
              <a:gd name="T0" fmla="*/ 47 w 117"/>
              <a:gd name="T1" fmla="*/ 0 h 953"/>
              <a:gd name="T2" fmla="*/ 36 w 117"/>
              <a:gd name="T3" fmla="*/ 2 h 953"/>
              <a:gd name="T4" fmla="*/ 29 w 117"/>
              <a:gd name="T5" fmla="*/ 2 h 953"/>
              <a:gd name="T6" fmla="*/ 14 w 117"/>
              <a:gd name="T7" fmla="*/ 13 h 953"/>
              <a:gd name="T8" fmla="*/ 4 w 117"/>
              <a:gd name="T9" fmla="*/ 27 h 953"/>
              <a:gd name="T10" fmla="*/ 3 w 117"/>
              <a:gd name="T11" fmla="*/ 36 h 953"/>
              <a:gd name="T12" fmla="*/ 0 w 117"/>
              <a:gd name="T13" fmla="*/ 45 h 953"/>
              <a:gd name="T14" fmla="*/ 0 w 117"/>
              <a:gd name="T15" fmla="*/ 906 h 953"/>
              <a:gd name="T16" fmla="*/ 3 w 117"/>
              <a:gd name="T17" fmla="*/ 915 h 953"/>
              <a:gd name="T18" fmla="*/ 4 w 117"/>
              <a:gd name="T19" fmla="*/ 924 h 953"/>
              <a:gd name="T20" fmla="*/ 14 w 117"/>
              <a:gd name="T21" fmla="*/ 938 h 953"/>
              <a:gd name="T22" fmla="*/ 29 w 117"/>
              <a:gd name="T23" fmla="*/ 947 h 953"/>
              <a:gd name="T24" fmla="*/ 36 w 117"/>
              <a:gd name="T25" fmla="*/ 952 h 953"/>
              <a:gd name="T26" fmla="*/ 47 w 117"/>
              <a:gd name="T27" fmla="*/ 952 h 953"/>
              <a:gd name="T28" fmla="*/ 72 w 117"/>
              <a:gd name="T29" fmla="*/ 952 h 953"/>
              <a:gd name="T30" fmla="*/ 79 w 117"/>
              <a:gd name="T31" fmla="*/ 952 h 953"/>
              <a:gd name="T32" fmla="*/ 88 w 117"/>
              <a:gd name="T33" fmla="*/ 947 h 953"/>
              <a:gd name="T34" fmla="*/ 103 w 117"/>
              <a:gd name="T35" fmla="*/ 938 h 953"/>
              <a:gd name="T36" fmla="*/ 113 w 117"/>
              <a:gd name="T37" fmla="*/ 924 h 953"/>
              <a:gd name="T38" fmla="*/ 116 w 117"/>
              <a:gd name="T39" fmla="*/ 915 h 953"/>
              <a:gd name="T40" fmla="*/ 116 w 117"/>
              <a:gd name="T41" fmla="*/ 906 h 953"/>
              <a:gd name="T42" fmla="*/ 116 w 117"/>
              <a:gd name="T43" fmla="*/ 45 h 953"/>
              <a:gd name="T44" fmla="*/ 116 w 117"/>
              <a:gd name="T45" fmla="*/ 36 h 953"/>
              <a:gd name="T46" fmla="*/ 113 w 117"/>
              <a:gd name="T47" fmla="*/ 27 h 953"/>
              <a:gd name="T48" fmla="*/ 103 w 117"/>
              <a:gd name="T49" fmla="*/ 13 h 953"/>
              <a:gd name="T50" fmla="*/ 88 w 117"/>
              <a:gd name="T51" fmla="*/ 2 h 953"/>
              <a:gd name="T52" fmla="*/ 79 w 117"/>
              <a:gd name="T53" fmla="*/ 2 h 953"/>
              <a:gd name="T54" fmla="*/ 72 w 117"/>
              <a:gd name="T55" fmla="*/ 0 h 953"/>
              <a:gd name="T56" fmla="*/ 47 w 117"/>
              <a:gd name="T57" fmla="*/ 0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953">
                <a:moveTo>
                  <a:pt x="47" y="0"/>
                </a:moveTo>
                <a:lnTo>
                  <a:pt x="36" y="2"/>
                </a:lnTo>
                <a:lnTo>
                  <a:pt x="29" y="2"/>
                </a:lnTo>
                <a:lnTo>
                  <a:pt x="14" y="13"/>
                </a:lnTo>
                <a:lnTo>
                  <a:pt x="4" y="27"/>
                </a:lnTo>
                <a:lnTo>
                  <a:pt x="3" y="36"/>
                </a:lnTo>
                <a:lnTo>
                  <a:pt x="0" y="45"/>
                </a:lnTo>
                <a:lnTo>
                  <a:pt x="0" y="906"/>
                </a:lnTo>
                <a:lnTo>
                  <a:pt x="3" y="915"/>
                </a:lnTo>
                <a:lnTo>
                  <a:pt x="4" y="924"/>
                </a:lnTo>
                <a:lnTo>
                  <a:pt x="14" y="938"/>
                </a:lnTo>
                <a:lnTo>
                  <a:pt x="29" y="947"/>
                </a:lnTo>
                <a:lnTo>
                  <a:pt x="36" y="952"/>
                </a:lnTo>
                <a:lnTo>
                  <a:pt x="47" y="952"/>
                </a:lnTo>
                <a:lnTo>
                  <a:pt x="72" y="952"/>
                </a:lnTo>
                <a:lnTo>
                  <a:pt x="79" y="952"/>
                </a:lnTo>
                <a:lnTo>
                  <a:pt x="88" y="947"/>
                </a:lnTo>
                <a:lnTo>
                  <a:pt x="103" y="938"/>
                </a:lnTo>
                <a:lnTo>
                  <a:pt x="113" y="924"/>
                </a:lnTo>
                <a:lnTo>
                  <a:pt x="116" y="915"/>
                </a:lnTo>
                <a:lnTo>
                  <a:pt x="116" y="906"/>
                </a:lnTo>
                <a:lnTo>
                  <a:pt x="116" y="45"/>
                </a:lnTo>
                <a:lnTo>
                  <a:pt x="116" y="36"/>
                </a:lnTo>
                <a:lnTo>
                  <a:pt x="113" y="27"/>
                </a:lnTo>
                <a:lnTo>
                  <a:pt x="103" y="13"/>
                </a:lnTo>
                <a:lnTo>
                  <a:pt x="88" y="2"/>
                </a:lnTo>
                <a:lnTo>
                  <a:pt x="79" y="2"/>
                </a:lnTo>
                <a:lnTo>
                  <a:pt x="72" y="0"/>
                </a:lnTo>
                <a:lnTo>
                  <a:pt x="47" y="0"/>
                </a:lnTo>
              </a:path>
            </a:pathLst>
          </a:custGeom>
          <a:solidFill>
            <a:srgbClr val="FFFFFF"/>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18" name="Freeform 6"/>
          <p:cNvSpPr>
            <a:spLocks/>
          </p:cNvSpPr>
          <p:nvPr/>
        </p:nvSpPr>
        <p:spPr bwMode="auto">
          <a:xfrm>
            <a:off x="5543551" y="2191942"/>
            <a:ext cx="1908572" cy="1469231"/>
          </a:xfrm>
          <a:custGeom>
            <a:avLst/>
            <a:gdLst>
              <a:gd name="T0" fmla="*/ 56 w 1603"/>
              <a:gd name="T1" fmla="*/ 1233 h 1234"/>
              <a:gd name="T2" fmla="*/ 29 w 1603"/>
              <a:gd name="T3" fmla="*/ 1233 h 1234"/>
              <a:gd name="T4" fmla="*/ 9 w 1603"/>
              <a:gd name="T5" fmla="*/ 1219 h 1234"/>
              <a:gd name="T6" fmla="*/ 0 w 1603"/>
              <a:gd name="T7" fmla="*/ 1189 h 1234"/>
              <a:gd name="T8" fmla="*/ 2 w 1603"/>
              <a:gd name="T9" fmla="*/ 1168 h 1234"/>
              <a:gd name="T10" fmla="*/ 20 w 1603"/>
              <a:gd name="T11" fmla="*/ 1153 h 1234"/>
              <a:gd name="T12" fmla="*/ 47 w 1603"/>
              <a:gd name="T13" fmla="*/ 1148 h 1234"/>
              <a:gd name="T14" fmla="*/ 839 w 1603"/>
              <a:gd name="T15" fmla="*/ 1050 h 1234"/>
              <a:gd name="T16" fmla="*/ 861 w 1603"/>
              <a:gd name="T17" fmla="*/ 1036 h 1234"/>
              <a:gd name="T18" fmla="*/ 875 w 1603"/>
              <a:gd name="T19" fmla="*/ 1017 h 1234"/>
              <a:gd name="T20" fmla="*/ 882 w 1603"/>
              <a:gd name="T21" fmla="*/ 960 h 1234"/>
              <a:gd name="T22" fmla="*/ 882 w 1603"/>
              <a:gd name="T23" fmla="*/ 0 h 1234"/>
              <a:gd name="T24" fmla="*/ 1602 w 1603"/>
              <a:gd name="T25" fmla="*/ 0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3" h="1234">
                <a:moveTo>
                  <a:pt x="56" y="1233"/>
                </a:moveTo>
                <a:lnTo>
                  <a:pt x="29" y="1233"/>
                </a:lnTo>
                <a:lnTo>
                  <a:pt x="9" y="1219"/>
                </a:lnTo>
                <a:lnTo>
                  <a:pt x="0" y="1189"/>
                </a:lnTo>
                <a:lnTo>
                  <a:pt x="2" y="1168"/>
                </a:lnTo>
                <a:lnTo>
                  <a:pt x="20" y="1153"/>
                </a:lnTo>
                <a:lnTo>
                  <a:pt x="47" y="1148"/>
                </a:lnTo>
                <a:lnTo>
                  <a:pt x="839" y="1050"/>
                </a:lnTo>
                <a:lnTo>
                  <a:pt x="861" y="1036"/>
                </a:lnTo>
                <a:lnTo>
                  <a:pt x="875" y="1017"/>
                </a:lnTo>
                <a:lnTo>
                  <a:pt x="882" y="960"/>
                </a:lnTo>
                <a:lnTo>
                  <a:pt x="882" y="0"/>
                </a:lnTo>
                <a:lnTo>
                  <a:pt x="1602"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19" name="Line 7"/>
          <p:cNvSpPr>
            <a:spLocks noChangeShapeType="1"/>
          </p:cNvSpPr>
          <p:nvPr/>
        </p:nvSpPr>
        <p:spPr bwMode="auto">
          <a:xfrm>
            <a:off x="6515100" y="1770460"/>
            <a:ext cx="0" cy="2441972"/>
          </a:xfrm>
          <a:prstGeom prst="line">
            <a:avLst/>
          </a:prstGeom>
          <a:noFill/>
          <a:ln w="50800">
            <a:solidFill>
              <a:srgbClr val="0099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20" name="Freeform 8"/>
          <p:cNvSpPr>
            <a:spLocks/>
          </p:cNvSpPr>
          <p:nvPr/>
        </p:nvSpPr>
        <p:spPr bwMode="auto">
          <a:xfrm>
            <a:off x="5564982" y="4211242"/>
            <a:ext cx="1032272" cy="429815"/>
          </a:xfrm>
          <a:custGeom>
            <a:avLst/>
            <a:gdLst>
              <a:gd name="T0" fmla="*/ 798 w 867"/>
              <a:gd name="T1" fmla="*/ 0 h 361"/>
              <a:gd name="T2" fmla="*/ 824 w 867"/>
              <a:gd name="T3" fmla="*/ 11 h 361"/>
              <a:gd name="T4" fmla="*/ 843 w 867"/>
              <a:gd name="T5" fmla="*/ 20 h 361"/>
              <a:gd name="T6" fmla="*/ 857 w 867"/>
              <a:gd name="T7" fmla="*/ 32 h 361"/>
              <a:gd name="T8" fmla="*/ 866 w 867"/>
              <a:gd name="T9" fmla="*/ 50 h 361"/>
              <a:gd name="T10" fmla="*/ 861 w 867"/>
              <a:gd name="T11" fmla="*/ 74 h 361"/>
              <a:gd name="T12" fmla="*/ 849 w 867"/>
              <a:gd name="T13" fmla="*/ 86 h 361"/>
              <a:gd name="T14" fmla="*/ 825 w 867"/>
              <a:gd name="T15" fmla="*/ 92 h 361"/>
              <a:gd name="T16" fmla="*/ 753 w 867"/>
              <a:gd name="T17" fmla="*/ 99 h 361"/>
              <a:gd name="T18" fmla="*/ 687 w 867"/>
              <a:gd name="T19" fmla="*/ 106 h 361"/>
              <a:gd name="T20" fmla="*/ 624 w 867"/>
              <a:gd name="T21" fmla="*/ 112 h 361"/>
              <a:gd name="T22" fmla="*/ 567 w 867"/>
              <a:gd name="T23" fmla="*/ 118 h 361"/>
              <a:gd name="T24" fmla="*/ 515 w 867"/>
              <a:gd name="T25" fmla="*/ 124 h 361"/>
              <a:gd name="T26" fmla="*/ 467 w 867"/>
              <a:gd name="T27" fmla="*/ 128 h 361"/>
              <a:gd name="T28" fmla="*/ 423 w 867"/>
              <a:gd name="T29" fmla="*/ 133 h 361"/>
              <a:gd name="T30" fmla="*/ 383 w 867"/>
              <a:gd name="T31" fmla="*/ 137 h 361"/>
              <a:gd name="T32" fmla="*/ 347 w 867"/>
              <a:gd name="T33" fmla="*/ 140 h 361"/>
              <a:gd name="T34" fmla="*/ 315 w 867"/>
              <a:gd name="T35" fmla="*/ 143 h 361"/>
              <a:gd name="T36" fmla="*/ 286 w 867"/>
              <a:gd name="T37" fmla="*/ 147 h 361"/>
              <a:gd name="T38" fmla="*/ 259 w 867"/>
              <a:gd name="T39" fmla="*/ 149 h 361"/>
              <a:gd name="T40" fmla="*/ 236 w 867"/>
              <a:gd name="T41" fmla="*/ 151 h 361"/>
              <a:gd name="T42" fmla="*/ 215 w 867"/>
              <a:gd name="T43" fmla="*/ 154 h 361"/>
              <a:gd name="T44" fmla="*/ 197 w 867"/>
              <a:gd name="T45" fmla="*/ 155 h 361"/>
              <a:gd name="T46" fmla="*/ 180 w 867"/>
              <a:gd name="T47" fmla="*/ 157 h 361"/>
              <a:gd name="T48" fmla="*/ 166 w 867"/>
              <a:gd name="T49" fmla="*/ 158 h 361"/>
              <a:gd name="T50" fmla="*/ 154 w 867"/>
              <a:gd name="T51" fmla="*/ 159 h 361"/>
              <a:gd name="T52" fmla="*/ 143 w 867"/>
              <a:gd name="T53" fmla="*/ 161 h 361"/>
              <a:gd name="T54" fmla="*/ 132 w 867"/>
              <a:gd name="T55" fmla="*/ 161 h 361"/>
              <a:gd name="T56" fmla="*/ 115 w 867"/>
              <a:gd name="T57" fmla="*/ 163 h 361"/>
              <a:gd name="T58" fmla="*/ 101 w 867"/>
              <a:gd name="T59" fmla="*/ 164 h 361"/>
              <a:gd name="T60" fmla="*/ 87 w 867"/>
              <a:gd name="T61" fmla="*/ 166 h 361"/>
              <a:gd name="T62" fmla="*/ 74 w 867"/>
              <a:gd name="T63" fmla="*/ 167 h 361"/>
              <a:gd name="T64" fmla="*/ 55 w 867"/>
              <a:gd name="T65" fmla="*/ 169 h 361"/>
              <a:gd name="T66" fmla="*/ 46 w 867"/>
              <a:gd name="T67" fmla="*/ 170 h 361"/>
              <a:gd name="T68" fmla="*/ 33 w 867"/>
              <a:gd name="T69" fmla="*/ 171 h 361"/>
              <a:gd name="T70" fmla="*/ 14 w 867"/>
              <a:gd name="T71" fmla="*/ 177 h 361"/>
              <a:gd name="T72" fmla="*/ 6 w 867"/>
              <a:gd name="T73" fmla="*/ 188 h 361"/>
              <a:gd name="T74" fmla="*/ 0 w 867"/>
              <a:gd name="T75" fmla="*/ 198 h 361"/>
              <a:gd name="T76" fmla="*/ 0 w 867"/>
              <a:gd name="T77" fmla="*/ 212 h 361"/>
              <a:gd name="T78" fmla="*/ 6 w 867"/>
              <a:gd name="T79" fmla="*/ 227 h 361"/>
              <a:gd name="T80" fmla="*/ 19 w 867"/>
              <a:gd name="T81" fmla="*/ 236 h 361"/>
              <a:gd name="T82" fmla="*/ 36 w 867"/>
              <a:gd name="T83" fmla="*/ 240 h 361"/>
              <a:gd name="T84" fmla="*/ 540 w 867"/>
              <a:gd name="T85" fmla="*/ 290 h 361"/>
              <a:gd name="T86" fmla="*/ 560 w 867"/>
              <a:gd name="T87" fmla="*/ 294 h 361"/>
              <a:gd name="T88" fmla="*/ 581 w 867"/>
              <a:gd name="T89" fmla="*/ 309 h 361"/>
              <a:gd name="T90" fmla="*/ 583 w 867"/>
              <a:gd name="T91" fmla="*/ 311 h 361"/>
              <a:gd name="T92" fmla="*/ 585 w 867"/>
              <a:gd name="T93" fmla="*/ 313 h 361"/>
              <a:gd name="T94" fmla="*/ 591 w 867"/>
              <a:gd name="T95" fmla="*/ 318 h 361"/>
              <a:gd name="T96" fmla="*/ 598 w 867"/>
              <a:gd name="T97" fmla="*/ 325 h 361"/>
              <a:gd name="T98" fmla="*/ 605 w 867"/>
              <a:gd name="T99" fmla="*/ 333 h 361"/>
              <a:gd name="T100" fmla="*/ 613 w 867"/>
              <a:gd name="T101" fmla="*/ 340 h 361"/>
              <a:gd name="T102" fmla="*/ 620 w 867"/>
              <a:gd name="T103" fmla="*/ 347 h 361"/>
              <a:gd name="T104" fmla="*/ 627 w 867"/>
              <a:gd name="T105" fmla="*/ 351 h 361"/>
              <a:gd name="T106" fmla="*/ 630 w 867"/>
              <a:gd name="T107" fmla="*/ 353 h 361"/>
              <a:gd name="T108" fmla="*/ 633 w 867"/>
              <a:gd name="T109" fmla="*/ 354 h 361"/>
              <a:gd name="T110" fmla="*/ 648 w 867"/>
              <a:gd name="T111" fmla="*/ 360 h 361"/>
              <a:gd name="T112" fmla="*/ 674 w 867"/>
              <a:gd name="T113" fmla="*/ 359 h 361"/>
              <a:gd name="T114" fmla="*/ 684 w 867"/>
              <a:gd name="T115" fmla="*/ 341 h 361"/>
              <a:gd name="T116" fmla="*/ 689 w 867"/>
              <a:gd name="T117" fmla="*/ 309 h 361"/>
              <a:gd name="T118" fmla="*/ 684 w 867"/>
              <a:gd name="T119" fmla="*/ 300 h 361"/>
              <a:gd name="T120" fmla="*/ 621 w 867"/>
              <a:gd name="T121" fmla="*/ 165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7" h="361">
                <a:moveTo>
                  <a:pt x="798" y="0"/>
                </a:moveTo>
                <a:lnTo>
                  <a:pt x="824" y="11"/>
                </a:lnTo>
                <a:lnTo>
                  <a:pt x="843" y="20"/>
                </a:lnTo>
                <a:lnTo>
                  <a:pt x="857" y="32"/>
                </a:lnTo>
                <a:lnTo>
                  <a:pt x="866" y="50"/>
                </a:lnTo>
                <a:lnTo>
                  <a:pt x="861" y="74"/>
                </a:lnTo>
                <a:lnTo>
                  <a:pt x="849" y="86"/>
                </a:lnTo>
                <a:lnTo>
                  <a:pt x="825" y="92"/>
                </a:lnTo>
                <a:lnTo>
                  <a:pt x="753" y="99"/>
                </a:lnTo>
                <a:lnTo>
                  <a:pt x="687" y="106"/>
                </a:lnTo>
                <a:lnTo>
                  <a:pt x="624" y="112"/>
                </a:lnTo>
                <a:lnTo>
                  <a:pt x="567" y="118"/>
                </a:lnTo>
                <a:lnTo>
                  <a:pt x="515" y="124"/>
                </a:lnTo>
                <a:lnTo>
                  <a:pt x="467" y="128"/>
                </a:lnTo>
                <a:lnTo>
                  <a:pt x="423" y="133"/>
                </a:lnTo>
                <a:lnTo>
                  <a:pt x="383" y="137"/>
                </a:lnTo>
                <a:lnTo>
                  <a:pt x="347" y="140"/>
                </a:lnTo>
                <a:lnTo>
                  <a:pt x="315" y="143"/>
                </a:lnTo>
                <a:lnTo>
                  <a:pt x="286" y="147"/>
                </a:lnTo>
                <a:lnTo>
                  <a:pt x="259" y="149"/>
                </a:lnTo>
                <a:lnTo>
                  <a:pt x="236" y="151"/>
                </a:lnTo>
                <a:lnTo>
                  <a:pt x="215" y="154"/>
                </a:lnTo>
                <a:lnTo>
                  <a:pt x="197" y="155"/>
                </a:lnTo>
                <a:lnTo>
                  <a:pt x="180" y="157"/>
                </a:lnTo>
                <a:lnTo>
                  <a:pt x="166" y="158"/>
                </a:lnTo>
                <a:lnTo>
                  <a:pt x="154" y="159"/>
                </a:lnTo>
                <a:lnTo>
                  <a:pt x="143" y="161"/>
                </a:lnTo>
                <a:lnTo>
                  <a:pt x="132" y="161"/>
                </a:lnTo>
                <a:lnTo>
                  <a:pt x="115" y="163"/>
                </a:lnTo>
                <a:lnTo>
                  <a:pt x="101" y="164"/>
                </a:lnTo>
                <a:lnTo>
                  <a:pt x="87" y="166"/>
                </a:lnTo>
                <a:lnTo>
                  <a:pt x="74" y="167"/>
                </a:lnTo>
                <a:lnTo>
                  <a:pt x="55" y="169"/>
                </a:lnTo>
                <a:lnTo>
                  <a:pt x="46" y="170"/>
                </a:lnTo>
                <a:lnTo>
                  <a:pt x="33" y="171"/>
                </a:lnTo>
                <a:lnTo>
                  <a:pt x="14" y="177"/>
                </a:lnTo>
                <a:lnTo>
                  <a:pt x="6" y="188"/>
                </a:lnTo>
                <a:lnTo>
                  <a:pt x="0" y="198"/>
                </a:lnTo>
                <a:lnTo>
                  <a:pt x="0" y="212"/>
                </a:lnTo>
                <a:lnTo>
                  <a:pt x="6" y="227"/>
                </a:lnTo>
                <a:lnTo>
                  <a:pt x="19" y="236"/>
                </a:lnTo>
                <a:lnTo>
                  <a:pt x="36" y="240"/>
                </a:lnTo>
                <a:lnTo>
                  <a:pt x="540" y="290"/>
                </a:lnTo>
                <a:lnTo>
                  <a:pt x="560" y="294"/>
                </a:lnTo>
                <a:lnTo>
                  <a:pt x="581" y="309"/>
                </a:lnTo>
                <a:lnTo>
                  <a:pt x="583" y="311"/>
                </a:lnTo>
                <a:lnTo>
                  <a:pt x="585" y="313"/>
                </a:lnTo>
                <a:lnTo>
                  <a:pt x="591" y="318"/>
                </a:lnTo>
                <a:lnTo>
                  <a:pt x="598" y="325"/>
                </a:lnTo>
                <a:lnTo>
                  <a:pt x="605" y="333"/>
                </a:lnTo>
                <a:lnTo>
                  <a:pt x="613" y="340"/>
                </a:lnTo>
                <a:lnTo>
                  <a:pt x="620" y="347"/>
                </a:lnTo>
                <a:lnTo>
                  <a:pt x="627" y="351"/>
                </a:lnTo>
                <a:lnTo>
                  <a:pt x="630" y="353"/>
                </a:lnTo>
                <a:lnTo>
                  <a:pt x="633" y="354"/>
                </a:lnTo>
                <a:lnTo>
                  <a:pt x="648" y="360"/>
                </a:lnTo>
                <a:lnTo>
                  <a:pt x="674" y="359"/>
                </a:lnTo>
                <a:lnTo>
                  <a:pt x="684" y="341"/>
                </a:lnTo>
                <a:lnTo>
                  <a:pt x="689" y="309"/>
                </a:lnTo>
                <a:lnTo>
                  <a:pt x="684" y="300"/>
                </a:lnTo>
                <a:lnTo>
                  <a:pt x="621" y="165"/>
                </a:lnTo>
              </a:path>
            </a:pathLst>
          </a:custGeom>
          <a:noFill/>
          <a:ln w="50800" cap="rnd" cmpd="sng">
            <a:solidFill>
              <a:schemeClr val="accent2"/>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21" name="Freeform 9"/>
          <p:cNvSpPr>
            <a:spLocks/>
          </p:cNvSpPr>
          <p:nvPr/>
        </p:nvSpPr>
        <p:spPr bwMode="auto">
          <a:xfrm>
            <a:off x="6023373" y="1628776"/>
            <a:ext cx="125015" cy="146447"/>
          </a:xfrm>
          <a:custGeom>
            <a:avLst/>
            <a:gdLst>
              <a:gd name="T0" fmla="*/ 1 w 105"/>
              <a:gd name="T1" fmla="*/ 119 h 123"/>
              <a:gd name="T2" fmla="*/ 0 w 105"/>
              <a:gd name="T3" fmla="*/ 38 h 123"/>
              <a:gd name="T4" fmla="*/ 6 w 105"/>
              <a:gd name="T5" fmla="*/ 26 h 123"/>
              <a:gd name="T6" fmla="*/ 15 w 105"/>
              <a:gd name="T7" fmla="*/ 12 h 123"/>
              <a:gd name="T8" fmla="*/ 32 w 105"/>
              <a:gd name="T9" fmla="*/ 3 h 123"/>
              <a:gd name="T10" fmla="*/ 51 w 105"/>
              <a:gd name="T11" fmla="*/ 0 h 123"/>
              <a:gd name="T12" fmla="*/ 72 w 105"/>
              <a:gd name="T13" fmla="*/ 3 h 123"/>
              <a:gd name="T14" fmla="*/ 87 w 105"/>
              <a:gd name="T15" fmla="*/ 11 h 123"/>
              <a:gd name="T16" fmla="*/ 101 w 105"/>
              <a:gd name="T17" fmla="*/ 27 h 123"/>
              <a:gd name="T18" fmla="*/ 104 w 105"/>
              <a:gd name="T19" fmla="*/ 48 h 123"/>
              <a:gd name="T20" fmla="*/ 104 w 105"/>
              <a:gd name="T21" fmla="*/ 12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23">
                <a:moveTo>
                  <a:pt x="1" y="119"/>
                </a:moveTo>
                <a:lnTo>
                  <a:pt x="0" y="38"/>
                </a:lnTo>
                <a:lnTo>
                  <a:pt x="6" y="26"/>
                </a:lnTo>
                <a:lnTo>
                  <a:pt x="15" y="12"/>
                </a:lnTo>
                <a:lnTo>
                  <a:pt x="32" y="3"/>
                </a:lnTo>
                <a:lnTo>
                  <a:pt x="51" y="0"/>
                </a:lnTo>
                <a:lnTo>
                  <a:pt x="72" y="3"/>
                </a:lnTo>
                <a:lnTo>
                  <a:pt x="87" y="11"/>
                </a:lnTo>
                <a:lnTo>
                  <a:pt x="101" y="27"/>
                </a:lnTo>
                <a:lnTo>
                  <a:pt x="104" y="48"/>
                </a:lnTo>
                <a:lnTo>
                  <a:pt x="104" y="122"/>
                </a:lnTo>
              </a:path>
            </a:pathLst>
          </a:custGeom>
          <a:noFill/>
          <a:ln w="50800" cap="rnd" cmpd="sng">
            <a:solidFill>
              <a:srgbClr val="0099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22" name="Line 10"/>
          <p:cNvSpPr>
            <a:spLocks noChangeShapeType="1"/>
          </p:cNvSpPr>
          <p:nvPr/>
        </p:nvSpPr>
        <p:spPr bwMode="auto">
          <a:xfrm>
            <a:off x="5592366" y="1772841"/>
            <a:ext cx="922734" cy="0"/>
          </a:xfrm>
          <a:prstGeom prst="line">
            <a:avLst/>
          </a:prstGeom>
          <a:noFill/>
          <a:ln w="50800">
            <a:solidFill>
              <a:srgbClr val="0099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23" name="Freeform 11"/>
          <p:cNvSpPr>
            <a:spLocks/>
          </p:cNvSpPr>
          <p:nvPr/>
        </p:nvSpPr>
        <p:spPr bwMode="auto">
          <a:xfrm>
            <a:off x="5711429" y="1628776"/>
            <a:ext cx="125015" cy="146447"/>
          </a:xfrm>
          <a:custGeom>
            <a:avLst/>
            <a:gdLst>
              <a:gd name="T0" fmla="*/ 2 w 105"/>
              <a:gd name="T1" fmla="*/ 120 h 123"/>
              <a:gd name="T2" fmla="*/ 0 w 105"/>
              <a:gd name="T3" fmla="*/ 38 h 123"/>
              <a:gd name="T4" fmla="*/ 6 w 105"/>
              <a:gd name="T5" fmla="*/ 26 h 123"/>
              <a:gd name="T6" fmla="*/ 15 w 105"/>
              <a:gd name="T7" fmla="*/ 12 h 123"/>
              <a:gd name="T8" fmla="*/ 32 w 105"/>
              <a:gd name="T9" fmla="*/ 3 h 123"/>
              <a:gd name="T10" fmla="*/ 51 w 105"/>
              <a:gd name="T11" fmla="*/ 0 h 123"/>
              <a:gd name="T12" fmla="*/ 72 w 105"/>
              <a:gd name="T13" fmla="*/ 3 h 123"/>
              <a:gd name="T14" fmla="*/ 87 w 105"/>
              <a:gd name="T15" fmla="*/ 11 h 123"/>
              <a:gd name="T16" fmla="*/ 96 w 105"/>
              <a:gd name="T17" fmla="*/ 23 h 123"/>
              <a:gd name="T18" fmla="*/ 104 w 105"/>
              <a:gd name="T19" fmla="*/ 48 h 123"/>
              <a:gd name="T20" fmla="*/ 104 w 105"/>
              <a:gd name="T21" fmla="*/ 12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23">
                <a:moveTo>
                  <a:pt x="2" y="120"/>
                </a:moveTo>
                <a:lnTo>
                  <a:pt x="0" y="38"/>
                </a:lnTo>
                <a:lnTo>
                  <a:pt x="6" y="26"/>
                </a:lnTo>
                <a:lnTo>
                  <a:pt x="15" y="12"/>
                </a:lnTo>
                <a:lnTo>
                  <a:pt x="32" y="3"/>
                </a:lnTo>
                <a:lnTo>
                  <a:pt x="51" y="0"/>
                </a:lnTo>
                <a:lnTo>
                  <a:pt x="72" y="3"/>
                </a:lnTo>
                <a:lnTo>
                  <a:pt x="87" y="11"/>
                </a:lnTo>
                <a:lnTo>
                  <a:pt x="96" y="23"/>
                </a:lnTo>
                <a:lnTo>
                  <a:pt x="104" y="48"/>
                </a:lnTo>
                <a:lnTo>
                  <a:pt x="104" y="122"/>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24" name="Freeform 12"/>
          <p:cNvSpPr>
            <a:spLocks/>
          </p:cNvSpPr>
          <p:nvPr/>
        </p:nvSpPr>
        <p:spPr bwMode="auto">
          <a:xfrm>
            <a:off x="5664994" y="1194197"/>
            <a:ext cx="67866" cy="236934"/>
          </a:xfrm>
          <a:custGeom>
            <a:avLst/>
            <a:gdLst>
              <a:gd name="T0" fmla="*/ 56 w 57"/>
              <a:gd name="T1" fmla="*/ 0 h 199"/>
              <a:gd name="T2" fmla="*/ 54 w 57"/>
              <a:gd name="T3" fmla="*/ 27 h 199"/>
              <a:gd name="T4" fmla="*/ 27 w 57"/>
              <a:gd name="T5" fmla="*/ 37 h 199"/>
              <a:gd name="T6" fmla="*/ 17 w 57"/>
              <a:gd name="T7" fmla="*/ 51 h 199"/>
              <a:gd name="T8" fmla="*/ 5 w 57"/>
              <a:gd name="T9" fmla="*/ 70 h 199"/>
              <a:gd name="T10" fmla="*/ 0 w 57"/>
              <a:gd name="T11" fmla="*/ 93 h 199"/>
              <a:gd name="T12" fmla="*/ 3 w 57"/>
              <a:gd name="T13" fmla="*/ 115 h 199"/>
              <a:gd name="T14" fmla="*/ 12 w 57"/>
              <a:gd name="T15" fmla="*/ 142 h 199"/>
              <a:gd name="T16" fmla="*/ 32 w 57"/>
              <a:gd name="T17" fmla="*/ 159 h 199"/>
              <a:gd name="T18" fmla="*/ 56 w 57"/>
              <a:gd name="T19" fmla="*/ 166 h 199"/>
              <a:gd name="T20" fmla="*/ 56 w 57"/>
              <a:gd name="T21"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199">
                <a:moveTo>
                  <a:pt x="56" y="0"/>
                </a:moveTo>
                <a:lnTo>
                  <a:pt x="54" y="27"/>
                </a:lnTo>
                <a:lnTo>
                  <a:pt x="27" y="37"/>
                </a:lnTo>
                <a:lnTo>
                  <a:pt x="17" y="51"/>
                </a:lnTo>
                <a:lnTo>
                  <a:pt x="5" y="70"/>
                </a:lnTo>
                <a:lnTo>
                  <a:pt x="0" y="93"/>
                </a:lnTo>
                <a:lnTo>
                  <a:pt x="3" y="115"/>
                </a:lnTo>
                <a:lnTo>
                  <a:pt x="12" y="142"/>
                </a:lnTo>
                <a:lnTo>
                  <a:pt x="32" y="159"/>
                </a:lnTo>
                <a:lnTo>
                  <a:pt x="56" y="166"/>
                </a:lnTo>
                <a:lnTo>
                  <a:pt x="56" y="198"/>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25" name="Rectangle 13"/>
          <p:cNvSpPr>
            <a:spLocks noChangeArrowheads="1"/>
          </p:cNvSpPr>
          <p:nvPr/>
        </p:nvSpPr>
        <p:spPr bwMode="auto">
          <a:xfrm>
            <a:off x="1906524" y="853813"/>
            <a:ext cx="2719388" cy="3296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lstStyle>
            <a:lvl1pPr marL="381000" indent="-381000">
              <a:defRPr sz="2400">
                <a:solidFill>
                  <a:schemeClr val="tx1"/>
                </a:solidFill>
                <a:latin typeface="Times New Roman" panose="02020603050405020304" pitchFamily="18" charset="0"/>
              </a:defRPr>
            </a:lvl1pPr>
            <a:lvl2pPr marL="838200" indent="-342900">
              <a:defRPr sz="2400">
                <a:solidFill>
                  <a:schemeClr val="tx1"/>
                </a:solidFill>
                <a:latin typeface="Times New Roman" panose="02020603050405020304" pitchFamily="18" charset="0"/>
              </a:defRPr>
            </a:lvl2pPr>
            <a:lvl3pPr marL="1295400" indent="-342900">
              <a:defRPr sz="2400">
                <a:solidFill>
                  <a:schemeClr val="tx1"/>
                </a:solidFill>
                <a:latin typeface="Times New Roman" panose="02020603050405020304" pitchFamily="18" charset="0"/>
              </a:defRPr>
            </a:lvl3pPr>
            <a:lvl4pPr marL="1752600" indent="-342900">
              <a:defRPr sz="2400">
                <a:solidFill>
                  <a:schemeClr val="tx1"/>
                </a:solidFill>
                <a:latin typeface="Times New Roman" panose="02020603050405020304" pitchFamily="18" charset="0"/>
              </a:defRPr>
            </a:lvl4pPr>
            <a:lvl5pPr marL="2209800" indent="-342900">
              <a:defRPr sz="2400">
                <a:solidFill>
                  <a:schemeClr val="tx1"/>
                </a:solidFill>
                <a:latin typeface="Times New Roman" panose="02020603050405020304" pitchFamily="18" charset="0"/>
              </a:defRPr>
            </a:lvl5pPr>
            <a:lvl6pPr marL="2667000" indent="-342900" fontAlgn="base">
              <a:spcBef>
                <a:spcPct val="0"/>
              </a:spcBef>
              <a:spcAft>
                <a:spcPct val="0"/>
              </a:spcAft>
              <a:defRPr sz="2400">
                <a:solidFill>
                  <a:schemeClr val="tx1"/>
                </a:solidFill>
                <a:latin typeface="Times New Roman" panose="02020603050405020304" pitchFamily="18" charset="0"/>
              </a:defRPr>
            </a:lvl6pPr>
            <a:lvl7pPr marL="3124200" indent="-342900" fontAlgn="base">
              <a:spcBef>
                <a:spcPct val="0"/>
              </a:spcBef>
              <a:spcAft>
                <a:spcPct val="0"/>
              </a:spcAft>
              <a:defRPr sz="2400">
                <a:solidFill>
                  <a:schemeClr val="tx1"/>
                </a:solidFill>
                <a:latin typeface="Times New Roman" panose="02020603050405020304" pitchFamily="18" charset="0"/>
              </a:defRPr>
            </a:lvl7pPr>
            <a:lvl8pPr marL="3581400" indent="-342900" fontAlgn="base">
              <a:spcBef>
                <a:spcPct val="0"/>
              </a:spcBef>
              <a:spcAft>
                <a:spcPct val="0"/>
              </a:spcAft>
              <a:defRPr sz="2400">
                <a:solidFill>
                  <a:schemeClr val="tx1"/>
                </a:solidFill>
                <a:latin typeface="Times New Roman" panose="02020603050405020304" pitchFamily="18" charset="0"/>
              </a:defRPr>
            </a:lvl8pPr>
            <a:lvl9pPr marL="4038600" indent="-342900" fontAlgn="base">
              <a:spcBef>
                <a:spcPct val="0"/>
              </a:spcBef>
              <a:spcAft>
                <a:spcPct val="0"/>
              </a:spcAft>
              <a:defRPr sz="2400">
                <a:solidFill>
                  <a:schemeClr val="tx1"/>
                </a:solidFill>
                <a:latin typeface="Times New Roman" panose="02020603050405020304" pitchFamily="18" charset="0"/>
              </a:defRPr>
            </a:lvl9pPr>
          </a:lstStyle>
          <a:p>
            <a:pPr>
              <a:lnSpc>
                <a:spcPct val="85000"/>
              </a:lnSpc>
              <a:spcBef>
                <a:spcPct val="30000"/>
              </a:spcBef>
            </a:pPr>
            <a:r>
              <a:rPr lang="en-US" sz="1350" b="1" dirty="0">
                <a:latin typeface="Arial" panose="020B0604020202020204" pitchFamily="34" charset="0"/>
              </a:rPr>
              <a:t>1	Gas withdrawal vaporizer</a:t>
            </a:r>
          </a:p>
          <a:p>
            <a:pPr>
              <a:lnSpc>
                <a:spcPct val="85000"/>
              </a:lnSpc>
              <a:spcBef>
                <a:spcPct val="30000"/>
              </a:spcBef>
            </a:pPr>
            <a:r>
              <a:rPr lang="en-US" sz="1350" b="1" dirty="0">
                <a:latin typeface="Arial" panose="020B0604020202020204" pitchFamily="34" charset="0"/>
              </a:rPr>
              <a:t>2	Liquid withdrawal valve</a:t>
            </a:r>
          </a:p>
          <a:p>
            <a:pPr>
              <a:lnSpc>
                <a:spcPct val="85000"/>
              </a:lnSpc>
              <a:spcBef>
                <a:spcPct val="30000"/>
              </a:spcBef>
            </a:pPr>
            <a:r>
              <a:rPr lang="en-US" sz="1350" b="1" dirty="0">
                <a:latin typeface="Arial" panose="020B0604020202020204" pitchFamily="34" charset="0"/>
              </a:rPr>
              <a:t>3	Economizer regulator</a:t>
            </a:r>
          </a:p>
          <a:p>
            <a:pPr>
              <a:lnSpc>
                <a:spcPct val="85000"/>
              </a:lnSpc>
              <a:spcBef>
                <a:spcPct val="30000"/>
              </a:spcBef>
            </a:pPr>
            <a:r>
              <a:rPr lang="en-US" sz="1350" b="1" dirty="0">
                <a:latin typeface="Arial" panose="020B0604020202020204" pitchFamily="34" charset="0"/>
              </a:rPr>
              <a:t>4	Vent valve</a:t>
            </a:r>
          </a:p>
          <a:p>
            <a:pPr>
              <a:lnSpc>
                <a:spcPct val="85000"/>
              </a:lnSpc>
              <a:spcBef>
                <a:spcPct val="30000"/>
              </a:spcBef>
            </a:pPr>
            <a:r>
              <a:rPr lang="en-US" sz="1350" b="1" dirty="0">
                <a:latin typeface="Arial" panose="020B0604020202020204" pitchFamily="34" charset="0"/>
              </a:rPr>
              <a:t>5	Inner tank rupture disk</a:t>
            </a:r>
          </a:p>
          <a:p>
            <a:pPr>
              <a:lnSpc>
                <a:spcPct val="85000"/>
              </a:lnSpc>
              <a:spcBef>
                <a:spcPct val="30000"/>
              </a:spcBef>
            </a:pPr>
            <a:r>
              <a:rPr lang="en-US" sz="1350" b="1" dirty="0">
                <a:latin typeface="Arial" panose="020B0604020202020204" pitchFamily="34" charset="0"/>
              </a:rPr>
              <a:t>6	Pressure gauge</a:t>
            </a:r>
          </a:p>
          <a:p>
            <a:pPr>
              <a:lnSpc>
                <a:spcPct val="85000"/>
              </a:lnSpc>
              <a:spcBef>
                <a:spcPct val="30000"/>
              </a:spcBef>
            </a:pPr>
            <a:r>
              <a:rPr lang="en-US" sz="1350" b="1" dirty="0">
                <a:latin typeface="Arial" panose="020B0604020202020204" pitchFamily="34" charset="0"/>
              </a:rPr>
              <a:t>7	Pressure relief valve</a:t>
            </a:r>
          </a:p>
          <a:p>
            <a:pPr>
              <a:lnSpc>
                <a:spcPct val="85000"/>
              </a:lnSpc>
              <a:spcBef>
                <a:spcPct val="30000"/>
              </a:spcBef>
            </a:pPr>
            <a:r>
              <a:rPr lang="en-US" sz="1350" b="1" dirty="0">
                <a:solidFill>
                  <a:srgbClr val="009900"/>
                </a:solidFill>
                <a:latin typeface="Arial" panose="020B0604020202020204" pitchFamily="34" charset="0"/>
              </a:rPr>
              <a:t>8	Pressure building regulator</a:t>
            </a:r>
          </a:p>
          <a:p>
            <a:pPr>
              <a:lnSpc>
                <a:spcPct val="85000"/>
              </a:lnSpc>
              <a:spcBef>
                <a:spcPct val="30000"/>
              </a:spcBef>
            </a:pPr>
            <a:r>
              <a:rPr lang="en-US" sz="1350" b="1" dirty="0">
                <a:solidFill>
                  <a:srgbClr val="009900"/>
                </a:solidFill>
                <a:latin typeface="Arial" panose="020B0604020202020204" pitchFamily="34" charset="0"/>
              </a:rPr>
              <a:t>9	Pressure building valve</a:t>
            </a:r>
            <a:endParaRPr lang="en-US" sz="1350" b="1" dirty="0">
              <a:latin typeface="Arial" panose="020B0604020202020204" pitchFamily="34" charset="0"/>
            </a:endParaRPr>
          </a:p>
          <a:p>
            <a:pPr>
              <a:lnSpc>
                <a:spcPct val="85000"/>
              </a:lnSpc>
              <a:spcBef>
                <a:spcPct val="30000"/>
              </a:spcBef>
            </a:pPr>
            <a:r>
              <a:rPr lang="en-US" sz="1350" b="1" dirty="0">
                <a:latin typeface="Arial" panose="020B0604020202020204" pitchFamily="34" charset="0"/>
              </a:rPr>
              <a:t>10	Liquid level gauge</a:t>
            </a:r>
          </a:p>
          <a:p>
            <a:pPr>
              <a:lnSpc>
                <a:spcPct val="85000"/>
              </a:lnSpc>
              <a:spcBef>
                <a:spcPct val="30000"/>
              </a:spcBef>
            </a:pPr>
            <a:r>
              <a:rPr lang="en-US" sz="1350" b="1" dirty="0">
                <a:latin typeface="Arial" panose="020B0604020202020204" pitchFamily="34" charset="0"/>
              </a:rPr>
              <a:t>11	Gas withdrawal valve and integral check valve</a:t>
            </a:r>
          </a:p>
          <a:p>
            <a:pPr>
              <a:lnSpc>
                <a:spcPct val="85000"/>
              </a:lnSpc>
              <a:spcBef>
                <a:spcPct val="30000"/>
              </a:spcBef>
            </a:pPr>
            <a:r>
              <a:rPr lang="en-US" sz="1350" b="1" dirty="0">
                <a:latin typeface="Arial" panose="020B0604020202020204" pitchFamily="34" charset="0"/>
              </a:rPr>
              <a:t>12	Check valve in house line</a:t>
            </a:r>
          </a:p>
          <a:p>
            <a:pPr>
              <a:lnSpc>
                <a:spcPct val="85000"/>
              </a:lnSpc>
              <a:spcBef>
                <a:spcPct val="30000"/>
              </a:spcBef>
            </a:pPr>
            <a:r>
              <a:rPr lang="en-US" sz="1350" b="1" dirty="0">
                <a:latin typeface="Arial" panose="020B0604020202020204" pitchFamily="34" charset="0"/>
              </a:rPr>
              <a:t>13	Outer tank rupture disk</a:t>
            </a:r>
          </a:p>
          <a:p>
            <a:pPr>
              <a:lnSpc>
                <a:spcPct val="85000"/>
              </a:lnSpc>
              <a:spcBef>
                <a:spcPct val="30000"/>
              </a:spcBef>
            </a:pPr>
            <a:r>
              <a:rPr lang="en-US" sz="1350" b="1" dirty="0">
                <a:solidFill>
                  <a:schemeClr val="accent2"/>
                </a:solidFill>
                <a:latin typeface="Arial" panose="020B0604020202020204" pitchFamily="34" charset="0"/>
              </a:rPr>
              <a:t>14	Pressure building vaporizer</a:t>
            </a:r>
          </a:p>
        </p:txBody>
      </p:sp>
      <p:sp>
        <p:nvSpPr>
          <p:cNvPr id="13326" name="Freeform 14"/>
          <p:cNvSpPr>
            <a:spLocks/>
          </p:cNvSpPr>
          <p:nvPr/>
        </p:nvSpPr>
        <p:spPr bwMode="auto">
          <a:xfrm>
            <a:off x="4152900" y="4756548"/>
            <a:ext cx="4763" cy="15478"/>
          </a:xfrm>
          <a:custGeom>
            <a:avLst/>
            <a:gdLst>
              <a:gd name="T0" fmla="*/ 0 w 4"/>
              <a:gd name="T1" fmla="*/ 12 h 13"/>
              <a:gd name="T2" fmla="*/ 1 w 4"/>
              <a:gd name="T3" fmla="*/ 0 h 13"/>
              <a:gd name="T4" fmla="*/ 3 w 4"/>
              <a:gd name="T5" fmla="*/ 0 h 13"/>
              <a:gd name="T6" fmla="*/ 0 w 4"/>
              <a:gd name="T7" fmla="*/ 12 h 13"/>
            </a:gdLst>
            <a:ahLst/>
            <a:cxnLst>
              <a:cxn ang="0">
                <a:pos x="T0" y="T1"/>
              </a:cxn>
              <a:cxn ang="0">
                <a:pos x="T2" y="T3"/>
              </a:cxn>
              <a:cxn ang="0">
                <a:pos x="T4" y="T5"/>
              </a:cxn>
              <a:cxn ang="0">
                <a:pos x="T6" y="T7"/>
              </a:cxn>
            </a:cxnLst>
            <a:rect l="0" t="0" r="r" b="b"/>
            <a:pathLst>
              <a:path w="4" h="13">
                <a:moveTo>
                  <a:pt x="0" y="12"/>
                </a:moveTo>
                <a:lnTo>
                  <a:pt x="1" y="0"/>
                </a:lnTo>
                <a:lnTo>
                  <a:pt x="3" y="0"/>
                </a:lnTo>
                <a:lnTo>
                  <a:pt x="0" y="1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27" name="Freeform 15"/>
          <p:cNvSpPr>
            <a:spLocks/>
          </p:cNvSpPr>
          <p:nvPr/>
        </p:nvSpPr>
        <p:spPr bwMode="auto">
          <a:xfrm>
            <a:off x="4306492" y="4772025"/>
            <a:ext cx="2381" cy="15479"/>
          </a:xfrm>
          <a:custGeom>
            <a:avLst/>
            <a:gdLst>
              <a:gd name="T0" fmla="*/ 1 w 2"/>
              <a:gd name="T1" fmla="*/ 0 h 13"/>
              <a:gd name="T2" fmla="*/ 0 w 2"/>
              <a:gd name="T3" fmla="*/ 12 h 13"/>
              <a:gd name="T4" fmla="*/ 1 w 2"/>
              <a:gd name="T5" fmla="*/ 12 h 13"/>
              <a:gd name="T6" fmla="*/ 1 w 2"/>
              <a:gd name="T7" fmla="*/ 0 h 13"/>
            </a:gdLst>
            <a:ahLst/>
            <a:cxnLst>
              <a:cxn ang="0">
                <a:pos x="T0" y="T1"/>
              </a:cxn>
              <a:cxn ang="0">
                <a:pos x="T2" y="T3"/>
              </a:cxn>
              <a:cxn ang="0">
                <a:pos x="T4" y="T5"/>
              </a:cxn>
              <a:cxn ang="0">
                <a:pos x="T6" y="T7"/>
              </a:cxn>
            </a:cxnLst>
            <a:rect l="0" t="0" r="r" b="b"/>
            <a:pathLst>
              <a:path w="2" h="13">
                <a:moveTo>
                  <a:pt x="1" y="0"/>
                </a:moveTo>
                <a:lnTo>
                  <a:pt x="0" y="12"/>
                </a:lnTo>
                <a:lnTo>
                  <a:pt x="1" y="12"/>
                </a:lnTo>
                <a:lnTo>
                  <a:pt x="1"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28" name="Freeform 16"/>
          <p:cNvSpPr>
            <a:spLocks/>
          </p:cNvSpPr>
          <p:nvPr/>
        </p:nvSpPr>
        <p:spPr bwMode="auto">
          <a:xfrm>
            <a:off x="4729162" y="4729162"/>
            <a:ext cx="4763" cy="14288"/>
          </a:xfrm>
          <a:custGeom>
            <a:avLst/>
            <a:gdLst>
              <a:gd name="T0" fmla="*/ 3 w 4"/>
              <a:gd name="T1" fmla="*/ 11 h 12"/>
              <a:gd name="T2" fmla="*/ 0 w 4"/>
              <a:gd name="T3" fmla="*/ 0 h 12"/>
              <a:gd name="T4" fmla="*/ 1 w 4"/>
              <a:gd name="T5" fmla="*/ 0 h 12"/>
              <a:gd name="T6" fmla="*/ 3 w 4"/>
              <a:gd name="T7" fmla="*/ 11 h 12"/>
            </a:gdLst>
            <a:ahLst/>
            <a:cxnLst>
              <a:cxn ang="0">
                <a:pos x="T0" y="T1"/>
              </a:cxn>
              <a:cxn ang="0">
                <a:pos x="T2" y="T3"/>
              </a:cxn>
              <a:cxn ang="0">
                <a:pos x="T4" y="T5"/>
              </a:cxn>
              <a:cxn ang="0">
                <a:pos x="T6" y="T7"/>
              </a:cxn>
            </a:cxnLst>
            <a:rect l="0" t="0" r="r" b="b"/>
            <a:pathLst>
              <a:path w="4" h="12">
                <a:moveTo>
                  <a:pt x="3" y="11"/>
                </a:moveTo>
                <a:lnTo>
                  <a:pt x="0" y="0"/>
                </a:lnTo>
                <a:lnTo>
                  <a:pt x="1" y="0"/>
                </a:lnTo>
                <a:lnTo>
                  <a:pt x="3"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29" name="Freeform 17"/>
          <p:cNvSpPr>
            <a:spLocks/>
          </p:cNvSpPr>
          <p:nvPr/>
        </p:nvSpPr>
        <p:spPr bwMode="auto">
          <a:xfrm>
            <a:off x="4599385" y="2297907"/>
            <a:ext cx="7144" cy="13097"/>
          </a:xfrm>
          <a:custGeom>
            <a:avLst/>
            <a:gdLst>
              <a:gd name="T0" fmla="*/ 5 w 6"/>
              <a:gd name="T1" fmla="*/ 0 h 11"/>
              <a:gd name="T2" fmla="*/ 2 w 6"/>
              <a:gd name="T3" fmla="*/ 10 h 11"/>
              <a:gd name="T4" fmla="*/ 0 w 6"/>
              <a:gd name="T5" fmla="*/ 10 h 11"/>
              <a:gd name="T6" fmla="*/ 5 w 6"/>
              <a:gd name="T7" fmla="*/ 0 h 11"/>
            </a:gdLst>
            <a:ahLst/>
            <a:cxnLst>
              <a:cxn ang="0">
                <a:pos x="T0" y="T1"/>
              </a:cxn>
              <a:cxn ang="0">
                <a:pos x="T2" y="T3"/>
              </a:cxn>
              <a:cxn ang="0">
                <a:pos x="T4" y="T5"/>
              </a:cxn>
              <a:cxn ang="0">
                <a:pos x="T6" y="T7"/>
              </a:cxn>
            </a:cxnLst>
            <a:rect l="0" t="0" r="r" b="b"/>
            <a:pathLst>
              <a:path w="6" h="11">
                <a:moveTo>
                  <a:pt x="5" y="0"/>
                </a:moveTo>
                <a:lnTo>
                  <a:pt x="2" y="10"/>
                </a:lnTo>
                <a:lnTo>
                  <a:pt x="0" y="10"/>
                </a:lnTo>
                <a:lnTo>
                  <a:pt x="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30" name="Freeform 18"/>
          <p:cNvSpPr>
            <a:spLocks/>
          </p:cNvSpPr>
          <p:nvPr/>
        </p:nvSpPr>
        <p:spPr bwMode="auto">
          <a:xfrm>
            <a:off x="4111229" y="2311003"/>
            <a:ext cx="7144" cy="14288"/>
          </a:xfrm>
          <a:custGeom>
            <a:avLst/>
            <a:gdLst>
              <a:gd name="T0" fmla="*/ 0 w 6"/>
              <a:gd name="T1" fmla="*/ 0 h 12"/>
              <a:gd name="T2" fmla="*/ 5 w 6"/>
              <a:gd name="T3" fmla="*/ 11 h 12"/>
              <a:gd name="T4" fmla="*/ 4 w 6"/>
              <a:gd name="T5" fmla="*/ 11 h 12"/>
              <a:gd name="T6" fmla="*/ 0 w 6"/>
              <a:gd name="T7" fmla="*/ 0 h 12"/>
            </a:gdLst>
            <a:ahLst/>
            <a:cxnLst>
              <a:cxn ang="0">
                <a:pos x="T0" y="T1"/>
              </a:cxn>
              <a:cxn ang="0">
                <a:pos x="T2" y="T3"/>
              </a:cxn>
              <a:cxn ang="0">
                <a:pos x="T4" y="T5"/>
              </a:cxn>
              <a:cxn ang="0">
                <a:pos x="T6" y="T7"/>
              </a:cxn>
            </a:cxnLst>
            <a:rect l="0" t="0" r="r" b="b"/>
            <a:pathLst>
              <a:path w="6" h="12">
                <a:moveTo>
                  <a:pt x="0" y="0"/>
                </a:moveTo>
                <a:lnTo>
                  <a:pt x="5" y="11"/>
                </a:lnTo>
                <a:lnTo>
                  <a:pt x="4" y="11"/>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31" name="Freeform 19"/>
          <p:cNvSpPr>
            <a:spLocks/>
          </p:cNvSpPr>
          <p:nvPr/>
        </p:nvSpPr>
        <p:spPr bwMode="auto">
          <a:xfrm>
            <a:off x="3894535" y="3700462"/>
            <a:ext cx="4763" cy="14288"/>
          </a:xfrm>
          <a:custGeom>
            <a:avLst/>
            <a:gdLst>
              <a:gd name="T0" fmla="*/ 0 w 4"/>
              <a:gd name="T1" fmla="*/ 11 h 12"/>
              <a:gd name="T2" fmla="*/ 1 w 4"/>
              <a:gd name="T3" fmla="*/ 0 h 12"/>
              <a:gd name="T4" fmla="*/ 3 w 4"/>
              <a:gd name="T5" fmla="*/ 0 h 12"/>
              <a:gd name="T6" fmla="*/ 0 w 4"/>
              <a:gd name="T7" fmla="*/ 11 h 12"/>
            </a:gdLst>
            <a:ahLst/>
            <a:cxnLst>
              <a:cxn ang="0">
                <a:pos x="T0" y="T1"/>
              </a:cxn>
              <a:cxn ang="0">
                <a:pos x="T2" y="T3"/>
              </a:cxn>
              <a:cxn ang="0">
                <a:pos x="T4" y="T5"/>
              </a:cxn>
              <a:cxn ang="0">
                <a:pos x="T6" y="T7"/>
              </a:cxn>
            </a:cxnLst>
            <a:rect l="0" t="0" r="r" b="b"/>
            <a:pathLst>
              <a:path w="4" h="12">
                <a:moveTo>
                  <a:pt x="0" y="11"/>
                </a:moveTo>
                <a:lnTo>
                  <a:pt x="1" y="0"/>
                </a:lnTo>
                <a:lnTo>
                  <a:pt x="3" y="0"/>
                </a:lnTo>
                <a:lnTo>
                  <a:pt x="0"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32" name="Freeform 20"/>
          <p:cNvSpPr>
            <a:spLocks/>
          </p:cNvSpPr>
          <p:nvPr/>
        </p:nvSpPr>
        <p:spPr bwMode="auto">
          <a:xfrm>
            <a:off x="6278166" y="2091929"/>
            <a:ext cx="204788" cy="83344"/>
          </a:xfrm>
          <a:custGeom>
            <a:avLst/>
            <a:gdLst>
              <a:gd name="T0" fmla="*/ 0 w 172"/>
              <a:gd name="T1" fmla="*/ 69 h 70"/>
              <a:gd name="T2" fmla="*/ 3 w 172"/>
              <a:gd name="T3" fmla="*/ 49 h 70"/>
              <a:gd name="T4" fmla="*/ 9 w 172"/>
              <a:gd name="T5" fmla="*/ 39 h 70"/>
              <a:gd name="T6" fmla="*/ 17 w 172"/>
              <a:gd name="T7" fmla="*/ 29 h 70"/>
              <a:gd name="T8" fmla="*/ 28 w 172"/>
              <a:gd name="T9" fmla="*/ 20 h 70"/>
              <a:gd name="T10" fmla="*/ 40 w 172"/>
              <a:gd name="T11" fmla="*/ 11 h 70"/>
              <a:gd name="T12" fmla="*/ 55 w 172"/>
              <a:gd name="T13" fmla="*/ 5 h 70"/>
              <a:gd name="T14" fmla="*/ 69 w 172"/>
              <a:gd name="T15" fmla="*/ 2 h 70"/>
              <a:gd name="T16" fmla="*/ 84 w 172"/>
              <a:gd name="T17" fmla="*/ 0 h 70"/>
              <a:gd name="T18" fmla="*/ 102 w 172"/>
              <a:gd name="T19" fmla="*/ 2 h 70"/>
              <a:gd name="T20" fmla="*/ 119 w 172"/>
              <a:gd name="T21" fmla="*/ 5 h 70"/>
              <a:gd name="T22" fmla="*/ 134 w 172"/>
              <a:gd name="T23" fmla="*/ 11 h 70"/>
              <a:gd name="T24" fmla="*/ 147 w 172"/>
              <a:gd name="T25" fmla="*/ 20 h 70"/>
              <a:gd name="T26" fmla="*/ 156 w 172"/>
              <a:gd name="T27" fmla="*/ 32 h 70"/>
              <a:gd name="T28" fmla="*/ 166 w 172"/>
              <a:gd name="T29" fmla="*/ 42 h 70"/>
              <a:gd name="T30" fmla="*/ 171 w 172"/>
              <a:gd name="T31" fmla="*/ 55 h 70"/>
              <a:gd name="T32" fmla="*/ 171 w 172"/>
              <a:gd name="T33" fmla="*/ 69 h 70"/>
              <a:gd name="T34" fmla="*/ 0 w 172"/>
              <a:gd name="T3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70">
                <a:moveTo>
                  <a:pt x="0" y="69"/>
                </a:moveTo>
                <a:lnTo>
                  <a:pt x="3" y="49"/>
                </a:lnTo>
                <a:lnTo>
                  <a:pt x="9" y="39"/>
                </a:lnTo>
                <a:lnTo>
                  <a:pt x="17" y="29"/>
                </a:lnTo>
                <a:lnTo>
                  <a:pt x="28" y="20"/>
                </a:lnTo>
                <a:lnTo>
                  <a:pt x="40" y="11"/>
                </a:lnTo>
                <a:lnTo>
                  <a:pt x="55" y="5"/>
                </a:lnTo>
                <a:lnTo>
                  <a:pt x="69" y="2"/>
                </a:lnTo>
                <a:lnTo>
                  <a:pt x="84" y="0"/>
                </a:lnTo>
                <a:lnTo>
                  <a:pt x="102" y="2"/>
                </a:lnTo>
                <a:lnTo>
                  <a:pt x="119" y="5"/>
                </a:lnTo>
                <a:lnTo>
                  <a:pt x="134" y="11"/>
                </a:lnTo>
                <a:lnTo>
                  <a:pt x="147" y="20"/>
                </a:lnTo>
                <a:lnTo>
                  <a:pt x="156" y="32"/>
                </a:lnTo>
                <a:lnTo>
                  <a:pt x="166" y="42"/>
                </a:lnTo>
                <a:lnTo>
                  <a:pt x="171" y="55"/>
                </a:lnTo>
                <a:lnTo>
                  <a:pt x="171" y="69"/>
                </a:lnTo>
                <a:lnTo>
                  <a:pt x="0" y="69"/>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33" name="Freeform 21"/>
          <p:cNvSpPr>
            <a:spLocks/>
          </p:cNvSpPr>
          <p:nvPr/>
        </p:nvSpPr>
        <p:spPr bwMode="auto">
          <a:xfrm>
            <a:off x="3892153" y="4018360"/>
            <a:ext cx="4763" cy="14288"/>
          </a:xfrm>
          <a:custGeom>
            <a:avLst/>
            <a:gdLst>
              <a:gd name="T0" fmla="*/ 0 w 4"/>
              <a:gd name="T1" fmla="*/ 11 h 12"/>
              <a:gd name="T2" fmla="*/ 2 w 4"/>
              <a:gd name="T3" fmla="*/ 0 h 12"/>
              <a:gd name="T4" fmla="*/ 3 w 4"/>
              <a:gd name="T5" fmla="*/ 0 h 12"/>
              <a:gd name="T6" fmla="*/ 0 w 4"/>
              <a:gd name="T7" fmla="*/ 11 h 12"/>
            </a:gdLst>
            <a:ahLst/>
            <a:cxnLst>
              <a:cxn ang="0">
                <a:pos x="T0" y="T1"/>
              </a:cxn>
              <a:cxn ang="0">
                <a:pos x="T2" y="T3"/>
              </a:cxn>
              <a:cxn ang="0">
                <a:pos x="T4" y="T5"/>
              </a:cxn>
              <a:cxn ang="0">
                <a:pos x="T6" y="T7"/>
              </a:cxn>
            </a:cxnLst>
            <a:rect l="0" t="0" r="r" b="b"/>
            <a:pathLst>
              <a:path w="4" h="12">
                <a:moveTo>
                  <a:pt x="0" y="11"/>
                </a:moveTo>
                <a:lnTo>
                  <a:pt x="2" y="0"/>
                </a:lnTo>
                <a:lnTo>
                  <a:pt x="3" y="0"/>
                </a:lnTo>
                <a:lnTo>
                  <a:pt x="0"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34" name="Freeform 22"/>
          <p:cNvSpPr>
            <a:spLocks/>
          </p:cNvSpPr>
          <p:nvPr/>
        </p:nvSpPr>
        <p:spPr bwMode="auto">
          <a:xfrm>
            <a:off x="4236244" y="4573191"/>
            <a:ext cx="3572" cy="15478"/>
          </a:xfrm>
          <a:custGeom>
            <a:avLst/>
            <a:gdLst>
              <a:gd name="T0" fmla="*/ 2 w 3"/>
              <a:gd name="T1" fmla="*/ 0 h 13"/>
              <a:gd name="T2" fmla="*/ 0 w 3"/>
              <a:gd name="T3" fmla="*/ 12 h 13"/>
              <a:gd name="T4" fmla="*/ 2 w 3"/>
              <a:gd name="T5" fmla="*/ 12 h 13"/>
              <a:gd name="T6" fmla="*/ 2 w 3"/>
              <a:gd name="T7" fmla="*/ 0 h 13"/>
            </a:gdLst>
            <a:ahLst/>
            <a:cxnLst>
              <a:cxn ang="0">
                <a:pos x="T0" y="T1"/>
              </a:cxn>
              <a:cxn ang="0">
                <a:pos x="T2" y="T3"/>
              </a:cxn>
              <a:cxn ang="0">
                <a:pos x="T4" y="T5"/>
              </a:cxn>
              <a:cxn ang="0">
                <a:pos x="T6" y="T7"/>
              </a:cxn>
            </a:cxnLst>
            <a:rect l="0" t="0" r="r" b="b"/>
            <a:pathLst>
              <a:path w="3" h="13">
                <a:moveTo>
                  <a:pt x="2" y="0"/>
                </a:moveTo>
                <a:lnTo>
                  <a:pt x="0" y="12"/>
                </a:lnTo>
                <a:lnTo>
                  <a:pt x="2" y="12"/>
                </a:lnTo>
                <a:lnTo>
                  <a:pt x="2"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35" name="Rectangle 23"/>
          <p:cNvSpPr>
            <a:spLocks noChangeArrowheads="1"/>
          </p:cNvSpPr>
          <p:nvPr/>
        </p:nvSpPr>
        <p:spPr bwMode="auto">
          <a:xfrm>
            <a:off x="5650707" y="1724025"/>
            <a:ext cx="132160" cy="102394"/>
          </a:xfrm>
          <a:prstGeom prst="rect">
            <a:avLst/>
          </a:prstGeom>
          <a:solidFill>
            <a:srgbClr val="B3B3B3"/>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3336" name="Rectangle 24"/>
          <p:cNvSpPr>
            <a:spLocks noChangeArrowheads="1"/>
          </p:cNvSpPr>
          <p:nvPr/>
        </p:nvSpPr>
        <p:spPr bwMode="auto">
          <a:xfrm>
            <a:off x="6091237" y="1725216"/>
            <a:ext cx="120254" cy="92869"/>
          </a:xfrm>
          <a:prstGeom prst="rect">
            <a:avLst/>
          </a:prstGeom>
          <a:solidFill>
            <a:srgbClr val="009900"/>
          </a:solidFill>
          <a:ln w="25400">
            <a:solidFill>
              <a:srgbClr val="00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3337" name="Rectangle 25"/>
          <p:cNvSpPr>
            <a:spLocks noChangeArrowheads="1"/>
          </p:cNvSpPr>
          <p:nvPr/>
        </p:nvSpPr>
        <p:spPr bwMode="auto">
          <a:xfrm>
            <a:off x="7197329" y="2146698"/>
            <a:ext cx="178594" cy="102394"/>
          </a:xfrm>
          <a:prstGeom prst="rect">
            <a:avLst/>
          </a:prstGeom>
          <a:solidFill>
            <a:srgbClr val="B3B3B3"/>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3338" name="Freeform 26"/>
          <p:cNvSpPr>
            <a:spLocks/>
          </p:cNvSpPr>
          <p:nvPr/>
        </p:nvSpPr>
        <p:spPr bwMode="auto">
          <a:xfrm>
            <a:off x="5918597" y="1270397"/>
            <a:ext cx="3572" cy="13097"/>
          </a:xfrm>
          <a:custGeom>
            <a:avLst/>
            <a:gdLst>
              <a:gd name="T0" fmla="*/ 2 w 3"/>
              <a:gd name="T1" fmla="*/ 10 h 11"/>
              <a:gd name="T2" fmla="*/ 0 w 3"/>
              <a:gd name="T3" fmla="*/ 10 h 11"/>
              <a:gd name="T4" fmla="*/ 2 w 3"/>
              <a:gd name="T5" fmla="*/ 0 h 11"/>
              <a:gd name="T6" fmla="*/ 0 w 3"/>
              <a:gd name="T7" fmla="*/ 0 h 11"/>
              <a:gd name="T8" fmla="*/ 2 w 3"/>
              <a:gd name="T9" fmla="*/ 10 h 11"/>
            </a:gdLst>
            <a:ahLst/>
            <a:cxnLst>
              <a:cxn ang="0">
                <a:pos x="T0" y="T1"/>
              </a:cxn>
              <a:cxn ang="0">
                <a:pos x="T2" y="T3"/>
              </a:cxn>
              <a:cxn ang="0">
                <a:pos x="T4" y="T5"/>
              </a:cxn>
              <a:cxn ang="0">
                <a:pos x="T6" y="T7"/>
              </a:cxn>
              <a:cxn ang="0">
                <a:pos x="T8" y="T9"/>
              </a:cxn>
            </a:cxnLst>
            <a:rect l="0" t="0" r="r" b="b"/>
            <a:pathLst>
              <a:path w="3" h="11">
                <a:moveTo>
                  <a:pt x="2" y="10"/>
                </a:moveTo>
                <a:lnTo>
                  <a:pt x="0" y="10"/>
                </a:lnTo>
                <a:lnTo>
                  <a:pt x="2" y="0"/>
                </a:lnTo>
                <a:lnTo>
                  <a:pt x="0" y="0"/>
                </a:lnTo>
                <a:lnTo>
                  <a:pt x="2" y="1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39" name="Freeform 27"/>
          <p:cNvSpPr>
            <a:spLocks/>
          </p:cNvSpPr>
          <p:nvPr/>
        </p:nvSpPr>
        <p:spPr bwMode="auto">
          <a:xfrm>
            <a:off x="5813823" y="1183482"/>
            <a:ext cx="15478" cy="2381"/>
          </a:xfrm>
          <a:custGeom>
            <a:avLst/>
            <a:gdLst>
              <a:gd name="T0" fmla="*/ 0 w 13"/>
              <a:gd name="T1" fmla="*/ 1 h 2"/>
              <a:gd name="T2" fmla="*/ 0 w 13"/>
              <a:gd name="T3" fmla="*/ 0 h 2"/>
              <a:gd name="T4" fmla="*/ 12 w 13"/>
              <a:gd name="T5" fmla="*/ 1 h 2"/>
              <a:gd name="T6" fmla="*/ 12 w 13"/>
              <a:gd name="T7" fmla="*/ 0 h 2"/>
              <a:gd name="T8" fmla="*/ 0 w 13"/>
              <a:gd name="T9" fmla="*/ 1 h 2"/>
            </a:gdLst>
            <a:ahLst/>
            <a:cxnLst>
              <a:cxn ang="0">
                <a:pos x="T0" y="T1"/>
              </a:cxn>
              <a:cxn ang="0">
                <a:pos x="T2" y="T3"/>
              </a:cxn>
              <a:cxn ang="0">
                <a:pos x="T4" y="T5"/>
              </a:cxn>
              <a:cxn ang="0">
                <a:pos x="T6" y="T7"/>
              </a:cxn>
              <a:cxn ang="0">
                <a:pos x="T8" y="T9"/>
              </a:cxn>
            </a:cxnLst>
            <a:rect l="0" t="0" r="r" b="b"/>
            <a:pathLst>
              <a:path w="13" h="2">
                <a:moveTo>
                  <a:pt x="0" y="1"/>
                </a:moveTo>
                <a:lnTo>
                  <a:pt x="0" y="0"/>
                </a:lnTo>
                <a:lnTo>
                  <a:pt x="12" y="1"/>
                </a:lnTo>
                <a:lnTo>
                  <a:pt x="12" y="0"/>
                </a:lnTo>
                <a:lnTo>
                  <a:pt x="0"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40" name="Freeform 28"/>
          <p:cNvSpPr>
            <a:spLocks/>
          </p:cNvSpPr>
          <p:nvPr/>
        </p:nvSpPr>
        <p:spPr bwMode="auto">
          <a:xfrm>
            <a:off x="4236244" y="1138237"/>
            <a:ext cx="3572" cy="14288"/>
          </a:xfrm>
          <a:custGeom>
            <a:avLst/>
            <a:gdLst>
              <a:gd name="T0" fmla="*/ 2 w 3"/>
              <a:gd name="T1" fmla="*/ 0 h 12"/>
              <a:gd name="T2" fmla="*/ 0 w 3"/>
              <a:gd name="T3" fmla="*/ 11 h 12"/>
              <a:gd name="T4" fmla="*/ 2 w 3"/>
              <a:gd name="T5" fmla="*/ 11 h 12"/>
              <a:gd name="T6" fmla="*/ 2 w 3"/>
              <a:gd name="T7" fmla="*/ 0 h 12"/>
            </a:gdLst>
            <a:ahLst/>
            <a:cxnLst>
              <a:cxn ang="0">
                <a:pos x="T0" y="T1"/>
              </a:cxn>
              <a:cxn ang="0">
                <a:pos x="T2" y="T3"/>
              </a:cxn>
              <a:cxn ang="0">
                <a:pos x="T4" y="T5"/>
              </a:cxn>
              <a:cxn ang="0">
                <a:pos x="T6" y="T7"/>
              </a:cxn>
            </a:cxnLst>
            <a:rect l="0" t="0" r="r" b="b"/>
            <a:pathLst>
              <a:path w="3" h="12">
                <a:moveTo>
                  <a:pt x="2" y="0"/>
                </a:moveTo>
                <a:lnTo>
                  <a:pt x="0" y="11"/>
                </a:lnTo>
                <a:lnTo>
                  <a:pt x="2" y="11"/>
                </a:lnTo>
                <a:lnTo>
                  <a:pt x="2"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41" name="Freeform 29"/>
          <p:cNvSpPr>
            <a:spLocks/>
          </p:cNvSpPr>
          <p:nvPr/>
        </p:nvSpPr>
        <p:spPr bwMode="auto">
          <a:xfrm>
            <a:off x="6010275" y="1183482"/>
            <a:ext cx="14288" cy="2381"/>
          </a:xfrm>
          <a:custGeom>
            <a:avLst/>
            <a:gdLst>
              <a:gd name="T0" fmla="*/ 11 w 12"/>
              <a:gd name="T1" fmla="*/ 0 h 2"/>
              <a:gd name="T2" fmla="*/ 11 w 12"/>
              <a:gd name="T3" fmla="*/ 1 h 2"/>
              <a:gd name="T4" fmla="*/ 0 w 12"/>
              <a:gd name="T5" fmla="*/ 0 h 2"/>
              <a:gd name="T6" fmla="*/ 0 w 12"/>
              <a:gd name="T7" fmla="*/ 1 h 2"/>
              <a:gd name="T8" fmla="*/ 11 w 12"/>
              <a:gd name="T9" fmla="*/ 0 h 2"/>
            </a:gdLst>
            <a:ahLst/>
            <a:cxnLst>
              <a:cxn ang="0">
                <a:pos x="T0" y="T1"/>
              </a:cxn>
              <a:cxn ang="0">
                <a:pos x="T2" y="T3"/>
              </a:cxn>
              <a:cxn ang="0">
                <a:pos x="T4" y="T5"/>
              </a:cxn>
              <a:cxn ang="0">
                <a:pos x="T6" y="T7"/>
              </a:cxn>
              <a:cxn ang="0">
                <a:pos x="T8" y="T9"/>
              </a:cxn>
            </a:cxnLst>
            <a:rect l="0" t="0" r="r" b="b"/>
            <a:pathLst>
              <a:path w="12" h="2">
                <a:moveTo>
                  <a:pt x="11" y="0"/>
                </a:moveTo>
                <a:lnTo>
                  <a:pt x="11" y="1"/>
                </a:lnTo>
                <a:lnTo>
                  <a:pt x="0" y="0"/>
                </a:lnTo>
                <a:lnTo>
                  <a:pt x="0" y="1"/>
                </a:lnTo>
                <a:lnTo>
                  <a:pt x="11"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42" name="Freeform 30"/>
          <p:cNvSpPr>
            <a:spLocks/>
          </p:cNvSpPr>
          <p:nvPr/>
        </p:nvSpPr>
        <p:spPr bwMode="auto">
          <a:xfrm>
            <a:off x="6072188" y="1184673"/>
            <a:ext cx="150019" cy="202406"/>
          </a:xfrm>
          <a:custGeom>
            <a:avLst/>
            <a:gdLst>
              <a:gd name="T0" fmla="*/ 0 w 126"/>
              <a:gd name="T1" fmla="*/ 84 h 170"/>
              <a:gd name="T2" fmla="*/ 11 w 126"/>
              <a:gd name="T3" fmla="*/ 52 h 170"/>
              <a:gd name="T4" fmla="*/ 19 w 126"/>
              <a:gd name="T5" fmla="*/ 22 h 170"/>
              <a:gd name="T6" fmla="*/ 37 w 126"/>
              <a:gd name="T7" fmla="*/ 8 h 170"/>
              <a:gd name="T8" fmla="*/ 63 w 126"/>
              <a:gd name="T9" fmla="*/ 0 h 170"/>
              <a:gd name="T10" fmla="*/ 90 w 126"/>
              <a:gd name="T11" fmla="*/ 8 h 170"/>
              <a:gd name="T12" fmla="*/ 109 w 126"/>
              <a:gd name="T13" fmla="*/ 22 h 170"/>
              <a:gd name="T14" fmla="*/ 125 w 126"/>
              <a:gd name="T15" fmla="*/ 52 h 170"/>
              <a:gd name="T16" fmla="*/ 125 w 126"/>
              <a:gd name="T17" fmla="*/ 84 h 170"/>
              <a:gd name="T18" fmla="*/ 125 w 126"/>
              <a:gd name="T19" fmla="*/ 169 h 170"/>
              <a:gd name="T20" fmla="*/ 0 w 126"/>
              <a:gd name="T21" fmla="*/ 169 h 170"/>
              <a:gd name="T22" fmla="*/ 0 w 126"/>
              <a:gd name="T23" fmla="*/ 8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70">
                <a:moveTo>
                  <a:pt x="0" y="84"/>
                </a:moveTo>
                <a:lnTo>
                  <a:pt x="11" y="52"/>
                </a:lnTo>
                <a:lnTo>
                  <a:pt x="19" y="22"/>
                </a:lnTo>
                <a:lnTo>
                  <a:pt x="37" y="8"/>
                </a:lnTo>
                <a:lnTo>
                  <a:pt x="63" y="0"/>
                </a:lnTo>
                <a:lnTo>
                  <a:pt x="90" y="8"/>
                </a:lnTo>
                <a:lnTo>
                  <a:pt x="109" y="22"/>
                </a:lnTo>
                <a:lnTo>
                  <a:pt x="125" y="52"/>
                </a:lnTo>
                <a:lnTo>
                  <a:pt x="125" y="84"/>
                </a:lnTo>
                <a:lnTo>
                  <a:pt x="125" y="169"/>
                </a:lnTo>
                <a:lnTo>
                  <a:pt x="0" y="169"/>
                </a:lnTo>
                <a:lnTo>
                  <a:pt x="0" y="84"/>
                </a:lnTo>
              </a:path>
            </a:pathLst>
          </a:custGeom>
          <a:solidFill>
            <a:srgbClr val="979797"/>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43" name="Freeform 31"/>
          <p:cNvSpPr>
            <a:spLocks/>
          </p:cNvSpPr>
          <p:nvPr/>
        </p:nvSpPr>
        <p:spPr bwMode="auto">
          <a:xfrm>
            <a:off x="6072188" y="1184673"/>
            <a:ext cx="150019" cy="202406"/>
          </a:xfrm>
          <a:custGeom>
            <a:avLst/>
            <a:gdLst>
              <a:gd name="T0" fmla="*/ 0 w 126"/>
              <a:gd name="T1" fmla="*/ 84 h 170"/>
              <a:gd name="T2" fmla="*/ 11 w 126"/>
              <a:gd name="T3" fmla="*/ 52 h 170"/>
              <a:gd name="T4" fmla="*/ 19 w 126"/>
              <a:gd name="T5" fmla="*/ 22 h 170"/>
              <a:gd name="T6" fmla="*/ 37 w 126"/>
              <a:gd name="T7" fmla="*/ 8 h 170"/>
              <a:gd name="T8" fmla="*/ 63 w 126"/>
              <a:gd name="T9" fmla="*/ 0 h 170"/>
              <a:gd name="T10" fmla="*/ 90 w 126"/>
              <a:gd name="T11" fmla="*/ 8 h 170"/>
              <a:gd name="T12" fmla="*/ 109 w 126"/>
              <a:gd name="T13" fmla="*/ 22 h 170"/>
              <a:gd name="T14" fmla="*/ 125 w 126"/>
              <a:gd name="T15" fmla="*/ 52 h 170"/>
              <a:gd name="T16" fmla="*/ 125 w 126"/>
              <a:gd name="T17" fmla="*/ 84 h 170"/>
              <a:gd name="T18" fmla="*/ 125 w 126"/>
              <a:gd name="T19" fmla="*/ 169 h 170"/>
              <a:gd name="T20" fmla="*/ 0 w 126"/>
              <a:gd name="T21" fmla="*/ 169 h 170"/>
              <a:gd name="T22" fmla="*/ 0 w 126"/>
              <a:gd name="T23" fmla="*/ 8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70">
                <a:moveTo>
                  <a:pt x="0" y="84"/>
                </a:moveTo>
                <a:lnTo>
                  <a:pt x="11" y="52"/>
                </a:lnTo>
                <a:lnTo>
                  <a:pt x="19" y="22"/>
                </a:lnTo>
                <a:lnTo>
                  <a:pt x="37" y="8"/>
                </a:lnTo>
                <a:lnTo>
                  <a:pt x="63" y="0"/>
                </a:lnTo>
                <a:lnTo>
                  <a:pt x="90" y="8"/>
                </a:lnTo>
                <a:lnTo>
                  <a:pt x="109" y="22"/>
                </a:lnTo>
                <a:lnTo>
                  <a:pt x="125" y="52"/>
                </a:lnTo>
                <a:lnTo>
                  <a:pt x="125" y="84"/>
                </a:lnTo>
                <a:lnTo>
                  <a:pt x="125" y="169"/>
                </a:lnTo>
                <a:lnTo>
                  <a:pt x="0" y="169"/>
                </a:lnTo>
                <a:lnTo>
                  <a:pt x="0" y="84"/>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44" name="Freeform 32"/>
          <p:cNvSpPr>
            <a:spLocks/>
          </p:cNvSpPr>
          <p:nvPr/>
        </p:nvSpPr>
        <p:spPr bwMode="auto">
          <a:xfrm>
            <a:off x="5272087" y="1495425"/>
            <a:ext cx="109538" cy="109538"/>
          </a:xfrm>
          <a:custGeom>
            <a:avLst/>
            <a:gdLst>
              <a:gd name="T0" fmla="*/ 91 w 92"/>
              <a:gd name="T1" fmla="*/ 46 h 92"/>
              <a:gd name="T2" fmla="*/ 0 w 92"/>
              <a:gd name="T3" fmla="*/ 0 h 92"/>
              <a:gd name="T4" fmla="*/ 0 w 92"/>
              <a:gd name="T5" fmla="*/ 91 h 92"/>
              <a:gd name="T6" fmla="*/ 91 w 92"/>
              <a:gd name="T7" fmla="*/ 46 h 92"/>
            </a:gdLst>
            <a:ahLst/>
            <a:cxnLst>
              <a:cxn ang="0">
                <a:pos x="T0" y="T1"/>
              </a:cxn>
              <a:cxn ang="0">
                <a:pos x="T2" y="T3"/>
              </a:cxn>
              <a:cxn ang="0">
                <a:pos x="T4" y="T5"/>
              </a:cxn>
              <a:cxn ang="0">
                <a:pos x="T6" y="T7"/>
              </a:cxn>
            </a:cxnLst>
            <a:rect l="0" t="0" r="r" b="b"/>
            <a:pathLst>
              <a:path w="92" h="92">
                <a:moveTo>
                  <a:pt x="91" y="46"/>
                </a:moveTo>
                <a:lnTo>
                  <a:pt x="0" y="0"/>
                </a:lnTo>
                <a:lnTo>
                  <a:pt x="0" y="91"/>
                </a:lnTo>
                <a:lnTo>
                  <a:pt x="91"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45" name="Freeform 33"/>
          <p:cNvSpPr>
            <a:spLocks/>
          </p:cNvSpPr>
          <p:nvPr/>
        </p:nvSpPr>
        <p:spPr bwMode="auto">
          <a:xfrm>
            <a:off x="5379244" y="1495425"/>
            <a:ext cx="107156" cy="109538"/>
          </a:xfrm>
          <a:custGeom>
            <a:avLst/>
            <a:gdLst>
              <a:gd name="T0" fmla="*/ 0 w 90"/>
              <a:gd name="T1" fmla="*/ 46 h 92"/>
              <a:gd name="T2" fmla="*/ 89 w 90"/>
              <a:gd name="T3" fmla="*/ 0 h 92"/>
              <a:gd name="T4" fmla="*/ 89 w 90"/>
              <a:gd name="T5" fmla="*/ 91 h 92"/>
              <a:gd name="T6" fmla="*/ 0 w 90"/>
              <a:gd name="T7" fmla="*/ 46 h 92"/>
            </a:gdLst>
            <a:ahLst/>
            <a:cxnLst>
              <a:cxn ang="0">
                <a:pos x="T0" y="T1"/>
              </a:cxn>
              <a:cxn ang="0">
                <a:pos x="T2" y="T3"/>
              </a:cxn>
              <a:cxn ang="0">
                <a:pos x="T4" y="T5"/>
              </a:cxn>
              <a:cxn ang="0">
                <a:pos x="T6" y="T7"/>
              </a:cxn>
            </a:cxnLst>
            <a:rect l="0" t="0" r="r" b="b"/>
            <a:pathLst>
              <a:path w="90" h="92">
                <a:moveTo>
                  <a:pt x="0" y="46"/>
                </a:moveTo>
                <a:lnTo>
                  <a:pt x="89" y="0"/>
                </a:lnTo>
                <a:lnTo>
                  <a:pt x="89" y="91"/>
                </a:lnTo>
                <a:lnTo>
                  <a:pt x="0"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46" name="Rectangle 34"/>
          <p:cNvSpPr>
            <a:spLocks noChangeArrowheads="1"/>
          </p:cNvSpPr>
          <p:nvPr/>
        </p:nvSpPr>
        <p:spPr bwMode="auto">
          <a:xfrm>
            <a:off x="5373291" y="1452563"/>
            <a:ext cx="14288" cy="94060"/>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3347" name="Rectangle 35"/>
          <p:cNvSpPr>
            <a:spLocks noChangeArrowheads="1"/>
          </p:cNvSpPr>
          <p:nvPr/>
        </p:nvSpPr>
        <p:spPr bwMode="auto">
          <a:xfrm>
            <a:off x="5319713" y="1440656"/>
            <a:ext cx="115491" cy="14288"/>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grpSp>
        <p:nvGrpSpPr>
          <p:cNvPr id="13348" name="Group 36"/>
          <p:cNvGrpSpPr>
            <a:grpSpLocks/>
          </p:cNvGrpSpPr>
          <p:nvPr/>
        </p:nvGrpSpPr>
        <p:grpSpPr bwMode="auto">
          <a:xfrm>
            <a:off x="6275785" y="1715691"/>
            <a:ext cx="214313" cy="111919"/>
            <a:chOff x="4311" y="1441"/>
            <a:chExt cx="180" cy="94"/>
          </a:xfrm>
        </p:grpSpPr>
        <p:sp>
          <p:nvSpPr>
            <p:cNvPr id="13349" name="Freeform 37"/>
            <p:cNvSpPr>
              <a:spLocks/>
            </p:cNvSpPr>
            <p:nvPr/>
          </p:nvSpPr>
          <p:spPr bwMode="auto">
            <a:xfrm>
              <a:off x="4311" y="1441"/>
              <a:ext cx="92" cy="94"/>
            </a:xfrm>
            <a:custGeom>
              <a:avLst/>
              <a:gdLst>
                <a:gd name="T0" fmla="*/ 91 w 92"/>
                <a:gd name="T1" fmla="*/ 46 h 94"/>
                <a:gd name="T2" fmla="*/ 0 w 92"/>
                <a:gd name="T3" fmla="*/ 0 h 94"/>
                <a:gd name="T4" fmla="*/ 0 w 92"/>
                <a:gd name="T5" fmla="*/ 93 h 94"/>
                <a:gd name="T6" fmla="*/ 91 w 92"/>
                <a:gd name="T7" fmla="*/ 46 h 94"/>
              </a:gdLst>
              <a:ahLst/>
              <a:cxnLst>
                <a:cxn ang="0">
                  <a:pos x="T0" y="T1"/>
                </a:cxn>
                <a:cxn ang="0">
                  <a:pos x="T2" y="T3"/>
                </a:cxn>
                <a:cxn ang="0">
                  <a:pos x="T4" y="T5"/>
                </a:cxn>
                <a:cxn ang="0">
                  <a:pos x="T6" y="T7"/>
                </a:cxn>
              </a:cxnLst>
              <a:rect l="0" t="0" r="r" b="b"/>
              <a:pathLst>
                <a:path w="92" h="94">
                  <a:moveTo>
                    <a:pt x="91" y="46"/>
                  </a:moveTo>
                  <a:lnTo>
                    <a:pt x="0" y="0"/>
                  </a:lnTo>
                  <a:lnTo>
                    <a:pt x="0" y="93"/>
                  </a:lnTo>
                  <a:lnTo>
                    <a:pt x="91" y="46"/>
                  </a:lnTo>
                </a:path>
              </a:pathLst>
            </a:custGeom>
            <a:solidFill>
              <a:srgbClr val="009900"/>
            </a:solidFill>
            <a:ln w="25400" cap="rnd" cmpd="sng">
              <a:solidFill>
                <a:srgbClr val="0099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50" name="Freeform 38"/>
            <p:cNvSpPr>
              <a:spLocks/>
            </p:cNvSpPr>
            <p:nvPr/>
          </p:nvSpPr>
          <p:spPr bwMode="auto">
            <a:xfrm>
              <a:off x="4399" y="1441"/>
              <a:ext cx="92" cy="94"/>
            </a:xfrm>
            <a:custGeom>
              <a:avLst/>
              <a:gdLst>
                <a:gd name="T0" fmla="*/ 0 w 92"/>
                <a:gd name="T1" fmla="*/ 46 h 94"/>
                <a:gd name="T2" fmla="*/ 91 w 92"/>
                <a:gd name="T3" fmla="*/ 0 h 94"/>
                <a:gd name="T4" fmla="*/ 91 w 92"/>
                <a:gd name="T5" fmla="*/ 93 h 94"/>
                <a:gd name="T6" fmla="*/ 0 w 92"/>
                <a:gd name="T7" fmla="*/ 46 h 94"/>
              </a:gdLst>
              <a:ahLst/>
              <a:cxnLst>
                <a:cxn ang="0">
                  <a:pos x="T0" y="T1"/>
                </a:cxn>
                <a:cxn ang="0">
                  <a:pos x="T2" y="T3"/>
                </a:cxn>
                <a:cxn ang="0">
                  <a:pos x="T4" y="T5"/>
                </a:cxn>
                <a:cxn ang="0">
                  <a:pos x="T6" y="T7"/>
                </a:cxn>
              </a:cxnLst>
              <a:rect l="0" t="0" r="r" b="b"/>
              <a:pathLst>
                <a:path w="92" h="94">
                  <a:moveTo>
                    <a:pt x="0" y="46"/>
                  </a:moveTo>
                  <a:lnTo>
                    <a:pt x="91" y="0"/>
                  </a:lnTo>
                  <a:lnTo>
                    <a:pt x="91" y="93"/>
                  </a:lnTo>
                  <a:lnTo>
                    <a:pt x="0" y="46"/>
                  </a:lnTo>
                </a:path>
              </a:pathLst>
            </a:custGeom>
            <a:solidFill>
              <a:srgbClr val="009900"/>
            </a:solidFill>
            <a:ln w="25400" cap="rnd" cmpd="sng">
              <a:solidFill>
                <a:srgbClr val="0099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grpSp>
        <p:nvGrpSpPr>
          <p:cNvPr id="13351" name="Group 39"/>
          <p:cNvGrpSpPr>
            <a:grpSpLocks/>
          </p:cNvGrpSpPr>
          <p:nvPr/>
        </p:nvGrpSpPr>
        <p:grpSpPr bwMode="auto">
          <a:xfrm>
            <a:off x="6862762" y="2131219"/>
            <a:ext cx="214313" cy="109538"/>
            <a:chOff x="4804" y="1790"/>
            <a:chExt cx="180" cy="92"/>
          </a:xfrm>
        </p:grpSpPr>
        <p:sp>
          <p:nvSpPr>
            <p:cNvPr id="13352" name="Freeform 40"/>
            <p:cNvSpPr>
              <a:spLocks/>
            </p:cNvSpPr>
            <p:nvPr/>
          </p:nvSpPr>
          <p:spPr bwMode="auto">
            <a:xfrm>
              <a:off x="4804" y="1790"/>
              <a:ext cx="91" cy="92"/>
            </a:xfrm>
            <a:custGeom>
              <a:avLst/>
              <a:gdLst>
                <a:gd name="T0" fmla="*/ 90 w 91"/>
                <a:gd name="T1" fmla="*/ 46 h 92"/>
                <a:gd name="T2" fmla="*/ 0 w 91"/>
                <a:gd name="T3" fmla="*/ 0 h 92"/>
                <a:gd name="T4" fmla="*/ 0 w 91"/>
                <a:gd name="T5" fmla="*/ 91 h 92"/>
                <a:gd name="T6" fmla="*/ 90 w 91"/>
                <a:gd name="T7" fmla="*/ 46 h 92"/>
              </a:gdLst>
              <a:ahLst/>
              <a:cxnLst>
                <a:cxn ang="0">
                  <a:pos x="T0" y="T1"/>
                </a:cxn>
                <a:cxn ang="0">
                  <a:pos x="T2" y="T3"/>
                </a:cxn>
                <a:cxn ang="0">
                  <a:pos x="T4" y="T5"/>
                </a:cxn>
                <a:cxn ang="0">
                  <a:pos x="T6" y="T7"/>
                </a:cxn>
              </a:cxnLst>
              <a:rect l="0" t="0" r="r" b="b"/>
              <a:pathLst>
                <a:path w="91" h="92">
                  <a:moveTo>
                    <a:pt x="90" y="46"/>
                  </a:moveTo>
                  <a:lnTo>
                    <a:pt x="0" y="0"/>
                  </a:lnTo>
                  <a:lnTo>
                    <a:pt x="0" y="91"/>
                  </a:lnTo>
                  <a:lnTo>
                    <a:pt x="90"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53" name="Freeform 41"/>
            <p:cNvSpPr>
              <a:spLocks/>
            </p:cNvSpPr>
            <p:nvPr/>
          </p:nvSpPr>
          <p:spPr bwMode="auto">
            <a:xfrm>
              <a:off x="4894" y="1790"/>
              <a:ext cx="90" cy="92"/>
            </a:xfrm>
            <a:custGeom>
              <a:avLst/>
              <a:gdLst>
                <a:gd name="T0" fmla="*/ 0 w 90"/>
                <a:gd name="T1" fmla="*/ 46 h 92"/>
                <a:gd name="T2" fmla="*/ 89 w 90"/>
                <a:gd name="T3" fmla="*/ 0 h 92"/>
                <a:gd name="T4" fmla="*/ 89 w 90"/>
                <a:gd name="T5" fmla="*/ 91 h 92"/>
                <a:gd name="T6" fmla="*/ 0 w 90"/>
                <a:gd name="T7" fmla="*/ 46 h 92"/>
              </a:gdLst>
              <a:ahLst/>
              <a:cxnLst>
                <a:cxn ang="0">
                  <a:pos x="T0" y="T1"/>
                </a:cxn>
                <a:cxn ang="0">
                  <a:pos x="T2" y="T3"/>
                </a:cxn>
                <a:cxn ang="0">
                  <a:pos x="T4" y="T5"/>
                </a:cxn>
                <a:cxn ang="0">
                  <a:pos x="T6" y="T7"/>
                </a:cxn>
              </a:cxnLst>
              <a:rect l="0" t="0" r="r" b="b"/>
              <a:pathLst>
                <a:path w="90" h="92">
                  <a:moveTo>
                    <a:pt x="0" y="46"/>
                  </a:moveTo>
                  <a:lnTo>
                    <a:pt x="89" y="0"/>
                  </a:lnTo>
                  <a:lnTo>
                    <a:pt x="89" y="91"/>
                  </a:lnTo>
                  <a:lnTo>
                    <a:pt x="0" y="46"/>
                  </a:lnTo>
                </a:path>
              </a:pathLst>
            </a:custGeom>
            <a:solidFill>
              <a:srgbClr val="B3B3B3"/>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sp>
        <p:nvSpPr>
          <p:cNvPr id="13354" name="Rectangle 42"/>
          <p:cNvSpPr>
            <a:spLocks noChangeArrowheads="1"/>
          </p:cNvSpPr>
          <p:nvPr/>
        </p:nvSpPr>
        <p:spPr bwMode="auto">
          <a:xfrm>
            <a:off x="4895850" y="2047875"/>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2</a:t>
            </a:r>
          </a:p>
        </p:txBody>
      </p:sp>
      <p:sp>
        <p:nvSpPr>
          <p:cNvPr id="13355" name="Rectangle 43"/>
          <p:cNvSpPr>
            <a:spLocks noChangeArrowheads="1"/>
          </p:cNvSpPr>
          <p:nvPr/>
        </p:nvSpPr>
        <p:spPr bwMode="auto">
          <a:xfrm>
            <a:off x="4836319" y="4004072"/>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1</a:t>
            </a:r>
          </a:p>
        </p:txBody>
      </p:sp>
      <p:sp>
        <p:nvSpPr>
          <p:cNvPr id="13356" name="Rectangle 44"/>
          <p:cNvSpPr>
            <a:spLocks noChangeArrowheads="1"/>
          </p:cNvSpPr>
          <p:nvPr/>
        </p:nvSpPr>
        <p:spPr bwMode="auto">
          <a:xfrm>
            <a:off x="5380435" y="1635919"/>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3</a:t>
            </a:r>
          </a:p>
        </p:txBody>
      </p:sp>
      <p:sp>
        <p:nvSpPr>
          <p:cNvPr id="13357" name="Rectangle 45"/>
          <p:cNvSpPr>
            <a:spLocks noChangeArrowheads="1"/>
          </p:cNvSpPr>
          <p:nvPr/>
        </p:nvSpPr>
        <p:spPr bwMode="auto">
          <a:xfrm>
            <a:off x="4958954" y="1407319"/>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4</a:t>
            </a:r>
          </a:p>
        </p:txBody>
      </p:sp>
      <p:sp>
        <p:nvSpPr>
          <p:cNvPr id="13358" name="Rectangle 46"/>
          <p:cNvSpPr>
            <a:spLocks noChangeArrowheads="1"/>
          </p:cNvSpPr>
          <p:nvPr/>
        </p:nvSpPr>
        <p:spPr bwMode="auto">
          <a:xfrm>
            <a:off x="5413773" y="1077516"/>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5</a:t>
            </a:r>
          </a:p>
        </p:txBody>
      </p:sp>
      <p:sp>
        <p:nvSpPr>
          <p:cNvPr id="13359" name="Rectangle 47"/>
          <p:cNvSpPr>
            <a:spLocks noChangeArrowheads="1"/>
          </p:cNvSpPr>
          <p:nvPr/>
        </p:nvSpPr>
        <p:spPr bwMode="auto">
          <a:xfrm>
            <a:off x="5918598" y="916781"/>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6</a:t>
            </a:r>
          </a:p>
        </p:txBody>
      </p:sp>
      <p:sp>
        <p:nvSpPr>
          <p:cNvPr id="13360" name="Rectangle 48"/>
          <p:cNvSpPr>
            <a:spLocks noChangeArrowheads="1"/>
          </p:cNvSpPr>
          <p:nvPr/>
        </p:nvSpPr>
        <p:spPr bwMode="auto">
          <a:xfrm>
            <a:off x="6180535" y="1163241"/>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7</a:t>
            </a:r>
          </a:p>
        </p:txBody>
      </p:sp>
      <p:sp>
        <p:nvSpPr>
          <p:cNvPr id="13361" name="Rectangle 49"/>
          <p:cNvSpPr>
            <a:spLocks noChangeArrowheads="1"/>
          </p:cNvSpPr>
          <p:nvPr/>
        </p:nvSpPr>
        <p:spPr bwMode="auto">
          <a:xfrm>
            <a:off x="6618685" y="1245394"/>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solidFill>
                  <a:srgbClr val="009900"/>
                </a:solidFill>
                <a:latin typeface="Arial" panose="020B0604020202020204" pitchFamily="34" charset="0"/>
              </a:rPr>
              <a:t>8</a:t>
            </a:r>
          </a:p>
        </p:txBody>
      </p:sp>
      <p:sp>
        <p:nvSpPr>
          <p:cNvPr id="13362" name="Rectangle 50"/>
          <p:cNvSpPr>
            <a:spLocks noChangeArrowheads="1"/>
          </p:cNvSpPr>
          <p:nvPr/>
        </p:nvSpPr>
        <p:spPr bwMode="auto">
          <a:xfrm>
            <a:off x="6505575" y="1635919"/>
            <a:ext cx="23564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solidFill>
                  <a:srgbClr val="009900"/>
                </a:solidFill>
                <a:latin typeface="Arial" panose="020B0604020202020204" pitchFamily="34" charset="0"/>
              </a:rPr>
              <a:t>9</a:t>
            </a:r>
          </a:p>
        </p:txBody>
      </p:sp>
      <p:sp>
        <p:nvSpPr>
          <p:cNvPr id="13363" name="Rectangle 51"/>
          <p:cNvSpPr>
            <a:spLocks noChangeArrowheads="1"/>
          </p:cNvSpPr>
          <p:nvPr/>
        </p:nvSpPr>
        <p:spPr bwMode="auto">
          <a:xfrm>
            <a:off x="6922294" y="1647825"/>
            <a:ext cx="33182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10</a:t>
            </a:r>
          </a:p>
        </p:txBody>
      </p:sp>
      <p:sp>
        <p:nvSpPr>
          <p:cNvPr id="13364" name="Rectangle 52"/>
          <p:cNvSpPr>
            <a:spLocks noChangeArrowheads="1"/>
          </p:cNvSpPr>
          <p:nvPr/>
        </p:nvSpPr>
        <p:spPr bwMode="auto">
          <a:xfrm>
            <a:off x="7499748" y="1801416"/>
            <a:ext cx="322268"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11</a:t>
            </a:r>
          </a:p>
        </p:txBody>
      </p:sp>
      <p:sp>
        <p:nvSpPr>
          <p:cNvPr id="13365" name="Rectangle 53"/>
          <p:cNvSpPr>
            <a:spLocks noChangeArrowheads="1"/>
          </p:cNvSpPr>
          <p:nvPr/>
        </p:nvSpPr>
        <p:spPr bwMode="auto">
          <a:xfrm>
            <a:off x="7390210" y="2115741"/>
            <a:ext cx="33182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12</a:t>
            </a:r>
          </a:p>
        </p:txBody>
      </p:sp>
      <p:sp>
        <p:nvSpPr>
          <p:cNvPr id="13366" name="Rectangle 54"/>
          <p:cNvSpPr>
            <a:spLocks noChangeArrowheads="1"/>
          </p:cNvSpPr>
          <p:nvPr/>
        </p:nvSpPr>
        <p:spPr bwMode="auto">
          <a:xfrm>
            <a:off x="6940154" y="2594372"/>
            <a:ext cx="33182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latin typeface="Arial" panose="020B0604020202020204" pitchFamily="34" charset="0"/>
              </a:rPr>
              <a:t>13</a:t>
            </a:r>
          </a:p>
        </p:txBody>
      </p:sp>
      <p:sp>
        <p:nvSpPr>
          <p:cNvPr id="13367" name="Rectangle 55"/>
          <p:cNvSpPr>
            <a:spLocks noChangeArrowheads="1"/>
          </p:cNvSpPr>
          <p:nvPr/>
        </p:nvSpPr>
        <p:spPr bwMode="auto">
          <a:xfrm>
            <a:off x="7029450" y="4114800"/>
            <a:ext cx="331821" cy="27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p>
            <a:r>
              <a:rPr lang="en-US" sz="1350" b="1">
                <a:solidFill>
                  <a:schemeClr val="accent2"/>
                </a:solidFill>
                <a:latin typeface="Arial" panose="020B0604020202020204" pitchFamily="34" charset="0"/>
              </a:rPr>
              <a:t>14</a:t>
            </a:r>
          </a:p>
        </p:txBody>
      </p:sp>
      <p:sp>
        <p:nvSpPr>
          <p:cNvPr id="13368" name="Line 56"/>
          <p:cNvSpPr>
            <a:spLocks noChangeShapeType="1"/>
          </p:cNvSpPr>
          <p:nvPr/>
        </p:nvSpPr>
        <p:spPr bwMode="auto">
          <a:xfrm>
            <a:off x="5598319" y="2278857"/>
            <a:ext cx="0" cy="186451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69" name="Line 57"/>
          <p:cNvSpPr>
            <a:spLocks noChangeShapeType="1"/>
          </p:cNvSpPr>
          <p:nvPr/>
        </p:nvSpPr>
        <p:spPr bwMode="auto">
          <a:xfrm>
            <a:off x="5595938" y="1774031"/>
            <a:ext cx="0" cy="3190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0" name="Line 58"/>
          <p:cNvSpPr>
            <a:spLocks noChangeShapeType="1"/>
          </p:cNvSpPr>
          <p:nvPr/>
        </p:nvSpPr>
        <p:spPr bwMode="auto">
          <a:xfrm>
            <a:off x="5595938" y="2090738"/>
            <a:ext cx="0" cy="952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1" name="Line 59"/>
          <p:cNvSpPr>
            <a:spLocks noChangeShapeType="1"/>
          </p:cNvSpPr>
          <p:nvPr/>
        </p:nvSpPr>
        <p:spPr bwMode="auto">
          <a:xfrm>
            <a:off x="5598319" y="2193131"/>
            <a:ext cx="0" cy="952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2" name="Freeform 60"/>
          <p:cNvSpPr>
            <a:spLocks/>
          </p:cNvSpPr>
          <p:nvPr/>
        </p:nvSpPr>
        <p:spPr bwMode="auto">
          <a:xfrm>
            <a:off x="6072188" y="1990725"/>
            <a:ext cx="608410" cy="439341"/>
          </a:xfrm>
          <a:custGeom>
            <a:avLst/>
            <a:gdLst>
              <a:gd name="T0" fmla="*/ 510 w 511"/>
              <a:gd name="T1" fmla="*/ 368 h 369"/>
              <a:gd name="T2" fmla="*/ 466 w 511"/>
              <a:gd name="T3" fmla="*/ 340 h 369"/>
              <a:gd name="T4" fmla="*/ 384 w 511"/>
              <a:gd name="T5" fmla="*/ 296 h 369"/>
              <a:gd name="T6" fmla="*/ 308 w 511"/>
              <a:gd name="T7" fmla="*/ 260 h 369"/>
              <a:gd name="T8" fmla="*/ 256 w 511"/>
              <a:gd name="T9" fmla="*/ 238 h 369"/>
              <a:gd name="T10" fmla="*/ 210 w 511"/>
              <a:gd name="T11" fmla="*/ 222 h 369"/>
              <a:gd name="T12" fmla="*/ 174 w 511"/>
              <a:gd name="T13" fmla="*/ 214 h 369"/>
              <a:gd name="T14" fmla="*/ 136 w 511"/>
              <a:gd name="T15" fmla="*/ 210 h 369"/>
              <a:gd name="T16" fmla="*/ 112 w 511"/>
              <a:gd name="T17" fmla="*/ 208 h 369"/>
              <a:gd name="T18" fmla="*/ 80 w 511"/>
              <a:gd name="T19" fmla="*/ 206 h 369"/>
              <a:gd name="T20" fmla="*/ 70 w 511"/>
              <a:gd name="T21" fmla="*/ 200 h 369"/>
              <a:gd name="T22" fmla="*/ 62 w 511"/>
              <a:gd name="T23" fmla="*/ 184 h 369"/>
              <a:gd name="T24" fmla="*/ 60 w 511"/>
              <a:gd name="T25" fmla="*/ 32 h 369"/>
              <a:gd name="T26" fmla="*/ 54 w 511"/>
              <a:gd name="T27" fmla="*/ 20 h 369"/>
              <a:gd name="T28" fmla="*/ 42 w 511"/>
              <a:gd name="T29" fmla="*/ 14 h 369"/>
              <a:gd name="T30" fmla="*/ 26 w 511"/>
              <a:gd name="T31" fmla="*/ 6 h 369"/>
              <a:gd name="T32" fmla="*/ 0 w 511"/>
              <a:gd name="T3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1" h="369">
                <a:moveTo>
                  <a:pt x="510" y="368"/>
                </a:moveTo>
                <a:lnTo>
                  <a:pt x="466" y="340"/>
                </a:lnTo>
                <a:lnTo>
                  <a:pt x="384" y="296"/>
                </a:lnTo>
                <a:lnTo>
                  <a:pt x="308" y="260"/>
                </a:lnTo>
                <a:lnTo>
                  <a:pt x="256" y="238"/>
                </a:lnTo>
                <a:lnTo>
                  <a:pt x="210" y="222"/>
                </a:lnTo>
                <a:lnTo>
                  <a:pt x="174" y="214"/>
                </a:lnTo>
                <a:lnTo>
                  <a:pt x="136" y="210"/>
                </a:lnTo>
                <a:lnTo>
                  <a:pt x="112" y="208"/>
                </a:lnTo>
                <a:lnTo>
                  <a:pt x="80" y="206"/>
                </a:lnTo>
                <a:lnTo>
                  <a:pt x="70" y="200"/>
                </a:lnTo>
                <a:lnTo>
                  <a:pt x="62" y="184"/>
                </a:lnTo>
                <a:lnTo>
                  <a:pt x="60" y="32"/>
                </a:lnTo>
                <a:lnTo>
                  <a:pt x="54" y="20"/>
                </a:lnTo>
                <a:lnTo>
                  <a:pt x="42" y="14"/>
                </a:lnTo>
                <a:lnTo>
                  <a:pt x="26" y="6"/>
                </a:lnTo>
                <a:lnTo>
                  <a:pt x="0"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3" name="Freeform 61"/>
          <p:cNvSpPr>
            <a:spLocks/>
          </p:cNvSpPr>
          <p:nvPr/>
        </p:nvSpPr>
        <p:spPr bwMode="auto">
          <a:xfrm>
            <a:off x="5464969" y="1990725"/>
            <a:ext cx="608410" cy="439341"/>
          </a:xfrm>
          <a:custGeom>
            <a:avLst/>
            <a:gdLst>
              <a:gd name="T0" fmla="*/ 0 w 511"/>
              <a:gd name="T1" fmla="*/ 368 h 369"/>
              <a:gd name="T2" fmla="*/ 44 w 511"/>
              <a:gd name="T3" fmla="*/ 340 h 369"/>
              <a:gd name="T4" fmla="*/ 126 w 511"/>
              <a:gd name="T5" fmla="*/ 296 h 369"/>
              <a:gd name="T6" fmla="*/ 202 w 511"/>
              <a:gd name="T7" fmla="*/ 260 h 369"/>
              <a:gd name="T8" fmla="*/ 254 w 511"/>
              <a:gd name="T9" fmla="*/ 238 h 369"/>
              <a:gd name="T10" fmla="*/ 300 w 511"/>
              <a:gd name="T11" fmla="*/ 222 h 369"/>
              <a:gd name="T12" fmla="*/ 336 w 511"/>
              <a:gd name="T13" fmla="*/ 214 h 369"/>
              <a:gd name="T14" fmla="*/ 374 w 511"/>
              <a:gd name="T15" fmla="*/ 210 h 369"/>
              <a:gd name="T16" fmla="*/ 398 w 511"/>
              <a:gd name="T17" fmla="*/ 208 h 369"/>
              <a:gd name="T18" fmla="*/ 430 w 511"/>
              <a:gd name="T19" fmla="*/ 206 h 369"/>
              <a:gd name="T20" fmla="*/ 440 w 511"/>
              <a:gd name="T21" fmla="*/ 200 h 369"/>
              <a:gd name="T22" fmla="*/ 448 w 511"/>
              <a:gd name="T23" fmla="*/ 184 h 369"/>
              <a:gd name="T24" fmla="*/ 450 w 511"/>
              <a:gd name="T25" fmla="*/ 32 h 369"/>
              <a:gd name="T26" fmla="*/ 456 w 511"/>
              <a:gd name="T27" fmla="*/ 20 h 369"/>
              <a:gd name="T28" fmla="*/ 468 w 511"/>
              <a:gd name="T29" fmla="*/ 14 h 369"/>
              <a:gd name="T30" fmla="*/ 484 w 511"/>
              <a:gd name="T31" fmla="*/ 6 h 369"/>
              <a:gd name="T32" fmla="*/ 510 w 511"/>
              <a:gd name="T3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1" h="369">
                <a:moveTo>
                  <a:pt x="0" y="368"/>
                </a:moveTo>
                <a:lnTo>
                  <a:pt x="44" y="340"/>
                </a:lnTo>
                <a:lnTo>
                  <a:pt x="126" y="296"/>
                </a:lnTo>
                <a:lnTo>
                  <a:pt x="202" y="260"/>
                </a:lnTo>
                <a:lnTo>
                  <a:pt x="254" y="238"/>
                </a:lnTo>
                <a:lnTo>
                  <a:pt x="300" y="222"/>
                </a:lnTo>
                <a:lnTo>
                  <a:pt x="336" y="214"/>
                </a:lnTo>
                <a:lnTo>
                  <a:pt x="374" y="210"/>
                </a:lnTo>
                <a:lnTo>
                  <a:pt x="398" y="208"/>
                </a:lnTo>
                <a:lnTo>
                  <a:pt x="430" y="206"/>
                </a:lnTo>
                <a:lnTo>
                  <a:pt x="440" y="200"/>
                </a:lnTo>
                <a:lnTo>
                  <a:pt x="448" y="184"/>
                </a:lnTo>
                <a:lnTo>
                  <a:pt x="450" y="32"/>
                </a:lnTo>
                <a:lnTo>
                  <a:pt x="456" y="20"/>
                </a:lnTo>
                <a:lnTo>
                  <a:pt x="468" y="14"/>
                </a:lnTo>
                <a:lnTo>
                  <a:pt x="484" y="6"/>
                </a:lnTo>
                <a:lnTo>
                  <a:pt x="510"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4" name="Line 62"/>
          <p:cNvSpPr>
            <a:spLocks noChangeShapeType="1"/>
          </p:cNvSpPr>
          <p:nvPr/>
        </p:nvSpPr>
        <p:spPr bwMode="auto">
          <a:xfrm>
            <a:off x="5464969" y="2431257"/>
            <a:ext cx="0" cy="215979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5" name="Freeform 63"/>
          <p:cNvSpPr>
            <a:spLocks/>
          </p:cNvSpPr>
          <p:nvPr/>
        </p:nvSpPr>
        <p:spPr bwMode="auto">
          <a:xfrm>
            <a:off x="5464969" y="4583906"/>
            <a:ext cx="1218010" cy="148829"/>
          </a:xfrm>
          <a:custGeom>
            <a:avLst/>
            <a:gdLst>
              <a:gd name="T0" fmla="*/ 0 w 1023"/>
              <a:gd name="T1" fmla="*/ 2 h 125"/>
              <a:gd name="T2" fmla="*/ 60 w 1023"/>
              <a:gd name="T3" fmla="*/ 30 h 125"/>
              <a:gd name="T4" fmla="*/ 112 w 1023"/>
              <a:gd name="T5" fmla="*/ 52 h 125"/>
              <a:gd name="T6" fmla="*/ 154 w 1023"/>
              <a:gd name="T7" fmla="*/ 70 h 125"/>
              <a:gd name="T8" fmla="*/ 214 w 1023"/>
              <a:gd name="T9" fmla="*/ 90 h 125"/>
              <a:gd name="T10" fmla="*/ 270 w 1023"/>
              <a:gd name="T11" fmla="*/ 106 h 125"/>
              <a:gd name="T12" fmla="*/ 324 w 1023"/>
              <a:gd name="T13" fmla="*/ 116 h 125"/>
              <a:gd name="T14" fmla="*/ 380 w 1023"/>
              <a:gd name="T15" fmla="*/ 122 h 125"/>
              <a:gd name="T16" fmla="*/ 432 w 1023"/>
              <a:gd name="T17" fmla="*/ 124 h 125"/>
              <a:gd name="T18" fmla="*/ 488 w 1023"/>
              <a:gd name="T19" fmla="*/ 124 h 125"/>
              <a:gd name="T20" fmla="*/ 556 w 1023"/>
              <a:gd name="T21" fmla="*/ 122 h 125"/>
              <a:gd name="T22" fmla="*/ 618 w 1023"/>
              <a:gd name="T23" fmla="*/ 118 h 125"/>
              <a:gd name="T24" fmla="*/ 688 w 1023"/>
              <a:gd name="T25" fmla="*/ 108 h 125"/>
              <a:gd name="T26" fmla="*/ 758 w 1023"/>
              <a:gd name="T27" fmla="*/ 94 h 125"/>
              <a:gd name="T28" fmla="*/ 824 w 1023"/>
              <a:gd name="T29" fmla="*/ 76 h 125"/>
              <a:gd name="T30" fmla="*/ 898 w 1023"/>
              <a:gd name="T31" fmla="*/ 54 h 125"/>
              <a:gd name="T32" fmla="*/ 958 w 1023"/>
              <a:gd name="T33" fmla="*/ 30 h 125"/>
              <a:gd name="T34" fmla="*/ 1022 w 1023"/>
              <a:gd name="T3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3" h="125">
                <a:moveTo>
                  <a:pt x="0" y="2"/>
                </a:moveTo>
                <a:lnTo>
                  <a:pt x="60" y="30"/>
                </a:lnTo>
                <a:lnTo>
                  <a:pt x="112" y="52"/>
                </a:lnTo>
                <a:lnTo>
                  <a:pt x="154" y="70"/>
                </a:lnTo>
                <a:lnTo>
                  <a:pt x="214" y="90"/>
                </a:lnTo>
                <a:lnTo>
                  <a:pt x="270" y="106"/>
                </a:lnTo>
                <a:lnTo>
                  <a:pt x="324" y="116"/>
                </a:lnTo>
                <a:lnTo>
                  <a:pt x="380" y="122"/>
                </a:lnTo>
                <a:lnTo>
                  <a:pt x="432" y="124"/>
                </a:lnTo>
                <a:lnTo>
                  <a:pt x="488" y="124"/>
                </a:lnTo>
                <a:lnTo>
                  <a:pt x="556" y="122"/>
                </a:lnTo>
                <a:lnTo>
                  <a:pt x="618" y="118"/>
                </a:lnTo>
                <a:lnTo>
                  <a:pt x="688" y="108"/>
                </a:lnTo>
                <a:lnTo>
                  <a:pt x="758" y="94"/>
                </a:lnTo>
                <a:lnTo>
                  <a:pt x="824" y="76"/>
                </a:lnTo>
                <a:lnTo>
                  <a:pt x="898" y="54"/>
                </a:lnTo>
                <a:lnTo>
                  <a:pt x="958" y="30"/>
                </a:lnTo>
                <a:lnTo>
                  <a:pt x="1022"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6" name="Line 64"/>
          <p:cNvSpPr>
            <a:spLocks noChangeShapeType="1"/>
          </p:cNvSpPr>
          <p:nvPr/>
        </p:nvSpPr>
        <p:spPr bwMode="auto">
          <a:xfrm>
            <a:off x="6679406" y="2431257"/>
            <a:ext cx="0" cy="215979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7" name="Freeform 65"/>
          <p:cNvSpPr>
            <a:spLocks/>
          </p:cNvSpPr>
          <p:nvPr/>
        </p:nvSpPr>
        <p:spPr bwMode="auto">
          <a:xfrm>
            <a:off x="5600700" y="4004072"/>
            <a:ext cx="1015604" cy="171450"/>
          </a:xfrm>
          <a:custGeom>
            <a:avLst/>
            <a:gdLst>
              <a:gd name="T0" fmla="*/ 0 w 853"/>
              <a:gd name="T1" fmla="*/ 111 h 144"/>
              <a:gd name="T2" fmla="*/ 1 w 853"/>
              <a:gd name="T3" fmla="*/ 128 h 144"/>
              <a:gd name="T4" fmla="*/ 14 w 853"/>
              <a:gd name="T5" fmla="*/ 140 h 144"/>
              <a:gd name="T6" fmla="*/ 35 w 853"/>
              <a:gd name="T7" fmla="*/ 143 h 144"/>
              <a:gd name="T8" fmla="*/ 828 w 853"/>
              <a:gd name="T9" fmla="*/ 62 h 144"/>
              <a:gd name="T10" fmla="*/ 839 w 853"/>
              <a:gd name="T11" fmla="*/ 56 h 144"/>
              <a:gd name="T12" fmla="*/ 848 w 853"/>
              <a:gd name="T13" fmla="*/ 48 h 144"/>
              <a:gd name="T14" fmla="*/ 852 w 853"/>
              <a:gd name="T15" fmla="*/ 36 h 144"/>
              <a:gd name="T16" fmla="*/ 849 w 853"/>
              <a:gd name="T17" fmla="*/ 17 h 144"/>
              <a:gd name="T18" fmla="*/ 848 w 853"/>
              <a:gd name="T19" fmla="*/ 15 h 144"/>
              <a:gd name="T20" fmla="*/ 846 w 853"/>
              <a:gd name="T21" fmla="*/ 13 h 144"/>
              <a:gd name="T22" fmla="*/ 846 w 853"/>
              <a:gd name="T23" fmla="*/ 12 h 144"/>
              <a:gd name="T24" fmla="*/ 845 w 853"/>
              <a:gd name="T25" fmla="*/ 10 h 144"/>
              <a:gd name="T26" fmla="*/ 843 w 853"/>
              <a:gd name="T27" fmla="*/ 9 h 144"/>
              <a:gd name="T28" fmla="*/ 843 w 853"/>
              <a:gd name="T29" fmla="*/ 7 h 144"/>
              <a:gd name="T30" fmla="*/ 843 w 853"/>
              <a:gd name="T31" fmla="*/ 6 h 144"/>
              <a:gd name="T32" fmla="*/ 842 w 853"/>
              <a:gd name="T33" fmla="*/ 6 h 144"/>
              <a:gd name="T34" fmla="*/ 842 w 853"/>
              <a:gd name="T35" fmla="*/ 6 h 144"/>
              <a:gd name="T36" fmla="*/ 839 w 853"/>
              <a:gd name="T37" fmla="*/ 5 h 144"/>
              <a:gd name="T38" fmla="*/ 828 w 853"/>
              <a:gd name="T39" fmla="*/ 2 h 144"/>
              <a:gd name="T40" fmla="*/ 777 w 85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3" h="144">
                <a:moveTo>
                  <a:pt x="0" y="111"/>
                </a:moveTo>
                <a:lnTo>
                  <a:pt x="1" y="128"/>
                </a:lnTo>
                <a:lnTo>
                  <a:pt x="14" y="140"/>
                </a:lnTo>
                <a:lnTo>
                  <a:pt x="35" y="143"/>
                </a:lnTo>
                <a:lnTo>
                  <a:pt x="828" y="62"/>
                </a:lnTo>
                <a:lnTo>
                  <a:pt x="839" y="56"/>
                </a:lnTo>
                <a:lnTo>
                  <a:pt x="848" y="48"/>
                </a:lnTo>
                <a:lnTo>
                  <a:pt x="852" y="36"/>
                </a:lnTo>
                <a:lnTo>
                  <a:pt x="849" y="17"/>
                </a:lnTo>
                <a:lnTo>
                  <a:pt x="848" y="15"/>
                </a:lnTo>
                <a:lnTo>
                  <a:pt x="846" y="13"/>
                </a:lnTo>
                <a:lnTo>
                  <a:pt x="846" y="12"/>
                </a:lnTo>
                <a:lnTo>
                  <a:pt x="845" y="10"/>
                </a:lnTo>
                <a:lnTo>
                  <a:pt x="843" y="9"/>
                </a:lnTo>
                <a:lnTo>
                  <a:pt x="843" y="7"/>
                </a:lnTo>
                <a:lnTo>
                  <a:pt x="843" y="6"/>
                </a:lnTo>
                <a:lnTo>
                  <a:pt x="842" y="6"/>
                </a:lnTo>
                <a:lnTo>
                  <a:pt x="842" y="6"/>
                </a:lnTo>
                <a:lnTo>
                  <a:pt x="839" y="5"/>
                </a:lnTo>
                <a:lnTo>
                  <a:pt x="828" y="2"/>
                </a:lnTo>
                <a:lnTo>
                  <a:pt x="777"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8" name="Freeform 66"/>
          <p:cNvSpPr>
            <a:spLocks/>
          </p:cNvSpPr>
          <p:nvPr/>
        </p:nvSpPr>
        <p:spPr bwMode="auto">
          <a:xfrm>
            <a:off x="5532835" y="3695701"/>
            <a:ext cx="1083469" cy="279797"/>
          </a:xfrm>
          <a:custGeom>
            <a:avLst/>
            <a:gdLst>
              <a:gd name="T0" fmla="*/ 55 w 910"/>
              <a:gd name="T1" fmla="*/ 234 h 235"/>
              <a:gd name="T2" fmla="*/ 29 w 910"/>
              <a:gd name="T3" fmla="*/ 234 h 235"/>
              <a:gd name="T4" fmla="*/ 9 w 910"/>
              <a:gd name="T5" fmla="*/ 222 h 235"/>
              <a:gd name="T6" fmla="*/ 0 w 910"/>
              <a:gd name="T7" fmla="*/ 195 h 235"/>
              <a:gd name="T8" fmla="*/ 1 w 910"/>
              <a:gd name="T9" fmla="*/ 177 h 235"/>
              <a:gd name="T10" fmla="*/ 20 w 910"/>
              <a:gd name="T11" fmla="*/ 163 h 235"/>
              <a:gd name="T12" fmla="*/ 47 w 910"/>
              <a:gd name="T13" fmla="*/ 159 h 235"/>
              <a:gd name="T14" fmla="*/ 885 w 910"/>
              <a:gd name="T15" fmla="*/ 62 h 235"/>
              <a:gd name="T16" fmla="*/ 895 w 910"/>
              <a:gd name="T17" fmla="*/ 56 h 235"/>
              <a:gd name="T18" fmla="*/ 906 w 910"/>
              <a:gd name="T19" fmla="*/ 48 h 235"/>
              <a:gd name="T20" fmla="*/ 909 w 910"/>
              <a:gd name="T21" fmla="*/ 36 h 235"/>
              <a:gd name="T22" fmla="*/ 906 w 910"/>
              <a:gd name="T23" fmla="*/ 17 h 235"/>
              <a:gd name="T24" fmla="*/ 904 w 910"/>
              <a:gd name="T25" fmla="*/ 13 h 235"/>
              <a:gd name="T26" fmla="*/ 903 w 910"/>
              <a:gd name="T27" fmla="*/ 10 h 235"/>
              <a:gd name="T28" fmla="*/ 901 w 910"/>
              <a:gd name="T29" fmla="*/ 8 h 235"/>
              <a:gd name="T30" fmla="*/ 901 w 910"/>
              <a:gd name="T31" fmla="*/ 7 h 235"/>
              <a:gd name="T32" fmla="*/ 900 w 910"/>
              <a:gd name="T33" fmla="*/ 6 h 235"/>
              <a:gd name="T34" fmla="*/ 900 w 910"/>
              <a:gd name="T35" fmla="*/ 6 h 235"/>
              <a:gd name="T36" fmla="*/ 898 w 910"/>
              <a:gd name="T37" fmla="*/ 6 h 235"/>
              <a:gd name="T38" fmla="*/ 895 w 910"/>
              <a:gd name="T39" fmla="*/ 5 h 235"/>
              <a:gd name="T40" fmla="*/ 885 w 910"/>
              <a:gd name="T41" fmla="*/ 2 h 235"/>
              <a:gd name="T42" fmla="*/ 834 w 910"/>
              <a:gd name="T4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0" h="235">
                <a:moveTo>
                  <a:pt x="55" y="234"/>
                </a:moveTo>
                <a:lnTo>
                  <a:pt x="29" y="234"/>
                </a:lnTo>
                <a:lnTo>
                  <a:pt x="9" y="222"/>
                </a:lnTo>
                <a:lnTo>
                  <a:pt x="0" y="195"/>
                </a:lnTo>
                <a:lnTo>
                  <a:pt x="1" y="177"/>
                </a:lnTo>
                <a:lnTo>
                  <a:pt x="20" y="163"/>
                </a:lnTo>
                <a:lnTo>
                  <a:pt x="47" y="159"/>
                </a:lnTo>
                <a:lnTo>
                  <a:pt x="885" y="62"/>
                </a:lnTo>
                <a:lnTo>
                  <a:pt x="895" y="56"/>
                </a:lnTo>
                <a:lnTo>
                  <a:pt x="906" y="48"/>
                </a:lnTo>
                <a:lnTo>
                  <a:pt x="909" y="36"/>
                </a:lnTo>
                <a:lnTo>
                  <a:pt x="906" y="17"/>
                </a:lnTo>
                <a:lnTo>
                  <a:pt x="904" y="13"/>
                </a:lnTo>
                <a:lnTo>
                  <a:pt x="903" y="10"/>
                </a:lnTo>
                <a:lnTo>
                  <a:pt x="901" y="8"/>
                </a:lnTo>
                <a:lnTo>
                  <a:pt x="901" y="7"/>
                </a:lnTo>
                <a:lnTo>
                  <a:pt x="900" y="6"/>
                </a:lnTo>
                <a:lnTo>
                  <a:pt x="900" y="6"/>
                </a:lnTo>
                <a:lnTo>
                  <a:pt x="898" y="6"/>
                </a:lnTo>
                <a:lnTo>
                  <a:pt x="895" y="5"/>
                </a:lnTo>
                <a:lnTo>
                  <a:pt x="885" y="2"/>
                </a:lnTo>
                <a:lnTo>
                  <a:pt x="834"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79" name="Line 67"/>
          <p:cNvSpPr>
            <a:spLocks noChangeShapeType="1"/>
          </p:cNvSpPr>
          <p:nvPr/>
        </p:nvSpPr>
        <p:spPr bwMode="auto">
          <a:xfrm>
            <a:off x="5618560" y="3974306"/>
            <a:ext cx="898922" cy="25004"/>
          </a:xfrm>
          <a:prstGeom prst="line">
            <a:avLst/>
          </a:prstGeom>
          <a:noFill/>
          <a:ln w="12700">
            <a:solidFill>
              <a:schemeClr val="tx1"/>
            </a:solidFill>
            <a:prstDash val="lg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80" name="Line 68"/>
          <p:cNvSpPr>
            <a:spLocks noChangeShapeType="1"/>
          </p:cNvSpPr>
          <p:nvPr/>
        </p:nvSpPr>
        <p:spPr bwMode="auto">
          <a:xfrm>
            <a:off x="5600701" y="3664744"/>
            <a:ext cx="898922" cy="25004"/>
          </a:xfrm>
          <a:prstGeom prst="line">
            <a:avLst/>
          </a:prstGeom>
          <a:noFill/>
          <a:ln w="12700">
            <a:solidFill>
              <a:schemeClr val="tx1"/>
            </a:solidFill>
            <a:prstDash val="lg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81" name="Freeform 69"/>
          <p:cNvSpPr>
            <a:spLocks/>
          </p:cNvSpPr>
          <p:nvPr/>
        </p:nvSpPr>
        <p:spPr bwMode="auto">
          <a:xfrm>
            <a:off x="5095875" y="2190750"/>
            <a:ext cx="720329" cy="2130029"/>
          </a:xfrm>
          <a:custGeom>
            <a:avLst/>
            <a:gdLst>
              <a:gd name="T0" fmla="*/ 0 w 605"/>
              <a:gd name="T1" fmla="*/ 0 h 1789"/>
              <a:gd name="T2" fmla="*/ 604 w 605"/>
              <a:gd name="T3" fmla="*/ 0 h 1789"/>
              <a:gd name="T4" fmla="*/ 604 w 605"/>
              <a:gd name="T5" fmla="*/ 1788 h 1789"/>
            </a:gdLst>
            <a:ahLst/>
            <a:cxnLst>
              <a:cxn ang="0">
                <a:pos x="T0" y="T1"/>
              </a:cxn>
              <a:cxn ang="0">
                <a:pos x="T2" y="T3"/>
              </a:cxn>
              <a:cxn ang="0">
                <a:pos x="T4" y="T5"/>
              </a:cxn>
            </a:cxnLst>
            <a:rect l="0" t="0" r="r" b="b"/>
            <a:pathLst>
              <a:path w="605" h="1789">
                <a:moveTo>
                  <a:pt x="0" y="0"/>
                </a:moveTo>
                <a:lnTo>
                  <a:pt x="604" y="0"/>
                </a:lnTo>
                <a:lnTo>
                  <a:pt x="604" y="1788"/>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nvGrpSpPr>
          <p:cNvPr id="13382" name="Group 70"/>
          <p:cNvGrpSpPr>
            <a:grpSpLocks/>
          </p:cNvGrpSpPr>
          <p:nvPr/>
        </p:nvGrpSpPr>
        <p:grpSpPr bwMode="auto">
          <a:xfrm>
            <a:off x="5170885" y="2140744"/>
            <a:ext cx="214313" cy="109538"/>
            <a:chOff x="3383" y="1798"/>
            <a:chExt cx="180" cy="92"/>
          </a:xfrm>
        </p:grpSpPr>
        <p:sp>
          <p:nvSpPr>
            <p:cNvPr id="13383" name="Freeform 71"/>
            <p:cNvSpPr>
              <a:spLocks/>
            </p:cNvSpPr>
            <p:nvPr/>
          </p:nvSpPr>
          <p:spPr bwMode="auto">
            <a:xfrm>
              <a:off x="3383" y="1798"/>
              <a:ext cx="92" cy="92"/>
            </a:xfrm>
            <a:custGeom>
              <a:avLst/>
              <a:gdLst>
                <a:gd name="T0" fmla="*/ 91 w 92"/>
                <a:gd name="T1" fmla="*/ 45 h 92"/>
                <a:gd name="T2" fmla="*/ 0 w 92"/>
                <a:gd name="T3" fmla="*/ 0 h 92"/>
                <a:gd name="T4" fmla="*/ 0 w 92"/>
                <a:gd name="T5" fmla="*/ 91 h 92"/>
                <a:gd name="T6" fmla="*/ 91 w 92"/>
                <a:gd name="T7" fmla="*/ 45 h 92"/>
              </a:gdLst>
              <a:ahLst/>
              <a:cxnLst>
                <a:cxn ang="0">
                  <a:pos x="T0" y="T1"/>
                </a:cxn>
                <a:cxn ang="0">
                  <a:pos x="T2" y="T3"/>
                </a:cxn>
                <a:cxn ang="0">
                  <a:pos x="T4" y="T5"/>
                </a:cxn>
                <a:cxn ang="0">
                  <a:pos x="T6" y="T7"/>
                </a:cxn>
              </a:cxnLst>
              <a:rect l="0" t="0" r="r" b="b"/>
              <a:pathLst>
                <a:path w="92" h="92">
                  <a:moveTo>
                    <a:pt x="91" y="45"/>
                  </a:moveTo>
                  <a:lnTo>
                    <a:pt x="0" y="0"/>
                  </a:lnTo>
                  <a:lnTo>
                    <a:pt x="0" y="91"/>
                  </a:lnTo>
                  <a:lnTo>
                    <a:pt x="91" y="45"/>
                  </a:lnTo>
                </a:path>
              </a:pathLst>
            </a:custGeom>
            <a:solidFill>
              <a:schemeClr val="bg2"/>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84" name="Freeform 72"/>
            <p:cNvSpPr>
              <a:spLocks/>
            </p:cNvSpPr>
            <p:nvPr/>
          </p:nvSpPr>
          <p:spPr bwMode="auto">
            <a:xfrm>
              <a:off x="3473" y="1798"/>
              <a:ext cx="90" cy="92"/>
            </a:xfrm>
            <a:custGeom>
              <a:avLst/>
              <a:gdLst>
                <a:gd name="T0" fmla="*/ 0 w 90"/>
                <a:gd name="T1" fmla="*/ 45 h 92"/>
                <a:gd name="T2" fmla="*/ 89 w 90"/>
                <a:gd name="T3" fmla="*/ 0 h 92"/>
                <a:gd name="T4" fmla="*/ 89 w 90"/>
                <a:gd name="T5" fmla="*/ 91 h 92"/>
                <a:gd name="T6" fmla="*/ 0 w 90"/>
                <a:gd name="T7" fmla="*/ 45 h 92"/>
              </a:gdLst>
              <a:ahLst/>
              <a:cxnLst>
                <a:cxn ang="0">
                  <a:pos x="T0" y="T1"/>
                </a:cxn>
                <a:cxn ang="0">
                  <a:pos x="T2" y="T3"/>
                </a:cxn>
                <a:cxn ang="0">
                  <a:pos x="T4" y="T5"/>
                </a:cxn>
                <a:cxn ang="0">
                  <a:pos x="T6" y="T7"/>
                </a:cxn>
              </a:cxnLst>
              <a:rect l="0" t="0" r="r" b="b"/>
              <a:pathLst>
                <a:path w="90" h="92">
                  <a:moveTo>
                    <a:pt x="0" y="45"/>
                  </a:moveTo>
                  <a:lnTo>
                    <a:pt x="89" y="0"/>
                  </a:lnTo>
                  <a:lnTo>
                    <a:pt x="89" y="91"/>
                  </a:lnTo>
                  <a:lnTo>
                    <a:pt x="0" y="45"/>
                  </a:lnTo>
                </a:path>
              </a:pathLst>
            </a:custGeom>
            <a:solidFill>
              <a:schemeClr val="bg2"/>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grpSp>
      <p:sp>
        <p:nvSpPr>
          <p:cNvPr id="13385" name="Line 73"/>
          <p:cNvSpPr>
            <a:spLocks noChangeShapeType="1"/>
          </p:cNvSpPr>
          <p:nvPr/>
        </p:nvSpPr>
        <p:spPr bwMode="auto">
          <a:xfrm flipV="1">
            <a:off x="5919788" y="1257300"/>
            <a:ext cx="0" cy="46672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86" name="Line 74"/>
          <p:cNvSpPr>
            <a:spLocks noChangeShapeType="1"/>
          </p:cNvSpPr>
          <p:nvPr/>
        </p:nvSpPr>
        <p:spPr bwMode="auto">
          <a:xfrm flipV="1">
            <a:off x="5919788" y="1871662"/>
            <a:ext cx="0" cy="766763"/>
          </a:xfrm>
          <a:prstGeom prst="line">
            <a:avLst/>
          </a:prstGeom>
          <a:noFill/>
          <a:ln w="50800">
            <a:solidFill>
              <a:srgbClr val="0099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87" name="Line 75"/>
          <p:cNvSpPr>
            <a:spLocks noChangeShapeType="1"/>
          </p:cNvSpPr>
          <p:nvPr/>
        </p:nvSpPr>
        <p:spPr bwMode="auto">
          <a:xfrm flipV="1">
            <a:off x="5919788" y="1771650"/>
            <a:ext cx="0" cy="100013"/>
          </a:xfrm>
          <a:prstGeom prst="line">
            <a:avLst/>
          </a:prstGeom>
          <a:noFill/>
          <a:ln w="50800">
            <a:solidFill>
              <a:srgbClr val="0099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88" name="Line 76"/>
          <p:cNvSpPr>
            <a:spLocks noChangeShapeType="1"/>
          </p:cNvSpPr>
          <p:nvPr/>
        </p:nvSpPr>
        <p:spPr bwMode="auto">
          <a:xfrm flipV="1">
            <a:off x="5919788" y="1671637"/>
            <a:ext cx="0" cy="10001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89" name="Line 77"/>
          <p:cNvSpPr>
            <a:spLocks noChangeShapeType="1"/>
          </p:cNvSpPr>
          <p:nvPr/>
        </p:nvSpPr>
        <p:spPr bwMode="auto">
          <a:xfrm flipH="1">
            <a:off x="5482829" y="1550194"/>
            <a:ext cx="43815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90" name="Line 78"/>
          <p:cNvSpPr>
            <a:spLocks noChangeShapeType="1"/>
          </p:cNvSpPr>
          <p:nvPr/>
        </p:nvSpPr>
        <p:spPr bwMode="auto">
          <a:xfrm flipH="1">
            <a:off x="5200650" y="1550194"/>
            <a:ext cx="6786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91" name="Line 79"/>
          <p:cNvSpPr>
            <a:spLocks noChangeShapeType="1"/>
          </p:cNvSpPr>
          <p:nvPr/>
        </p:nvSpPr>
        <p:spPr bwMode="auto">
          <a:xfrm flipH="1">
            <a:off x="5757863" y="1307306"/>
            <a:ext cx="31313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92" name="Line 80"/>
          <p:cNvSpPr>
            <a:spLocks noChangeShapeType="1"/>
          </p:cNvSpPr>
          <p:nvPr/>
        </p:nvSpPr>
        <p:spPr bwMode="auto">
          <a:xfrm>
            <a:off x="5757863" y="1195388"/>
            <a:ext cx="0" cy="23217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93" name="Line 81"/>
          <p:cNvSpPr>
            <a:spLocks noChangeShapeType="1"/>
          </p:cNvSpPr>
          <p:nvPr/>
        </p:nvSpPr>
        <p:spPr bwMode="auto">
          <a:xfrm>
            <a:off x="5643563" y="1196578"/>
            <a:ext cx="0" cy="23217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94" name="Oval 82"/>
          <p:cNvSpPr>
            <a:spLocks noChangeArrowheads="1"/>
          </p:cNvSpPr>
          <p:nvPr/>
        </p:nvSpPr>
        <p:spPr bwMode="auto">
          <a:xfrm>
            <a:off x="5822157" y="1085851"/>
            <a:ext cx="192881" cy="19288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3395" name="Freeform 83"/>
          <p:cNvSpPr>
            <a:spLocks/>
          </p:cNvSpPr>
          <p:nvPr/>
        </p:nvSpPr>
        <p:spPr bwMode="auto">
          <a:xfrm>
            <a:off x="5885260" y="1131094"/>
            <a:ext cx="71438" cy="114300"/>
          </a:xfrm>
          <a:custGeom>
            <a:avLst/>
            <a:gdLst>
              <a:gd name="T0" fmla="*/ 0 w 60"/>
              <a:gd name="T1" fmla="*/ 88 h 96"/>
              <a:gd name="T2" fmla="*/ 9 w 60"/>
              <a:gd name="T3" fmla="*/ 95 h 96"/>
              <a:gd name="T4" fmla="*/ 59 w 60"/>
              <a:gd name="T5" fmla="*/ 7 h 96"/>
              <a:gd name="T6" fmla="*/ 50 w 60"/>
              <a:gd name="T7" fmla="*/ 0 h 96"/>
              <a:gd name="T8" fmla="*/ 0 w 60"/>
              <a:gd name="T9" fmla="*/ 88 h 96"/>
            </a:gdLst>
            <a:ahLst/>
            <a:cxnLst>
              <a:cxn ang="0">
                <a:pos x="T0" y="T1"/>
              </a:cxn>
              <a:cxn ang="0">
                <a:pos x="T2" y="T3"/>
              </a:cxn>
              <a:cxn ang="0">
                <a:pos x="T4" y="T5"/>
              </a:cxn>
              <a:cxn ang="0">
                <a:pos x="T6" y="T7"/>
              </a:cxn>
              <a:cxn ang="0">
                <a:pos x="T8" y="T9"/>
              </a:cxn>
            </a:cxnLst>
            <a:rect l="0" t="0" r="r" b="b"/>
            <a:pathLst>
              <a:path w="60" h="96">
                <a:moveTo>
                  <a:pt x="0" y="88"/>
                </a:moveTo>
                <a:lnTo>
                  <a:pt x="9" y="95"/>
                </a:lnTo>
                <a:lnTo>
                  <a:pt x="59" y="7"/>
                </a:lnTo>
                <a:lnTo>
                  <a:pt x="50" y="0"/>
                </a:lnTo>
                <a:lnTo>
                  <a:pt x="0" y="8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96" name="Line 84"/>
          <p:cNvSpPr>
            <a:spLocks noChangeShapeType="1"/>
          </p:cNvSpPr>
          <p:nvPr/>
        </p:nvSpPr>
        <p:spPr bwMode="auto">
          <a:xfrm flipV="1">
            <a:off x="5278041" y="2088356"/>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97" name="Line 85"/>
          <p:cNvSpPr>
            <a:spLocks noChangeShapeType="1"/>
          </p:cNvSpPr>
          <p:nvPr/>
        </p:nvSpPr>
        <p:spPr bwMode="auto">
          <a:xfrm flipH="1">
            <a:off x="5228035" y="2091929"/>
            <a:ext cx="9882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98" name="Line 86"/>
          <p:cNvSpPr>
            <a:spLocks noChangeShapeType="1"/>
          </p:cNvSpPr>
          <p:nvPr/>
        </p:nvSpPr>
        <p:spPr bwMode="auto">
          <a:xfrm flipV="1">
            <a:off x="6968729" y="2088356"/>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399" name="Line 87"/>
          <p:cNvSpPr>
            <a:spLocks noChangeShapeType="1"/>
          </p:cNvSpPr>
          <p:nvPr/>
        </p:nvSpPr>
        <p:spPr bwMode="auto">
          <a:xfrm flipH="1">
            <a:off x="6919913" y="2091929"/>
            <a:ext cx="9882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400" name="Line 88"/>
          <p:cNvSpPr>
            <a:spLocks noChangeShapeType="1"/>
          </p:cNvSpPr>
          <p:nvPr/>
        </p:nvSpPr>
        <p:spPr bwMode="auto">
          <a:xfrm flipV="1">
            <a:off x="6380560" y="2171700"/>
            <a:ext cx="0" cy="1047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401" name="Line 89"/>
          <p:cNvSpPr>
            <a:spLocks noChangeShapeType="1"/>
          </p:cNvSpPr>
          <p:nvPr/>
        </p:nvSpPr>
        <p:spPr bwMode="auto">
          <a:xfrm flipV="1">
            <a:off x="6381750" y="1662113"/>
            <a:ext cx="0" cy="104775"/>
          </a:xfrm>
          <a:prstGeom prst="line">
            <a:avLst/>
          </a:prstGeom>
          <a:noFill/>
          <a:ln w="50800">
            <a:solidFill>
              <a:srgbClr val="0099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402" name="Line 90"/>
          <p:cNvSpPr>
            <a:spLocks noChangeShapeType="1"/>
          </p:cNvSpPr>
          <p:nvPr/>
        </p:nvSpPr>
        <p:spPr bwMode="auto">
          <a:xfrm flipH="1">
            <a:off x="6332935" y="1665685"/>
            <a:ext cx="98822" cy="0"/>
          </a:xfrm>
          <a:prstGeom prst="line">
            <a:avLst/>
          </a:prstGeom>
          <a:noFill/>
          <a:ln w="50800">
            <a:solidFill>
              <a:srgbClr val="0099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403" name="Line 91"/>
          <p:cNvSpPr>
            <a:spLocks noChangeShapeType="1"/>
          </p:cNvSpPr>
          <p:nvPr/>
        </p:nvSpPr>
        <p:spPr bwMode="auto">
          <a:xfrm>
            <a:off x="5089922" y="4160044"/>
            <a:ext cx="466725"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404" name="Line 92"/>
          <p:cNvSpPr>
            <a:spLocks noChangeShapeType="1"/>
          </p:cNvSpPr>
          <p:nvPr/>
        </p:nvSpPr>
        <p:spPr bwMode="auto">
          <a:xfrm flipH="1">
            <a:off x="6612731" y="4266010"/>
            <a:ext cx="466725"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405" name="Line 93"/>
          <p:cNvSpPr>
            <a:spLocks noChangeShapeType="1"/>
          </p:cNvSpPr>
          <p:nvPr/>
        </p:nvSpPr>
        <p:spPr bwMode="auto">
          <a:xfrm flipH="1" flipV="1">
            <a:off x="6431756" y="2218135"/>
            <a:ext cx="548879" cy="444103"/>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406" name="Line 94"/>
          <p:cNvSpPr>
            <a:spLocks noChangeShapeType="1"/>
          </p:cNvSpPr>
          <p:nvPr/>
        </p:nvSpPr>
        <p:spPr bwMode="auto">
          <a:xfrm flipH="1">
            <a:off x="7062787" y="1951435"/>
            <a:ext cx="490538" cy="120253"/>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407" name="Line 95"/>
          <p:cNvSpPr>
            <a:spLocks noChangeShapeType="1"/>
          </p:cNvSpPr>
          <p:nvPr/>
        </p:nvSpPr>
        <p:spPr bwMode="auto">
          <a:xfrm flipH="1">
            <a:off x="6163867" y="1799035"/>
            <a:ext cx="801290" cy="233363"/>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
        <p:nvSpPr>
          <p:cNvPr id="13408" name="Line 96"/>
          <p:cNvSpPr>
            <a:spLocks noChangeShapeType="1"/>
          </p:cNvSpPr>
          <p:nvPr/>
        </p:nvSpPr>
        <p:spPr bwMode="auto">
          <a:xfrm flipH="1">
            <a:off x="6172201" y="1410891"/>
            <a:ext cx="508397" cy="251222"/>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50"/>
          </a:p>
        </p:txBody>
      </p:sp>
    </p:spTree>
    <p:extLst>
      <p:ext uri="{BB962C8B-B14F-4D97-AF65-F5344CB8AC3E}">
        <p14:creationId xmlns:p14="http://schemas.microsoft.com/office/powerpoint/2010/main" val="22592179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981200" y="209550"/>
            <a:ext cx="6246019" cy="373856"/>
          </a:xfrm>
        </p:spPr>
        <p:txBody>
          <a:bodyPr/>
          <a:lstStyle/>
          <a:p>
            <a:pPr>
              <a:defRPr/>
            </a:pPr>
            <a:r>
              <a:rPr lang="en-US" sz="2000" b="1" dirty="0"/>
              <a:t>Dewar filling, a few points</a:t>
            </a:r>
          </a:p>
        </p:txBody>
      </p:sp>
      <p:pic>
        <p:nvPicPr>
          <p:cNvPr id="4099" name="Content Placeholder 7" descr="LAB BOTTLE FILLING 008.JPG"/>
          <p:cNvPicPr>
            <a:picLocks noGrp="1" noChangeAspect="1"/>
          </p:cNvPicPr>
          <p:nvPr>
            <p:ph idx="1"/>
          </p:nvPr>
        </p:nvPicPr>
        <p:blipFill>
          <a:blip r:embed="rId2" cstate="print"/>
          <a:srcRect/>
          <a:stretch>
            <a:fillRect/>
          </a:stretch>
        </p:blipFill>
        <p:spPr>
          <a:xfrm>
            <a:off x="3634978" y="1143000"/>
            <a:ext cx="4137422" cy="3274219"/>
          </a:xfrm>
        </p:spPr>
      </p:pic>
      <p:sp>
        <p:nvSpPr>
          <p:cNvPr id="4100" name="Slide Number Placeholder 4"/>
          <p:cNvSpPr>
            <a:spLocks noGrp="1"/>
          </p:cNvSpPr>
          <p:nvPr>
            <p:ph type="sldNum" sz="quarter" idx="10"/>
          </p:nvPr>
        </p:nvSpPr>
        <p:spPr>
          <a:noFill/>
        </p:spPr>
        <p:txBody>
          <a:bodyPr/>
          <a:lstStyle/>
          <a:p>
            <a:fld id="{8AF3C083-FA39-4151-AA3E-1B053F1D13FA}" type="slidenum">
              <a:rPr lang="en-US" smtClean="0"/>
              <a:pPr/>
              <a:t>36</a:t>
            </a:fld>
            <a:endParaRPr lang="en-US" dirty="0"/>
          </a:p>
        </p:txBody>
      </p:sp>
      <p:sp>
        <p:nvSpPr>
          <p:cNvPr id="4101" name="TextBox 8"/>
          <p:cNvSpPr txBox="1">
            <a:spLocks noChangeArrowheads="1"/>
          </p:cNvSpPr>
          <p:nvPr/>
        </p:nvSpPr>
        <p:spPr bwMode="auto">
          <a:xfrm>
            <a:off x="990600" y="1143000"/>
            <a:ext cx="2286000" cy="2031325"/>
          </a:xfrm>
          <a:prstGeom prst="rect">
            <a:avLst/>
          </a:prstGeom>
          <a:noFill/>
          <a:ln w="9525">
            <a:noFill/>
            <a:miter lim="800000"/>
            <a:headEnd/>
            <a:tailEnd/>
          </a:ln>
        </p:spPr>
        <p:txBody>
          <a:bodyPr wrap="square">
            <a:spAutoFit/>
          </a:bodyPr>
          <a:lstStyle/>
          <a:p>
            <a:r>
              <a:rPr lang="en-US" sz="1800" b="1" dirty="0"/>
              <a:t>PPE:</a:t>
            </a:r>
          </a:p>
          <a:p>
            <a:r>
              <a:rPr lang="en-US" sz="1800" dirty="0"/>
              <a:t>Safety Glasses</a:t>
            </a:r>
          </a:p>
          <a:p>
            <a:r>
              <a:rPr lang="en-US" sz="1800" dirty="0"/>
              <a:t>Face Shield</a:t>
            </a:r>
          </a:p>
          <a:p>
            <a:r>
              <a:rPr lang="en-US" sz="1800" dirty="0"/>
              <a:t>Cryogenic Gloves</a:t>
            </a:r>
          </a:p>
          <a:p>
            <a:r>
              <a:rPr lang="en-US" sz="1800" dirty="0"/>
              <a:t>Long Sleeves</a:t>
            </a:r>
          </a:p>
          <a:p>
            <a:r>
              <a:rPr lang="en-US" sz="1800" dirty="0"/>
              <a:t>Pants without a cuff</a:t>
            </a:r>
          </a:p>
          <a:p>
            <a:r>
              <a:rPr lang="en-US" sz="1800" dirty="0"/>
              <a:t>Phase Separator</a:t>
            </a:r>
          </a:p>
        </p:txBody>
      </p:sp>
      <p:pic>
        <p:nvPicPr>
          <p:cNvPr id="7" name="Picture 8" descr="p202a"/>
          <p:cNvPicPr>
            <a:picLocks noChangeAspect="1" noChangeArrowheads="1"/>
          </p:cNvPicPr>
          <p:nvPr/>
        </p:nvPicPr>
        <p:blipFill>
          <a:blip r:embed="rId3" cstate="print"/>
          <a:srcRect/>
          <a:stretch>
            <a:fillRect/>
          </a:stretch>
        </p:blipFill>
        <p:spPr bwMode="auto">
          <a:xfrm>
            <a:off x="1524000" y="3176740"/>
            <a:ext cx="677466" cy="1269206"/>
          </a:xfrm>
          <a:prstGeom prst="rect">
            <a:avLst/>
          </a:prstGeom>
          <a:noFill/>
        </p:spPr>
      </p:pic>
    </p:spTree>
    <p:extLst>
      <p:ext uri="{BB962C8B-B14F-4D97-AF65-F5344CB8AC3E}">
        <p14:creationId xmlns:p14="http://schemas.microsoft.com/office/powerpoint/2010/main" val="15591794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0885" y="390525"/>
            <a:ext cx="6410325" cy="747897"/>
          </a:xfrm>
        </p:spPr>
        <p:txBody>
          <a:bodyPr/>
          <a:lstStyle/>
          <a:p>
            <a:r>
              <a:rPr lang="en-US" dirty="0"/>
              <a:t>Liquid nitrogen expansion ratio is</a:t>
            </a:r>
            <a:br>
              <a:rPr lang="en-US" dirty="0"/>
            </a:br>
            <a:r>
              <a:rPr lang="en-US" dirty="0"/>
              <a:t>  696 to 1</a:t>
            </a:r>
          </a:p>
        </p:txBody>
      </p:sp>
      <p:sp>
        <p:nvSpPr>
          <p:cNvPr id="4" name="Slide Number Placeholder 3"/>
          <p:cNvSpPr>
            <a:spLocks noGrp="1"/>
          </p:cNvSpPr>
          <p:nvPr>
            <p:ph type="sldNum" sz="quarter" idx="10"/>
          </p:nvPr>
        </p:nvSpPr>
        <p:spPr/>
        <p:txBody>
          <a:bodyPr/>
          <a:lstStyle/>
          <a:p>
            <a:pPr>
              <a:defRPr/>
            </a:pPr>
            <a:fld id="{5AF63173-A6F7-4D65-9C35-D8FBFDE2B6EE}" type="slidenum">
              <a:rPr lang="en-US" smtClean="0"/>
              <a:pPr>
                <a:defRPr/>
              </a:pPr>
              <a:t>37</a:t>
            </a:fld>
            <a:endParaRPr lang="en-US" dirty="0"/>
          </a:p>
        </p:txBody>
      </p:sp>
      <p:pic>
        <p:nvPicPr>
          <p:cNvPr id="667651" name="Picture 3"/>
          <p:cNvPicPr>
            <a:picLocks noGrp="1" noChangeAspect="1" noChangeArrowheads="1"/>
          </p:cNvPicPr>
          <p:nvPr>
            <p:ph idx="1"/>
          </p:nvPr>
        </p:nvPicPr>
        <p:blipFill>
          <a:blip r:embed="rId2" cstate="print"/>
          <a:srcRect/>
          <a:stretch>
            <a:fillRect/>
          </a:stretch>
        </p:blipFill>
        <p:spPr bwMode="auto">
          <a:xfrm>
            <a:off x="1536701" y="1698370"/>
            <a:ext cx="2882088" cy="1920320"/>
          </a:xfrm>
          <a:prstGeom prst="rect">
            <a:avLst/>
          </a:prstGeom>
          <a:noFill/>
          <a:ln w="9525">
            <a:noFill/>
            <a:miter lim="800000"/>
            <a:headEnd/>
            <a:tailEnd/>
          </a:ln>
        </p:spPr>
      </p:pic>
      <p:pic>
        <p:nvPicPr>
          <p:cNvPr id="667652" name="Picture 4"/>
          <p:cNvPicPr>
            <a:picLocks noChangeAspect="1" noChangeArrowheads="1"/>
          </p:cNvPicPr>
          <p:nvPr/>
        </p:nvPicPr>
        <p:blipFill>
          <a:blip r:embed="rId3" cstate="print"/>
          <a:srcRect/>
          <a:stretch>
            <a:fillRect/>
          </a:stretch>
        </p:blipFill>
        <p:spPr bwMode="auto">
          <a:xfrm>
            <a:off x="4479209" y="1633014"/>
            <a:ext cx="2894358" cy="2049741"/>
          </a:xfrm>
          <a:prstGeom prst="rect">
            <a:avLst/>
          </a:prstGeom>
          <a:noFill/>
          <a:ln w="9525">
            <a:noFill/>
            <a:miter lim="800000"/>
            <a:headEnd/>
            <a:tailEnd/>
          </a:ln>
        </p:spPr>
      </p:pic>
    </p:spTree>
    <p:extLst>
      <p:ext uri="{BB962C8B-B14F-4D97-AF65-F5344CB8AC3E}">
        <p14:creationId xmlns:p14="http://schemas.microsoft.com/office/powerpoint/2010/main" val="3953043575"/>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2895600" y="514350"/>
            <a:ext cx="2377677" cy="370284"/>
          </a:xfrm>
        </p:spPr>
        <p:txBody>
          <a:bodyPr/>
          <a:lstStyle/>
          <a:p>
            <a:pPr eaLnBrk="1" hangingPunct="1">
              <a:defRPr/>
            </a:pPr>
            <a:r>
              <a:rPr lang="en-US" b="1" dirty="0"/>
              <a:t>Wrenches</a:t>
            </a:r>
          </a:p>
        </p:txBody>
      </p:sp>
      <p:sp>
        <p:nvSpPr>
          <p:cNvPr id="1029" name="Rectangle 3"/>
          <p:cNvSpPr>
            <a:spLocks noGrp="1" noChangeArrowheads="1"/>
          </p:cNvSpPr>
          <p:nvPr>
            <p:ph type="body" idx="1"/>
          </p:nvPr>
        </p:nvSpPr>
        <p:spPr/>
        <p:txBody>
          <a:bodyPr/>
          <a:lstStyle/>
          <a:p>
            <a:pPr eaLnBrk="1" hangingPunct="1">
              <a:buFontTx/>
              <a:buNone/>
            </a:pPr>
            <a:r>
              <a:rPr lang="en-US" dirty="0"/>
              <a:t>Do not use pliers. Use an appropriate cylinder wrench.</a:t>
            </a:r>
          </a:p>
        </p:txBody>
      </p:sp>
      <p:graphicFrame>
        <p:nvGraphicFramePr>
          <p:cNvPr id="1026" name="Object 4"/>
          <p:cNvGraphicFramePr>
            <a:graphicFrameLocks noChangeAspect="1"/>
          </p:cNvGraphicFramePr>
          <p:nvPr>
            <p:extLst>
              <p:ext uri="{D42A27DB-BD31-4B8C-83A1-F6EECF244321}">
                <p14:modId xmlns:p14="http://schemas.microsoft.com/office/powerpoint/2010/main" val="1191951275"/>
              </p:ext>
            </p:extLst>
          </p:nvPr>
        </p:nvGraphicFramePr>
        <p:xfrm>
          <a:off x="2362200" y="2114550"/>
          <a:ext cx="2571750" cy="2336006"/>
        </p:xfrm>
        <a:graphic>
          <a:graphicData uri="http://schemas.openxmlformats.org/presentationml/2006/ole">
            <mc:AlternateContent xmlns:mc="http://schemas.openxmlformats.org/markup-compatibility/2006">
              <mc:Choice xmlns:v="urn:schemas-microsoft-com:vml" Requires="v">
                <p:oleObj name="Photo Editor Photo" r:id="rId2" imgW="3428571" imgH="3115110" progId="MSPhotoEd.3">
                  <p:embed/>
                </p:oleObj>
              </mc:Choice>
              <mc:Fallback>
                <p:oleObj name="Photo Editor Photo" r:id="rId2" imgW="3428571" imgH="3115110" progId="MSPhotoEd.3">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114550"/>
                        <a:ext cx="2571750" cy="2336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extBox 1"/>
          <p:cNvSpPr txBox="1"/>
          <p:nvPr/>
        </p:nvSpPr>
        <p:spPr>
          <a:xfrm>
            <a:off x="40092" y="2431762"/>
            <a:ext cx="1795684" cy="292388"/>
          </a:xfrm>
          <a:prstGeom prst="rect">
            <a:avLst/>
          </a:prstGeom>
          <a:noFill/>
        </p:spPr>
        <p:txBody>
          <a:bodyPr wrap="none" rtlCol="0">
            <a:spAutoFit/>
          </a:bodyPr>
          <a:lstStyle/>
          <a:p>
            <a:r>
              <a:rPr lang="en-US" sz="1300" b="1" dirty="0">
                <a:solidFill>
                  <a:srgbClr val="FF0000"/>
                </a:solidFill>
                <a:latin typeface="Roboto" panose="02000000000000000000" pitchFamily="2" charset="0"/>
                <a:ea typeface="Roboto" panose="02000000000000000000" pitchFamily="2" charset="0"/>
              </a:rPr>
              <a:t>Brass for flammables</a:t>
            </a:r>
          </a:p>
        </p:txBody>
      </p:sp>
      <p:cxnSp>
        <p:nvCxnSpPr>
          <p:cNvPr id="4" name="Straight Arrow Connector 3"/>
          <p:cNvCxnSpPr/>
          <p:nvPr/>
        </p:nvCxnSpPr>
        <p:spPr>
          <a:xfrm>
            <a:off x="1676400" y="2724150"/>
            <a:ext cx="990600" cy="53340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pic>
        <p:nvPicPr>
          <p:cNvPr id="3157" name="Picture 85" descr="steel wrench - Hot Sa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2267349"/>
            <a:ext cx="2359819" cy="2359819"/>
          </a:xfrm>
          <a:prstGeom prst="rect">
            <a:avLst/>
          </a:prstGeom>
          <a:noFill/>
          <a:extLst>
            <a:ext uri="{909E8E84-426E-40DD-AFC4-6F175D3DCCD1}">
              <a14:hiddenFill xmlns:a14="http://schemas.microsoft.com/office/drawing/2010/main">
                <a:solidFill>
                  <a:srgbClr val="FFFFFF"/>
                </a:solidFill>
              </a14:hiddenFill>
            </a:ext>
          </a:extLst>
        </p:spPr>
      </p:pic>
      <p:pic>
        <p:nvPicPr>
          <p:cNvPr id="3176" name="Picture 104" descr="TEKTON 7/8 Inch Combination Wrench | 1826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9486"/>
            <a:ext cx="1828800" cy="1761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78006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40394120-AFC2-428C-B42A-4BC9F8A9D82C}" type="slidenum">
              <a:rPr lang="en-US" smtClean="0"/>
              <a:pPr>
                <a:defRPr/>
              </a:pPr>
              <a:t>39</a:t>
            </a:fld>
            <a:endParaRPr lang="en-US" dirty="0"/>
          </a:p>
        </p:txBody>
      </p:sp>
      <p:sp>
        <p:nvSpPr>
          <p:cNvPr id="316418" name="AutoShape 2" descr="Stanley 51-621 16-Ounce Curve Claw Fiberglass Hammer"/>
          <p:cNvSpPr>
            <a:spLocks noChangeAspect="1" noChangeArrowheads="1"/>
          </p:cNvSpPr>
          <p:nvPr/>
        </p:nvSpPr>
        <p:spPr bwMode="auto">
          <a:xfrm>
            <a:off x="1212056" y="-108347"/>
            <a:ext cx="228600" cy="228601"/>
          </a:xfrm>
          <a:prstGeom prst="rect">
            <a:avLst/>
          </a:prstGeom>
          <a:noFill/>
        </p:spPr>
        <p:txBody>
          <a:bodyPr vert="horz" wrap="square" lIns="68580" tIns="34290" rIns="68580" bIns="34290" numCol="1" anchor="t" anchorCtr="0" compatLnSpc="1">
            <a:prstTxWarp prst="textNoShape">
              <a:avLst/>
            </a:prstTxWarp>
          </a:bodyPr>
          <a:lstStyle/>
          <a:p>
            <a:endParaRPr lang="en-US" sz="1050" dirty="0"/>
          </a:p>
        </p:txBody>
      </p:sp>
      <p:sp>
        <p:nvSpPr>
          <p:cNvPr id="316420" name="AutoShape 4" descr="Image result for hammer pictures"/>
          <p:cNvSpPr>
            <a:spLocks noChangeAspect="1" noChangeArrowheads="1"/>
          </p:cNvSpPr>
          <p:nvPr/>
        </p:nvSpPr>
        <p:spPr bwMode="auto">
          <a:xfrm>
            <a:off x="1233488" y="-108347"/>
            <a:ext cx="228600" cy="228601"/>
          </a:xfrm>
          <a:prstGeom prst="rect">
            <a:avLst/>
          </a:prstGeom>
          <a:noFill/>
        </p:spPr>
        <p:txBody>
          <a:bodyPr vert="horz" wrap="square" lIns="68580" tIns="34290" rIns="68580" bIns="34290" numCol="1" anchor="t" anchorCtr="0" compatLnSpc="1">
            <a:prstTxWarp prst="textNoShape">
              <a:avLst/>
            </a:prstTxWarp>
          </a:bodyPr>
          <a:lstStyle/>
          <a:p>
            <a:endParaRPr lang="en-US" sz="1050" dirty="0"/>
          </a:p>
        </p:txBody>
      </p:sp>
      <p:pic>
        <p:nvPicPr>
          <p:cNvPr id="316422" name="Picture 6" descr="Related image">
            <a:hlinkClick r:id="rId2"/>
          </p:cNvPr>
          <p:cNvPicPr>
            <a:picLocks noChangeAspect="1" noChangeArrowheads="1"/>
          </p:cNvPicPr>
          <p:nvPr/>
        </p:nvPicPr>
        <p:blipFill>
          <a:blip r:embed="rId3" cstate="print"/>
          <a:srcRect/>
          <a:stretch>
            <a:fillRect/>
          </a:stretch>
        </p:blipFill>
        <p:spPr bwMode="auto">
          <a:xfrm>
            <a:off x="1315783" y="905257"/>
            <a:ext cx="2386013" cy="1078706"/>
          </a:xfrm>
          <a:prstGeom prst="rect">
            <a:avLst/>
          </a:prstGeom>
          <a:noFill/>
        </p:spPr>
      </p:pic>
      <p:pic>
        <p:nvPicPr>
          <p:cNvPr id="316426" name="Picture 10" descr="Image result for screwdriver pictures"/>
          <p:cNvPicPr>
            <a:picLocks noChangeAspect="1" noChangeArrowheads="1"/>
          </p:cNvPicPr>
          <p:nvPr/>
        </p:nvPicPr>
        <p:blipFill>
          <a:blip r:embed="rId4" cstate="print"/>
          <a:srcRect/>
          <a:stretch>
            <a:fillRect/>
          </a:stretch>
        </p:blipFill>
        <p:spPr bwMode="auto">
          <a:xfrm>
            <a:off x="4943666" y="1152382"/>
            <a:ext cx="2764631" cy="928688"/>
          </a:xfrm>
          <a:prstGeom prst="rect">
            <a:avLst/>
          </a:prstGeom>
          <a:noFill/>
        </p:spPr>
      </p:pic>
      <p:pic>
        <p:nvPicPr>
          <p:cNvPr id="316428" name="Picture 12" descr="Image result for vice grips pictures"/>
          <p:cNvPicPr>
            <a:picLocks noChangeAspect="1" noChangeArrowheads="1"/>
          </p:cNvPicPr>
          <p:nvPr/>
        </p:nvPicPr>
        <p:blipFill>
          <a:blip r:embed="rId5" cstate="print"/>
          <a:srcRect/>
          <a:stretch>
            <a:fillRect/>
          </a:stretch>
        </p:blipFill>
        <p:spPr bwMode="auto">
          <a:xfrm>
            <a:off x="1144042" y="3409950"/>
            <a:ext cx="2571750" cy="885826"/>
          </a:xfrm>
          <a:prstGeom prst="rect">
            <a:avLst/>
          </a:prstGeom>
          <a:noFill/>
        </p:spPr>
      </p:pic>
      <p:sp>
        <p:nvSpPr>
          <p:cNvPr id="316430" name="AutoShape 14" descr="Image result for pipe wrench pictures"/>
          <p:cNvSpPr>
            <a:spLocks noChangeAspect="1" noChangeArrowheads="1"/>
          </p:cNvSpPr>
          <p:nvPr/>
        </p:nvSpPr>
        <p:spPr bwMode="auto">
          <a:xfrm>
            <a:off x="1233488" y="-108347"/>
            <a:ext cx="228600" cy="228601"/>
          </a:xfrm>
          <a:prstGeom prst="rect">
            <a:avLst/>
          </a:prstGeom>
          <a:noFill/>
        </p:spPr>
        <p:txBody>
          <a:bodyPr vert="horz" wrap="square" lIns="68580" tIns="34290" rIns="68580" bIns="34290" numCol="1" anchor="t" anchorCtr="0" compatLnSpc="1">
            <a:prstTxWarp prst="textNoShape">
              <a:avLst/>
            </a:prstTxWarp>
          </a:bodyPr>
          <a:lstStyle/>
          <a:p>
            <a:endParaRPr lang="en-US" sz="1050" dirty="0"/>
          </a:p>
        </p:txBody>
      </p:sp>
      <p:sp>
        <p:nvSpPr>
          <p:cNvPr id="316432" name="AutoShape 16" descr="Image result for pipe wrench pictures"/>
          <p:cNvSpPr>
            <a:spLocks noChangeAspect="1" noChangeArrowheads="1"/>
          </p:cNvSpPr>
          <p:nvPr/>
        </p:nvSpPr>
        <p:spPr bwMode="auto">
          <a:xfrm>
            <a:off x="1233488" y="-108347"/>
            <a:ext cx="228600" cy="228601"/>
          </a:xfrm>
          <a:prstGeom prst="rect">
            <a:avLst/>
          </a:prstGeom>
          <a:noFill/>
        </p:spPr>
        <p:txBody>
          <a:bodyPr vert="horz" wrap="square" lIns="68580" tIns="34290" rIns="68580" bIns="34290" numCol="1" anchor="t" anchorCtr="0" compatLnSpc="1">
            <a:prstTxWarp prst="textNoShape">
              <a:avLst/>
            </a:prstTxWarp>
          </a:bodyPr>
          <a:lstStyle/>
          <a:p>
            <a:endParaRPr lang="en-US" sz="1050" dirty="0"/>
          </a:p>
        </p:txBody>
      </p:sp>
      <p:sp>
        <p:nvSpPr>
          <p:cNvPr id="316434" name="AutoShape 18" descr="Image result for pipe wrench pictures"/>
          <p:cNvSpPr>
            <a:spLocks noChangeAspect="1" noChangeArrowheads="1"/>
          </p:cNvSpPr>
          <p:nvPr/>
        </p:nvSpPr>
        <p:spPr bwMode="auto">
          <a:xfrm>
            <a:off x="1233488" y="-108347"/>
            <a:ext cx="228600" cy="228601"/>
          </a:xfrm>
          <a:prstGeom prst="rect">
            <a:avLst/>
          </a:prstGeom>
          <a:noFill/>
        </p:spPr>
        <p:txBody>
          <a:bodyPr vert="horz" wrap="square" lIns="68580" tIns="34290" rIns="68580" bIns="34290" numCol="1" anchor="t" anchorCtr="0" compatLnSpc="1">
            <a:prstTxWarp prst="textNoShape">
              <a:avLst/>
            </a:prstTxWarp>
          </a:bodyPr>
          <a:lstStyle/>
          <a:p>
            <a:endParaRPr lang="en-US" sz="1050" dirty="0"/>
          </a:p>
        </p:txBody>
      </p:sp>
      <p:pic>
        <p:nvPicPr>
          <p:cNvPr id="316436" name="Picture 20" descr="Related image">
            <a:hlinkClick r:id="rId6"/>
          </p:cNvPr>
          <p:cNvPicPr>
            <a:picLocks noChangeAspect="1" noChangeArrowheads="1"/>
          </p:cNvPicPr>
          <p:nvPr/>
        </p:nvPicPr>
        <p:blipFill>
          <a:blip r:embed="rId7" cstate="print"/>
          <a:srcRect/>
          <a:stretch>
            <a:fillRect/>
          </a:stretch>
        </p:blipFill>
        <p:spPr bwMode="auto">
          <a:xfrm>
            <a:off x="2913698" y="2109502"/>
            <a:ext cx="2252883" cy="914876"/>
          </a:xfrm>
          <a:prstGeom prst="rect">
            <a:avLst/>
          </a:prstGeom>
          <a:noFill/>
        </p:spPr>
      </p:pic>
      <p:sp>
        <p:nvSpPr>
          <p:cNvPr id="316438" name="AutoShape 22" descr="Image result for pry bar pictures"/>
          <p:cNvSpPr>
            <a:spLocks noChangeAspect="1" noChangeArrowheads="1"/>
          </p:cNvSpPr>
          <p:nvPr/>
        </p:nvSpPr>
        <p:spPr bwMode="auto">
          <a:xfrm>
            <a:off x="1233488" y="-108347"/>
            <a:ext cx="228600" cy="228601"/>
          </a:xfrm>
          <a:prstGeom prst="rect">
            <a:avLst/>
          </a:prstGeom>
          <a:noFill/>
        </p:spPr>
        <p:txBody>
          <a:bodyPr vert="horz" wrap="square" lIns="68580" tIns="34290" rIns="68580" bIns="34290" numCol="1" anchor="t" anchorCtr="0" compatLnSpc="1">
            <a:prstTxWarp prst="textNoShape">
              <a:avLst/>
            </a:prstTxWarp>
          </a:bodyPr>
          <a:lstStyle/>
          <a:p>
            <a:endParaRPr lang="en-US" sz="1050" dirty="0"/>
          </a:p>
        </p:txBody>
      </p:sp>
      <p:pic>
        <p:nvPicPr>
          <p:cNvPr id="316440" name="Picture 24" descr="http://s7d4.scene7.com/is/image/LumberLiquidators/10025523_rs?$373x273$">
            <a:hlinkClick r:id="rId8"/>
          </p:cNvPr>
          <p:cNvPicPr>
            <a:picLocks noChangeAspect="1" noChangeArrowheads="1"/>
          </p:cNvPicPr>
          <p:nvPr/>
        </p:nvPicPr>
        <p:blipFill>
          <a:blip r:embed="rId9" cstate="print"/>
          <a:srcRect/>
          <a:stretch>
            <a:fillRect/>
          </a:stretch>
        </p:blipFill>
        <p:spPr bwMode="auto">
          <a:xfrm>
            <a:off x="5257800" y="2566940"/>
            <a:ext cx="2664619" cy="1950244"/>
          </a:xfrm>
          <a:prstGeom prst="rect">
            <a:avLst/>
          </a:prstGeom>
          <a:noFill/>
        </p:spPr>
      </p:pic>
      <p:sp>
        <p:nvSpPr>
          <p:cNvPr id="15" name="TextBox 14"/>
          <p:cNvSpPr txBox="1"/>
          <p:nvPr/>
        </p:nvSpPr>
        <p:spPr>
          <a:xfrm>
            <a:off x="1089500" y="596646"/>
            <a:ext cx="6422784" cy="323165"/>
          </a:xfrm>
          <a:prstGeom prst="rect">
            <a:avLst/>
          </a:prstGeom>
          <a:noFill/>
        </p:spPr>
        <p:txBody>
          <a:bodyPr wrap="none" rtlCol="0">
            <a:spAutoFit/>
          </a:bodyPr>
          <a:lstStyle/>
          <a:p>
            <a:r>
              <a:rPr lang="en-US" sz="1500" dirty="0">
                <a:solidFill>
                  <a:srgbClr val="00B050"/>
                </a:solidFill>
              </a:rPr>
              <a:t>These are </a:t>
            </a:r>
            <a:r>
              <a:rPr lang="en-US" sz="1500" b="1" dirty="0">
                <a:solidFill>
                  <a:srgbClr val="FF0000"/>
                </a:solidFill>
              </a:rPr>
              <a:t>NOT TOOLS </a:t>
            </a:r>
            <a:r>
              <a:rPr lang="en-US" sz="1500" dirty="0">
                <a:solidFill>
                  <a:srgbClr val="00B050"/>
                </a:solidFill>
              </a:rPr>
              <a:t>for cylinder cap removal or connecting regulators</a:t>
            </a:r>
          </a:p>
        </p:txBody>
      </p:sp>
    </p:spTree>
    <p:extLst>
      <p:ext uri="{BB962C8B-B14F-4D97-AF65-F5344CB8AC3E}">
        <p14:creationId xmlns:p14="http://schemas.microsoft.com/office/powerpoint/2010/main" val="3543651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28087D6A-CEC3-4A4E-ABB1-6BDC183822EB}" type="slidenum">
              <a:rPr lang="en-US" altLang="en-US" smtClean="0"/>
              <a:pPr/>
              <a:t>4</a:t>
            </a:fld>
            <a:endParaRPr lang="en-US" altLang="en-US"/>
          </a:p>
        </p:txBody>
      </p:sp>
      <p:pic>
        <p:nvPicPr>
          <p:cNvPr id="9218" name="Picture 2" descr="http://i.imgur.com/fJv6bAw.jpg"/>
          <p:cNvPicPr>
            <a:picLocks noChangeAspect="1" noChangeArrowheads="1"/>
          </p:cNvPicPr>
          <p:nvPr/>
        </p:nvPicPr>
        <p:blipFill>
          <a:blip r:embed="rId2" cstate="print"/>
          <a:srcRect/>
          <a:stretch>
            <a:fillRect/>
          </a:stretch>
        </p:blipFill>
        <p:spPr bwMode="auto">
          <a:xfrm flipH="1">
            <a:off x="3647311" y="971550"/>
            <a:ext cx="1599909" cy="2133600"/>
          </a:xfrm>
          <a:prstGeom prst="rect">
            <a:avLst/>
          </a:prstGeom>
          <a:noFill/>
        </p:spPr>
      </p:pic>
      <p:pic>
        <p:nvPicPr>
          <p:cNvPr id="4" name="Picture 5"/>
          <p:cNvPicPr>
            <a:picLocks noChangeAspect="1" noChangeArrowheads="1"/>
          </p:cNvPicPr>
          <p:nvPr/>
        </p:nvPicPr>
        <p:blipFill>
          <a:blip r:embed="rId3" cstate="print"/>
          <a:srcRect/>
          <a:stretch>
            <a:fillRect/>
          </a:stretch>
        </p:blipFill>
        <p:spPr>
          <a:xfrm>
            <a:off x="419973" y="895350"/>
            <a:ext cx="2999176" cy="3505200"/>
          </a:xfrm>
          <a:prstGeom prst="rect">
            <a:avLst/>
          </a:prstGeom>
        </p:spPr>
      </p:pic>
      <p:sp>
        <p:nvSpPr>
          <p:cNvPr id="5" name="TextBox 4"/>
          <p:cNvSpPr txBox="1"/>
          <p:nvPr/>
        </p:nvSpPr>
        <p:spPr>
          <a:xfrm>
            <a:off x="2895600" y="147802"/>
            <a:ext cx="2589170" cy="253916"/>
          </a:xfrm>
          <a:prstGeom prst="rect">
            <a:avLst/>
          </a:prstGeom>
          <a:noFill/>
        </p:spPr>
        <p:txBody>
          <a:bodyPr wrap="none" rtlCol="0">
            <a:spAutoFit/>
          </a:bodyPr>
          <a:lstStyle/>
          <a:p>
            <a:r>
              <a:rPr lang="en-US" sz="1050" b="1" dirty="0"/>
              <a:t>Where &amp; where not to use Teflon tape</a:t>
            </a:r>
          </a:p>
        </p:txBody>
      </p:sp>
      <p:pic>
        <p:nvPicPr>
          <p:cNvPr id="9220" name="Picture 4" descr="1PC 1/4 Male Thread Pipe Tube Fitting x Barb Hose Tail Connector Stainless Steel NPT Household Tools(China (Mainland))"/>
          <p:cNvPicPr>
            <a:picLocks noChangeAspect="1" noChangeArrowheads="1"/>
          </p:cNvPicPr>
          <p:nvPr/>
        </p:nvPicPr>
        <p:blipFill>
          <a:blip r:embed="rId4" cstate="print"/>
          <a:srcRect/>
          <a:stretch>
            <a:fillRect/>
          </a:stretch>
        </p:blipFill>
        <p:spPr bwMode="auto">
          <a:xfrm>
            <a:off x="5379467" y="752706"/>
            <a:ext cx="2045066" cy="2045066"/>
          </a:xfrm>
          <a:prstGeom prst="rect">
            <a:avLst/>
          </a:prstGeom>
          <a:noFill/>
        </p:spPr>
      </p:pic>
      <p:pic>
        <p:nvPicPr>
          <p:cNvPr id="7" name="Picture 4" descr="C:\Customer Projects\Test America\2012-10-03_10-30-11_463.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36691" y="3238493"/>
            <a:ext cx="2225705" cy="1255145"/>
          </a:xfrm>
          <a:prstGeom prst="rect">
            <a:avLst/>
          </a:prstGeom>
          <a:noFill/>
          <a:ln w="9525">
            <a:noFill/>
            <a:miter lim="800000"/>
            <a:headEnd/>
            <a:tailEnd/>
          </a:ln>
        </p:spPr>
      </p:pic>
      <p:pic>
        <p:nvPicPr>
          <p:cNvPr id="8" name="Picture 7" descr="E:\EQUIPMNT\DELIVERY\CGA\56CGA-B.TIF"/>
          <p:cNvPicPr>
            <a:picLocks noChangeAspect="1" noChangeArrowheads="1"/>
          </p:cNvPicPr>
          <p:nvPr/>
        </p:nvPicPr>
        <p:blipFill>
          <a:blip r:embed="rId6" cstate="print"/>
          <a:srcRect/>
          <a:stretch>
            <a:fillRect/>
          </a:stretch>
        </p:blipFill>
        <p:spPr bwMode="auto">
          <a:xfrm>
            <a:off x="7374507" y="2716957"/>
            <a:ext cx="1380881" cy="891540"/>
          </a:xfrm>
          <a:prstGeom prst="rect">
            <a:avLst/>
          </a:prstGeom>
          <a:noFill/>
        </p:spPr>
      </p:pic>
      <p:sp>
        <p:nvSpPr>
          <p:cNvPr id="31746" name="AutoShape 2" descr="Image result for flare fittings pictures"/>
          <p:cNvSpPr>
            <a:spLocks noChangeAspect="1" noChangeArrowheads="1"/>
          </p:cNvSpPr>
          <p:nvPr/>
        </p:nvSpPr>
        <p:spPr bwMode="auto">
          <a:xfrm>
            <a:off x="1143000" y="-108347"/>
            <a:ext cx="228600" cy="228601"/>
          </a:xfrm>
          <a:prstGeom prst="rect">
            <a:avLst/>
          </a:prstGeom>
          <a:noFill/>
        </p:spPr>
        <p:txBody>
          <a:bodyPr vert="horz" wrap="square" lIns="68580" tIns="34290" rIns="68580" bIns="34290" numCol="1" anchor="t" anchorCtr="0" compatLnSpc="1">
            <a:prstTxWarp prst="textNoShape">
              <a:avLst/>
            </a:prstTxWarp>
          </a:bodyPr>
          <a:lstStyle/>
          <a:p>
            <a:endParaRPr lang="en-US" sz="1050"/>
          </a:p>
        </p:txBody>
      </p:sp>
      <p:pic>
        <p:nvPicPr>
          <p:cNvPr id="31748" name="Picture 4" descr="Related image"/>
          <p:cNvPicPr>
            <a:picLocks noChangeAspect="1" noChangeArrowheads="1"/>
          </p:cNvPicPr>
          <p:nvPr/>
        </p:nvPicPr>
        <p:blipFill>
          <a:blip r:embed="rId7" cstate="print"/>
          <a:srcRect/>
          <a:stretch>
            <a:fillRect/>
          </a:stretch>
        </p:blipFill>
        <p:spPr bwMode="auto">
          <a:xfrm>
            <a:off x="7315200" y="186308"/>
            <a:ext cx="1440188" cy="1132796"/>
          </a:xfrm>
          <a:prstGeom prst="rect">
            <a:avLst/>
          </a:prstGeom>
          <a:noFill/>
        </p:spPr>
      </p:pic>
      <p:pic>
        <p:nvPicPr>
          <p:cNvPr id="3" name="Picture 2"/>
          <p:cNvPicPr>
            <a:picLocks noChangeAspect="1"/>
          </p:cNvPicPr>
          <p:nvPr/>
        </p:nvPicPr>
        <p:blipFill>
          <a:blip r:embed="rId8"/>
          <a:stretch>
            <a:fillRect/>
          </a:stretch>
        </p:blipFill>
        <p:spPr>
          <a:xfrm>
            <a:off x="6953419" y="3608497"/>
            <a:ext cx="1828800" cy="1028700"/>
          </a:xfrm>
          <a:prstGeom prst="rect">
            <a:avLst/>
          </a:prstGeom>
        </p:spPr>
      </p:pic>
      <p:sp>
        <p:nvSpPr>
          <p:cNvPr id="6" name="TextBox 5"/>
          <p:cNvSpPr txBox="1"/>
          <p:nvPr/>
        </p:nvSpPr>
        <p:spPr>
          <a:xfrm>
            <a:off x="5718260" y="2574237"/>
            <a:ext cx="1524000" cy="492443"/>
          </a:xfrm>
          <a:prstGeom prst="rect">
            <a:avLst/>
          </a:prstGeom>
          <a:noFill/>
        </p:spPr>
        <p:txBody>
          <a:bodyPr wrap="square" rtlCol="0">
            <a:spAutoFit/>
          </a:bodyPr>
          <a:lstStyle/>
          <a:p>
            <a:r>
              <a:rPr lang="en-US" sz="1300" b="1" dirty="0">
                <a:solidFill>
                  <a:srgbClr val="00ABC8"/>
                </a:solidFill>
                <a:latin typeface="Roboto" panose="02000000000000000000" pitchFamily="2" charset="0"/>
                <a:ea typeface="Roboto" panose="02000000000000000000" pitchFamily="2" charset="0"/>
              </a:rPr>
              <a:t>This is the seating surface</a:t>
            </a:r>
          </a:p>
        </p:txBody>
      </p:sp>
      <p:cxnSp>
        <p:nvCxnSpPr>
          <p:cNvPr id="11" name="Straight Arrow Connector 10"/>
          <p:cNvCxnSpPr/>
          <p:nvPr/>
        </p:nvCxnSpPr>
        <p:spPr>
          <a:xfrm>
            <a:off x="6544477" y="3028637"/>
            <a:ext cx="1050292" cy="26096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13" name="Straight Arrow Connector 12"/>
          <p:cNvCxnSpPr>
            <a:stCxn id="6" idx="2"/>
          </p:cNvCxnSpPr>
          <p:nvPr/>
        </p:nvCxnSpPr>
        <p:spPr>
          <a:xfrm>
            <a:off x="6480260" y="3066680"/>
            <a:ext cx="682540" cy="95287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16" name="TextBox 15"/>
          <p:cNvSpPr txBox="1"/>
          <p:nvPr/>
        </p:nvSpPr>
        <p:spPr>
          <a:xfrm>
            <a:off x="203200" y="221710"/>
            <a:ext cx="2576346" cy="292388"/>
          </a:xfrm>
          <a:prstGeom prst="rect">
            <a:avLst/>
          </a:prstGeom>
          <a:noFill/>
        </p:spPr>
        <p:txBody>
          <a:bodyPr wrap="none" rtlCol="0">
            <a:spAutoFit/>
          </a:bodyPr>
          <a:lstStyle/>
          <a:p>
            <a:r>
              <a:rPr lang="en-US" sz="1300" b="1" dirty="0">
                <a:solidFill>
                  <a:srgbClr val="FF0000"/>
                </a:solidFill>
                <a:latin typeface="Roboto" panose="02000000000000000000" pitchFamily="2" charset="0"/>
                <a:ea typeface="Roboto" panose="02000000000000000000" pitchFamily="2" charset="0"/>
              </a:rPr>
              <a:t>What is wrong with this picture?</a:t>
            </a:r>
          </a:p>
        </p:txBody>
      </p:sp>
      <p:cxnSp>
        <p:nvCxnSpPr>
          <p:cNvPr id="18" name="Straight Arrow Connector 17"/>
          <p:cNvCxnSpPr/>
          <p:nvPr/>
        </p:nvCxnSpPr>
        <p:spPr>
          <a:xfrm>
            <a:off x="990600" y="514098"/>
            <a:ext cx="457200" cy="1143252"/>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3655564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b="1" dirty="0"/>
              <a:t>Attaching the Regulator continued</a:t>
            </a:r>
          </a:p>
        </p:txBody>
      </p:sp>
      <p:sp>
        <p:nvSpPr>
          <p:cNvPr id="13315" name="Rectangle 3"/>
          <p:cNvSpPr>
            <a:spLocks noGrp="1" noChangeArrowheads="1"/>
          </p:cNvSpPr>
          <p:nvPr>
            <p:ph type="body" idx="1"/>
          </p:nvPr>
        </p:nvSpPr>
        <p:spPr>
          <a:xfrm>
            <a:off x="1818068" y="730262"/>
            <a:ext cx="5333612" cy="2566856"/>
          </a:xfrm>
        </p:spPr>
        <p:txBody>
          <a:bodyPr/>
          <a:lstStyle/>
          <a:p>
            <a:pPr eaLnBrk="1" hangingPunct="1">
              <a:lnSpc>
                <a:spcPct val="90000"/>
              </a:lnSpc>
            </a:pPr>
            <a:r>
              <a:rPr lang="en-US" sz="2100" dirty="0"/>
              <a:t>Apply an </a:t>
            </a:r>
            <a:r>
              <a:rPr lang="en-US" sz="2100" b="1" u="sng" dirty="0"/>
              <a:t>approved</a:t>
            </a:r>
            <a:r>
              <a:rPr lang="en-US" sz="2100" dirty="0"/>
              <a:t> </a:t>
            </a:r>
            <a:r>
              <a:rPr lang="en-US" sz="2100" dirty="0">
                <a:solidFill>
                  <a:srgbClr val="FF0000"/>
                </a:solidFill>
              </a:rPr>
              <a:t>leak solution </a:t>
            </a:r>
            <a:r>
              <a:rPr lang="en-US" sz="2100" dirty="0"/>
              <a:t>to the connection to test for any leaks</a:t>
            </a:r>
          </a:p>
          <a:p>
            <a:pPr eaLnBrk="1" hangingPunct="1">
              <a:lnSpc>
                <a:spcPct val="90000"/>
              </a:lnSpc>
            </a:pPr>
            <a:r>
              <a:rPr lang="en-US" sz="2100" dirty="0"/>
              <a:t>The regulator may now be adjusted to the correct pressure.</a:t>
            </a:r>
          </a:p>
          <a:p>
            <a:pPr lvl="1" eaLnBrk="1" hangingPunct="1">
              <a:lnSpc>
                <a:spcPct val="90000"/>
              </a:lnSpc>
            </a:pPr>
            <a:endParaRPr lang="en-US" sz="2100" dirty="0"/>
          </a:p>
        </p:txBody>
      </p:sp>
      <p:pic>
        <p:nvPicPr>
          <p:cNvPr id="4" name="Picture 7" descr="t047_r06345_v6"/>
          <p:cNvPicPr>
            <a:picLocks noChangeAspect="1" noChangeArrowheads="1"/>
          </p:cNvPicPr>
          <p:nvPr/>
        </p:nvPicPr>
        <p:blipFill>
          <a:blip r:embed="rId3" cstate="print"/>
          <a:srcRect/>
          <a:stretch>
            <a:fillRect/>
          </a:stretch>
        </p:blipFill>
        <p:spPr bwMode="auto">
          <a:xfrm>
            <a:off x="7315201" y="1652653"/>
            <a:ext cx="990600" cy="2641899"/>
          </a:xfrm>
          <a:prstGeom prst="rect">
            <a:avLst/>
          </a:prstGeom>
          <a:noFill/>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08" y="2208577"/>
            <a:ext cx="1991948" cy="1991948"/>
          </a:xfrm>
          <a:prstGeom prst="rect">
            <a:avLst/>
          </a:prstGeom>
        </p:spPr>
      </p:pic>
      <p:cxnSp>
        <p:nvCxnSpPr>
          <p:cNvPr id="3" name="Straight Connector 2"/>
          <p:cNvCxnSpPr/>
          <p:nvPr/>
        </p:nvCxnSpPr>
        <p:spPr>
          <a:xfrm>
            <a:off x="533400" y="2331178"/>
            <a:ext cx="1143000" cy="1963374"/>
          </a:xfrm>
          <a:prstGeom prst="line">
            <a:avLst/>
          </a:prstGeom>
        </p:spPr>
        <p:style>
          <a:lnRef idx="3">
            <a:schemeClr val="accent5"/>
          </a:lnRef>
          <a:fillRef idx="0">
            <a:schemeClr val="accent5"/>
          </a:fillRef>
          <a:effectRef idx="2">
            <a:schemeClr val="accent5"/>
          </a:effectRef>
          <a:fontRef idx="minor">
            <a:schemeClr val="tx1"/>
          </a:fontRef>
        </p:style>
      </p:cxnSp>
      <p:cxnSp>
        <p:nvCxnSpPr>
          <p:cNvPr id="7" name="Straight Connector 6"/>
          <p:cNvCxnSpPr/>
          <p:nvPr/>
        </p:nvCxnSpPr>
        <p:spPr>
          <a:xfrm flipH="1">
            <a:off x="385764" y="2266950"/>
            <a:ext cx="1443036" cy="2027602"/>
          </a:xfrm>
          <a:prstGeom prst="line">
            <a:avLst/>
          </a:prstGeom>
        </p:spPr>
        <p:style>
          <a:lnRef idx="3">
            <a:schemeClr val="accent5"/>
          </a:lnRef>
          <a:fillRef idx="0">
            <a:schemeClr val="accent5"/>
          </a:fillRef>
          <a:effectRef idx="2">
            <a:schemeClr val="accent5"/>
          </a:effectRef>
          <a:fontRef idx="minor">
            <a:schemeClr val="tx1"/>
          </a:fontRef>
        </p:style>
      </p:cxnSp>
      <p:sp>
        <p:nvSpPr>
          <p:cNvPr id="2" name="TextBox 1"/>
          <p:cNvSpPr txBox="1"/>
          <p:nvPr/>
        </p:nvSpPr>
        <p:spPr>
          <a:xfrm>
            <a:off x="3255614" y="2673970"/>
            <a:ext cx="1330814" cy="292388"/>
          </a:xfrm>
          <a:prstGeom prst="rect">
            <a:avLst/>
          </a:prstGeom>
          <a:noFill/>
        </p:spPr>
        <p:txBody>
          <a:bodyPr wrap="none" rtlCol="0">
            <a:spAutoFit/>
          </a:bodyPr>
          <a:lstStyle/>
          <a:p>
            <a:r>
              <a:rPr lang="en-US" sz="1300" b="1" u="sng" dirty="0">
                <a:solidFill>
                  <a:srgbClr val="FF0000"/>
                </a:solidFill>
                <a:latin typeface="Roboto" panose="02000000000000000000" pitchFamily="2" charset="0"/>
                <a:ea typeface="Roboto" panose="02000000000000000000" pitchFamily="2" charset="0"/>
              </a:rPr>
              <a:t>Safety Moment</a:t>
            </a:r>
          </a:p>
        </p:txBody>
      </p:sp>
    </p:spTree>
    <p:extLst>
      <p:ext uri="{BB962C8B-B14F-4D97-AF65-F5344CB8AC3E}">
        <p14:creationId xmlns:p14="http://schemas.microsoft.com/office/powerpoint/2010/main" val="21210398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2286000" y="666750"/>
            <a:ext cx="6382942" cy="403621"/>
          </a:xfrm>
        </p:spPr>
        <p:txBody>
          <a:bodyPr/>
          <a:lstStyle/>
          <a:p>
            <a:pPr eaLnBrk="1" hangingPunct="1">
              <a:defRPr/>
            </a:pPr>
            <a:r>
              <a:rPr lang="en-US" sz="1800" b="1" dirty="0"/>
              <a:t>Does the regulator match my gas?</a:t>
            </a:r>
          </a:p>
        </p:txBody>
      </p:sp>
      <p:sp>
        <p:nvSpPr>
          <p:cNvPr id="6148" name="Rectangle 3"/>
          <p:cNvSpPr>
            <a:spLocks noGrp="1" noChangeArrowheads="1"/>
          </p:cNvSpPr>
          <p:nvPr>
            <p:ph type="body" idx="1"/>
          </p:nvPr>
        </p:nvSpPr>
        <p:spPr/>
        <p:txBody>
          <a:bodyPr/>
          <a:lstStyle/>
          <a:p>
            <a:pPr eaLnBrk="1" hangingPunct="1"/>
            <a:endParaRPr lang="en-US" dirty="0"/>
          </a:p>
          <a:p>
            <a:pPr eaLnBrk="1" hangingPunct="1">
              <a:buFontTx/>
              <a:buNone/>
            </a:pPr>
            <a:r>
              <a:rPr lang="en-US" dirty="0"/>
              <a:t>Heat of recompression</a:t>
            </a:r>
          </a:p>
        </p:txBody>
      </p:sp>
      <p:graphicFrame>
        <p:nvGraphicFramePr>
          <p:cNvPr id="6146" name="Object 4"/>
          <p:cNvGraphicFramePr>
            <a:graphicFrameLocks noChangeAspect="1"/>
          </p:cNvGraphicFramePr>
          <p:nvPr>
            <p:extLst>
              <p:ext uri="{D42A27DB-BD31-4B8C-83A1-F6EECF244321}">
                <p14:modId xmlns:p14="http://schemas.microsoft.com/office/powerpoint/2010/main" val="2319034781"/>
              </p:ext>
            </p:extLst>
          </p:nvPr>
        </p:nvGraphicFramePr>
        <p:xfrm>
          <a:off x="3048000" y="1322903"/>
          <a:ext cx="3311699" cy="3163491"/>
        </p:xfrm>
        <a:graphic>
          <a:graphicData uri="http://schemas.openxmlformats.org/presentationml/2006/ole">
            <mc:AlternateContent xmlns:mc="http://schemas.openxmlformats.org/markup-compatibility/2006">
              <mc:Choice xmlns:v="urn:schemas-microsoft-com:vml" Requires="v">
                <p:oleObj name="Photo Editor Photo" r:id="rId2" imgW="4458322" imgH="4258269" progId="MSPhotoEd.3">
                  <p:embed/>
                </p:oleObj>
              </mc:Choice>
              <mc:Fallback>
                <p:oleObj name="Photo Editor Photo" r:id="rId2" imgW="4458322" imgH="4258269" progId="MSPhotoEd.3">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322903"/>
                        <a:ext cx="3311699" cy="3163491"/>
                      </a:xfrm>
                      <a:prstGeom prst="rect">
                        <a:avLst/>
                      </a:prstGeom>
                      <a:noFill/>
                      <a:ln>
                        <a:noFill/>
                      </a:ln>
                      <a:effectLst/>
                    </p:spPr>
                  </p:pic>
                </p:oleObj>
              </mc:Fallback>
            </mc:AlternateContent>
          </a:graphicData>
        </a:graphic>
      </p:graphicFrame>
      <p:sp>
        <p:nvSpPr>
          <p:cNvPr id="2" name="TextBox 1"/>
          <p:cNvSpPr txBox="1"/>
          <p:nvPr/>
        </p:nvSpPr>
        <p:spPr>
          <a:xfrm>
            <a:off x="6400800" y="1428750"/>
            <a:ext cx="2362200" cy="492443"/>
          </a:xfrm>
          <a:prstGeom prst="rect">
            <a:avLst/>
          </a:prstGeom>
          <a:noFill/>
        </p:spPr>
        <p:txBody>
          <a:bodyPr wrap="square" rtlCol="0">
            <a:spAutoFit/>
          </a:bodyPr>
          <a:lstStyle/>
          <a:p>
            <a:r>
              <a:rPr lang="en-US" sz="1300" b="1" dirty="0">
                <a:solidFill>
                  <a:srgbClr val="FF0000"/>
                </a:solidFill>
                <a:latin typeface="Roboto" panose="02000000000000000000" pitchFamily="2" charset="0"/>
                <a:ea typeface="Roboto" panose="02000000000000000000" pitchFamily="2" charset="0"/>
              </a:rPr>
              <a:t>Another example of opening the cylinder valve slowly.</a:t>
            </a:r>
          </a:p>
        </p:txBody>
      </p:sp>
    </p:spTree>
    <p:extLst>
      <p:ext uri="{BB962C8B-B14F-4D97-AF65-F5344CB8AC3E}">
        <p14:creationId xmlns:p14="http://schemas.microsoft.com/office/powerpoint/2010/main" val="40505038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F7F7EA8C-3654-4D6A-AEF9-1F3238BF848C}" type="slidenum">
              <a:rPr lang="en-US" smtClean="0"/>
              <a:pPr>
                <a:defRPr/>
              </a:pPr>
              <a:t>42</a:t>
            </a:fld>
            <a:endParaRPr lang="en-US" dirty="0"/>
          </a:p>
        </p:txBody>
      </p:sp>
      <p:sp>
        <p:nvSpPr>
          <p:cNvPr id="3" name="TextBox 2"/>
          <p:cNvSpPr txBox="1"/>
          <p:nvPr/>
        </p:nvSpPr>
        <p:spPr>
          <a:xfrm>
            <a:off x="2438400" y="819150"/>
            <a:ext cx="3308919" cy="292388"/>
          </a:xfrm>
          <a:prstGeom prst="rect">
            <a:avLst/>
          </a:prstGeom>
          <a:noFill/>
        </p:spPr>
        <p:txBody>
          <a:bodyPr wrap="none" rtlCol="0">
            <a:spAutoFit/>
          </a:bodyPr>
          <a:lstStyle/>
          <a:p>
            <a:r>
              <a:rPr lang="en-US" sz="1300" b="1" dirty="0">
                <a:solidFill>
                  <a:srgbClr val="7030A0"/>
                </a:solidFill>
                <a:latin typeface="Roboto" panose="02000000000000000000" pitchFamily="2" charset="0"/>
                <a:ea typeface="Roboto" panose="02000000000000000000" pitchFamily="2" charset="0"/>
              </a:rPr>
              <a:t>Does the regulator match my application?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8147" y="1172552"/>
            <a:ext cx="2249424" cy="2468880"/>
          </a:xfrm>
          <a:prstGeom prst="rect">
            <a:avLst/>
          </a:prstGeom>
        </p:spPr>
      </p:pic>
      <p:sp>
        <p:nvSpPr>
          <p:cNvPr id="5" name="TextBox 4"/>
          <p:cNvSpPr txBox="1"/>
          <p:nvPr/>
        </p:nvSpPr>
        <p:spPr>
          <a:xfrm>
            <a:off x="533400" y="3697348"/>
            <a:ext cx="8172430" cy="492443"/>
          </a:xfrm>
          <a:prstGeom prst="rect">
            <a:avLst/>
          </a:prstGeom>
          <a:noFill/>
        </p:spPr>
        <p:txBody>
          <a:bodyPr wrap="none" rtlCol="0">
            <a:spAutoFit/>
          </a:bodyPr>
          <a:lstStyle/>
          <a:p>
            <a:r>
              <a:rPr lang="en-US" sz="1300" b="1" dirty="0">
                <a:solidFill>
                  <a:srgbClr val="FF0000"/>
                </a:solidFill>
                <a:latin typeface="Roboto" panose="02000000000000000000" pitchFamily="2" charset="0"/>
                <a:ea typeface="Roboto" panose="02000000000000000000" pitchFamily="2" charset="0"/>
              </a:rPr>
              <a:t>Using an industrial regulator on a specialty gas cylinder. It’s like drinking clean water through a dirty straw.</a:t>
            </a:r>
          </a:p>
          <a:p>
            <a:r>
              <a:rPr lang="en-US" sz="1300" b="1" dirty="0">
                <a:solidFill>
                  <a:srgbClr val="FF0000"/>
                </a:solidFill>
                <a:latin typeface="Roboto" panose="02000000000000000000" pitchFamily="2" charset="0"/>
                <a:ea typeface="Roboto" panose="02000000000000000000" pitchFamily="2" charset="0"/>
              </a:rPr>
              <a:t>How can you tell the difference?</a:t>
            </a:r>
          </a:p>
        </p:txBody>
      </p:sp>
    </p:spTree>
    <p:extLst>
      <p:ext uri="{BB962C8B-B14F-4D97-AF65-F5344CB8AC3E}">
        <p14:creationId xmlns:p14="http://schemas.microsoft.com/office/powerpoint/2010/main" val="27706577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F7F7EA8C-3654-4D6A-AEF9-1F3238BF848C}" type="slidenum">
              <a:rPr lang="en-US" smtClean="0"/>
              <a:pPr>
                <a:defRPr/>
              </a:pPr>
              <a:t>43</a:t>
            </a:fld>
            <a:endParaRPr lang="en-US" dirty="0"/>
          </a:p>
        </p:txBody>
      </p:sp>
      <p:sp>
        <p:nvSpPr>
          <p:cNvPr id="3" name="TextBox 2"/>
          <p:cNvSpPr txBox="1"/>
          <p:nvPr/>
        </p:nvSpPr>
        <p:spPr>
          <a:xfrm>
            <a:off x="1981200" y="590550"/>
            <a:ext cx="3950120" cy="461665"/>
          </a:xfrm>
          <a:prstGeom prst="rect">
            <a:avLst/>
          </a:prstGeom>
          <a:noFill/>
        </p:spPr>
        <p:txBody>
          <a:bodyPr wrap="none" rtlCol="0">
            <a:spAutoFit/>
          </a:bodyPr>
          <a:lstStyle/>
          <a:p>
            <a:r>
              <a:rPr lang="en-US" sz="2400" b="1" dirty="0">
                <a:solidFill>
                  <a:srgbClr val="C20D19"/>
                </a:solidFill>
                <a:latin typeface="Roboto" panose="02000000000000000000" pitchFamily="2" charset="0"/>
                <a:ea typeface="Roboto" panose="02000000000000000000" pitchFamily="2" charset="0"/>
              </a:rPr>
              <a:t>My CO2 cylinder is leaking.</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0" y="1581150"/>
            <a:ext cx="1921790" cy="209227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1733550"/>
            <a:ext cx="2831812" cy="2831812"/>
          </a:xfrm>
          <a:prstGeom prst="rect">
            <a:avLst/>
          </a:prstGeom>
        </p:spPr>
      </p:pic>
      <p:cxnSp>
        <p:nvCxnSpPr>
          <p:cNvPr id="7" name="Straight Arrow Connector 6"/>
          <p:cNvCxnSpPr/>
          <p:nvPr/>
        </p:nvCxnSpPr>
        <p:spPr>
          <a:xfrm>
            <a:off x="4495800" y="1200150"/>
            <a:ext cx="1600200" cy="83820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9397126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514600" y="473869"/>
            <a:ext cx="6246019" cy="411956"/>
          </a:xfrm>
        </p:spPr>
        <p:txBody>
          <a:bodyPr/>
          <a:lstStyle/>
          <a:p>
            <a:pPr eaLnBrk="1" hangingPunct="1">
              <a:defRPr/>
            </a:pPr>
            <a:r>
              <a:rPr lang="en-US" sz="3000" dirty="0"/>
              <a:t>Washer or Seals</a:t>
            </a:r>
          </a:p>
        </p:txBody>
      </p:sp>
      <p:sp>
        <p:nvSpPr>
          <p:cNvPr id="17411" name="Rectangle 3"/>
          <p:cNvSpPr>
            <a:spLocks noGrp="1" noChangeArrowheads="1"/>
          </p:cNvSpPr>
          <p:nvPr>
            <p:ph type="body" idx="1"/>
          </p:nvPr>
        </p:nvSpPr>
        <p:spPr/>
        <p:txBody>
          <a:bodyPr/>
          <a:lstStyle/>
          <a:p>
            <a:pPr eaLnBrk="1" hangingPunct="1">
              <a:buFontTx/>
              <a:buNone/>
            </a:pPr>
            <a:r>
              <a:rPr lang="en-US" sz="2100" dirty="0"/>
              <a:t>Use a new washer (seal) every time you change a cylinder if the cylinder valve requires a washer.</a:t>
            </a:r>
          </a:p>
        </p:txBody>
      </p:sp>
      <p:pic>
        <p:nvPicPr>
          <p:cNvPr id="17413" name="Picture 5" descr="IMG_5412 copy"/>
          <p:cNvPicPr>
            <a:picLocks noChangeAspect="1" noChangeArrowheads="1"/>
          </p:cNvPicPr>
          <p:nvPr/>
        </p:nvPicPr>
        <p:blipFill>
          <a:blip r:embed="rId2" cstate="print"/>
          <a:srcRect/>
          <a:stretch>
            <a:fillRect/>
          </a:stretch>
        </p:blipFill>
        <p:spPr bwMode="auto">
          <a:xfrm>
            <a:off x="3031332" y="2419350"/>
            <a:ext cx="1771650" cy="1328738"/>
          </a:xfrm>
          <a:prstGeom prst="rect">
            <a:avLst/>
          </a:prstGeom>
          <a:noFill/>
          <a:ln w="9525">
            <a:noFill/>
            <a:miter lim="800000"/>
            <a:headEnd/>
            <a:tailEnd/>
          </a:ln>
        </p:spPr>
      </p:pic>
    </p:spTree>
    <p:extLst>
      <p:ext uri="{BB962C8B-B14F-4D97-AF65-F5344CB8AC3E}">
        <p14:creationId xmlns:p14="http://schemas.microsoft.com/office/powerpoint/2010/main" val="6672018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1432323" y="309563"/>
            <a:ext cx="6246019" cy="657225"/>
          </a:xfrm>
        </p:spPr>
        <p:txBody>
          <a:bodyPr/>
          <a:lstStyle/>
          <a:p>
            <a:pPr eaLnBrk="1" hangingPunct="1">
              <a:defRPr/>
            </a:pPr>
            <a:r>
              <a:rPr lang="en-US" sz="2400" dirty="0"/>
              <a:t>Left Hand  = Counter-clockwise</a:t>
            </a:r>
            <a:br>
              <a:rPr lang="en-US" sz="2400" dirty="0"/>
            </a:br>
            <a:r>
              <a:rPr lang="en-US" sz="2400" dirty="0"/>
              <a:t>Has a V-Groove on the nut</a:t>
            </a:r>
          </a:p>
        </p:txBody>
      </p:sp>
      <p:pic>
        <p:nvPicPr>
          <p:cNvPr id="16388" name="Picture 4" descr="IMG_5405 copy"/>
          <p:cNvPicPr>
            <a:picLocks noChangeAspect="1" noChangeArrowheads="1"/>
          </p:cNvPicPr>
          <p:nvPr/>
        </p:nvPicPr>
        <p:blipFill>
          <a:blip r:embed="rId2" cstate="print"/>
          <a:srcRect/>
          <a:stretch>
            <a:fillRect/>
          </a:stretch>
        </p:blipFill>
        <p:spPr bwMode="auto">
          <a:xfrm>
            <a:off x="1448263" y="1809750"/>
            <a:ext cx="1371600" cy="1228725"/>
          </a:xfrm>
          <a:prstGeom prst="rect">
            <a:avLst/>
          </a:prstGeom>
          <a:noFill/>
          <a:ln w="9525">
            <a:noFill/>
            <a:miter lim="800000"/>
            <a:headEnd/>
            <a:tailEnd/>
          </a:ln>
        </p:spPr>
      </p:pic>
      <p:pic>
        <p:nvPicPr>
          <p:cNvPr id="16389" name="Picture 5" descr="IMG_5412 copy"/>
          <p:cNvPicPr>
            <a:picLocks noChangeAspect="1" noChangeArrowheads="1"/>
          </p:cNvPicPr>
          <p:nvPr/>
        </p:nvPicPr>
        <p:blipFill>
          <a:blip r:embed="rId3" cstate="print"/>
          <a:srcRect/>
          <a:stretch>
            <a:fillRect/>
          </a:stretch>
        </p:blipFill>
        <p:spPr bwMode="auto">
          <a:xfrm>
            <a:off x="3657600" y="1733550"/>
            <a:ext cx="1657350" cy="1243013"/>
          </a:xfrm>
          <a:prstGeom prst="rect">
            <a:avLst/>
          </a:prstGeom>
          <a:noFill/>
          <a:ln w="9525">
            <a:noFill/>
            <a:miter lim="800000"/>
            <a:headEnd/>
            <a:tailEnd/>
          </a:ln>
        </p:spPr>
      </p:pic>
    </p:spTree>
    <p:extLst>
      <p:ext uri="{BB962C8B-B14F-4D97-AF65-F5344CB8AC3E}">
        <p14:creationId xmlns:p14="http://schemas.microsoft.com/office/powerpoint/2010/main" val="22873022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NOMANIFOcropped"/>
          <p:cNvPicPr>
            <a:picLocks noChangeAspect="1" noChangeArrowheads="1"/>
          </p:cNvPicPr>
          <p:nvPr/>
        </p:nvPicPr>
        <p:blipFill>
          <a:blip r:embed="rId3" cstate="print"/>
          <a:srcRect/>
          <a:stretch>
            <a:fillRect/>
          </a:stretch>
        </p:blipFill>
        <p:spPr bwMode="auto">
          <a:xfrm>
            <a:off x="5278471" y="1770434"/>
            <a:ext cx="2228850" cy="1638300"/>
          </a:xfrm>
          <a:prstGeom prst="rect">
            <a:avLst/>
          </a:prstGeom>
          <a:noFill/>
          <a:ln w="9525">
            <a:noFill/>
            <a:miter lim="800000"/>
            <a:headEnd/>
            <a:tailEnd/>
          </a:ln>
        </p:spPr>
      </p:pic>
      <p:sp>
        <p:nvSpPr>
          <p:cNvPr id="1254403" name="Rectangle 3"/>
          <p:cNvSpPr>
            <a:spLocks noGrp="1" noChangeArrowheads="1"/>
          </p:cNvSpPr>
          <p:nvPr>
            <p:ph type="title"/>
          </p:nvPr>
        </p:nvSpPr>
        <p:spPr>
          <a:xfrm>
            <a:off x="1428750" y="541735"/>
            <a:ext cx="6246019" cy="370284"/>
          </a:xfrm>
        </p:spPr>
        <p:txBody>
          <a:bodyPr/>
          <a:lstStyle/>
          <a:p>
            <a:pPr eaLnBrk="1" hangingPunct="1">
              <a:defRPr/>
            </a:pPr>
            <a:r>
              <a:rPr lang="en-US" b="1" dirty="0"/>
              <a:t>Regulator Mounting</a:t>
            </a:r>
          </a:p>
        </p:txBody>
      </p:sp>
      <p:sp>
        <p:nvSpPr>
          <p:cNvPr id="58373" name="Line 5"/>
          <p:cNvSpPr>
            <a:spLocks noChangeShapeType="1"/>
          </p:cNvSpPr>
          <p:nvPr/>
        </p:nvSpPr>
        <p:spPr bwMode="auto">
          <a:xfrm flipH="1" flipV="1">
            <a:off x="4800600" y="1543050"/>
            <a:ext cx="971550" cy="1143000"/>
          </a:xfrm>
          <a:prstGeom prst="line">
            <a:avLst/>
          </a:prstGeom>
          <a:noFill/>
          <a:ln w="12700">
            <a:noFill/>
            <a:miter lim="800000"/>
            <a:headEnd/>
            <a:tailEnd type="triangle" w="med" len="med"/>
          </a:ln>
          <a:effectLst>
            <a:prstShdw prst="shdw17" dist="17961" dir="13500000">
              <a:srgbClr val="999999"/>
            </a:prstShdw>
          </a:effectLst>
        </p:spPr>
        <p:txBody>
          <a:bodyPr wrap="none" anchor="ctr"/>
          <a:lstStyle/>
          <a:p>
            <a:endParaRPr lang="en-US" sz="1050" dirty="0"/>
          </a:p>
        </p:txBody>
      </p:sp>
      <p:pic>
        <p:nvPicPr>
          <p:cNvPr id="58374" name="Picture 6" descr="MANIFOLDcropped"/>
          <p:cNvPicPr>
            <a:picLocks noChangeAspect="1" noChangeArrowheads="1"/>
          </p:cNvPicPr>
          <p:nvPr/>
        </p:nvPicPr>
        <p:blipFill>
          <a:blip r:embed="rId4" cstate="print"/>
          <a:srcRect/>
          <a:stretch>
            <a:fillRect/>
          </a:stretch>
        </p:blipFill>
        <p:spPr bwMode="auto">
          <a:xfrm>
            <a:off x="1412944" y="1703355"/>
            <a:ext cx="2250281" cy="2050256"/>
          </a:xfrm>
          <a:prstGeom prst="rect">
            <a:avLst/>
          </a:prstGeom>
          <a:noFill/>
          <a:ln w="9525">
            <a:noFill/>
            <a:miter lim="800000"/>
            <a:headEnd/>
            <a:tailEnd/>
          </a:ln>
        </p:spPr>
      </p:pic>
      <p:sp>
        <p:nvSpPr>
          <p:cNvPr id="58376" name="Text Box 8"/>
          <p:cNvSpPr txBox="1">
            <a:spLocks noChangeArrowheads="1"/>
          </p:cNvSpPr>
          <p:nvPr/>
        </p:nvSpPr>
        <p:spPr bwMode="auto">
          <a:xfrm>
            <a:off x="1868092" y="1285875"/>
            <a:ext cx="1273943" cy="323165"/>
          </a:xfrm>
          <a:prstGeom prst="rect">
            <a:avLst/>
          </a:prstGeom>
          <a:noFill/>
          <a:ln w="9525">
            <a:noFill/>
            <a:miter lim="800000"/>
            <a:headEnd/>
            <a:tailEnd/>
          </a:ln>
        </p:spPr>
        <p:txBody>
          <a:bodyPr wrap="square">
            <a:spAutoFit/>
          </a:bodyPr>
          <a:lstStyle/>
          <a:p>
            <a:r>
              <a:rPr lang="en-US" sz="1500" dirty="0"/>
              <a:t>Right Way</a:t>
            </a:r>
          </a:p>
        </p:txBody>
      </p:sp>
      <p:sp>
        <p:nvSpPr>
          <p:cNvPr id="58377" name="Text Box 9"/>
          <p:cNvSpPr txBox="1">
            <a:spLocks noChangeArrowheads="1"/>
          </p:cNvSpPr>
          <p:nvPr/>
        </p:nvSpPr>
        <p:spPr bwMode="auto">
          <a:xfrm>
            <a:off x="6073379" y="1321594"/>
            <a:ext cx="1179169" cy="323165"/>
          </a:xfrm>
          <a:prstGeom prst="rect">
            <a:avLst/>
          </a:prstGeom>
          <a:noFill/>
          <a:ln w="9525">
            <a:noFill/>
            <a:miter lim="800000"/>
            <a:headEnd/>
            <a:tailEnd/>
          </a:ln>
        </p:spPr>
        <p:txBody>
          <a:bodyPr wrap="none">
            <a:spAutoFit/>
          </a:bodyPr>
          <a:lstStyle/>
          <a:p>
            <a:r>
              <a:rPr lang="en-US" sz="1500" dirty="0"/>
              <a:t>Wrong Way</a:t>
            </a:r>
          </a:p>
        </p:txBody>
      </p:sp>
      <p:pic>
        <p:nvPicPr>
          <p:cNvPr id="58378" name="Picture 11" descr="Y15_418985_DualReg"/>
          <p:cNvPicPr>
            <a:picLocks noChangeAspect="1" noChangeArrowheads="1"/>
          </p:cNvPicPr>
          <p:nvPr/>
        </p:nvPicPr>
        <p:blipFill>
          <a:blip r:embed="rId5" cstate="print"/>
          <a:srcRect/>
          <a:stretch>
            <a:fillRect/>
          </a:stretch>
        </p:blipFill>
        <p:spPr bwMode="auto">
          <a:xfrm>
            <a:off x="3901307" y="2357397"/>
            <a:ext cx="1402924" cy="2102674"/>
          </a:xfrm>
          <a:prstGeom prst="rect">
            <a:avLst/>
          </a:prstGeom>
          <a:noFill/>
          <a:ln w="9525">
            <a:noFill/>
            <a:miter lim="800000"/>
            <a:headEnd/>
            <a:tailEnd/>
          </a:ln>
        </p:spPr>
      </p:pic>
      <p:pic>
        <p:nvPicPr>
          <p:cNvPr id="2" name="Picture 2"/>
          <p:cNvPicPr>
            <a:picLocks noChangeAspect="1" noChangeArrowheads="1"/>
          </p:cNvPicPr>
          <p:nvPr/>
        </p:nvPicPr>
        <p:blipFill>
          <a:blip r:embed="rId6" cstate="print"/>
          <a:srcRect/>
          <a:stretch>
            <a:fillRect/>
          </a:stretch>
        </p:blipFill>
        <p:spPr bwMode="auto">
          <a:xfrm>
            <a:off x="3716396" y="418788"/>
            <a:ext cx="1508903" cy="1901048"/>
          </a:xfrm>
          <a:prstGeom prst="rect">
            <a:avLst/>
          </a:prstGeom>
          <a:noFill/>
          <a:ln w="9525">
            <a:noFill/>
            <a:miter lim="800000"/>
            <a:headEnd/>
            <a:tailEnd/>
          </a:ln>
        </p:spPr>
      </p:pic>
      <p:sp>
        <p:nvSpPr>
          <p:cNvPr id="11" name="TextBox 10"/>
          <p:cNvSpPr txBox="1"/>
          <p:nvPr/>
        </p:nvSpPr>
        <p:spPr>
          <a:xfrm>
            <a:off x="6073379" y="3553528"/>
            <a:ext cx="1748993" cy="253916"/>
          </a:xfrm>
          <a:prstGeom prst="rect">
            <a:avLst/>
          </a:prstGeom>
          <a:noFill/>
        </p:spPr>
        <p:txBody>
          <a:bodyPr wrap="square" rtlCol="0">
            <a:spAutoFit/>
          </a:bodyPr>
          <a:lstStyle/>
          <a:p>
            <a:r>
              <a:rPr lang="en-US" sz="1050" dirty="0"/>
              <a:t>The regulator juggle.</a:t>
            </a:r>
          </a:p>
        </p:txBody>
      </p:sp>
    </p:spTree>
    <p:extLst>
      <p:ext uri="{BB962C8B-B14F-4D97-AF65-F5344CB8AC3E}">
        <p14:creationId xmlns:p14="http://schemas.microsoft.com/office/powerpoint/2010/main" val="5669346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600" b="1" dirty="0"/>
              <a:t>Do you require continual gas flow?</a:t>
            </a:r>
          </a:p>
        </p:txBody>
      </p:sp>
      <p:sp>
        <p:nvSpPr>
          <p:cNvPr id="3" name="Slide Number Placeholder 2"/>
          <p:cNvSpPr>
            <a:spLocks noGrp="1"/>
          </p:cNvSpPr>
          <p:nvPr>
            <p:ph type="sldNum" sz="quarter" idx="12"/>
          </p:nvPr>
        </p:nvSpPr>
        <p:spPr/>
        <p:txBody>
          <a:bodyPr/>
          <a:lstStyle/>
          <a:p>
            <a:pPr>
              <a:defRPr/>
            </a:pPr>
            <a:fld id="{30D1A33E-E809-4878-92D2-C36BCA23EE9D}" type="slidenum">
              <a:rPr lang="en-US" smtClean="0"/>
              <a:pPr>
                <a:defRPr/>
              </a:pPr>
              <a:t>47</a:t>
            </a:fld>
            <a:endParaRPr lang="en-US"/>
          </a:p>
        </p:txBody>
      </p:sp>
      <p:pic>
        <p:nvPicPr>
          <p:cNvPr id="12290" name="Picture 2" descr="E11-CP120R5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200150"/>
            <a:ext cx="1289050"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3"/>
          <a:stretch>
            <a:fillRect/>
          </a:stretch>
        </p:blipFill>
        <p:spPr>
          <a:xfrm>
            <a:off x="609600" y="899683"/>
            <a:ext cx="1876425" cy="1956031"/>
          </a:xfrm>
          <a:prstGeom prst="rect">
            <a:avLst/>
          </a:prstGeom>
        </p:spPr>
      </p:pic>
      <p:pic>
        <p:nvPicPr>
          <p:cNvPr id="5" name="Picture 4"/>
          <p:cNvPicPr>
            <a:picLocks noChangeAspect="1"/>
          </p:cNvPicPr>
          <p:nvPr/>
        </p:nvPicPr>
        <p:blipFill>
          <a:blip r:embed="rId4"/>
          <a:stretch>
            <a:fillRect/>
          </a:stretch>
        </p:blipFill>
        <p:spPr>
          <a:xfrm>
            <a:off x="3352800" y="757975"/>
            <a:ext cx="2033847" cy="1981200"/>
          </a:xfrm>
          <a:prstGeom prst="rect">
            <a:avLst/>
          </a:prstGeom>
        </p:spPr>
      </p:pic>
      <p:pic>
        <p:nvPicPr>
          <p:cNvPr id="7" name="Picture 6"/>
          <p:cNvPicPr>
            <a:picLocks noChangeAspect="1"/>
          </p:cNvPicPr>
          <p:nvPr/>
        </p:nvPicPr>
        <p:blipFill>
          <a:blip r:embed="rId5"/>
          <a:stretch>
            <a:fillRect/>
          </a:stretch>
        </p:blipFill>
        <p:spPr>
          <a:xfrm>
            <a:off x="1977433" y="2735687"/>
            <a:ext cx="1321983" cy="1912513"/>
          </a:xfrm>
          <a:prstGeom prst="rect">
            <a:avLst/>
          </a:prstGeom>
        </p:spPr>
      </p:pic>
    </p:spTree>
    <p:extLst>
      <p:ext uri="{BB962C8B-B14F-4D97-AF65-F5344CB8AC3E}">
        <p14:creationId xmlns:p14="http://schemas.microsoft.com/office/powerpoint/2010/main" val="39666839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Gas equipment life span</a:t>
            </a:r>
          </a:p>
        </p:txBody>
      </p:sp>
      <p:sp>
        <p:nvSpPr>
          <p:cNvPr id="3" name="Slide Number Placeholder 2"/>
          <p:cNvSpPr>
            <a:spLocks noGrp="1"/>
          </p:cNvSpPr>
          <p:nvPr>
            <p:ph type="sldNum" sz="quarter" idx="12"/>
          </p:nvPr>
        </p:nvSpPr>
        <p:spPr/>
        <p:txBody>
          <a:bodyPr/>
          <a:lstStyle/>
          <a:p>
            <a:pPr>
              <a:defRPr/>
            </a:pPr>
            <a:fld id="{30D1A33E-E809-4878-92D2-C36BCA23EE9D}" type="slidenum">
              <a:rPr lang="en-US" smtClean="0"/>
              <a:pPr>
                <a:defRPr/>
              </a:pPr>
              <a:t>48</a:t>
            </a:fld>
            <a:endParaRPr lang="en-US"/>
          </a:p>
        </p:txBody>
      </p:sp>
      <p:sp>
        <p:nvSpPr>
          <p:cNvPr id="4" name="Rectangle 3"/>
          <p:cNvSpPr/>
          <p:nvPr/>
        </p:nvSpPr>
        <p:spPr>
          <a:xfrm>
            <a:off x="2286000" y="819150"/>
            <a:ext cx="4572000" cy="3108543"/>
          </a:xfrm>
          <a:prstGeom prst="rect">
            <a:avLst/>
          </a:prstGeom>
        </p:spPr>
        <p:txBody>
          <a:bodyPr>
            <a:spAutoFit/>
          </a:bodyPr>
          <a:lstStyle/>
          <a:p>
            <a:pPr marL="0" marR="0">
              <a:spcBef>
                <a:spcPts val="0"/>
              </a:spcBef>
              <a:spcAft>
                <a:spcPts val="0"/>
              </a:spcAft>
            </a:pP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rPr>
              <a:t>Depending on gas service</a:t>
            </a: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 materials used in construction, regulator manufacturer &amp; customer usage frequency the normal specialty gas regulator has a life expectancy of </a:t>
            </a: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rPr>
              <a:t>7-10 years. </a:t>
            </a:r>
            <a:endParaRPr lang="en-US" sz="1000" u="sng"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 </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Some customers </a:t>
            </a: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rPr>
              <a:t>change out the regulators </a:t>
            </a: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every 5-7 yrs., depending on what type of gas is used &amp; many other factors. </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 </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Most </a:t>
            </a: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rPr>
              <a:t>inert gas </a:t>
            </a: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regulators (580) should be good for </a:t>
            </a: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rPr>
              <a:t>7 yrs</a:t>
            </a: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 </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rPr>
              <a:t>Corrosive gas </a:t>
            </a: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regulators (330,660 and 705) can have a life expectancy of </a:t>
            </a: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rPr>
              <a:t>90 days to 12 months</a:t>
            </a: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 </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rPr>
              <a:t>Pigtails</a:t>
            </a: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 in inert gas service should be replaced every </a:t>
            </a: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rPr>
              <a:t>7 years</a:t>
            </a:r>
            <a:r>
              <a:rPr lang="en-US" dirty="0">
                <a:solidFill>
                  <a:srgbClr val="0000FF"/>
                </a:solidFill>
                <a:latin typeface="Calibri" panose="020F0502020204030204" pitchFamily="34" charset="0"/>
                <a:ea typeface="Calibri" panose="020F0502020204030204" pitchFamily="34" charset="0"/>
                <a:cs typeface="Times New Roman" panose="02020603050405020304" pitchFamily="18" charset="0"/>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06297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28087D6A-CEC3-4A4E-ABB1-6BDC183822EB}" type="slidenum">
              <a:rPr lang="en-US" altLang="en-US" smtClean="0"/>
              <a:pPr/>
              <a:t>49</a:t>
            </a:fld>
            <a:endParaRPr lang="en-US" altLang="en-US" dirty="0"/>
          </a:p>
        </p:txBody>
      </p:sp>
      <p:pic>
        <p:nvPicPr>
          <p:cNvPr id="7169" name="Picture 1"/>
          <p:cNvPicPr>
            <a:picLocks noChangeAspect="1" noChangeArrowheads="1"/>
          </p:cNvPicPr>
          <p:nvPr/>
        </p:nvPicPr>
        <p:blipFill>
          <a:blip r:embed="rId2" cstate="print"/>
          <a:srcRect/>
          <a:stretch>
            <a:fillRect/>
          </a:stretch>
        </p:blipFill>
        <p:spPr bwMode="auto">
          <a:xfrm>
            <a:off x="2971800" y="1200150"/>
            <a:ext cx="2286000" cy="2700338"/>
          </a:xfrm>
          <a:prstGeom prst="rect">
            <a:avLst/>
          </a:prstGeom>
          <a:noFill/>
          <a:ln w="9525">
            <a:noFill/>
            <a:miter lim="800000"/>
            <a:headEnd/>
            <a:tailEnd/>
          </a:ln>
        </p:spPr>
      </p:pic>
      <p:sp>
        <p:nvSpPr>
          <p:cNvPr id="7" name="TextBox 6"/>
          <p:cNvSpPr txBox="1"/>
          <p:nvPr/>
        </p:nvSpPr>
        <p:spPr>
          <a:xfrm>
            <a:off x="2743200" y="209550"/>
            <a:ext cx="2975495" cy="461665"/>
          </a:xfrm>
          <a:prstGeom prst="rect">
            <a:avLst/>
          </a:prstGeom>
          <a:noFill/>
        </p:spPr>
        <p:txBody>
          <a:bodyPr wrap="none" rtlCol="0">
            <a:spAutoFit/>
          </a:bodyPr>
          <a:lstStyle/>
          <a:p>
            <a:r>
              <a:rPr lang="en-US" sz="1200" b="1" dirty="0"/>
              <a:t>                Tubing &amp; Fittings</a:t>
            </a:r>
          </a:p>
          <a:p>
            <a:r>
              <a:rPr lang="en-US" sz="1200" b="1" dirty="0"/>
              <a:t>Don’t forget the Material Compatibility</a:t>
            </a:r>
          </a:p>
        </p:txBody>
      </p:sp>
      <p:pic>
        <p:nvPicPr>
          <p:cNvPr id="7173" name="Picture 5" descr="http://www.usplastic.com/catalog/images/products/Tubing/56492p.jpg">
            <a:hlinkClick r:id="rId3"/>
          </p:cNvPr>
          <p:cNvPicPr>
            <a:picLocks noChangeAspect="1" noChangeArrowheads="1"/>
          </p:cNvPicPr>
          <p:nvPr/>
        </p:nvPicPr>
        <p:blipFill>
          <a:blip r:embed="rId4" cstate="print"/>
          <a:srcRect/>
          <a:stretch>
            <a:fillRect/>
          </a:stretch>
        </p:blipFill>
        <p:spPr bwMode="auto">
          <a:xfrm>
            <a:off x="1612898735" y="0"/>
            <a:ext cx="1785938" cy="1785938"/>
          </a:xfrm>
          <a:prstGeom prst="rect">
            <a:avLst/>
          </a:prstGeom>
          <a:noFill/>
        </p:spPr>
      </p:pic>
      <p:pic>
        <p:nvPicPr>
          <p:cNvPr id="7175" name="Picture 7" descr="Tygon® 2475 I.B. High-Purity Pressure Tubing"/>
          <p:cNvPicPr>
            <a:picLocks noChangeAspect="1" noChangeArrowheads="1"/>
          </p:cNvPicPr>
          <p:nvPr/>
        </p:nvPicPr>
        <p:blipFill>
          <a:blip r:embed="rId5" cstate="print"/>
          <a:srcRect/>
          <a:stretch>
            <a:fillRect/>
          </a:stretch>
        </p:blipFill>
        <p:spPr bwMode="auto">
          <a:xfrm>
            <a:off x="1612898735" y="0"/>
            <a:ext cx="3571875" cy="3571875"/>
          </a:xfrm>
          <a:prstGeom prst="rect">
            <a:avLst/>
          </a:prstGeom>
          <a:noFill/>
        </p:spPr>
      </p:pic>
      <p:pic>
        <p:nvPicPr>
          <p:cNvPr id="7177" name="Picture 9" descr="Image result for tygon tubing pictures"/>
          <p:cNvPicPr>
            <a:picLocks noChangeAspect="1" noChangeArrowheads="1"/>
          </p:cNvPicPr>
          <p:nvPr/>
        </p:nvPicPr>
        <p:blipFill>
          <a:blip r:embed="rId6" cstate="print"/>
          <a:srcRect/>
          <a:stretch>
            <a:fillRect/>
          </a:stretch>
        </p:blipFill>
        <p:spPr bwMode="auto">
          <a:xfrm>
            <a:off x="657225" y="1593234"/>
            <a:ext cx="1428750" cy="1428750"/>
          </a:xfrm>
          <a:prstGeom prst="rect">
            <a:avLst/>
          </a:prstGeom>
          <a:noFill/>
        </p:spPr>
      </p:pic>
      <p:sp>
        <p:nvSpPr>
          <p:cNvPr id="7179" name="AutoShape 11" descr="Image result for tygon tubing pictures"/>
          <p:cNvSpPr>
            <a:spLocks noChangeAspect="1" noChangeArrowheads="1"/>
          </p:cNvSpPr>
          <p:nvPr/>
        </p:nvSpPr>
        <p:spPr bwMode="auto">
          <a:xfrm>
            <a:off x="1143000" y="-108347"/>
            <a:ext cx="228600" cy="228601"/>
          </a:xfrm>
          <a:prstGeom prst="rect">
            <a:avLst/>
          </a:prstGeom>
          <a:noFill/>
        </p:spPr>
        <p:txBody>
          <a:bodyPr vert="horz" wrap="square" lIns="68580" tIns="34290" rIns="68580" bIns="34290" numCol="1" anchor="t" anchorCtr="0" compatLnSpc="1">
            <a:prstTxWarp prst="textNoShape">
              <a:avLst/>
            </a:prstTxWarp>
          </a:bodyPr>
          <a:lstStyle/>
          <a:p>
            <a:endParaRPr lang="en-US" sz="1050" dirty="0"/>
          </a:p>
        </p:txBody>
      </p:sp>
      <p:sp>
        <p:nvSpPr>
          <p:cNvPr id="7181" name="AutoShape 13" descr="Image result for tygon tubing pictures"/>
          <p:cNvSpPr>
            <a:spLocks noChangeAspect="1" noChangeArrowheads="1"/>
          </p:cNvSpPr>
          <p:nvPr/>
        </p:nvSpPr>
        <p:spPr bwMode="auto">
          <a:xfrm>
            <a:off x="1143000" y="-108347"/>
            <a:ext cx="228600" cy="228601"/>
          </a:xfrm>
          <a:prstGeom prst="rect">
            <a:avLst/>
          </a:prstGeom>
          <a:noFill/>
        </p:spPr>
        <p:txBody>
          <a:bodyPr vert="horz" wrap="square" lIns="68580" tIns="34290" rIns="68580" bIns="34290" numCol="1" anchor="t" anchorCtr="0" compatLnSpc="1">
            <a:prstTxWarp prst="textNoShape">
              <a:avLst/>
            </a:prstTxWarp>
          </a:bodyPr>
          <a:lstStyle/>
          <a:p>
            <a:endParaRPr lang="en-US" sz="1050" dirty="0"/>
          </a:p>
        </p:txBody>
      </p:sp>
      <p:pic>
        <p:nvPicPr>
          <p:cNvPr id="7183" name="Picture 15" descr="Image result for tygon tubing pictures">
            <a:hlinkClick r:id="rId7"/>
          </p:cNvPr>
          <p:cNvPicPr>
            <a:picLocks noChangeAspect="1" noChangeArrowheads="1"/>
          </p:cNvPicPr>
          <p:nvPr/>
        </p:nvPicPr>
        <p:blipFill>
          <a:blip r:embed="rId8" cstate="print"/>
          <a:srcRect/>
          <a:stretch>
            <a:fillRect/>
          </a:stretch>
        </p:blipFill>
        <p:spPr bwMode="auto">
          <a:xfrm>
            <a:off x="6019800" y="1714677"/>
            <a:ext cx="1964531" cy="1307307"/>
          </a:xfrm>
          <a:prstGeom prst="rect">
            <a:avLst/>
          </a:prstGeom>
          <a:noFill/>
        </p:spPr>
      </p:pic>
    </p:spTree>
    <p:extLst>
      <p:ext uri="{BB962C8B-B14F-4D97-AF65-F5344CB8AC3E}">
        <p14:creationId xmlns:p14="http://schemas.microsoft.com/office/powerpoint/2010/main" val="1743639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17" name="Rectangle 13"/>
          <p:cNvSpPr>
            <a:spLocks noGrp="1" noChangeArrowheads="1"/>
          </p:cNvSpPr>
          <p:nvPr>
            <p:ph type="body" idx="1"/>
          </p:nvPr>
        </p:nvSpPr>
        <p:spPr>
          <a:xfrm>
            <a:off x="1653702" y="1066115"/>
            <a:ext cx="6652098" cy="2520651"/>
          </a:xfrm>
        </p:spPr>
        <p:txBody>
          <a:bodyPr/>
          <a:lstStyle/>
          <a:p>
            <a:r>
              <a:rPr lang="en-US" dirty="0"/>
              <a:t>Match regulator to the application </a:t>
            </a:r>
          </a:p>
          <a:p>
            <a:r>
              <a:rPr lang="en-US" dirty="0"/>
              <a:t>Product compatibility</a:t>
            </a:r>
          </a:p>
          <a:p>
            <a:pPr lvl="1"/>
            <a:r>
              <a:rPr lang="en-US" dirty="0"/>
              <a:t>Pressure and chemical</a:t>
            </a:r>
          </a:p>
          <a:p>
            <a:r>
              <a:rPr lang="en-US" dirty="0"/>
              <a:t>Delivery pressure</a:t>
            </a:r>
          </a:p>
          <a:p>
            <a:r>
              <a:rPr lang="en-US" dirty="0"/>
              <a:t>Flow </a:t>
            </a:r>
          </a:p>
          <a:p>
            <a:r>
              <a:rPr lang="en-US" dirty="0"/>
              <a:t>Accuracy</a:t>
            </a:r>
          </a:p>
        </p:txBody>
      </p:sp>
      <p:sp>
        <p:nvSpPr>
          <p:cNvPr id="98309" name="Text Box 5"/>
          <p:cNvSpPr txBox="1">
            <a:spLocks noChangeArrowheads="1"/>
          </p:cNvSpPr>
          <p:nvPr/>
        </p:nvSpPr>
        <p:spPr bwMode="auto">
          <a:xfrm>
            <a:off x="5715000" y="742950"/>
            <a:ext cx="2457450" cy="323165"/>
          </a:xfrm>
          <a:prstGeom prst="rect">
            <a:avLst/>
          </a:prstGeom>
          <a:noFill/>
          <a:ln w="9525">
            <a:noFill/>
            <a:miter lim="800000"/>
            <a:headEnd/>
            <a:tailEnd/>
          </a:ln>
          <a:effectLst/>
        </p:spPr>
        <p:txBody>
          <a:bodyPr>
            <a:spAutoFit/>
          </a:bodyPr>
          <a:lstStyle/>
          <a:p>
            <a:pPr>
              <a:spcBef>
                <a:spcPct val="50000"/>
              </a:spcBef>
            </a:pPr>
            <a:r>
              <a:rPr lang="en-US" sz="1500" b="1" dirty="0">
                <a:solidFill>
                  <a:schemeClr val="bg1"/>
                </a:solidFill>
                <a:latin typeface="Verdana" pitchFamily="34" charset="0"/>
              </a:rPr>
              <a:t>Pressure Regulators</a:t>
            </a:r>
          </a:p>
        </p:txBody>
      </p:sp>
      <p:sp>
        <p:nvSpPr>
          <p:cNvPr id="98316" name="Rectangle 12"/>
          <p:cNvSpPr>
            <a:spLocks noGrp="1" noChangeArrowheads="1"/>
          </p:cNvSpPr>
          <p:nvPr>
            <p:ph type="title"/>
          </p:nvPr>
        </p:nvSpPr>
        <p:spPr>
          <a:xfrm>
            <a:off x="1312707" y="389169"/>
            <a:ext cx="6246019" cy="332399"/>
          </a:xfrm>
        </p:spPr>
        <p:txBody>
          <a:bodyPr/>
          <a:lstStyle/>
          <a:p>
            <a:r>
              <a:rPr lang="en-US" b="1" dirty="0"/>
              <a:t>How Do You Select A Regulator?</a:t>
            </a:r>
          </a:p>
        </p:txBody>
      </p:sp>
      <p:pic>
        <p:nvPicPr>
          <p:cNvPr id="8" name="Picture 8"/>
          <p:cNvPicPr>
            <a:picLocks noChangeAspect="1" noChangeArrowheads="1"/>
          </p:cNvPicPr>
          <p:nvPr/>
        </p:nvPicPr>
        <p:blipFill>
          <a:blip r:embed="rId3" cstate="print"/>
          <a:srcRect/>
          <a:stretch>
            <a:fillRect/>
          </a:stretch>
        </p:blipFill>
        <p:spPr bwMode="auto">
          <a:xfrm>
            <a:off x="5885009" y="2017784"/>
            <a:ext cx="652870" cy="990502"/>
          </a:xfrm>
          <a:prstGeom prst="rect">
            <a:avLst/>
          </a:prstGeom>
          <a:noFill/>
          <a:ln w="9525">
            <a:noFill/>
            <a:miter lim="800000"/>
            <a:headEnd/>
            <a:tailEnd/>
          </a:ln>
          <a:effectLst/>
        </p:spPr>
      </p:pic>
      <p:pic>
        <p:nvPicPr>
          <p:cNvPr id="9" name="Picture 19" descr="Y11_N145580.jpg"/>
          <p:cNvPicPr>
            <a:picLocks noChangeAspect="1"/>
          </p:cNvPicPr>
          <p:nvPr/>
        </p:nvPicPr>
        <p:blipFill>
          <a:blip r:embed="rId4" cstate="print"/>
          <a:srcRect/>
          <a:stretch>
            <a:fillRect/>
          </a:stretch>
        </p:blipFill>
        <p:spPr bwMode="auto">
          <a:xfrm>
            <a:off x="6663442" y="1400783"/>
            <a:ext cx="1174648" cy="1759882"/>
          </a:xfrm>
          <a:prstGeom prst="rect">
            <a:avLst/>
          </a:prstGeom>
          <a:noFill/>
          <a:ln w="9525">
            <a:noFill/>
            <a:miter lim="800000"/>
            <a:headEnd/>
            <a:tailEnd/>
          </a:ln>
        </p:spPr>
      </p:pic>
      <p:pic>
        <p:nvPicPr>
          <p:cNvPr id="10" name="Picture 5" descr="191R8369"/>
          <p:cNvPicPr>
            <a:picLocks noChangeAspect="1" noChangeArrowheads="1"/>
          </p:cNvPicPr>
          <p:nvPr/>
        </p:nvPicPr>
        <p:blipFill>
          <a:blip r:embed="rId5" cstate="print"/>
          <a:srcRect/>
          <a:stretch>
            <a:fillRect/>
          </a:stretch>
        </p:blipFill>
        <p:spPr bwMode="auto">
          <a:xfrm>
            <a:off x="4436147" y="2470735"/>
            <a:ext cx="1278854" cy="853102"/>
          </a:xfrm>
          <a:prstGeom prst="rect">
            <a:avLst/>
          </a:prstGeom>
          <a:noFill/>
          <a:ln w="9525">
            <a:noFill/>
            <a:miter lim="800000"/>
            <a:headEnd/>
            <a:tailEnd/>
          </a:ln>
        </p:spPr>
      </p:pic>
      <p:pic>
        <p:nvPicPr>
          <p:cNvPr id="11" name="Picture 10" descr="Y12-244.jpg"/>
          <p:cNvPicPr>
            <a:picLocks noChangeAspect="1"/>
          </p:cNvPicPr>
          <p:nvPr/>
        </p:nvPicPr>
        <p:blipFill>
          <a:blip r:embed="rId6" cstate="print"/>
          <a:stretch>
            <a:fillRect/>
          </a:stretch>
        </p:blipFill>
        <p:spPr>
          <a:xfrm>
            <a:off x="3334835" y="2678212"/>
            <a:ext cx="869041" cy="964905"/>
          </a:xfrm>
          <a:prstGeom prst="rect">
            <a:avLst/>
          </a:prstGeom>
        </p:spPr>
      </p:pic>
      <p:pic>
        <p:nvPicPr>
          <p:cNvPr id="12" name="Picture 10"/>
          <p:cNvPicPr>
            <a:picLocks noChangeAspect="1" noChangeArrowheads="1"/>
          </p:cNvPicPr>
          <p:nvPr/>
        </p:nvPicPr>
        <p:blipFill>
          <a:blip r:embed="rId7" cstate="print"/>
          <a:srcRect/>
          <a:stretch>
            <a:fillRect/>
          </a:stretch>
        </p:blipFill>
        <p:spPr bwMode="auto">
          <a:xfrm>
            <a:off x="1497222" y="2986190"/>
            <a:ext cx="1255278" cy="1052911"/>
          </a:xfrm>
          <a:prstGeom prst="rect">
            <a:avLst/>
          </a:prstGeom>
          <a:noFill/>
          <a:ln w="9525">
            <a:noFill/>
            <a:miter lim="800000"/>
            <a:headEnd/>
            <a:tailEnd/>
          </a:ln>
        </p:spPr>
      </p:pic>
      <p:sp>
        <p:nvSpPr>
          <p:cNvPr id="13" name="Rectangle 12"/>
          <p:cNvSpPr/>
          <p:nvPr/>
        </p:nvSpPr>
        <p:spPr>
          <a:xfrm>
            <a:off x="4994469" y="3731324"/>
            <a:ext cx="2781274" cy="307777"/>
          </a:xfrm>
          <a:prstGeom prst="rect">
            <a:avLst/>
          </a:prstGeom>
        </p:spPr>
        <p:txBody>
          <a:bodyPr wrap="none">
            <a:spAutoFit/>
          </a:bodyPr>
          <a:lstStyle/>
          <a:p>
            <a:r>
              <a:rPr lang="en-US" b="1" dirty="0">
                <a:solidFill>
                  <a:srgbClr val="FF0000"/>
                </a:solidFill>
              </a:rPr>
              <a:t>Or Call your account manager.</a:t>
            </a:r>
            <a:endParaRPr lang="en-US" b="1" dirty="0"/>
          </a:p>
        </p:txBody>
      </p:sp>
    </p:spTree>
    <p:extLst>
      <p:ext uri="{BB962C8B-B14F-4D97-AF65-F5344CB8AC3E}">
        <p14:creationId xmlns:p14="http://schemas.microsoft.com/office/powerpoint/2010/main" val="20796448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28087D6A-CEC3-4A4E-ABB1-6BDC183822EB}" type="slidenum">
              <a:rPr lang="en-US" altLang="en-US" smtClean="0"/>
              <a:pPr/>
              <a:t>50</a:t>
            </a:fld>
            <a:endParaRPr lang="en-US" altLang="en-US" dirty="0"/>
          </a:p>
        </p:txBody>
      </p:sp>
      <p:pic>
        <p:nvPicPr>
          <p:cNvPr id="3" name="Picture 9"/>
          <p:cNvPicPr>
            <a:picLocks noChangeAspect="1" noChangeArrowheads="1"/>
          </p:cNvPicPr>
          <p:nvPr/>
        </p:nvPicPr>
        <p:blipFill>
          <a:blip r:embed="rId2" cstate="print"/>
          <a:srcRect/>
          <a:stretch>
            <a:fillRect/>
          </a:stretch>
        </p:blipFill>
        <p:spPr bwMode="auto">
          <a:xfrm>
            <a:off x="1371600" y="1200150"/>
            <a:ext cx="6286500" cy="3314700"/>
          </a:xfrm>
          <a:prstGeom prst="rect">
            <a:avLst/>
          </a:prstGeom>
          <a:noFill/>
          <a:ln w="9525">
            <a:noFill/>
            <a:miter lim="800000"/>
            <a:headEnd/>
            <a:tailEnd/>
          </a:ln>
        </p:spPr>
      </p:pic>
      <p:sp>
        <p:nvSpPr>
          <p:cNvPr id="4" name="Rectangle 3"/>
          <p:cNvSpPr/>
          <p:nvPr/>
        </p:nvSpPr>
        <p:spPr>
          <a:xfrm>
            <a:off x="1752600" y="465757"/>
            <a:ext cx="4687502" cy="415498"/>
          </a:xfrm>
          <a:prstGeom prst="rect">
            <a:avLst/>
          </a:prstGeom>
        </p:spPr>
        <p:txBody>
          <a:bodyPr wrap="none">
            <a:spAutoFit/>
          </a:bodyPr>
          <a:lstStyle/>
          <a:p>
            <a:r>
              <a:rPr lang="en-US" sz="2100" b="1" i="1" dirty="0">
                <a:solidFill>
                  <a:srgbClr val="FF0000"/>
                </a:solidFill>
                <a:effectLst>
                  <a:outerShdw blurRad="38100" dist="38100" dir="2700000" algn="tl">
                    <a:srgbClr val="000000">
                      <a:alpha val="43137"/>
                    </a:srgbClr>
                  </a:outerShdw>
                </a:effectLst>
              </a:rPr>
              <a:t>On line Material Safety Data Sheets</a:t>
            </a:r>
          </a:p>
        </p:txBody>
      </p:sp>
      <p:sp>
        <p:nvSpPr>
          <p:cNvPr id="5" name="TextBox 4"/>
          <p:cNvSpPr txBox="1"/>
          <p:nvPr/>
        </p:nvSpPr>
        <p:spPr>
          <a:xfrm>
            <a:off x="7086600" y="465757"/>
            <a:ext cx="1774845" cy="369332"/>
          </a:xfrm>
          <a:prstGeom prst="rect">
            <a:avLst/>
          </a:prstGeom>
          <a:noFill/>
        </p:spPr>
        <p:txBody>
          <a:bodyPr wrap="none" rtlCol="0">
            <a:spAutoFit/>
          </a:bodyPr>
          <a:lstStyle/>
          <a:p>
            <a:r>
              <a:rPr lang="en-US" sz="1800" b="1" u="sng" dirty="0">
                <a:solidFill>
                  <a:srgbClr val="00ABC8"/>
                </a:solidFill>
                <a:latin typeface="Roboto" panose="02000000000000000000" pitchFamily="2" charset="0"/>
                <a:ea typeface="Roboto" panose="02000000000000000000" pitchFamily="2" charset="0"/>
              </a:rPr>
              <a:t>Safety moment</a:t>
            </a:r>
          </a:p>
        </p:txBody>
      </p:sp>
    </p:spTree>
    <p:extLst>
      <p:ext uri="{BB962C8B-B14F-4D97-AF65-F5344CB8AC3E}">
        <p14:creationId xmlns:p14="http://schemas.microsoft.com/office/powerpoint/2010/main" val="1750837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a:xfrm>
            <a:off x="2362200" y="130374"/>
            <a:ext cx="6246019" cy="370284"/>
          </a:xfrm>
        </p:spPr>
        <p:txBody>
          <a:bodyPr/>
          <a:lstStyle/>
          <a:p>
            <a:pPr eaLnBrk="1" hangingPunct="1">
              <a:defRPr/>
            </a:pPr>
            <a:r>
              <a:rPr lang="en-US" sz="3200" b="1" i="1" dirty="0"/>
              <a:t>AERO</a:t>
            </a:r>
          </a:p>
        </p:txBody>
      </p:sp>
      <p:sp>
        <p:nvSpPr>
          <p:cNvPr id="1027" name="Text Box 3"/>
          <p:cNvSpPr txBox="1">
            <a:spLocks noChangeArrowheads="1"/>
          </p:cNvSpPr>
          <p:nvPr/>
        </p:nvSpPr>
        <p:spPr bwMode="auto">
          <a:xfrm>
            <a:off x="1485900" y="1428750"/>
            <a:ext cx="5486400" cy="2885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3300" b="1" i="1">
                <a:solidFill>
                  <a:srgbClr val="0000FF"/>
                </a:solidFill>
                <a:effectLst>
                  <a:outerShdw blurRad="38100" dist="38100" dir="2700000" algn="tl">
                    <a:srgbClr val="C0C0C0"/>
                  </a:outerShdw>
                </a:effectLst>
              </a:rPr>
              <a:t>A</a:t>
            </a:r>
            <a:r>
              <a:rPr lang="en-US" sz="2100" b="1">
                <a:solidFill>
                  <a:srgbClr val="0000FF"/>
                </a:solidFill>
                <a:effectLst>
                  <a:outerShdw blurRad="38100" dist="38100" dir="2700000" algn="tl">
                    <a:srgbClr val="C0C0C0"/>
                  </a:outerShdw>
                </a:effectLst>
              </a:rPr>
              <a:t>irgas</a:t>
            </a:r>
          </a:p>
          <a:p>
            <a:pPr>
              <a:spcBef>
                <a:spcPct val="50000"/>
              </a:spcBef>
              <a:defRPr/>
            </a:pPr>
            <a:r>
              <a:rPr lang="en-US" sz="1050" b="1">
                <a:solidFill>
                  <a:srgbClr val="0000FF"/>
                </a:solidFill>
                <a:effectLst>
                  <a:outerShdw blurRad="38100" dist="38100" dir="2700000" algn="tl">
                    <a:srgbClr val="C0C0C0"/>
                  </a:outerShdw>
                </a:effectLst>
              </a:rPr>
              <a:t> </a:t>
            </a:r>
            <a:r>
              <a:rPr lang="en-US" sz="2100" b="1">
                <a:solidFill>
                  <a:srgbClr val="0000FF"/>
                </a:solidFill>
                <a:effectLst>
                  <a:outerShdw blurRad="38100" dist="38100" dir="2700000" algn="tl">
                    <a:srgbClr val="C0C0C0"/>
                  </a:outerShdw>
                </a:effectLst>
              </a:rPr>
              <a:t>    </a:t>
            </a:r>
            <a:r>
              <a:rPr lang="en-US" sz="3300" b="1" i="1">
                <a:solidFill>
                  <a:srgbClr val="0000FF"/>
                </a:solidFill>
                <a:effectLst>
                  <a:outerShdw blurRad="38100" dist="38100" dir="2700000" algn="tl">
                    <a:srgbClr val="C0C0C0"/>
                  </a:outerShdw>
                </a:effectLst>
              </a:rPr>
              <a:t>E</a:t>
            </a:r>
            <a:r>
              <a:rPr lang="en-US" sz="2100" b="1">
                <a:solidFill>
                  <a:srgbClr val="0000FF"/>
                </a:solidFill>
                <a:effectLst>
                  <a:outerShdw blurRad="38100" dist="38100" dir="2700000" algn="tl">
                    <a:srgbClr val="C0C0C0"/>
                  </a:outerShdw>
                </a:effectLst>
              </a:rPr>
              <a:t>mergency</a:t>
            </a:r>
          </a:p>
          <a:p>
            <a:pPr>
              <a:spcBef>
                <a:spcPct val="50000"/>
              </a:spcBef>
              <a:defRPr/>
            </a:pPr>
            <a:r>
              <a:rPr lang="en-US" sz="2100" b="1">
                <a:solidFill>
                  <a:srgbClr val="0000FF"/>
                </a:solidFill>
                <a:effectLst>
                  <a:outerShdw blurRad="38100" dist="38100" dir="2700000" algn="tl">
                    <a:srgbClr val="C0C0C0"/>
                  </a:outerShdw>
                </a:effectLst>
              </a:rPr>
              <a:t>          </a:t>
            </a:r>
            <a:r>
              <a:rPr lang="en-US" sz="3300" b="1" i="1">
                <a:solidFill>
                  <a:srgbClr val="0000FF"/>
                </a:solidFill>
                <a:effectLst>
                  <a:outerShdw blurRad="38100" dist="38100" dir="2700000" algn="tl">
                    <a:srgbClr val="C0C0C0"/>
                  </a:outerShdw>
                </a:effectLst>
              </a:rPr>
              <a:t>R</a:t>
            </a:r>
            <a:r>
              <a:rPr lang="en-US" sz="2100" b="1">
                <a:solidFill>
                  <a:srgbClr val="0000FF"/>
                </a:solidFill>
                <a:effectLst>
                  <a:outerShdw blurRad="38100" dist="38100" dir="2700000" algn="tl">
                    <a:srgbClr val="C0C0C0"/>
                  </a:outerShdw>
                </a:effectLst>
              </a:rPr>
              <a:t>esponse</a:t>
            </a:r>
          </a:p>
          <a:p>
            <a:pPr>
              <a:spcBef>
                <a:spcPct val="50000"/>
              </a:spcBef>
              <a:defRPr/>
            </a:pPr>
            <a:r>
              <a:rPr lang="en-US" sz="2100" b="1">
                <a:solidFill>
                  <a:srgbClr val="0000FF"/>
                </a:solidFill>
                <a:effectLst>
                  <a:outerShdw blurRad="38100" dist="38100" dir="2700000" algn="tl">
                    <a:srgbClr val="C0C0C0"/>
                  </a:outerShdw>
                </a:effectLst>
              </a:rPr>
              <a:t>               </a:t>
            </a:r>
            <a:r>
              <a:rPr lang="en-US" sz="3300" b="1" i="1">
                <a:solidFill>
                  <a:srgbClr val="0000FF"/>
                </a:solidFill>
                <a:effectLst>
                  <a:outerShdw blurRad="38100" dist="38100" dir="2700000" algn="tl">
                    <a:srgbClr val="C0C0C0"/>
                  </a:outerShdw>
                </a:effectLst>
              </a:rPr>
              <a:t>O</a:t>
            </a:r>
            <a:r>
              <a:rPr lang="en-US" sz="2100" b="1">
                <a:solidFill>
                  <a:srgbClr val="0000FF"/>
                </a:solidFill>
                <a:effectLst>
                  <a:outerShdw blurRad="38100" dist="38100" dir="2700000" algn="tl">
                    <a:srgbClr val="C0C0C0"/>
                  </a:outerShdw>
                </a:effectLst>
              </a:rPr>
              <a:t>rganization</a:t>
            </a:r>
            <a:r>
              <a:rPr lang="en-US" sz="2700">
                <a:solidFill>
                  <a:schemeClr val="accent1"/>
                </a:solidFill>
                <a:latin typeface="Times New Roman" panose="02020603050405020304" pitchFamily="18" charset="0"/>
              </a:rPr>
              <a:t> </a:t>
            </a:r>
          </a:p>
        </p:txBody>
      </p:sp>
      <p:pic>
        <p:nvPicPr>
          <p:cNvPr id="6148" name="Picture 7" descr="coltr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0650" y="2914650"/>
            <a:ext cx="25146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DSCN0592"/>
          <p:cNvPicPr>
            <a:picLocks noChangeAspect="1" noChangeArrowheads="1"/>
          </p:cNvPicPr>
          <p:nvPr/>
        </p:nvPicPr>
        <p:blipFill>
          <a:blip r:embed="rId4">
            <a:extLst>
              <a:ext uri="{28A0092B-C50C-407E-A947-70E740481C1C}">
                <a14:useLocalDpi xmlns:a14="http://schemas.microsoft.com/office/drawing/2010/main" val="0"/>
              </a:ext>
            </a:extLst>
          </a:blip>
          <a:srcRect l="6000" b="20667"/>
          <a:stretch>
            <a:fillRect/>
          </a:stretch>
        </p:blipFill>
        <p:spPr bwMode="auto">
          <a:xfrm>
            <a:off x="3886200" y="1143000"/>
            <a:ext cx="2686050"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54432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hape 2858"/>
          <p:cNvSpPr txBox="1">
            <a:spLocks noGrp="1"/>
          </p:cNvSpPr>
          <p:nvPr>
            <p:ph type="title"/>
          </p:nvPr>
        </p:nvSpPr>
        <p:spPr bwMode="auto">
          <a:xfrm>
            <a:off x="6553200" y="2266950"/>
            <a:ext cx="2376300" cy="1238699"/>
          </a:xfrm>
          <a:noFill/>
          <a:ln>
            <a:miter lim="800000"/>
            <a:headEnd/>
            <a:tailEnd/>
          </a:ln>
        </p:spPr>
        <p:txBody>
          <a:bodyPr vert="horz" wrap="square" numCol="1" compatLnSpc="1">
            <a:prstTxWarp prst="textNoShape">
              <a:avLst/>
            </a:prstTxWarp>
          </a:bodyPr>
          <a:lstStyle/>
          <a:p>
            <a:pPr>
              <a:spcBef>
                <a:spcPct val="0"/>
              </a:spcBef>
              <a:spcAft>
                <a:spcPct val="0"/>
              </a:spcAft>
              <a:buClr>
                <a:srgbClr val="3760A4"/>
              </a:buClr>
              <a:buSzPct val="25000"/>
              <a:buFont typeface="Roboto" pitchFamily="2" charset="0"/>
              <a:buNone/>
            </a:pPr>
            <a:r>
              <a:rPr lang="en-GB" dirty="0">
                <a:latin typeface="Roboto" pitchFamily="2" charset="0"/>
                <a:cs typeface="Arial" charset="0"/>
                <a:sym typeface="Roboto" pitchFamily="2" charset="0"/>
              </a:rPr>
              <a:t>Thank you for your time.</a:t>
            </a:r>
            <a:br>
              <a:rPr lang="en-GB" dirty="0">
                <a:latin typeface="Roboto" pitchFamily="2" charset="0"/>
                <a:cs typeface="Arial" charset="0"/>
                <a:sym typeface="Roboto" pitchFamily="2" charset="0"/>
              </a:rPr>
            </a:br>
            <a:r>
              <a:rPr lang="en-GB" dirty="0">
                <a:latin typeface="Roboto" pitchFamily="2" charset="0"/>
                <a:cs typeface="Arial" charset="0"/>
                <a:sym typeface="Roboto" pitchFamily="2" charset="0"/>
              </a:rPr>
              <a:t>Have a safe day.</a:t>
            </a:r>
          </a:p>
        </p:txBody>
      </p:sp>
      <p:sp>
        <p:nvSpPr>
          <p:cNvPr id="32771" name="Shape 2859"/>
          <p:cNvSpPr>
            <a:spLocks noGrp="1"/>
          </p:cNvSpPr>
          <p:nvPr>
            <p:ph type="sldNum" idx="10"/>
          </p:nvPr>
        </p:nvSpPr>
        <p:spPr>
          <a:xfrm>
            <a:off x="457200" y="4629150"/>
            <a:ext cx="547688" cy="393700"/>
          </a:xfrm>
          <a:noFill/>
        </p:spPr>
        <p:txBody>
          <a:bodyPr/>
          <a:lstStyle/>
          <a:p>
            <a:pPr algn="l"/>
            <a:fld id="{837D589D-0AE9-42A9-9463-280DCDC3C9FA}" type="slidenum">
              <a:rPr lang="en-GB" smtClean="0"/>
              <a:pPr algn="l"/>
              <a:t>52</a:t>
            </a:fld>
            <a:endParaRPr lang="en-GB"/>
          </a:p>
        </p:txBody>
      </p:sp>
      <p:sp>
        <p:nvSpPr>
          <p:cNvPr id="32772" name="Rectangle 3"/>
          <p:cNvSpPr>
            <a:spLocks noChangeArrowheads="1"/>
          </p:cNvSpPr>
          <p:nvPr/>
        </p:nvSpPr>
        <p:spPr bwMode="auto">
          <a:xfrm>
            <a:off x="9204325" y="1924050"/>
            <a:ext cx="1584325" cy="2308324"/>
          </a:xfrm>
          <a:prstGeom prst="rect">
            <a:avLst/>
          </a:prstGeom>
          <a:solidFill>
            <a:schemeClr val="bg1"/>
          </a:solidFill>
          <a:ln w="9525">
            <a:noFill/>
            <a:miter lim="800000"/>
            <a:headEnd/>
            <a:tailEnd/>
          </a:ln>
        </p:spPr>
        <p:txBody>
          <a:bodyPr>
            <a:spAutoFit/>
          </a:bodyPr>
          <a:lstStyle/>
          <a:p>
            <a:r>
              <a:rPr lang="en-US" sz="1200" b="1" dirty="0">
                <a:solidFill>
                  <a:schemeClr val="accent2"/>
                </a:solidFill>
                <a:latin typeface="Roboto" pitchFamily="2" charset="0"/>
              </a:rPr>
              <a:t>To change image:</a:t>
            </a:r>
            <a:endParaRPr lang="en-US" sz="1200" dirty="0">
              <a:solidFill>
                <a:schemeClr val="accent2"/>
              </a:solidFill>
              <a:latin typeface="Roboto" pitchFamily="2" charset="0"/>
            </a:endParaRPr>
          </a:p>
          <a:p>
            <a:r>
              <a:rPr lang="en-US" sz="1200" dirty="0">
                <a:solidFill>
                  <a:schemeClr val="accent2"/>
                </a:solidFill>
                <a:latin typeface="Roboto" pitchFamily="2" charset="0"/>
              </a:rPr>
              <a:t>- View / Slides Master</a:t>
            </a:r>
          </a:p>
          <a:p>
            <a:r>
              <a:rPr lang="en-US" sz="1200" dirty="0">
                <a:solidFill>
                  <a:schemeClr val="accent2"/>
                </a:solidFill>
                <a:latin typeface="Roboto" pitchFamily="2" charset="0"/>
              </a:rPr>
              <a:t>- Click on the image center and delete it</a:t>
            </a:r>
          </a:p>
          <a:p>
            <a:r>
              <a:rPr lang="en-US" sz="1200" dirty="0">
                <a:solidFill>
                  <a:schemeClr val="accent2"/>
                </a:solidFill>
                <a:latin typeface="Roboto" pitchFamily="2" charset="0"/>
              </a:rPr>
              <a:t>- Insert new image and send it to back</a:t>
            </a:r>
          </a:p>
          <a:p>
            <a:pPr>
              <a:buFontTx/>
              <a:buChar char="-"/>
            </a:pPr>
            <a:r>
              <a:rPr lang="en-US" sz="1200" dirty="0">
                <a:solidFill>
                  <a:schemeClr val="accent2"/>
                </a:solidFill>
                <a:latin typeface="Roboto" pitchFamily="2" charset="0"/>
              </a:rPr>
              <a:t>Position it and crop it to fit the shape</a:t>
            </a:r>
          </a:p>
          <a:p>
            <a:pPr>
              <a:buFontTx/>
              <a:buChar char="-"/>
            </a:pPr>
            <a:r>
              <a:rPr lang="en-US" sz="1200" dirty="0">
                <a:solidFill>
                  <a:schemeClr val="accent2"/>
                </a:solidFill>
                <a:latin typeface="Roboto" pitchFamily="2" charset="0"/>
              </a:rPr>
              <a:t>Do not use multiple photos or photo collage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00" name="Text Box 4"/>
          <p:cNvSpPr txBox="1">
            <a:spLocks noChangeArrowheads="1"/>
          </p:cNvSpPr>
          <p:nvPr/>
        </p:nvSpPr>
        <p:spPr bwMode="auto">
          <a:xfrm>
            <a:off x="1638300" y="1212851"/>
            <a:ext cx="3780235" cy="1708160"/>
          </a:xfrm>
          <a:prstGeom prst="rect">
            <a:avLst/>
          </a:prstGeom>
          <a:noFill/>
          <a:ln w="9525">
            <a:noFill/>
            <a:miter lim="800000"/>
            <a:headEnd/>
            <a:tailEnd/>
          </a:ln>
          <a:effectLst/>
        </p:spPr>
        <p:txBody>
          <a:bodyPr>
            <a:spAutoFit/>
          </a:bodyPr>
          <a:lstStyle/>
          <a:p>
            <a:pPr>
              <a:spcBef>
                <a:spcPct val="50000"/>
              </a:spcBef>
            </a:pPr>
            <a:r>
              <a:rPr lang="en-US" sz="2100" dirty="0"/>
              <a:t>The primary purpose of a regulator is to reduce high-pressure gas found in a cylinder to a lower, </a:t>
            </a:r>
            <a:r>
              <a:rPr lang="en-US" sz="2100" u="sng" dirty="0"/>
              <a:t>useable pressure.</a:t>
            </a:r>
            <a:endParaRPr lang="en-US" sz="2100" dirty="0"/>
          </a:p>
        </p:txBody>
      </p:sp>
      <p:sp>
        <p:nvSpPr>
          <p:cNvPr id="260101" name="Text Box 5"/>
          <p:cNvSpPr txBox="1">
            <a:spLocks noChangeArrowheads="1"/>
          </p:cNvSpPr>
          <p:nvPr/>
        </p:nvSpPr>
        <p:spPr bwMode="auto">
          <a:xfrm>
            <a:off x="5715000" y="742950"/>
            <a:ext cx="2457450" cy="323165"/>
          </a:xfrm>
          <a:prstGeom prst="rect">
            <a:avLst/>
          </a:prstGeom>
          <a:noFill/>
          <a:ln w="9525">
            <a:noFill/>
            <a:miter lim="800000"/>
            <a:headEnd/>
            <a:tailEnd/>
          </a:ln>
          <a:effectLst/>
        </p:spPr>
        <p:txBody>
          <a:bodyPr>
            <a:spAutoFit/>
          </a:bodyPr>
          <a:lstStyle/>
          <a:p>
            <a:pPr>
              <a:spcBef>
                <a:spcPct val="50000"/>
              </a:spcBef>
            </a:pPr>
            <a:r>
              <a:rPr lang="en-US" sz="1500" b="1" dirty="0">
                <a:solidFill>
                  <a:schemeClr val="bg1"/>
                </a:solidFill>
                <a:latin typeface="Verdana" pitchFamily="34" charset="0"/>
              </a:rPr>
              <a:t>Pressure Regulators</a:t>
            </a:r>
          </a:p>
        </p:txBody>
      </p:sp>
      <p:sp>
        <p:nvSpPr>
          <p:cNvPr id="260103" name="Text Box 7"/>
          <p:cNvSpPr txBox="1">
            <a:spLocks noChangeArrowheads="1"/>
          </p:cNvSpPr>
          <p:nvPr/>
        </p:nvSpPr>
        <p:spPr bwMode="auto">
          <a:xfrm>
            <a:off x="7486650" y="4914900"/>
            <a:ext cx="685800" cy="253916"/>
          </a:xfrm>
          <a:prstGeom prst="rect">
            <a:avLst/>
          </a:prstGeom>
          <a:noFill/>
          <a:ln w="9525">
            <a:noFill/>
            <a:miter lim="800000"/>
            <a:headEnd/>
            <a:tailEnd/>
          </a:ln>
          <a:effectLst/>
        </p:spPr>
        <p:txBody>
          <a:bodyPr>
            <a:spAutoFit/>
          </a:bodyPr>
          <a:lstStyle/>
          <a:p>
            <a:pPr>
              <a:spcBef>
                <a:spcPct val="50000"/>
              </a:spcBef>
            </a:pPr>
            <a:r>
              <a:rPr lang="en-US" sz="1050" b="1" dirty="0">
                <a:solidFill>
                  <a:schemeClr val="bg1"/>
                </a:solidFill>
                <a:latin typeface="Verdana" pitchFamily="34" charset="0"/>
              </a:rPr>
              <a:t>2/10</a:t>
            </a:r>
          </a:p>
        </p:txBody>
      </p:sp>
      <p:sp>
        <p:nvSpPr>
          <p:cNvPr id="260104" name="Rectangle 8"/>
          <p:cNvSpPr>
            <a:spLocks noChangeArrowheads="1"/>
          </p:cNvSpPr>
          <p:nvPr/>
        </p:nvSpPr>
        <p:spPr bwMode="auto">
          <a:xfrm>
            <a:off x="1265634" y="395288"/>
            <a:ext cx="6221016" cy="507831"/>
          </a:xfrm>
          <a:prstGeom prst="rect">
            <a:avLst/>
          </a:prstGeom>
          <a:noFill/>
          <a:ln w="9525">
            <a:noFill/>
            <a:miter lim="800000"/>
            <a:headEnd/>
            <a:tailEnd/>
          </a:ln>
          <a:effectLst/>
        </p:spPr>
        <p:txBody>
          <a:bodyPr>
            <a:spAutoFit/>
          </a:bodyPr>
          <a:lstStyle/>
          <a:p>
            <a:pPr>
              <a:spcBef>
                <a:spcPct val="50000"/>
              </a:spcBef>
            </a:pPr>
            <a:r>
              <a:rPr lang="en-US" sz="2700" b="1" dirty="0">
                <a:solidFill>
                  <a:schemeClr val="tx2"/>
                </a:solidFill>
                <a:latin typeface="Verdana" pitchFamily="34" charset="0"/>
              </a:rPr>
              <a:t>Purpose of a Regulator</a:t>
            </a:r>
            <a:endParaRPr lang="en-US" sz="3600" b="1" i="1" dirty="0">
              <a:solidFill>
                <a:schemeClr val="tx2"/>
              </a:solidFill>
              <a:latin typeface="Verdana" pitchFamily="34" charset="0"/>
            </a:endParaRPr>
          </a:p>
        </p:txBody>
      </p:sp>
      <p:sp>
        <p:nvSpPr>
          <p:cNvPr id="260105" name="Rectangle 9"/>
          <p:cNvSpPr>
            <a:spLocks noGrp="1" noChangeArrowheads="1"/>
          </p:cNvSpPr>
          <p:nvPr>
            <p:ph type="title" idx="4294967295"/>
          </p:nvPr>
        </p:nvSpPr>
        <p:spPr>
          <a:xfrm>
            <a:off x="1365647" y="555487"/>
            <a:ext cx="6410325" cy="332399"/>
          </a:xfrm>
          <a:prstGeom prst="rect">
            <a:avLst/>
          </a:prstGeom>
        </p:spPr>
        <p:txBody>
          <a:bodyPr/>
          <a:lstStyle/>
          <a:p>
            <a:r>
              <a:rPr lang="en-US" dirty="0"/>
              <a:t>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1" y="989807"/>
            <a:ext cx="2128721" cy="2451100"/>
          </a:xfrm>
          <a:prstGeom prst="rect">
            <a:avLst/>
          </a:prstGeom>
        </p:spPr>
      </p:pic>
    </p:spTree>
    <p:extLst>
      <p:ext uri="{BB962C8B-B14F-4D97-AF65-F5344CB8AC3E}">
        <p14:creationId xmlns:p14="http://schemas.microsoft.com/office/powerpoint/2010/main" val="283290723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ext Box 2"/>
          <p:cNvSpPr txBox="1">
            <a:spLocks noChangeArrowheads="1"/>
          </p:cNvSpPr>
          <p:nvPr/>
        </p:nvSpPr>
        <p:spPr bwMode="auto">
          <a:xfrm>
            <a:off x="5715000" y="742950"/>
            <a:ext cx="2457450" cy="323165"/>
          </a:xfrm>
          <a:prstGeom prst="rect">
            <a:avLst/>
          </a:prstGeom>
          <a:noFill/>
          <a:ln w="9525">
            <a:noFill/>
            <a:miter lim="800000"/>
            <a:headEnd/>
            <a:tailEnd/>
          </a:ln>
          <a:effectLst/>
        </p:spPr>
        <p:txBody>
          <a:bodyPr>
            <a:spAutoFit/>
          </a:bodyPr>
          <a:lstStyle/>
          <a:p>
            <a:pPr>
              <a:spcBef>
                <a:spcPct val="50000"/>
              </a:spcBef>
            </a:pPr>
            <a:r>
              <a:rPr lang="en-US" sz="1500" b="1">
                <a:solidFill>
                  <a:schemeClr val="bg1"/>
                </a:solidFill>
                <a:latin typeface="Verdana" pitchFamily="34" charset="0"/>
              </a:rPr>
              <a:t>Pressure Regulators</a:t>
            </a:r>
          </a:p>
        </p:txBody>
      </p:sp>
      <p:sp>
        <p:nvSpPr>
          <p:cNvPr id="140291" name="Rectangle 3"/>
          <p:cNvSpPr>
            <a:spLocks noGrp="1" noChangeArrowheads="1"/>
          </p:cNvSpPr>
          <p:nvPr>
            <p:ph type="title"/>
          </p:nvPr>
        </p:nvSpPr>
        <p:spPr>
          <a:xfrm>
            <a:off x="697706" y="396838"/>
            <a:ext cx="6246019" cy="370284"/>
          </a:xfrm>
        </p:spPr>
        <p:txBody>
          <a:bodyPr/>
          <a:lstStyle/>
          <a:p>
            <a:r>
              <a:rPr lang="en-US" b="1" dirty="0"/>
              <a:t>Regulators regulate pressure not flow</a:t>
            </a:r>
            <a:endParaRPr lang="en-US" b="1" u="sng" dirty="0"/>
          </a:p>
        </p:txBody>
      </p:sp>
      <p:pic>
        <p:nvPicPr>
          <p:cNvPr id="140293" name="Picture 5" descr="REGW65MM"/>
          <p:cNvPicPr>
            <a:picLocks noChangeAspect="1" noChangeArrowheads="1"/>
          </p:cNvPicPr>
          <p:nvPr/>
        </p:nvPicPr>
        <p:blipFill>
          <a:blip r:embed="rId3" cstate="print"/>
          <a:srcRect/>
          <a:stretch>
            <a:fillRect/>
          </a:stretch>
        </p:blipFill>
        <p:spPr bwMode="auto">
          <a:xfrm>
            <a:off x="4412456" y="1114425"/>
            <a:ext cx="3481388" cy="3504010"/>
          </a:xfrm>
          <a:prstGeom prst="rect">
            <a:avLst/>
          </a:prstGeom>
          <a:noFill/>
          <a:ln w="9525">
            <a:noFill/>
            <a:miter lim="800000"/>
            <a:headEnd/>
            <a:tailEnd/>
          </a:ln>
        </p:spPr>
      </p:pic>
      <p:sp>
        <p:nvSpPr>
          <p:cNvPr id="140294" name="Text Box 6"/>
          <p:cNvSpPr txBox="1">
            <a:spLocks noChangeArrowheads="1"/>
          </p:cNvSpPr>
          <p:nvPr/>
        </p:nvSpPr>
        <p:spPr bwMode="auto">
          <a:xfrm>
            <a:off x="3106936" y="3019898"/>
            <a:ext cx="2896791" cy="415498"/>
          </a:xfrm>
          <a:prstGeom prst="rect">
            <a:avLst/>
          </a:prstGeom>
          <a:noFill/>
          <a:ln w="9525">
            <a:noFill/>
            <a:miter lim="800000"/>
            <a:headEnd/>
            <a:tailEnd/>
          </a:ln>
          <a:effectLst/>
        </p:spPr>
        <p:txBody>
          <a:bodyPr>
            <a:spAutoFit/>
          </a:bodyPr>
          <a:lstStyle/>
          <a:p>
            <a:pPr>
              <a:spcBef>
                <a:spcPct val="50000"/>
              </a:spcBef>
            </a:pPr>
            <a:r>
              <a:rPr lang="en-US" sz="2100" dirty="0"/>
              <a:t>Regulator for Pressure</a:t>
            </a:r>
          </a:p>
        </p:txBody>
      </p:sp>
      <p:sp>
        <p:nvSpPr>
          <p:cNvPr id="140295" name="Text Box 7"/>
          <p:cNvSpPr txBox="1">
            <a:spLocks noChangeArrowheads="1"/>
          </p:cNvSpPr>
          <p:nvPr/>
        </p:nvSpPr>
        <p:spPr bwMode="auto">
          <a:xfrm>
            <a:off x="5388631" y="801292"/>
            <a:ext cx="2512219" cy="369332"/>
          </a:xfrm>
          <a:prstGeom prst="rect">
            <a:avLst/>
          </a:prstGeom>
          <a:noFill/>
          <a:ln w="9525">
            <a:noFill/>
            <a:miter lim="800000"/>
            <a:headEnd/>
            <a:tailEnd/>
          </a:ln>
          <a:effectLst/>
        </p:spPr>
        <p:txBody>
          <a:bodyPr>
            <a:spAutoFit/>
          </a:bodyPr>
          <a:lstStyle/>
          <a:p>
            <a:pPr>
              <a:spcBef>
                <a:spcPct val="50000"/>
              </a:spcBef>
            </a:pPr>
            <a:r>
              <a:rPr lang="en-US" sz="1800" b="1" dirty="0">
                <a:solidFill>
                  <a:srgbClr val="FF0000"/>
                </a:solidFill>
              </a:rPr>
              <a:t>Flowmeter for Flow</a:t>
            </a:r>
          </a:p>
        </p:txBody>
      </p:sp>
      <p:cxnSp>
        <p:nvCxnSpPr>
          <p:cNvPr id="9" name="Straight Arrow Connector 8"/>
          <p:cNvCxnSpPr/>
          <p:nvPr/>
        </p:nvCxnSpPr>
        <p:spPr bwMode="auto">
          <a:xfrm rot="5400000" flipH="1" flipV="1">
            <a:off x="4986670" y="2591686"/>
            <a:ext cx="629979" cy="502389"/>
          </a:xfrm>
          <a:prstGeom prst="straightConnector1">
            <a:avLst/>
          </a:prstGeom>
          <a:noFill/>
          <a:ln w="9525" cap="flat" cmpd="sng" algn="ctr">
            <a:solidFill>
              <a:schemeClr val="tx1"/>
            </a:solidFill>
            <a:prstDash val="solid"/>
            <a:round/>
            <a:headEnd type="none" w="med" len="med"/>
            <a:tailEnd type="arrow"/>
          </a:ln>
          <a:effectLst/>
        </p:spPr>
      </p:cxnSp>
      <p:cxnSp>
        <p:nvCxnSpPr>
          <p:cNvPr id="11" name="Straight Arrow Connector 10"/>
          <p:cNvCxnSpPr/>
          <p:nvPr/>
        </p:nvCxnSpPr>
        <p:spPr bwMode="auto">
          <a:xfrm rot="10800000" flipV="1">
            <a:off x="4994645" y="1044649"/>
            <a:ext cx="406695" cy="342899"/>
          </a:xfrm>
          <a:prstGeom prst="straightConnector1">
            <a:avLst/>
          </a:prstGeom>
          <a:no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3077822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defRPr/>
            </a:pPr>
            <a:r>
              <a:rPr lang="en-US" dirty="0"/>
              <a:t>          </a:t>
            </a:r>
            <a:br>
              <a:rPr lang="en-US" dirty="0"/>
            </a:br>
            <a:r>
              <a:rPr lang="en-US" sz="1800" b="1" dirty="0"/>
              <a:t>Flowmeters</a:t>
            </a:r>
          </a:p>
        </p:txBody>
      </p:sp>
      <p:sp>
        <p:nvSpPr>
          <p:cNvPr id="22531" name="Rectangle 3"/>
          <p:cNvSpPr>
            <a:spLocks noGrp="1" noChangeArrowheads="1"/>
          </p:cNvSpPr>
          <p:nvPr>
            <p:ph type="body" idx="1"/>
          </p:nvPr>
        </p:nvSpPr>
        <p:spPr>
          <a:xfrm>
            <a:off x="385764" y="742950"/>
            <a:ext cx="7624763" cy="3274219"/>
          </a:xfrm>
        </p:spPr>
        <p:txBody>
          <a:bodyPr/>
          <a:lstStyle/>
          <a:p>
            <a:pPr eaLnBrk="1" hangingPunct="1"/>
            <a:endParaRPr lang="en-US" dirty="0"/>
          </a:p>
          <a:p>
            <a:pPr eaLnBrk="1" hangingPunct="1">
              <a:buFontTx/>
              <a:buNone/>
            </a:pPr>
            <a:r>
              <a:rPr lang="en-US" sz="2100" dirty="0"/>
              <a:t>Must be vertical &amp; not on an angle</a:t>
            </a:r>
          </a:p>
        </p:txBody>
      </p:sp>
      <p:pic>
        <p:nvPicPr>
          <p:cNvPr id="22532" name="Picture 4" descr="IMG_5531 copy"/>
          <p:cNvPicPr>
            <a:picLocks noChangeAspect="1" noChangeArrowheads="1"/>
          </p:cNvPicPr>
          <p:nvPr/>
        </p:nvPicPr>
        <p:blipFill>
          <a:blip r:embed="rId2" cstate="print"/>
          <a:srcRect/>
          <a:stretch>
            <a:fillRect/>
          </a:stretch>
        </p:blipFill>
        <p:spPr bwMode="auto">
          <a:xfrm>
            <a:off x="533399" y="1463278"/>
            <a:ext cx="1782763" cy="1337072"/>
          </a:xfrm>
          <a:prstGeom prst="rect">
            <a:avLst/>
          </a:prstGeom>
          <a:noFill/>
          <a:ln w="9525">
            <a:noFill/>
            <a:miter lim="800000"/>
            <a:headEnd/>
            <a:tailEnd/>
          </a:ln>
        </p:spPr>
      </p:pic>
      <p:pic>
        <p:nvPicPr>
          <p:cNvPr id="22533" name="Picture 5" descr="IMG_5533 copy"/>
          <p:cNvPicPr>
            <a:picLocks noChangeAspect="1" noChangeArrowheads="1"/>
          </p:cNvPicPr>
          <p:nvPr/>
        </p:nvPicPr>
        <p:blipFill>
          <a:blip r:embed="rId3" cstate="print"/>
          <a:srcRect/>
          <a:stretch>
            <a:fillRect/>
          </a:stretch>
        </p:blipFill>
        <p:spPr bwMode="auto">
          <a:xfrm>
            <a:off x="2565401" y="1494016"/>
            <a:ext cx="1778000" cy="1333500"/>
          </a:xfrm>
          <a:prstGeom prst="rect">
            <a:avLst/>
          </a:prstGeom>
          <a:noFill/>
          <a:ln w="9525">
            <a:noFill/>
            <a:miter lim="800000"/>
            <a:headEnd/>
            <a:tailEnd/>
          </a:ln>
        </p:spPr>
      </p:pic>
      <p:pic>
        <p:nvPicPr>
          <p:cNvPr id="22534" name="Picture 6" descr="IMG_5535 copy"/>
          <p:cNvPicPr>
            <a:picLocks noChangeAspect="1" noChangeArrowheads="1"/>
          </p:cNvPicPr>
          <p:nvPr/>
        </p:nvPicPr>
        <p:blipFill>
          <a:blip r:embed="rId4" cstate="print"/>
          <a:srcRect/>
          <a:stretch>
            <a:fillRect/>
          </a:stretch>
        </p:blipFill>
        <p:spPr bwMode="auto">
          <a:xfrm>
            <a:off x="4954977" y="895350"/>
            <a:ext cx="1752600" cy="2154238"/>
          </a:xfrm>
          <a:prstGeom prst="rect">
            <a:avLst/>
          </a:prstGeom>
          <a:noFill/>
          <a:ln w="9525">
            <a:noFill/>
            <a:miter lim="800000"/>
            <a:headEnd/>
            <a:tailEnd/>
          </a:ln>
        </p:spPr>
      </p:pic>
      <p:pic>
        <p:nvPicPr>
          <p:cNvPr id="22535" name="Picture 7" descr="IMG_5538 copy"/>
          <p:cNvPicPr>
            <a:picLocks noChangeAspect="1" noChangeArrowheads="1"/>
          </p:cNvPicPr>
          <p:nvPr/>
        </p:nvPicPr>
        <p:blipFill>
          <a:blip r:embed="rId5" cstate="print"/>
          <a:srcRect/>
          <a:stretch>
            <a:fillRect/>
          </a:stretch>
        </p:blipFill>
        <p:spPr bwMode="auto">
          <a:xfrm>
            <a:off x="2209800" y="3160551"/>
            <a:ext cx="1676400" cy="1362075"/>
          </a:xfrm>
          <a:prstGeom prst="rect">
            <a:avLst/>
          </a:prstGeom>
          <a:noFill/>
          <a:ln w="9525">
            <a:noFill/>
            <a:miter lim="800000"/>
            <a:headEnd/>
            <a:tailEnd/>
          </a:ln>
        </p:spPr>
      </p:pic>
      <p:pic>
        <p:nvPicPr>
          <p:cNvPr id="22536" name="Picture 8" descr="IMG_5539 copy"/>
          <p:cNvPicPr>
            <a:picLocks noChangeAspect="1" noChangeArrowheads="1"/>
          </p:cNvPicPr>
          <p:nvPr/>
        </p:nvPicPr>
        <p:blipFill>
          <a:blip r:embed="rId6" cstate="print"/>
          <a:srcRect/>
          <a:stretch>
            <a:fillRect/>
          </a:stretch>
        </p:blipFill>
        <p:spPr bwMode="auto">
          <a:xfrm>
            <a:off x="4415624" y="3094356"/>
            <a:ext cx="1415653" cy="1494463"/>
          </a:xfrm>
          <a:prstGeom prst="rect">
            <a:avLst/>
          </a:prstGeom>
          <a:noFill/>
          <a:ln w="9525">
            <a:noFill/>
            <a:miter lim="800000"/>
            <a:headEnd/>
            <a:tailEnd/>
          </a:ln>
        </p:spPr>
      </p:pic>
    </p:spTree>
    <p:extLst>
      <p:ext uri="{BB962C8B-B14F-4D97-AF65-F5344CB8AC3E}">
        <p14:creationId xmlns:p14="http://schemas.microsoft.com/office/powerpoint/2010/main" val="17551838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b="1" dirty="0"/>
              <a:t>What’s The Difference Between</a:t>
            </a:r>
            <a:br>
              <a:rPr lang="en-US" b="1" dirty="0"/>
            </a:br>
            <a:r>
              <a:rPr lang="en-US" b="1" dirty="0"/>
              <a:t>Single and 2-Stage Regulators?</a:t>
            </a:r>
          </a:p>
        </p:txBody>
      </p:sp>
      <p:pic>
        <p:nvPicPr>
          <p:cNvPr id="150535" name="Picture 7"/>
          <p:cNvPicPr>
            <a:picLocks noChangeAspect="1" noChangeArrowheads="1"/>
          </p:cNvPicPr>
          <p:nvPr/>
        </p:nvPicPr>
        <p:blipFill>
          <a:blip r:embed="rId3" cstate="print"/>
          <a:srcRect/>
          <a:stretch>
            <a:fillRect/>
          </a:stretch>
        </p:blipFill>
        <p:spPr bwMode="auto">
          <a:xfrm>
            <a:off x="3551009" y="1943099"/>
            <a:ext cx="1691879" cy="1939529"/>
          </a:xfrm>
          <a:prstGeom prst="rect">
            <a:avLst/>
          </a:prstGeom>
          <a:noFill/>
          <a:ln w="9525">
            <a:noFill/>
            <a:miter lim="800000"/>
            <a:headEnd/>
            <a:tailEnd/>
          </a:ln>
          <a:effectLst/>
        </p:spPr>
      </p:pic>
      <p:pic>
        <p:nvPicPr>
          <p:cNvPr id="150536" name="Picture 8"/>
          <p:cNvPicPr>
            <a:picLocks noChangeAspect="1" noChangeArrowheads="1"/>
          </p:cNvPicPr>
          <p:nvPr/>
        </p:nvPicPr>
        <p:blipFill>
          <a:blip r:embed="rId4" cstate="print"/>
          <a:srcRect/>
          <a:stretch>
            <a:fillRect/>
          </a:stretch>
        </p:blipFill>
        <p:spPr bwMode="auto">
          <a:xfrm>
            <a:off x="1371974" y="1885950"/>
            <a:ext cx="1353741" cy="2053829"/>
          </a:xfrm>
          <a:prstGeom prst="rect">
            <a:avLst/>
          </a:prstGeom>
          <a:noFill/>
          <a:ln w="9525">
            <a:noFill/>
            <a:miter lim="800000"/>
            <a:headEnd/>
            <a:tailEnd/>
          </a:ln>
          <a:effectLst/>
        </p:spPr>
      </p:pic>
      <p:sp>
        <p:nvSpPr>
          <p:cNvPr id="150537" name="Text Box 9"/>
          <p:cNvSpPr txBox="1">
            <a:spLocks noChangeArrowheads="1"/>
          </p:cNvSpPr>
          <p:nvPr/>
        </p:nvSpPr>
        <p:spPr bwMode="auto">
          <a:xfrm>
            <a:off x="1143000" y="1100183"/>
            <a:ext cx="1277915" cy="553998"/>
          </a:xfrm>
          <a:prstGeom prst="rect">
            <a:avLst/>
          </a:prstGeom>
          <a:noFill/>
          <a:ln w="9525">
            <a:noFill/>
            <a:miter lim="800000"/>
            <a:headEnd/>
            <a:tailEnd/>
          </a:ln>
          <a:effectLst/>
        </p:spPr>
        <p:txBody>
          <a:bodyPr wrap="none">
            <a:spAutoFit/>
          </a:bodyPr>
          <a:lstStyle/>
          <a:p>
            <a:pPr algn="ctr"/>
            <a:r>
              <a:rPr lang="en-US" sz="1500" dirty="0"/>
              <a:t>“One Ear”</a:t>
            </a:r>
          </a:p>
          <a:p>
            <a:pPr algn="ctr"/>
            <a:r>
              <a:rPr lang="en-US" sz="1500" dirty="0"/>
              <a:t>Single Stage</a:t>
            </a:r>
          </a:p>
        </p:txBody>
      </p:sp>
      <p:sp>
        <p:nvSpPr>
          <p:cNvPr id="150538" name="Text Box 10"/>
          <p:cNvSpPr txBox="1">
            <a:spLocks noChangeArrowheads="1"/>
          </p:cNvSpPr>
          <p:nvPr/>
        </p:nvSpPr>
        <p:spPr bwMode="auto">
          <a:xfrm>
            <a:off x="3886200" y="1123747"/>
            <a:ext cx="1021498" cy="507831"/>
          </a:xfrm>
          <a:prstGeom prst="rect">
            <a:avLst/>
          </a:prstGeom>
          <a:noFill/>
          <a:ln w="9525">
            <a:noFill/>
            <a:miter lim="800000"/>
            <a:headEnd/>
            <a:tailEnd/>
          </a:ln>
          <a:effectLst/>
        </p:spPr>
        <p:txBody>
          <a:bodyPr wrap="none">
            <a:spAutoFit/>
          </a:bodyPr>
          <a:lstStyle/>
          <a:p>
            <a:pPr algn="ctr"/>
            <a:r>
              <a:rPr lang="en-US" sz="1350" dirty="0"/>
              <a:t>“Two Ears”</a:t>
            </a:r>
          </a:p>
          <a:p>
            <a:pPr algn="ctr"/>
            <a:r>
              <a:rPr lang="en-US" sz="1350" dirty="0"/>
              <a:t>Two Stage</a:t>
            </a:r>
          </a:p>
        </p:txBody>
      </p:sp>
      <p:pic>
        <p:nvPicPr>
          <p:cNvPr id="150545" name="Picture 17"/>
          <p:cNvPicPr>
            <a:picLocks noChangeAspect="1" noChangeArrowheads="1"/>
          </p:cNvPicPr>
          <p:nvPr/>
        </p:nvPicPr>
        <p:blipFill>
          <a:blip r:embed="rId5" cstate="print"/>
          <a:srcRect/>
          <a:stretch>
            <a:fillRect/>
          </a:stretch>
        </p:blipFill>
        <p:spPr bwMode="auto">
          <a:xfrm>
            <a:off x="6324600" y="1395102"/>
            <a:ext cx="1893094" cy="2240756"/>
          </a:xfrm>
          <a:prstGeom prst="rect">
            <a:avLst/>
          </a:prstGeom>
          <a:noFill/>
          <a:ln w="9525">
            <a:noFill/>
            <a:miter lim="800000"/>
            <a:headEnd/>
            <a:tailEnd/>
          </a:ln>
          <a:effectLst/>
        </p:spPr>
      </p:pic>
    </p:spTree>
    <p:extLst>
      <p:ext uri="{BB962C8B-B14F-4D97-AF65-F5344CB8AC3E}">
        <p14:creationId xmlns:p14="http://schemas.microsoft.com/office/powerpoint/2010/main" val="1924823832"/>
      </p:ext>
    </p:extLst>
  </p:cSld>
  <p:clrMapOvr>
    <a:masterClrMapping/>
  </p:clrMapOvr>
</p:sld>
</file>

<file path=ppt/theme/theme1.xml><?xml version="1.0" encoding="utf-8"?>
<a:theme xmlns:a="http://schemas.openxmlformats.org/drawingml/2006/main" name="2018 simplified template">
  <a:themeElements>
    <a:clrScheme name="Airgas Theme">
      <a:dk1>
        <a:srgbClr val="006272"/>
      </a:dk1>
      <a:lt1>
        <a:srgbClr val="FFFFFF"/>
      </a:lt1>
      <a:dk2>
        <a:srgbClr val="006272"/>
      </a:dk2>
      <a:lt2>
        <a:srgbClr val="FFFFFF"/>
      </a:lt2>
      <a:accent1>
        <a:srgbClr val="D0D0CE"/>
      </a:accent1>
      <a:accent2>
        <a:srgbClr val="6F6F6E"/>
      </a:accent2>
      <a:accent3>
        <a:srgbClr val="F1B434"/>
      </a:accent3>
      <a:accent4>
        <a:srgbClr val="4EC3E0"/>
      </a:accent4>
      <a:accent5>
        <a:srgbClr val="FF8200"/>
      </a:accent5>
      <a:accent6>
        <a:srgbClr val="69A53C"/>
      </a:accent6>
      <a:hlink>
        <a:srgbClr val="4EC3E0"/>
      </a:hlink>
      <a:folHlink>
        <a:srgbClr val="00394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300" dirty="0" smtClean="0">
            <a:solidFill>
              <a:schemeClr val="accent2"/>
            </a:solidFill>
            <a:latin typeface="Roboto" panose="02000000000000000000" pitchFamily="2" charset="0"/>
            <a:ea typeface="Roboto" panose="02000000000000000000" pitchFamily="2" charset="0"/>
          </a:defRPr>
        </a:defPPr>
      </a:lstStyle>
    </a:txDef>
  </a:objectDefaults>
  <a:extraClrSchemeLst/>
  <a:extLst>
    <a:ext uri="{05A4C25C-085E-4340-85A3-A5531E510DB2}">
      <thm15:themeFamily xmlns:thm15="http://schemas.microsoft.com/office/thememl/2012/main" name="2018 simplified template" id="{3D0583C3-3B89-4483-A9F5-9EA2786C68DE}" vid="{BB557F84-C7A2-43D3-9899-BC0062CFEF06}"/>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2018 simplified template</Template>
  <TotalTime>6062</TotalTime>
  <Words>1604</Words>
  <Application>Microsoft Office PowerPoint</Application>
  <PresentationFormat>On-screen Show (16:9)</PresentationFormat>
  <Paragraphs>295</Paragraphs>
  <Slides>52</Slides>
  <Notes>21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5</vt:i4>
      </vt:variant>
      <vt:variant>
        <vt:lpstr>Slide Titles</vt:lpstr>
      </vt:variant>
      <vt:variant>
        <vt:i4>52</vt:i4>
      </vt:variant>
    </vt:vector>
  </HeadingPairs>
  <TitlesOfParts>
    <vt:vector size="66" baseType="lpstr">
      <vt:lpstr>Times New Roman</vt:lpstr>
      <vt:lpstr>Calibri</vt:lpstr>
      <vt:lpstr>Arial Narrow</vt:lpstr>
      <vt:lpstr>Roboto</vt:lpstr>
      <vt:lpstr>Arial</vt:lpstr>
      <vt:lpstr>Helvetica Neue</vt:lpstr>
      <vt:lpstr>Verdana</vt:lpstr>
      <vt:lpstr>Tahoma</vt:lpstr>
      <vt:lpstr>2018 simplified template</vt:lpstr>
      <vt:lpstr>Document</vt:lpstr>
      <vt:lpstr>Acrobat Document</vt:lpstr>
      <vt:lpstr>Packager Shell Object</vt:lpstr>
      <vt:lpstr>Bitmap Image</vt:lpstr>
      <vt:lpstr>Photo Editor Photo</vt:lpstr>
      <vt:lpstr>PowerPoint Presentation</vt:lpstr>
      <vt:lpstr>PowerPoint Presentation</vt:lpstr>
      <vt:lpstr>PowerPoint Presentation</vt:lpstr>
      <vt:lpstr>PowerPoint Presentation</vt:lpstr>
      <vt:lpstr>How Do You Select A Regulator?</vt:lpstr>
      <vt:lpstr> </vt:lpstr>
      <vt:lpstr>Regulators regulate pressure not flow</vt:lpstr>
      <vt:lpstr>           Flowmeters</vt:lpstr>
      <vt:lpstr>What’s The Difference Between Single and 2-Stage Regulators?</vt:lpstr>
      <vt:lpstr>What’s The Difference Between Single and 2-Stage Regulators?</vt:lpstr>
      <vt:lpstr>What’s The Difference Between Single and 2-Stage Regulators?                 1 PSI to 100 PSI        0.1 PSI to 100 PSI </vt:lpstr>
      <vt:lpstr>Regulator Troubleshooting Call your account manager </vt:lpstr>
      <vt:lpstr>Flexible Pigtails</vt:lpstr>
      <vt:lpstr>PowerPoint Presentation</vt:lpstr>
      <vt:lpstr>Excess Flow Valves</vt:lpstr>
      <vt:lpstr>PowerPoint Presentation</vt:lpstr>
      <vt:lpstr>Do not identify cylinders by their color Read the label before using any cylinder. </vt:lpstr>
      <vt:lpstr>Cylinder Types</vt:lpstr>
      <vt:lpstr>Handling Cylinders </vt:lpstr>
      <vt:lpstr>PowerPoint Presentation</vt:lpstr>
      <vt:lpstr>PowerPoint Presentation</vt:lpstr>
      <vt:lpstr>Drain the regulator</vt:lpstr>
      <vt:lpstr>Back out the adjusting screw</vt:lpstr>
      <vt:lpstr>Disconnect the regulator</vt:lpstr>
      <vt:lpstr>Preparing to connect the regulator</vt:lpstr>
      <vt:lpstr>Hand tight the regulator, then Tighten with a wrench</vt:lpstr>
      <vt:lpstr> Lets open the cylinder valve  Barely crack the cylinder valve</vt:lpstr>
      <vt:lpstr>Cryogenic Containers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Dewar filling, a few points</vt:lpstr>
      <vt:lpstr>Liquid nitrogen expansion ratio is   696 to 1</vt:lpstr>
      <vt:lpstr>Wrenches</vt:lpstr>
      <vt:lpstr>PowerPoint Presentation</vt:lpstr>
      <vt:lpstr>Attaching the Regulator continued</vt:lpstr>
      <vt:lpstr>Does the regulator match my gas?</vt:lpstr>
      <vt:lpstr>PowerPoint Presentation</vt:lpstr>
      <vt:lpstr>PowerPoint Presentation</vt:lpstr>
      <vt:lpstr>Washer or Seals</vt:lpstr>
      <vt:lpstr>Left Hand  = Counter-clockwise Has a V-Groove on the nut</vt:lpstr>
      <vt:lpstr>Regulator Mounting</vt:lpstr>
      <vt:lpstr>Do you require continual gas flow?</vt:lpstr>
      <vt:lpstr>   Gas equipment life span</vt:lpstr>
      <vt:lpstr>PowerPoint Presentation</vt:lpstr>
      <vt:lpstr>PowerPoint Presentation</vt:lpstr>
      <vt:lpstr>AERO</vt:lpstr>
      <vt:lpstr>Thank you for your time. Have a safe day.</vt:lpstr>
    </vt:vector>
  </TitlesOfParts>
  <Company>Airgas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NIGRO, Ralph</dc:creator>
  <cp:lastModifiedBy>Nicholas Englehart</cp:lastModifiedBy>
  <cp:revision>100</cp:revision>
  <cp:lastPrinted>2017-12-08T21:42:40Z</cp:lastPrinted>
  <dcterms:created xsi:type="dcterms:W3CDTF">2020-01-17T14:53:08Z</dcterms:created>
  <dcterms:modified xsi:type="dcterms:W3CDTF">2022-10-05T19:13:29Z</dcterms:modified>
</cp:coreProperties>
</file>