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5" r:id="rId2"/>
    <p:sldId id="278" r:id="rId3"/>
    <p:sldId id="279" r:id="rId4"/>
    <p:sldId id="28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C86"/>
    <a:srgbClr val="21CEFF"/>
    <a:srgbClr val="AB1081"/>
    <a:srgbClr val="2A9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6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8D967-0182-2A43-9581-59DC5C90A80E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ED0F7-317C-5641-BCB9-D567A87B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9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010-A716-1844-A2AA-F7CD1BF429B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4EBC-A7FE-404F-97B9-21272A4A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4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010-A716-1844-A2AA-F7CD1BF429B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4EBC-A7FE-404F-97B9-21272A4A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8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010-A716-1844-A2AA-F7CD1BF429B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4EBC-A7FE-404F-97B9-21272A4A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8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010-A716-1844-A2AA-F7CD1BF429B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4EBC-A7FE-404F-97B9-21272A4A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7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010-A716-1844-A2AA-F7CD1BF429B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4EBC-A7FE-404F-97B9-21272A4A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1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010-A716-1844-A2AA-F7CD1BF429B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4EBC-A7FE-404F-97B9-21272A4A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010-A716-1844-A2AA-F7CD1BF429B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4EBC-A7FE-404F-97B9-21272A4A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8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010-A716-1844-A2AA-F7CD1BF429B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4EBC-A7FE-404F-97B9-21272A4A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0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010-A716-1844-A2AA-F7CD1BF429B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4EBC-A7FE-404F-97B9-21272A4A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010-A716-1844-A2AA-F7CD1BF429B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4EBC-A7FE-404F-97B9-21272A4A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9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010-A716-1844-A2AA-F7CD1BF429B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4EBC-A7FE-404F-97B9-21272A4A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8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6D010-A716-1844-A2AA-F7CD1BF429B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4EBC-A7FE-404F-97B9-21272A4A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m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1320800"/>
            <a:ext cx="6825728" cy="429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734" y="628650"/>
            <a:ext cx="3159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Novel fold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7051" y="2307848"/>
            <a:ext cx="1222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116 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Å</a:t>
            </a:r>
            <a:r>
              <a:rPr lang="en-US" sz="2800" b="1" dirty="0">
                <a:latin typeface="Arial"/>
                <a:cs typeface="Arial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29173" y="2599267"/>
            <a:ext cx="2030327" cy="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268" y="2556933"/>
            <a:ext cx="2489199" cy="2700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overall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7" t="2610" r="35788"/>
          <a:stretch/>
        </p:blipFill>
        <p:spPr>
          <a:xfrm>
            <a:off x="6364295" y="88900"/>
            <a:ext cx="2794001" cy="663248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5867400" y="209550"/>
            <a:ext cx="1093796" cy="41910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59500" y="419100"/>
            <a:ext cx="725496" cy="28575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58893" y="1089967"/>
            <a:ext cx="104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Flexible</a:t>
            </a:r>
          </a:p>
          <a:p>
            <a:r>
              <a:rPr lang="en-US" b="1" dirty="0" smtClean="0">
                <a:latin typeface="Arial"/>
                <a:cs typeface="Arial"/>
              </a:rPr>
              <a:t>“head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59500" y="4553634"/>
            <a:ext cx="101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Acetate </a:t>
            </a:r>
          </a:p>
          <a:p>
            <a:r>
              <a:rPr lang="en-US" b="1" dirty="0" smtClean="0">
                <a:latin typeface="Arial"/>
                <a:cs typeface="Arial"/>
              </a:rPr>
              <a:t>binding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961196" y="4064000"/>
            <a:ext cx="328604" cy="6223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1734" y="5095260"/>
            <a:ext cx="4814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Monomer, 1)crystals 2)SEC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15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all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7" t="2610" r="35788"/>
          <a:stretch/>
        </p:blipFill>
        <p:spPr>
          <a:xfrm>
            <a:off x="6364295" y="88900"/>
            <a:ext cx="2794001" cy="663248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5867400" y="209550"/>
            <a:ext cx="1093796" cy="41910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59500" y="419100"/>
            <a:ext cx="725496" cy="28575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45599" y="628650"/>
            <a:ext cx="104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Flexible</a:t>
            </a:r>
          </a:p>
          <a:p>
            <a:r>
              <a:rPr lang="en-US" b="1" dirty="0" smtClean="0">
                <a:latin typeface="Arial"/>
                <a:cs typeface="Arial"/>
              </a:rPr>
              <a:t>“head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59500" y="4553634"/>
            <a:ext cx="101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Acetate </a:t>
            </a:r>
          </a:p>
          <a:p>
            <a:r>
              <a:rPr lang="en-US" b="1" dirty="0" smtClean="0">
                <a:latin typeface="Arial"/>
                <a:cs typeface="Arial"/>
              </a:rPr>
              <a:t>binding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961196" y="4064000"/>
            <a:ext cx="328604" cy="6223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ELECTR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967" r="30403" b="6381"/>
          <a:stretch/>
        </p:blipFill>
        <p:spPr>
          <a:xfrm>
            <a:off x="977901" y="419100"/>
            <a:ext cx="4203699" cy="6330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500" y="527050"/>
            <a:ext cx="2763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Electropositive, flexible</a:t>
            </a:r>
          </a:p>
          <a:p>
            <a:r>
              <a:rPr lang="en-US" b="1" dirty="0" smtClean="0">
                <a:latin typeface="Arial"/>
                <a:cs typeface="Arial"/>
              </a:rPr>
              <a:t>tip or head</a:t>
            </a:r>
          </a:p>
        </p:txBody>
      </p:sp>
    </p:spTree>
    <p:extLst>
      <p:ext uri="{BB962C8B-B14F-4D97-AF65-F5344CB8AC3E}">
        <p14:creationId xmlns:p14="http://schemas.microsoft.com/office/powerpoint/2010/main" val="343418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0466" y="25019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Pocket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0600" y="2501900"/>
            <a:ext cx="88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acetate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4277" y="3168134"/>
            <a:ext cx="161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Buried arginine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0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14300"/>
            <a:ext cx="8559800" cy="6438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urier"/>
                <a:cs typeface="Courier"/>
              </a:rPr>
              <a:t>Suggested mutations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dirty="0" smtClean="0"/>
              <a:t>-</a:t>
            </a:r>
            <a:r>
              <a:rPr lang="en-US" sz="1900" dirty="0" smtClean="0">
                <a:latin typeface="Courier"/>
                <a:cs typeface="Courier"/>
              </a:rPr>
              <a:t>pocket residues</a:t>
            </a:r>
          </a:p>
          <a:p>
            <a:pPr marL="0" indent="0">
              <a:buNone/>
            </a:pPr>
            <a:r>
              <a:rPr lang="en-US" sz="1900" dirty="0" smtClean="0">
                <a:latin typeface="Courier"/>
                <a:cs typeface="Courier"/>
              </a:rPr>
              <a:t>MDLNAKIVNESVTKYSNNVETDADTNTNSPIYAFKSIAADASNIQANGEKLARGFVLTNNGAVKIPNSIKPKNMYMKDQATAAQGLDKYRAERDEINNNIKKLESQKKLGWRIKVVAEQAKLKSINTKIDILKGIENGDKAYAEEKIAQFNIVKNITVNGPKAYFNDIAKPVSSHLNAAWDSATSLNYVDYRSNIDMF</a:t>
            </a:r>
            <a:r>
              <a:rPr lang="en-US" sz="1900" b="1" u="sng" dirty="0" smtClean="0">
                <a:latin typeface="Courier"/>
                <a:cs typeface="Courier"/>
              </a:rPr>
              <a:t>W</a:t>
            </a:r>
            <a:r>
              <a:rPr lang="en-US" sz="1900" u="sng" dirty="0" smtClean="0">
                <a:latin typeface="Courier"/>
                <a:cs typeface="Courier"/>
              </a:rPr>
              <a:t>GA</a:t>
            </a:r>
            <a:r>
              <a:rPr lang="en-US" sz="1900" b="1" u="sng" dirty="0" smtClean="0">
                <a:latin typeface="Courier"/>
                <a:cs typeface="Courier"/>
              </a:rPr>
              <a:t>R</a:t>
            </a:r>
            <a:r>
              <a:rPr lang="en-US" sz="1900" dirty="0" smtClean="0">
                <a:latin typeface="Courier"/>
                <a:cs typeface="Courier"/>
              </a:rPr>
              <a:t>VAL</a:t>
            </a:r>
            <a:r>
              <a:rPr lang="en-US" sz="1900" b="1" u="sng" dirty="0" smtClean="0">
                <a:latin typeface="Courier"/>
                <a:cs typeface="Courier"/>
              </a:rPr>
              <a:t>W</a:t>
            </a:r>
            <a:r>
              <a:rPr lang="en-US" sz="1900" dirty="0" smtClean="0">
                <a:latin typeface="Courier"/>
                <a:cs typeface="Courier"/>
              </a:rPr>
              <a:t>NGQYNINSKDATTAIEFNDITNYLTIQTIRSLQGSDTTKAVSL</a:t>
            </a:r>
            <a:r>
              <a:rPr lang="en-US" sz="1900" b="1" u="sng" dirty="0" smtClean="0">
                <a:latin typeface="Courier"/>
                <a:cs typeface="Courier"/>
              </a:rPr>
              <a:t>Y</a:t>
            </a:r>
            <a:r>
              <a:rPr lang="en-US" sz="1900" dirty="0" smtClean="0">
                <a:latin typeface="Courier"/>
                <a:cs typeface="Courier"/>
              </a:rPr>
              <a:t>ADANTLAYTVTTLGDLESGIQEKIASPRTAQSICEADLIDIRANNKVSTARNVINGLSDQKAVETILTHLLDKISIGDITVYDLDKLGNNWAIKAAVNAISTAIGSEGVLYVKGHTLMLRPASAVAGPVANAIAENGIYKQVSDADNILFGENACNFIAAKNSNNPVAKAMVAASKQIAGQISKGDVVDPAFEEQVYVALQATMFENLSKVLPN </a:t>
            </a:r>
          </a:p>
          <a:p>
            <a:pPr marL="0" indent="0">
              <a:buNone/>
            </a:pPr>
            <a:endParaRPr lang="en-US" sz="19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900" dirty="0" smtClean="0">
                <a:latin typeface="Courier"/>
                <a:cs typeface="Courier"/>
              </a:rPr>
              <a:t>-head or tip (coiled coil) residues</a:t>
            </a:r>
          </a:p>
          <a:p>
            <a:pPr marL="0" indent="0">
              <a:buNone/>
            </a:pPr>
            <a:r>
              <a:rPr lang="en-US" sz="1900" dirty="0">
                <a:latin typeface="Courier"/>
                <a:cs typeface="Courier"/>
              </a:rPr>
              <a:t>MDLNAKIVNESVTKYSNNVETDADTNTNSPIYAFKSIAADASNIQANGEKLARGFVLTNNGAVKIPNSIKPKNMYMKDQATAAQGLDKYRAERDEINNNI</a:t>
            </a:r>
            <a:r>
              <a:rPr lang="en-US" sz="1900" b="1" u="sng" dirty="0">
                <a:latin typeface="Courier"/>
                <a:cs typeface="Courier"/>
              </a:rPr>
              <a:t>KK</a:t>
            </a:r>
            <a:r>
              <a:rPr lang="en-US" sz="1900" u="sng" dirty="0">
                <a:latin typeface="Courier"/>
                <a:cs typeface="Courier"/>
              </a:rPr>
              <a:t>LESQ</a:t>
            </a:r>
            <a:r>
              <a:rPr lang="en-US" sz="1900" b="1" u="sng" dirty="0">
                <a:latin typeface="Courier"/>
                <a:cs typeface="Courier"/>
              </a:rPr>
              <a:t>KK</a:t>
            </a:r>
            <a:r>
              <a:rPr lang="en-US" sz="1900" u="sng" dirty="0">
                <a:latin typeface="Courier"/>
                <a:cs typeface="Courier"/>
              </a:rPr>
              <a:t>LGWRI</a:t>
            </a:r>
            <a:r>
              <a:rPr lang="en-US" sz="1900" dirty="0">
                <a:latin typeface="Courier"/>
                <a:cs typeface="Courier"/>
              </a:rPr>
              <a:t>KVVAEQAKLKSINTKIDILKGIENGDKAYAEEKIAQFNIVKNITVNGPKAYFNDIAKPVSSHLNAAWDSATSLNYVDYRSNIDMFWGARVALWNGQYNINSKDATTAIEFNDITNYLTIQTIRSLQGSDTTKAVSLYADANTLAYTVTTLGDLESGIQEKIASPRTAQSICEADLIDIRANNKVSTARNVINGLSDQKAVETILTHLLDKISIGDITVYDLDKLGNNWAIKAAVNAISTAIGSEGVLYVKGHTLMLRPASAVAGPVANAIAENGIYKQVSDADNILFGENACNFIAAKNSNNPVAKAMVAASKQIAGQISKGDVVDPAFEEQVYVALQATMFENLSKVLPN</a:t>
            </a:r>
            <a:endParaRPr lang="en-US" sz="19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9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9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28093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8781</TotalTime>
  <Words>50</Words>
  <Application>Microsoft Macintosh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Duke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Schumacher</dc:creator>
  <cp:lastModifiedBy>maria Schumacher</cp:lastModifiedBy>
  <cp:revision>58</cp:revision>
  <dcterms:created xsi:type="dcterms:W3CDTF">2017-04-13T21:34:28Z</dcterms:created>
  <dcterms:modified xsi:type="dcterms:W3CDTF">2017-05-15T22:55:46Z</dcterms:modified>
</cp:coreProperties>
</file>