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62" r:id="rId3"/>
    <p:sldId id="263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87"/>
  </p:normalViewPr>
  <p:slideViewPr>
    <p:cSldViewPr snapToGrid="0" snapToObjects="1">
      <p:cViewPr varScale="1">
        <p:scale>
          <a:sx n="106" d="100"/>
          <a:sy n="106" d="100"/>
        </p:scale>
        <p:origin x="6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ED486-6AA5-5F40-89CF-BDB08A1E3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1BD5B7-2B4D-E048-BD1B-6B3AAEC0A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47EAC-BBC3-5F45-915F-7E2031F4F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BEB15-3B48-D14C-BB1D-F5A3256D0119}" type="datetimeFigureOut">
              <a:rPr lang="en-US" smtClean="0"/>
              <a:t>3/27/19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60731-A322-3F4E-9C23-F997A389C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59E2C-0CFB-5847-8C2D-873901B19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2F93-FDEC-144E-8AD0-A8DD8C089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92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C716C-342A-7F42-A37D-0876998A7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A72A94-ED1B-3F4F-8177-874C5141F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52DDA-0DD3-ED47-B87A-068AA4F95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BEB15-3B48-D14C-BB1D-F5A3256D0119}" type="datetimeFigureOut">
              <a:rPr lang="en-US" smtClean="0"/>
              <a:t>3/27/19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452FA-7D71-BE49-9C7E-0921BF05F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DFB6B-9AE9-7E4B-97CA-3AD88A969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2F93-FDEC-144E-8AD0-A8DD8C089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956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1A086-65DF-C449-9854-489C77442B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8C3BC7-2C24-4547-B834-FDAF6A1288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AC1D5-FF8D-8C48-945E-3B0CCD374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BEB15-3B48-D14C-BB1D-F5A3256D0119}" type="datetimeFigureOut">
              <a:rPr lang="en-US" smtClean="0"/>
              <a:t>3/27/19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2E32B-A755-A344-B185-5CDEA1106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0B00A-12B4-9A40-8C6E-2054F3B6A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2F93-FDEC-144E-8AD0-A8DD8C089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219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E35B8-4E72-4046-A9C3-17FD27A2E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B9349-9EED-064D-A219-5FCE3184A3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5CD7D-5798-B645-BB08-5854720AE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BEB15-3B48-D14C-BB1D-F5A3256D0119}" type="datetimeFigureOut">
              <a:rPr lang="en-US" smtClean="0"/>
              <a:t>3/27/19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8D6BF-F2CB-E042-8D99-85FC3ED2F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E8E9A-5050-3F48-9494-E70F17035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2F93-FDEC-144E-8AD0-A8DD8C089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92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511EF-FA45-814F-8F6B-4A7B9BF61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D724A-EC32-FB41-804B-E52F6D014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C2AA9-5F26-2C44-9420-C8399AD0C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BEB15-3B48-D14C-BB1D-F5A3256D0119}" type="datetimeFigureOut">
              <a:rPr lang="en-US" smtClean="0"/>
              <a:t>3/27/19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B52C3-9329-C140-843B-D80CD2590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EFAB6-7DCA-C644-B67C-F7D4F37CB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2F93-FDEC-144E-8AD0-A8DD8C089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479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19D6F-1676-4C4D-9020-B98F86A2B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29028-0C7B-1744-86B0-82FC7B281B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661C9F-C5DC-024D-8E86-5F3F0BBE2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BE1953-7FB4-5347-93FD-5D46343EA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BEB15-3B48-D14C-BB1D-F5A3256D0119}" type="datetimeFigureOut">
              <a:rPr lang="en-US" smtClean="0"/>
              <a:t>3/27/19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558C18-80AF-8742-8E8F-425564E0F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95A273-0FD6-1349-8039-2378AE370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2F93-FDEC-144E-8AD0-A8DD8C089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19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E28A2-998C-B648-93B5-64F544BA6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6C42D5-8094-7447-84F9-D48C3EAA4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1E215E-72A0-AB4C-879A-37C5A443F3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066993-2F02-964E-82D7-5D985EAA75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A7464C-2DC9-CC42-BAB5-7FE90EEB9A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3AB60E-B71D-6648-8760-F2EA4396F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BEB15-3B48-D14C-BB1D-F5A3256D0119}" type="datetimeFigureOut">
              <a:rPr lang="en-US" smtClean="0"/>
              <a:t>3/27/19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C8BF03-DD60-A44D-9EE7-0656D7B5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F763EE-C8A1-E042-A48C-EE284A767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2F93-FDEC-144E-8AD0-A8DD8C089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56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3BD86-6E7A-8E4D-945A-1A61E7205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88D8B-EC6F-F549-B3FD-48B4458F4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BEB15-3B48-D14C-BB1D-F5A3256D0119}" type="datetimeFigureOut">
              <a:rPr lang="en-US" smtClean="0"/>
              <a:t>3/27/19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2024A7-4D35-BC4F-A2E9-89E76437D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43645F-7635-7D41-8D05-F8BE7BD5B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2F93-FDEC-144E-8AD0-A8DD8C089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789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91E6A9-09DC-484D-8631-286C36B44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BEB15-3B48-D14C-BB1D-F5A3256D0119}" type="datetimeFigureOut">
              <a:rPr lang="en-US" smtClean="0"/>
              <a:t>3/27/19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45DA10-03F0-474B-9CAB-4B1C52FF1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E70A30-D0EA-1246-A847-B5B038345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2F93-FDEC-144E-8AD0-A8DD8C089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589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17B5F-DBE0-884A-AE7F-97D58B962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FD114-75C4-8B43-9E28-3A195B7EC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BB4F42-3F62-EB44-A40D-203B54ABA2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C3D2CB-6B07-5040-B518-DCE0A68C3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BEB15-3B48-D14C-BB1D-F5A3256D0119}" type="datetimeFigureOut">
              <a:rPr lang="en-US" smtClean="0"/>
              <a:t>3/27/19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55C9C1-1E51-9B47-8CA8-4EAA01A93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D90792-5F04-3C4A-926B-CB6E0823D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2F93-FDEC-144E-8AD0-A8DD8C089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18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ECEAE-6C93-1A44-9843-55F7FAA8A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2AF990-D2B7-944E-B1BC-5F4378E773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43EC3D-F5E8-404F-B2E3-7462ED9678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534FFB-CD9F-6A47-9FB4-A2116B50E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BEB15-3B48-D14C-BB1D-F5A3256D0119}" type="datetimeFigureOut">
              <a:rPr lang="en-US" smtClean="0"/>
              <a:t>3/27/19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59E8B3-7803-DE48-B0E6-F0BC61115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22C71C-8FD1-D24E-8B17-96F4B1E6C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2F93-FDEC-144E-8AD0-A8DD8C089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7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B13B1-4AF9-9A4E-BC6F-8D0AE15E5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29B1A3-C941-0E4C-88F5-4332B26E3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C8ADBD-7B6C-0B42-8EC6-11F5E1DD59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BEB15-3B48-D14C-BB1D-F5A3256D0119}" type="datetimeFigureOut">
              <a:rPr lang="en-US" smtClean="0"/>
              <a:t>3/27/19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C7EE3-5906-4645-ADF2-D572E2EB1E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C9333-9D6B-F647-A24E-50DF2ECC5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62F93-FDEC-144E-8AD0-A8DD8C089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375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CECDE6B-04D1-AF42-AFB7-F87C6BCE5AC3}"/>
              </a:ext>
            </a:extLst>
          </p:cNvPr>
          <p:cNvCxnSpPr>
            <a:cxnSpLocks/>
          </p:cNvCxnSpPr>
          <p:nvPr/>
        </p:nvCxnSpPr>
        <p:spPr>
          <a:xfrm>
            <a:off x="3722077" y="3448783"/>
            <a:ext cx="4747846" cy="0"/>
          </a:xfrm>
          <a:prstGeom prst="line">
            <a:avLst/>
          </a:prstGeom>
          <a:ln w="47625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93AFA15-A02C-7047-BFD1-231D97EE6974}"/>
              </a:ext>
            </a:extLst>
          </p:cNvPr>
          <p:cNvCxnSpPr>
            <a:cxnSpLocks/>
          </p:cNvCxnSpPr>
          <p:nvPr/>
        </p:nvCxnSpPr>
        <p:spPr>
          <a:xfrm>
            <a:off x="3722077" y="796418"/>
            <a:ext cx="4747846" cy="0"/>
          </a:xfrm>
          <a:prstGeom prst="line">
            <a:avLst/>
          </a:prstGeom>
          <a:ln w="47625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8BD661D-C318-904B-8815-BE07FB0F2A79}"/>
              </a:ext>
            </a:extLst>
          </p:cNvPr>
          <p:cNvSpPr txBox="1"/>
          <p:nvPr/>
        </p:nvSpPr>
        <p:spPr>
          <a:xfrm>
            <a:off x="5059483" y="137738"/>
            <a:ext cx="949875" cy="284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46" b="1" dirty="0" err="1"/>
              <a:t>Glu-Cys-Gly</a:t>
            </a:r>
            <a:endParaRPr lang="en-US" sz="1246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38FCCB-81F7-3049-A4F5-FB4EB2ED2006}"/>
              </a:ext>
            </a:extLst>
          </p:cNvPr>
          <p:cNvSpPr txBox="1"/>
          <p:nvPr/>
        </p:nvSpPr>
        <p:spPr>
          <a:xfrm>
            <a:off x="6101023" y="137738"/>
            <a:ext cx="674159" cy="284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46" b="1" dirty="0" err="1"/>
              <a:t>Cys-Gly</a:t>
            </a:r>
            <a:endParaRPr lang="en-US" sz="1246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26299-7D00-C542-A603-02A8637A6350}"/>
              </a:ext>
            </a:extLst>
          </p:cNvPr>
          <p:cNvSpPr txBox="1"/>
          <p:nvPr/>
        </p:nvSpPr>
        <p:spPr>
          <a:xfrm>
            <a:off x="5995707" y="2779517"/>
            <a:ext cx="674159" cy="284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46" b="1" dirty="0" err="1"/>
              <a:t>Cys-Gly</a:t>
            </a:r>
            <a:endParaRPr lang="en-US" sz="1246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AB1FAB-EC73-9849-8D9B-CC4F31EE1475}"/>
              </a:ext>
            </a:extLst>
          </p:cNvPr>
          <p:cNvSpPr txBox="1"/>
          <p:nvPr/>
        </p:nvSpPr>
        <p:spPr>
          <a:xfrm>
            <a:off x="3943800" y="2741963"/>
            <a:ext cx="410690" cy="284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46" b="1" dirty="0" err="1"/>
              <a:t>Glu</a:t>
            </a:r>
            <a:endParaRPr lang="en-US" sz="1246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863285-DEA1-214E-A06F-53E060C370B1}"/>
              </a:ext>
            </a:extLst>
          </p:cNvPr>
          <p:cNvSpPr txBox="1"/>
          <p:nvPr/>
        </p:nvSpPr>
        <p:spPr>
          <a:xfrm>
            <a:off x="3961485" y="4566712"/>
            <a:ext cx="410690" cy="284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46" b="1" dirty="0" err="1"/>
              <a:t>Glu</a:t>
            </a:r>
            <a:endParaRPr lang="en-US" sz="1246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011188-ECAA-8741-91D1-4B7E3475C237}"/>
              </a:ext>
            </a:extLst>
          </p:cNvPr>
          <p:cNvSpPr txBox="1"/>
          <p:nvPr/>
        </p:nvSpPr>
        <p:spPr>
          <a:xfrm>
            <a:off x="5889545" y="4571422"/>
            <a:ext cx="408060" cy="284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46" b="1" dirty="0" err="1"/>
              <a:t>Cys</a:t>
            </a:r>
            <a:endParaRPr lang="en-US" sz="1246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276913-D3A2-7D40-B331-BF7355674939}"/>
              </a:ext>
            </a:extLst>
          </p:cNvPr>
          <p:cNvSpPr txBox="1"/>
          <p:nvPr/>
        </p:nvSpPr>
        <p:spPr>
          <a:xfrm>
            <a:off x="6579419" y="4557123"/>
            <a:ext cx="401072" cy="284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46" b="1" dirty="0" err="1"/>
              <a:t>Gly</a:t>
            </a:r>
            <a:endParaRPr lang="en-US" sz="1246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70D4AA-EFCD-4948-A00F-FFFDA71C6613}"/>
              </a:ext>
            </a:extLst>
          </p:cNvPr>
          <p:cNvSpPr txBox="1"/>
          <p:nvPr/>
        </p:nvSpPr>
        <p:spPr>
          <a:xfrm>
            <a:off x="7411134" y="3790802"/>
            <a:ext cx="949875" cy="284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46" b="1" dirty="0" err="1"/>
              <a:t>Glu-Cys-Gly</a:t>
            </a:r>
            <a:endParaRPr lang="en-US" sz="1246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F67AE0-0923-FD4F-B872-1DC88F710611}"/>
              </a:ext>
            </a:extLst>
          </p:cNvPr>
          <p:cNvSpPr txBox="1"/>
          <p:nvPr/>
        </p:nvSpPr>
        <p:spPr>
          <a:xfrm>
            <a:off x="5779477" y="5574669"/>
            <a:ext cx="683777" cy="284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46" b="1" dirty="0" err="1"/>
              <a:t>Glu-Cys</a:t>
            </a:r>
            <a:endParaRPr lang="en-US" sz="1246" b="1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217A2FF-33E9-6842-AEFA-DDE2BEA380EC}"/>
              </a:ext>
            </a:extLst>
          </p:cNvPr>
          <p:cNvCxnSpPr>
            <a:cxnSpLocks/>
          </p:cNvCxnSpPr>
          <p:nvPr/>
        </p:nvCxnSpPr>
        <p:spPr>
          <a:xfrm>
            <a:off x="5779477" y="393429"/>
            <a:ext cx="0" cy="2236722"/>
          </a:xfrm>
          <a:prstGeom prst="straightConnector1">
            <a:avLst/>
          </a:prstGeom>
          <a:ln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1371122-4607-2B4F-9940-A50DFC598238}"/>
              </a:ext>
            </a:extLst>
          </p:cNvPr>
          <p:cNvCxnSpPr>
            <a:cxnSpLocks/>
          </p:cNvCxnSpPr>
          <p:nvPr/>
        </p:nvCxnSpPr>
        <p:spPr>
          <a:xfrm>
            <a:off x="5781380" y="2619930"/>
            <a:ext cx="272481" cy="175076"/>
          </a:xfrm>
          <a:prstGeom prst="straightConnector1">
            <a:avLst/>
          </a:prstGeom>
          <a:ln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19C35A7-A0CD-B347-BD78-7E3C97BA807A}"/>
              </a:ext>
            </a:extLst>
          </p:cNvPr>
          <p:cNvCxnSpPr>
            <a:cxnSpLocks/>
          </p:cNvCxnSpPr>
          <p:nvPr/>
        </p:nvCxnSpPr>
        <p:spPr>
          <a:xfrm flipH="1">
            <a:off x="4370076" y="2619930"/>
            <a:ext cx="1417544" cy="136664"/>
          </a:xfrm>
          <a:prstGeom prst="straightConnector1">
            <a:avLst/>
          </a:prstGeom>
          <a:ln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49B7C6C-5744-7142-9153-F9EFAEFC6A16}"/>
              </a:ext>
            </a:extLst>
          </p:cNvPr>
          <p:cNvCxnSpPr>
            <a:cxnSpLocks/>
          </p:cNvCxnSpPr>
          <p:nvPr/>
        </p:nvCxnSpPr>
        <p:spPr>
          <a:xfrm>
            <a:off x="6426087" y="393429"/>
            <a:ext cx="0" cy="2416175"/>
          </a:xfrm>
          <a:prstGeom prst="straightConnector1">
            <a:avLst/>
          </a:prstGeom>
          <a:ln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731D007-5254-8048-B7A1-C2023A0A2DDA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4147025" y="3049402"/>
            <a:ext cx="19805" cy="1517310"/>
          </a:xfrm>
          <a:prstGeom prst="straightConnector1">
            <a:avLst/>
          </a:prstGeom>
          <a:ln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0B5B255-DFF0-464F-9304-17F50E7FF76C}"/>
              </a:ext>
            </a:extLst>
          </p:cNvPr>
          <p:cNvCxnSpPr>
            <a:cxnSpLocks/>
          </p:cNvCxnSpPr>
          <p:nvPr/>
        </p:nvCxnSpPr>
        <p:spPr>
          <a:xfrm flipH="1">
            <a:off x="6178799" y="3067368"/>
            <a:ext cx="2618" cy="1382519"/>
          </a:xfrm>
          <a:prstGeom prst="straightConnector1">
            <a:avLst/>
          </a:prstGeom>
          <a:ln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E6954B2-69A4-9B4F-BB96-4670B8A20407}"/>
              </a:ext>
            </a:extLst>
          </p:cNvPr>
          <p:cNvCxnSpPr>
            <a:cxnSpLocks/>
          </p:cNvCxnSpPr>
          <p:nvPr/>
        </p:nvCxnSpPr>
        <p:spPr>
          <a:xfrm>
            <a:off x="6179884" y="4449889"/>
            <a:ext cx="398450" cy="183261"/>
          </a:xfrm>
          <a:prstGeom prst="straightConnector1">
            <a:avLst/>
          </a:prstGeom>
          <a:ln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D66388B-3643-F747-835D-531F4D008A39}"/>
              </a:ext>
            </a:extLst>
          </p:cNvPr>
          <p:cNvCxnSpPr>
            <a:cxnSpLocks/>
          </p:cNvCxnSpPr>
          <p:nvPr/>
        </p:nvCxnSpPr>
        <p:spPr>
          <a:xfrm flipH="1">
            <a:off x="6051058" y="4449889"/>
            <a:ext cx="129253" cy="183261"/>
          </a:xfrm>
          <a:prstGeom prst="straightConnector1">
            <a:avLst/>
          </a:prstGeom>
          <a:ln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EC5AE38A-B1EF-1549-B3D3-D1005E994EB5}"/>
              </a:ext>
            </a:extLst>
          </p:cNvPr>
          <p:cNvSpPr txBox="1"/>
          <p:nvPr/>
        </p:nvSpPr>
        <p:spPr>
          <a:xfrm>
            <a:off x="5527623" y="3679744"/>
            <a:ext cx="571951" cy="9550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46" b="1" dirty="0" err="1">
                <a:solidFill>
                  <a:srgbClr val="00B050"/>
                </a:solidFill>
              </a:rPr>
              <a:t>PepA</a:t>
            </a:r>
            <a:r>
              <a:rPr lang="en-US" sz="1246" b="1" dirty="0"/>
              <a:t>,</a:t>
            </a:r>
          </a:p>
          <a:p>
            <a:r>
              <a:rPr lang="en-US" sz="623" b="1" dirty="0">
                <a:solidFill>
                  <a:srgbClr val="00B050"/>
                </a:solidFill>
              </a:rPr>
              <a:t>FTL_1479</a:t>
            </a:r>
          </a:p>
          <a:p>
            <a:r>
              <a:rPr lang="en-US" sz="1246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PepB</a:t>
            </a:r>
            <a:r>
              <a:rPr lang="en-US" sz="1246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</a:t>
            </a:r>
          </a:p>
          <a:p>
            <a:r>
              <a:rPr lang="en-US" sz="623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FTL_1108</a:t>
            </a:r>
          </a:p>
          <a:p>
            <a:r>
              <a:rPr lang="en-US" sz="1246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PepN</a:t>
            </a:r>
            <a:endParaRPr lang="en-US" sz="1246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623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FTL_1956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826AE03-C9F1-7546-9380-4314C0FC5889}"/>
              </a:ext>
            </a:extLst>
          </p:cNvPr>
          <p:cNvCxnSpPr>
            <a:cxnSpLocks/>
          </p:cNvCxnSpPr>
          <p:nvPr/>
        </p:nvCxnSpPr>
        <p:spPr>
          <a:xfrm flipH="1">
            <a:off x="6053860" y="4897575"/>
            <a:ext cx="10979" cy="681477"/>
          </a:xfrm>
          <a:prstGeom prst="straightConnector1">
            <a:avLst/>
          </a:prstGeom>
          <a:ln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B46ACE2-ADCE-AA4D-A04E-EAE7A2367BA0}"/>
              </a:ext>
            </a:extLst>
          </p:cNvPr>
          <p:cNvCxnSpPr>
            <a:cxnSpLocks/>
          </p:cNvCxnSpPr>
          <p:nvPr/>
        </p:nvCxnSpPr>
        <p:spPr>
          <a:xfrm>
            <a:off x="4383214" y="4736267"/>
            <a:ext cx="1681626" cy="269861"/>
          </a:xfrm>
          <a:prstGeom prst="straightConnector1">
            <a:avLst/>
          </a:prstGeom>
          <a:ln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7FA4C4E7-0F04-CE4E-A643-67788F2135BC}"/>
              </a:ext>
            </a:extLst>
          </p:cNvPr>
          <p:cNvSpPr txBox="1"/>
          <p:nvPr/>
        </p:nvSpPr>
        <p:spPr>
          <a:xfrm>
            <a:off x="5403949" y="5127014"/>
            <a:ext cx="532518" cy="3799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46" b="1" dirty="0" err="1">
                <a:solidFill>
                  <a:srgbClr val="FF0000"/>
                </a:solidFill>
              </a:rPr>
              <a:t>GshA</a:t>
            </a:r>
            <a:endParaRPr lang="en-US" sz="1246" b="1" dirty="0">
              <a:solidFill>
                <a:srgbClr val="FF0000"/>
              </a:solidFill>
            </a:endParaRPr>
          </a:p>
          <a:p>
            <a:r>
              <a:rPr lang="en-US" sz="623" b="1" dirty="0">
                <a:solidFill>
                  <a:srgbClr val="FF0000"/>
                </a:solidFill>
              </a:rPr>
              <a:t>FTL_1304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BFD60B5-DEDB-5346-B5BB-50FEAD6C39DC}"/>
              </a:ext>
            </a:extLst>
          </p:cNvPr>
          <p:cNvCxnSpPr>
            <a:cxnSpLocks/>
          </p:cNvCxnSpPr>
          <p:nvPr/>
        </p:nvCxnSpPr>
        <p:spPr>
          <a:xfrm flipV="1">
            <a:off x="7601528" y="4052636"/>
            <a:ext cx="0" cy="591872"/>
          </a:xfrm>
          <a:prstGeom prst="straightConnector1">
            <a:avLst/>
          </a:prstGeom>
          <a:ln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1567140E-AEAF-DA4E-8878-7292211C4147}"/>
              </a:ext>
            </a:extLst>
          </p:cNvPr>
          <p:cNvCxnSpPr>
            <a:cxnSpLocks/>
          </p:cNvCxnSpPr>
          <p:nvPr/>
        </p:nvCxnSpPr>
        <p:spPr>
          <a:xfrm flipV="1">
            <a:off x="6410733" y="4650368"/>
            <a:ext cx="1190796" cy="869140"/>
          </a:xfrm>
          <a:prstGeom prst="straightConnector1">
            <a:avLst/>
          </a:prstGeom>
          <a:ln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14CD5581-94A4-C04A-A9DD-2F05965D1131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6980491" y="4650369"/>
            <a:ext cx="621038" cy="48780"/>
          </a:xfrm>
          <a:prstGeom prst="straightConnector1">
            <a:avLst/>
          </a:prstGeom>
          <a:ln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03B5C9A2-B607-9646-BD17-8ED135F47943}"/>
              </a:ext>
            </a:extLst>
          </p:cNvPr>
          <p:cNvSpPr txBox="1"/>
          <p:nvPr/>
        </p:nvSpPr>
        <p:spPr>
          <a:xfrm>
            <a:off x="6997396" y="4175447"/>
            <a:ext cx="526106" cy="3799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46" b="1" dirty="0" err="1">
                <a:solidFill>
                  <a:srgbClr val="FF0000"/>
                </a:solidFill>
              </a:rPr>
              <a:t>GshB</a:t>
            </a:r>
            <a:endParaRPr lang="en-US" sz="1246" b="1" dirty="0">
              <a:solidFill>
                <a:srgbClr val="FF0000"/>
              </a:solidFill>
            </a:endParaRPr>
          </a:p>
          <a:p>
            <a:r>
              <a:rPr lang="en-US" sz="623" b="1" dirty="0">
                <a:solidFill>
                  <a:srgbClr val="FF0000"/>
                </a:solidFill>
              </a:rPr>
              <a:t>FTL_1284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C0DE9C3C-C693-B14B-A6F9-9FF7B9757AF3}"/>
              </a:ext>
            </a:extLst>
          </p:cNvPr>
          <p:cNvCxnSpPr>
            <a:cxnSpLocks/>
          </p:cNvCxnSpPr>
          <p:nvPr/>
        </p:nvCxnSpPr>
        <p:spPr>
          <a:xfrm flipV="1">
            <a:off x="7575151" y="2927839"/>
            <a:ext cx="0" cy="881865"/>
          </a:xfrm>
          <a:prstGeom prst="straightConnector1">
            <a:avLst/>
          </a:prstGeom>
          <a:ln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D6915839-BD82-0E41-A671-0708A8D64426}"/>
              </a:ext>
            </a:extLst>
          </p:cNvPr>
          <p:cNvSpPr txBox="1"/>
          <p:nvPr/>
        </p:nvSpPr>
        <p:spPr>
          <a:xfrm>
            <a:off x="7279828" y="2592243"/>
            <a:ext cx="949875" cy="284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46" b="1" dirty="0" err="1"/>
              <a:t>Glu-Cys-Gly</a:t>
            </a:r>
            <a:endParaRPr lang="en-US" sz="1246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3C0525-4889-9341-B8F4-F43DD58F7282}"/>
              </a:ext>
            </a:extLst>
          </p:cNvPr>
          <p:cNvSpPr txBox="1"/>
          <p:nvPr/>
        </p:nvSpPr>
        <p:spPr>
          <a:xfrm>
            <a:off x="4869232" y="2848708"/>
            <a:ext cx="495649" cy="3799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46" b="1" dirty="0">
                <a:solidFill>
                  <a:srgbClr val="00B050"/>
                </a:solidFill>
              </a:rPr>
              <a:t>GGT</a:t>
            </a:r>
          </a:p>
          <a:p>
            <a:r>
              <a:rPr lang="en-US" sz="623" b="1" dirty="0">
                <a:solidFill>
                  <a:srgbClr val="00B050"/>
                </a:solidFill>
              </a:rPr>
              <a:t>FTL_0766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87583C-CDBE-3D45-BD4B-E2BBE50E1BE3}"/>
              </a:ext>
            </a:extLst>
          </p:cNvPr>
          <p:cNvSpPr txBox="1"/>
          <p:nvPr/>
        </p:nvSpPr>
        <p:spPr>
          <a:xfrm>
            <a:off x="5327952" y="2848708"/>
            <a:ext cx="518091" cy="3799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46" b="1" dirty="0" err="1">
                <a:solidFill>
                  <a:srgbClr val="00B050"/>
                </a:solidFill>
              </a:rPr>
              <a:t>ChaC</a:t>
            </a:r>
            <a:endParaRPr lang="en-US" sz="1246" b="1" dirty="0">
              <a:solidFill>
                <a:srgbClr val="00B050"/>
              </a:solidFill>
            </a:endParaRPr>
          </a:p>
          <a:p>
            <a:r>
              <a:rPr lang="en-US" sz="623" b="1" dirty="0">
                <a:solidFill>
                  <a:srgbClr val="00B050"/>
                </a:solidFill>
              </a:rPr>
              <a:t>FTL_1548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D85648-3912-E240-BE77-588C523F7E5B}"/>
              </a:ext>
            </a:extLst>
          </p:cNvPr>
          <p:cNvSpPr txBox="1"/>
          <p:nvPr/>
        </p:nvSpPr>
        <p:spPr>
          <a:xfrm>
            <a:off x="7496193" y="945918"/>
            <a:ext cx="538930" cy="284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46" b="1" dirty="0"/>
              <a:t>GSSH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0BAB23A-E3E7-FE40-8816-0D8CCF8322BE}"/>
              </a:ext>
            </a:extLst>
          </p:cNvPr>
          <p:cNvCxnSpPr>
            <a:cxnSpLocks/>
            <a:endCxn id="68" idx="0"/>
          </p:cNvCxnSpPr>
          <p:nvPr/>
        </p:nvCxnSpPr>
        <p:spPr>
          <a:xfrm>
            <a:off x="7712879" y="1241560"/>
            <a:ext cx="41887" cy="1350683"/>
          </a:xfrm>
          <a:prstGeom prst="straightConnector1">
            <a:avLst/>
          </a:prstGeom>
          <a:ln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55405E2-95C0-6048-9B48-BA284742CA39}"/>
              </a:ext>
            </a:extLst>
          </p:cNvPr>
          <p:cNvSpPr txBox="1"/>
          <p:nvPr/>
        </p:nvSpPr>
        <p:spPr>
          <a:xfrm>
            <a:off x="7252872" y="1700776"/>
            <a:ext cx="529312" cy="3905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46" b="1" dirty="0">
                <a:solidFill>
                  <a:srgbClr val="0070C0"/>
                </a:solidFill>
              </a:rPr>
              <a:t>GSR</a:t>
            </a:r>
          </a:p>
          <a:p>
            <a:r>
              <a:rPr lang="en-US" sz="692" b="1" dirty="0">
                <a:solidFill>
                  <a:srgbClr val="0070C0"/>
                </a:solidFill>
              </a:rPr>
              <a:t>FTL_1248</a:t>
            </a:r>
            <a:endParaRPr lang="en-US" sz="1108" b="1" dirty="0">
              <a:solidFill>
                <a:srgbClr val="0070C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50E0F8B-286A-7740-AE39-B6AE159392FA}"/>
              </a:ext>
            </a:extLst>
          </p:cNvPr>
          <p:cNvSpPr txBox="1"/>
          <p:nvPr/>
        </p:nvSpPr>
        <p:spPr>
          <a:xfrm>
            <a:off x="6938865" y="2198817"/>
            <a:ext cx="612668" cy="284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46" dirty="0"/>
              <a:t>NADP</a:t>
            </a:r>
            <a:r>
              <a:rPr lang="en-US" sz="1246" baseline="30000" dirty="0"/>
              <a:t>+</a:t>
            </a:r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BE4166B0-4195-A640-B490-17C602DBEA50}"/>
              </a:ext>
            </a:extLst>
          </p:cNvPr>
          <p:cNvSpPr/>
          <p:nvPr/>
        </p:nvSpPr>
        <p:spPr>
          <a:xfrm rot="2582545">
            <a:off x="6836547" y="1374679"/>
            <a:ext cx="862071" cy="971124"/>
          </a:xfrm>
          <a:prstGeom prst="arc">
            <a:avLst>
              <a:gd name="adj1" fmla="val 14936512"/>
              <a:gd name="adj2" fmla="val 996885"/>
            </a:avLst>
          </a:prstGeom>
          <a:ln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46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1A417EB-6222-5D48-8B75-15CE27B326EE}"/>
              </a:ext>
            </a:extLst>
          </p:cNvPr>
          <p:cNvSpPr txBox="1"/>
          <p:nvPr/>
        </p:nvSpPr>
        <p:spPr>
          <a:xfrm>
            <a:off x="6877982" y="1275207"/>
            <a:ext cx="659155" cy="284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46" dirty="0"/>
              <a:t>NADPH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0C0AF2B-260C-D34E-962B-F2700B0B4EA3}"/>
              </a:ext>
            </a:extLst>
          </p:cNvPr>
          <p:cNvCxnSpPr>
            <a:cxnSpLocks/>
          </p:cNvCxnSpPr>
          <p:nvPr/>
        </p:nvCxnSpPr>
        <p:spPr>
          <a:xfrm>
            <a:off x="7821674" y="4043036"/>
            <a:ext cx="0" cy="1181754"/>
          </a:xfrm>
          <a:prstGeom prst="straightConnector1">
            <a:avLst/>
          </a:prstGeom>
          <a:ln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CACCDE70-0BF0-B64B-91A0-BFCA96C5B44F}"/>
              </a:ext>
            </a:extLst>
          </p:cNvPr>
          <p:cNvSpPr txBox="1"/>
          <p:nvPr/>
        </p:nvSpPr>
        <p:spPr>
          <a:xfrm>
            <a:off x="7601529" y="5288713"/>
            <a:ext cx="538930" cy="284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46" b="1" dirty="0"/>
              <a:t>GSSH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567E45C-6748-7647-B79B-2B7107CFE3CF}"/>
              </a:ext>
            </a:extLst>
          </p:cNvPr>
          <p:cNvSpPr txBox="1"/>
          <p:nvPr/>
        </p:nvSpPr>
        <p:spPr>
          <a:xfrm>
            <a:off x="7894487" y="4546000"/>
            <a:ext cx="495649" cy="3799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46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GPx</a:t>
            </a:r>
            <a:endParaRPr lang="en-US" sz="1246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623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FTL_1383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D1E2E68-9CCF-7D4D-A4A4-397EAB465951}"/>
              </a:ext>
            </a:extLst>
          </p:cNvPr>
          <p:cNvSpPr/>
          <p:nvPr/>
        </p:nvSpPr>
        <p:spPr>
          <a:xfrm>
            <a:off x="5413436" y="651345"/>
            <a:ext cx="1186962" cy="29014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6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BC7E4C6-A2F0-7D45-AA01-12D60ACA0E41}"/>
              </a:ext>
            </a:extLst>
          </p:cNvPr>
          <p:cNvSpPr/>
          <p:nvPr/>
        </p:nvSpPr>
        <p:spPr>
          <a:xfrm>
            <a:off x="3882858" y="3278817"/>
            <a:ext cx="1031219" cy="3480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46" b="1" dirty="0" err="1">
                <a:solidFill>
                  <a:srgbClr val="FF0000"/>
                </a:solidFill>
              </a:rPr>
              <a:t>GadC</a:t>
            </a:r>
            <a:endParaRPr lang="en-US" sz="1246" b="1" dirty="0">
              <a:solidFill>
                <a:srgbClr val="FF0000"/>
              </a:solidFill>
            </a:endParaRPr>
          </a:p>
          <a:p>
            <a:pPr algn="ctr"/>
            <a:r>
              <a:rPr lang="en-US" sz="623" b="1" dirty="0">
                <a:solidFill>
                  <a:srgbClr val="FF0000"/>
                </a:solidFill>
              </a:rPr>
              <a:t>FTL_1583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1F7AF2B-F6B7-314D-928D-6D8E81E8B1A9}"/>
              </a:ext>
            </a:extLst>
          </p:cNvPr>
          <p:cNvSpPr/>
          <p:nvPr/>
        </p:nvSpPr>
        <p:spPr>
          <a:xfrm>
            <a:off x="5900151" y="3278817"/>
            <a:ext cx="1031219" cy="3480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46" b="1" dirty="0" err="1">
                <a:solidFill>
                  <a:srgbClr val="00B050"/>
                </a:solidFill>
              </a:rPr>
              <a:t>DptA</a:t>
            </a:r>
            <a:endParaRPr lang="en-US" sz="1246" b="1" dirty="0">
              <a:solidFill>
                <a:srgbClr val="00B050"/>
              </a:solidFill>
            </a:endParaRPr>
          </a:p>
          <a:p>
            <a:pPr algn="ctr"/>
            <a:r>
              <a:rPr lang="en-US" sz="623" b="1" dirty="0">
                <a:solidFill>
                  <a:srgbClr val="00B050"/>
                </a:solidFill>
              </a:rPr>
              <a:t>FTL_1251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A3A0384-2B0C-7A45-87DF-75E283DB3126}"/>
              </a:ext>
            </a:extLst>
          </p:cNvPr>
          <p:cNvSpPr/>
          <p:nvPr/>
        </p:nvSpPr>
        <p:spPr>
          <a:xfrm>
            <a:off x="7340775" y="3278817"/>
            <a:ext cx="1031219" cy="3480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46" b="1" dirty="0" err="1">
                <a:solidFill>
                  <a:srgbClr val="FF0000"/>
                </a:solidFill>
              </a:rPr>
              <a:t>CydC</a:t>
            </a:r>
            <a:r>
              <a:rPr lang="en-US" sz="1246" b="1" dirty="0">
                <a:solidFill>
                  <a:srgbClr val="FF0000"/>
                </a:solidFill>
              </a:rPr>
              <a:t>/D</a:t>
            </a:r>
          </a:p>
          <a:p>
            <a:pPr algn="ctr"/>
            <a:r>
              <a:rPr lang="en-US" sz="623" b="1" dirty="0">
                <a:solidFill>
                  <a:srgbClr val="FF0000"/>
                </a:solidFill>
              </a:rPr>
              <a:t>FTL_1496, FTL_1496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699A365-897C-864D-A06C-4F2D188D8785}"/>
              </a:ext>
            </a:extLst>
          </p:cNvPr>
          <p:cNvSpPr txBox="1"/>
          <p:nvPr/>
        </p:nvSpPr>
        <p:spPr>
          <a:xfrm>
            <a:off x="3757192" y="6022139"/>
            <a:ext cx="2718373" cy="859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46" b="1" dirty="0">
                <a:solidFill>
                  <a:srgbClr val="FF0000"/>
                </a:solidFill>
              </a:rPr>
              <a:t>Essential in vitro</a:t>
            </a:r>
          </a:p>
          <a:p>
            <a:r>
              <a:rPr lang="en-US" sz="1246" b="1" dirty="0">
                <a:solidFill>
                  <a:srgbClr val="00B050"/>
                </a:solidFill>
              </a:rPr>
              <a:t>Essential in macrophage </a:t>
            </a:r>
          </a:p>
          <a:p>
            <a:r>
              <a:rPr lang="en-US" sz="1246" b="1" dirty="0">
                <a:solidFill>
                  <a:srgbClr val="0070C0"/>
                </a:solidFill>
              </a:rPr>
              <a:t>Essential for growth in Mueller-Hinton</a:t>
            </a:r>
          </a:p>
          <a:p>
            <a:r>
              <a:rPr lang="en-US" sz="1246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Not essential under conditions tested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303BC7E-77C7-B34D-ACD9-E5ACCE1255E6}"/>
              </a:ext>
            </a:extLst>
          </p:cNvPr>
          <p:cNvSpPr txBox="1"/>
          <p:nvPr/>
        </p:nvSpPr>
        <p:spPr>
          <a:xfrm>
            <a:off x="3763434" y="66787"/>
            <a:ext cx="973343" cy="284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46" b="1" i="1" dirty="0">
                <a:solidFill>
                  <a:schemeClr val="accent2"/>
                </a:solidFill>
              </a:rPr>
              <a:t>Outside Cell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57E0361-46EF-7646-BABC-72D777654D44}"/>
              </a:ext>
            </a:extLst>
          </p:cNvPr>
          <p:cNvSpPr txBox="1"/>
          <p:nvPr/>
        </p:nvSpPr>
        <p:spPr>
          <a:xfrm>
            <a:off x="3747476" y="858906"/>
            <a:ext cx="839332" cy="284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46" b="1" i="1" dirty="0">
                <a:solidFill>
                  <a:schemeClr val="accent2"/>
                </a:solidFill>
              </a:rPr>
              <a:t>Periplasm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0B3B5D2-604A-D349-8442-E846817CE782}"/>
              </a:ext>
            </a:extLst>
          </p:cNvPr>
          <p:cNvSpPr txBox="1"/>
          <p:nvPr/>
        </p:nvSpPr>
        <p:spPr>
          <a:xfrm>
            <a:off x="3763434" y="5288713"/>
            <a:ext cx="669414" cy="284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46" b="1" i="1" dirty="0">
                <a:solidFill>
                  <a:schemeClr val="accent2"/>
                </a:solidFill>
              </a:rPr>
              <a:t>Cytosol</a:t>
            </a:r>
          </a:p>
        </p:txBody>
      </p:sp>
    </p:spTree>
    <p:extLst>
      <p:ext uri="{BB962C8B-B14F-4D97-AF65-F5344CB8AC3E}">
        <p14:creationId xmlns:p14="http://schemas.microsoft.com/office/powerpoint/2010/main" val="414344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A76D4-0222-974B-9279-597605B32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28EA3C-D960-2643-88A1-C602EF9B64FF}"/>
              </a:ext>
            </a:extLst>
          </p:cNvPr>
          <p:cNvGrpSpPr/>
          <p:nvPr/>
        </p:nvGrpSpPr>
        <p:grpSpPr>
          <a:xfrm>
            <a:off x="414722" y="0"/>
            <a:ext cx="11362556" cy="3164305"/>
            <a:chOff x="414722" y="0"/>
            <a:chExt cx="11362556" cy="316430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B997182-5BF6-AD4D-9F10-23CBB4FDD5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53860"/>
            <a:stretch/>
          </p:blipFill>
          <p:spPr>
            <a:xfrm>
              <a:off x="414722" y="0"/>
              <a:ext cx="11362556" cy="316430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A79FE61-8774-7F4D-AFCE-6F9843C9B264}"/>
                </a:ext>
              </a:extLst>
            </p:cNvPr>
            <p:cNvSpPr txBox="1"/>
            <p:nvPr/>
          </p:nvSpPr>
          <p:spPr>
            <a:xfrm>
              <a:off x="4704348" y="1332640"/>
              <a:ext cx="40107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WT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CB0A664-7B74-DF45-B76D-BE9BAA56A994}"/>
                </a:ext>
              </a:extLst>
            </p:cNvPr>
            <p:cNvSpPr txBox="1"/>
            <p:nvPr/>
          </p:nvSpPr>
          <p:spPr>
            <a:xfrm>
              <a:off x="10812379" y="1347728"/>
              <a:ext cx="40107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WT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210F16D-8765-4C4A-B8C2-8E4636C9A703}"/>
              </a:ext>
            </a:extLst>
          </p:cNvPr>
          <p:cNvSpPr txBox="1"/>
          <p:nvPr/>
        </p:nvSpPr>
        <p:spPr>
          <a:xfrm>
            <a:off x="733927" y="3105834"/>
            <a:ext cx="2567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dptA</a:t>
            </a:r>
            <a:r>
              <a:rPr lang="en-US" dirty="0"/>
              <a:t>- = FTL_1251 mutant</a:t>
            </a:r>
          </a:p>
          <a:p>
            <a:pPr algn="just"/>
            <a:r>
              <a:rPr lang="en-US" dirty="0"/>
              <a:t>∆</a:t>
            </a:r>
            <a:r>
              <a:rPr lang="en-US" dirty="0" err="1"/>
              <a:t>ggt</a:t>
            </a:r>
            <a:r>
              <a:rPr lang="en-US" dirty="0"/>
              <a:t> = ∆FTL_0766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6D4512-4DA7-6845-81D9-A52E6F16F290}"/>
              </a:ext>
            </a:extLst>
          </p:cNvPr>
          <p:cNvSpPr txBox="1"/>
          <p:nvPr/>
        </p:nvSpPr>
        <p:spPr>
          <a:xfrm>
            <a:off x="7531768" y="6533147"/>
            <a:ext cx="4481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from Hannah </a:t>
            </a:r>
            <a:r>
              <a:rPr lang="en-US" dirty="0" err="1"/>
              <a:t>Ledvina</a:t>
            </a:r>
            <a:r>
              <a:rPr lang="en-US" dirty="0"/>
              <a:t>, </a:t>
            </a:r>
            <a:r>
              <a:rPr lang="en-US" dirty="0" err="1"/>
              <a:t>Mougous</a:t>
            </a:r>
            <a:r>
              <a:rPr lang="en-US" dirty="0"/>
              <a:t> lab, UW</a:t>
            </a:r>
          </a:p>
        </p:txBody>
      </p:sp>
    </p:spTree>
    <p:extLst>
      <p:ext uri="{BB962C8B-B14F-4D97-AF65-F5344CB8AC3E}">
        <p14:creationId xmlns:p14="http://schemas.microsoft.com/office/powerpoint/2010/main" val="1140147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ACC644F-8374-5F4A-813F-F783FE6B40CF}"/>
              </a:ext>
            </a:extLst>
          </p:cNvPr>
          <p:cNvGrpSpPr/>
          <p:nvPr/>
        </p:nvGrpSpPr>
        <p:grpSpPr>
          <a:xfrm>
            <a:off x="414722" y="0"/>
            <a:ext cx="11362556" cy="3215806"/>
            <a:chOff x="414722" y="3642194"/>
            <a:chExt cx="11362556" cy="321580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B997182-5BF6-AD4D-9F10-23CBB4FDD5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3109"/>
            <a:stretch/>
          </p:blipFill>
          <p:spPr>
            <a:xfrm>
              <a:off x="414722" y="3642194"/>
              <a:ext cx="11362556" cy="321580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C976685-A614-144D-AC63-B42EC7583296}"/>
                </a:ext>
              </a:extLst>
            </p:cNvPr>
            <p:cNvSpPr txBox="1"/>
            <p:nvPr/>
          </p:nvSpPr>
          <p:spPr>
            <a:xfrm>
              <a:off x="4740444" y="5106187"/>
              <a:ext cx="40107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WT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F79D144-106E-2B45-B545-5B287483D81A}"/>
                </a:ext>
              </a:extLst>
            </p:cNvPr>
            <p:cNvSpPr txBox="1"/>
            <p:nvPr/>
          </p:nvSpPr>
          <p:spPr>
            <a:xfrm>
              <a:off x="10812379" y="5100422"/>
              <a:ext cx="40107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WT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210F16D-8765-4C4A-B8C2-8E4636C9A703}"/>
              </a:ext>
            </a:extLst>
          </p:cNvPr>
          <p:cNvSpPr txBox="1"/>
          <p:nvPr/>
        </p:nvSpPr>
        <p:spPr>
          <a:xfrm>
            <a:off x="553453" y="3224464"/>
            <a:ext cx="2567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dptA</a:t>
            </a:r>
            <a:r>
              <a:rPr lang="en-US" dirty="0"/>
              <a:t>- = FTL_1251 mutant</a:t>
            </a:r>
          </a:p>
          <a:p>
            <a:pPr algn="just"/>
            <a:r>
              <a:rPr lang="en-US" dirty="0"/>
              <a:t>∆</a:t>
            </a:r>
            <a:r>
              <a:rPr lang="en-US" dirty="0" err="1"/>
              <a:t>ggt</a:t>
            </a:r>
            <a:r>
              <a:rPr lang="en-US" dirty="0"/>
              <a:t> = ∆FTL_0766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A97C0C-30AE-3B40-ABBE-D1430ACABD8D}"/>
              </a:ext>
            </a:extLst>
          </p:cNvPr>
          <p:cNvSpPr txBox="1"/>
          <p:nvPr/>
        </p:nvSpPr>
        <p:spPr>
          <a:xfrm>
            <a:off x="7531768" y="6533147"/>
            <a:ext cx="4481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from Hannah </a:t>
            </a:r>
            <a:r>
              <a:rPr lang="en-US" dirty="0" err="1"/>
              <a:t>Ledvina</a:t>
            </a:r>
            <a:r>
              <a:rPr lang="en-US" dirty="0"/>
              <a:t>, </a:t>
            </a:r>
            <a:r>
              <a:rPr lang="en-US" dirty="0" err="1"/>
              <a:t>Mougous</a:t>
            </a:r>
            <a:r>
              <a:rPr lang="en-US" dirty="0"/>
              <a:t> lab, UW</a:t>
            </a:r>
          </a:p>
        </p:txBody>
      </p:sp>
    </p:spTree>
    <p:extLst>
      <p:ext uri="{BB962C8B-B14F-4D97-AF65-F5344CB8AC3E}">
        <p14:creationId xmlns:p14="http://schemas.microsoft.com/office/powerpoint/2010/main" val="13179320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139</Words>
  <Application>Microsoft Macintosh PowerPoint</Application>
  <PresentationFormat>Widescreen</PresentationFormat>
  <Paragraphs>55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Kathryn Ramsey</dc:creator>
  <cp:lastModifiedBy>Kathryn Ramsey</cp:lastModifiedBy>
  <cp:revision>2</cp:revision>
  <dcterms:created xsi:type="dcterms:W3CDTF">2019-03-27T20:31:48Z</dcterms:created>
  <dcterms:modified xsi:type="dcterms:W3CDTF">2019-03-27T20:40:12Z</dcterms:modified>
</cp:coreProperties>
</file>