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8" r:id="rId2"/>
    <p:sldId id="275" r:id="rId3"/>
    <p:sldId id="524" r:id="rId4"/>
    <p:sldId id="527" r:id="rId5"/>
    <p:sldId id="526" r:id="rId6"/>
    <p:sldId id="273" r:id="rId7"/>
    <p:sldId id="528" r:id="rId8"/>
    <p:sldId id="269" r:id="rId9"/>
    <p:sldId id="259" r:id="rId10"/>
    <p:sldId id="267" r:id="rId11"/>
    <p:sldId id="529" r:id="rId12"/>
    <p:sldId id="530" r:id="rId13"/>
    <p:sldId id="531"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79"/>
  </p:normalViewPr>
  <p:slideViewPr>
    <p:cSldViewPr snapToGrid="0" snapToObjects="1">
      <p:cViewPr varScale="1">
        <p:scale>
          <a:sx n="90" d="100"/>
          <a:sy n="90" d="100"/>
        </p:scale>
        <p:origin x="23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Shared%20drives/KRamsey%20Lab/Kira%20Bernabe/20210226massspec_pc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Volumes/GoogleDrive/Shared%20drives/KRamsey%20Lab/Kira%20Bernabe/qRT_PCRrawdata.analysis/20210221kbcdnaraw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olumes/GoogleDrive/Shared%20drives/KRamsey%20Lab/Kira%20Bernabe/qRT_PCRrawdata.analysis/20210221kbcdnarawdata.xls"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Volumes/GoogleDrive/Shared%20drives/KRamsey%20Lab/Kira%20Bernabe/qRT_PCRrawdata.analysis/20210221kbcdnarawdata.xls"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Volumes/GoogleDrive/Shared%20drives/KRamsey%20Lab/Kira%20Bernabe/qRT_PCRrawdata.analysis/20210221kbcdnarawdata.xls"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Volumes/GoogleDrive/Shared%20drives/KRamsey%20Lab/Kira%20Bernabe/qRT_PCRrawdata.analysis/20210221kbcdnarawdata.xls"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oleObject" Target="file:////Volumes/GoogleDrive/Shared%20drives/KRamsey%20Lab/Kira%20Bernabe/qRT_PCRrawdata.analysis/20210221kbcdnarawdata.xls"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Volumes/GoogleDrive/Shared%20drives/KRamsey%20Lab/Kira%20Bernabe/qRT_PCRrawdata.analysis/20210221kbcdnarawdata.xls"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file:////Volumes/GoogleDrive/Shared%20drives/KRamsey%20Lab/Kira%20Bernabe/qRT_PCRrawdata.analysis/20210221kbcdnaraw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Protein</a:t>
            </a:r>
            <a:r>
              <a:rPr lang="en-US" baseline="0"/>
              <a:t> Abundance Relative to WT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Sheet1!$Z$15</c:f>
              <c:strCache>
                <c:ptCount val="1"/>
                <c:pt idx="0">
                  <c:v>Tn7_rpsU1</c:v>
                </c:pt>
              </c:strCache>
            </c:strRef>
          </c:tx>
          <c:spPr>
            <a:solidFill>
              <a:schemeClr val="accent1"/>
            </a:solidFill>
            <a:ln>
              <a:noFill/>
            </a:ln>
            <a:effectLst/>
          </c:spPr>
          <c:invertIfNegative val="0"/>
          <c:cat>
            <c:strRef>
              <c:f>Sheet1!$AA$14:$AC$14</c:f>
              <c:strCache>
                <c:ptCount val="3"/>
                <c:pt idx="0">
                  <c:v>FTL_0097</c:v>
                </c:pt>
                <c:pt idx="1">
                  <c:v>FTL_1883</c:v>
                </c:pt>
                <c:pt idx="2">
                  <c:v>FTL_1181</c:v>
                </c:pt>
              </c:strCache>
            </c:strRef>
          </c:cat>
          <c:val>
            <c:numRef>
              <c:f>Sheet1!$AA$15:$AC$15</c:f>
              <c:numCache>
                <c:formatCode>0.000</c:formatCode>
                <c:ptCount val="3"/>
                <c:pt idx="0">
                  <c:v>-2.4547954284063676</c:v>
                </c:pt>
                <c:pt idx="1">
                  <c:v>-3.1302091381711104</c:v>
                </c:pt>
                <c:pt idx="2">
                  <c:v>2.1769962101934346</c:v>
                </c:pt>
              </c:numCache>
            </c:numRef>
          </c:val>
          <c:extLst>
            <c:ext xmlns:c16="http://schemas.microsoft.com/office/drawing/2014/chart" uri="{C3380CC4-5D6E-409C-BE32-E72D297353CC}">
              <c16:uniqueId val="{00000000-471B-9C4A-997B-AAB4397E5436}"/>
            </c:ext>
          </c:extLst>
        </c:ser>
        <c:ser>
          <c:idx val="1"/>
          <c:order val="1"/>
          <c:tx>
            <c:strRef>
              <c:f>Sheet1!$Z$16</c:f>
              <c:strCache>
                <c:ptCount val="1"/>
                <c:pt idx="0">
                  <c:v>Tn7_rpsU2</c:v>
                </c:pt>
              </c:strCache>
            </c:strRef>
          </c:tx>
          <c:spPr>
            <a:solidFill>
              <a:schemeClr val="accent2"/>
            </a:solidFill>
            <a:ln>
              <a:noFill/>
            </a:ln>
            <a:effectLst/>
          </c:spPr>
          <c:invertIfNegative val="0"/>
          <c:cat>
            <c:strRef>
              <c:f>Sheet1!$AA$14:$AC$14</c:f>
              <c:strCache>
                <c:ptCount val="3"/>
                <c:pt idx="0">
                  <c:v>FTL_0097</c:v>
                </c:pt>
                <c:pt idx="1">
                  <c:v>FTL_1883</c:v>
                </c:pt>
                <c:pt idx="2">
                  <c:v>FTL_1181</c:v>
                </c:pt>
              </c:strCache>
            </c:strRef>
          </c:cat>
          <c:val>
            <c:numRef>
              <c:f>Sheet1!$AA$16:$AC$16</c:f>
              <c:numCache>
                <c:formatCode>0.000</c:formatCode>
                <c:ptCount val="3"/>
                <c:pt idx="0">
                  <c:v>1.0031429455788021</c:v>
                </c:pt>
                <c:pt idx="1">
                  <c:v>-0.46931246315022596</c:v>
                </c:pt>
                <c:pt idx="2">
                  <c:v>-1.1288985197243879</c:v>
                </c:pt>
              </c:numCache>
            </c:numRef>
          </c:val>
          <c:extLst>
            <c:ext xmlns:c16="http://schemas.microsoft.com/office/drawing/2014/chart" uri="{C3380CC4-5D6E-409C-BE32-E72D297353CC}">
              <c16:uniqueId val="{00000001-471B-9C4A-997B-AAB4397E5436}"/>
            </c:ext>
          </c:extLst>
        </c:ser>
        <c:ser>
          <c:idx val="2"/>
          <c:order val="2"/>
          <c:tx>
            <c:strRef>
              <c:f>Sheet1!$Z$17</c:f>
              <c:strCache>
                <c:ptCount val="1"/>
                <c:pt idx="0">
                  <c:v>Tn7_rpsU3</c:v>
                </c:pt>
              </c:strCache>
            </c:strRef>
          </c:tx>
          <c:spPr>
            <a:solidFill>
              <a:schemeClr val="accent3"/>
            </a:solidFill>
            <a:ln>
              <a:noFill/>
            </a:ln>
            <a:effectLst/>
          </c:spPr>
          <c:invertIfNegative val="0"/>
          <c:cat>
            <c:strRef>
              <c:f>Sheet1!$AA$14:$AC$14</c:f>
              <c:strCache>
                <c:ptCount val="3"/>
                <c:pt idx="0">
                  <c:v>FTL_0097</c:v>
                </c:pt>
                <c:pt idx="1">
                  <c:v>FTL_1883</c:v>
                </c:pt>
                <c:pt idx="2">
                  <c:v>FTL_1181</c:v>
                </c:pt>
              </c:strCache>
            </c:strRef>
          </c:cat>
          <c:val>
            <c:numRef>
              <c:f>Sheet1!$AA$17:$AC$17</c:f>
              <c:numCache>
                <c:formatCode>0.000</c:formatCode>
                <c:ptCount val="3"/>
                <c:pt idx="0">
                  <c:v>-1.4068220368302493</c:v>
                </c:pt>
                <c:pt idx="1">
                  <c:v>-1.8954430865557264</c:v>
                </c:pt>
                <c:pt idx="2">
                  <c:v>2.1307765689570064</c:v>
                </c:pt>
              </c:numCache>
            </c:numRef>
          </c:val>
          <c:extLst>
            <c:ext xmlns:c16="http://schemas.microsoft.com/office/drawing/2014/chart" uri="{C3380CC4-5D6E-409C-BE32-E72D297353CC}">
              <c16:uniqueId val="{00000002-471B-9C4A-997B-AAB4397E5436}"/>
            </c:ext>
          </c:extLst>
        </c:ser>
        <c:dLbls>
          <c:showLegendKey val="0"/>
          <c:showVal val="0"/>
          <c:showCatName val="0"/>
          <c:showSerName val="0"/>
          <c:showPercent val="0"/>
          <c:showBubbleSize val="0"/>
        </c:dLbls>
        <c:gapWidth val="219"/>
        <c:overlap val="-27"/>
        <c:axId val="671477520"/>
        <c:axId val="625430688"/>
      </c:barChart>
      <c:catAx>
        <c:axId val="671477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5430688"/>
        <c:crosses val="autoZero"/>
        <c:auto val="1"/>
        <c:lblAlgn val="ctr"/>
        <c:lblOffset val="100"/>
        <c:noMultiLvlLbl val="0"/>
      </c:catAx>
      <c:valAx>
        <c:axId val="625430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Fold</a:t>
                </a:r>
                <a:r>
                  <a:rPr lang="en-US" baseline="0"/>
                  <a:t> Change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477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29508196721312"/>
          <c:y val="2.1614173228346457E-2"/>
          <c:w val="0.71797712017555182"/>
          <c:h val="0.86539370078740152"/>
        </c:manualLayout>
      </c:layout>
      <c:barChart>
        <c:barDir val="col"/>
        <c:grouping val="clustered"/>
        <c:varyColors val="0"/>
        <c:ser>
          <c:idx val="0"/>
          <c:order val="0"/>
          <c:tx>
            <c:strRef>
              <c:f>Analysis!$AA$2</c:f>
              <c:strCache>
                <c:ptCount val="1"/>
                <c:pt idx="0">
                  <c:v>LVS-A</c:v>
                </c:pt>
              </c:strCache>
            </c:strRef>
          </c:tx>
          <c:spPr>
            <a:solidFill>
              <a:srgbClr val="4472C4"/>
            </a:solidFill>
            <a:ln w="25400">
              <a:noFill/>
            </a:ln>
          </c:spPr>
          <c:invertIfNegative val="0"/>
          <c:errBars>
            <c:errBarType val="both"/>
            <c:errValType val="cust"/>
            <c:noEndCap val="0"/>
            <c:plus>
              <c:numRef>
                <c:f>(Analysis!$W$5,Analysis!$W$11,Analysis!$W$16)</c:f>
                <c:numCache>
                  <c:formatCode>General</c:formatCode>
                  <c:ptCount val="3"/>
                  <c:pt idx="0">
                    <c:v>2.2344987973268782E-2</c:v>
                  </c:pt>
                  <c:pt idx="1">
                    <c:v>3.3278145568671258E-2</c:v>
                  </c:pt>
                  <c:pt idx="2">
                    <c:v>1.7730152286101419E-2</c:v>
                  </c:pt>
                </c:numCache>
              </c:numRef>
            </c:plus>
            <c:minus>
              <c:numRef>
                <c:f>(Analysis!$X$6,Analysis!$X$12,Analysis!$X$17)</c:f>
                <c:numCache>
                  <c:formatCode>General</c:formatCode>
                  <c:ptCount val="3"/>
                  <c:pt idx="0">
                    <c:v>1.2865378759035373E-2</c:v>
                  </c:pt>
                  <c:pt idx="1">
                    <c:v>3.785279040042111E-2</c:v>
                  </c:pt>
                  <c:pt idx="2">
                    <c:v>1.8706104790991995E-2</c:v>
                  </c:pt>
                </c:numCache>
              </c:numRef>
            </c:minus>
            <c:spPr>
              <a:noFill/>
              <a:ln w="9525" cap="flat" cmpd="sng" algn="ctr">
                <a:solidFill>
                  <a:schemeClr val="tx1">
                    <a:lumMod val="65000"/>
                    <a:lumOff val="35000"/>
                  </a:schemeClr>
                </a:solidFill>
                <a:round/>
              </a:ln>
              <a:effectLst/>
            </c:spPr>
          </c:errBars>
          <c:cat>
            <c:strRef>
              <c:f>Analysis!$Z$3:$Z$5</c:f>
              <c:strCache>
                <c:ptCount val="3"/>
                <c:pt idx="0">
                  <c:v>FTL_0097</c:v>
                </c:pt>
                <c:pt idx="1">
                  <c:v>FTL_1181</c:v>
                </c:pt>
                <c:pt idx="2">
                  <c:v>FTL_1883</c:v>
                </c:pt>
              </c:strCache>
            </c:strRef>
          </c:cat>
          <c:val>
            <c:numRef>
              <c:f>Analysis!$AA$3:$AA$5</c:f>
              <c:numCache>
                <c:formatCode>0.000</c:formatCode>
                <c:ptCount val="3"/>
                <c:pt idx="0">
                  <c:v>1</c:v>
                </c:pt>
                <c:pt idx="1">
                  <c:v>1</c:v>
                </c:pt>
                <c:pt idx="2">
                  <c:v>1</c:v>
                </c:pt>
              </c:numCache>
            </c:numRef>
          </c:val>
          <c:extLst>
            <c:ext xmlns:c16="http://schemas.microsoft.com/office/drawing/2014/chart" uri="{C3380CC4-5D6E-409C-BE32-E72D297353CC}">
              <c16:uniqueId val="{00000000-C47F-A146-9459-07A359055D2C}"/>
            </c:ext>
          </c:extLst>
        </c:ser>
        <c:ser>
          <c:idx val="1"/>
          <c:order val="1"/>
          <c:tx>
            <c:strRef>
              <c:f>Analysis!$AB$2</c:f>
              <c:strCache>
                <c:ptCount val="1"/>
                <c:pt idx="0">
                  <c:v>Tn7::rpsU1-A</c:v>
                </c:pt>
              </c:strCache>
            </c:strRef>
          </c:tx>
          <c:spPr>
            <a:solidFill>
              <a:srgbClr val="ED7D31"/>
            </a:solidFill>
            <a:ln w="25400">
              <a:noFill/>
            </a:ln>
          </c:spPr>
          <c:invertIfNegative val="0"/>
          <c:errBars>
            <c:errBarType val="both"/>
            <c:errValType val="cust"/>
            <c:noEndCap val="0"/>
            <c:plus>
              <c:numRef>
                <c:f>(Analysis!$W$6,Analysis!$W$12,Analysis!$W$17)</c:f>
                <c:numCache>
                  <c:formatCode>General</c:formatCode>
                  <c:ptCount val="3"/>
                  <c:pt idx="0">
                    <c:v>1.2583182356367906E-2</c:v>
                  </c:pt>
                  <c:pt idx="1">
                    <c:v>3.6805114142918649E-2</c:v>
                  </c:pt>
                  <c:pt idx="2">
                    <c:v>1.8112264206231021E-2</c:v>
                  </c:pt>
                </c:numCache>
              </c:numRef>
            </c:plus>
            <c:minus>
              <c:numRef>
                <c:f>(Analysis!$X$6,Analysis!$X$12,Analysis!$X$17)</c:f>
                <c:numCache>
                  <c:formatCode>General</c:formatCode>
                  <c:ptCount val="3"/>
                  <c:pt idx="0">
                    <c:v>1.2865378759035373E-2</c:v>
                  </c:pt>
                  <c:pt idx="1">
                    <c:v>3.785279040042111E-2</c:v>
                  </c:pt>
                  <c:pt idx="2">
                    <c:v>1.8706104790991995E-2</c:v>
                  </c:pt>
                </c:numCache>
              </c:numRef>
            </c:minus>
            <c:spPr>
              <a:noFill/>
              <a:ln w="9525" cap="flat" cmpd="sng" algn="ctr">
                <a:solidFill>
                  <a:schemeClr val="tx1">
                    <a:lumMod val="65000"/>
                    <a:lumOff val="35000"/>
                  </a:schemeClr>
                </a:solidFill>
                <a:round/>
              </a:ln>
              <a:effectLst/>
            </c:spPr>
          </c:errBars>
          <c:cat>
            <c:strRef>
              <c:f>Analysis!$Z$3:$Z$5</c:f>
              <c:strCache>
                <c:ptCount val="3"/>
                <c:pt idx="0">
                  <c:v>FTL_0097</c:v>
                </c:pt>
                <c:pt idx="1">
                  <c:v>FTL_1181</c:v>
                </c:pt>
                <c:pt idx="2">
                  <c:v>FTL_1883</c:v>
                </c:pt>
              </c:strCache>
            </c:strRef>
          </c:cat>
          <c:val>
            <c:numRef>
              <c:f>Analysis!$AB$3:$AB$5</c:f>
              <c:numCache>
                <c:formatCode>0.000</c:formatCode>
                <c:ptCount val="3"/>
                <c:pt idx="0">
                  <c:v>0.57366927954570401</c:v>
                </c:pt>
                <c:pt idx="1">
                  <c:v>1.3297774587703226</c:v>
                </c:pt>
                <c:pt idx="2">
                  <c:v>0.57054017683938674</c:v>
                </c:pt>
              </c:numCache>
            </c:numRef>
          </c:val>
          <c:extLst>
            <c:ext xmlns:c16="http://schemas.microsoft.com/office/drawing/2014/chart" uri="{C3380CC4-5D6E-409C-BE32-E72D297353CC}">
              <c16:uniqueId val="{00000001-C47F-A146-9459-07A359055D2C}"/>
            </c:ext>
          </c:extLst>
        </c:ser>
        <c:dLbls>
          <c:showLegendKey val="0"/>
          <c:showVal val="0"/>
          <c:showCatName val="0"/>
          <c:showSerName val="0"/>
          <c:showPercent val="0"/>
          <c:showBubbleSize val="0"/>
        </c:dLbls>
        <c:gapWidth val="219"/>
        <c:overlap val="-27"/>
        <c:axId val="906387600"/>
        <c:axId val="1"/>
      </c:barChart>
      <c:catAx>
        <c:axId val="90638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Transcript</a:t>
                </a:r>
                <a:r>
                  <a:rPr lang="en-US" baseline="0"/>
                  <a:t> Abundance Relative to tul4</a:t>
                </a:r>
                <a:endParaRPr lang="en-US"/>
              </a:p>
            </c:rich>
          </c:tx>
          <c:overlay val="0"/>
          <c:spPr>
            <a:noFill/>
            <a:ln w="25400">
              <a:noFill/>
            </a:ln>
          </c:spPr>
        </c:title>
        <c:numFmt formatCode="0.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6387600"/>
        <c:crosses val="autoZero"/>
        <c:crossBetween val="between"/>
      </c:valAx>
      <c:spPr>
        <a:noFill/>
        <a:ln w="25400">
          <a:noFill/>
        </a:ln>
      </c:spPr>
    </c:plotArea>
    <c:legend>
      <c:legendPos val="r"/>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Analysis!$Z$22</c:f>
              <c:strCache>
                <c:ptCount val="1"/>
                <c:pt idx="0">
                  <c:v>LVS-B</c:v>
                </c:pt>
              </c:strCache>
            </c:strRef>
          </c:tx>
          <c:spPr>
            <a:solidFill>
              <a:srgbClr val="4472C4"/>
            </a:solidFill>
            <a:ln w="25400">
              <a:noFill/>
            </a:ln>
          </c:spPr>
          <c:invertIfNegative val="0"/>
          <c:errBars>
            <c:errBarType val="both"/>
            <c:errValType val="cust"/>
            <c:noEndCap val="0"/>
            <c:plus>
              <c:numRef>
                <c:f>(Analysis!$W$24,Analysis!$W$31,Analysis!$W$38)</c:f>
                <c:numCache>
                  <c:formatCode>General</c:formatCode>
                  <c:ptCount val="3"/>
                  <c:pt idx="0">
                    <c:v>6.6523712994073336E-2</c:v>
                  </c:pt>
                  <c:pt idx="1">
                    <c:v>7.6948200287657142E-2</c:v>
                  </c:pt>
                  <c:pt idx="2">
                    <c:v>6.9964905062388061E-2</c:v>
                  </c:pt>
                </c:numCache>
              </c:numRef>
            </c:plus>
            <c:minus>
              <c:numRef>
                <c:f>(Analysis!$X$24,Analysis!$X$31,Analysis!$X$38)</c:f>
                <c:numCache>
                  <c:formatCode>General</c:formatCode>
                  <c:ptCount val="3"/>
                  <c:pt idx="0">
                    <c:v>7.126449157851078E-2</c:v>
                  </c:pt>
                  <c:pt idx="1">
                    <c:v>8.3362819195669235E-2</c:v>
                  </c:pt>
                  <c:pt idx="2">
                    <c:v>7.5228241862293821E-2</c:v>
                  </c:pt>
                </c:numCache>
              </c:numRef>
            </c:minus>
            <c:spPr>
              <a:noFill/>
              <a:ln w="9525" cap="flat" cmpd="sng" algn="ctr">
                <a:solidFill>
                  <a:schemeClr val="tx1">
                    <a:lumMod val="65000"/>
                    <a:lumOff val="35000"/>
                  </a:schemeClr>
                </a:solidFill>
                <a:round/>
              </a:ln>
              <a:effectLst/>
            </c:spPr>
          </c:errBars>
          <c:cat>
            <c:strRef>
              <c:f>Analysis!$AA$21:$AC$21</c:f>
              <c:strCache>
                <c:ptCount val="3"/>
                <c:pt idx="0">
                  <c:v>FTL_0097</c:v>
                </c:pt>
                <c:pt idx="1">
                  <c:v>FTL_1181</c:v>
                </c:pt>
                <c:pt idx="2">
                  <c:v>FTL_1883</c:v>
                </c:pt>
              </c:strCache>
            </c:strRef>
          </c:cat>
          <c:val>
            <c:numRef>
              <c:f>Analysis!$AA$22:$AC$22</c:f>
              <c:numCache>
                <c:formatCode>0.000</c:formatCode>
                <c:ptCount val="3"/>
                <c:pt idx="0">
                  <c:v>1</c:v>
                </c:pt>
                <c:pt idx="1">
                  <c:v>1</c:v>
                </c:pt>
                <c:pt idx="2">
                  <c:v>1</c:v>
                </c:pt>
              </c:numCache>
            </c:numRef>
          </c:val>
          <c:extLst>
            <c:ext xmlns:c16="http://schemas.microsoft.com/office/drawing/2014/chart" uri="{C3380CC4-5D6E-409C-BE32-E72D297353CC}">
              <c16:uniqueId val="{00000000-A7A2-F646-92B5-5C81162123C6}"/>
            </c:ext>
          </c:extLst>
        </c:ser>
        <c:ser>
          <c:idx val="1"/>
          <c:order val="1"/>
          <c:tx>
            <c:strRef>
              <c:f>Analysis!$Z$23</c:f>
              <c:strCache>
                <c:ptCount val="1"/>
                <c:pt idx="0">
                  <c:v>Tn7::rpsU2-B</c:v>
                </c:pt>
              </c:strCache>
            </c:strRef>
          </c:tx>
          <c:spPr>
            <a:solidFill>
              <a:srgbClr val="ED7D31"/>
            </a:solidFill>
            <a:ln w="25400">
              <a:noFill/>
            </a:ln>
          </c:spPr>
          <c:invertIfNegative val="0"/>
          <c:errBars>
            <c:errBarType val="both"/>
            <c:errValType val="cust"/>
            <c:noEndCap val="0"/>
            <c:plus>
              <c:numRef>
                <c:f>(Analysis!$W$25,Analysis!$W$32,Analysis!$W$39)</c:f>
                <c:numCache>
                  <c:formatCode>General</c:formatCode>
                  <c:ptCount val="3"/>
                  <c:pt idx="0">
                    <c:v>0.10054248942856381</c:v>
                  </c:pt>
                  <c:pt idx="1">
                    <c:v>8.3362819195669235E-2</c:v>
                  </c:pt>
                  <c:pt idx="2">
                    <c:v>4.3121277304547845E-2</c:v>
                  </c:pt>
                </c:numCache>
              </c:numRef>
            </c:plus>
            <c:minus>
              <c:numRef>
                <c:f>(Analysis!$X$25,Analysis!$X$32,Analysis!$X$39)</c:f>
                <c:numCache>
                  <c:formatCode>General</c:formatCode>
                  <c:ptCount val="3"/>
                  <c:pt idx="0">
                    <c:v>0.10623945833885351</c:v>
                  </c:pt>
                  <c:pt idx="1">
                    <c:v>5.0618734070295934E-2</c:v>
                  </c:pt>
                  <c:pt idx="2">
                    <c:v>4.5224571138130276E-2</c:v>
                  </c:pt>
                </c:numCache>
              </c:numRef>
            </c:minus>
            <c:spPr>
              <a:noFill/>
              <a:ln w="9525" cap="flat" cmpd="sng" algn="ctr">
                <a:solidFill>
                  <a:schemeClr val="tx1">
                    <a:lumMod val="65000"/>
                    <a:lumOff val="35000"/>
                  </a:schemeClr>
                </a:solidFill>
                <a:round/>
              </a:ln>
              <a:effectLst/>
            </c:spPr>
          </c:errBars>
          <c:cat>
            <c:strRef>
              <c:f>Analysis!$AA$21:$AC$21</c:f>
              <c:strCache>
                <c:ptCount val="3"/>
                <c:pt idx="0">
                  <c:v>FTL_0097</c:v>
                </c:pt>
                <c:pt idx="1">
                  <c:v>FTL_1181</c:v>
                </c:pt>
                <c:pt idx="2">
                  <c:v>FTL_1883</c:v>
                </c:pt>
              </c:strCache>
            </c:strRef>
          </c:cat>
          <c:val>
            <c:numRef>
              <c:f>Analysis!$AA$23:$AC$23</c:f>
              <c:numCache>
                <c:formatCode>0.000</c:formatCode>
                <c:ptCount val="3"/>
                <c:pt idx="0">
                  <c:v>1.87495838315673</c:v>
                </c:pt>
                <c:pt idx="1">
                  <c:v>1.2693307814480708</c:v>
                </c:pt>
                <c:pt idx="2">
                  <c:v>0.92718441992707623</c:v>
                </c:pt>
              </c:numCache>
            </c:numRef>
          </c:val>
          <c:extLst>
            <c:ext xmlns:c16="http://schemas.microsoft.com/office/drawing/2014/chart" uri="{C3380CC4-5D6E-409C-BE32-E72D297353CC}">
              <c16:uniqueId val="{00000001-A7A2-F646-92B5-5C81162123C6}"/>
            </c:ext>
          </c:extLst>
        </c:ser>
        <c:ser>
          <c:idx val="2"/>
          <c:order val="2"/>
          <c:tx>
            <c:strRef>
              <c:f>Analysis!$Z$24</c:f>
              <c:strCache>
                <c:ptCount val="1"/>
                <c:pt idx="0">
                  <c:v>Tn7::rpsU3-B</c:v>
                </c:pt>
              </c:strCache>
            </c:strRef>
          </c:tx>
          <c:spPr>
            <a:solidFill>
              <a:srgbClr val="A5A5A5"/>
            </a:solidFill>
            <a:ln w="25400">
              <a:noFill/>
            </a:ln>
          </c:spPr>
          <c:invertIfNegative val="0"/>
          <c:errBars>
            <c:errBarType val="both"/>
            <c:errValType val="cust"/>
            <c:noEndCap val="0"/>
            <c:plus>
              <c:numRef>
                <c:f>(Analysis!$W$26,Analysis!$W$33,Analysis!$W$40)</c:f>
                <c:numCache>
                  <c:formatCode>General</c:formatCode>
                  <c:ptCount val="3"/>
                  <c:pt idx="0">
                    <c:v>5.4606728828823892E-2</c:v>
                  </c:pt>
                  <c:pt idx="1">
                    <c:v>4.6619983292588874E-2</c:v>
                  </c:pt>
                  <c:pt idx="2">
                    <c:v>3.3174462112972813E-2</c:v>
                  </c:pt>
                </c:numCache>
              </c:numRef>
            </c:plus>
            <c:minus>
              <c:numRef>
                <c:f>(Analysis!$X$26,Analysis!$X$33,Analysis!$X$40)</c:f>
                <c:numCache>
                  <c:formatCode>General</c:formatCode>
                  <c:ptCount val="3"/>
                  <c:pt idx="0">
                    <c:v>5.7625305133172544E-2</c:v>
                  </c:pt>
                  <c:pt idx="1">
                    <c:v>4.793218935052046E-2</c:v>
                  </c:pt>
                  <c:pt idx="2">
                    <c:v>0</c:v>
                  </c:pt>
                </c:numCache>
              </c:numRef>
            </c:minus>
            <c:spPr>
              <a:noFill/>
              <a:ln w="9525" cap="flat" cmpd="sng" algn="ctr">
                <a:solidFill>
                  <a:schemeClr val="tx1">
                    <a:lumMod val="65000"/>
                    <a:lumOff val="35000"/>
                  </a:schemeClr>
                </a:solidFill>
                <a:round/>
              </a:ln>
              <a:effectLst/>
            </c:spPr>
          </c:errBars>
          <c:cat>
            <c:strRef>
              <c:f>Analysis!$AA$21:$AC$21</c:f>
              <c:strCache>
                <c:ptCount val="3"/>
                <c:pt idx="0">
                  <c:v>FTL_0097</c:v>
                </c:pt>
                <c:pt idx="1">
                  <c:v>FTL_1181</c:v>
                </c:pt>
                <c:pt idx="2">
                  <c:v>FTL_1883</c:v>
                </c:pt>
              </c:strCache>
            </c:strRef>
          </c:cat>
          <c:val>
            <c:numRef>
              <c:f>Analysis!$AA$24:$AC$24</c:f>
              <c:numCache>
                <c:formatCode>0.000</c:formatCode>
                <c:ptCount val="3"/>
                <c:pt idx="0">
                  <c:v>1.0424548177074155</c:v>
                </c:pt>
                <c:pt idx="1">
                  <c:v>1.7029321372138364</c:v>
                </c:pt>
                <c:pt idx="2">
                  <c:v>0.72061869237587028</c:v>
                </c:pt>
              </c:numCache>
            </c:numRef>
          </c:val>
          <c:extLst>
            <c:ext xmlns:c16="http://schemas.microsoft.com/office/drawing/2014/chart" uri="{C3380CC4-5D6E-409C-BE32-E72D297353CC}">
              <c16:uniqueId val="{00000002-A7A2-F646-92B5-5C81162123C6}"/>
            </c:ext>
          </c:extLst>
        </c:ser>
        <c:dLbls>
          <c:showLegendKey val="0"/>
          <c:showVal val="0"/>
          <c:showCatName val="0"/>
          <c:showSerName val="0"/>
          <c:showPercent val="0"/>
          <c:showBubbleSize val="0"/>
        </c:dLbls>
        <c:gapWidth val="219"/>
        <c:overlap val="-27"/>
        <c:axId val="925965248"/>
        <c:axId val="1"/>
      </c:barChart>
      <c:catAx>
        <c:axId val="92596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Transcript</a:t>
                </a:r>
                <a:r>
                  <a:rPr lang="en-US" baseline="0"/>
                  <a:t> Abundance Relatvie to tul4</a:t>
                </a:r>
                <a:endParaRPr lang="en-US"/>
              </a:p>
            </c:rich>
          </c:tx>
          <c:overlay val="0"/>
          <c:spPr>
            <a:noFill/>
            <a:ln w="25400">
              <a:noFill/>
            </a:ln>
          </c:spPr>
        </c:title>
        <c:numFmt formatCode="0.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965248"/>
        <c:crosses val="autoZero"/>
        <c:crossBetween val="between"/>
      </c:valAx>
      <c:spPr>
        <a:noFill/>
        <a:ln w="25400">
          <a:noFill/>
        </a:ln>
      </c:spPr>
    </c:plotArea>
    <c:legend>
      <c:legendPos val="r"/>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FTL_0097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'Protein plots'!$B$1</c:f>
              <c:strCache>
                <c:ptCount val="1"/>
                <c:pt idx="0">
                  <c:v>Rep 1</c:v>
                </c:pt>
              </c:strCache>
            </c:strRef>
          </c:tx>
          <c:spPr>
            <a:ln w="28575" cap="rnd">
              <a:noFill/>
              <a:round/>
            </a:ln>
            <a:effectLst/>
          </c:spPr>
          <c:marker>
            <c:symbol val="circle"/>
            <c:size val="5"/>
            <c:spPr>
              <a:solidFill>
                <a:schemeClr val="accent1"/>
              </a:solidFill>
              <a:ln w="9525">
                <a:solidFill>
                  <a:schemeClr val="accent1"/>
                </a:solidFill>
              </a:ln>
              <a:effectLst/>
            </c:spPr>
          </c:marker>
          <c:cat>
            <c:strRef>
              <c:f>'Protein plots'!$A$2:$A$5</c:f>
              <c:strCache>
                <c:ptCount val="4"/>
                <c:pt idx="0">
                  <c:v>WT</c:v>
                </c:pt>
                <c:pt idx="1">
                  <c:v>Tn7_rpsU1</c:v>
                </c:pt>
                <c:pt idx="2">
                  <c:v>Tn7_rpsU2</c:v>
                </c:pt>
                <c:pt idx="3">
                  <c:v>Tn7_rpsU3</c:v>
                </c:pt>
              </c:strCache>
            </c:strRef>
          </c:cat>
          <c:val>
            <c:numRef>
              <c:f>'Protein plots'!$B$2:$B$5</c:f>
              <c:numCache>
                <c:formatCode>General</c:formatCode>
                <c:ptCount val="4"/>
                <c:pt idx="0">
                  <c:v>29.18</c:v>
                </c:pt>
                <c:pt idx="1">
                  <c:v>27.85</c:v>
                </c:pt>
                <c:pt idx="2">
                  <c:v>28.77</c:v>
                </c:pt>
                <c:pt idx="3">
                  <c:v>28.75</c:v>
                </c:pt>
              </c:numCache>
            </c:numRef>
          </c:val>
          <c:smooth val="0"/>
          <c:extLst>
            <c:ext xmlns:c16="http://schemas.microsoft.com/office/drawing/2014/chart" uri="{C3380CC4-5D6E-409C-BE32-E72D297353CC}">
              <c16:uniqueId val="{00000000-5511-5745-A58E-B00D008005EA}"/>
            </c:ext>
          </c:extLst>
        </c:ser>
        <c:ser>
          <c:idx val="1"/>
          <c:order val="1"/>
          <c:tx>
            <c:strRef>
              <c:f>'Protein plots'!$C$1</c:f>
              <c:strCache>
                <c:ptCount val="1"/>
                <c:pt idx="0">
                  <c:v>Rep 2</c:v>
                </c:pt>
              </c:strCache>
            </c:strRef>
          </c:tx>
          <c:spPr>
            <a:ln w="28575" cap="rnd">
              <a:noFill/>
              <a:round/>
            </a:ln>
            <a:effectLst/>
          </c:spPr>
          <c:marker>
            <c:symbol val="circle"/>
            <c:size val="5"/>
            <c:spPr>
              <a:solidFill>
                <a:schemeClr val="accent2"/>
              </a:solidFill>
              <a:ln w="9525">
                <a:solidFill>
                  <a:schemeClr val="accent2"/>
                </a:solidFill>
              </a:ln>
              <a:effectLst/>
            </c:spPr>
          </c:marker>
          <c:cat>
            <c:strRef>
              <c:f>'Protein plots'!$A$2:$A$5</c:f>
              <c:strCache>
                <c:ptCount val="4"/>
                <c:pt idx="0">
                  <c:v>WT</c:v>
                </c:pt>
                <c:pt idx="1">
                  <c:v>Tn7_rpsU1</c:v>
                </c:pt>
                <c:pt idx="2">
                  <c:v>Tn7_rpsU2</c:v>
                </c:pt>
                <c:pt idx="3">
                  <c:v>Tn7_rpsU3</c:v>
                </c:pt>
              </c:strCache>
            </c:strRef>
          </c:cat>
          <c:val>
            <c:numRef>
              <c:f>'Protein plots'!$C$2:$C$5</c:f>
              <c:numCache>
                <c:formatCode>General</c:formatCode>
                <c:ptCount val="4"/>
                <c:pt idx="0">
                  <c:v>28.73</c:v>
                </c:pt>
                <c:pt idx="1">
                  <c:v>27.99</c:v>
                </c:pt>
                <c:pt idx="2">
                  <c:v>29.25</c:v>
                </c:pt>
                <c:pt idx="3">
                  <c:v>28.34</c:v>
                </c:pt>
              </c:numCache>
            </c:numRef>
          </c:val>
          <c:smooth val="0"/>
          <c:extLst>
            <c:ext xmlns:c16="http://schemas.microsoft.com/office/drawing/2014/chart" uri="{C3380CC4-5D6E-409C-BE32-E72D297353CC}">
              <c16:uniqueId val="{00000001-5511-5745-A58E-B00D008005EA}"/>
            </c:ext>
          </c:extLst>
        </c:ser>
        <c:ser>
          <c:idx val="2"/>
          <c:order val="2"/>
          <c:tx>
            <c:strRef>
              <c:f>'Protein plots'!$D$1</c:f>
              <c:strCache>
                <c:ptCount val="1"/>
                <c:pt idx="0">
                  <c:v>Rep 3</c:v>
                </c:pt>
              </c:strCache>
            </c:strRef>
          </c:tx>
          <c:spPr>
            <a:ln w="28575" cap="rnd">
              <a:noFill/>
              <a:round/>
            </a:ln>
            <a:effectLst/>
          </c:spPr>
          <c:marker>
            <c:symbol val="circle"/>
            <c:size val="5"/>
            <c:spPr>
              <a:solidFill>
                <a:schemeClr val="accent3"/>
              </a:solidFill>
              <a:ln w="9525">
                <a:solidFill>
                  <a:schemeClr val="accent3"/>
                </a:solidFill>
              </a:ln>
              <a:effectLst/>
            </c:spPr>
          </c:marker>
          <c:cat>
            <c:strRef>
              <c:f>'Protein plots'!$A$2:$A$5</c:f>
              <c:strCache>
                <c:ptCount val="4"/>
                <c:pt idx="0">
                  <c:v>WT</c:v>
                </c:pt>
                <c:pt idx="1">
                  <c:v>Tn7_rpsU1</c:v>
                </c:pt>
                <c:pt idx="2">
                  <c:v>Tn7_rpsU2</c:v>
                </c:pt>
                <c:pt idx="3">
                  <c:v>Tn7_rpsU3</c:v>
                </c:pt>
              </c:strCache>
            </c:strRef>
          </c:cat>
          <c:val>
            <c:numRef>
              <c:f>'Protein plots'!$D$2:$D$5</c:f>
              <c:numCache>
                <c:formatCode>General</c:formatCode>
                <c:ptCount val="4"/>
                <c:pt idx="0">
                  <c:v>29.19</c:v>
                </c:pt>
                <c:pt idx="1">
                  <c:v>27.39</c:v>
                </c:pt>
                <c:pt idx="2">
                  <c:v>29.1</c:v>
                </c:pt>
                <c:pt idx="3">
                  <c:v>28.55</c:v>
                </c:pt>
              </c:numCache>
            </c:numRef>
          </c:val>
          <c:smooth val="0"/>
          <c:extLst>
            <c:ext xmlns:c16="http://schemas.microsoft.com/office/drawing/2014/chart" uri="{C3380CC4-5D6E-409C-BE32-E72D297353CC}">
              <c16:uniqueId val="{00000002-5511-5745-A58E-B00D008005EA}"/>
            </c:ext>
          </c:extLst>
        </c:ser>
        <c:dLbls>
          <c:showLegendKey val="0"/>
          <c:showVal val="0"/>
          <c:showCatName val="0"/>
          <c:showSerName val="0"/>
          <c:showPercent val="0"/>
          <c:showBubbleSize val="0"/>
        </c:dLbls>
        <c:marker val="1"/>
        <c:smooth val="0"/>
        <c:axId val="666609264"/>
        <c:axId val="674309040"/>
      </c:lineChart>
      <c:catAx>
        <c:axId val="66660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309040"/>
        <c:crosses val="autoZero"/>
        <c:auto val="1"/>
        <c:lblAlgn val="ctr"/>
        <c:lblOffset val="100"/>
        <c:noMultiLvlLbl val="0"/>
      </c:catAx>
      <c:valAx>
        <c:axId val="67430904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Expression</a:t>
                </a:r>
                <a:r>
                  <a:rPr lang="en-US" baseline="0"/>
                  <a:t> norm_data</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660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FTL_0097</a:t>
            </a:r>
          </a:p>
        </c:rich>
      </c:tx>
      <c:overlay val="0"/>
      <c:spPr>
        <a:noFill/>
        <a:ln w="25400">
          <a:noFill/>
        </a:ln>
      </c:spPr>
    </c:title>
    <c:autoTitleDeleted val="0"/>
    <c:plotArea>
      <c:layout/>
      <c:barChart>
        <c:barDir val="col"/>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'Protein plots'!$AC$13:$AC$16</c:f>
                <c:numCache>
                  <c:formatCode>General</c:formatCode>
                  <c:ptCount val="4"/>
                  <c:pt idx="0">
                    <c:v>4.4434350483671059E-2</c:v>
                  </c:pt>
                  <c:pt idx="1">
                    <c:v>1.2583182356367906E-2</c:v>
                  </c:pt>
                  <c:pt idx="2">
                    <c:v>0.10054248942856381</c:v>
                  </c:pt>
                  <c:pt idx="3">
                    <c:v>5.4606728828823892E-2</c:v>
                  </c:pt>
                </c:numCache>
              </c:numRef>
            </c:plus>
            <c:minus>
              <c:numRef>
                <c:f>'Protein plots'!$AD$13:$AD$16</c:f>
                <c:numCache>
                  <c:formatCode>General</c:formatCode>
                  <c:ptCount val="4"/>
                  <c:pt idx="0">
                    <c:v>4.7060094927442897E-2</c:v>
                  </c:pt>
                  <c:pt idx="1">
                    <c:v>1.2865378759035373E-2</c:v>
                  </c:pt>
                  <c:pt idx="2">
                    <c:v>0.10623945833885351</c:v>
                  </c:pt>
                  <c:pt idx="3">
                    <c:v>5.7625305133172544E-2</c:v>
                  </c:pt>
                </c:numCache>
              </c:numRef>
            </c:minus>
          </c:errBars>
          <c:cat>
            <c:strRef>
              <c:f>'Protein plots'!$P$2:$P$5</c:f>
              <c:strCache>
                <c:ptCount val="4"/>
                <c:pt idx="0">
                  <c:v>LVS</c:v>
                </c:pt>
                <c:pt idx="1">
                  <c:v>Tn7::rpsU1-A</c:v>
                </c:pt>
                <c:pt idx="2">
                  <c:v>Tn7::rpsU2-B</c:v>
                </c:pt>
                <c:pt idx="3">
                  <c:v>Tn7::rpsU3-B</c:v>
                </c:pt>
              </c:strCache>
            </c:strRef>
          </c:cat>
          <c:val>
            <c:numRef>
              <c:f>'Protein plots'!$Q$2:$Q$5</c:f>
              <c:numCache>
                <c:formatCode>0.000</c:formatCode>
                <c:ptCount val="4"/>
                <c:pt idx="0">
                  <c:v>1</c:v>
                </c:pt>
                <c:pt idx="1">
                  <c:v>0.57366927954570401</c:v>
                </c:pt>
                <c:pt idx="2">
                  <c:v>1.87495838315673</c:v>
                </c:pt>
                <c:pt idx="3">
                  <c:v>1.0424548177074155</c:v>
                </c:pt>
              </c:numCache>
            </c:numRef>
          </c:val>
          <c:extLst>
            <c:ext xmlns:c16="http://schemas.microsoft.com/office/drawing/2014/chart" uri="{C3380CC4-5D6E-409C-BE32-E72D297353CC}">
              <c16:uniqueId val="{00000000-5C3D-0F46-A03E-383F8FB5F160}"/>
            </c:ext>
          </c:extLst>
        </c:ser>
        <c:dLbls>
          <c:showLegendKey val="0"/>
          <c:showVal val="0"/>
          <c:showCatName val="0"/>
          <c:showSerName val="0"/>
          <c:showPercent val="0"/>
          <c:showBubbleSize val="0"/>
        </c:dLbls>
        <c:gapWidth val="219"/>
        <c:overlap val="-27"/>
        <c:axId val="661895424"/>
        <c:axId val="1"/>
      </c:barChart>
      <c:catAx>
        <c:axId val="66189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Transcript Abundance Relative to tul4</a:t>
                </a:r>
              </a:p>
            </c:rich>
          </c:tx>
          <c:overlay val="0"/>
          <c:spPr>
            <a:noFill/>
            <a:ln w="25400">
              <a:noFill/>
            </a:ln>
          </c:spPr>
        </c:title>
        <c:numFmt formatCode="0.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8954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FTL_1883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'Protein plots'!$B$9</c:f>
              <c:strCache>
                <c:ptCount val="1"/>
                <c:pt idx="0">
                  <c:v>Rep 1</c:v>
                </c:pt>
              </c:strCache>
            </c:strRef>
          </c:tx>
          <c:spPr>
            <a:ln w="28575" cap="rnd">
              <a:noFill/>
              <a:round/>
            </a:ln>
            <a:effectLst/>
          </c:spPr>
          <c:marker>
            <c:symbol val="circle"/>
            <c:size val="5"/>
            <c:spPr>
              <a:solidFill>
                <a:schemeClr val="accent1"/>
              </a:solidFill>
              <a:ln w="9525">
                <a:solidFill>
                  <a:schemeClr val="accent1"/>
                </a:solidFill>
              </a:ln>
              <a:effectLst/>
            </c:spPr>
          </c:marker>
          <c:cat>
            <c:strRef>
              <c:f>'Protein plots'!$A$10:$A$13</c:f>
              <c:strCache>
                <c:ptCount val="4"/>
                <c:pt idx="0">
                  <c:v>WT</c:v>
                </c:pt>
                <c:pt idx="1">
                  <c:v>Tn7_rpsU1</c:v>
                </c:pt>
                <c:pt idx="2">
                  <c:v>Tn7_rpsU2</c:v>
                </c:pt>
                <c:pt idx="3">
                  <c:v>Tn7_rpsU3</c:v>
                </c:pt>
              </c:strCache>
            </c:strRef>
          </c:cat>
          <c:val>
            <c:numRef>
              <c:f>'Protein plots'!$B$10:$B$13</c:f>
              <c:numCache>
                <c:formatCode>General</c:formatCode>
                <c:ptCount val="4"/>
                <c:pt idx="0">
                  <c:v>26.87</c:v>
                </c:pt>
                <c:pt idx="1">
                  <c:v>24.2</c:v>
                </c:pt>
                <c:pt idx="2">
                  <c:v>27.18</c:v>
                </c:pt>
                <c:pt idx="3">
                  <c:v>25.7</c:v>
                </c:pt>
              </c:numCache>
            </c:numRef>
          </c:val>
          <c:smooth val="0"/>
          <c:extLst>
            <c:ext xmlns:c16="http://schemas.microsoft.com/office/drawing/2014/chart" uri="{C3380CC4-5D6E-409C-BE32-E72D297353CC}">
              <c16:uniqueId val="{00000000-5713-184E-B3C9-C9DA048319AF}"/>
            </c:ext>
          </c:extLst>
        </c:ser>
        <c:ser>
          <c:idx val="1"/>
          <c:order val="1"/>
          <c:tx>
            <c:strRef>
              <c:f>'Protein plots'!$C$9</c:f>
              <c:strCache>
                <c:ptCount val="1"/>
                <c:pt idx="0">
                  <c:v>Rep 2</c:v>
                </c:pt>
              </c:strCache>
            </c:strRef>
          </c:tx>
          <c:spPr>
            <a:ln w="28575" cap="rnd">
              <a:noFill/>
              <a:round/>
            </a:ln>
            <a:effectLst/>
          </c:spPr>
          <c:marker>
            <c:symbol val="circle"/>
            <c:size val="5"/>
            <c:spPr>
              <a:solidFill>
                <a:schemeClr val="accent2"/>
              </a:solidFill>
              <a:ln w="9525">
                <a:solidFill>
                  <a:schemeClr val="accent2"/>
                </a:solidFill>
              </a:ln>
              <a:effectLst/>
            </c:spPr>
          </c:marker>
          <c:cat>
            <c:strRef>
              <c:f>'Protein plots'!$A$10:$A$13</c:f>
              <c:strCache>
                <c:ptCount val="4"/>
                <c:pt idx="0">
                  <c:v>WT</c:v>
                </c:pt>
                <c:pt idx="1">
                  <c:v>Tn7_rpsU1</c:v>
                </c:pt>
                <c:pt idx="2">
                  <c:v>Tn7_rpsU2</c:v>
                </c:pt>
                <c:pt idx="3">
                  <c:v>Tn7_rpsU3</c:v>
                </c:pt>
              </c:strCache>
            </c:strRef>
          </c:cat>
          <c:val>
            <c:numRef>
              <c:f>'Protein plots'!$C$10:$C$13</c:f>
              <c:numCache>
                <c:formatCode>General</c:formatCode>
                <c:ptCount val="4"/>
                <c:pt idx="0">
                  <c:v>27.01</c:v>
                </c:pt>
                <c:pt idx="1">
                  <c:v>25.81</c:v>
                </c:pt>
                <c:pt idx="2">
                  <c:v>26.54</c:v>
                </c:pt>
                <c:pt idx="3">
                  <c:v>26.22</c:v>
                </c:pt>
              </c:numCache>
            </c:numRef>
          </c:val>
          <c:smooth val="0"/>
          <c:extLst>
            <c:ext xmlns:c16="http://schemas.microsoft.com/office/drawing/2014/chart" uri="{C3380CC4-5D6E-409C-BE32-E72D297353CC}">
              <c16:uniqueId val="{00000001-5713-184E-B3C9-C9DA048319AF}"/>
            </c:ext>
          </c:extLst>
        </c:ser>
        <c:ser>
          <c:idx val="2"/>
          <c:order val="2"/>
          <c:tx>
            <c:strRef>
              <c:f>'Protein plots'!$D$9</c:f>
              <c:strCache>
                <c:ptCount val="1"/>
                <c:pt idx="0">
                  <c:v>Rep 3</c:v>
                </c:pt>
              </c:strCache>
            </c:strRef>
          </c:tx>
          <c:spPr>
            <a:ln w="28575" cap="rnd">
              <a:noFill/>
              <a:round/>
            </a:ln>
            <a:effectLst/>
          </c:spPr>
          <c:marker>
            <c:symbol val="circle"/>
            <c:size val="5"/>
            <c:spPr>
              <a:solidFill>
                <a:schemeClr val="accent3"/>
              </a:solidFill>
              <a:ln w="9525">
                <a:solidFill>
                  <a:schemeClr val="accent3"/>
                </a:solidFill>
              </a:ln>
              <a:effectLst/>
            </c:spPr>
          </c:marker>
          <c:cat>
            <c:strRef>
              <c:f>'Protein plots'!$A$10:$A$13</c:f>
              <c:strCache>
                <c:ptCount val="4"/>
                <c:pt idx="0">
                  <c:v>WT</c:v>
                </c:pt>
                <c:pt idx="1">
                  <c:v>Tn7_rpsU1</c:v>
                </c:pt>
                <c:pt idx="2">
                  <c:v>Tn7_rpsU2</c:v>
                </c:pt>
                <c:pt idx="3">
                  <c:v>Tn7_rpsU3</c:v>
                </c:pt>
              </c:strCache>
            </c:strRef>
          </c:cat>
          <c:val>
            <c:numRef>
              <c:f>'Protein plots'!$D$10:$D$13</c:f>
              <c:numCache>
                <c:formatCode>General</c:formatCode>
                <c:ptCount val="4"/>
                <c:pt idx="0">
                  <c:v>26.84</c:v>
                </c:pt>
                <c:pt idx="1">
                  <c:v>25.76</c:v>
                </c:pt>
                <c:pt idx="2">
                  <c:v>26.84</c:v>
                </c:pt>
                <c:pt idx="3">
                  <c:v>26.02</c:v>
                </c:pt>
              </c:numCache>
            </c:numRef>
          </c:val>
          <c:smooth val="0"/>
          <c:extLst>
            <c:ext xmlns:c16="http://schemas.microsoft.com/office/drawing/2014/chart" uri="{C3380CC4-5D6E-409C-BE32-E72D297353CC}">
              <c16:uniqueId val="{00000002-5713-184E-B3C9-C9DA048319AF}"/>
            </c:ext>
          </c:extLst>
        </c:ser>
        <c:dLbls>
          <c:showLegendKey val="0"/>
          <c:showVal val="0"/>
          <c:showCatName val="0"/>
          <c:showSerName val="0"/>
          <c:showPercent val="0"/>
          <c:showBubbleSize val="0"/>
        </c:dLbls>
        <c:marker val="1"/>
        <c:smooth val="0"/>
        <c:axId val="634822560"/>
        <c:axId val="634809344"/>
      </c:lineChart>
      <c:catAx>
        <c:axId val="634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809344"/>
        <c:crosses val="autoZero"/>
        <c:auto val="1"/>
        <c:lblAlgn val="ctr"/>
        <c:lblOffset val="100"/>
        <c:noMultiLvlLbl val="0"/>
      </c:catAx>
      <c:valAx>
        <c:axId val="6348093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Expression</a:t>
                </a:r>
                <a:r>
                  <a:rPr lang="en-US" baseline="0"/>
                  <a:t> norm_data</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482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FTL_1883</a:t>
            </a:r>
          </a:p>
        </c:rich>
      </c:tx>
      <c:overlay val="0"/>
      <c:spPr>
        <a:noFill/>
        <a:ln w="25400">
          <a:noFill/>
        </a:ln>
      </c:spPr>
    </c:title>
    <c:autoTitleDeleted val="0"/>
    <c:plotArea>
      <c:layout/>
      <c:barChart>
        <c:barDir val="col"/>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'Protein plots'!$AC$25:$AC$28</c:f>
                <c:numCache>
                  <c:formatCode>General</c:formatCode>
                  <c:ptCount val="4"/>
                  <c:pt idx="0">
                    <c:v>4.384752867424474E-2</c:v>
                  </c:pt>
                  <c:pt idx="1">
                    <c:v>1.8112264206231021E-2</c:v>
                  </c:pt>
                  <c:pt idx="2">
                    <c:v>4.3121277304547845E-2</c:v>
                  </c:pt>
                  <c:pt idx="3">
                    <c:v>3.3174462112972813E-2</c:v>
                  </c:pt>
                </c:numCache>
              </c:numRef>
            </c:plus>
            <c:minus>
              <c:numRef>
                <c:f>'Protein plots'!$AD$25:$AD$28</c:f>
                <c:numCache>
                  <c:formatCode>General</c:formatCode>
                  <c:ptCount val="4"/>
                  <c:pt idx="0">
                    <c:v>4.6639213336948648E-2</c:v>
                  </c:pt>
                  <c:pt idx="1">
                    <c:v>1.8706104790991995E-2</c:v>
                  </c:pt>
                  <c:pt idx="2">
                    <c:v>4.5224571138130276E-2</c:v>
                  </c:pt>
                  <c:pt idx="3">
                    <c:v>0</c:v>
                  </c:pt>
                </c:numCache>
              </c:numRef>
            </c:minus>
          </c:errBars>
          <c:cat>
            <c:strRef>
              <c:f>'Protein plots'!$V$2:$V$5</c:f>
              <c:strCache>
                <c:ptCount val="4"/>
                <c:pt idx="0">
                  <c:v>LVS</c:v>
                </c:pt>
                <c:pt idx="1">
                  <c:v>Tn7::rpsU1-A</c:v>
                </c:pt>
                <c:pt idx="2">
                  <c:v>Tn7::rpsU2-B</c:v>
                </c:pt>
                <c:pt idx="3">
                  <c:v>Tn7::rpsU3-B</c:v>
                </c:pt>
              </c:strCache>
            </c:strRef>
          </c:cat>
          <c:val>
            <c:numRef>
              <c:f>'Protein plots'!$W$2:$W$5</c:f>
              <c:numCache>
                <c:formatCode>0.000</c:formatCode>
                <c:ptCount val="4"/>
                <c:pt idx="0">
                  <c:v>1</c:v>
                </c:pt>
                <c:pt idx="1">
                  <c:v>0.57054017683938674</c:v>
                </c:pt>
                <c:pt idx="2">
                  <c:v>0.92718441992707623</c:v>
                </c:pt>
                <c:pt idx="3">
                  <c:v>0.72061869237587028</c:v>
                </c:pt>
              </c:numCache>
            </c:numRef>
          </c:val>
          <c:extLst>
            <c:ext xmlns:c16="http://schemas.microsoft.com/office/drawing/2014/chart" uri="{C3380CC4-5D6E-409C-BE32-E72D297353CC}">
              <c16:uniqueId val="{00000000-1C0A-BB43-B4A4-4FCDFC692C2A}"/>
            </c:ext>
          </c:extLst>
        </c:ser>
        <c:dLbls>
          <c:showLegendKey val="0"/>
          <c:showVal val="0"/>
          <c:showCatName val="0"/>
          <c:showSerName val="0"/>
          <c:showPercent val="0"/>
          <c:showBubbleSize val="0"/>
        </c:dLbls>
        <c:gapWidth val="219"/>
        <c:overlap val="-27"/>
        <c:axId val="661707296"/>
        <c:axId val="1"/>
      </c:barChart>
      <c:catAx>
        <c:axId val="66170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Transcript</a:t>
                </a:r>
                <a:r>
                  <a:rPr lang="en-US" baseline="0"/>
                  <a:t> Abundance Relative to tul4</a:t>
                </a:r>
                <a:endParaRPr lang="en-US"/>
              </a:p>
            </c:rich>
          </c:tx>
          <c:overlay val="0"/>
          <c:spPr>
            <a:noFill/>
            <a:ln w="25400">
              <a:noFill/>
            </a:ln>
          </c:spPr>
        </c:title>
        <c:numFmt formatCode="0.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70729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FTL_1181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'Protein plots'!$B$16</c:f>
              <c:strCache>
                <c:ptCount val="1"/>
                <c:pt idx="0">
                  <c:v>Rep 1</c:v>
                </c:pt>
              </c:strCache>
            </c:strRef>
          </c:tx>
          <c:spPr>
            <a:ln w="28575" cap="rnd">
              <a:noFill/>
              <a:round/>
            </a:ln>
            <a:effectLst/>
          </c:spPr>
          <c:marker>
            <c:symbol val="circle"/>
            <c:size val="5"/>
            <c:spPr>
              <a:solidFill>
                <a:schemeClr val="accent1"/>
              </a:solidFill>
              <a:ln w="9525">
                <a:solidFill>
                  <a:schemeClr val="accent1"/>
                </a:solidFill>
              </a:ln>
              <a:effectLst/>
            </c:spPr>
          </c:marker>
          <c:cat>
            <c:strRef>
              <c:f>'Protein plots'!$A$17:$A$20</c:f>
              <c:strCache>
                <c:ptCount val="4"/>
                <c:pt idx="0">
                  <c:v>WT</c:v>
                </c:pt>
                <c:pt idx="1">
                  <c:v>Tn7_rpsU1</c:v>
                </c:pt>
                <c:pt idx="2">
                  <c:v>Tn7_rpsU2</c:v>
                </c:pt>
                <c:pt idx="3">
                  <c:v>Tn7_rpsU3</c:v>
                </c:pt>
              </c:strCache>
            </c:strRef>
          </c:cat>
          <c:val>
            <c:numRef>
              <c:f>'Protein plots'!$B$17:$B$20</c:f>
              <c:numCache>
                <c:formatCode>General</c:formatCode>
                <c:ptCount val="4"/>
                <c:pt idx="0">
                  <c:v>27.97</c:v>
                </c:pt>
                <c:pt idx="1">
                  <c:v>29.11</c:v>
                </c:pt>
                <c:pt idx="2">
                  <c:v>27.91</c:v>
                </c:pt>
                <c:pt idx="3">
                  <c:v>29.08</c:v>
                </c:pt>
              </c:numCache>
            </c:numRef>
          </c:val>
          <c:smooth val="0"/>
          <c:extLst>
            <c:ext xmlns:c16="http://schemas.microsoft.com/office/drawing/2014/chart" uri="{C3380CC4-5D6E-409C-BE32-E72D297353CC}">
              <c16:uniqueId val="{00000000-91A9-1A49-B822-623B80C6ECE3}"/>
            </c:ext>
          </c:extLst>
        </c:ser>
        <c:ser>
          <c:idx val="1"/>
          <c:order val="1"/>
          <c:tx>
            <c:strRef>
              <c:f>'Protein plots'!$C$16</c:f>
              <c:strCache>
                <c:ptCount val="1"/>
                <c:pt idx="0">
                  <c:v>Rep 2</c:v>
                </c:pt>
              </c:strCache>
            </c:strRef>
          </c:tx>
          <c:spPr>
            <a:ln w="28575" cap="rnd">
              <a:noFill/>
              <a:round/>
            </a:ln>
            <a:effectLst/>
          </c:spPr>
          <c:marker>
            <c:symbol val="circle"/>
            <c:size val="5"/>
            <c:spPr>
              <a:solidFill>
                <a:schemeClr val="accent2"/>
              </a:solidFill>
              <a:ln w="9525">
                <a:solidFill>
                  <a:schemeClr val="accent2"/>
                </a:solidFill>
              </a:ln>
              <a:effectLst/>
            </c:spPr>
          </c:marker>
          <c:cat>
            <c:strRef>
              <c:f>'Protein plots'!$A$17:$A$20</c:f>
              <c:strCache>
                <c:ptCount val="4"/>
                <c:pt idx="0">
                  <c:v>WT</c:v>
                </c:pt>
                <c:pt idx="1">
                  <c:v>Tn7_rpsU1</c:v>
                </c:pt>
                <c:pt idx="2">
                  <c:v>Tn7_rpsU2</c:v>
                </c:pt>
                <c:pt idx="3">
                  <c:v>Tn7_rpsU3</c:v>
                </c:pt>
              </c:strCache>
            </c:strRef>
          </c:cat>
          <c:val>
            <c:numRef>
              <c:f>'Protein plots'!$C$17:$C$20</c:f>
              <c:numCache>
                <c:formatCode>General</c:formatCode>
                <c:ptCount val="4"/>
                <c:pt idx="0">
                  <c:v>28.23</c:v>
                </c:pt>
                <c:pt idx="1">
                  <c:v>29.31</c:v>
                </c:pt>
                <c:pt idx="2">
                  <c:v>27.85</c:v>
                </c:pt>
                <c:pt idx="3">
                  <c:v>29.39</c:v>
                </c:pt>
              </c:numCache>
            </c:numRef>
          </c:val>
          <c:smooth val="0"/>
          <c:extLst>
            <c:ext xmlns:c16="http://schemas.microsoft.com/office/drawing/2014/chart" uri="{C3380CC4-5D6E-409C-BE32-E72D297353CC}">
              <c16:uniqueId val="{00000001-91A9-1A49-B822-623B80C6ECE3}"/>
            </c:ext>
          </c:extLst>
        </c:ser>
        <c:ser>
          <c:idx val="2"/>
          <c:order val="2"/>
          <c:tx>
            <c:strRef>
              <c:f>'Protein plots'!$D$16</c:f>
              <c:strCache>
                <c:ptCount val="1"/>
                <c:pt idx="0">
                  <c:v>Rep 3</c:v>
                </c:pt>
              </c:strCache>
            </c:strRef>
          </c:tx>
          <c:spPr>
            <a:ln w="28575" cap="rnd">
              <a:noFill/>
              <a:round/>
            </a:ln>
            <a:effectLst/>
          </c:spPr>
          <c:marker>
            <c:symbol val="circle"/>
            <c:size val="5"/>
            <c:spPr>
              <a:solidFill>
                <a:schemeClr val="accent3"/>
              </a:solidFill>
              <a:ln w="9525">
                <a:solidFill>
                  <a:schemeClr val="accent3"/>
                </a:solidFill>
              </a:ln>
              <a:effectLst/>
            </c:spPr>
          </c:marker>
          <c:cat>
            <c:strRef>
              <c:f>'Protein plots'!$A$17:$A$20</c:f>
              <c:strCache>
                <c:ptCount val="4"/>
                <c:pt idx="0">
                  <c:v>WT</c:v>
                </c:pt>
                <c:pt idx="1">
                  <c:v>Tn7_rpsU1</c:v>
                </c:pt>
                <c:pt idx="2">
                  <c:v>Tn7_rpsU2</c:v>
                </c:pt>
                <c:pt idx="3">
                  <c:v>Tn7_rpsU3</c:v>
                </c:pt>
              </c:strCache>
            </c:strRef>
          </c:cat>
          <c:val>
            <c:numRef>
              <c:f>'Protein plots'!$D$17:$D$20</c:f>
              <c:numCache>
                <c:formatCode>General</c:formatCode>
                <c:ptCount val="4"/>
                <c:pt idx="0">
                  <c:v>28.14</c:v>
                </c:pt>
                <c:pt idx="1">
                  <c:v>29.29</c:v>
                </c:pt>
                <c:pt idx="2">
                  <c:v>28.05</c:v>
                </c:pt>
                <c:pt idx="3">
                  <c:v>29.15</c:v>
                </c:pt>
              </c:numCache>
            </c:numRef>
          </c:val>
          <c:smooth val="0"/>
          <c:extLst>
            <c:ext xmlns:c16="http://schemas.microsoft.com/office/drawing/2014/chart" uri="{C3380CC4-5D6E-409C-BE32-E72D297353CC}">
              <c16:uniqueId val="{00000002-91A9-1A49-B822-623B80C6ECE3}"/>
            </c:ext>
          </c:extLst>
        </c:ser>
        <c:dLbls>
          <c:showLegendKey val="0"/>
          <c:showVal val="0"/>
          <c:showCatName val="0"/>
          <c:showSerName val="0"/>
          <c:showPercent val="0"/>
          <c:showBubbleSize val="0"/>
        </c:dLbls>
        <c:marker val="1"/>
        <c:smooth val="0"/>
        <c:axId val="649403120"/>
        <c:axId val="649132064"/>
      </c:lineChart>
      <c:catAx>
        <c:axId val="64940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32064"/>
        <c:crosses val="autoZero"/>
        <c:auto val="1"/>
        <c:lblAlgn val="ctr"/>
        <c:lblOffset val="100"/>
        <c:noMultiLvlLbl val="0"/>
      </c:catAx>
      <c:valAx>
        <c:axId val="6491320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Expression</a:t>
                </a:r>
                <a:r>
                  <a:rPr lang="en-US" baseline="0"/>
                  <a:t> norm_data</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40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FTL_1181</a:t>
            </a:r>
          </a:p>
        </c:rich>
      </c:tx>
      <c:overlay val="0"/>
      <c:spPr>
        <a:noFill/>
        <a:ln w="25400">
          <a:noFill/>
        </a:ln>
      </c:spPr>
    </c:title>
    <c:autoTitleDeleted val="0"/>
    <c:plotArea>
      <c:layout/>
      <c:barChart>
        <c:barDir val="col"/>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stdErr"/>
            <c:noEndCap val="0"/>
          </c:errBars>
          <c:cat>
            <c:strRef>
              <c:f>'Protein plots'!$S$2:$S$5</c:f>
              <c:strCache>
                <c:ptCount val="4"/>
                <c:pt idx="0">
                  <c:v>LVS</c:v>
                </c:pt>
                <c:pt idx="1">
                  <c:v>Tn7::rpsU1-A</c:v>
                </c:pt>
                <c:pt idx="2">
                  <c:v>Tn7::rpsU2-B</c:v>
                </c:pt>
                <c:pt idx="3">
                  <c:v>Tn7::rpsU3-B</c:v>
                </c:pt>
              </c:strCache>
            </c:strRef>
          </c:cat>
          <c:val>
            <c:numRef>
              <c:f>'Protein plots'!$T$2:$T$5</c:f>
              <c:numCache>
                <c:formatCode>0.000</c:formatCode>
                <c:ptCount val="4"/>
                <c:pt idx="0">
                  <c:v>1</c:v>
                </c:pt>
                <c:pt idx="1">
                  <c:v>1.3297774587703226</c:v>
                </c:pt>
                <c:pt idx="2">
                  <c:v>1.2693307814480708</c:v>
                </c:pt>
                <c:pt idx="3">
                  <c:v>1.7029321372138364</c:v>
                </c:pt>
              </c:numCache>
            </c:numRef>
          </c:val>
          <c:extLst>
            <c:ext xmlns:c16="http://schemas.microsoft.com/office/drawing/2014/chart" uri="{C3380CC4-5D6E-409C-BE32-E72D297353CC}">
              <c16:uniqueId val="{00000000-CF44-494A-B85E-67D8B38468BD}"/>
            </c:ext>
          </c:extLst>
        </c:ser>
        <c:dLbls>
          <c:showLegendKey val="0"/>
          <c:showVal val="0"/>
          <c:showCatName val="0"/>
          <c:showSerName val="0"/>
          <c:showPercent val="0"/>
          <c:showBubbleSize val="0"/>
        </c:dLbls>
        <c:gapWidth val="219"/>
        <c:overlap val="-27"/>
        <c:axId val="685860080"/>
        <c:axId val="1"/>
      </c:barChart>
      <c:catAx>
        <c:axId val="68586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Transcript</a:t>
                </a:r>
                <a:r>
                  <a:rPr lang="en-US" baseline="0"/>
                  <a:t> Abundance Relative to tul4</a:t>
                </a:r>
                <a:endParaRPr lang="en-US"/>
              </a:p>
            </c:rich>
          </c:tx>
          <c:overlay val="0"/>
          <c:spPr>
            <a:noFill/>
            <a:ln w="25400">
              <a:noFill/>
            </a:ln>
          </c:spPr>
        </c:title>
        <c:numFmt formatCode="0.00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586008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6D3D0-F34E-9D4B-B31F-8A17DD3AF34D}" type="datetimeFigureOut">
              <a:rPr lang="en-US" smtClean="0"/>
              <a:t>3/15/21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E9CEC-BA4F-5A42-850C-DEB33EB0B9B5}" type="slidenum">
              <a:rPr lang="en-US" smtClean="0"/>
              <a:t>‹#›</a:t>
            </a:fld>
            <a:endParaRPr lang="en-US"/>
          </a:p>
        </p:txBody>
      </p:sp>
    </p:spTree>
    <p:extLst>
      <p:ext uri="{BB962C8B-B14F-4D97-AF65-F5344CB8AC3E}">
        <p14:creationId xmlns:p14="http://schemas.microsoft.com/office/powerpoint/2010/main" val="162653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Gram-negative, gamma facultative intracellular pathogen</a:t>
            </a:r>
          </a:p>
          <a:p>
            <a:r>
              <a:rPr lang="en-US" dirty="0"/>
              <a:t>Infectivity</a:t>
            </a:r>
            <a:r>
              <a:rPr lang="en-US" baseline="0" dirty="0"/>
              <a:t> similar to </a:t>
            </a:r>
            <a:r>
              <a:rPr lang="en-US" baseline="0" dirty="0" err="1"/>
              <a:t>Mtb</a:t>
            </a:r>
            <a:r>
              <a:rPr lang="en-US" baseline="0" dirty="0"/>
              <a:t>, can upwards of 30% mortality</a:t>
            </a:r>
          </a:p>
          <a:p>
            <a:r>
              <a:rPr lang="en-US" baseline="0" dirty="0"/>
              <a:t>Tier 1 Select Agent like Ebola</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Cover image: Scanning electron micrograph of a </a:t>
            </a:r>
            <a:r>
              <a:rPr lang="en-US" sz="1400" kern="1200" dirty="0" err="1">
                <a:solidFill>
                  <a:schemeClr val="tx1"/>
                </a:solidFill>
                <a:latin typeface="+mn-lt"/>
                <a:ea typeface="+mn-ea"/>
                <a:cs typeface="+mn-cs"/>
              </a:rPr>
              <a:t>murine</a:t>
            </a:r>
            <a:r>
              <a:rPr lang="en-US" sz="1400" kern="1200" dirty="0">
                <a:solidFill>
                  <a:schemeClr val="tx1"/>
                </a:solidFill>
                <a:latin typeface="+mn-lt"/>
                <a:ea typeface="+mn-ea"/>
                <a:cs typeface="+mn-cs"/>
              </a:rPr>
              <a:t> macrophage infected with </a:t>
            </a:r>
            <a:r>
              <a:rPr lang="en-US" sz="1400" kern="1200" dirty="0" err="1">
                <a:solidFill>
                  <a:schemeClr val="tx1"/>
                </a:solidFill>
                <a:latin typeface="+mn-lt"/>
                <a:ea typeface="+mn-ea"/>
                <a:cs typeface="+mn-cs"/>
              </a:rPr>
              <a:t>Francisella</a:t>
            </a:r>
            <a:r>
              <a:rPr lang="en-US" sz="1400" kern="1200" dirty="0">
                <a:solidFill>
                  <a:schemeClr val="tx1"/>
                </a:solidFill>
                <a:latin typeface="+mn-lt"/>
                <a:ea typeface="+mn-ea"/>
                <a:cs typeface="+mn-cs"/>
              </a:rPr>
              <a:t> </a:t>
            </a:r>
            <a:r>
              <a:rPr lang="en-US" sz="1400" kern="1200" dirty="0" err="1">
                <a:solidFill>
                  <a:schemeClr val="tx1"/>
                </a:solidFill>
                <a:latin typeface="+mn-lt"/>
                <a:ea typeface="+mn-ea"/>
                <a:cs typeface="+mn-cs"/>
              </a:rPr>
              <a:t>tularensis</a:t>
            </a:r>
            <a:r>
              <a:rPr lang="en-US" sz="1400" kern="1200" dirty="0">
                <a:solidFill>
                  <a:schemeClr val="tx1"/>
                </a:solidFill>
                <a:latin typeface="+mn-lt"/>
                <a:ea typeface="+mn-ea"/>
                <a:cs typeface="+mn-cs"/>
              </a:rPr>
              <a:t> strain LVS. Macrophages were dry-fractured by touching the cell surface with cellophane tape after critical point drying to reveal intracellular bacteria. Bacteria (colored in blue) are located either in the </a:t>
            </a:r>
            <a:r>
              <a:rPr lang="en-US" sz="1400" kern="1200" dirty="0" err="1">
                <a:solidFill>
                  <a:schemeClr val="tx1"/>
                </a:solidFill>
                <a:latin typeface="+mn-lt"/>
                <a:ea typeface="+mn-ea"/>
                <a:cs typeface="+mn-cs"/>
              </a:rPr>
              <a:t>cytosol</a:t>
            </a:r>
            <a:r>
              <a:rPr lang="en-US" sz="1400" kern="1200" dirty="0">
                <a:solidFill>
                  <a:schemeClr val="tx1"/>
                </a:solidFill>
                <a:latin typeface="+mn-lt"/>
                <a:ea typeface="+mn-ea"/>
                <a:cs typeface="+mn-cs"/>
              </a:rPr>
              <a:t> or within a membrane-bound vacuole.</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AA160A-0CCA-C943-991F-EB6032C68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80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3</a:t>
            </a:fld>
            <a:endParaRPr lang="en-US"/>
          </a:p>
        </p:txBody>
      </p:sp>
    </p:spTree>
    <p:extLst>
      <p:ext uri="{BB962C8B-B14F-4D97-AF65-F5344CB8AC3E}">
        <p14:creationId xmlns:p14="http://schemas.microsoft.com/office/powerpoint/2010/main" val="5030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francisella has a reduced genome, it encodes 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a protein in the small ribosomal subunit. Most bacteria have 0 or 1 of this gene. We originally, hypothesized, and have since shown, that these three proteins are produced and incorporated into ribosomes. This is a western blot of purified ribosomes from our wild-type strain as well as strains </a:t>
            </a:r>
            <a:r>
              <a:rPr lang="en-US" sz="1200" b="1" kern="1200" dirty="0">
                <a:solidFill>
                  <a:schemeClr val="tx1"/>
                </a:solidFill>
                <a:effectLst/>
                <a:latin typeface="+mn-lt"/>
                <a:ea typeface="+mn-ea"/>
                <a:cs typeface="+mn-cs"/>
              </a:rPr>
              <a:t>ectopically expressing </a:t>
            </a:r>
            <a:r>
              <a:rPr lang="en-US" sz="1200" kern="1200" dirty="0">
                <a:solidFill>
                  <a:schemeClr val="tx1"/>
                </a:solidFill>
                <a:effectLst/>
                <a:latin typeface="+mn-lt"/>
                <a:ea typeface="+mn-ea"/>
                <a:cs typeface="+mn-cs"/>
              </a:rPr>
              <a:t>each of the bS21 proteins, with a VSVG tag. This, along with some mass spec data we have of purified ribosomes, indicates that multiple classes of ribosomes are possible and occurring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protein is also interesting to us because it is located close to the mRNA exit channel in the ribosome, and early research has identified that it is involved in translation initiation, so it is in an ideal location to be regulating gene expression at the level of translation initiation.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this heterogeneity of ribosomes may be a mechanism of regulation, but you may not know that ribosomes are heterogeneous so let me show you other ways that may occur.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DC35E36-44CF-41A2-B0A4-F6B5CD6E87AA}" type="slidenum">
              <a:rPr lang="en-US" smtClean="0"/>
              <a:t>4</a:t>
            </a:fld>
            <a:endParaRPr lang="en-US"/>
          </a:p>
        </p:txBody>
      </p:sp>
    </p:spTree>
    <p:extLst>
      <p:ext uri="{BB962C8B-B14F-4D97-AF65-F5344CB8AC3E}">
        <p14:creationId xmlns:p14="http://schemas.microsoft.com/office/powerpoint/2010/main" val="277392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68AA-8760-BC4B-BDC5-3126CEE668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FEFB4-7AF2-D84D-9161-B9FF86A62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32AD06-F380-234E-9CFA-25077048B7C8}"/>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5" name="Footer Placeholder 4">
            <a:extLst>
              <a:ext uri="{FF2B5EF4-FFF2-40B4-BE49-F238E27FC236}">
                <a16:creationId xmlns:a16="http://schemas.microsoft.com/office/drawing/2014/main" id="{A6C91688-1DDA-7F44-AE52-B21011E7E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26ED3-58DD-444B-87E5-987883E6B17C}"/>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114682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B92B-96B7-CE48-8EE7-38A9E9DC7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F5A71-AEE5-2949-8BD3-DE6F059278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DBD0F-3166-EA49-864F-C9A238C584E4}"/>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5" name="Footer Placeholder 4">
            <a:extLst>
              <a:ext uri="{FF2B5EF4-FFF2-40B4-BE49-F238E27FC236}">
                <a16:creationId xmlns:a16="http://schemas.microsoft.com/office/drawing/2014/main" id="{49C91A6B-8B7F-AD42-ACB9-5BD447765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223B5-A95A-B343-8BAB-9C911F870DDF}"/>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65996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3941C-FD78-1940-A8D0-9C57ADD380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BB457-8436-8847-AF40-45AE32986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FD68E-0E34-904A-92EE-58087F79D5DD}"/>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5" name="Footer Placeholder 4">
            <a:extLst>
              <a:ext uri="{FF2B5EF4-FFF2-40B4-BE49-F238E27FC236}">
                <a16:creationId xmlns:a16="http://schemas.microsoft.com/office/drawing/2014/main" id="{6754CE16-E29B-BB41-83CC-65289E19F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4C87B-A6A0-4D48-BED4-CA09448648D0}"/>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69753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76BD-D559-CC4F-833D-A22F10070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4E2C0-3780-6C4D-9BF8-FC14896355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D006E-5B39-034C-A6AC-A352DBBE0A75}"/>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5" name="Footer Placeholder 4">
            <a:extLst>
              <a:ext uri="{FF2B5EF4-FFF2-40B4-BE49-F238E27FC236}">
                <a16:creationId xmlns:a16="http://schemas.microsoft.com/office/drawing/2014/main" id="{5464DCF0-B53C-364F-924E-26E3A5B23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8A22F-0BF5-984E-906C-A2C661F4174C}"/>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33851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FB63-FF25-A643-9119-CC642381C5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C3345B-3FD2-6A4C-82E5-7627690FA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5C6B10-C493-0E4A-B9A5-FFF8EC003318}"/>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5" name="Footer Placeholder 4">
            <a:extLst>
              <a:ext uri="{FF2B5EF4-FFF2-40B4-BE49-F238E27FC236}">
                <a16:creationId xmlns:a16="http://schemas.microsoft.com/office/drawing/2014/main" id="{3439AA59-D0E9-CD48-A17E-4FF44DC07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79410-CEB0-B447-89A0-652537C3D436}"/>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3342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E5A6-7A28-AD4D-ABAF-F143573A5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101E42-57FC-6E4F-973E-3815CB5C52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FE0786-E072-9747-A9B0-B3CF6A3C27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7CA105-488A-3641-9CB5-F16E6034943A}"/>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6" name="Footer Placeholder 5">
            <a:extLst>
              <a:ext uri="{FF2B5EF4-FFF2-40B4-BE49-F238E27FC236}">
                <a16:creationId xmlns:a16="http://schemas.microsoft.com/office/drawing/2014/main" id="{ACFEA670-5EEF-FD47-948E-AE915189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3823C-29DA-0645-8D7E-F9C40E6B3EF2}"/>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4110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1D8E-CB34-6041-91DC-36D511B88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F59243-4FC9-5843-AC78-5879326F2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0B2B84-D153-BD4B-B2DF-C3C1D595B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839550-0C63-4947-B9E5-5EDBB2A24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EFCF8-3C19-2146-BFBF-3D65179D42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CFCE7F-52C7-804D-87FD-FD210F094FF8}"/>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8" name="Footer Placeholder 7">
            <a:extLst>
              <a:ext uri="{FF2B5EF4-FFF2-40B4-BE49-F238E27FC236}">
                <a16:creationId xmlns:a16="http://schemas.microsoft.com/office/drawing/2014/main" id="{10374A42-6525-4A44-A6FD-E187C98F9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E6C60-2B30-6741-8A7E-CFA56713C48E}"/>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41557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202A-CCF6-CD4B-AFBB-CDD491164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01D6DE-B5BB-3548-A871-E715A96EE89D}"/>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4" name="Footer Placeholder 3">
            <a:extLst>
              <a:ext uri="{FF2B5EF4-FFF2-40B4-BE49-F238E27FC236}">
                <a16:creationId xmlns:a16="http://schemas.microsoft.com/office/drawing/2014/main" id="{C31847DE-2517-CD4E-AA0D-AF567E681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F0D6CC-F0DE-7E40-A6B1-E4FEB3D0BE44}"/>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99121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B371A-5B49-2743-8D7C-A9B06A15C078}"/>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3" name="Footer Placeholder 2">
            <a:extLst>
              <a:ext uri="{FF2B5EF4-FFF2-40B4-BE49-F238E27FC236}">
                <a16:creationId xmlns:a16="http://schemas.microsoft.com/office/drawing/2014/main" id="{09D72B23-7CC2-D848-8B3A-0FA250E33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FFD358-C0F9-4F4D-B45D-AE851021FBF9}"/>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109535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BC0B3-438B-0344-B0B8-D02914F188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71AEE1-8A4B-6843-ADA6-444C0CE66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C5EB36-E5D7-964D-A5C5-0716027AE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EF7B6-7445-B843-B9CA-B1CD8927BDD4}"/>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6" name="Footer Placeholder 5">
            <a:extLst>
              <a:ext uri="{FF2B5EF4-FFF2-40B4-BE49-F238E27FC236}">
                <a16:creationId xmlns:a16="http://schemas.microsoft.com/office/drawing/2014/main" id="{E0AF1A72-6884-FA4F-A24B-CA8B7D74A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590EF-8CF6-6A44-B998-E683C057C5F1}"/>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2351246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BD9D-68A5-2C41-9DA7-EB86E0793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46D11D-A969-8649-B8C9-1F6203C3E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74809C-428F-434E-9946-8A3EE276D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2125B-BF59-D241-9B20-92A7618A8D14}"/>
              </a:ext>
            </a:extLst>
          </p:cNvPr>
          <p:cNvSpPr>
            <a:spLocks noGrp="1"/>
          </p:cNvSpPr>
          <p:nvPr>
            <p:ph type="dt" sz="half" idx="10"/>
          </p:nvPr>
        </p:nvSpPr>
        <p:spPr/>
        <p:txBody>
          <a:bodyPr/>
          <a:lstStyle/>
          <a:p>
            <a:fld id="{C7E7DE50-7795-3445-AB2C-220637E2869E}" type="datetimeFigureOut">
              <a:rPr lang="en-US" smtClean="0"/>
              <a:t>3/15/21</a:t>
            </a:fld>
            <a:endParaRPr lang="en-US"/>
          </a:p>
        </p:txBody>
      </p:sp>
      <p:sp>
        <p:nvSpPr>
          <p:cNvPr id="6" name="Footer Placeholder 5">
            <a:extLst>
              <a:ext uri="{FF2B5EF4-FFF2-40B4-BE49-F238E27FC236}">
                <a16:creationId xmlns:a16="http://schemas.microsoft.com/office/drawing/2014/main" id="{DE0B09E8-0575-2D4D-A858-F3047B251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2FAB9C-FD3F-CA4B-8A00-9A203E2F9F77}"/>
              </a:ext>
            </a:extLst>
          </p:cNvPr>
          <p:cNvSpPr>
            <a:spLocks noGrp="1"/>
          </p:cNvSpPr>
          <p:nvPr>
            <p:ph type="sldNum" sz="quarter" idx="12"/>
          </p:nvPr>
        </p:nvSpPr>
        <p:spPr/>
        <p:txBody>
          <a:bodyPr/>
          <a:lstStyle/>
          <a:p>
            <a:fld id="{D5E8838E-261F-FC41-B02E-EF9E0E766E9F}" type="slidenum">
              <a:rPr lang="en-US" smtClean="0"/>
              <a:t>‹#›</a:t>
            </a:fld>
            <a:endParaRPr lang="en-US"/>
          </a:p>
        </p:txBody>
      </p:sp>
    </p:spTree>
    <p:extLst>
      <p:ext uri="{BB962C8B-B14F-4D97-AF65-F5344CB8AC3E}">
        <p14:creationId xmlns:p14="http://schemas.microsoft.com/office/powerpoint/2010/main" val="4364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AA695-C830-EB4F-841D-28EC110C63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8DB190-2526-C546-82CE-C1E9A3B1FE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B4F3E-3FA5-6E4F-AC3D-1483B9653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7DE50-7795-3445-AB2C-220637E2869E}" type="datetimeFigureOut">
              <a:rPr lang="en-US" smtClean="0"/>
              <a:t>3/15/21</a:t>
            </a:fld>
            <a:endParaRPr lang="en-US"/>
          </a:p>
        </p:txBody>
      </p:sp>
      <p:sp>
        <p:nvSpPr>
          <p:cNvPr id="5" name="Footer Placeholder 4">
            <a:extLst>
              <a:ext uri="{FF2B5EF4-FFF2-40B4-BE49-F238E27FC236}">
                <a16:creationId xmlns:a16="http://schemas.microsoft.com/office/drawing/2014/main" id="{5619FD86-C361-DE4D-92AE-8C8CFE4E5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BCF5C8-2730-294A-9406-75C71C297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8838E-261F-FC41-B02E-EF9E0E766E9F}" type="slidenum">
              <a:rPr lang="en-US" smtClean="0"/>
              <a:t>‹#›</a:t>
            </a:fld>
            <a:endParaRPr lang="en-US"/>
          </a:p>
        </p:txBody>
      </p:sp>
    </p:spTree>
    <p:extLst>
      <p:ext uri="{BB962C8B-B14F-4D97-AF65-F5344CB8AC3E}">
        <p14:creationId xmlns:p14="http://schemas.microsoft.com/office/powerpoint/2010/main" val="261038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5133-CC7B-5B4A-A3ED-770438BD0961}"/>
              </a:ext>
            </a:extLst>
          </p:cNvPr>
          <p:cNvSpPr>
            <a:spLocks noGrp="1"/>
          </p:cNvSpPr>
          <p:nvPr>
            <p:ph type="ctrTitle"/>
          </p:nvPr>
        </p:nvSpPr>
        <p:spPr/>
        <p:txBody>
          <a:bodyPr>
            <a:normAutofit fontScale="90000"/>
          </a:bodyPr>
          <a:lstStyle/>
          <a:p>
            <a:r>
              <a:rPr lang="en-US" dirty="0"/>
              <a:t>Analysis of Relative Transcript Abundance in </a:t>
            </a:r>
            <a:r>
              <a:rPr lang="en-US" i="1" dirty="0" err="1"/>
              <a:t>Francisella</a:t>
            </a:r>
            <a:r>
              <a:rPr lang="en-US" i="1" dirty="0"/>
              <a:t> </a:t>
            </a:r>
            <a:r>
              <a:rPr lang="en-US" i="1" dirty="0" err="1"/>
              <a:t>tularensis</a:t>
            </a:r>
            <a:r>
              <a:rPr lang="en-US" i="1" dirty="0"/>
              <a:t> </a:t>
            </a:r>
            <a:endParaRPr lang="en-US" dirty="0"/>
          </a:p>
        </p:txBody>
      </p:sp>
      <p:sp>
        <p:nvSpPr>
          <p:cNvPr id="3" name="Content Placeholder 2">
            <a:extLst>
              <a:ext uri="{FF2B5EF4-FFF2-40B4-BE49-F238E27FC236}">
                <a16:creationId xmlns:a16="http://schemas.microsoft.com/office/drawing/2014/main" id="{0781C153-8EC0-EF4B-8C2A-CEB0EE63B1F6}"/>
              </a:ext>
            </a:extLst>
          </p:cNvPr>
          <p:cNvSpPr>
            <a:spLocks noGrp="1"/>
          </p:cNvSpPr>
          <p:nvPr>
            <p:ph type="subTitle" idx="1"/>
          </p:nvPr>
        </p:nvSpPr>
        <p:spPr/>
        <p:txBody>
          <a:bodyPr/>
          <a:lstStyle/>
          <a:p>
            <a:endParaRPr lang="en-US" dirty="0"/>
          </a:p>
          <a:p>
            <a:r>
              <a:rPr lang="en-US" dirty="0"/>
              <a:t>Kira Bernabe</a:t>
            </a:r>
          </a:p>
          <a:p>
            <a:r>
              <a:rPr lang="en-US" dirty="0"/>
              <a:t>Lab Meeting 3/16/21</a:t>
            </a:r>
          </a:p>
        </p:txBody>
      </p:sp>
    </p:spTree>
    <p:extLst>
      <p:ext uri="{BB962C8B-B14F-4D97-AF65-F5344CB8AC3E}">
        <p14:creationId xmlns:p14="http://schemas.microsoft.com/office/powerpoint/2010/main" val="236296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C44C7-A958-0C40-84A8-9BADE9FB7975}"/>
              </a:ext>
            </a:extLst>
          </p:cNvPr>
          <p:cNvSpPr>
            <a:spLocks noGrp="1"/>
          </p:cNvSpPr>
          <p:nvPr>
            <p:ph type="title"/>
          </p:nvPr>
        </p:nvSpPr>
        <p:spPr/>
        <p:txBody>
          <a:bodyPr/>
          <a:lstStyle/>
          <a:p>
            <a:r>
              <a:rPr lang="en-US" dirty="0"/>
              <a:t>Transcript Abundance Relative to </a:t>
            </a:r>
            <a:r>
              <a:rPr lang="en-US" i="1" dirty="0"/>
              <a:t>tul4</a:t>
            </a:r>
          </a:p>
        </p:txBody>
      </p:sp>
      <p:graphicFrame>
        <p:nvGraphicFramePr>
          <p:cNvPr id="4" name="Content Placeholder 3">
            <a:extLst>
              <a:ext uri="{FF2B5EF4-FFF2-40B4-BE49-F238E27FC236}">
                <a16:creationId xmlns:a16="http://schemas.microsoft.com/office/drawing/2014/main" id="{CD5D1510-D134-114F-96C8-8A4032671BA2}"/>
              </a:ext>
            </a:extLst>
          </p:cNvPr>
          <p:cNvGraphicFramePr>
            <a:graphicFrameLocks noGrp="1"/>
          </p:cNvGraphicFramePr>
          <p:nvPr>
            <p:ph idx="1"/>
            <p:extLst>
              <p:ext uri="{D42A27DB-BD31-4B8C-83A1-F6EECF244321}">
                <p14:modId xmlns:p14="http://schemas.microsoft.com/office/powerpoint/2010/main" val="50165160"/>
              </p:ext>
            </p:extLst>
          </p:nvPr>
        </p:nvGraphicFramePr>
        <p:xfrm>
          <a:off x="838200" y="1690688"/>
          <a:ext cx="5257800" cy="3119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F9508FD-7AA6-C645-86E1-142810E3C615}"/>
              </a:ext>
            </a:extLst>
          </p:cNvPr>
          <p:cNvGraphicFramePr>
            <a:graphicFrameLocks/>
          </p:cNvGraphicFramePr>
          <p:nvPr>
            <p:extLst>
              <p:ext uri="{D42A27DB-BD31-4B8C-83A1-F6EECF244321}">
                <p14:modId xmlns:p14="http://schemas.microsoft.com/office/powerpoint/2010/main" val="1803492887"/>
              </p:ext>
            </p:extLst>
          </p:nvPr>
        </p:nvGraphicFramePr>
        <p:xfrm>
          <a:off x="6305550" y="1685925"/>
          <a:ext cx="4991100"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D88B740-4786-A140-8086-E7805C692622}"/>
              </a:ext>
            </a:extLst>
          </p:cNvPr>
          <p:cNvSpPr txBox="1"/>
          <p:nvPr/>
        </p:nvSpPr>
        <p:spPr>
          <a:xfrm>
            <a:off x="3467100" y="1857375"/>
            <a:ext cx="300082" cy="369332"/>
          </a:xfrm>
          <a:prstGeom prst="rect">
            <a:avLst/>
          </a:prstGeom>
          <a:noFill/>
        </p:spPr>
        <p:txBody>
          <a:bodyPr wrap="none" rtlCol="0">
            <a:spAutoFit/>
          </a:bodyPr>
          <a:lstStyle/>
          <a:p>
            <a:r>
              <a:rPr lang="en-US" dirty="0"/>
              <a:t>*</a:t>
            </a:r>
          </a:p>
        </p:txBody>
      </p:sp>
      <p:sp>
        <p:nvSpPr>
          <p:cNvPr id="6" name="TextBox 5">
            <a:extLst>
              <a:ext uri="{FF2B5EF4-FFF2-40B4-BE49-F238E27FC236}">
                <a16:creationId xmlns:a16="http://schemas.microsoft.com/office/drawing/2014/main" id="{FBC3DAB2-619C-2947-99A5-00EBE67D788D}"/>
              </a:ext>
            </a:extLst>
          </p:cNvPr>
          <p:cNvSpPr txBox="1"/>
          <p:nvPr/>
        </p:nvSpPr>
        <p:spPr>
          <a:xfrm>
            <a:off x="4714876" y="3065740"/>
            <a:ext cx="300082"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6C7081A6-61E5-8D40-BB66-B824A68CA86A}"/>
              </a:ext>
            </a:extLst>
          </p:cNvPr>
          <p:cNvSpPr txBox="1"/>
          <p:nvPr/>
        </p:nvSpPr>
        <p:spPr>
          <a:xfrm>
            <a:off x="7400925" y="2042041"/>
            <a:ext cx="300082" cy="369332"/>
          </a:xfrm>
          <a:prstGeom prst="rect">
            <a:avLst/>
          </a:prstGeom>
          <a:noFill/>
        </p:spPr>
        <p:txBody>
          <a:bodyPr wrap="none" rtlCol="0">
            <a:spAutoFit/>
          </a:bodyPr>
          <a:lstStyle/>
          <a:p>
            <a:r>
              <a:rPr lang="en-US" dirty="0"/>
              <a:t>*</a:t>
            </a:r>
          </a:p>
        </p:txBody>
      </p:sp>
      <p:sp>
        <p:nvSpPr>
          <p:cNvPr id="8" name="TextBox 7">
            <a:extLst>
              <a:ext uri="{FF2B5EF4-FFF2-40B4-BE49-F238E27FC236}">
                <a16:creationId xmlns:a16="http://schemas.microsoft.com/office/drawing/2014/main" id="{644F7F62-F01C-4E43-97E6-5C881F15A39F}"/>
              </a:ext>
            </a:extLst>
          </p:cNvPr>
          <p:cNvSpPr txBox="1"/>
          <p:nvPr/>
        </p:nvSpPr>
        <p:spPr>
          <a:xfrm>
            <a:off x="9822635" y="3429000"/>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406003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F918B-0E97-A245-9D84-0ECF06615E8F}"/>
              </a:ext>
            </a:extLst>
          </p:cNvPr>
          <p:cNvSpPr>
            <a:spLocks noGrp="1"/>
          </p:cNvSpPr>
          <p:nvPr>
            <p:ph type="title"/>
          </p:nvPr>
        </p:nvSpPr>
        <p:spPr/>
        <p:txBody>
          <a:bodyPr/>
          <a:lstStyle/>
          <a:p>
            <a:r>
              <a:rPr lang="en-US" dirty="0"/>
              <a:t>Transcript Abundance Compared to Protein Abundance</a:t>
            </a:r>
          </a:p>
        </p:txBody>
      </p:sp>
      <p:graphicFrame>
        <p:nvGraphicFramePr>
          <p:cNvPr id="7" name="Content Placeholder 6">
            <a:extLst>
              <a:ext uri="{FF2B5EF4-FFF2-40B4-BE49-F238E27FC236}">
                <a16:creationId xmlns:a16="http://schemas.microsoft.com/office/drawing/2014/main" id="{3ABB4244-03EA-5343-BC28-FA313841B4B0}"/>
              </a:ext>
            </a:extLst>
          </p:cNvPr>
          <p:cNvGraphicFramePr>
            <a:graphicFrameLocks noGrp="1"/>
          </p:cNvGraphicFramePr>
          <p:nvPr>
            <p:ph idx="1"/>
            <p:extLst>
              <p:ext uri="{D42A27DB-BD31-4B8C-83A1-F6EECF244321}">
                <p14:modId xmlns:p14="http://schemas.microsoft.com/office/powerpoint/2010/main" val="1386272834"/>
              </p:ext>
            </p:extLst>
          </p:nvPr>
        </p:nvGraphicFramePr>
        <p:xfrm>
          <a:off x="838200" y="2214563"/>
          <a:ext cx="5748338"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2ED0A89-9206-8F4E-9B91-7BDF8C193EB2}"/>
              </a:ext>
            </a:extLst>
          </p:cNvPr>
          <p:cNvSpPr txBox="1"/>
          <p:nvPr/>
        </p:nvSpPr>
        <p:spPr>
          <a:xfrm>
            <a:off x="3215498" y="3460917"/>
            <a:ext cx="300082" cy="369332"/>
          </a:xfrm>
          <a:prstGeom prst="rect">
            <a:avLst/>
          </a:prstGeom>
          <a:noFill/>
        </p:spPr>
        <p:txBody>
          <a:bodyPr wrap="none" rtlCol="0">
            <a:spAutoFit/>
          </a:bodyPr>
          <a:lstStyle/>
          <a:p>
            <a:r>
              <a:rPr lang="en-US" dirty="0"/>
              <a:t>*</a:t>
            </a:r>
          </a:p>
        </p:txBody>
      </p:sp>
      <p:sp>
        <p:nvSpPr>
          <p:cNvPr id="11" name="TextBox 10">
            <a:extLst>
              <a:ext uri="{FF2B5EF4-FFF2-40B4-BE49-F238E27FC236}">
                <a16:creationId xmlns:a16="http://schemas.microsoft.com/office/drawing/2014/main" id="{CD8944CA-30EA-5441-913D-750F5930C20E}"/>
              </a:ext>
            </a:extLst>
          </p:cNvPr>
          <p:cNvSpPr txBox="1"/>
          <p:nvPr/>
        </p:nvSpPr>
        <p:spPr>
          <a:xfrm>
            <a:off x="9868835" y="2589797"/>
            <a:ext cx="300082" cy="369332"/>
          </a:xfrm>
          <a:prstGeom prst="rect">
            <a:avLst/>
          </a:prstGeom>
          <a:noFill/>
        </p:spPr>
        <p:txBody>
          <a:bodyPr wrap="none" rtlCol="0">
            <a:spAutoFit/>
          </a:bodyPr>
          <a:lstStyle/>
          <a:p>
            <a:r>
              <a:rPr lang="en-US" dirty="0"/>
              <a:t>*</a:t>
            </a:r>
          </a:p>
        </p:txBody>
      </p:sp>
      <p:sp>
        <p:nvSpPr>
          <p:cNvPr id="12" name="TextBox 11">
            <a:extLst>
              <a:ext uri="{FF2B5EF4-FFF2-40B4-BE49-F238E27FC236}">
                <a16:creationId xmlns:a16="http://schemas.microsoft.com/office/drawing/2014/main" id="{2E10CA42-9D67-9343-8ED3-683256760DCC}"/>
              </a:ext>
            </a:extLst>
          </p:cNvPr>
          <p:cNvSpPr txBox="1"/>
          <p:nvPr/>
        </p:nvSpPr>
        <p:spPr>
          <a:xfrm>
            <a:off x="1801057" y="6186587"/>
            <a:ext cx="3128964" cy="307777"/>
          </a:xfrm>
          <a:prstGeom prst="rect">
            <a:avLst/>
          </a:prstGeom>
          <a:noFill/>
        </p:spPr>
        <p:txBody>
          <a:bodyPr wrap="square" rtlCol="0">
            <a:spAutoFit/>
          </a:bodyPr>
          <a:lstStyle/>
          <a:p>
            <a:r>
              <a:rPr lang="en-US" sz="1400" dirty="0"/>
              <a:t>* log</a:t>
            </a:r>
            <a:r>
              <a:rPr lang="en-US" sz="1400" baseline="-25000" dirty="0"/>
              <a:t>2</a:t>
            </a:r>
            <a:r>
              <a:rPr lang="en-US" sz="1400" dirty="0"/>
              <a:t>FC -1.296 Adj p-value 0.0005 </a:t>
            </a:r>
          </a:p>
        </p:txBody>
      </p:sp>
      <p:sp>
        <p:nvSpPr>
          <p:cNvPr id="13" name="TextBox 12">
            <a:extLst>
              <a:ext uri="{FF2B5EF4-FFF2-40B4-BE49-F238E27FC236}">
                <a16:creationId xmlns:a16="http://schemas.microsoft.com/office/drawing/2014/main" id="{8D029D56-410F-0449-87A5-2FA07F5AC68C}"/>
              </a:ext>
            </a:extLst>
          </p:cNvPr>
          <p:cNvSpPr txBox="1"/>
          <p:nvPr/>
        </p:nvSpPr>
        <p:spPr>
          <a:xfrm>
            <a:off x="8188571" y="6176964"/>
            <a:ext cx="1443600" cy="307777"/>
          </a:xfrm>
          <a:prstGeom prst="rect">
            <a:avLst/>
          </a:prstGeom>
          <a:noFill/>
        </p:spPr>
        <p:txBody>
          <a:bodyPr wrap="none" rtlCol="0">
            <a:spAutoFit/>
          </a:bodyPr>
          <a:lstStyle/>
          <a:p>
            <a:r>
              <a:rPr lang="en-US" sz="1400" dirty="0"/>
              <a:t>* p-value: 0.0417</a:t>
            </a:r>
          </a:p>
        </p:txBody>
      </p:sp>
      <p:graphicFrame>
        <p:nvGraphicFramePr>
          <p:cNvPr id="16" name="Chart 15">
            <a:extLst>
              <a:ext uri="{FF2B5EF4-FFF2-40B4-BE49-F238E27FC236}">
                <a16:creationId xmlns:a16="http://schemas.microsoft.com/office/drawing/2014/main" id="{58FA0EBD-A12B-164D-8A52-2E8FCA0A6F23}"/>
              </a:ext>
            </a:extLst>
          </p:cNvPr>
          <p:cNvGraphicFramePr>
            <a:graphicFrameLocks/>
          </p:cNvGraphicFramePr>
          <p:nvPr>
            <p:extLst>
              <p:ext uri="{D42A27DB-BD31-4B8C-83A1-F6EECF244321}">
                <p14:modId xmlns:p14="http://schemas.microsoft.com/office/powerpoint/2010/main" val="177139895"/>
              </p:ext>
            </p:extLst>
          </p:nvPr>
        </p:nvGraphicFramePr>
        <p:xfrm>
          <a:off x="6700838" y="2208617"/>
          <a:ext cx="5224461" cy="367783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973B70E-71F7-2447-A05C-71AD2712DEEE}"/>
              </a:ext>
            </a:extLst>
          </p:cNvPr>
          <p:cNvSpPr txBox="1"/>
          <p:nvPr/>
        </p:nvSpPr>
        <p:spPr>
          <a:xfrm>
            <a:off x="10018876" y="2970977"/>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08771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1E75-A9E6-F04E-980A-AE06E41A3F15}"/>
              </a:ext>
            </a:extLst>
          </p:cNvPr>
          <p:cNvSpPr>
            <a:spLocks noGrp="1"/>
          </p:cNvSpPr>
          <p:nvPr>
            <p:ph type="title"/>
          </p:nvPr>
        </p:nvSpPr>
        <p:spPr/>
        <p:txBody>
          <a:bodyPr/>
          <a:lstStyle/>
          <a:p>
            <a:r>
              <a:rPr lang="en-US" dirty="0"/>
              <a:t>Transcript Abundance Compared to Protein Abundance</a:t>
            </a:r>
          </a:p>
        </p:txBody>
      </p:sp>
      <p:graphicFrame>
        <p:nvGraphicFramePr>
          <p:cNvPr id="4" name="Content Placeholder 3">
            <a:extLst>
              <a:ext uri="{FF2B5EF4-FFF2-40B4-BE49-F238E27FC236}">
                <a16:creationId xmlns:a16="http://schemas.microsoft.com/office/drawing/2014/main" id="{6AA8E756-C98E-7742-AF72-97ACCC84BDF5}"/>
              </a:ext>
            </a:extLst>
          </p:cNvPr>
          <p:cNvGraphicFramePr>
            <a:graphicFrameLocks noGrp="1"/>
          </p:cNvGraphicFramePr>
          <p:nvPr>
            <p:ph idx="1"/>
            <p:extLst>
              <p:ext uri="{D42A27DB-BD31-4B8C-83A1-F6EECF244321}">
                <p14:modId xmlns:p14="http://schemas.microsoft.com/office/powerpoint/2010/main" val="2219023408"/>
              </p:ext>
            </p:extLst>
          </p:nvPr>
        </p:nvGraphicFramePr>
        <p:xfrm>
          <a:off x="838201" y="2343149"/>
          <a:ext cx="5734050" cy="38338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13091A3-876F-414A-81D2-5C738B87C4CA}"/>
              </a:ext>
            </a:extLst>
          </p:cNvPr>
          <p:cNvSpPr txBox="1"/>
          <p:nvPr/>
        </p:nvSpPr>
        <p:spPr>
          <a:xfrm>
            <a:off x="3209879" y="3198797"/>
            <a:ext cx="390571"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91966F4C-BEEE-144A-85F9-BBCC3B608FDE}"/>
              </a:ext>
            </a:extLst>
          </p:cNvPr>
          <p:cNvSpPr txBox="1"/>
          <p:nvPr/>
        </p:nvSpPr>
        <p:spPr>
          <a:xfrm>
            <a:off x="8506326" y="3621506"/>
            <a:ext cx="300082" cy="369332"/>
          </a:xfrm>
          <a:prstGeom prst="rect">
            <a:avLst/>
          </a:prstGeom>
          <a:noFill/>
        </p:spPr>
        <p:txBody>
          <a:bodyPr wrap="none" rtlCol="0">
            <a:spAutoFit/>
          </a:bodyPr>
          <a:lstStyle/>
          <a:p>
            <a:r>
              <a:rPr lang="en-US" dirty="0"/>
              <a:t>*</a:t>
            </a:r>
          </a:p>
        </p:txBody>
      </p:sp>
      <p:sp>
        <p:nvSpPr>
          <p:cNvPr id="11" name="TextBox 10">
            <a:extLst>
              <a:ext uri="{FF2B5EF4-FFF2-40B4-BE49-F238E27FC236}">
                <a16:creationId xmlns:a16="http://schemas.microsoft.com/office/drawing/2014/main" id="{866BDDA5-435A-204D-B81B-9983E44CBECA}"/>
              </a:ext>
            </a:extLst>
          </p:cNvPr>
          <p:cNvSpPr txBox="1"/>
          <p:nvPr/>
        </p:nvSpPr>
        <p:spPr>
          <a:xfrm>
            <a:off x="10678002" y="3340602"/>
            <a:ext cx="475205"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C2131176-4A9C-D444-ACC5-CD96D8135A3F}"/>
              </a:ext>
            </a:extLst>
          </p:cNvPr>
          <p:cNvSpPr txBox="1"/>
          <p:nvPr/>
        </p:nvSpPr>
        <p:spPr>
          <a:xfrm>
            <a:off x="2175117" y="6149715"/>
            <a:ext cx="2812565" cy="307777"/>
          </a:xfrm>
          <a:prstGeom prst="rect">
            <a:avLst/>
          </a:prstGeom>
          <a:noFill/>
        </p:spPr>
        <p:txBody>
          <a:bodyPr wrap="none" rtlCol="0">
            <a:spAutoFit/>
          </a:bodyPr>
          <a:lstStyle/>
          <a:p>
            <a:r>
              <a:rPr lang="en-US" sz="1400" dirty="0"/>
              <a:t>*log2FC: -1.646, Adj p-value: 0.0045</a:t>
            </a:r>
          </a:p>
        </p:txBody>
      </p:sp>
      <p:sp>
        <p:nvSpPr>
          <p:cNvPr id="13" name="TextBox 12">
            <a:extLst>
              <a:ext uri="{FF2B5EF4-FFF2-40B4-BE49-F238E27FC236}">
                <a16:creationId xmlns:a16="http://schemas.microsoft.com/office/drawing/2014/main" id="{CF7F8921-BB5B-494B-A5A1-93C068EEFE81}"/>
              </a:ext>
            </a:extLst>
          </p:cNvPr>
          <p:cNvSpPr txBox="1"/>
          <p:nvPr/>
        </p:nvSpPr>
        <p:spPr>
          <a:xfrm>
            <a:off x="8506326" y="5913635"/>
            <a:ext cx="1533368" cy="523220"/>
          </a:xfrm>
          <a:prstGeom prst="rect">
            <a:avLst/>
          </a:prstGeom>
          <a:noFill/>
        </p:spPr>
        <p:txBody>
          <a:bodyPr wrap="none" rtlCol="0">
            <a:spAutoFit/>
          </a:bodyPr>
          <a:lstStyle/>
          <a:p>
            <a:r>
              <a:rPr lang="en-US" sz="1400" dirty="0"/>
              <a:t>*p-value: 0.0141</a:t>
            </a:r>
          </a:p>
          <a:p>
            <a:r>
              <a:rPr lang="en-US" sz="1400" dirty="0"/>
              <a:t>** p-value: 0.0092</a:t>
            </a:r>
          </a:p>
        </p:txBody>
      </p:sp>
      <p:graphicFrame>
        <p:nvGraphicFramePr>
          <p:cNvPr id="15" name="Chart 14">
            <a:extLst>
              <a:ext uri="{FF2B5EF4-FFF2-40B4-BE49-F238E27FC236}">
                <a16:creationId xmlns:a16="http://schemas.microsoft.com/office/drawing/2014/main" id="{E5967DE6-70FC-214C-B24A-6B6719F2047D}"/>
              </a:ext>
            </a:extLst>
          </p:cNvPr>
          <p:cNvGraphicFramePr>
            <a:graphicFrameLocks/>
          </p:cNvGraphicFramePr>
          <p:nvPr>
            <p:extLst>
              <p:ext uri="{D42A27DB-BD31-4B8C-83A1-F6EECF244321}">
                <p14:modId xmlns:p14="http://schemas.microsoft.com/office/powerpoint/2010/main" val="622981576"/>
              </p:ext>
            </p:extLst>
          </p:nvPr>
        </p:nvGraphicFramePr>
        <p:xfrm>
          <a:off x="6800850" y="2249905"/>
          <a:ext cx="5086350" cy="366372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BFE60021-B18F-2D43-94D1-0FAC05FC6C16}"/>
              </a:ext>
            </a:extLst>
          </p:cNvPr>
          <p:cNvSpPr txBox="1"/>
          <p:nvPr/>
        </p:nvSpPr>
        <p:spPr>
          <a:xfrm>
            <a:off x="8972928" y="3806172"/>
            <a:ext cx="300082" cy="369332"/>
          </a:xfrm>
          <a:prstGeom prst="rect">
            <a:avLst/>
          </a:prstGeom>
          <a:noFill/>
        </p:spPr>
        <p:txBody>
          <a:bodyPr wrap="none" rtlCol="0">
            <a:spAutoFit/>
          </a:bodyPr>
          <a:lstStyle/>
          <a:p>
            <a:r>
              <a:rPr lang="en-US" dirty="0"/>
              <a:t>*</a:t>
            </a:r>
          </a:p>
        </p:txBody>
      </p:sp>
      <p:sp>
        <p:nvSpPr>
          <p:cNvPr id="17" name="TextBox 16">
            <a:extLst>
              <a:ext uri="{FF2B5EF4-FFF2-40B4-BE49-F238E27FC236}">
                <a16:creationId xmlns:a16="http://schemas.microsoft.com/office/drawing/2014/main" id="{3DEEFCEF-1305-6745-9D9A-05181502A598}"/>
              </a:ext>
            </a:extLst>
          </p:cNvPr>
          <p:cNvSpPr txBox="1"/>
          <p:nvPr/>
        </p:nvSpPr>
        <p:spPr>
          <a:xfrm>
            <a:off x="11029590" y="3450056"/>
            <a:ext cx="415498"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26605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CC17-BF1A-C04C-A2BC-3DA1DB74BBDC}"/>
              </a:ext>
            </a:extLst>
          </p:cNvPr>
          <p:cNvSpPr>
            <a:spLocks noGrp="1"/>
          </p:cNvSpPr>
          <p:nvPr>
            <p:ph type="title"/>
          </p:nvPr>
        </p:nvSpPr>
        <p:spPr/>
        <p:txBody>
          <a:bodyPr/>
          <a:lstStyle/>
          <a:p>
            <a:r>
              <a:rPr lang="en-US" dirty="0"/>
              <a:t>Transcript Abundance Compared to Protein Abundance</a:t>
            </a:r>
          </a:p>
        </p:txBody>
      </p:sp>
      <p:graphicFrame>
        <p:nvGraphicFramePr>
          <p:cNvPr id="4" name="Content Placeholder 3">
            <a:extLst>
              <a:ext uri="{FF2B5EF4-FFF2-40B4-BE49-F238E27FC236}">
                <a16:creationId xmlns:a16="http://schemas.microsoft.com/office/drawing/2014/main" id="{7D314AAC-BE2B-F442-A116-B860A880FF61}"/>
              </a:ext>
            </a:extLst>
          </p:cNvPr>
          <p:cNvGraphicFramePr>
            <a:graphicFrameLocks noGrp="1"/>
          </p:cNvGraphicFramePr>
          <p:nvPr>
            <p:ph idx="1"/>
            <p:extLst>
              <p:ext uri="{D42A27DB-BD31-4B8C-83A1-F6EECF244321}">
                <p14:modId xmlns:p14="http://schemas.microsoft.com/office/powerpoint/2010/main" val="609419174"/>
              </p:ext>
            </p:extLst>
          </p:nvPr>
        </p:nvGraphicFramePr>
        <p:xfrm>
          <a:off x="838200" y="2100263"/>
          <a:ext cx="573405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D22E38B-11E9-2D4C-94C8-654F9EC4854E}"/>
              </a:ext>
            </a:extLst>
          </p:cNvPr>
          <p:cNvSpPr txBox="1"/>
          <p:nvPr/>
        </p:nvSpPr>
        <p:spPr>
          <a:xfrm>
            <a:off x="3201313" y="2916793"/>
            <a:ext cx="300082" cy="369332"/>
          </a:xfrm>
          <a:prstGeom prst="rect">
            <a:avLst/>
          </a:prstGeom>
          <a:noFill/>
        </p:spPr>
        <p:txBody>
          <a:bodyPr wrap="none" rtlCol="0">
            <a:spAutoFit/>
          </a:bodyPr>
          <a:lstStyle/>
          <a:p>
            <a:r>
              <a:rPr lang="en-US" dirty="0"/>
              <a:t>*</a:t>
            </a:r>
          </a:p>
        </p:txBody>
      </p:sp>
      <p:sp>
        <p:nvSpPr>
          <p:cNvPr id="10" name="TextBox 9">
            <a:extLst>
              <a:ext uri="{FF2B5EF4-FFF2-40B4-BE49-F238E27FC236}">
                <a16:creationId xmlns:a16="http://schemas.microsoft.com/office/drawing/2014/main" id="{5E56034F-9E1E-0045-94A1-8EE186403D93}"/>
              </a:ext>
            </a:extLst>
          </p:cNvPr>
          <p:cNvSpPr txBox="1"/>
          <p:nvPr/>
        </p:nvSpPr>
        <p:spPr>
          <a:xfrm>
            <a:off x="1731741" y="6176963"/>
            <a:ext cx="3214919" cy="523220"/>
          </a:xfrm>
          <a:prstGeom prst="rect">
            <a:avLst/>
          </a:prstGeom>
          <a:noFill/>
        </p:spPr>
        <p:txBody>
          <a:bodyPr wrap="none" rtlCol="0">
            <a:spAutoFit/>
          </a:bodyPr>
          <a:lstStyle/>
          <a:p>
            <a:r>
              <a:rPr lang="en-US" sz="1400" dirty="0"/>
              <a:t>*log2FC: 1.122, Adj p-value: 0.000003659</a:t>
            </a:r>
          </a:p>
          <a:p>
            <a:r>
              <a:rPr lang="en-US" sz="1400" dirty="0"/>
              <a:t>**log2FC: 1.091, Adj p-value: 0.00001206</a:t>
            </a:r>
          </a:p>
        </p:txBody>
      </p:sp>
      <p:sp>
        <p:nvSpPr>
          <p:cNvPr id="11" name="TextBox 10">
            <a:extLst>
              <a:ext uri="{FF2B5EF4-FFF2-40B4-BE49-F238E27FC236}">
                <a16:creationId xmlns:a16="http://schemas.microsoft.com/office/drawing/2014/main" id="{918B269E-F877-4347-B072-E40993D2910D}"/>
              </a:ext>
            </a:extLst>
          </p:cNvPr>
          <p:cNvSpPr txBox="1"/>
          <p:nvPr/>
        </p:nvSpPr>
        <p:spPr>
          <a:xfrm>
            <a:off x="5601262" y="2779752"/>
            <a:ext cx="415498" cy="369332"/>
          </a:xfrm>
          <a:prstGeom prst="rect">
            <a:avLst/>
          </a:prstGeom>
          <a:noFill/>
        </p:spPr>
        <p:txBody>
          <a:bodyPr wrap="none" rtlCol="0">
            <a:spAutoFit/>
          </a:bodyPr>
          <a:lstStyle/>
          <a:p>
            <a:r>
              <a:rPr lang="en-US" dirty="0"/>
              <a:t>**</a:t>
            </a:r>
          </a:p>
        </p:txBody>
      </p:sp>
      <p:sp>
        <p:nvSpPr>
          <p:cNvPr id="14" name="TextBox 13">
            <a:extLst>
              <a:ext uri="{FF2B5EF4-FFF2-40B4-BE49-F238E27FC236}">
                <a16:creationId xmlns:a16="http://schemas.microsoft.com/office/drawing/2014/main" id="{DF7E68F5-B6D8-B94E-8663-989737DC65CA}"/>
              </a:ext>
            </a:extLst>
          </p:cNvPr>
          <p:cNvSpPr txBox="1"/>
          <p:nvPr/>
        </p:nvSpPr>
        <p:spPr>
          <a:xfrm>
            <a:off x="8341984" y="6130796"/>
            <a:ext cx="1396601" cy="307777"/>
          </a:xfrm>
          <a:prstGeom prst="rect">
            <a:avLst/>
          </a:prstGeom>
          <a:noFill/>
        </p:spPr>
        <p:txBody>
          <a:bodyPr wrap="none" rtlCol="0">
            <a:spAutoFit/>
          </a:bodyPr>
          <a:lstStyle/>
          <a:p>
            <a:r>
              <a:rPr lang="en-US" sz="1400" dirty="0"/>
              <a:t>*P-value: 0.0299</a:t>
            </a:r>
          </a:p>
        </p:txBody>
      </p:sp>
      <p:graphicFrame>
        <p:nvGraphicFramePr>
          <p:cNvPr id="15" name="Chart 14">
            <a:extLst>
              <a:ext uri="{FF2B5EF4-FFF2-40B4-BE49-F238E27FC236}">
                <a16:creationId xmlns:a16="http://schemas.microsoft.com/office/drawing/2014/main" id="{38FF9EFA-70E6-5C47-A79B-1B8B1D8CC3F6}"/>
              </a:ext>
            </a:extLst>
          </p:cNvPr>
          <p:cNvGraphicFramePr>
            <a:graphicFrameLocks/>
          </p:cNvGraphicFramePr>
          <p:nvPr>
            <p:extLst>
              <p:ext uri="{D42A27DB-BD31-4B8C-83A1-F6EECF244321}">
                <p14:modId xmlns:p14="http://schemas.microsoft.com/office/powerpoint/2010/main" val="801435864"/>
              </p:ext>
            </p:extLst>
          </p:nvPr>
        </p:nvGraphicFramePr>
        <p:xfrm>
          <a:off x="6386117" y="2057400"/>
          <a:ext cx="537249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BBBA4A2C-6BB1-0B46-8196-50B90605AB55}"/>
              </a:ext>
            </a:extLst>
          </p:cNvPr>
          <p:cNvSpPr txBox="1"/>
          <p:nvPr/>
        </p:nvSpPr>
        <p:spPr>
          <a:xfrm>
            <a:off x="8636550" y="3101459"/>
            <a:ext cx="300082"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93732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32C7-F0EB-6C48-A4AF-3551A6BD9D8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76FA754-6BBA-4D4A-ABAF-3BCCC727A7E2}"/>
              </a:ext>
            </a:extLst>
          </p:cNvPr>
          <p:cNvSpPr>
            <a:spLocks noGrp="1"/>
          </p:cNvSpPr>
          <p:nvPr>
            <p:ph idx="1"/>
          </p:nvPr>
        </p:nvSpPr>
        <p:spPr/>
        <p:txBody>
          <a:bodyPr/>
          <a:lstStyle/>
          <a:p>
            <a:r>
              <a:rPr lang="en-US" dirty="0"/>
              <a:t>Change in protein expression is probably due to transcription</a:t>
            </a:r>
          </a:p>
          <a:p>
            <a:r>
              <a:rPr lang="en-US" dirty="0"/>
              <a:t>Tn7::</a:t>
            </a:r>
            <a:r>
              <a:rPr lang="en-US" i="1" dirty="0"/>
              <a:t>rpsU1</a:t>
            </a:r>
            <a:r>
              <a:rPr lang="en-US" dirty="0"/>
              <a:t> FTL_1181 may not be relevant to gene expression</a:t>
            </a:r>
          </a:p>
          <a:p>
            <a:r>
              <a:rPr lang="en-US" dirty="0"/>
              <a:t>Tn7::</a:t>
            </a:r>
            <a:r>
              <a:rPr lang="en-US" i="1" dirty="0"/>
              <a:t>rpsU3</a:t>
            </a:r>
            <a:r>
              <a:rPr lang="en-US" dirty="0"/>
              <a:t> could be due to transcript abundance, but is it repeatable?</a:t>
            </a:r>
          </a:p>
          <a:p>
            <a:pPr marL="0" indent="0">
              <a:buNone/>
            </a:pPr>
            <a:endParaRPr lang="en-US" dirty="0"/>
          </a:p>
        </p:txBody>
      </p:sp>
    </p:spTree>
    <p:extLst>
      <p:ext uri="{BB962C8B-B14F-4D97-AF65-F5344CB8AC3E}">
        <p14:creationId xmlns:p14="http://schemas.microsoft.com/office/powerpoint/2010/main" val="33690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34C0-8A8D-224F-BCD0-C2758457871F}"/>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FEBA4D6-99DC-4647-80DF-313A08D8A86C}"/>
              </a:ext>
            </a:extLst>
          </p:cNvPr>
          <p:cNvSpPr>
            <a:spLocks noGrp="1"/>
          </p:cNvSpPr>
          <p:nvPr>
            <p:ph idx="1"/>
          </p:nvPr>
        </p:nvSpPr>
        <p:spPr/>
        <p:txBody>
          <a:bodyPr/>
          <a:lstStyle/>
          <a:p>
            <a:r>
              <a:rPr lang="en-US" dirty="0"/>
              <a:t>Repeat in triplicate</a:t>
            </a:r>
          </a:p>
          <a:p>
            <a:r>
              <a:rPr lang="en-US" dirty="0"/>
              <a:t>Validate Mass Spec data by epitope-tagging and running Western blots</a:t>
            </a:r>
          </a:p>
        </p:txBody>
      </p:sp>
    </p:spTree>
    <p:extLst>
      <p:ext uri="{BB962C8B-B14F-4D97-AF65-F5344CB8AC3E}">
        <p14:creationId xmlns:p14="http://schemas.microsoft.com/office/powerpoint/2010/main" val="133591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a:t>Francisella</a:t>
            </a:r>
            <a:r>
              <a:rPr lang="en-US" i="1" dirty="0"/>
              <a:t> </a:t>
            </a:r>
            <a:r>
              <a:rPr lang="en-US" i="1" dirty="0" err="1"/>
              <a:t>tularensis</a:t>
            </a:r>
            <a:endParaRPr lang="en-US" i="1" dirty="0"/>
          </a:p>
        </p:txBody>
      </p:sp>
      <p:sp>
        <p:nvSpPr>
          <p:cNvPr id="6" name="Content Placeholder 5"/>
          <p:cNvSpPr>
            <a:spLocks noGrp="1"/>
          </p:cNvSpPr>
          <p:nvPr>
            <p:ph sz="half" idx="1"/>
          </p:nvPr>
        </p:nvSpPr>
        <p:spPr>
          <a:xfrm>
            <a:off x="331695" y="1660230"/>
            <a:ext cx="6782854" cy="4525963"/>
          </a:xfrm>
        </p:spPr>
        <p:txBody>
          <a:bodyPr>
            <a:normAutofit/>
          </a:bodyPr>
          <a:lstStyle/>
          <a:p>
            <a:pPr>
              <a:lnSpc>
                <a:spcPct val="110000"/>
              </a:lnSpc>
              <a:spcAft>
                <a:spcPts val="1200"/>
              </a:spcAft>
            </a:pPr>
            <a:r>
              <a:rPr lang="en-US" dirty="0"/>
              <a:t>Causes tularemia</a:t>
            </a:r>
          </a:p>
          <a:p>
            <a:pPr>
              <a:lnSpc>
                <a:spcPct val="110000"/>
              </a:lnSpc>
              <a:spcAft>
                <a:spcPts val="1200"/>
              </a:spcAft>
            </a:pPr>
            <a:r>
              <a:rPr lang="en-US" dirty="0"/>
              <a:t>Highly infectious</a:t>
            </a:r>
          </a:p>
          <a:p>
            <a:pPr>
              <a:lnSpc>
                <a:spcPct val="110000"/>
              </a:lnSpc>
              <a:spcAft>
                <a:spcPts val="1200"/>
              </a:spcAft>
            </a:pPr>
            <a:r>
              <a:rPr lang="en-US" dirty="0"/>
              <a:t>Potential bioweapon</a:t>
            </a:r>
          </a:p>
          <a:p>
            <a:pPr>
              <a:lnSpc>
                <a:spcPct val="110000"/>
              </a:lnSpc>
              <a:spcAft>
                <a:spcPts val="1200"/>
              </a:spcAft>
            </a:pPr>
            <a:r>
              <a:rPr lang="en-US" dirty="0"/>
              <a:t>Model: </a:t>
            </a:r>
            <a:r>
              <a:rPr lang="en-US" i="1" dirty="0"/>
              <a:t>F. </a:t>
            </a:r>
            <a:r>
              <a:rPr lang="en-US" i="1" dirty="0" err="1"/>
              <a:t>tularensis</a:t>
            </a:r>
            <a:r>
              <a:rPr lang="en-US" i="1" dirty="0"/>
              <a:t> </a:t>
            </a:r>
            <a:r>
              <a:rPr lang="en-US" dirty="0"/>
              <a:t>subsp. </a:t>
            </a:r>
            <a:r>
              <a:rPr lang="en-US" i="1" dirty="0" err="1"/>
              <a:t>holarctica</a:t>
            </a:r>
            <a:r>
              <a:rPr lang="en-US" i="1" dirty="0"/>
              <a:t> </a:t>
            </a:r>
            <a:r>
              <a:rPr lang="en-US" dirty="0"/>
              <a:t>LVS</a:t>
            </a:r>
          </a:p>
          <a:p>
            <a:pPr>
              <a:lnSpc>
                <a:spcPct val="110000"/>
              </a:lnSpc>
              <a:spcAft>
                <a:spcPts val="1200"/>
              </a:spcAft>
            </a:pPr>
            <a:r>
              <a:rPr lang="en-US" dirty="0"/>
              <a:t>Intracellular growth is essential to cause disease</a:t>
            </a:r>
          </a:p>
        </p:txBody>
      </p:sp>
      <p:pic>
        <p:nvPicPr>
          <p:cNvPr id="24" name="Content Placeholder 6"/>
          <p:cNvPicPr>
            <a:picLocks noGrp="1" noChangeAspect="1"/>
          </p:cNvPicPr>
          <p:nvPr>
            <p:ph sz="half" idx="2"/>
          </p:nvPr>
        </p:nvPicPr>
        <p:blipFill>
          <a:blip r:embed="rId3"/>
          <a:srcRect l="4133" r="4133"/>
          <a:stretch>
            <a:fillRect/>
          </a:stretch>
        </p:blipFill>
        <p:spPr>
          <a:xfrm>
            <a:off x="7639738" y="1347217"/>
            <a:ext cx="4220567" cy="4729871"/>
          </a:xfrm>
        </p:spPr>
      </p:pic>
      <p:sp>
        <p:nvSpPr>
          <p:cNvPr id="25" name="TextBox 24"/>
          <p:cNvSpPr txBox="1"/>
          <p:nvPr/>
        </p:nvSpPr>
        <p:spPr>
          <a:xfrm>
            <a:off x="9575742" y="6032305"/>
            <a:ext cx="2332690" cy="30777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Century Gothic"/>
              </a:rPr>
              <a:t>Fischer, PNAS cover 2006</a:t>
            </a:r>
          </a:p>
        </p:txBody>
      </p:sp>
    </p:spTree>
    <p:extLst>
      <p:ext uri="{BB962C8B-B14F-4D97-AF65-F5344CB8AC3E}">
        <p14:creationId xmlns:p14="http://schemas.microsoft.com/office/powerpoint/2010/main" val="64770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6469-94FF-4010-9D4C-BB7BC3DCB535}"/>
              </a:ext>
            </a:extLst>
          </p:cNvPr>
          <p:cNvSpPr>
            <a:spLocks noGrp="1"/>
          </p:cNvSpPr>
          <p:nvPr>
            <p:ph type="title"/>
          </p:nvPr>
        </p:nvSpPr>
        <p:spPr>
          <a:xfrm>
            <a:off x="208926" y="162029"/>
            <a:ext cx="11894842" cy="1019680"/>
          </a:xfrm>
        </p:spPr>
        <p:txBody>
          <a:bodyPr>
            <a:normAutofit/>
          </a:bodyPr>
          <a:lstStyle/>
          <a:p>
            <a:r>
              <a:rPr lang="en-US" dirty="0"/>
              <a:t>Ribosomes can be heterogenous</a:t>
            </a:r>
          </a:p>
        </p:txBody>
      </p:sp>
      <p:sp>
        <p:nvSpPr>
          <p:cNvPr id="13" name="Freeform: Shape 12">
            <a:extLst>
              <a:ext uri="{FF2B5EF4-FFF2-40B4-BE49-F238E27FC236}">
                <a16:creationId xmlns:a16="http://schemas.microsoft.com/office/drawing/2014/main" id="{30828378-04F3-49B0-B711-23B116B75913}"/>
              </a:ext>
            </a:extLst>
          </p:cNvPr>
          <p:cNvSpPr/>
          <p:nvPr/>
        </p:nvSpPr>
        <p:spPr>
          <a:xfrm>
            <a:off x="8217568" y="4206678"/>
            <a:ext cx="3886200" cy="585442"/>
          </a:xfrm>
          <a:custGeom>
            <a:avLst/>
            <a:gdLst>
              <a:gd name="connsiteX0" fmla="*/ 0 w 3886200"/>
              <a:gd name="connsiteY0" fmla="*/ 56529 h 585442"/>
              <a:gd name="connsiteX1" fmla="*/ 585216 w 3886200"/>
              <a:gd name="connsiteY1" fmla="*/ 339993 h 585442"/>
              <a:gd name="connsiteX2" fmla="*/ 1783080 w 3886200"/>
              <a:gd name="connsiteY2" fmla="*/ 1665 h 585442"/>
              <a:gd name="connsiteX3" fmla="*/ 3081528 w 3886200"/>
              <a:gd name="connsiteY3" fmla="*/ 513729 h 585442"/>
              <a:gd name="connsiteX4" fmla="*/ 3886200 w 3886200"/>
              <a:gd name="connsiteY4" fmla="*/ 559449 h 58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0" h="585442">
                <a:moveTo>
                  <a:pt x="0" y="56529"/>
                </a:moveTo>
                <a:cubicBezTo>
                  <a:pt x="144018" y="202833"/>
                  <a:pt x="288036" y="349137"/>
                  <a:pt x="585216" y="339993"/>
                </a:cubicBezTo>
                <a:cubicBezTo>
                  <a:pt x="882396" y="330849"/>
                  <a:pt x="1367028" y="-27291"/>
                  <a:pt x="1783080" y="1665"/>
                </a:cubicBezTo>
                <a:cubicBezTo>
                  <a:pt x="2199132" y="30621"/>
                  <a:pt x="2731008" y="420765"/>
                  <a:pt x="3081528" y="513729"/>
                </a:cubicBezTo>
                <a:cubicBezTo>
                  <a:pt x="3432048" y="606693"/>
                  <a:pt x="3756660" y="594501"/>
                  <a:pt x="3886200" y="55944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A965F55-1DFC-4DCF-AA12-12BEE7BFEAC6}"/>
              </a:ext>
            </a:extLst>
          </p:cNvPr>
          <p:cNvSpPr/>
          <p:nvPr/>
        </p:nvSpPr>
        <p:spPr>
          <a:xfrm>
            <a:off x="9089133" y="3478149"/>
            <a:ext cx="1714142" cy="1121283"/>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50S</a:t>
            </a:r>
          </a:p>
        </p:txBody>
      </p:sp>
      <p:sp>
        <p:nvSpPr>
          <p:cNvPr id="21" name="Oval 20">
            <a:extLst>
              <a:ext uri="{FF2B5EF4-FFF2-40B4-BE49-F238E27FC236}">
                <a16:creationId xmlns:a16="http://schemas.microsoft.com/office/drawing/2014/main" id="{AB48879C-9165-41AB-890E-65FCE69628A2}"/>
              </a:ext>
            </a:extLst>
          </p:cNvPr>
          <p:cNvSpPr/>
          <p:nvPr/>
        </p:nvSpPr>
        <p:spPr>
          <a:xfrm>
            <a:off x="9240932" y="4202997"/>
            <a:ext cx="1409320" cy="631712"/>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30S</a:t>
            </a:r>
          </a:p>
        </p:txBody>
      </p:sp>
      <p:grpSp>
        <p:nvGrpSpPr>
          <p:cNvPr id="10" name="Group 9">
            <a:extLst>
              <a:ext uri="{FF2B5EF4-FFF2-40B4-BE49-F238E27FC236}">
                <a16:creationId xmlns:a16="http://schemas.microsoft.com/office/drawing/2014/main" id="{9732577F-2733-4BD5-9FA4-2764F50C9734}"/>
              </a:ext>
            </a:extLst>
          </p:cNvPr>
          <p:cNvGrpSpPr/>
          <p:nvPr/>
        </p:nvGrpSpPr>
        <p:grpSpPr>
          <a:xfrm>
            <a:off x="8528980" y="3429000"/>
            <a:ext cx="956614" cy="429888"/>
            <a:chOff x="2998208" y="3538328"/>
            <a:chExt cx="389067" cy="166531"/>
          </a:xfrm>
        </p:grpSpPr>
        <p:sp>
          <p:nvSpPr>
            <p:cNvPr id="14" name="Oval 13">
              <a:extLst>
                <a:ext uri="{FF2B5EF4-FFF2-40B4-BE49-F238E27FC236}">
                  <a16:creationId xmlns:a16="http://schemas.microsoft.com/office/drawing/2014/main" id="{02365774-4F22-4708-B526-6328F9708853}"/>
                </a:ext>
              </a:extLst>
            </p:cNvPr>
            <p:cNvSpPr/>
            <p:nvPr/>
          </p:nvSpPr>
          <p:spPr>
            <a:xfrm>
              <a:off x="2998208" y="35665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9EBBF-50EB-48A2-A084-95D537D82993}"/>
                </a:ext>
              </a:extLst>
            </p:cNvPr>
            <p:cNvSpPr/>
            <p:nvPr/>
          </p:nvSpPr>
          <p:spPr>
            <a:xfrm>
              <a:off x="3058367"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EAF19A4-E103-448A-9F50-223077FBA3DF}"/>
                </a:ext>
              </a:extLst>
            </p:cNvPr>
            <p:cNvSpPr/>
            <p:nvPr/>
          </p:nvSpPr>
          <p:spPr>
            <a:xfrm>
              <a:off x="3127896" y="3538328"/>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6D0E70B-B86D-4ECF-B4D3-4CB1589716D7}"/>
                </a:ext>
              </a:extLst>
            </p:cNvPr>
            <p:cNvSpPr/>
            <p:nvPr/>
          </p:nvSpPr>
          <p:spPr>
            <a:xfrm>
              <a:off x="3188965" y="3547692"/>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3508FF-FCCC-4071-B793-EF43A65BD19A}"/>
                </a:ext>
              </a:extLst>
            </p:cNvPr>
            <p:cNvSpPr/>
            <p:nvPr/>
          </p:nvSpPr>
          <p:spPr>
            <a:xfrm>
              <a:off x="3245000" y="3575545"/>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9036A5-7C09-4851-857A-6EE3F9CBC0CA}"/>
                </a:ext>
              </a:extLst>
            </p:cNvPr>
            <p:cNvSpPr/>
            <p:nvPr/>
          </p:nvSpPr>
          <p:spPr>
            <a:xfrm>
              <a:off x="3298298" y="3621123"/>
              <a:ext cx="88977" cy="83736"/>
            </a:xfrm>
            <a:prstGeom prst="ellipse">
              <a:avLst/>
            </a:prstGeom>
            <a:solidFill>
              <a:srgbClr val="7030A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C6699A59-879E-DE41-9C36-27596049C568}"/>
              </a:ext>
            </a:extLst>
          </p:cNvPr>
          <p:cNvSpPr txBox="1"/>
          <p:nvPr/>
        </p:nvSpPr>
        <p:spPr>
          <a:xfrm>
            <a:off x="439644" y="5750576"/>
            <a:ext cx="11312712" cy="523220"/>
          </a:xfrm>
          <a:prstGeom prst="rect">
            <a:avLst/>
          </a:prstGeom>
          <a:noFill/>
        </p:spPr>
        <p:txBody>
          <a:bodyPr wrap="none" rtlCol="0">
            <a:spAutoFit/>
          </a:bodyPr>
          <a:lstStyle/>
          <a:p>
            <a:r>
              <a:rPr lang="en-US" sz="2800" b="1" dirty="0">
                <a:latin typeface="Century Gothic" panose="020B0502020202020204" pitchFamily="34" charset="0"/>
              </a:rPr>
              <a:t>How do changes in ribosome composition influence translation?</a:t>
            </a:r>
          </a:p>
        </p:txBody>
      </p:sp>
      <p:pic>
        <p:nvPicPr>
          <p:cNvPr id="1026" name="Picture 2">
            <a:extLst>
              <a:ext uri="{FF2B5EF4-FFF2-40B4-BE49-F238E27FC236}">
                <a16:creationId xmlns:a16="http://schemas.microsoft.com/office/drawing/2014/main" id="{B24387D8-1C81-E748-931D-2373A3279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0"/>
          <a:stretch/>
        </p:blipFill>
        <p:spPr bwMode="auto">
          <a:xfrm rot="16200000">
            <a:off x="499951" y="2364852"/>
            <a:ext cx="3229160" cy="30880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66B07C9-8BC6-8444-B82B-165B47B0607B}"/>
              </a:ext>
            </a:extLst>
          </p:cNvPr>
          <p:cNvSpPr txBox="1"/>
          <p:nvPr/>
        </p:nvSpPr>
        <p:spPr>
          <a:xfrm>
            <a:off x="1003219" y="1389238"/>
            <a:ext cx="1946367" cy="1200329"/>
          </a:xfrm>
          <a:prstGeom prst="rect">
            <a:avLst/>
          </a:prstGeom>
          <a:noFill/>
        </p:spPr>
        <p:txBody>
          <a:bodyPr wrap="none" rtlCol="0">
            <a:spAutoFit/>
          </a:bodyPr>
          <a:lstStyle/>
          <a:p>
            <a:pPr algn="ctr"/>
            <a:r>
              <a:rPr lang="en-US" b="1" i="1" dirty="0">
                <a:latin typeface="Century Gothic" panose="020B0502020202020204" pitchFamily="34" charset="0"/>
              </a:rPr>
              <a:t>E. coli </a:t>
            </a:r>
            <a:r>
              <a:rPr lang="en-US" b="1" dirty="0">
                <a:latin typeface="Century Gothic" panose="020B0502020202020204" pitchFamily="34" charset="0"/>
              </a:rPr>
              <a:t>ribosome</a:t>
            </a:r>
            <a:endParaRPr lang="en-US" dirty="0">
              <a:latin typeface="Century Gothic" panose="020B0502020202020204" pitchFamily="34" charset="0"/>
            </a:endParaRPr>
          </a:p>
          <a:p>
            <a:pPr algn="ctr"/>
            <a:r>
              <a:rPr lang="en-US" dirty="0">
                <a:latin typeface="Century Gothic" panose="020B0502020202020204" pitchFamily="34" charset="0"/>
              </a:rPr>
              <a:t>3 rRNAs</a:t>
            </a:r>
          </a:p>
          <a:p>
            <a:pPr algn="ctr"/>
            <a:r>
              <a:rPr lang="en-US" dirty="0">
                <a:latin typeface="Century Gothic" panose="020B0502020202020204" pitchFamily="34" charset="0"/>
              </a:rPr>
              <a:t>49 proteins</a:t>
            </a:r>
          </a:p>
          <a:p>
            <a:pPr algn="ctr"/>
            <a:endParaRPr lang="en-US" dirty="0">
              <a:latin typeface="Century Gothic" panose="020B0502020202020204" pitchFamily="34" charset="0"/>
            </a:endParaRPr>
          </a:p>
        </p:txBody>
      </p:sp>
      <p:sp>
        <p:nvSpPr>
          <p:cNvPr id="74" name="TextBox 73">
            <a:extLst>
              <a:ext uri="{FF2B5EF4-FFF2-40B4-BE49-F238E27FC236}">
                <a16:creationId xmlns:a16="http://schemas.microsoft.com/office/drawing/2014/main" id="{95929A1D-6D20-5540-A99C-B43A49C770D9}"/>
              </a:ext>
            </a:extLst>
          </p:cNvPr>
          <p:cNvSpPr txBox="1"/>
          <p:nvPr/>
        </p:nvSpPr>
        <p:spPr>
          <a:xfrm>
            <a:off x="287826" y="5206841"/>
            <a:ext cx="1201739" cy="461665"/>
          </a:xfrm>
          <a:prstGeom prst="rect">
            <a:avLst/>
          </a:prstGeom>
          <a:noFill/>
        </p:spPr>
        <p:txBody>
          <a:bodyPr wrap="none" rtlCol="0">
            <a:spAutoFit/>
          </a:bodyPr>
          <a:lstStyle/>
          <a:p>
            <a:pPr algn="ctr"/>
            <a:r>
              <a:rPr lang="en-US" sz="1200" dirty="0"/>
              <a:t>PDB 4V50</a:t>
            </a:r>
          </a:p>
          <a:p>
            <a:pPr algn="ctr"/>
            <a:r>
              <a:rPr lang="en-US" sz="1200" dirty="0"/>
              <a:t>Berk et al., 2006</a:t>
            </a:r>
          </a:p>
        </p:txBody>
      </p:sp>
      <p:sp>
        <p:nvSpPr>
          <p:cNvPr id="89" name="TextBox 88">
            <a:extLst>
              <a:ext uri="{FF2B5EF4-FFF2-40B4-BE49-F238E27FC236}">
                <a16:creationId xmlns:a16="http://schemas.microsoft.com/office/drawing/2014/main" id="{BC7C3EFC-B37A-034C-BBE1-268F845CC143}"/>
              </a:ext>
            </a:extLst>
          </p:cNvPr>
          <p:cNvSpPr txBox="1"/>
          <p:nvPr/>
        </p:nvSpPr>
        <p:spPr>
          <a:xfrm>
            <a:off x="4040790" y="1841047"/>
            <a:ext cx="4110421" cy="2185214"/>
          </a:xfrm>
          <a:prstGeom prst="rect">
            <a:avLst/>
          </a:prstGeom>
          <a:noFill/>
        </p:spPr>
        <p:txBody>
          <a:bodyPr wrap="none" rtlCol="0">
            <a:spAutoFit/>
          </a:bodyPr>
          <a:lstStyle/>
          <a:p>
            <a:pPr>
              <a:spcAft>
                <a:spcPts val="1200"/>
              </a:spcAft>
            </a:pPr>
            <a:r>
              <a:rPr lang="en-US" sz="2400" b="1" dirty="0">
                <a:latin typeface="Century Gothic" panose="020B0502020202020204" pitchFamily="34" charset="0"/>
              </a:rPr>
              <a:t>Sources of heterogeneity</a:t>
            </a:r>
          </a:p>
          <a:p>
            <a:pPr marL="342900" indent="-342900">
              <a:spcAft>
                <a:spcPts val="1200"/>
              </a:spcAft>
              <a:buAutoNum type="arabicPeriod"/>
            </a:pPr>
            <a:r>
              <a:rPr lang="en-US" dirty="0">
                <a:latin typeface="Century Gothic" panose="020B0502020202020204" pitchFamily="34" charset="0"/>
              </a:rPr>
              <a:t>Multiple rRNA operons</a:t>
            </a:r>
          </a:p>
          <a:p>
            <a:pPr marL="342900" indent="-342900">
              <a:spcAft>
                <a:spcPts val="1200"/>
              </a:spcAft>
              <a:buAutoNum type="arabicPeriod"/>
            </a:pPr>
            <a:r>
              <a:rPr lang="en-US" dirty="0">
                <a:latin typeface="Century Gothic" panose="020B0502020202020204" pitchFamily="34" charset="0"/>
              </a:rPr>
              <a:t>rRNA modifications</a:t>
            </a:r>
          </a:p>
          <a:p>
            <a:pPr marL="342900" indent="-342900">
              <a:spcAft>
                <a:spcPts val="1200"/>
              </a:spcAft>
              <a:buAutoNum type="arabicPeriod"/>
            </a:pPr>
            <a:r>
              <a:rPr lang="en-US" dirty="0">
                <a:latin typeface="Century Gothic" panose="020B0502020202020204" pitchFamily="34" charset="0"/>
              </a:rPr>
              <a:t>Ribosomal protein modifications</a:t>
            </a:r>
          </a:p>
          <a:p>
            <a:pPr marL="342900" indent="-342900">
              <a:spcAft>
                <a:spcPts val="1200"/>
              </a:spcAft>
              <a:buAutoNum type="arabicPeriod"/>
            </a:pPr>
            <a:r>
              <a:rPr lang="en-US" b="1" dirty="0">
                <a:latin typeface="Century Gothic" panose="020B0502020202020204" pitchFamily="34" charset="0"/>
              </a:rPr>
              <a:t>Multiple ribosomal proteins</a:t>
            </a:r>
          </a:p>
        </p:txBody>
      </p:sp>
    </p:spTree>
    <p:extLst>
      <p:ext uri="{BB962C8B-B14F-4D97-AF65-F5344CB8AC3E}">
        <p14:creationId xmlns:p14="http://schemas.microsoft.com/office/powerpoint/2010/main" val="37620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20" grpId="0" animBg="1"/>
      <p:bldP spid="21" grpId="0" animBg="1"/>
      <p:bldP spid="75" grpId="0"/>
      <p:bldP spid="8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p:txBody>
          <a:bodyPr>
            <a:normAutofit/>
          </a:bodyPr>
          <a:lstStyle/>
          <a:p>
            <a:r>
              <a:rPr lang="en-US" dirty="0"/>
              <a:t>Multiple bS21 homologs create heterogenous ribosome populations in </a:t>
            </a:r>
            <a:r>
              <a:rPr lang="en-US" i="1" dirty="0" err="1"/>
              <a:t>Francisella</a:t>
            </a:r>
            <a:r>
              <a:rPr lang="en-US" i="1" dirty="0"/>
              <a:t> </a:t>
            </a:r>
            <a:r>
              <a:rPr lang="en-US" i="1" dirty="0" err="1"/>
              <a:t>tularensis</a:t>
            </a:r>
            <a:r>
              <a:rPr lang="en-US" i="1" dirty="0"/>
              <a:t> </a:t>
            </a:r>
          </a:p>
        </p:txBody>
      </p:sp>
      <p:grpSp>
        <p:nvGrpSpPr>
          <p:cNvPr id="4" name="Group 3">
            <a:extLst>
              <a:ext uri="{FF2B5EF4-FFF2-40B4-BE49-F238E27FC236}">
                <a16:creationId xmlns:a16="http://schemas.microsoft.com/office/drawing/2014/main" id="{2A1F6859-2CA6-4D08-9BA8-65289EB3ECC2}"/>
              </a:ext>
            </a:extLst>
          </p:cNvPr>
          <p:cNvGrpSpPr/>
          <p:nvPr/>
        </p:nvGrpSpPr>
        <p:grpSpPr>
          <a:xfrm>
            <a:off x="596894" y="4937208"/>
            <a:ext cx="1758050" cy="754680"/>
            <a:chOff x="7425086" y="5372090"/>
            <a:chExt cx="1084733" cy="438774"/>
          </a:xfrm>
        </p:grpSpPr>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27894" y="5372090"/>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a:extLst>
              <a:ext uri="{FF2B5EF4-FFF2-40B4-BE49-F238E27FC236}">
                <a16:creationId xmlns:a16="http://schemas.microsoft.com/office/drawing/2014/main" id="{2E048DBC-AACB-408C-8C50-DDE4C175BC67}"/>
              </a:ext>
            </a:extLst>
          </p:cNvPr>
          <p:cNvGrpSpPr/>
          <p:nvPr/>
        </p:nvGrpSpPr>
        <p:grpSpPr>
          <a:xfrm>
            <a:off x="735866" y="2018302"/>
            <a:ext cx="2936568" cy="719397"/>
            <a:chOff x="88488" y="5278912"/>
            <a:chExt cx="2433484" cy="531952"/>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3" name="Rectangle 22">
              <a:extLst>
                <a:ext uri="{FF2B5EF4-FFF2-40B4-BE49-F238E27FC236}">
                  <a16:creationId xmlns:a16="http://schemas.microsoft.com/office/drawing/2014/main" id="{7D856861-AF5D-4CD7-A60D-617A009C7AD6}"/>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1B92F4DE-56FB-4C41-A4C7-C875F904ED82}"/>
              </a:ext>
            </a:extLst>
          </p:cNvPr>
          <p:cNvGrpSpPr/>
          <p:nvPr/>
        </p:nvGrpSpPr>
        <p:grpSpPr>
          <a:xfrm>
            <a:off x="596895" y="3374103"/>
            <a:ext cx="6271992" cy="737111"/>
            <a:chOff x="375074" y="3280766"/>
            <a:chExt cx="7597803" cy="943949"/>
          </a:xfrm>
        </p:grpSpPr>
        <p:grpSp>
          <p:nvGrpSpPr>
            <p:cNvPr id="10" name="Group 9">
              <a:extLst>
                <a:ext uri="{FF2B5EF4-FFF2-40B4-BE49-F238E27FC236}">
                  <a16:creationId xmlns:a16="http://schemas.microsoft.com/office/drawing/2014/main" id="{AECAF56C-1FF8-461B-A083-A9E4DBA1F9D0}"/>
                </a:ext>
              </a:extLst>
            </p:cNvPr>
            <p:cNvGrpSpPr/>
            <p:nvPr/>
          </p:nvGrpSpPr>
          <p:grpSpPr>
            <a:xfrm>
              <a:off x="745050" y="3280766"/>
              <a:ext cx="6800784" cy="910881"/>
              <a:chOff x="2909842" y="5611675"/>
              <a:chExt cx="3936521" cy="484537"/>
            </a:xfrm>
          </p:grpSpPr>
          <p:sp>
            <p:nvSpPr>
              <p:cNvPr id="11" name="TextBox 10">
                <a:extLst>
                  <a:ext uri="{FF2B5EF4-FFF2-40B4-BE49-F238E27FC236}">
                    <a16:creationId xmlns:a16="http://schemas.microsoft.com/office/drawing/2014/main" id="{AE96A1C4-9A3A-4524-9FFE-C7D1B7CA94B8}"/>
                  </a:ext>
                </a:extLst>
              </p:cNvPr>
              <p:cNvSpPr txBox="1"/>
              <p:nvPr/>
            </p:nvSpPr>
            <p:spPr>
              <a:xfrm>
                <a:off x="2915421" y="5611675"/>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909842" y="5854289"/>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7160377" y="3501055"/>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7159954" y="2145797"/>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7264577" y="5180807"/>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805178" y="198936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655720" y="338871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655480" y="495484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4" name="Group 63">
            <a:extLst>
              <a:ext uri="{FF2B5EF4-FFF2-40B4-BE49-F238E27FC236}">
                <a16:creationId xmlns:a16="http://schemas.microsoft.com/office/drawing/2014/main" id="{F0E88F6F-BC95-4F04-84DA-4D216C568668}"/>
              </a:ext>
            </a:extLst>
          </p:cNvPr>
          <p:cNvGrpSpPr/>
          <p:nvPr/>
        </p:nvGrpSpPr>
        <p:grpSpPr>
          <a:xfrm>
            <a:off x="8989089" y="2254437"/>
            <a:ext cx="1808102" cy="2082912"/>
            <a:chOff x="8187122" y="2929569"/>
            <a:chExt cx="1808102" cy="2082912"/>
          </a:xfrm>
        </p:grpSpPr>
        <p:pic>
          <p:nvPicPr>
            <p:cNvPr id="65" name="Picture 64">
              <a:extLst>
                <a:ext uri="{FF2B5EF4-FFF2-40B4-BE49-F238E27FC236}">
                  <a16:creationId xmlns:a16="http://schemas.microsoft.com/office/drawing/2014/main" id="{AEA7BBFB-ECF4-40FD-AECB-013DC7D33C8D}"/>
                </a:ext>
              </a:extLst>
            </p:cNvPr>
            <p:cNvPicPr>
              <a:picLocks noChangeAspect="1"/>
            </p:cNvPicPr>
            <p:nvPr/>
          </p:nvPicPr>
          <p:blipFill rotWithShape="1">
            <a:blip r:embed="rId3">
              <a:extLst>
                <a:ext uri="{28A0092B-C50C-407E-A947-70E740481C1C}">
                  <a14:useLocalDpi xmlns:a14="http://schemas.microsoft.com/office/drawing/2010/main" val="0"/>
                </a:ext>
              </a:extLst>
            </a:blip>
            <a:srcRect l="47354" t="55212" r="41651" b="32523"/>
            <a:stretch/>
          </p:blipFill>
          <p:spPr>
            <a:xfrm rot="5400000">
              <a:off x="8486841" y="3656651"/>
              <a:ext cx="1056111" cy="1655550"/>
            </a:xfrm>
            <a:prstGeom prst="rect">
              <a:avLst/>
            </a:prstGeom>
            <a:ln>
              <a:solidFill>
                <a:schemeClr val="tx1"/>
              </a:solidFill>
            </a:ln>
          </p:spPr>
        </p:pic>
        <p:sp>
          <p:nvSpPr>
            <p:cNvPr id="66" name="TextBox 65">
              <a:extLst>
                <a:ext uri="{FF2B5EF4-FFF2-40B4-BE49-F238E27FC236}">
                  <a16:creationId xmlns:a16="http://schemas.microsoft.com/office/drawing/2014/main" id="{62E968BF-D8D6-4D63-B2F5-E53BD250AED2}"/>
                </a:ext>
              </a:extLst>
            </p:cNvPr>
            <p:cNvSpPr txBox="1"/>
            <p:nvPr/>
          </p:nvSpPr>
          <p:spPr>
            <a:xfrm rot="18482485">
              <a:off x="8209154" y="3501133"/>
              <a:ext cx="643510" cy="373179"/>
            </a:xfrm>
            <a:prstGeom prst="rect">
              <a:avLst/>
            </a:prstGeom>
            <a:noFill/>
          </p:spPr>
          <p:txBody>
            <a:bodyPr wrap="square" rtlCol="0">
              <a:spAutoFit/>
            </a:bodyPr>
            <a:lstStyle/>
            <a:p>
              <a:r>
                <a:rPr lang="en-US" dirty="0"/>
                <a:t>WT</a:t>
              </a:r>
            </a:p>
          </p:txBody>
        </p:sp>
        <p:sp>
          <p:nvSpPr>
            <p:cNvPr id="67" name="TextBox 66">
              <a:extLst>
                <a:ext uri="{FF2B5EF4-FFF2-40B4-BE49-F238E27FC236}">
                  <a16:creationId xmlns:a16="http://schemas.microsoft.com/office/drawing/2014/main" id="{20C422D1-A3FB-406E-B971-8C507833BEE5}"/>
                </a:ext>
              </a:extLst>
            </p:cNvPr>
            <p:cNvSpPr txBox="1"/>
            <p:nvPr/>
          </p:nvSpPr>
          <p:spPr>
            <a:xfrm rot="18482485">
              <a:off x="8438862" y="3324468"/>
              <a:ext cx="1147517" cy="373179"/>
            </a:xfrm>
            <a:prstGeom prst="rect">
              <a:avLst/>
            </a:prstGeom>
            <a:noFill/>
          </p:spPr>
          <p:txBody>
            <a:bodyPr wrap="square" rtlCol="0">
              <a:spAutoFit/>
            </a:bodyPr>
            <a:lstStyle/>
            <a:p>
              <a:r>
                <a:rPr lang="en-US" dirty="0"/>
                <a:t>bS21-1-V</a:t>
              </a:r>
            </a:p>
          </p:txBody>
        </p:sp>
        <p:sp>
          <p:nvSpPr>
            <p:cNvPr id="74" name="TextBox 73">
              <a:extLst>
                <a:ext uri="{FF2B5EF4-FFF2-40B4-BE49-F238E27FC236}">
                  <a16:creationId xmlns:a16="http://schemas.microsoft.com/office/drawing/2014/main" id="{89477D98-FF5D-4CAA-9CB3-0D3F40081727}"/>
                </a:ext>
              </a:extLst>
            </p:cNvPr>
            <p:cNvSpPr txBox="1"/>
            <p:nvPr/>
          </p:nvSpPr>
          <p:spPr>
            <a:xfrm rot="18482485">
              <a:off x="8808645" y="3316738"/>
              <a:ext cx="1147517" cy="373179"/>
            </a:xfrm>
            <a:prstGeom prst="rect">
              <a:avLst/>
            </a:prstGeom>
            <a:noFill/>
          </p:spPr>
          <p:txBody>
            <a:bodyPr wrap="square" rtlCol="0">
              <a:spAutoFit/>
            </a:bodyPr>
            <a:lstStyle/>
            <a:p>
              <a:r>
                <a:rPr lang="en-US" dirty="0"/>
                <a:t>bS21-2-V</a:t>
              </a:r>
            </a:p>
          </p:txBody>
        </p:sp>
        <p:sp>
          <p:nvSpPr>
            <p:cNvPr id="75" name="TextBox 74">
              <a:extLst>
                <a:ext uri="{FF2B5EF4-FFF2-40B4-BE49-F238E27FC236}">
                  <a16:creationId xmlns:a16="http://schemas.microsoft.com/office/drawing/2014/main" id="{0165D849-CBD6-43AA-A06F-E681B4D09602}"/>
                </a:ext>
              </a:extLst>
            </p:cNvPr>
            <p:cNvSpPr txBox="1"/>
            <p:nvPr/>
          </p:nvSpPr>
          <p:spPr>
            <a:xfrm rot="18482485">
              <a:off x="9234876" y="3318046"/>
              <a:ext cx="1147517" cy="373179"/>
            </a:xfrm>
            <a:prstGeom prst="rect">
              <a:avLst/>
            </a:prstGeom>
            <a:noFill/>
          </p:spPr>
          <p:txBody>
            <a:bodyPr wrap="square" rtlCol="0">
              <a:spAutoFit/>
            </a:bodyPr>
            <a:lstStyle/>
            <a:p>
              <a:r>
                <a:rPr lang="en-US" dirty="0"/>
                <a:t>bS21-3-V</a:t>
              </a:r>
            </a:p>
          </p:txBody>
        </p:sp>
      </p:grpSp>
      <p:sp>
        <p:nvSpPr>
          <p:cNvPr id="76" name="TextBox 75">
            <a:extLst>
              <a:ext uri="{FF2B5EF4-FFF2-40B4-BE49-F238E27FC236}">
                <a16:creationId xmlns:a16="http://schemas.microsoft.com/office/drawing/2014/main" id="{FAF790A7-885A-41F0-9F6B-0DD6998C254B}"/>
              </a:ext>
            </a:extLst>
          </p:cNvPr>
          <p:cNvSpPr txBox="1"/>
          <p:nvPr/>
        </p:nvSpPr>
        <p:spPr>
          <a:xfrm>
            <a:off x="11047952" y="3670482"/>
            <a:ext cx="1605516" cy="369332"/>
          </a:xfrm>
          <a:prstGeom prst="rect">
            <a:avLst/>
          </a:prstGeom>
          <a:noFill/>
        </p:spPr>
        <p:txBody>
          <a:bodyPr wrap="square" rtlCol="0">
            <a:spAutoFit/>
          </a:bodyPr>
          <a:lstStyle/>
          <a:p>
            <a:r>
              <a:rPr lang="el-GR" dirty="0"/>
              <a:t>α</a:t>
            </a:r>
            <a:r>
              <a:rPr lang="en-US" dirty="0"/>
              <a:t>-VSVG</a:t>
            </a:r>
          </a:p>
        </p:txBody>
      </p:sp>
      <p:sp>
        <p:nvSpPr>
          <p:cNvPr id="26" name="Rectangle 25">
            <a:extLst>
              <a:ext uri="{FF2B5EF4-FFF2-40B4-BE49-F238E27FC236}">
                <a16:creationId xmlns:a16="http://schemas.microsoft.com/office/drawing/2014/main" id="{3C2DF1B6-7C9D-4639-815C-1AC956330623}"/>
              </a:ext>
            </a:extLst>
          </p:cNvPr>
          <p:cNvSpPr/>
          <p:nvPr/>
        </p:nvSpPr>
        <p:spPr>
          <a:xfrm>
            <a:off x="9446099" y="2491422"/>
            <a:ext cx="1635526" cy="77504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4BA670-A96C-46F1-A71C-DE7A29D8CD0B}"/>
              </a:ext>
            </a:extLst>
          </p:cNvPr>
          <p:cNvSpPr txBox="1"/>
          <p:nvPr/>
        </p:nvSpPr>
        <p:spPr>
          <a:xfrm rot="18541377">
            <a:off x="9212430" y="2602705"/>
            <a:ext cx="1185404" cy="369332"/>
          </a:xfrm>
          <a:prstGeom prst="rect">
            <a:avLst/>
          </a:prstGeom>
          <a:noFill/>
        </p:spPr>
        <p:txBody>
          <a:bodyPr wrap="square" rtlCol="0">
            <a:spAutoFit/>
          </a:bodyPr>
          <a:lstStyle/>
          <a:p>
            <a:r>
              <a:rPr lang="en-US" dirty="0"/>
              <a:t>bS21-1 - V</a:t>
            </a:r>
          </a:p>
        </p:txBody>
      </p:sp>
      <p:sp>
        <p:nvSpPr>
          <p:cNvPr id="55" name="TextBox 54">
            <a:extLst>
              <a:ext uri="{FF2B5EF4-FFF2-40B4-BE49-F238E27FC236}">
                <a16:creationId xmlns:a16="http://schemas.microsoft.com/office/drawing/2014/main" id="{91CDECB8-54F0-49A7-98B1-B64D4F8EDE8C}"/>
              </a:ext>
            </a:extLst>
          </p:cNvPr>
          <p:cNvSpPr txBox="1"/>
          <p:nvPr/>
        </p:nvSpPr>
        <p:spPr>
          <a:xfrm rot="18541377">
            <a:off x="9643223" y="2577870"/>
            <a:ext cx="1185404" cy="369332"/>
          </a:xfrm>
          <a:prstGeom prst="rect">
            <a:avLst/>
          </a:prstGeom>
          <a:noFill/>
        </p:spPr>
        <p:txBody>
          <a:bodyPr wrap="square" rtlCol="0">
            <a:spAutoFit/>
          </a:bodyPr>
          <a:lstStyle/>
          <a:p>
            <a:r>
              <a:rPr lang="en-US" dirty="0"/>
              <a:t>bS21-2 - V</a:t>
            </a:r>
          </a:p>
        </p:txBody>
      </p:sp>
      <p:sp>
        <p:nvSpPr>
          <p:cNvPr id="58" name="TextBox 57">
            <a:extLst>
              <a:ext uri="{FF2B5EF4-FFF2-40B4-BE49-F238E27FC236}">
                <a16:creationId xmlns:a16="http://schemas.microsoft.com/office/drawing/2014/main" id="{B07BF0D5-5DAA-4008-A7FC-54E2B189ACE0}"/>
              </a:ext>
            </a:extLst>
          </p:cNvPr>
          <p:cNvSpPr txBox="1"/>
          <p:nvPr/>
        </p:nvSpPr>
        <p:spPr>
          <a:xfrm rot="18541377">
            <a:off x="10094596" y="2553033"/>
            <a:ext cx="1185404" cy="369332"/>
          </a:xfrm>
          <a:prstGeom prst="rect">
            <a:avLst/>
          </a:prstGeom>
          <a:noFill/>
        </p:spPr>
        <p:txBody>
          <a:bodyPr wrap="square" rtlCol="0">
            <a:spAutoFit/>
          </a:bodyPr>
          <a:lstStyle/>
          <a:p>
            <a:r>
              <a:rPr lang="en-US" dirty="0"/>
              <a:t>bS21-3 - V</a:t>
            </a:r>
          </a:p>
        </p:txBody>
      </p:sp>
      <p:sp>
        <p:nvSpPr>
          <p:cNvPr id="59" name="TextBox 58">
            <a:extLst>
              <a:ext uri="{FF2B5EF4-FFF2-40B4-BE49-F238E27FC236}">
                <a16:creationId xmlns:a16="http://schemas.microsoft.com/office/drawing/2014/main" id="{360C6397-CC1F-924E-A1BC-ED043EF9DABD}"/>
              </a:ext>
            </a:extLst>
          </p:cNvPr>
          <p:cNvSpPr txBox="1"/>
          <p:nvPr/>
        </p:nvSpPr>
        <p:spPr>
          <a:xfrm>
            <a:off x="9860870" y="4611473"/>
            <a:ext cx="19898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Hannah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Trautmann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87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3" grpId="0"/>
      <p:bldP spid="55"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F004656-2736-6947-8BDB-249EB9A8C625}"/>
              </a:ext>
            </a:extLst>
          </p:cNvPr>
          <p:cNvPicPr>
            <a:picLocks noChangeAspect="1"/>
          </p:cNvPicPr>
          <p:nvPr/>
        </p:nvPicPr>
        <p:blipFill rotWithShape="1">
          <a:blip r:embed="rId2">
            <a:extLst>
              <a:ext uri="{28A0092B-C50C-407E-A947-70E740481C1C}">
                <a14:useLocalDpi xmlns:a14="http://schemas.microsoft.com/office/drawing/2010/main" val="0"/>
              </a:ext>
            </a:extLst>
          </a:blip>
          <a:srcRect l="2375" t="1540" r="24625"/>
          <a:stretch/>
        </p:blipFill>
        <p:spPr>
          <a:xfrm>
            <a:off x="6893955" y="2025423"/>
            <a:ext cx="5082119" cy="3855720"/>
          </a:xfrm>
          <a:prstGeom prst="rect">
            <a:avLst/>
          </a:prstGeom>
        </p:spPr>
      </p:pic>
      <p:sp>
        <p:nvSpPr>
          <p:cNvPr id="17" name="Content Placeholder 16"/>
          <p:cNvSpPr>
            <a:spLocks noGrp="1"/>
          </p:cNvSpPr>
          <p:nvPr>
            <p:ph idx="1"/>
          </p:nvPr>
        </p:nvSpPr>
        <p:spPr>
          <a:xfrm>
            <a:off x="350311" y="1471503"/>
            <a:ext cx="8144216" cy="5112899"/>
          </a:xfrm>
        </p:spPr>
        <p:txBody>
          <a:bodyPr>
            <a:normAutofit/>
          </a:bodyPr>
          <a:lstStyle/>
          <a:p>
            <a:pPr marL="11113" lvl="1" indent="0">
              <a:lnSpc>
                <a:spcPct val="150000"/>
              </a:lnSpc>
              <a:buNone/>
            </a:pPr>
            <a:r>
              <a:rPr lang="en-US" dirty="0"/>
              <a:t>Can be easily exchanged</a:t>
            </a:r>
          </a:p>
          <a:p>
            <a:pPr marL="11113" lvl="1" indent="0">
              <a:lnSpc>
                <a:spcPct val="150000"/>
              </a:lnSpc>
              <a:buNone/>
            </a:pPr>
            <a:r>
              <a:rPr lang="en-US" dirty="0"/>
              <a:t>Non-essential (?)</a:t>
            </a:r>
          </a:p>
          <a:p>
            <a:pPr marL="11113" lvl="1" indent="0">
              <a:lnSpc>
                <a:spcPct val="150000"/>
              </a:lnSpc>
              <a:buNone/>
            </a:pPr>
            <a:r>
              <a:rPr lang="en-US" dirty="0"/>
              <a:t>Involved in translation initiation</a:t>
            </a:r>
          </a:p>
          <a:p>
            <a:pPr marL="11113" lvl="1" indent="0">
              <a:lnSpc>
                <a:spcPct val="150000"/>
              </a:lnSpc>
              <a:buNone/>
            </a:pPr>
            <a:r>
              <a:rPr lang="en-US" dirty="0"/>
              <a:t>Implicated in control of specific processes:</a:t>
            </a:r>
          </a:p>
          <a:p>
            <a:pPr marL="411163" lvl="2" indent="0">
              <a:lnSpc>
                <a:spcPct val="150000"/>
              </a:lnSpc>
              <a:spcBef>
                <a:spcPts val="0"/>
              </a:spcBef>
              <a:buNone/>
            </a:pPr>
            <a:r>
              <a:rPr lang="en-US" dirty="0"/>
              <a:t>biofilm</a:t>
            </a:r>
          </a:p>
          <a:p>
            <a:pPr marL="411163" lvl="2" indent="0">
              <a:lnSpc>
                <a:spcPct val="150000"/>
              </a:lnSpc>
              <a:spcBef>
                <a:spcPts val="0"/>
              </a:spcBef>
              <a:buNone/>
            </a:pPr>
            <a:r>
              <a:rPr lang="en-US" dirty="0"/>
              <a:t>motility</a:t>
            </a:r>
          </a:p>
          <a:p>
            <a:pPr marL="411163" lvl="2" indent="0">
              <a:lnSpc>
                <a:spcPct val="150000"/>
              </a:lnSpc>
              <a:spcBef>
                <a:spcPts val="0"/>
              </a:spcBef>
              <a:buNone/>
            </a:pPr>
            <a:r>
              <a:rPr lang="en-US" dirty="0"/>
              <a:t>acid stress resistance</a:t>
            </a:r>
          </a:p>
          <a:p>
            <a:pPr marL="411163" lvl="2" indent="0">
              <a:lnSpc>
                <a:spcPct val="150000"/>
              </a:lnSpc>
              <a:spcBef>
                <a:spcPts val="0"/>
              </a:spcBef>
              <a:buNone/>
            </a:pPr>
            <a:r>
              <a:rPr lang="en-US" dirty="0"/>
              <a:t>antibiotic resistance</a:t>
            </a:r>
          </a:p>
          <a:p>
            <a:pPr marL="411163" lvl="2" indent="0">
              <a:lnSpc>
                <a:spcPct val="150000"/>
              </a:lnSpc>
              <a:spcBef>
                <a:spcPts val="0"/>
              </a:spcBef>
              <a:buNone/>
            </a:pPr>
            <a:r>
              <a:rPr lang="en-US" dirty="0"/>
              <a:t>virulence</a:t>
            </a:r>
          </a:p>
          <a:p>
            <a:pPr marL="11113" lvl="1" indent="0">
              <a:lnSpc>
                <a:spcPct val="150000"/>
              </a:lnSpc>
              <a:buNone/>
            </a:pPr>
            <a:endParaRPr lang="en-US" dirty="0"/>
          </a:p>
          <a:p>
            <a:pPr marL="11113" lvl="1"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p:txBody>
      </p:sp>
      <p:sp>
        <p:nvSpPr>
          <p:cNvPr id="2" name="Title 1"/>
          <p:cNvSpPr>
            <a:spLocks noGrp="1"/>
          </p:cNvSpPr>
          <p:nvPr>
            <p:ph type="title"/>
          </p:nvPr>
        </p:nvSpPr>
        <p:spPr>
          <a:xfrm>
            <a:off x="1" y="118204"/>
            <a:ext cx="12191999" cy="1104954"/>
          </a:xfrm>
        </p:spPr>
        <p:txBody>
          <a:bodyPr>
            <a:normAutofit fontScale="90000"/>
          </a:bodyPr>
          <a:lstStyle/>
          <a:p>
            <a:r>
              <a:rPr lang="en-US" dirty="0"/>
              <a:t>The function of a bS21, a small ribosomal subunit protein </a:t>
            </a:r>
          </a:p>
        </p:txBody>
      </p:sp>
      <p:grpSp>
        <p:nvGrpSpPr>
          <p:cNvPr id="3" name="Group 2">
            <a:extLst>
              <a:ext uri="{FF2B5EF4-FFF2-40B4-BE49-F238E27FC236}">
                <a16:creationId xmlns:a16="http://schemas.microsoft.com/office/drawing/2014/main" id="{3D53E168-686F-AF49-9C2D-C28131A09342}"/>
              </a:ext>
            </a:extLst>
          </p:cNvPr>
          <p:cNvGrpSpPr/>
          <p:nvPr/>
        </p:nvGrpSpPr>
        <p:grpSpPr>
          <a:xfrm>
            <a:off x="7527599" y="2324492"/>
            <a:ext cx="4434086" cy="4259910"/>
            <a:chOff x="4637" y="2324492"/>
            <a:chExt cx="4434086" cy="4259910"/>
          </a:xfrm>
        </p:grpSpPr>
        <p:sp>
          <p:nvSpPr>
            <p:cNvPr id="35" name="TextBox 34">
              <a:extLst>
                <a:ext uri="{FF2B5EF4-FFF2-40B4-BE49-F238E27FC236}">
                  <a16:creationId xmlns:a16="http://schemas.microsoft.com/office/drawing/2014/main" id="{0044A769-7EB6-8F42-B05B-932B17D2B8F4}"/>
                </a:ext>
              </a:extLst>
            </p:cNvPr>
            <p:cNvSpPr txBox="1"/>
            <p:nvPr/>
          </p:nvSpPr>
          <p:spPr>
            <a:xfrm>
              <a:off x="3058473" y="2324492"/>
              <a:ext cx="138025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Arial" charset="0"/>
                  <a:cs typeface="Arial" charset="0"/>
                </a:rPr>
                <a:t>mRNA channel</a:t>
              </a:r>
            </a:p>
          </p:txBody>
        </p:sp>
        <p:cxnSp>
          <p:nvCxnSpPr>
            <p:cNvPr id="38" name="Straight Connector 37">
              <a:extLst>
                <a:ext uri="{FF2B5EF4-FFF2-40B4-BE49-F238E27FC236}">
                  <a16:creationId xmlns:a16="http://schemas.microsoft.com/office/drawing/2014/main" id="{1C1912F0-5885-654C-ACBB-2825C33BAC22}"/>
                </a:ext>
              </a:extLst>
            </p:cNvPr>
            <p:cNvCxnSpPr/>
            <p:nvPr/>
          </p:nvCxnSpPr>
          <p:spPr>
            <a:xfrm flipH="1">
              <a:off x="2558865" y="2632269"/>
              <a:ext cx="684348" cy="546207"/>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5AE2780-343C-104D-896B-C35A551CE77B}"/>
                </a:ext>
              </a:extLst>
            </p:cNvPr>
            <p:cNvSpPr txBox="1"/>
            <p:nvPr/>
          </p:nvSpPr>
          <p:spPr>
            <a:xfrm>
              <a:off x="2448883" y="6215070"/>
              <a:ext cx="19898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Hannah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Trautmann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9DACC433-B78A-6843-9DC1-9B41FF69343B}"/>
                </a:ext>
              </a:extLst>
            </p:cNvPr>
            <p:cNvSpPr txBox="1"/>
            <p:nvPr/>
          </p:nvSpPr>
          <p:spPr>
            <a:xfrm>
              <a:off x="4637" y="5522573"/>
              <a:ext cx="2303615" cy="1061829"/>
            </a:xfrm>
            <a:prstGeom prst="rect">
              <a:avLst/>
            </a:prstGeom>
            <a:solidFill>
              <a:schemeClr val="bg1">
                <a:lumMod val="85000"/>
              </a:schemeClr>
            </a:solidFill>
          </p:spPr>
          <p:txBody>
            <a:bodyPr wrap="square" rtlCol="0">
              <a:spAutoFit/>
            </a:bodyPr>
            <a:lstStyle/>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FFFF00"/>
                  </a:solidFill>
                  <a:effectLst/>
                  <a:uLnTx/>
                  <a:uFillTx/>
                  <a:latin typeface="Arial" charset="0"/>
                  <a:ea typeface="Arial" charset="0"/>
                  <a:cs typeface="Arial" charset="0"/>
                </a:rPr>
                <a:t>P-site tRNA ASL </a:t>
              </a:r>
            </a:p>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0070C0"/>
                  </a:solidFill>
                  <a:effectLst/>
                  <a:uLnTx/>
                  <a:uFillTx/>
                  <a:latin typeface="Arial" charset="0"/>
                  <a:ea typeface="Arial" charset="0"/>
                  <a:cs typeface="Arial" charset="0"/>
                </a:rPr>
                <a:t>mRNA (P-site codon)</a:t>
              </a:r>
            </a:p>
            <a:p>
              <a:pPr marL="285750" marR="0" lvl="0" indent="-285750" algn="l" defTabSz="457200" rtl="0" eaLnBrk="1" fontAlgn="auto" latinLnBrk="0" hangingPunct="1">
                <a:lnSpc>
                  <a:spcPct val="150000"/>
                </a:lnSpc>
                <a:spcBef>
                  <a:spcPts val="0"/>
                </a:spcBef>
                <a:spcAft>
                  <a:spcPts val="0"/>
                </a:spcAft>
                <a:buClrTx/>
                <a:buSzTx/>
                <a:buFont typeface="Arial" charset="0"/>
                <a:buChar char="•"/>
                <a:tabLst/>
                <a:defRPr/>
              </a:pPr>
              <a:r>
                <a:rPr kumimoji="0" lang="en-US" sz="1400" b="1" i="0" u="none" strike="noStrike" kern="1200" cap="none" spc="0" normalizeH="0" baseline="0" noProof="0" dirty="0">
                  <a:ln>
                    <a:noFill/>
                  </a:ln>
                  <a:solidFill>
                    <a:srgbClr val="FF0000"/>
                  </a:solidFill>
                  <a:effectLst/>
                  <a:uLnTx/>
                  <a:uFillTx/>
                  <a:latin typeface="Arial" charset="0"/>
                  <a:ea typeface="Arial" charset="0"/>
                  <a:cs typeface="Arial" charset="0"/>
                </a:rPr>
                <a:t>bS21</a:t>
              </a:r>
            </a:p>
          </p:txBody>
        </p:sp>
      </p:grpSp>
    </p:spTree>
    <p:extLst>
      <p:ext uri="{BB962C8B-B14F-4D97-AF65-F5344CB8AC3E}">
        <p14:creationId xmlns:p14="http://schemas.microsoft.com/office/powerpoint/2010/main" val="12726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D5A0-1E9D-A34E-9897-363C5B8372A7}"/>
              </a:ext>
            </a:extLst>
          </p:cNvPr>
          <p:cNvSpPr>
            <a:spLocks noGrp="1"/>
          </p:cNvSpPr>
          <p:nvPr>
            <p:ph type="title"/>
          </p:nvPr>
        </p:nvSpPr>
        <p:spPr/>
        <p:txBody>
          <a:bodyPr>
            <a:normAutofit fontScale="90000"/>
          </a:bodyPr>
          <a:lstStyle/>
          <a:p>
            <a:br>
              <a:rPr lang="en-US" dirty="0"/>
            </a:br>
            <a:r>
              <a:rPr lang="en-US" dirty="0"/>
              <a:t>Is there preferential translation of a particular transcript by a given bs21 homolog?</a:t>
            </a:r>
            <a:br>
              <a:rPr lang="en-US" dirty="0"/>
            </a:br>
            <a:endParaRPr lang="en-US" dirty="0"/>
          </a:p>
        </p:txBody>
      </p:sp>
      <p:sp>
        <p:nvSpPr>
          <p:cNvPr id="3" name="Content Placeholder 2">
            <a:extLst>
              <a:ext uri="{FF2B5EF4-FFF2-40B4-BE49-F238E27FC236}">
                <a16:creationId xmlns:a16="http://schemas.microsoft.com/office/drawing/2014/main" id="{DC9C39D0-DDDB-594B-A2C5-0D8A733ED0C1}"/>
              </a:ext>
            </a:extLst>
          </p:cNvPr>
          <p:cNvSpPr>
            <a:spLocks noGrp="1"/>
          </p:cNvSpPr>
          <p:nvPr>
            <p:ph idx="1"/>
          </p:nvPr>
        </p:nvSpPr>
        <p:spPr/>
        <p:txBody>
          <a:bodyPr/>
          <a:lstStyle/>
          <a:p>
            <a:r>
              <a:rPr lang="en-US" dirty="0"/>
              <a:t>Mass Spec identified the presence and abundance of all the proteins in the lysate </a:t>
            </a:r>
          </a:p>
          <a:p>
            <a:pPr marL="0" indent="0">
              <a:buNone/>
            </a:pPr>
            <a:endParaRPr lang="en-US" dirty="0"/>
          </a:p>
          <a:p>
            <a:r>
              <a:rPr lang="en-US" dirty="0"/>
              <a:t>Proteomic data show proteins that are differentially expressed in the deletion strains compared to wild type</a:t>
            </a:r>
          </a:p>
          <a:p>
            <a:pPr marL="0" indent="0">
              <a:buNone/>
            </a:pPr>
            <a:endParaRPr lang="en-US" dirty="0"/>
          </a:p>
          <a:p>
            <a:r>
              <a:rPr lang="en-US" dirty="0"/>
              <a:t>Is this happening during transcription or translation?</a:t>
            </a:r>
          </a:p>
          <a:p>
            <a:endParaRPr lang="en-US" dirty="0"/>
          </a:p>
        </p:txBody>
      </p:sp>
    </p:spTree>
    <p:extLst>
      <p:ext uri="{BB962C8B-B14F-4D97-AF65-F5344CB8AC3E}">
        <p14:creationId xmlns:p14="http://schemas.microsoft.com/office/powerpoint/2010/main" val="298283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B2A5-8910-FA42-8565-8E388D2E6A10}"/>
              </a:ext>
            </a:extLst>
          </p:cNvPr>
          <p:cNvSpPr>
            <a:spLocks noGrp="1"/>
          </p:cNvSpPr>
          <p:nvPr>
            <p:ph type="title"/>
          </p:nvPr>
        </p:nvSpPr>
        <p:spPr/>
        <p:txBody>
          <a:bodyPr/>
          <a:lstStyle/>
          <a:p>
            <a:r>
              <a:rPr lang="en-US" dirty="0"/>
              <a:t>Genes</a:t>
            </a:r>
          </a:p>
        </p:txBody>
      </p:sp>
      <p:sp>
        <p:nvSpPr>
          <p:cNvPr id="3" name="Content Placeholder 2">
            <a:extLst>
              <a:ext uri="{FF2B5EF4-FFF2-40B4-BE49-F238E27FC236}">
                <a16:creationId xmlns:a16="http://schemas.microsoft.com/office/drawing/2014/main" id="{65C93224-4F42-3041-8BE2-502F4837F0DD}"/>
              </a:ext>
            </a:extLst>
          </p:cNvPr>
          <p:cNvSpPr>
            <a:spLocks noGrp="1"/>
          </p:cNvSpPr>
          <p:nvPr>
            <p:ph idx="1"/>
          </p:nvPr>
        </p:nvSpPr>
        <p:spPr/>
        <p:txBody>
          <a:bodyPr/>
          <a:lstStyle/>
          <a:p>
            <a:r>
              <a:rPr lang="en-US" dirty="0"/>
              <a:t>FTL_0097 hypothetical protein</a:t>
            </a:r>
          </a:p>
          <a:p>
            <a:pPr marL="0" indent="0">
              <a:buNone/>
            </a:pPr>
            <a:endParaRPr lang="en-US" dirty="0"/>
          </a:p>
          <a:p>
            <a:r>
              <a:rPr lang="en-US" dirty="0"/>
              <a:t>FTL_1883 </a:t>
            </a:r>
            <a:r>
              <a:rPr lang="en-US" dirty="0" err="1"/>
              <a:t>SpoU</a:t>
            </a:r>
            <a:r>
              <a:rPr lang="en-US" dirty="0"/>
              <a:t> rRNA methylase family protein</a:t>
            </a:r>
          </a:p>
          <a:p>
            <a:endParaRPr lang="en-US" dirty="0"/>
          </a:p>
          <a:p>
            <a:r>
              <a:rPr lang="en-US" dirty="0"/>
              <a:t>FTL_1181 Potassium transporting ATPase subunit A</a:t>
            </a:r>
          </a:p>
          <a:p>
            <a:endParaRPr lang="en-US" dirty="0"/>
          </a:p>
        </p:txBody>
      </p:sp>
    </p:spTree>
    <p:extLst>
      <p:ext uri="{BB962C8B-B14F-4D97-AF65-F5344CB8AC3E}">
        <p14:creationId xmlns:p14="http://schemas.microsoft.com/office/powerpoint/2010/main" val="149932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E8C4-079A-A24F-9D41-B4F07D87FE4B}"/>
              </a:ext>
            </a:extLst>
          </p:cNvPr>
          <p:cNvSpPr>
            <a:spLocks noGrp="1"/>
          </p:cNvSpPr>
          <p:nvPr>
            <p:ph type="title"/>
          </p:nvPr>
        </p:nvSpPr>
        <p:spPr/>
        <p:txBody>
          <a:bodyPr/>
          <a:lstStyle/>
          <a:p>
            <a:r>
              <a:rPr lang="en-US" dirty="0"/>
              <a:t>Mass Spec Analysis</a:t>
            </a:r>
          </a:p>
        </p:txBody>
      </p:sp>
      <p:sp>
        <p:nvSpPr>
          <p:cNvPr id="3" name="Content Placeholder 2">
            <a:extLst>
              <a:ext uri="{FF2B5EF4-FFF2-40B4-BE49-F238E27FC236}">
                <a16:creationId xmlns:a16="http://schemas.microsoft.com/office/drawing/2014/main" id="{2367E747-1668-8B4B-AC6C-5C1D25288F6D}"/>
              </a:ext>
            </a:extLst>
          </p:cNvPr>
          <p:cNvSpPr>
            <a:spLocks noGrp="1"/>
          </p:cNvSpPr>
          <p:nvPr>
            <p:ph idx="1"/>
          </p:nvPr>
        </p:nvSpPr>
        <p:spPr/>
        <p:txBody>
          <a:bodyPr/>
          <a:lstStyle/>
          <a:p>
            <a:pPr marL="0" indent="0">
              <a:buNone/>
            </a:pPr>
            <a:r>
              <a:rPr lang="en-US" dirty="0"/>
              <a:t>Proteomic data in log</a:t>
            </a:r>
            <a:r>
              <a:rPr lang="en-US" baseline="-25000" dirty="0"/>
              <a:t>2</a:t>
            </a:r>
            <a:r>
              <a:rPr lang="en-US" dirty="0"/>
              <a:t> fold change</a:t>
            </a:r>
          </a:p>
        </p:txBody>
      </p:sp>
      <p:pic>
        <p:nvPicPr>
          <p:cNvPr id="5" name="Picture 4">
            <a:extLst>
              <a:ext uri="{FF2B5EF4-FFF2-40B4-BE49-F238E27FC236}">
                <a16:creationId xmlns:a16="http://schemas.microsoft.com/office/drawing/2014/main" id="{1A318429-5454-1B49-8455-B4D88616BEEC}"/>
              </a:ext>
            </a:extLst>
          </p:cNvPr>
          <p:cNvPicPr>
            <a:picLocks noChangeAspect="1"/>
          </p:cNvPicPr>
          <p:nvPr/>
        </p:nvPicPr>
        <p:blipFill>
          <a:blip r:embed="rId2"/>
          <a:stretch>
            <a:fillRect/>
          </a:stretch>
        </p:blipFill>
        <p:spPr>
          <a:xfrm>
            <a:off x="1575543" y="2830941"/>
            <a:ext cx="8540007" cy="2126822"/>
          </a:xfrm>
          <a:prstGeom prst="rect">
            <a:avLst/>
          </a:prstGeom>
        </p:spPr>
      </p:pic>
    </p:spTree>
    <p:extLst>
      <p:ext uri="{BB962C8B-B14F-4D97-AF65-F5344CB8AC3E}">
        <p14:creationId xmlns:p14="http://schemas.microsoft.com/office/powerpoint/2010/main" val="306631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4D58-341D-224A-8E1B-31BFD832E39C}"/>
              </a:ext>
            </a:extLst>
          </p:cNvPr>
          <p:cNvSpPr>
            <a:spLocks noGrp="1"/>
          </p:cNvSpPr>
          <p:nvPr>
            <p:ph type="title"/>
          </p:nvPr>
        </p:nvSpPr>
        <p:spPr/>
        <p:txBody>
          <a:bodyPr/>
          <a:lstStyle/>
          <a:p>
            <a:r>
              <a:rPr lang="en-US" dirty="0"/>
              <a:t>Protein Abundance</a:t>
            </a:r>
          </a:p>
        </p:txBody>
      </p:sp>
      <p:graphicFrame>
        <p:nvGraphicFramePr>
          <p:cNvPr id="6" name="Content Placeholder 5">
            <a:extLst>
              <a:ext uri="{FF2B5EF4-FFF2-40B4-BE49-F238E27FC236}">
                <a16:creationId xmlns:a16="http://schemas.microsoft.com/office/drawing/2014/main" id="{4C1EE58E-64B8-D94E-9237-F1B1018863F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82587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2446</TotalTime>
  <Words>741</Words>
  <Application>Microsoft Macintosh PowerPoint</Application>
  <PresentationFormat>Widescreen</PresentationFormat>
  <Paragraphs>140</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Office Theme</vt:lpstr>
      <vt:lpstr>Analysis of Relative Transcript Abundance in Francisella tularensis </vt:lpstr>
      <vt:lpstr>Francisella tularensis</vt:lpstr>
      <vt:lpstr>Ribosomes can be heterogenous</vt:lpstr>
      <vt:lpstr>Multiple bS21 homologs create heterogenous ribosome populations in Francisella tularensis </vt:lpstr>
      <vt:lpstr>The function of a bS21, a small ribosomal subunit protein </vt:lpstr>
      <vt:lpstr> Is there preferential translation of a particular transcript by a given bs21 homolog? </vt:lpstr>
      <vt:lpstr>Genes</vt:lpstr>
      <vt:lpstr>Mass Spec Analysis</vt:lpstr>
      <vt:lpstr>Protein Abundance</vt:lpstr>
      <vt:lpstr>Transcript Abundance Relative to tul4</vt:lpstr>
      <vt:lpstr>Transcript Abundance Compared to Protein Abundance</vt:lpstr>
      <vt:lpstr>Transcript Abundance Compared to Protein Abundance</vt:lpstr>
      <vt:lpstr>Transcript Abundance Compared to Protein Abundance</vt:lpstr>
      <vt:lpstr>Conclusion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Transcript Abundance</dc:title>
  <dc:creator>Kira Bernabe</dc:creator>
  <cp:lastModifiedBy>Kira Bernabe</cp:lastModifiedBy>
  <cp:revision>65</cp:revision>
  <dcterms:created xsi:type="dcterms:W3CDTF">2021-03-05T00:40:23Z</dcterms:created>
  <dcterms:modified xsi:type="dcterms:W3CDTF">2021-03-16T18:45:00Z</dcterms:modified>
</cp:coreProperties>
</file>