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684" r:id="rId3"/>
    <p:sldId id="686" r:id="rId4"/>
    <p:sldId id="666" r:id="rId5"/>
    <p:sldId id="266" r:id="rId6"/>
    <p:sldId id="68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82"/>
    <p:restoredTop sz="95872"/>
  </p:normalViewPr>
  <p:slideViewPr>
    <p:cSldViewPr snapToGrid="0">
      <p:cViewPr varScale="1">
        <p:scale>
          <a:sx n="97" d="100"/>
          <a:sy n="97" d="100"/>
        </p:scale>
        <p:origin x="208"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9C2A3-8094-364F-913E-BC4E22DC6362}" type="datetimeFigureOut">
              <a:rPr lang="en-US" smtClean="0"/>
              <a:t>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8AE34-BE9C-5B4B-A042-0E8B53B81B51}" type="slidenum">
              <a:rPr lang="en-US" smtClean="0"/>
              <a:t>‹#›</a:t>
            </a:fld>
            <a:endParaRPr lang="en-US"/>
          </a:p>
        </p:txBody>
      </p:sp>
    </p:spTree>
    <p:extLst>
      <p:ext uri="{BB962C8B-B14F-4D97-AF65-F5344CB8AC3E}">
        <p14:creationId xmlns:p14="http://schemas.microsoft.com/office/powerpoint/2010/main" val="352642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a:t>
            </a:r>
            <a:r>
              <a:rPr lang="en-US" sz="1200" kern="1200" dirty="0" err="1">
                <a:solidFill>
                  <a:schemeClr val="tx1"/>
                </a:solidFill>
                <a:effectLst/>
                <a:latin typeface="+mn-lt"/>
                <a:ea typeface="+mn-ea"/>
                <a:cs typeface="+mn-cs"/>
              </a:rPr>
              <a:t>francisella</a:t>
            </a:r>
            <a:r>
              <a:rPr lang="en-US" sz="1200" kern="1200" dirty="0">
                <a:solidFill>
                  <a:schemeClr val="tx1"/>
                </a:solidFill>
                <a:effectLst/>
                <a:latin typeface="+mn-lt"/>
                <a:ea typeface="+mn-ea"/>
                <a:cs typeface="+mn-cs"/>
              </a:rPr>
              <a:t> has a reduced genome, it encodes 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kern="1200" dirty="0">
                <a:solidFill>
                  <a:schemeClr val="tx1"/>
                </a:solidFill>
                <a:effectLst/>
                <a:latin typeface="+mn-lt"/>
                <a:ea typeface="+mn-ea"/>
                <a:cs typeface="+mn-cs"/>
              </a:rPr>
              <a:t>ectopically expressing </a:t>
            </a:r>
            <a:r>
              <a:rPr lang="en-US" sz="1200" kern="1200" dirty="0">
                <a:solidFill>
                  <a:schemeClr val="tx1"/>
                </a:solidFill>
                <a:effectLst/>
                <a:latin typeface="+mn-lt"/>
                <a:ea typeface="+mn-ea"/>
                <a:cs typeface="+mn-cs"/>
              </a:rPr>
              <a:t>each of the bS21 proteins, with a VSVG tag. This, along with some mass spec data we have of purified ribosomes, indicates that multiple classes of ribosomes are possible and occurring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this heterogeneity of ribosomes may be a mechanism of regulation, but you may not know that ribosomes are heterogeneous so let me show you other ways that may occur.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C35E36-44CF-41A2-B0A4-F6B5CD6E8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72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EAEA-6B00-70B9-F566-71FF1E7478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26ABED-6F64-5A48-237D-1A6FF4FC8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4F9860-EFD6-65D6-A59B-FCF32C7EDE39}"/>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5" name="Footer Placeholder 4">
            <a:extLst>
              <a:ext uri="{FF2B5EF4-FFF2-40B4-BE49-F238E27FC236}">
                <a16:creationId xmlns:a16="http://schemas.microsoft.com/office/drawing/2014/main" id="{9746D6A4-9A19-BC6B-511F-AC5450E5D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29B99-7107-AAB3-2811-767BFC2F7184}"/>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408337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82A1-E4F1-738C-47CF-33EBF77FC5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66EB0D-5341-6FE1-8F97-E4EEC748B4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516F9-8D11-4476-886D-25C518339793}"/>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5" name="Footer Placeholder 4">
            <a:extLst>
              <a:ext uri="{FF2B5EF4-FFF2-40B4-BE49-F238E27FC236}">
                <a16:creationId xmlns:a16="http://schemas.microsoft.com/office/drawing/2014/main" id="{AE880751-6C21-5A23-169F-9928834E3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0B2EE-026C-67D8-EE68-2D9313473700}"/>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69356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959DF8-0713-8F84-51DD-58E78D2DB1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7AE6F5-89A8-F415-45D7-4197B74919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724E2-CF0D-6A2E-5096-AAFA0800251E}"/>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5" name="Footer Placeholder 4">
            <a:extLst>
              <a:ext uri="{FF2B5EF4-FFF2-40B4-BE49-F238E27FC236}">
                <a16:creationId xmlns:a16="http://schemas.microsoft.com/office/drawing/2014/main" id="{6EED7264-C9CC-2E56-EE99-E6DD6338F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43BEA-A9FA-EB8F-F1CC-8D9E6D83D854}"/>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139706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2DDD-7A2C-FA61-4537-B0D398DD7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454CD-7D6D-8880-850D-795FF5A696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1DADA-6C63-9D3B-4584-BF3F6724D62B}"/>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5" name="Footer Placeholder 4">
            <a:extLst>
              <a:ext uri="{FF2B5EF4-FFF2-40B4-BE49-F238E27FC236}">
                <a16:creationId xmlns:a16="http://schemas.microsoft.com/office/drawing/2014/main" id="{248CA612-4714-5185-4EFC-E001806D8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34718-913A-504C-3174-5047C8861642}"/>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66941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F3A1-B3CF-1E90-1F65-412683DE6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8AF282-671B-2484-2506-4D67C0130F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334148-1747-DEA8-8AA4-137676CA4707}"/>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5" name="Footer Placeholder 4">
            <a:extLst>
              <a:ext uri="{FF2B5EF4-FFF2-40B4-BE49-F238E27FC236}">
                <a16:creationId xmlns:a16="http://schemas.microsoft.com/office/drawing/2014/main" id="{4350A9DF-2A2D-BAE3-AB6B-726825116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8D0E5-33A7-66FE-C375-9030DC6038DE}"/>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194106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B361-B825-055B-7623-B816C1C2C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FC8CE-BF1A-2460-D112-8192FF286E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AFACD-BBD4-9C25-AFE1-B41235C932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E31F63-ABC5-13C0-E2DC-0FB697465566}"/>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6" name="Footer Placeholder 5">
            <a:extLst>
              <a:ext uri="{FF2B5EF4-FFF2-40B4-BE49-F238E27FC236}">
                <a16:creationId xmlns:a16="http://schemas.microsoft.com/office/drawing/2014/main" id="{4E834E67-FA07-E48C-760F-BF9257B6E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378C-04F8-F148-4AA2-199EE1835CA0}"/>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325559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85D0-3468-3947-B7B1-640E0A0C2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8D7EA4-18F7-7210-B4EA-E641291317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6CA2B5-3317-0965-9406-6261661E43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CF261C-FDC8-B74D-492A-B6649F815F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FEE41-CE81-9B73-EF4D-E9063F1A1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F50588-A18A-470E-4229-929CCDAAAD20}"/>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8" name="Footer Placeholder 7">
            <a:extLst>
              <a:ext uri="{FF2B5EF4-FFF2-40B4-BE49-F238E27FC236}">
                <a16:creationId xmlns:a16="http://schemas.microsoft.com/office/drawing/2014/main" id="{25217D1F-4854-86FF-60C7-467F543231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CFA376-E19B-DE25-8B35-516E28343D19}"/>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399069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5224-971A-8400-47F1-43A9BECEE3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5EDF4-88C8-FABC-6A02-798951EDB657}"/>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4" name="Footer Placeholder 3">
            <a:extLst>
              <a:ext uri="{FF2B5EF4-FFF2-40B4-BE49-F238E27FC236}">
                <a16:creationId xmlns:a16="http://schemas.microsoft.com/office/drawing/2014/main" id="{7242520B-BD18-DC7E-C056-9C44B8D34A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C53CBB-8AB3-E123-6ED9-0932AD478AAE}"/>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371100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2E4B7-D982-6544-1998-B8BF01ACF307}"/>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3" name="Footer Placeholder 2">
            <a:extLst>
              <a:ext uri="{FF2B5EF4-FFF2-40B4-BE49-F238E27FC236}">
                <a16:creationId xmlns:a16="http://schemas.microsoft.com/office/drawing/2014/main" id="{C7CFD60B-2889-0BE6-F58B-76FCDD1996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BE95C-2BE0-490F-60F1-1E9FB5C84CC7}"/>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211257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1A91-8406-258F-B50A-CCB170893B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C6DEE-82B9-261D-891F-1ECF1AF53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BD0B4-8FB7-4348-EA9C-BD884FF4A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559F6-CBDE-542F-16DD-8126380AB67F}"/>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6" name="Footer Placeholder 5">
            <a:extLst>
              <a:ext uri="{FF2B5EF4-FFF2-40B4-BE49-F238E27FC236}">
                <a16:creationId xmlns:a16="http://schemas.microsoft.com/office/drawing/2014/main" id="{3FD9BF0A-33BC-80BA-2161-7004B1546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DC10B-DB2A-0772-0817-79DB0F6B3794}"/>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349936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7B61-B22D-DC26-8F74-436F1AF3F4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9F54F9-11E5-D467-FE41-D9C74BDAD2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066D3F-8FC7-9A36-51DA-65976866C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C8CF7-98BB-4EA0-CBC4-DDD98B096951}"/>
              </a:ext>
            </a:extLst>
          </p:cNvPr>
          <p:cNvSpPr>
            <a:spLocks noGrp="1"/>
          </p:cNvSpPr>
          <p:nvPr>
            <p:ph type="dt" sz="half" idx="10"/>
          </p:nvPr>
        </p:nvSpPr>
        <p:spPr/>
        <p:txBody>
          <a:bodyPr/>
          <a:lstStyle/>
          <a:p>
            <a:fld id="{B2D85AFB-3E4A-5B4B-B21F-BD781C725D75}" type="datetimeFigureOut">
              <a:rPr lang="en-US" smtClean="0"/>
              <a:t>12/4/23</a:t>
            </a:fld>
            <a:endParaRPr lang="en-US"/>
          </a:p>
        </p:txBody>
      </p:sp>
      <p:sp>
        <p:nvSpPr>
          <p:cNvPr id="6" name="Footer Placeholder 5">
            <a:extLst>
              <a:ext uri="{FF2B5EF4-FFF2-40B4-BE49-F238E27FC236}">
                <a16:creationId xmlns:a16="http://schemas.microsoft.com/office/drawing/2014/main" id="{262E73E7-8280-C302-05BF-089F7D36F6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DA170-82BC-37C3-2700-BD437A8C9D23}"/>
              </a:ext>
            </a:extLst>
          </p:cNvPr>
          <p:cNvSpPr>
            <a:spLocks noGrp="1"/>
          </p:cNvSpPr>
          <p:nvPr>
            <p:ph type="sldNum" sz="quarter" idx="12"/>
          </p:nvPr>
        </p:nvSpPr>
        <p:spPr/>
        <p:txBody>
          <a:bodyPr/>
          <a:lstStyle/>
          <a:p>
            <a:fld id="{F53F8BA6-C147-E94B-85D0-F552448068B7}" type="slidenum">
              <a:rPr lang="en-US" smtClean="0"/>
              <a:t>‹#›</a:t>
            </a:fld>
            <a:endParaRPr lang="en-US"/>
          </a:p>
        </p:txBody>
      </p:sp>
    </p:spTree>
    <p:extLst>
      <p:ext uri="{BB962C8B-B14F-4D97-AF65-F5344CB8AC3E}">
        <p14:creationId xmlns:p14="http://schemas.microsoft.com/office/powerpoint/2010/main" val="265996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6F3345-7B67-9C29-E0AD-799EE11BD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1B89C5-7582-48E8-0736-4E6A62425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4F24F-45B5-CF25-B016-5CF3E5C18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5AFB-3E4A-5B4B-B21F-BD781C725D75}" type="datetimeFigureOut">
              <a:rPr lang="en-US" smtClean="0"/>
              <a:t>12/4/23</a:t>
            </a:fld>
            <a:endParaRPr lang="en-US"/>
          </a:p>
        </p:txBody>
      </p:sp>
      <p:sp>
        <p:nvSpPr>
          <p:cNvPr id="5" name="Footer Placeholder 4">
            <a:extLst>
              <a:ext uri="{FF2B5EF4-FFF2-40B4-BE49-F238E27FC236}">
                <a16:creationId xmlns:a16="http://schemas.microsoft.com/office/drawing/2014/main" id="{1124636D-1D11-91E7-DE22-50AEF6587A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097101-CB7A-3DF7-7E54-E4DEC2C083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F8BA6-C147-E94B-85D0-F552448068B7}" type="slidenum">
              <a:rPr lang="en-US" smtClean="0"/>
              <a:t>‹#›</a:t>
            </a:fld>
            <a:endParaRPr lang="en-US"/>
          </a:p>
        </p:txBody>
      </p:sp>
    </p:spTree>
    <p:extLst>
      <p:ext uri="{BB962C8B-B14F-4D97-AF65-F5344CB8AC3E}">
        <p14:creationId xmlns:p14="http://schemas.microsoft.com/office/powerpoint/2010/main" val="3543539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9C7D-0BD6-B009-762D-EF42290D493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E01047A-5417-0DAF-3112-F097ADF64B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606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61E6-3F2E-B9F6-C959-77917AFD3F13}"/>
              </a:ext>
            </a:extLst>
          </p:cNvPr>
          <p:cNvSpPr>
            <a:spLocks noGrp="1"/>
          </p:cNvSpPr>
          <p:nvPr>
            <p:ph type="title"/>
          </p:nvPr>
        </p:nvSpPr>
        <p:spPr/>
        <p:txBody>
          <a:bodyPr/>
          <a:lstStyle/>
          <a:p>
            <a:r>
              <a:rPr lang="en-US" dirty="0"/>
              <a:t>The Ribosome</a:t>
            </a:r>
          </a:p>
        </p:txBody>
      </p:sp>
      <p:pic>
        <p:nvPicPr>
          <p:cNvPr id="5" name="Content Placeholder 4" descr="A close-up of a molecule&#10;&#10;Description automatically generated">
            <a:extLst>
              <a:ext uri="{FF2B5EF4-FFF2-40B4-BE49-F238E27FC236}">
                <a16:creationId xmlns:a16="http://schemas.microsoft.com/office/drawing/2014/main" id="{904F200C-E831-A9EC-32DF-635C834DECD1}"/>
              </a:ext>
            </a:extLst>
          </p:cNvPr>
          <p:cNvPicPr>
            <a:picLocks noGrp="1" noChangeAspect="1"/>
          </p:cNvPicPr>
          <p:nvPr>
            <p:ph idx="1"/>
          </p:nvPr>
        </p:nvPicPr>
        <p:blipFill>
          <a:blip r:embed="rId2"/>
          <a:stretch>
            <a:fillRect/>
          </a:stretch>
        </p:blipFill>
        <p:spPr>
          <a:xfrm>
            <a:off x="3111500" y="1505744"/>
            <a:ext cx="5353050" cy="4618004"/>
          </a:xfrm>
        </p:spPr>
      </p:pic>
    </p:spTree>
    <p:extLst>
      <p:ext uri="{BB962C8B-B14F-4D97-AF65-F5344CB8AC3E}">
        <p14:creationId xmlns:p14="http://schemas.microsoft.com/office/powerpoint/2010/main" val="381627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3DB813-027E-D072-C5D3-A796225A7F8B}"/>
              </a:ext>
            </a:extLst>
          </p:cNvPr>
          <p:cNvSpPr>
            <a:spLocks noGrp="1"/>
          </p:cNvSpPr>
          <p:nvPr>
            <p:ph type="title"/>
          </p:nvPr>
        </p:nvSpPr>
        <p:spPr/>
        <p:txBody>
          <a:bodyPr/>
          <a:lstStyle/>
          <a:p>
            <a:r>
              <a:rPr lang="en-US" cap="none" dirty="0"/>
              <a:t>bS21: a small subunit ribosomal protein</a:t>
            </a:r>
            <a:endParaRPr lang="en-US" dirty="0"/>
          </a:p>
        </p:txBody>
      </p:sp>
      <p:pic>
        <p:nvPicPr>
          <p:cNvPr id="5" name="Content Placeholder 4" descr="A structure of a protein&#10;&#10;Description automatically generated with medium confidence">
            <a:extLst>
              <a:ext uri="{FF2B5EF4-FFF2-40B4-BE49-F238E27FC236}">
                <a16:creationId xmlns:a16="http://schemas.microsoft.com/office/drawing/2014/main" id="{54E0074C-D3F9-4F9D-1DBB-1D6D2BB78A16}"/>
              </a:ext>
            </a:extLst>
          </p:cNvPr>
          <p:cNvPicPr>
            <a:picLocks noGrp="1" noChangeAspect="1"/>
          </p:cNvPicPr>
          <p:nvPr>
            <p:ph idx="4294967295"/>
          </p:nvPr>
        </p:nvPicPr>
        <p:blipFill>
          <a:blip r:embed="rId2"/>
          <a:stretch>
            <a:fillRect/>
          </a:stretch>
        </p:blipFill>
        <p:spPr>
          <a:xfrm>
            <a:off x="1400175" y="1690688"/>
            <a:ext cx="3365500" cy="4076700"/>
          </a:xfrm>
        </p:spPr>
      </p:pic>
      <p:pic>
        <p:nvPicPr>
          <p:cNvPr id="8" name="Picture 7" descr="A close-up of a dna model&#10;&#10;Description automatically generated">
            <a:extLst>
              <a:ext uri="{FF2B5EF4-FFF2-40B4-BE49-F238E27FC236}">
                <a16:creationId xmlns:a16="http://schemas.microsoft.com/office/drawing/2014/main" id="{3C182D88-70FE-4FF5-F7B1-A77FECF5750F}"/>
              </a:ext>
            </a:extLst>
          </p:cNvPr>
          <p:cNvPicPr>
            <a:picLocks noChangeAspect="1"/>
          </p:cNvPicPr>
          <p:nvPr/>
        </p:nvPicPr>
        <p:blipFill>
          <a:blip r:embed="rId3"/>
          <a:stretch>
            <a:fillRect/>
          </a:stretch>
        </p:blipFill>
        <p:spPr>
          <a:xfrm>
            <a:off x="5595936" y="1376363"/>
            <a:ext cx="5548313" cy="4966083"/>
          </a:xfrm>
          <a:prstGeom prst="rect">
            <a:avLst/>
          </a:prstGeom>
        </p:spPr>
      </p:pic>
      <p:sp>
        <p:nvSpPr>
          <p:cNvPr id="10" name="TextBox 9">
            <a:extLst>
              <a:ext uri="{FF2B5EF4-FFF2-40B4-BE49-F238E27FC236}">
                <a16:creationId xmlns:a16="http://schemas.microsoft.com/office/drawing/2014/main" id="{1C053D47-F853-1E37-906D-A4A89E9D4BD2}"/>
              </a:ext>
            </a:extLst>
          </p:cNvPr>
          <p:cNvSpPr txBox="1"/>
          <p:nvPr/>
        </p:nvSpPr>
        <p:spPr>
          <a:xfrm>
            <a:off x="378619" y="6157780"/>
            <a:ext cx="6100762" cy="461665"/>
          </a:xfrm>
          <a:prstGeom prst="rect">
            <a:avLst/>
          </a:prstGeom>
          <a:noFill/>
        </p:spPr>
        <p:txBody>
          <a:bodyPr wrap="square">
            <a:spAutoFit/>
          </a:bodyPr>
          <a:lstStyle/>
          <a:p>
            <a:pPr marL="98425" lvl="0" indent="0" algn="l" rtl="0">
              <a:lnSpc>
                <a:spcPct val="100000"/>
              </a:lnSpc>
              <a:spcBef>
                <a:spcPts val="0"/>
              </a:spcBef>
              <a:spcAft>
                <a:spcPts val="0"/>
              </a:spcAft>
              <a:buSzPts val="3000"/>
              <a:buNone/>
            </a:pPr>
            <a:r>
              <a:rPr lang="en-US" sz="2400" dirty="0"/>
              <a:t>bS21 is involved in translation initiation</a:t>
            </a:r>
          </a:p>
        </p:txBody>
      </p:sp>
    </p:spTree>
    <p:extLst>
      <p:ext uri="{BB962C8B-B14F-4D97-AF65-F5344CB8AC3E}">
        <p14:creationId xmlns:p14="http://schemas.microsoft.com/office/powerpoint/2010/main" val="236518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low confidence">
            <a:extLst>
              <a:ext uri="{FF2B5EF4-FFF2-40B4-BE49-F238E27FC236}">
                <a16:creationId xmlns:a16="http://schemas.microsoft.com/office/drawing/2014/main" id="{1ED7E0C8-C44E-B9AF-FAEF-E7238858E665}"/>
              </a:ext>
            </a:extLst>
          </p:cNvPr>
          <p:cNvPicPr>
            <a:picLocks noChangeAspect="1"/>
          </p:cNvPicPr>
          <p:nvPr/>
        </p:nvPicPr>
        <p:blipFill rotWithShape="1">
          <a:blip r:embed="rId3"/>
          <a:srcRect l="48303" t="69638" r="36444"/>
          <a:stretch/>
        </p:blipFill>
        <p:spPr>
          <a:xfrm>
            <a:off x="8684364" y="3947822"/>
            <a:ext cx="1605046" cy="1618432"/>
          </a:xfrm>
          <a:prstGeom prst="rect">
            <a:avLst/>
          </a:prstGeom>
        </p:spPr>
      </p:pic>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p:txBody>
          <a:bodyPr>
            <a:normAutofit fontScale="90000"/>
          </a:bodyPr>
          <a:lstStyle/>
          <a:p>
            <a:r>
              <a:rPr lang="en-US" dirty="0"/>
              <a:t>Multiple bS21 homologs lead to heterogenous ribosomes in </a:t>
            </a:r>
            <a:r>
              <a:rPr lang="en-US" i="1" dirty="0"/>
              <a:t>Francisella tularensis </a:t>
            </a:r>
          </a:p>
        </p:txBody>
      </p:sp>
      <p:grpSp>
        <p:nvGrpSpPr>
          <p:cNvPr id="37" name="Group 36">
            <a:extLst>
              <a:ext uri="{FF2B5EF4-FFF2-40B4-BE49-F238E27FC236}">
                <a16:creationId xmlns:a16="http://schemas.microsoft.com/office/drawing/2014/main" id="{8D23FF7F-6A19-BF54-5DAF-001957354431}"/>
              </a:ext>
            </a:extLst>
          </p:cNvPr>
          <p:cNvGrpSpPr/>
          <p:nvPr/>
        </p:nvGrpSpPr>
        <p:grpSpPr>
          <a:xfrm>
            <a:off x="1237866" y="1713087"/>
            <a:ext cx="2936568" cy="592491"/>
            <a:chOff x="1237866" y="1897151"/>
            <a:chExt cx="2936568" cy="592491"/>
          </a:xfrm>
        </p:grpSpPr>
        <p:grpSp>
          <p:nvGrpSpPr>
            <p:cNvPr id="20" name="Group 19">
              <a:extLst>
                <a:ext uri="{FF2B5EF4-FFF2-40B4-BE49-F238E27FC236}">
                  <a16:creationId xmlns:a16="http://schemas.microsoft.com/office/drawing/2014/main" id="{2E048DBC-AACB-408C-8C50-DDE4C175BC67}"/>
                </a:ext>
              </a:extLst>
            </p:cNvPr>
            <p:cNvGrpSpPr/>
            <p:nvPr/>
          </p:nvGrpSpPr>
          <p:grpSpPr>
            <a:xfrm>
              <a:off x="1237866" y="2071052"/>
              <a:ext cx="2936568" cy="409498"/>
              <a:chOff x="88488" y="5508064"/>
              <a:chExt cx="2433484" cy="302800"/>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7D856861-AF5D-4CD7-A60D-617A009C7AD6}"/>
                  </a:ext>
                </a:extLst>
              </p:cNvPr>
              <p:cNvSpPr/>
              <p:nvPr/>
            </p:nvSpPr>
            <p:spPr>
              <a:xfrm>
                <a:off x="1597742" y="5574890"/>
                <a:ext cx="835395" cy="235974"/>
              </a:xfrm>
              <a:prstGeom prst="rect">
                <a:avLst/>
              </a:prstGeom>
              <a:solidFill>
                <a:srgbClr val="BBE1C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E2F19A2F-905C-4516-8C8C-A111EFB6A789}"/>
                  </a:ext>
                </a:extLst>
              </p:cNvPr>
              <p:cNvSpPr txBox="1"/>
              <p:nvPr/>
            </p:nvSpPr>
            <p:spPr>
              <a:xfrm>
                <a:off x="1663398" y="5519341"/>
                <a:ext cx="718056" cy="29151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cspC</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C8D88673-005C-44E0-9941-34265127BF1D}"/>
                </a:ext>
              </a:extLst>
            </p:cNvPr>
            <p:cNvGrpSpPr/>
            <p:nvPr/>
          </p:nvGrpSpPr>
          <p:grpSpPr>
            <a:xfrm>
              <a:off x="1307178" y="1897151"/>
              <a:ext cx="527368" cy="592491"/>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36" name="Group 35">
            <a:extLst>
              <a:ext uri="{FF2B5EF4-FFF2-40B4-BE49-F238E27FC236}">
                <a16:creationId xmlns:a16="http://schemas.microsoft.com/office/drawing/2014/main" id="{4059D46F-F0AF-4C63-D764-0B0B758C96B3}"/>
              </a:ext>
            </a:extLst>
          </p:cNvPr>
          <p:cNvGrpSpPr/>
          <p:nvPr/>
        </p:nvGrpSpPr>
        <p:grpSpPr>
          <a:xfrm>
            <a:off x="1247526" y="2974011"/>
            <a:ext cx="6271992" cy="757425"/>
            <a:chOff x="1247526" y="3373925"/>
            <a:chExt cx="6271992" cy="757425"/>
          </a:xfrm>
        </p:grpSpPr>
        <p:grpSp>
          <p:nvGrpSpPr>
            <p:cNvPr id="3" name="Group 2">
              <a:extLst>
                <a:ext uri="{FF2B5EF4-FFF2-40B4-BE49-F238E27FC236}">
                  <a16:creationId xmlns:a16="http://schemas.microsoft.com/office/drawing/2014/main" id="{1B92F4DE-56FB-4C41-A4C7-C875F904ED82}"/>
                </a:ext>
              </a:extLst>
            </p:cNvPr>
            <p:cNvGrpSpPr/>
            <p:nvPr/>
          </p:nvGrpSpPr>
          <p:grpSpPr>
            <a:xfrm>
              <a:off x="1247526" y="3667618"/>
              <a:ext cx="6271992" cy="428803"/>
              <a:chOff x="375074" y="3675587"/>
              <a:chExt cx="7597803" cy="549128"/>
            </a:xfrm>
          </p:grpSpPr>
          <p:grpSp>
            <p:nvGrpSpPr>
              <p:cNvPr id="10" name="Group 9">
                <a:extLst>
                  <a:ext uri="{FF2B5EF4-FFF2-40B4-BE49-F238E27FC236}">
                    <a16:creationId xmlns:a16="http://schemas.microsoft.com/office/drawing/2014/main" id="{AECAF56C-1FF8-461B-A083-A9E4DBA1F9D0}"/>
                  </a:ext>
                </a:extLst>
              </p:cNvPr>
              <p:cNvGrpSpPr/>
              <p:nvPr/>
            </p:nvGrpSpPr>
            <p:grpSpPr>
              <a:xfrm>
                <a:off x="682215" y="3675587"/>
                <a:ext cx="6863619" cy="527506"/>
                <a:chOff x="2873471" y="5821692"/>
                <a:chExt cx="3972892" cy="280603"/>
              </a:xfrm>
            </p:grpSpPr>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35FAEE5-7563-4F02-A146-3EBF747ABDC8}"/>
                    </a:ext>
                  </a:extLst>
                </p:cNvPr>
                <p:cNvSpPr/>
                <p:nvPr/>
              </p:nvSpPr>
              <p:spPr>
                <a:xfrm>
                  <a:off x="2886174" y="5854289"/>
                  <a:ext cx="608685" cy="235974"/>
                </a:xfrm>
                <a:prstGeom prst="rect">
                  <a:avLst/>
                </a:prstGeom>
                <a:solidFill>
                  <a:srgbClr val="DA262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dnaG</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rpoD</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yqeY</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1" name="TextBox 10">
                  <a:extLst>
                    <a:ext uri="{FF2B5EF4-FFF2-40B4-BE49-F238E27FC236}">
                      <a16:creationId xmlns:a16="http://schemas.microsoft.com/office/drawing/2014/main" id="{AE96A1C4-9A3A-4524-9FFE-C7D1B7CA94B8}"/>
                    </a:ext>
                  </a:extLst>
                </p:cNvPr>
                <p:cNvSpPr txBox="1"/>
                <p:nvPr/>
              </p:nvSpPr>
              <p:spPr>
                <a:xfrm>
                  <a:off x="2873471" y="5833740"/>
                  <a:ext cx="607584"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rpsU2</a:t>
                  </a: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1306351" y="3373925"/>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35" name="Group 34">
            <a:extLst>
              <a:ext uri="{FF2B5EF4-FFF2-40B4-BE49-F238E27FC236}">
                <a16:creationId xmlns:a16="http://schemas.microsoft.com/office/drawing/2014/main" id="{2F9D9036-5953-CC59-8526-F142AADF3661}"/>
              </a:ext>
            </a:extLst>
          </p:cNvPr>
          <p:cNvGrpSpPr/>
          <p:nvPr/>
        </p:nvGrpSpPr>
        <p:grpSpPr>
          <a:xfrm>
            <a:off x="1247525" y="4399869"/>
            <a:ext cx="1758050" cy="653844"/>
            <a:chOff x="1247525" y="5117244"/>
            <a:chExt cx="1758050" cy="653844"/>
          </a:xfrm>
        </p:grpSpPr>
        <p:grpSp>
          <p:nvGrpSpPr>
            <p:cNvPr id="4" name="Group 3">
              <a:extLst>
                <a:ext uri="{FF2B5EF4-FFF2-40B4-BE49-F238E27FC236}">
                  <a16:creationId xmlns:a16="http://schemas.microsoft.com/office/drawing/2014/main" id="{2A1F6859-2CA6-4D08-9BA8-65289EB3ECC2}"/>
                </a:ext>
              </a:extLst>
            </p:cNvPr>
            <p:cNvGrpSpPr/>
            <p:nvPr/>
          </p:nvGrpSpPr>
          <p:grpSpPr>
            <a:xfrm>
              <a:off x="1247525" y="5336103"/>
              <a:ext cx="1758050" cy="414612"/>
              <a:chOff x="7425086" y="5569807"/>
              <a:chExt cx="1084733" cy="241057"/>
            </a:xfrm>
          </p:grpSpPr>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35989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E1C12214-8D38-4EC7-80B6-EA689D27FD6A}"/>
                  </a:ext>
                </a:extLst>
              </p:cNvPr>
              <p:cNvSpPr txBox="1"/>
              <p:nvPr/>
            </p:nvSpPr>
            <p:spPr>
              <a:xfrm>
                <a:off x="7646030" y="5569807"/>
                <a:ext cx="534640" cy="2292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rpsU3</a:t>
                </a:r>
              </a:p>
            </p:txBody>
          </p:sp>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1306111" y="5117244"/>
              <a:ext cx="527368" cy="653844"/>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26" name="TextBox 25">
            <a:extLst>
              <a:ext uri="{FF2B5EF4-FFF2-40B4-BE49-F238E27FC236}">
                <a16:creationId xmlns:a16="http://schemas.microsoft.com/office/drawing/2014/main" id="{C8380E27-AEE7-3464-FEBE-A0C2C4A97FB9}"/>
              </a:ext>
            </a:extLst>
          </p:cNvPr>
          <p:cNvSpPr txBox="1"/>
          <p:nvPr/>
        </p:nvSpPr>
        <p:spPr>
          <a:xfrm>
            <a:off x="10528335" y="1789499"/>
            <a:ext cx="10278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bS21-1</a:t>
            </a:r>
          </a:p>
        </p:txBody>
      </p:sp>
      <p:sp>
        <p:nvSpPr>
          <p:cNvPr id="30" name="TextBox 29">
            <a:extLst>
              <a:ext uri="{FF2B5EF4-FFF2-40B4-BE49-F238E27FC236}">
                <a16:creationId xmlns:a16="http://schemas.microsoft.com/office/drawing/2014/main" id="{A940861E-C0A7-AA4F-1476-EE2C7EB1FB79}"/>
              </a:ext>
            </a:extLst>
          </p:cNvPr>
          <p:cNvSpPr txBox="1"/>
          <p:nvPr/>
        </p:nvSpPr>
        <p:spPr>
          <a:xfrm>
            <a:off x="10528335" y="3136796"/>
            <a:ext cx="10278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bS21-2</a:t>
            </a:r>
          </a:p>
        </p:txBody>
      </p:sp>
      <p:sp>
        <p:nvSpPr>
          <p:cNvPr id="31" name="TextBox 30">
            <a:extLst>
              <a:ext uri="{FF2B5EF4-FFF2-40B4-BE49-F238E27FC236}">
                <a16:creationId xmlns:a16="http://schemas.microsoft.com/office/drawing/2014/main" id="{7231317F-9F9C-3FE0-75CB-96C2A74BAB08}"/>
              </a:ext>
            </a:extLst>
          </p:cNvPr>
          <p:cNvSpPr txBox="1"/>
          <p:nvPr/>
        </p:nvSpPr>
        <p:spPr>
          <a:xfrm>
            <a:off x="10003351" y="1317654"/>
            <a:ext cx="207781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70S containing:</a:t>
            </a:r>
          </a:p>
        </p:txBody>
      </p:sp>
      <p:sp>
        <p:nvSpPr>
          <p:cNvPr id="34" name="TextBox 33">
            <a:extLst>
              <a:ext uri="{FF2B5EF4-FFF2-40B4-BE49-F238E27FC236}">
                <a16:creationId xmlns:a16="http://schemas.microsoft.com/office/drawing/2014/main" id="{B6AADFA8-3F7C-C047-1F81-CA93F7AC1ACF}"/>
              </a:ext>
            </a:extLst>
          </p:cNvPr>
          <p:cNvSpPr txBox="1"/>
          <p:nvPr/>
        </p:nvSpPr>
        <p:spPr>
          <a:xfrm>
            <a:off x="10528335" y="4484093"/>
            <a:ext cx="10278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bS21-3</a:t>
            </a:r>
          </a:p>
        </p:txBody>
      </p:sp>
      <p:sp>
        <p:nvSpPr>
          <p:cNvPr id="8" name="TextBox 7">
            <a:extLst>
              <a:ext uri="{FF2B5EF4-FFF2-40B4-BE49-F238E27FC236}">
                <a16:creationId xmlns:a16="http://schemas.microsoft.com/office/drawing/2014/main" id="{137BD16E-65A1-023B-1501-B9DA3495AD5A}"/>
              </a:ext>
            </a:extLst>
          </p:cNvPr>
          <p:cNvSpPr txBox="1"/>
          <p:nvPr/>
        </p:nvSpPr>
        <p:spPr>
          <a:xfrm>
            <a:off x="9702265" y="5304325"/>
            <a:ext cx="26799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a:ea typeface="+mn-ea"/>
                <a:cs typeface="+mn-cs"/>
              </a:rPr>
              <a:t>Trautmann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Ramsey, 2022</a:t>
            </a:r>
          </a:p>
        </p:txBody>
      </p:sp>
      <p:sp>
        <p:nvSpPr>
          <p:cNvPr id="33" name="TextBox 32">
            <a:extLst>
              <a:ext uri="{FF2B5EF4-FFF2-40B4-BE49-F238E27FC236}">
                <a16:creationId xmlns:a16="http://schemas.microsoft.com/office/drawing/2014/main" id="{62CA317E-69C6-4D27-934C-BB66C29CAEAC}"/>
              </a:ext>
            </a:extLst>
          </p:cNvPr>
          <p:cNvSpPr txBox="1"/>
          <p:nvPr/>
        </p:nvSpPr>
        <p:spPr>
          <a:xfrm>
            <a:off x="517389" y="5736701"/>
            <a:ext cx="10637849" cy="461665"/>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 changes in ribosome composition influence protein synthesis?</a:t>
            </a:r>
          </a:p>
        </p:txBody>
      </p:sp>
      <p:pic>
        <p:nvPicPr>
          <p:cNvPr id="38" name="Picture 37" descr="A screenshot of a video game&#10;&#10;Description automatically generated with low confidence">
            <a:extLst>
              <a:ext uri="{FF2B5EF4-FFF2-40B4-BE49-F238E27FC236}">
                <a16:creationId xmlns:a16="http://schemas.microsoft.com/office/drawing/2014/main" id="{841E4758-7357-49C5-03BF-67E57293C1D9}"/>
              </a:ext>
            </a:extLst>
          </p:cNvPr>
          <p:cNvPicPr>
            <a:picLocks noChangeAspect="1"/>
          </p:cNvPicPr>
          <p:nvPr/>
        </p:nvPicPr>
        <p:blipFill rotWithShape="1">
          <a:blip r:embed="rId3"/>
          <a:srcRect l="48303" t="39798" r="36444" b="33221"/>
          <a:stretch/>
        </p:blipFill>
        <p:spPr>
          <a:xfrm>
            <a:off x="8684364" y="2633918"/>
            <a:ext cx="1605046" cy="1438149"/>
          </a:xfrm>
          <a:prstGeom prst="rect">
            <a:avLst/>
          </a:prstGeom>
        </p:spPr>
      </p:pic>
      <p:pic>
        <p:nvPicPr>
          <p:cNvPr id="39" name="Picture 38" descr="A screenshot of a video game&#10;&#10;Description automatically generated with low confidence">
            <a:extLst>
              <a:ext uri="{FF2B5EF4-FFF2-40B4-BE49-F238E27FC236}">
                <a16:creationId xmlns:a16="http://schemas.microsoft.com/office/drawing/2014/main" id="{6B441FDA-1EB9-ABB9-DF3D-63D0768A2428}"/>
              </a:ext>
            </a:extLst>
          </p:cNvPr>
          <p:cNvPicPr>
            <a:picLocks noChangeAspect="1"/>
          </p:cNvPicPr>
          <p:nvPr/>
        </p:nvPicPr>
        <p:blipFill rotWithShape="1">
          <a:blip r:embed="rId3"/>
          <a:srcRect l="48303" t="10651" r="36444" b="63061"/>
          <a:stretch/>
        </p:blipFill>
        <p:spPr>
          <a:xfrm>
            <a:off x="8684364" y="1356929"/>
            <a:ext cx="1605046" cy="1401234"/>
          </a:xfrm>
          <a:prstGeom prst="rect">
            <a:avLst/>
          </a:prstGeom>
        </p:spPr>
      </p:pic>
    </p:spTree>
    <p:extLst>
      <p:ext uri="{BB962C8B-B14F-4D97-AF65-F5344CB8AC3E}">
        <p14:creationId xmlns:p14="http://schemas.microsoft.com/office/powerpoint/2010/main" val="24191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4" grpId="0"/>
      <p:bldP spid="8" grpId="0"/>
      <p:bldP spid="3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48B704-86EF-F657-D99D-88A1750430DD}"/>
              </a:ext>
            </a:extLst>
          </p:cNvPr>
          <p:cNvSpPr>
            <a:spLocks noGrp="1"/>
          </p:cNvSpPr>
          <p:nvPr>
            <p:ph type="title"/>
          </p:nvPr>
        </p:nvSpPr>
        <p:spPr>
          <a:xfrm>
            <a:off x="253616" y="-35792"/>
            <a:ext cx="10515600" cy="1325563"/>
          </a:xfrm>
        </p:spPr>
        <p:txBody>
          <a:bodyPr/>
          <a:lstStyle/>
          <a:p>
            <a:r>
              <a:rPr lang="en-US" dirty="0"/>
              <a:t>Heterogeneity of bS21 in LVS</a:t>
            </a:r>
          </a:p>
        </p:txBody>
      </p:sp>
      <p:sp>
        <p:nvSpPr>
          <p:cNvPr id="2" name="TextBox 1">
            <a:extLst>
              <a:ext uri="{FF2B5EF4-FFF2-40B4-BE49-F238E27FC236}">
                <a16:creationId xmlns:a16="http://schemas.microsoft.com/office/drawing/2014/main" id="{4BD3A3B0-FCD8-B460-8789-5DD00D8A47C6}"/>
              </a:ext>
            </a:extLst>
          </p:cNvPr>
          <p:cNvSpPr txBox="1"/>
          <p:nvPr/>
        </p:nvSpPr>
        <p:spPr>
          <a:xfrm>
            <a:off x="253616" y="1046956"/>
            <a:ext cx="8114850" cy="738664"/>
          </a:xfrm>
          <a:prstGeom prst="rect">
            <a:avLst/>
          </a:prstGeom>
          <a:noFill/>
        </p:spPr>
        <p:txBody>
          <a:bodyPr wrap="none" rtlCol="0">
            <a:spAutoFit/>
          </a:bodyPr>
          <a:lstStyle/>
          <a:p>
            <a:r>
              <a:rPr lang="en-US" sz="2400" b="1" dirty="0"/>
              <a:t>How do we specifically identify translation by each homolog?</a:t>
            </a:r>
          </a:p>
          <a:p>
            <a:endParaRPr lang="en-US" dirty="0">
              <a:highlight>
                <a:srgbClr val="FFFF00"/>
              </a:highlight>
            </a:endParaRPr>
          </a:p>
        </p:txBody>
      </p:sp>
      <p:pic>
        <p:nvPicPr>
          <p:cNvPr id="5" name="Picture 4" descr="A group of purple clouds&#10;&#10;Description automatically generated">
            <a:extLst>
              <a:ext uri="{FF2B5EF4-FFF2-40B4-BE49-F238E27FC236}">
                <a16:creationId xmlns:a16="http://schemas.microsoft.com/office/drawing/2014/main" id="{A0AC9470-1F27-C6F3-CCEE-4D90915B7AF8}"/>
              </a:ext>
            </a:extLst>
          </p:cNvPr>
          <p:cNvPicPr>
            <a:picLocks noChangeAspect="1"/>
          </p:cNvPicPr>
          <p:nvPr/>
        </p:nvPicPr>
        <p:blipFill>
          <a:blip r:embed="rId2"/>
          <a:stretch>
            <a:fillRect/>
          </a:stretch>
        </p:blipFill>
        <p:spPr>
          <a:xfrm>
            <a:off x="2050518" y="1416288"/>
            <a:ext cx="7772400" cy="5457543"/>
          </a:xfrm>
          <a:prstGeom prst="rect">
            <a:avLst/>
          </a:prstGeom>
        </p:spPr>
      </p:pic>
    </p:spTree>
    <p:extLst>
      <p:ext uri="{BB962C8B-B14F-4D97-AF65-F5344CB8AC3E}">
        <p14:creationId xmlns:p14="http://schemas.microsoft.com/office/powerpoint/2010/main" val="147915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F127C8-FC80-6476-BC2C-86D48B80BEF8}"/>
              </a:ext>
            </a:extLst>
          </p:cNvPr>
          <p:cNvSpPr>
            <a:spLocks noGrp="1"/>
          </p:cNvSpPr>
          <p:nvPr>
            <p:ph type="title"/>
          </p:nvPr>
        </p:nvSpPr>
        <p:spPr>
          <a:xfrm>
            <a:off x="256032" y="229297"/>
            <a:ext cx="10515600" cy="815059"/>
          </a:xfrm>
        </p:spPr>
        <p:txBody>
          <a:bodyPr/>
          <a:lstStyle/>
          <a:p>
            <a:r>
              <a:rPr lang="en-US" dirty="0"/>
              <a:t>Heterogeneity of bS21 in LVS</a:t>
            </a:r>
          </a:p>
        </p:txBody>
      </p:sp>
      <p:sp>
        <p:nvSpPr>
          <p:cNvPr id="5" name="TextBox 4">
            <a:extLst>
              <a:ext uri="{FF2B5EF4-FFF2-40B4-BE49-F238E27FC236}">
                <a16:creationId xmlns:a16="http://schemas.microsoft.com/office/drawing/2014/main" id="{E51AED0C-DDCF-8EAE-6342-AE26F81D9B41}"/>
              </a:ext>
            </a:extLst>
          </p:cNvPr>
          <p:cNvSpPr txBox="1"/>
          <p:nvPr/>
        </p:nvSpPr>
        <p:spPr>
          <a:xfrm>
            <a:off x="256032" y="1044356"/>
            <a:ext cx="7991418" cy="738664"/>
          </a:xfrm>
          <a:prstGeom prst="rect">
            <a:avLst/>
          </a:prstGeom>
          <a:noFill/>
        </p:spPr>
        <p:txBody>
          <a:bodyPr wrap="none" rtlCol="0">
            <a:spAutoFit/>
          </a:bodyPr>
          <a:lstStyle/>
          <a:p>
            <a:r>
              <a:rPr lang="en-US" sz="2400" b="1" dirty="0"/>
              <a:t>How do we specifically identify translation by each homolog?</a:t>
            </a:r>
          </a:p>
          <a:p>
            <a:endParaRPr lang="en-US" dirty="0"/>
          </a:p>
        </p:txBody>
      </p:sp>
      <p:pic>
        <p:nvPicPr>
          <p:cNvPr id="2" name="Picture 1" descr="A group of purple clouds with a few people&#10;&#10;Description automatically generated with medium confidence">
            <a:extLst>
              <a:ext uri="{FF2B5EF4-FFF2-40B4-BE49-F238E27FC236}">
                <a16:creationId xmlns:a16="http://schemas.microsoft.com/office/drawing/2014/main" id="{1029DE1B-369F-9A67-7815-7AB7C2FFEAF1}"/>
              </a:ext>
            </a:extLst>
          </p:cNvPr>
          <p:cNvPicPr>
            <a:picLocks noChangeAspect="1"/>
          </p:cNvPicPr>
          <p:nvPr/>
        </p:nvPicPr>
        <p:blipFill>
          <a:blip r:embed="rId2"/>
          <a:stretch>
            <a:fillRect/>
          </a:stretch>
        </p:blipFill>
        <p:spPr>
          <a:xfrm>
            <a:off x="2013587" y="1400457"/>
            <a:ext cx="7772400" cy="5457543"/>
          </a:xfrm>
          <a:prstGeom prst="rect">
            <a:avLst/>
          </a:prstGeom>
        </p:spPr>
      </p:pic>
    </p:spTree>
    <p:extLst>
      <p:ext uri="{BB962C8B-B14F-4D97-AF65-F5344CB8AC3E}">
        <p14:creationId xmlns:p14="http://schemas.microsoft.com/office/powerpoint/2010/main" val="2273279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284</Words>
  <Application>Microsoft Macintosh PowerPoint</Application>
  <PresentationFormat>Widescreen</PresentationFormat>
  <Paragraphs>28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The Ribosome</vt:lpstr>
      <vt:lpstr>bS21: a small subunit ribosomal protein</vt:lpstr>
      <vt:lpstr>Multiple bS21 homologs lead to heterogenous ribosomes in Francisella tularensis </vt:lpstr>
      <vt:lpstr>Heterogeneity of bS21 in LVS</vt:lpstr>
      <vt:lpstr>Heterogeneity of bS21 in LVS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 Bernabe</dc:creator>
  <cp:lastModifiedBy>Kira Bernabe</cp:lastModifiedBy>
  <cp:revision>1</cp:revision>
  <dcterms:created xsi:type="dcterms:W3CDTF">2023-12-04T19:52:42Z</dcterms:created>
  <dcterms:modified xsi:type="dcterms:W3CDTF">2023-12-04T20:03:34Z</dcterms:modified>
</cp:coreProperties>
</file>