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327"/>
  </p:normalViewPr>
  <p:slideViewPr>
    <p:cSldViewPr snapToGrid="0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kathrynramsey/Library/CloudStorage/GoogleDrive-kramsey@uri.edu/My%20Drive/URI/Lab/Laurenobiolide/230725_AC_KB_KMR_DDA_scatterplo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0080016229063E-2"/>
          <c:y val="3.306549571734374E-2"/>
          <c:w val="0.90865866421659103"/>
          <c:h val="0.84369038388164785"/>
        </c:manualLayout>
      </c:layout>
      <c:lineChart>
        <c:grouping val="standard"/>
        <c:varyColors val="0"/>
        <c:ser>
          <c:idx val="0"/>
          <c:order val="0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bS21-3'!$B$5:$H$5</c:f>
              <c:numCache>
                <c:formatCode>General</c:formatCode>
                <c:ptCount val="7"/>
                <c:pt idx="0">
                  <c:v>2.9689999999999999</c:v>
                </c:pt>
                <c:pt idx="1">
                  <c:v>3.4460000000000002</c:v>
                </c:pt>
                <c:pt idx="2">
                  <c:v>3.5569999999999999</c:v>
                </c:pt>
                <c:pt idx="3">
                  <c:v>2.1520000000000001</c:v>
                </c:pt>
                <c:pt idx="4">
                  <c:v>2.0110000000000001</c:v>
                </c:pt>
                <c:pt idx="5">
                  <c:v>1.9730000000000001</c:v>
                </c:pt>
                <c:pt idx="6">
                  <c:v>2.012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73-E148-8C05-8682E5683916}"/>
            </c:ext>
          </c:extLst>
        </c:ser>
        <c:ser>
          <c:idx val="1"/>
          <c:order val="1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bS21-3'!$B$6:$H$6</c:f>
              <c:numCache>
                <c:formatCode>General</c:formatCode>
                <c:ptCount val="7"/>
                <c:pt idx="0">
                  <c:v>3.05</c:v>
                </c:pt>
                <c:pt idx="1">
                  <c:v>3.3170000000000002</c:v>
                </c:pt>
                <c:pt idx="2">
                  <c:v>3.419</c:v>
                </c:pt>
                <c:pt idx="3">
                  <c:v>2.2130000000000001</c:v>
                </c:pt>
                <c:pt idx="4">
                  <c:v>2.7345999999999999</c:v>
                </c:pt>
                <c:pt idx="5">
                  <c:v>1.893</c:v>
                </c:pt>
                <c:pt idx="6">
                  <c:v>1.988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373-E148-8C05-8682E5683916}"/>
            </c:ext>
          </c:extLst>
        </c:ser>
        <c:ser>
          <c:idx val="2"/>
          <c:order val="2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bS21-3'!$B$7:$H$7</c:f>
              <c:numCache>
                <c:formatCode>General</c:formatCode>
                <c:ptCount val="7"/>
                <c:pt idx="0">
                  <c:v>3.12</c:v>
                </c:pt>
                <c:pt idx="1">
                  <c:v>3.43</c:v>
                </c:pt>
                <c:pt idx="2">
                  <c:v>3.677</c:v>
                </c:pt>
                <c:pt idx="3">
                  <c:v>2.0499999999999998</c:v>
                </c:pt>
                <c:pt idx="4">
                  <c:v>2.0059999999999998</c:v>
                </c:pt>
                <c:pt idx="5">
                  <c:v>1.992</c:v>
                </c:pt>
                <c:pt idx="6">
                  <c:v>1.968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373-E148-8C05-8682E5683916}"/>
            </c:ext>
          </c:extLst>
        </c:ser>
        <c:ser>
          <c:idx val="3"/>
          <c:order val="3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bS21-3'!$B$8:$D$8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373-E148-8C05-8682E5683916}"/>
            </c:ext>
          </c:extLst>
        </c:ser>
        <c:ser>
          <c:idx val="4"/>
          <c:order val="4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bS21-3'!$B$9:$D$9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373-E148-8C05-8682E5683916}"/>
            </c:ext>
          </c:extLst>
        </c:ser>
        <c:ser>
          <c:idx val="5"/>
          <c:order val="5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bS21-3'!$B$10:$D$10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373-E148-8C05-8682E5683916}"/>
            </c:ext>
          </c:extLst>
        </c:ser>
        <c:ser>
          <c:idx val="6"/>
          <c:order val="6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bS21-3'!$B$11:$D$11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9373-E148-8C05-8682E5683916}"/>
            </c:ext>
          </c:extLst>
        </c:ser>
        <c:ser>
          <c:idx val="7"/>
          <c:order val="7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bS21-3'!$B$12:$D$12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9373-E148-8C05-8682E5683916}"/>
            </c:ext>
          </c:extLst>
        </c:ser>
        <c:ser>
          <c:idx val="8"/>
          <c:order val="8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bS21-3'!$B$13:$D$13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9373-E148-8C05-8682E5683916}"/>
            </c:ext>
          </c:extLst>
        </c:ser>
        <c:ser>
          <c:idx val="9"/>
          <c:order val="9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bS21-3'!$B$14:$D$14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9373-E148-8C05-8682E5683916}"/>
            </c:ext>
          </c:extLst>
        </c:ser>
        <c:ser>
          <c:idx val="10"/>
          <c:order val="10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bS21-3'!$B$15:$D$15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9373-E148-8C05-8682E5683916}"/>
            </c:ext>
          </c:extLst>
        </c:ser>
        <c:ser>
          <c:idx val="11"/>
          <c:order val="11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bS21-3'!$B$16:$D$16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373-E148-8C05-8682E5683916}"/>
            </c:ext>
          </c:extLst>
        </c:ser>
        <c:ser>
          <c:idx val="12"/>
          <c:order val="12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bS21-3'!$B$17:$D$17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9373-E148-8C05-8682E5683916}"/>
            </c:ext>
          </c:extLst>
        </c:ser>
        <c:ser>
          <c:idx val="13"/>
          <c:order val="13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bS21-3'!$B$18:$D$18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9373-E148-8C05-8682E5683916}"/>
            </c:ext>
          </c:extLst>
        </c:ser>
        <c:ser>
          <c:idx val="14"/>
          <c:order val="14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bS21-3'!$B$19:$D$19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9373-E148-8C05-8682E5683916}"/>
            </c:ext>
          </c:extLst>
        </c:ser>
        <c:ser>
          <c:idx val="15"/>
          <c:order val="15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bS21-3'!$B$20:$D$20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9373-E148-8C05-8682E5683916}"/>
            </c:ext>
          </c:extLst>
        </c:ser>
        <c:ser>
          <c:idx val="16"/>
          <c:order val="16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bS21-3'!$B$21:$D$21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9373-E148-8C05-8682E5683916}"/>
            </c:ext>
          </c:extLst>
        </c:ser>
        <c:ser>
          <c:idx val="17"/>
          <c:order val="17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bS21-3'!$B$22:$D$22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9373-E148-8C05-8682E5683916}"/>
            </c:ext>
          </c:extLst>
        </c:ser>
        <c:ser>
          <c:idx val="18"/>
          <c:order val="18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bS21-3'!$B$23:$D$23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9373-E148-8C05-8682E5683916}"/>
            </c:ext>
          </c:extLst>
        </c:ser>
        <c:ser>
          <c:idx val="19"/>
          <c:order val="19"/>
          <c:spPr>
            <a:ln>
              <a:noFill/>
            </a:ln>
          </c:spPr>
          <c:marker>
            <c:symbol val="circl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bS21-3'!$B$24:$D$24</c:f>
              <c:numCache>
                <c:formatCode>General</c:formatCode>
                <c:ptCount val="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9373-E148-8C05-8682E5683916}"/>
            </c:ext>
          </c:extLst>
        </c:ser>
        <c:ser>
          <c:idx val="22"/>
          <c:order val="20"/>
          <c:tx>
            <c:strRef>
              <c:f>'Temperature bS21-3'!$A$30</c:f>
              <c:strCache>
                <c:ptCount val="1"/>
                <c:pt idx="0">
                  <c:v>Average</c:v>
                </c:pt>
              </c:strCache>
            </c:strRef>
          </c:tx>
          <c:spPr>
            <a:ln w="28575">
              <a:noFill/>
            </a:ln>
          </c:spPr>
          <c:marker>
            <c:symbol val="dash"/>
            <c:size val="20"/>
            <c:spPr>
              <a:solidFill>
                <a:schemeClr val="tx1"/>
              </a:solidFill>
              <a:ln>
                <a:noFill/>
              </a:ln>
            </c:spPr>
          </c:marker>
          <c:cat>
            <c:multiLvlStrRef>
              <c:f>'Temperature bS21-3'!$B$3:$H$4</c:f>
              <c:multiLvlStrCache>
                <c:ptCount val="7"/>
                <c:lvl>
                  <c:pt idx="0">
                    <c:v>wild-type S. aureus</c:v>
                  </c:pt>
                  <c:pt idx="4">
                    <c:v>Laurenobiolide-resistant mutant</c:v>
                  </c:pt>
                </c:lvl>
                <c:lvl>
                  <c:pt idx="0">
                    <c:v>-</c:v>
                  </c:pt>
                  <c:pt idx="1">
                    <c:v>EV</c:v>
                  </c:pt>
                  <c:pt idx="2">
                    <c:v>SMT mutant</c:v>
                  </c:pt>
                  <c:pt idx="3">
                    <c:v>rpsL mut</c:v>
                  </c:pt>
                  <c:pt idx="4">
                    <c:v>-</c:v>
                  </c:pt>
                  <c:pt idx="5">
                    <c:v>EV</c:v>
                  </c:pt>
                  <c:pt idx="6">
                    <c:v>SMT WT</c:v>
                  </c:pt>
                </c:lvl>
              </c:multiLvlStrCache>
            </c:multiLvlStrRef>
          </c:cat>
          <c:val>
            <c:numRef>
              <c:f>'Temperature bS21-3'!$B$30:$H$30</c:f>
              <c:numCache>
                <c:formatCode>General</c:formatCode>
                <c:ptCount val="7"/>
                <c:pt idx="0">
                  <c:v>3.0463333333333331</c:v>
                </c:pt>
                <c:pt idx="1">
                  <c:v>3.3976666666666664</c:v>
                </c:pt>
                <c:pt idx="2">
                  <c:v>3.5510000000000002</c:v>
                </c:pt>
                <c:pt idx="3">
                  <c:v>2.1383333333333332</c:v>
                </c:pt>
                <c:pt idx="4">
                  <c:v>2.2505333333333333</c:v>
                </c:pt>
                <c:pt idx="5">
                  <c:v>1.9526666666666668</c:v>
                </c:pt>
                <c:pt idx="6">
                  <c:v>1.9893333333333334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9373-E148-8C05-8682E56839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664128"/>
        <c:axId val="45665664"/>
      </c:lineChart>
      <c:catAx>
        <c:axId val="45664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one"/>
        <c:spPr>
          <a:ln>
            <a:solidFill>
              <a:schemeClr val="tx1"/>
            </a:solidFill>
          </a:ln>
        </c:spPr>
        <c:crossAx val="45665664"/>
        <c:crosses val="autoZero"/>
        <c:auto val="1"/>
        <c:lblAlgn val="ctr"/>
        <c:lblOffset val="100"/>
        <c:noMultiLvlLbl val="1"/>
      </c:catAx>
      <c:valAx>
        <c:axId val="4566566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Zone of Inhibition (mm)</a:t>
                </a:r>
              </a:p>
            </c:rich>
          </c:tx>
          <c:layout>
            <c:manualLayout>
              <c:xMode val="edge"/>
              <c:yMode val="edge"/>
              <c:x val="5.1653832099920393E-3"/>
              <c:y val="0.1852223980034783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100"/>
            </a:pPr>
            <a:endParaRPr lang="en-US"/>
          </a:p>
        </c:txPr>
        <c:crossAx val="45664128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Helvetica" panose="020B0500000000000000" pitchFamily="34" charset="0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04AC9-DE5D-5AC2-F434-B02A037B2E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4472E-2A88-32F1-2FAD-63BDCB0D5F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99232-15B9-E766-A61D-CDA1038A3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0840-0267-5940-AF33-76591E37BD5C}" type="datetimeFigureOut">
              <a:rPr lang="en-US" smtClean="0"/>
              <a:t>9/7/23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FAFF5-9438-11FC-3284-EA350A9FF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48082-854E-E7C6-598E-87D0EEFC2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57257-6282-8948-8369-5581265FB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02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F0C90-28FE-8B77-9B11-ABFDC1EB4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42F3A8-F725-8FDB-1C3D-F73310FABC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E44D1-4ADB-B62D-A3F2-AE10AD795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0840-0267-5940-AF33-76591E37BD5C}" type="datetimeFigureOut">
              <a:rPr lang="en-US" smtClean="0"/>
              <a:t>9/7/23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DA5DB-33D0-F34E-6B23-4E55610D0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5EEE6-A2EE-9249-D481-852D605F1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57257-6282-8948-8369-5581265FB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4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0EBE1D-62A6-C822-17C0-3BA6E492DE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1C5821-A326-A8FE-A9B1-49D5D7423F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95412-E7A5-F76C-DD38-C748004D2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0840-0267-5940-AF33-76591E37BD5C}" type="datetimeFigureOut">
              <a:rPr lang="en-US" smtClean="0"/>
              <a:t>9/7/23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49320-0138-82B4-89AD-EF8A3B524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138E7-9C66-22D7-DEF1-8AF897B6E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57257-6282-8948-8369-5581265FB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6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A493B-AE4C-4412-CE5B-8607B7ED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07885-7E37-0588-FD4A-10E2531F9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16836-DD5D-95F6-F8DD-5A285A1C3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0840-0267-5940-AF33-76591E37BD5C}" type="datetimeFigureOut">
              <a:rPr lang="en-US" smtClean="0"/>
              <a:t>9/7/23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37CE5-6BC6-0567-2078-4D2FDD3B2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9ECFE-CC8D-6517-3686-CF649926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57257-6282-8948-8369-5581265FB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34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0B712-302F-D6E6-F4DF-822FDB076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6A7A1C-E097-5F03-14F3-EEE628919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EA615-27E4-B36C-752E-9186C77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0840-0267-5940-AF33-76591E37BD5C}" type="datetimeFigureOut">
              <a:rPr lang="en-US" smtClean="0"/>
              <a:t>9/7/23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F7FBD-AA91-FE8C-06D4-17FD108E0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5DDA0-6B44-24A3-B54E-B5B05E285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57257-6282-8948-8369-5581265FB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073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15FFF-3ADE-7B65-DD47-32A86E5F4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5F5AA-FB3D-296E-7283-B41D3D6F3E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C9E27F-2CA8-10EF-0A0C-8AEF583B2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8BCF8-EC7F-2AA8-A6C9-860E87329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0840-0267-5940-AF33-76591E37BD5C}" type="datetimeFigureOut">
              <a:rPr lang="en-US" smtClean="0"/>
              <a:t>9/7/23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B14458-36FF-0015-BE00-2B2A08104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279D2-6D0E-AED7-8F3B-71CB3F2A3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57257-6282-8948-8369-5581265FB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86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787D2-6825-F9E2-0D79-8374A93B4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1044AE-1595-547D-244B-D9A5B544D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0AD398-9853-96F9-6830-15C8F9FA97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1C427E-A470-933A-0DB7-8ABD2BB44F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1BC30F-7E51-D62E-FD72-DF7F91605B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6BC517-35A7-08C4-A567-32C52C27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0840-0267-5940-AF33-76591E37BD5C}" type="datetimeFigureOut">
              <a:rPr lang="en-US" smtClean="0"/>
              <a:t>9/7/23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CFCEEF-6D33-CE83-878A-4E8A1A43D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3E8DDD-748A-A1CA-2C16-A01632520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57257-6282-8948-8369-5581265FB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8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4D0C-54EB-82B3-87EC-A6EC265CB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35732-BC6B-C216-1C3E-2D6F43C40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0840-0267-5940-AF33-76591E37BD5C}" type="datetimeFigureOut">
              <a:rPr lang="en-US" smtClean="0"/>
              <a:t>9/7/23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398C90-BDA0-130A-BF78-F193A1273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28020E-E4FC-AA78-18C2-AD36D0ECE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57257-6282-8948-8369-5581265FB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1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18ACD5-3AB1-661F-5FB5-A4F7D4A8D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0840-0267-5940-AF33-76591E37BD5C}" type="datetimeFigureOut">
              <a:rPr lang="en-US" smtClean="0"/>
              <a:t>9/7/23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382A17-D582-CEE2-8F11-ED2B8427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7BB56C-70C6-D6CE-C6E3-4A719EC1F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57257-6282-8948-8369-5581265FB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2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290B1-7251-6D6F-1D66-FFF27187B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F3902-51C1-8801-8460-F768D2BA7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A83BB7-D5A1-F26D-2416-7A69B15B94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CAD79E-C850-7BA5-5B54-B827E683D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0840-0267-5940-AF33-76591E37BD5C}" type="datetimeFigureOut">
              <a:rPr lang="en-US" smtClean="0"/>
              <a:t>9/7/23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D42975-64D4-3268-422E-C5A4FDBA8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2DFD1-9388-EEF6-D3DA-68E5D55EA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57257-6282-8948-8369-5581265FB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0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84E67-EAB9-24DC-AF12-73C8C65F0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2272CD-C9FD-C642-38BF-6FA1559CB4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23813-61EA-E696-2A9A-8A6E288C7C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EEE4B9-E525-9837-6A2C-A2E46794B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0840-0267-5940-AF33-76591E37BD5C}" type="datetimeFigureOut">
              <a:rPr lang="en-US" smtClean="0"/>
              <a:t>9/7/23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FC2C99-C64B-0F9D-F217-E00CE7D42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5215A7-3C47-6344-F70A-EFE6807C9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57257-6282-8948-8369-5581265FB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5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CA89E0-E444-CDF1-5EFD-19D6B0E27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8C710-C332-0300-CF66-150A31DFA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B3B8F-DF5B-3A19-2D36-6F4EEF6430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A0840-0267-5940-AF33-76591E37BD5C}" type="datetimeFigureOut">
              <a:rPr lang="en-US" smtClean="0"/>
              <a:t>9/7/23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6A65C-1E2D-AC69-0910-301E80B86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67EFD-46AE-2081-B692-A90AFC5A27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57257-6282-8948-8369-5581265FB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1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9E877-5341-717D-94B7-7EBCEAF601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E85EC5-8793-D434-179D-9804B23386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71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108DB6D-68DC-40F3-B0DF-B62EE1961A1C}"/>
              </a:ext>
            </a:extLst>
          </p:cNvPr>
          <p:cNvGraphicFramePr>
            <a:graphicFrameLocks/>
          </p:cNvGraphicFramePr>
          <p:nvPr/>
        </p:nvGraphicFramePr>
        <p:xfrm>
          <a:off x="1553387" y="1986721"/>
          <a:ext cx="8059615" cy="4224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A238DA3-7794-2961-B386-B6A8CC0ECA3A}"/>
              </a:ext>
            </a:extLst>
          </p:cNvPr>
          <p:cNvSpPr txBox="1"/>
          <p:nvPr/>
        </p:nvSpPr>
        <p:spPr>
          <a:xfrm>
            <a:off x="1003300" y="5718438"/>
            <a:ext cx="1100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S. aureus: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8D8222-9E0F-554E-F67D-554F04E1DE63}"/>
              </a:ext>
            </a:extLst>
          </p:cNvPr>
          <p:cNvSpPr txBox="1"/>
          <p:nvPr/>
        </p:nvSpPr>
        <p:spPr>
          <a:xfrm>
            <a:off x="1125320" y="6211669"/>
            <a:ext cx="978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Plasmid: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1D7432-C741-A22D-ACA2-6C06B8FADB1F}"/>
              </a:ext>
            </a:extLst>
          </p:cNvPr>
          <p:cNvSpPr txBox="1"/>
          <p:nvPr/>
        </p:nvSpPr>
        <p:spPr>
          <a:xfrm>
            <a:off x="2414552" y="5718438"/>
            <a:ext cx="478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LB</a:t>
            </a:r>
            <a:r>
              <a:rPr lang="en-US" baseline="30000" dirty="0">
                <a:solidFill>
                  <a:srgbClr val="0070C0"/>
                </a:solidFill>
              </a:rPr>
              <a:t>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9FD083-54CB-38BD-BDDF-A01E52A27E82}"/>
              </a:ext>
            </a:extLst>
          </p:cNvPr>
          <p:cNvSpPr txBox="1"/>
          <p:nvPr/>
        </p:nvSpPr>
        <p:spPr>
          <a:xfrm>
            <a:off x="6633212" y="5718438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LB</a:t>
            </a:r>
            <a:r>
              <a:rPr lang="en-US" baseline="30000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07B4FD-DCBF-C556-3578-396FD41D1404}"/>
              </a:ext>
            </a:extLst>
          </p:cNvPr>
          <p:cNvSpPr txBox="1"/>
          <p:nvPr/>
        </p:nvSpPr>
        <p:spPr>
          <a:xfrm>
            <a:off x="7700701" y="5718438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LB</a:t>
            </a:r>
            <a:r>
              <a:rPr lang="en-US" baseline="30000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993F14-C5D9-728A-354B-75CD4DEBC7CC}"/>
              </a:ext>
            </a:extLst>
          </p:cNvPr>
          <p:cNvSpPr txBox="1"/>
          <p:nvPr/>
        </p:nvSpPr>
        <p:spPr>
          <a:xfrm>
            <a:off x="8768189" y="5718438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LB</a:t>
            </a:r>
            <a:r>
              <a:rPr lang="en-US" baseline="30000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0EAD61-3856-809C-661E-8C71BDF4D9E5}"/>
              </a:ext>
            </a:extLst>
          </p:cNvPr>
          <p:cNvSpPr txBox="1"/>
          <p:nvPr/>
        </p:nvSpPr>
        <p:spPr>
          <a:xfrm>
            <a:off x="3469217" y="5718438"/>
            <a:ext cx="478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LB</a:t>
            </a:r>
            <a:r>
              <a:rPr lang="en-US" baseline="30000" dirty="0">
                <a:solidFill>
                  <a:srgbClr val="0070C0"/>
                </a:solidFill>
              </a:rPr>
              <a:t>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B6D5B44-6894-A5CA-E305-F5BCD61C79A2}"/>
              </a:ext>
            </a:extLst>
          </p:cNvPr>
          <p:cNvSpPr txBox="1"/>
          <p:nvPr/>
        </p:nvSpPr>
        <p:spPr>
          <a:xfrm>
            <a:off x="4523882" y="5718438"/>
            <a:ext cx="478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LB</a:t>
            </a:r>
            <a:r>
              <a:rPr lang="en-US" baseline="30000" dirty="0">
                <a:solidFill>
                  <a:srgbClr val="0070C0"/>
                </a:solidFill>
              </a:rPr>
              <a:t>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1EE912-E82F-2B38-62C4-5A7FFD9310CC}"/>
              </a:ext>
            </a:extLst>
          </p:cNvPr>
          <p:cNvSpPr txBox="1"/>
          <p:nvPr/>
        </p:nvSpPr>
        <p:spPr>
          <a:xfrm>
            <a:off x="5578547" y="5718438"/>
            <a:ext cx="478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LB</a:t>
            </a:r>
            <a:r>
              <a:rPr lang="en-US" baseline="30000" dirty="0">
                <a:solidFill>
                  <a:srgbClr val="0070C0"/>
                </a:solidFill>
              </a:rPr>
              <a:t>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8C3E40-D9B1-2827-1D0D-C89BE0AFEDD7}"/>
              </a:ext>
            </a:extLst>
          </p:cNvPr>
          <p:cNvSpPr txBox="1"/>
          <p:nvPr/>
        </p:nvSpPr>
        <p:spPr>
          <a:xfrm>
            <a:off x="2525961" y="6211669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D7D328-B576-7585-06D4-9D722B86E22E}"/>
              </a:ext>
            </a:extLst>
          </p:cNvPr>
          <p:cNvSpPr txBox="1"/>
          <p:nvPr/>
        </p:nvSpPr>
        <p:spPr>
          <a:xfrm>
            <a:off x="6717672" y="6211669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E81764-AA2E-D277-F17C-BD09FE527FB1}"/>
              </a:ext>
            </a:extLst>
          </p:cNvPr>
          <p:cNvSpPr txBox="1"/>
          <p:nvPr/>
        </p:nvSpPr>
        <p:spPr>
          <a:xfrm>
            <a:off x="3457095" y="6211669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6FB841-296A-16AF-D7D1-DDAA0E8D385E}"/>
              </a:ext>
            </a:extLst>
          </p:cNvPr>
          <p:cNvSpPr txBox="1"/>
          <p:nvPr/>
        </p:nvSpPr>
        <p:spPr>
          <a:xfrm>
            <a:off x="4465275" y="6211669"/>
            <a:ext cx="5998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SMT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mut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B25C09-14AC-F06A-9735-1B78E2AC2372}"/>
              </a:ext>
            </a:extLst>
          </p:cNvPr>
          <p:cNvSpPr txBox="1"/>
          <p:nvPr/>
        </p:nvSpPr>
        <p:spPr>
          <a:xfrm>
            <a:off x="7725160" y="6211669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9D8E4A6-8691-F4E7-4C32-BFF19389578E}"/>
              </a:ext>
            </a:extLst>
          </p:cNvPr>
          <p:cNvSpPr txBox="1"/>
          <p:nvPr/>
        </p:nvSpPr>
        <p:spPr>
          <a:xfrm>
            <a:off x="5525014" y="6211669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err="1">
                <a:solidFill>
                  <a:srgbClr val="FF0000"/>
                </a:solidFill>
              </a:rPr>
              <a:t>rplU</a:t>
            </a:r>
            <a:endParaRPr lang="en-US" i="1" dirty="0">
              <a:solidFill>
                <a:srgbClr val="FF0000"/>
              </a:solidFill>
            </a:endParaRPr>
          </a:p>
          <a:p>
            <a:pPr algn="ctr"/>
            <a:r>
              <a:rPr lang="en-US" dirty="0">
                <a:solidFill>
                  <a:srgbClr val="FF0000"/>
                </a:solidFill>
              </a:rPr>
              <a:t>mut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99DD0D-C70E-2A8B-7E05-EFEF49BB72E5}"/>
              </a:ext>
            </a:extLst>
          </p:cNvPr>
          <p:cNvSpPr txBox="1"/>
          <p:nvPr/>
        </p:nvSpPr>
        <p:spPr>
          <a:xfrm>
            <a:off x="8713688" y="6211668"/>
            <a:ext cx="5998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SMT</a:t>
            </a:r>
          </a:p>
          <a:p>
            <a:pPr algn="ctr"/>
            <a:r>
              <a:rPr lang="en-US" dirty="0"/>
              <a:t>WT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338CAD-7178-F580-F802-D322564806EA}"/>
              </a:ext>
            </a:extLst>
          </p:cNvPr>
          <p:cNvSpPr txBox="1"/>
          <p:nvPr/>
        </p:nvSpPr>
        <p:spPr>
          <a:xfrm>
            <a:off x="6625869" y="72320"/>
            <a:ext cx="564346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S. aureus</a:t>
            </a:r>
          </a:p>
          <a:p>
            <a:pPr lvl="1"/>
            <a:r>
              <a:rPr lang="en-US" dirty="0"/>
              <a:t>LB</a:t>
            </a:r>
            <a:r>
              <a:rPr lang="en-US" baseline="30000" dirty="0"/>
              <a:t>S</a:t>
            </a:r>
            <a:r>
              <a:rPr lang="en-US" dirty="0"/>
              <a:t>: </a:t>
            </a:r>
            <a:r>
              <a:rPr lang="en-US" dirty="0" err="1"/>
              <a:t>laurenobiolide</a:t>
            </a:r>
            <a:r>
              <a:rPr lang="en-US" dirty="0"/>
              <a:t>-sensitive, wild-type S. aureus</a:t>
            </a:r>
          </a:p>
          <a:p>
            <a:pPr lvl="1"/>
            <a:r>
              <a:rPr lang="en-US" dirty="0"/>
              <a:t>LB</a:t>
            </a:r>
            <a:r>
              <a:rPr lang="en-US" baseline="30000" dirty="0"/>
              <a:t>R </a:t>
            </a:r>
            <a:r>
              <a:rPr lang="en-US" dirty="0"/>
              <a:t>: </a:t>
            </a:r>
            <a:r>
              <a:rPr lang="en-US" dirty="0" err="1"/>
              <a:t>laurenobiolide</a:t>
            </a:r>
            <a:r>
              <a:rPr lang="en-US" dirty="0"/>
              <a:t>-resistant mutant S. aureus</a:t>
            </a:r>
          </a:p>
          <a:p>
            <a:r>
              <a:rPr lang="en-US" dirty="0"/>
              <a:t>Plasmids</a:t>
            </a:r>
          </a:p>
          <a:p>
            <a:pPr lvl="1"/>
            <a:r>
              <a:rPr lang="en-US" dirty="0"/>
              <a:t>EV: empty vector</a:t>
            </a:r>
          </a:p>
          <a:p>
            <a:pPr lvl="1"/>
            <a:r>
              <a:rPr lang="en-US" dirty="0"/>
              <a:t>SMT mut: mutant version of SAM-methyltransferase</a:t>
            </a:r>
          </a:p>
          <a:p>
            <a:pPr lvl="1"/>
            <a:r>
              <a:rPr lang="en-US" i="1" dirty="0" err="1"/>
              <a:t>rplU</a:t>
            </a:r>
            <a:r>
              <a:rPr lang="en-US" dirty="0"/>
              <a:t> mut: mutant version of </a:t>
            </a:r>
            <a:r>
              <a:rPr lang="en-US" i="1" dirty="0" err="1"/>
              <a:t>rplU</a:t>
            </a:r>
            <a:endParaRPr lang="en-US" i="1" dirty="0"/>
          </a:p>
          <a:p>
            <a:pPr lvl="1"/>
            <a:r>
              <a:rPr lang="en-US" dirty="0"/>
              <a:t>SMT WT: wild-type version of SAM-methyltransferase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31996C0-E6C5-0209-9C8C-0188C8625474}"/>
              </a:ext>
            </a:extLst>
          </p:cNvPr>
          <p:cNvCxnSpPr>
            <a:cxnSpLocks/>
          </p:cNvCxnSpPr>
          <p:nvPr/>
        </p:nvCxnSpPr>
        <p:spPr>
          <a:xfrm flipH="1">
            <a:off x="7791459" y="3096657"/>
            <a:ext cx="119228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150D051-ECEE-7B10-1223-0FC9395983D0}"/>
              </a:ext>
            </a:extLst>
          </p:cNvPr>
          <p:cNvCxnSpPr>
            <a:cxnSpLocks/>
          </p:cNvCxnSpPr>
          <p:nvPr/>
        </p:nvCxnSpPr>
        <p:spPr>
          <a:xfrm flipH="1">
            <a:off x="5578547" y="3096657"/>
            <a:ext cx="382337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3324F33-F029-4F46-178C-AEC2BE9FB54E}"/>
              </a:ext>
            </a:extLst>
          </p:cNvPr>
          <p:cNvCxnSpPr>
            <a:cxnSpLocks/>
          </p:cNvCxnSpPr>
          <p:nvPr/>
        </p:nvCxnSpPr>
        <p:spPr>
          <a:xfrm flipH="1">
            <a:off x="5790217" y="2791857"/>
            <a:ext cx="0" cy="3048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F9B6B37-F731-0EBF-D8A2-51DFE56EC24B}"/>
              </a:ext>
            </a:extLst>
          </p:cNvPr>
          <p:cNvCxnSpPr>
            <a:cxnSpLocks/>
          </p:cNvCxnSpPr>
          <p:nvPr/>
        </p:nvCxnSpPr>
        <p:spPr>
          <a:xfrm flipH="1">
            <a:off x="8427537" y="2791857"/>
            <a:ext cx="0" cy="3048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D932521-C1EC-D295-B01D-4464A0E178D8}"/>
              </a:ext>
            </a:extLst>
          </p:cNvPr>
          <p:cNvCxnSpPr>
            <a:cxnSpLocks/>
          </p:cNvCxnSpPr>
          <p:nvPr/>
        </p:nvCxnSpPr>
        <p:spPr>
          <a:xfrm flipH="1">
            <a:off x="5790217" y="2786047"/>
            <a:ext cx="263732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DD6D55A0-282B-C0DF-A83D-FFC13F483D1E}"/>
              </a:ext>
            </a:extLst>
          </p:cNvPr>
          <p:cNvSpPr txBox="1"/>
          <p:nvPr/>
        </p:nvSpPr>
        <p:spPr>
          <a:xfrm flipH="1">
            <a:off x="5294861" y="180205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36C0E48C-F5A1-95B2-56E0-3F087EA5AB42}"/>
              </a:ext>
            </a:extLst>
          </p:cNvPr>
          <p:cNvCxnSpPr/>
          <p:nvPr/>
        </p:nvCxnSpPr>
        <p:spPr>
          <a:xfrm>
            <a:off x="2525961" y="2171861"/>
            <a:ext cx="2338139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3867E5B-DAF8-F85A-30E4-4A5E325DF48C}"/>
              </a:ext>
            </a:extLst>
          </p:cNvPr>
          <p:cNvCxnSpPr>
            <a:cxnSpLocks/>
          </p:cNvCxnSpPr>
          <p:nvPr/>
        </p:nvCxnSpPr>
        <p:spPr>
          <a:xfrm>
            <a:off x="3782432" y="2018518"/>
            <a:ext cx="0" cy="1524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D3AE8BFC-A742-56AB-591A-F766A80CBEC3}"/>
              </a:ext>
            </a:extLst>
          </p:cNvPr>
          <p:cNvCxnSpPr>
            <a:cxnSpLocks/>
          </p:cNvCxnSpPr>
          <p:nvPr/>
        </p:nvCxnSpPr>
        <p:spPr>
          <a:xfrm>
            <a:off x="6817834" y="2018518"/>
            <a:ext cx="0" cy="7675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483E5B4-ABA5-3F5E-925C-8BED43F882FC}"/>
              </a:ext>
            </a:extLst>
          </p:cNvPr>
          <p:cNvCxnSpPr>
            <a:cxnSpLocks/>
          </p:cNvCxnSpPr>
          <p:nvPr/>
        </p:nvCxnSpPr>
        <p:spPr>
          <a:xfrm>
            <a:off x="3777673" y="2018518"/>
            <a:ext cx="3040161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5088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74</Words>
  <Application>Microsoft Macintosh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Ramsey</dc:creator>
  <cp:lastModifiedBy>Kira Bernabe</cp:lastModifiedBy>
  <cp:revision>2</cp:revision>
  <dcterms:created xsi:type="dcterms:W3CDTF">2023-09-06T18:56:45Z</dcterms:created>
  <dcterms:modified xsi:type="dcterms:W3CDTF">2023-09-08T01:42:18Z</dcterms:modified>
</cp:coreProperties>
</file>