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2" r:id="rId3"/>
    <p:sldId id="273" r:id="rId4"/>
    <p:sldId id="276" r:id="rId5"/>
    <p:sldId id="265" r:id="rId6"/>
    <p:sldId id="274" r:id="rId7"/>
    <p:sldId id="275" r:id="rId8"/>
    <p:sldId id="264" r:id="rId9"/>
    <p:sldId id="263" r:id="rId10"/>
    <p:sldId id="271" r:id="rId11"/>
    <p:sldId id="262" r:id="rId12"/>
    <p:sldId id="261" r:id="rId13"/>
    <p:sldId id="260" r:id="rId14"/>
    <p:sldId id="259" r:id="rId15"/>
    <p:sldId id="258" r:id="rId16"/>
    <p:sldId id="266" r:id="rId17"/>
    <p:sldId id="267" r:id="rId18"/>
    <p:sldId id="268"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p:cViewPr>
        <p:scale>
          <a:sx n="100" d="100"/>
          <a:sy n="100" d="100"/>
        </p:scale>
        <p:origin x="100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E3BEA-4250-FB44-B59B-8DC3475D8A04}" type="datetimeFigureOut">
              <a:rPr lang="en-US" smtClean="0"/>
              <a:t>2/23/24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13EB4-2243-6048-9453-027A1F862C8F}" type="slidenum">
              <a:rPr lang="en-US" smtClean="0"/>
              <a:t>‹#›</a:t>
            </a:fld>
            <a:endParaRPr lang="en-US"/>
          </a:p>
        </p:txBody>
      </p:sp>
    </p:spTree>
    <p:extLst>
      <p:ext uri="{BB962C8B-B14F-4D97-AF65-F5344CB8AC3E}">
        <p14:creationId xmlns:p14="http://schemas.microsoft.com/office/powerpoint/2010/main" val="319905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E13EB4-2243-6048-9453-027A1F862C8F}" type="slidenum">
              <a:rPr lang="en-US" smtClean="0"/>
              <a:t>3</a:t>
            </a:fld>
            <a:endParaRPr lang="en-US"/>
          </a:p>
        </p:txBody>
      </p:sp>
    </p:spTree>
    <p:extLst>
      <p:ext uri="{BB962C8B-B14F-4D97-AF65-F5344CB8AC3E}">
        <p14:creationId xmlns:p14="http://schemas.microsoft.com/office/powerpoint/2010/main" val="248480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38B5-9605-8F9F-F316-425ECD753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BE321-AD6B-FEDE-3B03-928DAF429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5BB7B6-370B-FC7A-F0F9-21D5E5AD3D01}"/>
              </a:ext>
            </a:extLst>
          </p:cNvPr>
          <p:cNvSpPr>
            <a:spLocks noGrp="1"/>
          </p:cNvSpPr>
          <p:nvPr>
            <p:ph type="dt" sz="half" idx="10"/>
          </p:nvPr>
        </p:nvSpPr>
        <p:spPr/>
        <p:txBody>
          <a:bodyPr/>
          <a:lstStyle/>
          <a:p>
            <a:fld id="{33BBC51C-6A98-9747-A918-4523FDA1FA70}" type="datetimeFigureOut">
              <a:rPr lang="en-US" smtClean="0"/>
              <a:t>2/22/24</a:t>
            </a:fld>
            <a:endParaRPr lang="en-US"/>
          </a:p>
        </p:txBody>
      </p:sp>
      <p:sp>
        <p:nvSpPr>
          <p:cNvPr id="5" name="Footer Placeholder 4">
            <a:extLst>
              <a:ext uri="{FF2B5EF4-FFF2-40B4-BE49-F238E27FC236}">
                <a16:creationId xmlns:a16="http://schemas.microsoft.com/office/drawing/2014/main" id="{5AA86F87-85D7-FCB2-C924-8168044B8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69041-3581-CE63-EB50-9FDB80F8393F}"/>
              </a:ext>
            </a:extLst>
          </p:cNvPr>
          <p:cNvSpPr>
            <a:spLocks noGrp="1"/>
          </p:cNvSpPr>
          <p:nvPr>
            <p:ph type="sldNum" sz="quarter" idx="12"/>
          </p:nvPr>
        </p:nvSpPr>
        <p:spPr/>
        <p:txBody>
          <a:bodyPr/>
          <a:lstStyle/>
          <a:p>
            <a:fld id="{340219FA-D1BE-2347-AB7E-B0AC029E9B05}" type="slidenum">
              <a:rPr lang="en-US" smtClean="0"/>
              <a:t>‹#›</a:t>
            </a:fld>
            <a:endParaRPr lang="en-US"/>
          </a:p>
        </p:txBody>
      </p:sp>
    </p:spTree>
    <p:extLst>
      <p:ext uri="{BB962C8B-B14F-4D97-AF65-F5344CB8AC3E}">
        <p14:creationId xmlns:p14="http://schemas.microsoft.com/office/powerpoint/2010/main" val="19292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1D0A-1AE3-1555-605B-BD3215BB2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F2B87C-9252-DE3E-DA9E-E11BE7E471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5E6E8-D7B4-FA3D-A85D-31A620D87AE2}"/>
              </a:ext>
            </a:extLst>
          </p:cNvPr>
          <p:cNvSpPr>
            <a:spLocks noGrp="1"/>
          </p:cNvSpPr>
          <p:nvPr>
            <p:ph type="dt" sz="half" idx="10"/>
          </p:nvPr>
        </p:nvSpPr>
        <p:spPr/>
        <p:txBody>
          <a:bodyPr/>
          <a:lstStyle/>
          <a:p>
            <a:fld id="{33BBC51C-6A98-9747-A918-4523FDA1FA70}" type="datetimeFigureOut">
              <a:rPr lang="en-US" smtClean="0"/>
              <a:t>2/22/24</a:t>
            </a:fld>
            <a:endParaRPr lang="en-US"/>
          </a:p>
        </p:txBody>
      </p:sp>
      <p:sp>
        <p:nvSpPr>
          <p:cNvPr id="5" name="Footer Placeholder 4">
            <a:extLst>
              <a:ext uri="{FF2B5EF4-FFF2-40B4-BE49-F238E27FC236}">
                <a16:creationId xmlns:a16="http://schemas.microsoft.com/office/drawing/2014/main" id="{772035BB-40D7-7CF4-D275-94552730D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7D609-60A8-BFC7-7A1C-F934FE9550A4}"/>
              </a:ext>
            </a:extLst>
          </p:cNvPr>
          <p:cNvSpPr>
            <a:spLocks noGrp="1"/>
          </p:cNvSpPr>
          <p:nvPr>
            <p:ph type="sldNum" sz="quarter" idx="12"/>
          </p:nvPr>
        </p:nvSpPr>
        <p:spPr/>
        <p:txBody>
          <a:bodyPr/>
          <a:lstStyle/>
          <a:p>
            <a:fld id="{340219FA-D1BE-2347-AB7E-B0AC029E9B05}" type="slidenum">
              <a:rPr lang="en-US" smtClean="0"/>
              <a:t>‹#›</a:t>
            </a:fld>
            <a:endParaRPr lang="en-US"/>
          </a:p>
        </p:txBody>
      </p:sp>
    </p:spTree>
    <p:extLst>
      <p:ext uri="{BB962C8B-B14F-4D97-AF65-F5344CB8AC3E}">
        <p14:creationId xmlns:p14="http://schemas.microsoft.com/office/powerpoint/2010/main" val="307075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B5B86F-47B3-D9FB-4E42-2194B55E90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0F06F5-2F3E-B2AE-77ED-AEDB081B37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21ACF-8343-6510-CA29-3C3C2C91271A}"/>
              </a:ext>
            </a:extLst>
          </p:cNvPr>
          <p:cNvSpPr>
            <a:spLocks noGrp="1"/>
          </p:cNvSpPr>
          <p:nvPr>
            <p:ph type="dt" sz="half" idx="10"/>
          </p:nvPr>
        </p:nvSpPr>
        <p:spPr/>
        <p:txBody>
          <a:bodyPr/>
          <a:lstStyle/>
          <a:p>
            <a:fld id="{33BBC51C-6A98-9747-A918-4523FDA1FA70}" type="datetimeFigureOut">
              <a:rPr lang="en-US" smtClean="0"/>
              <a:t>2/22/24</a:t>
            </a:fld>
            <a:endParaRPr lang="en-US"/>
          </a:p>
        </p:txBody>
      </p:sp>
      <p:sp>
        <p:nvSpPr>
          <p:cNvPr id="5" name="Footer Placeholder 4">
            <a:extLst>
              <a:ext uri="{FF2B5EF4-FFF2-40B4-BE49-F238E27FC236}">
                <a16:creationId xmlns:a16="http://schemas.microsoft.com/office/drawing/2014/main" id="{36795F33-3AD0-B07D-EC9B-0C7A98B8E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6809A-A168-7971-8775-E50CF16E5D01}"/>
              </a:ext>
            </a:extLst>
          </p:cNvPr>
          <p:cNvSpPr>
            <a:spLocks noGrp="1"/>
          </p:cNvSpPr>
          <p:nvPr>
            <p:ph type="sldNum" sz="quarter" idx="12"/>
          </p:nvPr>
        </p:nvSpPr>
        <p:spPr/>
        <p:txBody>
          <a:bodyPr/>
          <a:lstStyle/>
          <a:p>
            <a:fld id="{340219FA-D1BE-2347-AB7E-B0AC029E9B05}" type="slidenum">
              <a:rPr lang="en-US" smtClean="0"/>
              <a:t>‹#›</a:t>
            </a:fld>
            <a:endParaRPr lang="en-US"/>
          </a:p>
        </p:txBody>
      </p:sp>
    </p:spTree>
    <p:extLst>
      <p:ext uri="{BB962C8B-B14F-4D97-AF65-F5344CB8AC3E}">
        <p14:creationId xmlns:p14="http://schemas.microsoft.com/office/powerpoint/2010/main" val="4834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1D89-9677-7D3E-66E2-3EB9BFC97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C28E9-6922-1EF9-595E-406E9965A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9CE2B-F84B-E320-A45A-88CAA3DAD890}"/>
              </a:ext>
            </a:extLst>
          </p:cNvPr>
          <p:cNvSpPr>
            <a:spLocks noGrp="1"/>
          </p:cNvSpPr>
          <p:nvPr>
            <p:ph type="dt" sz="half" idx="10"/>
          </p:nvPr>
        </p:nvSpPr>
        <p:spPr/>
        <p:txBody>
          <a:bodyPr/>
          <a:lstStyle/>
          <a:p>
            <a:fld id="{33BBC51C-6A98-9747-A918-4523FDA1FA70}" type="datetimeFigureOut">
              <a:rPr lang="en-US" smtClean="0"/>
              <a:t>2/22/24</a:t>
            </a:fld>
            <a:endParaRPr lang="en-US"/>
          </a:p>
        </p:txBody>
      </p:sp>
      <p:sp>
        <p:nvSpPr>
          <p:cNvPr id="5" name="Footer Placeholder 4">
            <a:extLst>
              <a:ext uri="{FF2B5EF4-FFF2-40B4-BE49-F238E27FC236}">
                <a16:creationId xmlns:a16="http://schemas.microsoft.com/office/drawing/2014/main" id="{DAAD24E0-31CB-0F5F-3325-9D2B9CC3C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344F0-AA27-7F12-2766-31CBAA7C9697}"/>
              </a:ext>
            </a:extLst>
          </p:cNvPr>
          <p:cNvSpPr>
            <a:spLocks noGrp="1"/>
          </p:cNvSpPr>
          <p:nvPr>
            <p:ph type="sldNum" sz="quarter" idx="12"/>
          </p:nvPr>
        </p:nvSpPr>
        <p:spPr/>
        <p:txBody>
          <a:bodyPr/>
          <a:lstStyle/>
          <a:p>
            <a:fld id="{340219FA-D1BE-2347-AB7E-B0AC029E9B05}" type="slidenum">
              <a:rPr lang="en-US" smtClean="0"/>
              <a:t>‹#›</a:t>
            </a:fld>
            <a:endParaRPr lang="en-US"/>
          </a:p>
        </p:txBody>
      </p:sp>
    </p:spTree>
    <p:extLst>
      <p:ext uri="{BB962C8B-B14F-4D97-AF65-F5344CB8AC3E}">
        <p14:creationId xmlns:p14="http://schemas.microsoft.com/office/powerpoint/2010/main" val="219867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DA4A-12E9-7D04-2838-16E9BF3B0C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15645F-49DE-DA40-2D4E-1C205104F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103667-73A2-32D7-C0AC-587AB2B04D4C}"/>
              </a:ext>
            </a:extLst>
          </p:cNvPr>
          <p:cNvSpPr>
            <a:spLocks noGrp="1"/>
          </p:cNvSpPr>
          <p:nvPr>
            <p:ph type="dt" sz="half" idx="10"/>
          </p:nvPr>
        </p:nvSpPr>
        <p:spPr/>
        <p:txBody>
          <a:bodyPr/>
          <a:lstStyle/>
          <a:p>
            <a:fld id="{33BBC51C-6A98-9747-A918-4523FDA1FA70}" type="datetimeFigureOut">
              <a:rPr lang="en-US" smtClean="0"/>
              <a:t>2/22/24</a:t>
            </a:fld>
            <a:endParaRPr lang="en-US"/>
          </a:p>
        </p:txBody>
      </p:sp>
      <p:sp>
        <p:nvSpPr>
          <p:cNvPr id="5" name="Footer Placeholder 4">
            <a:extLst>
              <a:ext uri="{FF2B5EF4-FFF2-40B4-BE49-F238E27FC236}">
                <a16:creationId xmlns:a16="http://schemas.microsoft.com/office/drawing/2014/main" id="{2FFB8C5A-94C1-9295-7902-75CF50D51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14522-3CC0-4249-484F-0AE2BACA75DF}"/>
              </a:ext>
            </a:extLst>
          </p:cNvPr>
          <p:cNvSpPr>
            <a:spLocks noGrp="1"/>
          </p:cNvSpPr>
          <p:nvPr>
            <p:ph type="sldNum" sz="quarter" idx="12"/>
          </p:nvPr>
        </p:nvSpPr>
        <p:spPr/>
        <p:txBody>
          <a:bodyPr/>
          <a:lstStyle/>
          <a:p>
            <a:fld id="{340219FA-D1BE-2347-AB7E-B0AC029E9B05}" type="slidenum">
              <a:rPr lang="en-US" smtClean="0"/>
              <a:t>‹#›</a:t>
            </a:fld>
            <a:endParaRPr lang="en-US"/>
          </a:p>
        </p:txBody>
      </p:sp>
    </p:spTree>
    <p:extLst>
      <p:ext uri="{BB962C8B-B14F-4D97-AF65-F5344CB8AC3E}">
        <p14:creationId xmlns:p14="http://schemas.microsoft.com/office/powerpoint/2010/main" val="275938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F71C-61FD-5467-D5FF-151E724E6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22F43-D68B-1A81-3CF1-273E06E9EC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C0755-042D-14D8-ED8E-44FEE1A9DF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E1FC1D-1C7C-2150-13AB-30C01726C94E}"/>
              </a:ext>
            </a:extLst>
          </p:cNvPr>
          <p:cNvSpPr>
            <a:spLocks noGrp="1"/>
          </p:cNvSpPr>
          <p:nvPr>
            <p:ph type="dt" sz="half" idx="10"/>
          </p:nvPr>
        </p:nvSpPr>
        <p:spPr/>
        <p:txBody>
          <a:bodyPr/>
          <a:lstStyle/>
          <a:p>
            <a:fld id="{33BBC51C-6A98-9747-A918-4523FDA1FA70}" type="datetimeFigureOut">
              <a:rPr lang="en-US" smtClean="0"/>
              <a:t>2/22/24</a:t>
            </a:fld>
            <a:endParaRPr lang="en-US"/>
          </a:p>
        </p:txBody>
      </p:sp>
      <p:sp>
        <p:nvSpPr>
          <p:cNvPr id="6" name="Footer Placeholder 5">
            <a:extLst>
              <a:ext uri="{FF2B5EF4-FFF2-40B4-BE49-F238E27FC236}">
                <a16:creationId xmlns:a16="http://schemas.microsoft.com/office/drawing/2014/main" id="{858B68D8-875D-69A1-F97A-276E3F4B5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DBCF4-2893-237F-72C9-C5118887161A}"/>
              </a:ext>
            </a:extLst>
          </p:cNvPr>
          <p:cNvSpPr>
            <a:spLocks noGrp="1"/>
          </p:cNvSpPr>
          <p:nvPr>
            <p:ph type="sldNum" sz="quarter" idx="12"/>
          </p:nvPr>
        </p:nvSpPr>
        <p:spPr/>
        <p:txBody>
          <a:bodyPr/>
          <a:lstStyle/>
          <a:p>
            <a:fld id="{340219FA-D1BE-2347-AB7E-B0AC029E9B05}" type="slidenum">
              <a:rPr lang="en-US" smtClean="0"/>
              <a:t>‹#›</a:t>
            </a:fld>
            <a:endParaRPr lang="en-US"/>
          </a:p>
        </p:txBody>
      </p:sp>
    </p:spTree>
    <p:extLst>
      <p:ext uri="{BB962C8B-B14F-4D97-AF65-F5344CB8AC3E}">
        <p14:creationId xmlns:p14="http://schemas.microsoft.com/office/powerpoint/2010/main" val="83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16B2-C98B-E425-548A-F57D1A5EBC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876C66-4F4B-C21E-4DE5-D212BD06C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9B1A7-3C54-49DF-6E7E-D0DFBBD194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18718-4F10-EAB3-D472-7ED35FBB3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798F8D-2D25-FE13-5054-1E1657EF8D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711313-83D5-08AC-AC50-7A147C2CA88A}"/>
              </a:ext>
            </a:extLst>
          </p:cNvPr>
          <p:cNvSpPr>
            <a:spLocks noGrp="1"/>
          </p:cNvSpPr>
          <p:nvPr>
            <p:ph type="dt" sz="half" idx="10"/>
          </p:nvPr>
        </p:nvSpPr>
        <p:spPr/>
        <p:txBody>
          <a:bodyPr/>
          <a:lstStyle/>
          <a:p>
            <a:fld id="{33BBC51C-6A98-9747-A918-4523FDA1FA70}" type="datetimeFigureOut">
              <a:rPr lang="en-US" smtClean="0"/>
              <a:t>2/22/24</a:t>
            </a:fld>
            <a:endParaRPr lang="en-US"/>
          </a:p>
        </p:txBody>
      </p:sp>
      <p:sp>
        <p:nvSpPr>
          <p:cNvPr id="8" name="Footer Placeholder 7">
            <a:extLst>
              <a:ext uri="{FF2B5EF4-FFF2-40B4-BE49-F238E27FC236}">
                <a16:creationId xmlns:a16="http://schemas.microsoft.com/office/drawing/2014/main" id="{2B18BD14-2BC6-D7D2-43EF-60168FB838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96A744-5485-01F0-8448-5993DE69544F}"/>
              </a:ext>
            </a:extLst>
          </p:cNvPr>
          <p:cNvSpPr>
            <a:spLocks noGrp="1"/>
          </p:cNvSpPr>
          <p:nvPr>
            <p:ph type="sldNum" sz="quarter" idx="12"/>
          </p:nvPr>
        </p:nvSpPr>
        <p:spPr/>
        <p:txBody>
          <a:bodyPr/>
          <a:lstStyle/>
          <a:p>
            <a:fld id="{340219FA-D1BE-2347-AB7E-B0AC029E9B05}" type="slidenum">
              <a:rPr lang="en-US" smtClean="0"/>
              <a:t>‹#›</a:t>
            </a:fld>
            <a:endParaRPr lang="en-US"/>
          </a:p>
        </p:txBody>
      </p:sp>
    </p:spTree>
    <p:extLst>
      <p:ext uri="{BB962C8B-B14F-4D97-AF65-F5344CB8AC3E}">
        <p14:creationId xmlns:p14="http://schemas.microsoft.com/office/powerpoint/2010/main" val="210134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45D2-4DA3-9D1F-C695-0B623950F9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E967F9-66AA-FFAF-A6E0-93F402A3FDA9}"/>
              </a:ext>
            </a:extLst>
          </p:cNvPr>
          <p:cNvSpPr>
            <a:spLocks noGrp="1"/>
          </p:cNvSpPr>
          <p:nvPr>
            <p:ph type="dt" sz="half" idx="10"/>
          </p:nvPr>
        </p:nvSpPr>
        <p:spPr/>
        <p:txBody>
          <a:bodyPr/>
          <a:lstStyle/>
          <a:p>
            <a:fld id="{33BBC51C-6A98-9747-A918-4523FDA1FA70}" type="datetimeFigureOut">
              <a:rPr lang="en-US" smtClean="0"/>
              <a:t>2/22/24</a:t>
            </a:fld>
            <a:endParaRPr lang="en-US"/>
          </a:p>
        </p:txBody>
      </p:sp>
      <p:sp>
        <p:nvSpPr>
          <p:cNvPr id="4" name="Footer Placeholder 3">
            <a:extLst>
              <a:ext uri="{FF2B5EF4-FFF2-40B4-BE49-F238E27FC236}">
                <a16:creationId xmlns:a16="http://schemas.microsoft.com/office/drawing/2014/main" id="{2930564F-4BE2-3A09-85FA-A47EFBB891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43C71E-C10F-0B06-1D3F-135779F2E27D}"/>
              </a:ext>
            </a:extLst>
          </p:cNvPr>
          <p:cNvSpPr>
            <a:spLocks noGrp="1"/>
          </p:cNvSpPr>
          <p:nvPr>
            <p:ph type="sldNum" sz="quarter" idx="12"/>
          </p:nvPr>
        </p:nvSpPr>
        <p:spPr/>
        <p:txBody>
          <a:bodyPr/>
          <a:lstStyle/>
          <a:p>
            <a:fld id="{340219FA-D1BE-2347-AB7E-B0AC029E9B05}" type="slidenum">
              <a:rPr lang="en-US" smtClean="0"/>
              <a:t>‹#›</a:t>
            </a:fld>
            <a:endParaRPr lang="en-US"/>
          </a:p>
        </p:txBody>
      </p:sp>
    </p:spTree>
    <p:extLst>
      <p:ext uri="{BB962C8B-B14F-4D97-AF65-F5344CB8AC3E}">
        <p14:creationId xmlns:p14="http://schemas.microsoft.com/office/powerpoint/2010/main" val="344274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32587-0D06-29C2-C4F8-C6D12A427FDA}"/>
              </a:ext>
            </a:extLst>
          </p:cNvPr>
          <p:cNvSpPr>
            <a:spLocks noGrp="1"/>
          </p:cNvSpPr>
          <p:nvPr>
            <p:ph type="dt" sz="half" idx="10"/>
          </p:nvPr>
        </p:nvSpPr>
        <p:spPr/>
        <p:txBody>
          <a:bodyPr/>
          <a:lstStyle/>
          <a:p>
            <a:fld id="{33BBC51C-6A98-9747-A918-4523FDA1FA70}" type="datetimeFigureOut">
              <a:rPr lang="en-US" smtClean="0"/>
              <a:t>2/22/24</a:t>
            </a:fld>
            <a:endParaRPr lang="en-US"/>
          </a:p>
        </p:txBody>
      </p:sp>
      <p:sp>
        <p:nvSpPr>
          <p:cNvPr id="3" name="Footer Placeholder 2">
            <a:extLst>
              <a:ext uri="{FF2B5EF4-FFF2-40B4-BE49-F238E27FC236}">
                <a16:creationId xmlns:a16="http://schemas.microsoft.com/office/drawing/2014/main" id="{A659BF09-C824-4D3C-BBA1-0DE38A53EE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06369E-9A4B-6BAF-9943-7005720554F3}"/>
              </a:ext>
            </a:extLst>
          </p:cNvPr>
          <p:cNvSpPr>
            <a:spLocks noGrp="1"/>
          </p:cNvSpPr>
          <p:nvPr>
            <p:ph type="sldNum" sz="quarter" idx="12"/>
          </p:nvPr>
        </p:nvSpPr>
        <p:spPr/>
        <p:txBody>
          <a:bodyPr/>
          <a:lstStyle/>
          <a:p>
            <a:fld id="{340219FA-D1BE-2347-AB7E-B0AC029E9B05}" type="slidenum">
              <a:rPr lang="en-US" smtClean="0"/>
              <a:t>‹#›</a:t>
            </a:fld>
            <a:endParaRPr lang="en-US"/>
          </a:p>
        </p:txBody>
      </p:sp>
    </p:spTree>
    <p:extLst>
      <p:ext uri="{BB962C8B-B14F-4D97-AF65-F5344CB8AC3E}">
        <p14:creationId xmlns:p14="http://schemas.microsoft.com/office/powerpoint/2010/main" val="66075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B217-E970-F663-B629-608D79533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15C22E-628C-8FD7-E89A-DF4B199FB5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5C944E-1D0D-B2BD-E62C-04671B87B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D2D93-B567-518A-E22D-AB3D190DDA1E}"/>
              </a:ext>
            </a:extLst>
          </p:cNvPr>
          <p:cNvSpPr>
            <a:spLocks noGrp="1"/>
          </p:cNvSpPr>
          <p:nvPr>
            <p:ph type="dt" sz="half" idx="10"/>
          </p:nvPr>
        </p:nvSpPr>
        <p:spPr/>
        <p:txBody>
          <a:bodyPr/>
          <a:lstStyle/>
          <a:p>
            <a:fld id="{33BBC51C-6A98-9747-A918-4523FDA1FA70}" type="datetimeFigureOut">
              <a:rPr lang="en-US" smtClean="0"/>
              <a:t>2/22/24</a:t>
            </a:fld>
            <a:endParaRPr lang="en-US"/>
          </a:p>
        </p:txBody>
      </p:sp>
      <p:sp>
        <p:nvSpPr>
          <p:cNvPr id="6" name="Footer Placeholder 5">
            <a:extLst>
              <a:ext uri="{FF2B5EF4-FFF2-40B4-BE49-F238E27FC236}">
                <a16:creationId xmlns:a16="http://schemas.microsoft.com/office/drawing/2014/main" id="{56216BD7-51C1-2B10-6A37-E368F30AE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1F7DB-5E36-DA6B-5611-B298414DCD32}"/>
              </a:ext>
            </a:extLst>
          </p:cNvPr>
          <p:cNvSpPr>
            <a:spLocks noGrp="1"/>
          </p:cNvSpPr>
          <p:nvPr>
            <p:ph type="sldNum" sz="quarter" idx="12"/>
          </p:nvPr>
        </p:nvSpPr>
        <p:spPr/>
        <p:txBody>
          <a:bodyPr/>
          <a:lstStyle/>
          <a:p>
            <a:fld id="{340219FA-D1BE-2347-AB7E-B0AC029E9B05}" type="slidenum">
              <a:rPr lang="en-US" smtClean="0"/>
              <a:t>‹#›</a:t>
            </a:fld>
            <a:endParaRPr lang="en-US"/>
          </a:p>
        </p:txBody>
      </p:sp>
    </p:spTree>
    <p:extLst>
      <p:ext uri="{BB962C8B-B14F-4D97-AF65-F5344CB8AC3E}">
        <p14:creationId xmlns:p14="http://schemas.microsoft.com/office/powerpoint/2010/main" val="150976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8C75-6D3B-0695-6C9B-D888C6452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B9048C-719A-1891-1F84-CA64F2A0A4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495991-8184-1411-6EB1-38F086A6D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2C247-03A0-0E04-FD2E-A089AE4A7CAC}"/>
              </a:ext>
            </a:extLst>
          </p:cNvPr>
          <p:cNvSpPr>
            <a:spLocks noGrp="1"/>
          </p:cNvSpPr>
          <p:nvPr>
            <p:ph type="dt" sz="half" idx="10"/>
          </p:nvPr>
        </p:nvSpPr>
        <p:spPr/>
        <p:txBody>
          <a:bodyPr/>
          <a:lstStyle/>
          <a:p>
            <a:fld id="{33BBC51C-6A98-9747-A918-4523FDA1FA70}" type="datetimeFigureOut">
              <a:rPr lang="en-US" smtClean="0"/>
              <a:t>2/22/24</a:t>
            </a:fld>
            <a:endParaRPr lang="en-US"/>
          </a:p>
        </p:txBody>
      </p:sp>
      <p:sp>
        <p:nvSpPr>
          <p:cNvPr id="6" name="Footer Placeholder 5">
            <a:extLst>
              <a:ext uri="{FF2B5EF4-FFF2-40B4-BE49-F238E27FC236}">
                <a16:creationId xmlns:a16="http://schemas.microsoft.com/office/drawing/2014/main" id="{5F9D7410-93B6-4BFC-053B-C1C85F135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9741E-12D9-DB0F-1037-77AFF8EBA776}"/>
              </a:ext>
            </a:extLst>
          </p:cNvPr>
          <p:cNvSpPr>
            <a:spLocks noGrp="1"/>
          </p:cNvSpPr>
          <p:nvPr>
            <p:ph type="sldNum" sz="quarter" idx="12"/>
          </p:nvPr>
        </p:nvSpPr>
        <p:spPr/>
        <p:txBody>
          <a:bodyPr/>
          <a:lstStyle/>
          <a:p>
            <a:fld id="{340219FA-D1BE-2347-AB7E-B0AC029E9B05}" type="slidenum">
              <a:rPr lang="en-US" smtClean="0"/>
              <a:t>‹#›</a:t>
            </a:fld>
            <a:endParaRPr lang="en-US"/>
          </a:p>
        </p:txBody>
      </p:sp>
    </p:spTree>
    <p:extLst>
      <p:ext uri="{BB962C8B-B14F-4D97-AF65-F5344CB8AC3E}">
        <p14:creationId xmlns:p14="http://schemas.microsoft.com/office/powerpoint/2010/main" val="34994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AF167-615B-2E46-BCA7-C68FB6B474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A1468D-FA0B-0D89-56A9-05399CE36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5B476-BC7B-4894-C149-15296DA842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BC51C-6A98-9747-A918-4523FDA1FA70}" type="datetimeFigureOut">
              <a:rPr lang="en-US" smtClean="0"/>
              <a:t>2/22/24</a:t>
            </a:fld>
            <a:endParaRPr lang="en-US"/>
          </a:p>
        </p:txBody>
      </p:sp>
      <p:sp>
        <p:nvSpPr>
          <p:cNvPr id="5" name="Footer Placeholder 4">
            <a:extLst>
              <a:ext uri="{FF2B5EF4-FFF2-40B4-BE49-F238E27FC236}">
                <a16:creationId xmlns:a16="http://schemas.microsoft.com/office/drawing/2014/main" id="{04F6ADF4-230F-53D8-A017-B39E50CAB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6FDBE6-D102-DC32-B94D-23974C0BB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219FA-D1BE-2347-AB7E-B0AC029E9B05}" type="slidenum">
              <a:rPr lang="en-US" smtClean="0"/>
              <a:t>‹#›</a:t>
            </a:fld>
            <a:endParaRPr lang="en-US"/>
          </a:p>
        </p:txBody>
      </p:sp>
    </p:spTree>
    <p:extLst>
      <p:ext uri="{BB962C8B-B14F-4D97-AF65-F5344CB8AC3E}">
        <p14:creationId xmlns:p14="http://schemas.microsoft.com/office/powerpoint/2010/main" val="1167965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D0DC05-D36F-CE88-0736-C1AB7CED8444}"/>
              </a:ext>
            </a:extLst>
          </p:cNvPr>
          <p:cNvSpPr>
            <a:spLocks noGrp="1"/>
          </p:cNvSpPr>
          <p:nvPr>
            <p:ph type="subTitle" idx="4294967295"/>
          </p:nvPr>
        </p:nvSpPr>
        <p:spPr>
          <a:xfrm>
            <a:off x="4445000" y="4257675"/>
            <a:ext cx="3302000" cy="657225"/>
          </a:xfrm>
        </p:spPr>
        <p:txBody>
          <a:bodyPr/>
          <a:lstStyle/>
          <a:p>
            <a:pPr marL="0" indent="0">
              <a:buNone/>
            </a:pPr>
            <a:r>
              <a:rPr lang="en-US" dirty="0"/>
              <a:t>Journal Club 2/23/24</a:t>
            </a:r>
          </a:p>
        </p:txBody>
      </p:sp>
      <p:pic>
        <p:nvPicPr>
          <p:cNvPr id="5" name="Picture 4" descr="A close-up of a document&#10;&#10;Description automatically generated">
            <a:extLst>
              <a:ext uri="{FF2B5EF4-FFF2-40B4-BE49-F238E27FC236}">
                <a16:creationId xmlns:a16="http://schemas.microsoft.com/office/drawing/2014/main" id="{7BAE7B95-674A-A27B-2603-D5024374FBBE}"/>
              </a:ext>
            </a:extLst>
          </p:cNvPr>
          <p:cNvPicPr>
            <a:picLocks noChangeAspect="1"/>
          </p:cNvPicPr>
          <p:nvPr/>
        </p:nvPicPr>
        <p:blipFill>
          <a:blip r:embed="rId2"/>
          <a:stretch>
            <a:fillRect/>
          </a:stretch>
        </p:blipFill>
        <p:spPr>
          <a:xfrm>
            <a:off x="35695" y="1122363"/>
            <a:ext cx="11168877" cy="2484437"/>
          </a:xfrm>
          <a:prstGeom prst="rect">
            <a:avLst/>
          </a:prstGeom>
        </p:spPr>
      </p:pic>
    </p:spTree>
    <p:extLst>
      <p:ext uri="{BB962C8B-B14F-4D97-AF65-F5344CB8AC3E}">
        <p14:creationId xmlns:p14="http://schemas.microsoft.com/office/powerpoint/2010/main" val="287967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sequence of sequence of sequence of sequence of sequence of sequence of sequence of sequence of sequence of sequence of sequence of sequence of sequence of sequence of sequence of sequence of sequence of sequence&#10;&#10;Description automatically generated">
            <a:extLst>
              <a:ext uri="{FF2B5EF4-FFF2-40B4-BE49-F238E27FC236}">
                <a16:creationId xmlns:a16="http://schemas.microsoft.com/office/drawing/2014/main" id="{A40376E6-494C-DBF0-2E5D-3C500CF8AEF2}"/>
              </a:ext>
            </a:extLst>
          </p:cNvPr>
          <p:cNvPicPr>
            <a:picLocks noChangeAspect="1"/>
          </p:cNvPicPr>
          <p:nvPr/>
        </p:nvPicPr>
        <p:blipFill>
          <a:blip r:embed="rId2"/>
          <a:stretch>
            <a:fillRect/>
          </a:stretch>
        </p:blipFill>
        <p:spPr>
          <a:xfrm>
            <a:off x="515591" y="459233"/>
            <a:ext cx="4634112" cy="5707652"/>
          </a:xfrm>
          <a:prstGeom prst="rect">
            <a:avLst/>
          </a:prstGeom>
        </p:spPr>
      </p:pic>
      <p:sp>
        <p:nvSpPr>
          <p:cNvPr id="6" name="TextBox 5">
            <a:extLst>
              <a:ext uri="{FF2B5EF4-FFF2-40B4-BE49-F238E27FC236}">
                <a16:creationId xmlns:a16="http://schemas.microsoft.com/office/drawing/2014/main" id="{87C2A361-A4A9-2B10-69DE-620CBADBF356}"/>
              </a:ext>
            </a:extLst>
          </p:cNvPr>
          <p:cNvSpPr txBox="1"/>
          <p:nvPr/>
        </p:nvSpPr>
        <p:spPr>
          <a:xfrm>
            <a:off x="5507665" y="459233"/>
            <a:ext cx="6018028" cy="3754874"/>
          </a:xfrm>
          <a:prstGeom prst="rect">
            <a:avLst/>
          </a:prstGeom>
          <a:noFill/>
        </p:spPr>
        <p:txBody>
          <a:bodyPr wrap="square">
            <a:spAutoFit/>
          </a:bodyPr>
          <a:lstStyle/>
          <a:p>
            <a:r>
              <a:rPr lang="en-US" sz="1400" b="1" dirty="0">
                <a:effectLst/>
                <a:latin typeface="Times New Roman" panose="02020603050405020304" pitchFamily="18" charset="0"/>
              </a:rPr>
              <a:t>Figure S3. Engineering of an anhydrotetracycline-inducible CRISPR-Cas9/</a:t>
            </a:r>
            <a:r>
              <a:rPr lang="el-GR" sz="1400" b="1" dirty="0">
                <a:effectLst/>
                <a:latin typeface="Times New Roman" panose="02020603050405020304" pitchFamily="18" charset="0"/>
              </a:rPr>
              <a:t>λ-</a:t>
            </a:r>
            <a:r>
              <a:rPr lang="en-US" sz="1400" b="1" dirty="0">
                <a:effectLst/>
                <a:latin typeface="Times New Roman" panose="02020603050405020304" pitchFamily="18" charset="0"/>
              </a:rPr>
              <a:t>Red recombineering strategy for scarless deletion of </a:t>
            </a:r>
            <a:r>
              <a:rPr lang="en-US" sz="1400" b="1" dirty="0" err="1">
                <a:effectLst/>
                <a:latin typeface="Times New Roman" panose="02020603050405020304" pitchFamily="18" charset="0"/>
              </a:rPr>
              <a:t>MTase</a:t>
            </a:r>
            <a:r>
              <a:rPr lang="en-US" sz="1400" b="1" dirty="0">
                <a:effectLst/>
                <a:latin typeface="Times New Roman" panose="02020603050405020304" pitchFamily="18" charset="0"/>
              </a:rPr>
              <a:t> </a:t>
            </a:r>
            <a:r>
              <a:rPr lang="en-US" sz="1400" dirty="0">
                <a:effectLst/>
                <a:latin typeface="Helvetica" pitchFamily="2" charset="0"/>
              </a:rPr>
              <a:t>34 </a:t>
            </a:r>
            <a:r>
              <a:rPr lang="en-US" sz="1400" b="1" dirty="0">
                <a:effectLst/>
                <a:latin typeface="Times New Roman" panose="02020603050405020304" pitchFamily="18" charset="0"/>
              </a:rPr>
              <a:t>genes within </a:t>
            </a:r>
            <a:r>
              <a:rPr lang="en-US" sz="1400" b="1" i="1" dirty="0">
                <a:effectLst/>
                <a:latin typeface="Times New Roman" panose="02020603050405020304" pitchFamily="18" charset="0"/>
              </a:rPr>
              <a:t>E. coli </a:t>
            </a:r>
            <a:r>
              <a:rPr lang="en-US" sz="1400" b="1" dirty="0">
                <a:effectLst/>
                <a:latin typeface="Times New Roman" panose="02020603050405020304" pitchFamily="18" charset="0"/>
              </a:rPr>
              <a:t>MC (ZYCY10P3S2T)</a:t>
            </a:r>
            <a:r>
              <a:rPr lang="en-US" sz="1400" dirty="0">
                <a:effectLst/>
                <a:latin typeface="Times New Roman" panose="02020603050405020304" pitchFamily="18" charset="0"/>
              </a:rPr>
              <a:t>. </a:t>
            </a:r>
            <a:r>
              <a:rPr lang="en-US" sz="1400" b="1" dirty="0">
                <a:effectLst/>
                <a:latin typeface="Times New Roman" panose="02020603050405020304" pitchFamily="18" charset="0"/>
              </a:rPr>
              <a:t>(A) </a:t>
            </a:r>
            <a:r>
              <a:rPr lang="en-US" sz="1400" dirty="0">
                <a:effectLst/>
                <a:latin typeface="Times New Roman" panose="02020603050405020304" pitchFamily="18" charset="0"/>
              </a:rPr>
              <a:t>The original dual plasmid (</a:t>
            </a:r>
            <a:r>
              <a:rPr lang="en-US" sz="1400" dirty="0" err="1">
                <a:effectLst/>
                <a:latin typeface="Times New Roman" panose="02020603050405020304" pitchFamily="18" charset="0"/>
              </a:rPr>
              <a:t>pCas</a:t>
            </a:r>
            <a:r>
              <a:rPr lang="en-US" sz="1400" dirty="0">
                <a:effectLst/>
                <a:latin typeface="Times New Roman" panose="02020603050405020304" pitchFamily="18" charset="0"/>
              </a:rPr>
              <a:t> and </a:t>
            </a:r>
            <a:r>
              <a:rPr lang="en-US" sz="1400" dirty="0" err="1">
                <a:effectLst/>
                <a:latin typeface="Times New Roman" panose="02020603050405020304" pitchFamily="18" charset="0"/>
              </a:rPr>
              <a:t>pTarget</a:t>
            </a:r>
            <a:r>
              <a:rPr lang="en-US" sz="1400" dirty="0">
                <a:effectLst/>
                <a:latin typeface="Times New Roman" panose="02020603050405020304" pitchFamily="18" charset="0"/>
              </a:rPr>
              <a:t>) CRISPR-Cas9/</a:t>
            </a:r>
            <a:r>
              <a:rPr lang="el-GR" sz="1400" dirty="0">
                <a:effectLst/>
                <a:latin typeface="Times New Roman" panose="02020603050405020304" pitchFamily="18" charset="0"/>
              </a:rPr>
              <a:t>λ-</a:t>
            </a:r>
            <a:r>
              <a:rPr lang="en-US" sz="1400" dirty="0">
                <a:effectLst/>
                <a:latin typeface="Times New Roman" panose="02020603050405020304" pitchFamily="18" charset="0"/>
              </a:rPr>
              <a:t>Red system developed by Jiang </a:t>
            </a:r>
            <a:r>
              <a:rPr lang="en-US" sz="1400" i="1" dirty="0">
                <a:effectLst/>
                <a:latin typeface="Times New Roman" panose="02020603050405020304" pitchFamily="18" charset="0"/>
              </a:rPr>
              <a:t>et al. </a:t>
            </a:r>
            <a:r>
              <a:rPr lang="en-US" sz="1400" dirty="0">
                <a:effectLst/>
                <a:latin typeface="Times New Roman" panose="02020603050405020304" pitchFamily="18" charset="0"/>
              </a:rPr>
              <a:t>(2), with an arabinose inducible regulatory promoter/repressor module (</a:t>
            </a:r>
            <a:r>
              <a:rPr lang="en-US" sz="1400" dirty="0" err="1">
                <a:effectLst/>
                <a:latin typeface="Times New Roman" panose="02020603050405020304" pitchFamily="18" charset="0"/>
              </a:rPr>
              <a:t>araC-Pbad</a:t>
            </a:r>
            <a:r>
              <a:rPr lang="en-US" sz="1400" dirty="0">
                <a:effectLst/>
                <a:latin typeface="Times New Roman" panose="02020603050405020304" pitchFamily="18" charset="0"/>
              </a:rPr>
              <a:t>) controlling the </a:t>
            </a:r>
            <a:r>
              <a:rPr lang="el-GR" sz="1400" dirty="0">
                <a:effectLst/>
                <a:latin typeface="Times New Roman" panose="02020603050405020304" pitchFamily="18" charset="0"/>
              </a:rPr>
              <a:t>λ-</a:t>
            </a:r>
            <a:r>
              <a:rPr lang="en-US" sz="1400" dirty="0">
                <a:effectLst/>
                <a:latin typeface="Times New Roman" panose="02020603050405020304" pitchFamily="18" charset="0"/>
              </a:rPr>
              <a:t>Red system (Gam, Beta, Exo). </a:t>
            </a:r>
            <a:r>
              <a:rPr lang="en-US" sz="1400" b="1" dirty="0">
                <a:effectLst/>
                <a:latin typeface="Times New Roman" panose="02020603050405020304" pitchFamily="18" charset="0"/>
              </a:rPr>
              <a:t>(B) </a:t>
            </a:r>
            <a:r>
              <a:rPr lang="en-US" sz="1400" dirty="0">
                <a:effectLst/>
                <a:latin typeface="Times New Roman" panose="02020603050405020304" pitchFamily="18" charset="0"/>
              </a:rPr>
              <a:t>Construction of the </a:t>
            </a:r>
            <a:r>
              <a:rPr lang="en-US" sz="1400" dirty="0" err="1">
                <a:effectLst/>
                <a:latin typeface="Times New Roman" panose="02020603050405020304" pitchFamily="18" charset="0"/>
              </a:rPr>
              <a:t>pCasTet</a:t>
            </a:r>
            <a:r>
              <a:rPr lang="en-US" sz="1400" dirty="0">
                <a:effectLst/>
                <a:latin typeface="Times New Roman" panose="02020603050405020304" pitchFamily="18" charset="0"/>
              </a:rPr>
              <a:t>-</a:t>
            </a:r>
            <a:r>
              <a:rPr lang="el-GR" sz="1400" dirty="0">
                <a:effectLst/>
                <a:latin typeface="Times New Roman" panose="02020603050405020304" pitchFamily="18" charset="0"/>
              </a:rPr>
              <a:t>λ </a:t>
            </a:r>
            <a:r>
              <a:rPr lang="en-US" sz="1400" dirty="0">
                <a:effectLst/>
                <a:latin typeface="Times New Roman" panose="02020603050405020304" pitchFamily="18" charset="0"/>
              </a:rPr>
              <a:t>plasmid, a modified version of </a:t>
            </a:r>
            <a:r>
              <a:rPr lang="en-US" sz="1400" dirty="0" err="1">
                <a:effectLst/>
                <a:latin typeface="Times New Roman" panose="02020603050405020304" pitchFamily="18" charset="0"/>
              </a:rPr>
              <a:t>pCas</a:t>
            </a:r>
            <a:r>
              <a:rPr lang="en-US" sz="1400" dirty="0">
                <a:effectLst/>
                <a:latin typeface="Times New Roman" panose="02020603050405020304" pitchFamily="18" charset="0"/>
              </a:rPr>
              <a:t>. An 818-bp tetracycline-inducible regulatory promoter/repressor unit, </a:t>
            </a:r>
            <a:r>
              <a:rPr lang="en-US" sz="1400" dirty="0" err="1">
                <a:effectLst/>
                <a:latin typeface="Times New Roman" panose="02020603050405020304" pitchFamily="18" charset="0"/>
              </a:rPr>
              <a:t>TetR</a:t>
            </a:r>
            <a:r>
              <a:rPr lang="en-US" sz="1400" dirty="0">
                <a:effectLst/>
                <a:latin typeface="Times New Roman" panose="02020603050405020304" pitchFamily="18" charset="0"/>
              </a:rPr>
              <a:t>/</a:t>
            </a:r>
            <a:r>
              <a:rPr lang="en-US" sz="1400" dirty="0" err="1">
                <a:effectLst/>
                <a:latin typeface="Times New Roman" panose="02020603050405020304" pitchFamily="18" charset="0"/>
              </a:rPr>
              <a:t>PtetO</a:t>
            </a:r>
            <a:r>
              <a:rPr lang="en-US" sz="1400" dirty="0">
                <a:effectLst/>
                <a:latin typeface="Times New Roman" panose="02020603050405020304" pitchFamily="18" charset="0"/>
              </a:rPr>
              <a:t>, was amplified from </a:t>
            </a:r>
            <a:r>
              <a:rPr lang="en-US" sz="1400" dirty="0" err="1">
                <a:effectLst/>
                <a:latin typeface="Times New Roman" panose="02020603050405020304" pitchFamily="18" charset="0"/>
              </a:rPr>
              <a:t>pCKTRBS</a:t>
            </a:r>
            <a:r>
              <a:rPr lang="en-US" sz="1400" dirty="0">
                <a:effectLst/>
                <a:latin typeface="Times New Roman" panose="02020603050405020304" pitchFamily="18" charset="0"/>
              </a:rPr>
              <a:t> and spliced to a linear amplicon of </a:t>
            </a:r>
            <a:r>
              <a:rPr lang="en-US" sz="1400" dirty="0" err="1">
                <a:effectLst/>
                <a:latin typeface="Times New Roman" panose="02020603050405020304" pitchFamily="18" charset="0"/>
              </a:rPr>
              <a:t>pCas</a:t>
            </a:r>
            <a:r>
              <a:rPr lang="en-US" sz="1400" dirty="0">
                <a:effectLst/>
                <a:latin typeface="Times New Roman" panose="02020603050405020304" pitchFamily="18" charset="0"/>
              </a:rPr>
              <a:t> lacking the </a:t>
            </a:r>
            <a:r>
              <a:rPr lang="en-US" sz="1400" dirty="0" err="1">
                <a:effectLst/>
                <a:latin typeface="Times New Roman" panose="02020603050405020304" pitchFamily="18" charset="0"/>
              </a:rPr>
              <a:t>araC-Pbad</a:t>
            </a:r>
            <a:r>
              <a:rPr lang="en-US" sz="1400" dirty="0">
                <a:effectLst/>
                <a:latin typeface="Times New Roman" panose="02020603050405020304" pitchFamily="18" charset="0"/>
              </a:rPr>
              <a:t> module. The resultant plasmid, </a:t>
            </a:r>
            <a:r>
              <a:rPr lang="en-US" sz="1400" dirty="0" err="1">
                <a:effectLst/>
                <a:latin typeface="Times New Roman" panose="02020603050405020304" pitchFamily="18" charset="0"/>
              </a:rPr>
              <a:t>pCasTet</a:t>
            </a:r>
            <a:r>
              <a:rPr lang="en-US" sz="1400" dirty="0">
                <a:effectLst/>
                <a:latin typeface="Times New Roman" panose="02020603050405020304" pitchFamily="18" charset="0"/>
              </a:rPr>
              <a:t>-</a:t>
            </a:r>
            <a:r>
              <a:rPr lang="el-GR" sz="1400" dirty="0">
                <a:effectLst/>
                <a:latin typeface="Times New Roman" panose="02020603050405020304" pitchFamily="18" charset="0"/>
              </a:rPr>
              <a:t>λ, </a:t>
            </a:r>
            <a:r>
              <a:rPr lang="en-US" sz="1400" dirty="0">
                <a:effectLst/>
                <a:latin typeface="Times New Roman" panose="02020603050405020304" pitchFamily="18" charset="0"/>
              </a:rPr>
              <a:t>contains </a:t>
            </a:r>
            <a:r>
              <a:rPr lang="el-GR" sz="1400" dirty="0">
                <a:effectLst/>
                <a:latin typeface="Times New Roman" panose="02020603050405020304" pitchFamily="18" charset="0"/>
              </a:rPr>
              <a:t>λ-</a:t>
            </a:r>
            <a:r>
              <a:rPr lang="en-US" sz="1400" dirty="0">
                <a:effectLst/>
                <a:latin typeface="Times New Roman" panose="02020603050405020304" pitchFamily="18" charset="0"/>
              </a:rPr>
              <a:t>Red genes under transcriptional control of the </a:t>
            </a:r>
            <a:r>
              <a:rPr lang="en-US" sz="1400" dirty="0" err="1">
                <a:effectLst/>
                <a:latin typeface="Times New Roman" panose="02020603050405020304" pitchFamily="18" charset="0"/>
              </a:rPr>
              <a:t>TetR</a:t>
            </a:r>
            <a:r>
              <a:rPr lang="en-US" sz="1400" dirty="0">
                <a:effectLst/>
                <a:latin typeface="Times New Roman" panose="02020603050405020304" pitchFamily="18" charset="0"/>
              </a:rPr>
              <a:t>/</a:t>
            </a:r>
            <a:r>
              <a:rPr lang="en-US" sz="1400" dirty="0" err="1">
                <a:effectLst/>
                <a:latin typeface="Times New Roman" panose="02020603050405020304" pitchFamily="18" charset="0"/>
              </a:rPr>
              <a:t>PtetO</a:t>
            </a:r>
            <a:r>
              <a:rPr lang="en-US" sz="1400" dirty="0">
                <a:effectLst/>
                <a:latin typeface="Times New Roman" panose="02020603050405020304" pitchFamily="18" charset="0"/>
              </a:rPr>
              <a:t> regulatory cassette and can be used in combination with the original </a:t>
            </a:r>
            <a:r>
              <a:rPr lang="en-US" sz="1400" dirty="0" err="1">
                <a:effectLst/>
                <a:latin typeface="Times New Roman" panose="02020603050405020304" pitchFamily="18" charset="0"/>
              </a:rPr>
              <a:t>pTarget</a:t>
            </a:r>
            <a:r>
              <a:rPr lang="en-US" sz="1400" dirty="0">
                <a:effectLst/>
                <a:latin typeface="Times New Roman" panose="02020603050405020304" pitchFamily="18" charset="0"/>
              </a:rPr>
              <a:t>. </a:t>
            </a:r>
            <a:r>
              <a:rPr lang="en-US" sz="1400" dirty="0">
                <a:effectLst/>
                <a:latin typeface="Helvetica" pitchFamily="2" charset="0"/>
              </a:rPr>
              <a:t> </a:t>
            </a:r>
            <a:r>
              <a:rPr lang="en-US" sz="1400" b="1" dirty="0">
                <a:effectLst/>
                <a:latin typeface="Times New Roman" panose="02020603050405020304" pitchFamily="18" charset="0"/>
              </a:rPr>
              <a:t>(C) </a:t>
            </a:r>
            <a:r>
              <a:rPr lang="en-US" sz="1400" dirty="0">
                <a:effectLst/>
                <a:latin typeface="Times New Roman" panose="02020603050405020304" pitchFamily="18" charset="0"/>
              </a:rPr>
              <a:t>Assembly of DNA editing templates for </a:t>
            </a:r>
            <a:r>
              <a:rPr lang="en-US" sz="1400" dirty="0" err="1">
                <a:effectLst/>
                <a:latin typeface="Times New Roman" panose="02020603050405020304" pitchFamily="18" charset="0"/>
              </a:rPr>
              <a:t>MTase</a:t>
            </a:r>
            <a:r>
              <a:rPr lang="en-US" sz="1400" dirty="0">
                <a:effectLst/>
                <a:latin typeface="Times New Roman" panose="02020603050405020304" pitchFamily="18" charset="0"/>
              </a:rPr>
              <a:t> gene recombineering in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MC. Approximately 400-bp regions from 5’ and 3’ of each</a:t>
            </a:r>
            <a:r>
              <a:rPr lang="en-US" sz="1400" dirty="0">
                <a:effectLst/>
                <a:latin typeface="Helvetica" pitchFamily="2" charset="0"/>
              </a:rPr>
              <a:t> </a:t>
            </a:r>
            <a:r>
              <a:rPr lang="en-US" sz="1400" dirty="0" err="1">
                <a:effectLst/>
                <a:latin typeface="Times New Roman" panose="02020603050405020304" pitchFamily="18" charset="0"/>
              </a:rPr>
              <a:t>MTase</a:t>
            </a:r>
            <a:r>
              <a:rPr lang="en-US" sz="1400" dirty="0">
                <a:effectLst/>
                <a:latin typeface="Times New Roman" panose="02020603050405020304" pitchFamily="18" charset="0"/>
              </a:rPr>
              <a:t> gene were spliced together onto a </a:t>
            </a:r>
            <a:r>
              <a:rPr lang="en-US" sz="1400" dirty="0" err="1">
                <a:effectLst/>
                <a:latin typeface="Times New Roman" panose="02020603050405020304" pitchFamily="18" charset="0"/>
              </a:rPr>
              <a:t>pRRS</a:t>
            </a:r>
            <a:r>
              <a:rPr lang="en-US" sz="1400" dirty="0">
                <a:effectLst/>
                <a:latin typeface="Times New Roman" panose="02020603050405020304" pitchFamily="18" charset="0"/>
              </a:rPr>
              <a:t> plasmid backbone to form the </a:t>
            </a:r>
            <a:r>
              <a:rPr lang="en-US" sz="1400" dirty="0" err="1">
                <a:effectLst/>
                <a:latin typeface="Times New Roman" panose="02020603050405020304" pitchFamily="18" charset="0"/>
              </a:rPr>
              <a:t>MTase</a:t>
            </a:r>
            <a:r>
              <a:rPr lang="en-US" sz="1400" dirty="0">
                <a:effectLst/>
                <a:latin typeface="Times New Roman" panose="02020603050405020304" pitchFamily="18" charset="0"/>
              </a:rPr>
              <a:t> deletion template plasmids (</a:t>
            </a:r>
            <a:r>
              <a:rPr lang="en-US" sz="1400" dirty="0" err="1">
                <a:effectLst/>
                <a:latin typeface="Times New Roman" panose="02020603050405020304" pitchFamily="18" charset="0"/>
              </a:rPr>
              <a:t>pRRSDcmET</a:t>
            </a:r>
            <a:r>
              <a:rPr lang="en-US" sz="1400" dirty="0">
                <a:effectLst/>
                <a:latin typeface="Times New Roman" panose="02020603050405020304" pitchFamily="18" charset="0"/>
              </a:rPr>
              <a:t>, </a:t>
            </a:r>
            <a:r>
              <a:rPr lang="en-US" sz="1400" dirty="0" err="1">
                <a:effectLst/>
                <a:latin typeface="Times New Roman" panose="02020603050405020304" pitchFamily="18" charset="0"/>
              </a:rPr>
              <a:t>pRRSHsdET</a:t>
            </a:r>
            <a:r>
              <a:rPr lang="en-US" sz="1400" dirty="0">
                <a:effectLst/>
                <a:latin typeface="Times New Roman" panose="02020603050405020304" pitchFamily="18" charset="0"/>
              </a:rPr>
              <a:t>, and </a:t>
            </a:r>
            <a:r>
              <a:rPr lang="en-US" sz="1400" dirty="0" err="1">
                <a:effectLst/>
                <a:latin typeface="Times New Roman" panose="02020603050405020304" pitchFamily="18" charset="0"/>
              </a:rPr>
              <a:t>pRRSDamET</a:t>
            </a:r>
            <a:r>
              <a:rPr lang="en-US" sz="1400" dirty="0">
                <a:effectLst/>
                <a:latin typeface="Times New Roman" panose="02020603050405020304" pitchFamily="18" charset="0"/>
              </a:rPr>
              <a:t>; where ET is editing template). These plasmids were used to amplify each </a:t>
            </a:r>
            <a:r>
              <a:rPr lang="en-US" sz="1400" dirty="0" err="1">
                <a:effectLst/>
                <a:latin typeface="Times New Roman" panose="02020603050405020304" pitchFamily="18" charset="0"/>
              </a:rPr>
              <a:t>MTase</a:t>
            </a:r>
            <a:r>
              <a:rPr lang="en-US" sz="1400" dirty="0">
                <a:effectLst/>
                <a:latin typeface="Times New Roman" panose="02020603050405020304" pitchFamily="18" charset="0"/>
              </a:rPr>
              <a:t> editing template prior to </a:t>
            </a:r>
            <a:r>
              <a:rPr lang="el-GR" sz="1400" dirty="0">
                <a:effectLst/>
                <a:latin typeface="Times New Roman" panose="02020603050405020304" pitchFamily="18" charset="0"/>
              </a:rPr>
              <a:t>λ-</a:t>
            </a:r>
            <a:r>
              <a:rPr lang="en-US" sz="1400" dirty="0">
                <a:effectLst/>
                <a:latin typeface="Times New Roman" panose="02020603050405020304" pitchFamily="18" charset="0"/>
              </a:rPr>
              <a:t>Red recombineering. </a:t>
            </a:r>
          </a:p>
        </p:txBody>
      </p:sp>
    </p:spTree>
    <p:extLst>
      <p:ext uri="{BB962C8B-B14F-4D97-AF65-F5344CB8AC3E}">
        <p14:creationId xmlns:p14="http://schemas.microsoft.com/office/powerpoint/2010/main" val="326750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332D8E-8B48-D469-4C73-A3C99E889A58}"/>
              </a:ext>
            </a:extLst>
          </p:cNvPr>
          <p:cNvSpPr txBox="1"/>
          <p:nvPr/>
        </p:nvSpPr>
        <p:spPr>
          <a:xfrm>
            <a:off x="6565516" y="739815"/>
            <a:ext cx="4775880" cy="2462213"/>
          </a:xfrm>
          <a:prstGeom prst="rect">
            <a:avLst/>
          </a:prstGeom>
          <a:noFill/>
        </p:spPr>
        <p:txBody>
          <a:bodyPr wrap="square">
            <a:spAutoFit/>
          </a:bodyPr>
          <a:lstStyle/>
          <a:p>
            <a:r>
              <a:rPr lang="en-US" sz="1400" b="1" dirty="0">
                <a:effectLst/>
                <a:latin typeface="Times New Roman" panose="02020603050405020304" pitchFamily="18" charset="0"/>
              </a:rPr>
              <a:t>Figure S3. Engineering of an anhydrotetracycline-inducible CRISPR-Cas9/</a:t>
            </a:r>
            <a:r>
              <a:rPr lang="el-GR" sz="1400" b="1" dirty="0">
                <a:effectLst/>
                <a:latin typeface="Times New Roman" panose="02020603050405020304" pitchFamily="18" charset="0"/>
              </a:rPr>
              <a:t>λ-</a:t>
            </a:r>
            <a:r>
              <a:rPr lang="en-US" sz="1400" b="1" dirty="0">
                <a:effectLst/>
                <a:latin typeface="Times New Roman" panose="02020603050405020304" pitchFamily="18" charset="0"/>
              </a:rPr>
              <a:t>Red recombineering strategy for scarless deletion of </a:t>
            </a:r>
            <a:r>
              <a:rPr lang="en-US" sz="1400" b="1" dirty="0" err="1">
                <a:effectLst/>
                <a:latin typeface="Times New Roman" panose="02020603050405020304" pitchFamily="18" charset="0"/>
              </a:rPr>
              <a:t>MTase</a:t>
            </a:r>
            <a:r>
              <a:rPr lang="en-US" sz="1400" b="1" dirty="0">
                <a:effectLst/>
                <a:latin typeface="Times New Roman" panose="02020603050405020304" pitchFamily="18" charset="0"/>
              </a:rPr>
              <a:t> </a:t>
            </a:r>
            <a:r>
              <a:rPr lang="en-US" sz="1400" dirty="0">
                <a:effectLst/>
                <a:latin typeface="Helvetica" pitchFamily="2" charset="0"/>
              </a:rPr>
              <a:t>34 </a:t>
            </a:r>
            <a:r>
              <a:rPr lang="en-US" sz="1400" b="1" dirty="0">
                <a:effectLst/>
                <a:latin typeface="Times New Roman" panose="02020603050405020304" pitchFamily="18" charset="0"/>
              </a:rPr>
              <a:t>genes within </a:t>
            </a:r>
            <a:r>
              <a:rPr lang="en-US" sz="1400" b="1" i="1" dirty="0">
                <a:effectLst/>
                <a:latin typeface="Times New Roman" panose="02020603050405020304" pitchFamily="18" charset="0"/>
              </a:rPr>
              <a:t>E. coli </a:t>
            </a:r>
            <a:r>
              <a:rPr lang="en-US" sz="1400" b="1" dirty="0">
                <a:effectLst/>
                <a:latin typeface="Times New Roman" panose="02020603050405020304" pitchFamily="18" charset="0"/>
              </a:rPr>
              <a:t>MC (ZYCY10P3S2T)</a:t>
            </a:r>
            <a:r>
              <a:rPr lang="en-US" sz="1400" dirty="0">
                <a:effectLst/>
                <a:latin typeface="Times New Roman" panose="02020603050405020304" pitchFamily="18" charset="0"/>
              </a:rPr>
              <a:t>. </a:t>
            </a:r>
            <a:r>
              <a:rPr lang="en-US" sz="1400" b="1" dirty="0">
                <a:effectLst/>
                <a:latin typeface="Times New Roman" panose="02020603050405020304" pitchFamily="18" charset="0"/>
              </a:rPr>
              <a:t>(C) </a:t>
            </a:r>
            <a:r>
              <a:rPr lang="en-US" sz="1400" dirty="0">
                <a:effectLst/>
                <a:latin typeface="Times New Roman" panose="02020603050405020304" pitchFamily="18" charset="0"/>
              </a:rPr>
              <a:t>Assembly of DNA editing templates for </a:t>
            </a:r>
            <a:r>
              <a:rPr lang="en-US" sz="1400" dirty="0" err="1">
                <a:effectLst/>
                <a:latin typeface="Times New Roman" panose="02020603050405020304" pitchFamily="18" charset="0"/>
              </a:rPr>
              <a:t>MTase</a:t>
            </a:r>
            <a:r>
              <a:rPr lang="en-US" sz="1400" dirty="0">
                <a:effectLst/>
                <a:latin typeface="Times New Roman" panose="02020603050405020304" pitchFamily="18" charset="0"/>
              </a:rPr>
              <a:t> gene recombineering in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MC. Approximately 400-bp regions from 5’ and 3’ of each</a:t>
            </a:r>
            <a:r>
              <a:rPr lang="en-US" sz="1400" dirty="0">
                <a:effectLst/>
                <a:latin typeface="Helvetica" pitchFamily="2" charset="0"/>
              </a:rPr>
              <a:t> </a:t>
            </a:r>
            <a:r>
              <a:rPr lang="en-US" sz="1400" dirty="0" err="1">
                <a:effectLst/>
                <a:latin typeface="Times New Roman" panose="02020603050405020304" pitchFamily="18" charset="0"/>
              </a:rPr>
              <a:t>MTase</a:t>
            </a:r>
            <a:r>
              <a:rPr lang="en-US" sz="1400" dirty="0">
                <a:effectLst/>
                <a:latin typeface="Times New Roman" panose="02020603050405020304" pitchFamily="18" charset="0"/>
              </a:rPr>
              <a:t> gene were spliced together onto a </a:t>
            </a:r>
            <a:r>
              <a:rPr lang="en-US" sz="1400" dirty="0" err="1">
                <a:effectLst/>
                <a:latin typeface="Times New Roman" panose="02020603050405020304" pitchFamily="18" charset="0"/>
              </a:rPr>
              <a:t>pRRS</a:t>
            </a:r>
            <a:r>
              <a:rPr lang="en-US" sz="1400" dirty="0">
                <a:effectLst/>
                <a:latin typeface="Times New Roman" panose="02020603050405020304" pitchFamily="18" charset="0"/>
              </a:rPr>
              <a:t> plasmid backbone to form the </a:t>
            </a:r>
            <a:r>
              <a:rPr lang="en-US" sz="1400" dirty="0" err="1">
                <a:effectLst/>
                <a:latin typeface="Times New Roman" panose="02020603050405020304" pitchFamily="18" charset="0"/>
              </a:rPr>
              <a:t>MTase</a:t>
            </a:r>
            <a:r>
              <a:rPr lang="en-US" sz="1400" dirty="0">
                <a:effectLst/>
                <a:latin typeface="Times New Roman" panose="02020603050405020304" pitchFamily="18" charset="0"/>
              </a:rPr>
              <a:t> deletion template plasmids (</a:t>
            </a:r>
            <a:r>
              <a:rPr lang="en-US" sz="1400" dirty="0" err="1">
                <a:effectLst/>
                <a:latin typeface="Times New Roman" panose="02020603050405020304" pitchFamily="18" charset="0"/>
              </a:rPr>
              <a:t>pRRSDcmET</a:t>
            </a:r>
            <a:r>
              <a:rPr lang="en-US" sz="1400" dirty="0">
                <a:effectLst/>
                <a:latin typeface="Times New Roman" panose="02020603050405020304" pitchFamily="18" charset="0"/>
              </a:rPr>
              <a:t>, </a:t>
            </a:r>
            <a:r>
              <a:rPr lang="en-US" sz="1400" dirty="0" err="1">
                <a:effectLst/>
                <a:latin typeface="Times New Roman" panose="02020603050405020304" pitchFamily="18" charset="0"/>
              </a:rPr>
              <a:t>pRRSHsdET</a:t>
            </a:r>
            <a:r>
              <a:rPr lang="en-US" sz="1400" dirty="0">
                <a:effectLst/>
                <a:latin typeface="Times New Roman" panose="02020603050405020304" pitchFamily="18" charset="0"/>
              </a:rPr>
              <a:t>, and </a:t>
            </a:r>
            <a:r>
              <a:rPr lang="en-US" sz="1400" dirty="0" err="1">
                <a:effectLst/>
                <a:latin typeface="Times New Roman" panose="02020603050405020304" pitchFamily="18" charset="0"/>
              </a:rPr>
              <a:t>pRRSDamET</a:t>
            </a:r>
            <a:r>
              <a:rPr lang="en-US" sz="1400" dirty="0">
                <a:effectLst/>
                <a:latin typeface="Times New Roman" panose="02020603050405020304" pitchFamily="18" charset="0"/>
              </a:rPr>
              <a:t>; where ET is editing template). These plasmids were used to amplify each </a:t>
            </a:r>
            <a:r>
              <a:rPr lang="en-US" sz="1400" dirty="0" err="1">
                <a:effectLst/>
                <a:latin typeface="Times New Roman" panose="02020603050405020304" pitchFamily="18" charset="0"/>
              </a:rPr>
              <a:t>MTase</a:t>
            </a:r>
            <a:r>
              <a:rPr lang="en-US" sz="1400" dirty="0">
                <a:effectLst/>
                <a:latin typeface="Times New Roman" panose="02020603050405020304" pitchFamily="18" charset="0"/>
              </a:rPr>
              <a:t> editing template prior to </a:t>
            </a:r>
            <a:r>
              <a:rPr lang="el-GR" sz="1400" dirty="0">
                <a:effectLst/>
                <a:latin typeface="Times New Roman" panose="02020603050405020304" pitchFamily="18" charset="0"/>
              </a:rPr>
              <a:t>λ-</a:t>
            </a:r>
            <a:r>
              <a:rPr lang="en-US" sz="1400" dirty="0">
                <a:effectLst/>
                <a:latin typeface="Times New Roman" panose="02020603050405020304" pitchFamily="18" charset="0"/>
              </a:rPr>
              <a:t>Red recombineering. </a:t>
            </a:r>
          </a:p>
        </p:txBody>
      </p:sp>
      <p:pic>
        <p:nvPicPr>
          <p:cNvPr id="7" name="Picture 6" descr="A diagram of a system&#10;&#10;Description automatically generated">
            <a:extLst>
              <a:ext uri="{FF2B5EF4-FFF2-40B4-BE49-F238E27FC236}">
                <a16:creationId xmlns:a16="http://schemas.microsoft.com/office/drawing/2014/main" id="{55168DB1-7ED8-CBB8-6715-9E0350D82DB2}"/>
              </a:ext>
            </a:extLst>
          </p:cNvPr>
          <p:cNvPicPr>
            <a:picLocks noChangeAspect="1"/>
          </p:cNvPicPr>
          <p:nvPr/>
        </p:nvPicPr>
        <p:blipFill>
          <a:blip r:embed="rId2"/>
          <a:stretch>
            <a:fillRect/>
          </a:stretch>
        </p:blipFill>
        <p:spPr>
          <a:xfrm>
            <a:off x="350874" y="336203"/>
            <a:ext cx="5029200" cy="6194266"/>
          </a:xfrm>
          <a:prstGeom prst="rect">
            <a:avLst/>
          </a:prstGeom>
        </p:spPr>
      </p:pic>
    </p:spTree>
    <p:extLst>
      <p:ext uri="{BB962C8B-B14F-4D97-AF65-F5344CB8AC3E}">
        <p14:creationId xmlns:p14="http://schemas.microsoft.com/office/powerpoint/2010/main" val="33225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na sequence&#10;&#10;Description automatically generated with medium confidence">
            <a:extLst>
              <a:ext uri="{FF2B5EF4-FFF2-40B4-BE49-F238E27FC236}">
                <a16:creationId xmlns:a16="http://schemas.microsoft.com/office/drawing/2014/main" id="{D6645ACC-14F7-8945-A725-703ABACDBA2D}"/>
              </a:ext>
            </a:extLst>
          </p:cNvPr>
          <p:cNvPicPr>
            <a:picLocks noChangeAspect="1"/>
          </p:cNvPicPr>
          <p:nvPr/>
        </p:nvPicPr>
        <p:blipFill>
          <a:blip r:embed="rId2"/>
          <a:stretch>
            <a:fillRect/>
          </a:stretch>
        </p:blipFill>
        <p:spPr>
          <a:xfrm>
            <a:off x="671450" y="241300"/>
            <a:ext cx="7772400" cy="5464628"/>
          </a:xfrm>
          <a:prstGeom prst="rect">
            <a:avLst/>
          </a:prstGeom>
        </p:spPr>
      </p:pic>
      <p:sp>
        <p:nvSpPr>
          <p:cNvPr id="7" name="TextBox 6">
            <a:extLst>
              <a:ext uri="{FF2B5EF4-FFF2-40B4-BE49-F238E27FC236}">
                <a16:creationId xmlns:a16="http://schemas.microsoft.com/office/drawing/2014/main" id="{821FA7A6-8CC5-FDE8-4D3F-53BDB4DF637C}"/>
              </a:ext>
            </a:extLst>
          </p:cNvPr>
          <p:cNvSpPr txBox="1"/>
          <p:nvPr/>
        </p:nvSpPr>
        <p:spPr>
          <a:xfrm>
            <a:off x="5064424" y="5447149"/>
            <a:ext cx="6100762" cy="1169551"/>
          </a:xfrm>
          <a:prstGeom prst="rect">
            <a:avLst/>
          </a:prstGeom>
          <a:noFill/>
        </p:spPr>
        <p:txBody>
          <a:bodyPr wrap="square">
            <a:spAutoFit/>
          </a:bodyPr>
          <a:lstStyle/>
          <a:p>
            <a:r>
              <a:rPr lang="en-US" sz="1400" b="1" dirty="0">
                <a:effectLst/>
                <a:latin typeface="Times New Roman" panose="02020603050405020304" pitchFamily="18" charset="0"/>
              </a:rPr>
              <a:t>Figure S4. The CRISPR-Cas9/</a:t>
            </a:r>
            <a:r>
              <a:rPr lang="el-GR" sz="1400" b="1" dirty="0">
                <a:effectLst/>
                <a:latin typeface="Times New Roman" panose="02020603050405020304" pitchFamily="18" charset="0"/>
              </a:rPr>
              <a:t>λ-</a:t>
            </a:r>
            <a:r>
              <a:rPr lang="en-US" sz="1400" b="1" dirty="0">
                <a:effectLst/>
                <a:latin typeface="Times New Roman" panose="02020603050405020304" pitchFamily="18" charset="0"/>
              </a:rPr>
              <a:t>Red recombineering scheme used in </a:t>
            </a:r>
            <a:r>
              <a:rPr lang="en-US" sz="1400" b="1" i="1" dirty="0">
                <a:effectLst/>
                <a:latin typeface="Times New Roman" panose="02020603050405020304" pitchFamily="18" charset="0"/>
              </a:rPr>
              <a:t>E. coli </a:t>
            </a:r>
            <a:r>
              <a:rPr lang="en-US" sz="1400" b="1" dirty="0">
                <a:effectLst/>
                <a:latin typeface="Times New Roman" panose="02020603050405020304" pitchFamily="18" charset="0"/>
              </a:rPr>
              <a:t>MC (ZYCY10P3S2T) for scarless </a:t>
            </a:r>
            <a:r>
              <a:rPr lang="en-US" sz="1400" b="1" dirty="0" err="1">
                <a:effectLst/>
                <a:latin typeface="Times New Roman" panose="02020603050405020304" pitchFamily="18" charset="0"/>
              </a:rPr>
              <a:t>MTase</a:t>
            </a:r>
            <a:r>
              <a:rPr lang="en-US" sz="1400" b="1" dirty="0">
                <a:effectLst/>
                <a:latin typeface="Times New Roman" panose="02020603050405020304" pitchFamily="18" charset="0"/>
              </a:rPr>
              <a:t> gene deletion. </a:t>
            </a:r>
            <a:r>
              <a:rPr lang="en-US" sz="1400" dirty="0" err="1">
                <a:effectLst/>
                <a:latin typeface="Times New Roman" panose="02020603050405020304" pitchFamily="18" charset="0"/>
              </a:rPr>
              <a:t>pTarget</a:t>
            </a:r>
            <a:r>
              <a:rPr lang="en-US" sz="1400" dirty="0">
                <a:effectLst/>
                <a:latin typeface="Times New Roman" panose="02020603050405020304" pitchFamily="18" charset="0"/>
              </a:rPr>
              <a:t> plasmids (</a:t>
            </a:r>
            <a:r>
              <a:rPr lang="en-US" sz="1400" dirty="0" err="1">
                <a:effectLst/>
                <a:latin typeface="Times New Roman" panose="02020603050405020304" pitchFamily="18" charset="0"/>
              </a:rPr>
              <a:t>pT-Dcm</a:t>
            </a:r>
            <a:r>
              <a:rPr lang="en-US" sz="1400" dirty="0">
                <a:effectLst/>
                <a:latin typeface="Times New Roman" panose="02020603050405020304" pitchFamily="18" charset="0"/>
              </a:rPr>
              <a:t> and </a:t>
            </a:r>
            <a:r>
              <a:rPr lang="en-US" sz="1400" dirty="0" err="1">
                <a:effectLst/>
                <a:latin typeface="Times New Roman" panose="02020603050405020304" pitchFamily="18" charset="0"/>
              </a:rPr>
              <a:t>pT-Hsd</a:t>
            </a:r>
            <a:r>
              <a:rPr lang="en-US" sz="1400" dirty="0">
                <a:effectLst/>
                <a:latin typeface="Times New Roman" panose="02020603050405020304" pitchFamily="18" charset="0"/>
              </a:rPr>
              <a:t>) each encode constitutively expressed gRNAs for Cas9-mediated targeting of </a:t>
            </a:r>
            <a:r>
              <a:rPr lang="en-US" sz="1400" dirty="0" err="1">
                <a:effectLst/>
                <a:latin typeface="Times New Roman" panose="02020603050405020304" pitchFamily="18" charset="0"/>
              </a:rPr>
              <a:t>MTase</a:t>
            </a:r>
            <a:r>
              <a:rPr lang="en-US" sz="1400" dirty="0">
                <a:effectLst/>
                <a:latin typeface="Times New Roman" panose="02020603050405020304" pitchFamily="18" charset="0"/>
              </a:rPr>
              <a:t> genes in unsuccessfully edited cells. gRNA sequences used are included in Table S5. </a:t>
            </a:r>
          </a:p>
        </p:txBody>
      </p:sp>
    </p:spTree>
    <p:extLst>
      <p:ext uri="{BB962C8B-B14F-4D97-AF65-F5344CB8AC3E}">
        <p14:creationId xmlns:p14="http://schemas.microsoft.com/office/powerpoint/2010/main" val="176266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diagram&#10;&#10;Description automatically generated">
            <a:extLst>
              <a:ext uri="{FF2B5EF4-FFF2-40B4-BE49-F238E27FC236}">
                <a16:creationId xmlns:a16="http://schemas.microsoft.com/office/drawing/2014/main" id="{16A8FE75-F823-2580-C90C-AE8CB94B6157}"/>
              </a:ext>
            </a:extLst>
          </p:cNvPr>
          <p:cNvPicPr>
            <a:picLocks noChangeAspect="1"/>
          </p:cNvPicPr>
          <p:nvPr/>
        </p:nvPicPr>
        <p:blipFill>
          <a:blip r:embed="rId2"/>
          <a:stretch>
            <a:fillRect/>
          </a:stretch>
        </p:blipFill>
        <p:spPr>
          <a:xfrm>
            <a:off x="71652" y="168646"/>
            <a:ext cx="7772400" cy="5467404"/>
          </a:xfrm>
          <a:prstGeom prst="rect">
            <a:avLst/>
          </a:prstGeom>
        </p:spPr>
      </p:pic>
      <p:sp>
        <p:nvSpPr>
          <p:cNvPr id="4" name="TextBox 3">
            <a:extLst>
              <a:ext uri="{FF2B5EF4-FFF2-40B4-BE49-F238E27FC236}">
                <a16:creationId xmlns:a16="http://schemas.microsoft.com/office/drawing/2014/main" id="{8EC551CA-7201-EEA7-B613-6957B9C589BD}"/>
              </a:ext>
            </a:extLst>
          </p:cNvPr>
          <p:cNvSpPr txBox="1"/>
          <p:nvPr/>
        </p:nvSpPr>
        <p:spPr>
          <a:xfrm>
            <a:off x="7844052" y="382817"/>
            <a:ext cx="4347948" cy="5693866"/>
          </a:xfrm>
          <a:prstGeom prst="rect">
            <a:avLst/>
          </a:prstGeom>
          <a:noFill/>
        </p:spPr>
        <p:txBody>
          <a:bodyPr wrap="square">
            <a:spAutoFit/>
          </a:bodyPr>
          <a:lstStyle/>
          <a:p>
            <a:r>
              <a:rPr lang="en-US" sz="1400" b="1" dirty="0">
                <a:effectLst/>
                <a:latin typeface="Times New Roman" panose="02020603050405020304" pitchFamily="18" charset="0"/>
              </a:rPr>
              <a:t>Figure S5. Schematic representations showing the context of genome editing in </a:t>
            </a:r>
            <a:r>
              <a:rPr lang="en-US" sz="1400" b="1" i="1" dirty="0">
                <a:effectLst/>
                <a:latin typeface="Times New Roman" panose="02020603050405020304" pitchFamily="18" charset="0"/>
              </a:rPr>
              <a:t>E. coli </a:t>
            </a:r>
            <a:r>
              <a:rPr lang="en-US" sz="1400" b="1" dirty="0">
                <a:effectLst/>
                <a:latin typeface="Times New Roman" panose="02020603050405020304" pitchFamily="18" charset="0"/>
              </a:rPr>
              <a:t>JMC-series strains along with phenotypic </a:t>
            </a:r>
            <a:r>
              <a:rPr lang="en-US" sz="1400" dirty="0">
                <a:effectLst/>
                <a:latin typeface="Helvetica" pitchFamily="2" charset="0"/>
              </a:rPr>
              <a:t>46 </a:t>
            </a:r>
            <a:r>
              <a:rPr lang="en-US" sz="1400" b="1" dirty="0">
                <a:effectLst/>
                <a:latin typeface="Times New Roman" panose="02020603050405020304" pitchFamily="18" charset="0"/>
              </a:rPr>
              <a:t>confirmation of </a:t>
            </a:r>
            <a:r>
              <a:rPr lang="en-US" sz="1400" b="1" dirty="0" err="1">
                <a:effectLst/>
                <a:latin typeface="Times New Roman" panose="02020603050405020304" pitchFamily="18" charset="0"/>
              </a:rPr>
              <a:t>MTase</a:t>
            </a:r>
            <a:r>
              <a:rPr lang="en-US" sz="1400" b="1" dirty="0">
                <a:effectLst/>
                <a:latin typeface="Times New Roman" panose="02020603050405020304" pitchFamily="18" charset="0"/>
              </a:rPr>
              <a:t> deficiencies. (A) </a:t>
            </a:r>
            <a:r>
              <a:rPr lang="en-US" sz="1400" dirty="0">
                <a:effectLst/>
                <a:latin typeface="Times New Roman" panose="02020603050405020304" pitchFamily="18" charset="0"/>
              </a:rPr>
              <a:t>Sequence confirmed </a:t>
            </a:r>
            <a:r>
              <a:rPr lang="en-US" sz="1400" i="1" dirty="0" err="1">
                <a:effectLst/>
                <a:latin typeface="Times New Roman" panose="02020603050405020304" pitchFamily="18" charset="0"/>
              </a:rPr>
              <a:t>dcm</a:t>
            </a:r>
            <a:r>
              <a:rPr lang="en-US" sz="1400" i="1" dirty="0">
                <a:effectLst/>
                <a:latin typeface="Times New Roman" panose="02020603050405020304" pitchFamily="18" charset="0"/>
              </a:rPr>
              <a:t> </a:t>
            </a:r>
            <a:r>
              <a:rPr lang="en-US" sz="1400" dirty="0">
                <a:effectLst/>
                <a:latin typeface="Times New Roman" panose="02020603050405020304" pitchFamily="18" charset="0"/>
              </a:rPr>
              <a:t>deletion in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JMC1. </a:t>
            </a:r>
            <a:r>
              <a:rPr lang="en-US" sz="1400" b="1" dirty="0">
                <a:effectLst/>
                <a:latin typeface="Times New Roman" panose="02020603050405020304" pitchFamily="18" charset="0"/>
              </a:rPr>
              <a:t>(B) </a:t>
            </a:r>
            <a:r>
              <a:rPr lang="en-US" sz="1400" dirty="0">
                <a:effectLst/>
                <a:latin typeface="Times New Roman" panose="02020603050405020304" pitchFamily="18" charset="0"/>
              </a:rPr>
              <a:t>Comparison of </a:t>
            </a:r>
            <a:r>
              <a:rPr lang="en-US" sz="1400" dirty="0" err="1">
                <a:effectLst/>
                <a:latin typeface="Times New Roman" panose="02020603050405020304" pitchFamily="18" charset="0"/>
              </a:rPr>
              <a:t>Dcm</a:t>
            </a:r>
            <a:r>
              <a:rPr lang="en-US" sz="1400" dirty="0">
                <a:effectLst/>
                <a:latin typeface="Times New Roman" panose="02020603050405020304" pitchFamily="18" charset="0"/>
              </a:rPr>
              <a:t> activity in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MC and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JMC1 strains. Alignment of genomic regions before and after bisulfite conversion, highlighting the absence of m5C-modified CCWGG motifs </a:t>
            </a:r>
            <a:r>
              <a:rPr lang="en-US" sz="1400" dirty="0">
                <a:effectLst/>
                <a:latin typeface="Helvetica" pitchFamily="2" charset="0"/>
              </a:rPr>
              <a:t> </a:t>
            </a:r>
            <a:r>
              <a:rPr lang="en-US" sz="1400" dirty="0">
                <a:effectLst/>
                <a:latin typeface="Times New Roman" panose="02020603050405020304" pitchFamily="18" charset="0"/>
              </a:rPr>
              <a:t>SUPPLEMENTARY FIGURES on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JMC1 gDNA (where W is A or T). White arrows indicate unmethylated cytosine residues converted to thymine during bisulfite treatment. Black arrows indicate m5C methylated cytosines protected from deamination. </a:t>
            </a:r>
            <a:r>
              <a:rPr lang="en-US" sz="1400" b="1" dirty="0">
                <a:effectLst/>
                <a:latin typeface="Times New Roman" panose="02020603050405020304" pitchFamily="18" charset="0"/>
              </a:rPr>
              <a:t>(C) </a:t>
            </a:r>
            <a:r>
              <a:rPr lang="en-US" sz="1400" dirty="0">
                <a:effectLst/>
                <a:latin typeface="Times New Roman" panose="02020603050405020304" pitchFamily="18" charset="0"/>
              </a:rPr>
              <a:t>Sequence confirmed </a:t>
            </a:r>
            <a:r>
              <a:rPr lang="en-US" sz="1400" i="1" dirty="0" err="1">
                <a:effectLst/>
                <a:latin typeface="Times New Roman" panose="02020603050405020304" pitchFamily="18" charset="0"/>
              </a:rPr>
              <a:t>hsd</a:t>
            </a:r>
            <a:r>
              <a:rPr lang="en-US" sz="1400" i="1" dirty="0">
                <a:effectLst/>
                <a:latin typeface="Times New Roman" panose="02020603050405020304" pitchFamily="18" charset="0"/>
              </a:rPr>
              <a:t> </a:t>
            </a:r>
            <a:r>
              <a:rPr lang="en-US" sz="1400" dirty="0">
                <a:effectLst/>
                <a:latin typeface="Times New Roman" panose="02020603050405020304" pitchFamily="18" charset="0"/>
              </a:rPr>
              <a:t>deletion in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JMC2. </a:t>
            </a:r>
            <a:r>
              <a:rPr lang="en-US" sz="1400" b="1" dirty="0">
                <a:effectLst/>
                <a:latin typeface="Times New Roman" panose="02020603050405020304" pitchFamily="18" charset="0"/>
              </a:rPr>
              <a:t>(D)</a:t>
            </a:r>
            <a:r>
              <a:rPr lang="en-US" sz="1400" dirty="0">
                <a:effectLst/>
                <a:latin typeface="Helvetica" pitchFamily="2" charset="0"/>
              </a:rPr>
              <a:t> </a:t>
            </a:r>
            <a:r>
              <a:rPr lang="en-US" sz="1400" dirty="0" err="1">
                <a:effectLst/>
                <a:latin typeface="Times New Roman" panose="02020603050405020304" pitchFamily="18" charset="0"/>
              </a:rPr>
              <a:t>SMRTseq</a:t>
            </a:r>
            <a:r>
              <a:rPr lang="en-US" sz="1400" dirty="0">
                <a:effectLst/>
                <a:latin typeface="Times New Roman" panose="02020603050405020304" pitchFamily="18" charset="0"/>
              </a:rPr>
              <a:t>/</a:t>
            </a:r>
            <a:r>
              <a:rPr lang="en-US" sz="1400" dirty="0" err="1">
                <a:effectLst/>
                <a:latin typeface="Times New Roman" panose="02020603050405020304" pitchFamily="18" charset="0"/>
              </a:rPr>
              <a:t>Basemod</a:t>
            </a:r>
            <a:r>
              <a:rPr lang="en-US" sz="1400" dirty="0">
                <a:effectLst/>
                <a:latin typeface="Times New Roman" panose="02020603050405020304" pitchFamily="18" charset="0"/>
              </a:rPr>
              <a:t> summary of modified m6A motifs across the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JMC2 genome, demonstrating the absence of methylated </a:t>
            </a:r>
            <a:r>
              <a:rPr lang="en-US" sz="1400" dirty="0" err="1">
                <a:effectLst/>
                <a:latin typeface="Times New Roman" panose="02020603050405020304" pitchFamily="18" charset="0"/>
              </a:rPr>
              <a:t>HsdS</a:t>
            </a:r>
            <a:r>
              <a:rPr lang="en-US" sz="1400" dirty="0">
                <a:effectLst/>
                <a:latin typeface="Times New Roman" panose="02020603050405020304" pitchFamily="18" charset="0"/>
              </a:rPr>
              <a:t> motifs (compared to the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MC strain shown in Figure 2A). </a:t>
            </a:r>
            <a:r>
              <a:rPr lang="en-US" sz="1400" b="1" dirty="0">
                <a:effectLst/>
                <a:latin typeface="Times New Roman" panose="02020603050405020304" pitchFamily="18" charset="0"/>
              </a:rPr>
              <a:t>(E) </a:t>
            </a:r>
            <a:r>
              <a:rPr lang="en-US" sz="1400" dirty="0">
                <a:effectLst/>
                <a:latin typeface="Times New Roman" panose="02020603050405020304" pitchFamily="18" charset="0"/>
              </a:rPr>
              <a:t>Sequence confirmed </a:t>
            </a:r>
            <a:r>
              <a:rPr lang="en-US" sz="1400" i="1" dirty="0">
                <a:effectLst/>
                <a:latin typeface="Times New Roman" panose="02020603050405020304" pitchFamily="18" charset="0"/>
              </a:rPr>
              <a:t>dam </a:t>
            </a:r>
            <a:r>
              <a:rPr lang="en-US" sz="1400" dirty="0">
                <a:effectLst/>
                <a:latin typeface="Times New Roman" panose="02020603050405020304" pitchFamily="18" charset="0"/>
              </a:rPr>
              <a:t>deletion in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JMC3. </a:t>
            </a:r>
            <a:r>
              <a:rPr lang="en-US" sz="1400" b="1" dirty="0">
                <a:effectLst/>
                <a:latin typeface="Times New Roman" panose="02020603050405020304" pitchFamily="18" charset="0"/>
              </a:rPr>
              <a:t>(F) </a:t>
            </a:r>
            <a:r>
              <a:rPr lang="en-US" sz="1400" dirty="0" err="1">
                <a:effectLst/>
                <a:latin typeface="Times New Roman" panose="02020603050405020304" pitchFamily="18" charset="0"/>
              </a:rPr>
              <a:t>DpnI</a:t>
            </a:r>
            <a:r>
              <a:rPr lang="en-US" sz="1400" dirty="0">
                <a:effectLst/>
                <a:latin typeface="Times New Roman" panose="02020603050405020304" pitchFamily="18" charset="0"/>
              </a:rPr>
              <a:t> restriction of gDNA</a:t>
            </a:r>
            <a:r>
              <a:rPr lang="en-US" sz="1400" dirty="0">
                <a:effectLst/>
                <a:latin typeface="Helvetica" pitchFamily="2" charset="0"/>
              </a:rPr>
              <a:t> </a:t>
            </a:r>
            <a:r>
              <a:rPr lang="en-US" sz="1400" dirty="0">
                <a:effectLst/>
                <a:latin typeface="Times New Roman" panose="02020603050405020304" pitchFamily="18" charset="0"/>
              </a:rPr>
              <a:t>isolated from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strains MC, JMC1, JMC2 and JMC3. </a:t>
            </a:r>
            <a:r>
              <a:rPr lang="en-US" sz="1400" dirty="0" err="1">
                <a:effectLst/>
                <a:latin typeface="Times New Roman" panose="02020603050405020304" pitchFamily="18" charset="0"/>
              </a:rPr>
              <a:t>Genoic</a:t>
            </a:r>
            <a:r>
              <a:rPr lang="en-US" sz="1400" dirty="0">
                <a:effectLst/>
                <a:latin typeface="Times New Roman" panose="02020603050405020304" pitchFamily="18" charset="0"/>
              </a:rPr>
              <a:t> DNA from the methyl-deficient E.coli ER2796 (NEB) is included as control. </a:t>
            </a:r>
            <a:r>
              <a:rPr lang="en-US" sz="1400" dirty="0">
                <a:effectLst/>
                <a:latin typeface="Helvetica" pitchFamily="2" charset="0"/>
              </a:rPr>
              <a:t> </a:t>
            </a:r>
            <a:r>
              <a:rPr lang="en-US" sz="1400" dirty="0" err="1">
                <a:effectLst/>
                <a:latin typeface="Times New Roman" panose="02020603050405020304" pitchFamily="18" charset="0"/>
              </a:rPr>
              <a:t>DpnI</a:t>
            </a:r>
            <a:r>
              <a:rPr lang="en-US" sz="1400" dirty="0">
                <a:effectLst/>
                <a:latin typeface="Times New Roman" panose="02020603050405020304" pitchFamily="18" charset="0"/>
              </a:rPr>
              <a:t> is a methyl-directed endonuclease that requires Gm6ATC for activity. JMC3 gDNA is resistant to </a:t>
            </a:r>
            <a:r>
              <a:rPr lang="en-US" sz="1400" dirty="0" err="1">
                <a:effectLst/>
                <a:latin typeface="Times New Roman" panose="02020603050405020304" pitchFamily="18" charset="0"/>
              </a:rPr>
              <a:t>DpnI</a:t>
            </a:r>
            <a:r>
              <a:rPr lang="en-US" sz="1400" dirty="0">
                <a:effectLst/>
                <a:latin typeface="Times New Roman" panose="02020603050405020304" pitchFamily="18" charset="0"/>
              </a:rPr>
              <a:t> cleavage indicating it is unmethylated</a:t>
            </a:r>
            <a:r>
              <a:rPr lang="en-US" sz="1400" dirty="0">
                <a:effectLst/>
                <a:latin typeface="Helvetica" pitchFamily="2" charset="0"/>
              </a:rPr>
              <a:t> </a:t>
            </a:r>
            <a:r>
              <a:rPr lang="en-US" sz="1400" dirty="0">
                <a:effectLst/>
                <a:latin typeface="Times New Roman" panose="02020603050405020304" pitchFamily="18" charset="0"/>
              </a:rPr>
              <a:t>at Dam (GATC) sites.</a:t>
            </a:r>
          </a:p>
        </p:txBody>
      </p:sp>
    </p:spTree>
    <p:extLst>
      <p:ext uri="{BB962C8B-B14F-4D97-AF65-F5344CB8AC3E}">
        <p14:creationId xmlns:p14="http://schemas.microsoft.com/office/powerpoint/2010/main" val="13374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ircular structure&#10;&#10;Description automatically generated">
            <a:extLst>
              <a:ext uri="{FF2B5EF4-FFF2-40B4-BE49-F238E27FC236}">
                <a16:creationId xmlns:a16="http://schemas.microsoft.com/office/drawing/2014/main" id="{D2822D84-1B07-DEA2-38BE-C4B28644A02D}"/>
              </a:ext>
            </a:extLst>
          </p:cNvPr>
          <p:cNvPicPr>
            <a:picLocks noChangeAspect="1"/>
          </p:cNvPicPr>
          <p:nvPr/>
        </p:nvPicPr>
        <p:blipFill>
          <a:blip r:embed="rId2"/>
          <a:stretch>
            <a:fillRect/>
          </a:stretch>
        </p:blipFill>
        <p:spPr>
          <a:xfrm>
            <a:off x="375957" y="0"/>
            <a:ext cx="5325035" cy="6858000"/>
          </a:xfrm>
          <a:prstGeom prst="rect">
            <a:avLst/>
          </a:prstGeom>
        </p:spPr>
      </p:pic>
      <p:sp>
        <p:nvSpPr>
          <p:cNvPr id="7" name="TextBox 6">
            <a:extLst>
              <a:ext uri="{FF2B5EF4-FFF2-40B4-BE49-F238E27FC236}">
                <a16:creationId xmlns:a16="http://schemas.microsoft.com/office/drawing/2014/main" id="{18B8E0C0-0905-FE3B-E571-2B0D2C77A7E3}"/>
              </a:ext>
            </a:extLst>
          </p:cNvPr>
          <p:cNvSpPr txBox="1"/>
          <p:nvPr/>
        </p:nvSpPr>
        <p:spPr>
          <a:xfrm>
            <a:off x="6282046" y="896680"/>
            <a:ext cx="5014355" cy="3323987"/>
          </a:xfrm>
          <a:prstGeom prst="rect">
            <a:avLst/>
          </a:prstGeom>
          <a:noFill/>
        </p:spPr>
        <p:txBody>
          <a:bodyPr wrap="square">
            <a:spAutoFit/>
          </a:bodyPr>
          <a:lstStyle/>
          <a:p>
            <a:r>
              <a:rPr lang="en-US" sz="1400" b="1" dirty="0">
                <a:effectLst/>
                <a:latin typeface="Times New Roman" panose="02020603050405020304" pitchFamily="18" charset="0"/>
              </a:rPr>
              <a:t>Figure S6. Schematic of pEPSA5 plasmid with </a:t>
            </a:r>
            <a:r>
              <a:rPr lang="en-US" sz="1400" b="1" i="1" dirty="0">
                <a:effectLst/>
                <a:latin typeface="Times New Roman" panose="02020603050405020304" pitchFamily="18" charset="0"/>
              </a:rPr>
              <a:t>S. aureus </a:t>
            </a:r>
            <a:r>
              <a:rPr lang="en-US" sz="1400" b="1" dirty="0">
                <a:effectLst/>
                <a:latin typeface="Times New Roman" panose="02020603050405020304" pitchFamily="18" charset="0"/>
              </a:rPr>
              <a:t>JE2 RM targets and construction of </a:t>
            </a:r>
            <a:r>
              <a:rPr lang="en-US" sz="1400" dirty="0">
                <a:effectLst/>
                <a:latin typeface="Helvetica" pitchFamily="2" charset="0"/>
              </a:rPr>
              <a:t>56 </a:t>
            </a:r>
            <a:r>
              <a:rPr lang="en-US" sz="1400" b="1" dirty="0">
                <a:effectLst/>
                <a:latin typeface="Times New Roman" panose="02020603050405020304" pitchFamily="18" charset="0"/>
              </a:rPr>
              <a:t>pEPSA5SynJE2. (A) </a:t>
            </a:r>
            <a:r>
              <a:rPr lang="en-US" sz="1400" dirty="0">
                <a:effectLst/>
                <a:latin typeface="Times New Roman" panose="02020603050405020304" pitchFamily="18" charset="0"/>
              </a:rPr>
              <a:t>Forsyth and colleagues described the original pEPSA5 </a:t>
            </a:r>
            <a:r>
              <a:rPr lang="en-US" sz="1400" i="1" dirty="0">
                <a:effectLst/>
                <a:latin typeface="Times New Roman" panose="02020603050405020304" pitchFamily="18" charset="0"/>
              </a:rPr>
              <a:t>S. aureus</a:t>
            </a:r>
            <a:r>
              <a:rPr lang="en-US" sz="1400" dirty="0">
                <a:effectLst/>
                <a:latin typeface="Times New Roman" panose="02020603050405020304" pitchFamily="18" charset="0"/>
              </a:rPr>
              <a:t>–</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shuttle</a:t>
            </a:r>
            <a:r>
              <a:rPr lang="en-US" sz="1400" dirty="0">
                <a:effectLst/>
                <a:latin typeface="Helvetica" pitchFamily="2" charset="0"/>
              </a:rPr>
              <a:t> </a:t>
            </a:r>
            <a:r>
              <a:rPr lang="en-US" sz="1400" dirty="0">
                <a:effectLst/>
                <a:latin typeface="Times New Roman" panose="02020603050405020304" pitchFamily="18" charset="0"/>
              </a:rPr>
              <a:t>vector (3). This plasmid contains 11 individual </a:t>
            </a:r>
            <a:r>
              <a:rPr lang="en-US" sz="1400" i="1" dirty="0">
                <a:effectLst/>
                <a:latin typeface="Times New Roman" panose="02020603050405020304" pitchFamily="18" charset="0"/>
              </a:rPr>
              <a:t>S. aureus </a:t>
            </a:r>
            <a:r>
              <a:rPr lang="en-US" sz="1400" dirty="0">
                <a:effectLst/>
                <a:latin typeface="Times New Roman" panose="02020603050405020304" pitchFamily="18" charset="0"/>
              </a:rPr>
              <a:t>JE2 RM target motifs (Type I; n=3, and Type IV;</a:t>
            </a:r>
            <a:r>
              <a:rPr lang="en-US" sz="1400" dirty="0">
                <a:effectLst/>
                <a:latin typeface="Helvetica" pitchFamily="2" charset="0"/>
              </a:rPr>
              <a:t> </a:t>
            </a:r>
            <a:r>
              <a:rPr lang="en-US" sz="1400" dirty="0">
                <a:effectLst/>
                <a:latin typeface="Times New Roman" panose="02020603050405020304" pitchFamily="18" charset="0"/>
              </a:rPr>
              <a:t>n=8) that will be recognized and targeted for degradation upon transformation. </a:t>
            </a:r>
            <a:r>
              <a:rPr lang="en-US" sz="1400" b="1" dirty="0">
                <a:effectLst/>
                <a:latin typeface="Times New Roman" panose="02020603050405020304" pitchFamily="18" charset="0"/>
              </a:rPr>
              <a:t>(B) </a:t>
            </a:r>
            <a:r>
              <a:rPr lang="en-US" sz="1400" dirty="0">
                <a:effectLst/>
                <a:latin typeface="Times New Roman" panose="02020603050405020304" pitchFamily="18" charset="0"/>
              </a:rPr>
              <a:t>We assembled pEPSA5SynJE2 by replacing a 3-kbp fragment of pEPSA5 that contained three JE2 RM target motifs with</a:t>
            </a:r>
            <a:r>
              <a:rPr lang="en-US" sz="1400" dirty="0">
                <a:effectLst/>
                <a:latin typeface="Helvetica" pitchFamily="2" charset="0"/>
              </a:rPr>
              <a:t> </a:t>
            </a:r>
            <a:r>
              <a:rPr lang="en-US" sz="1400" dirty="0">
                <a:effectLst/>
                <a:latin typeface="Times New Roman" panose="02020603050405020304" pitchFamily="18" charset="0"/>
              </a:rPr>
              <a:t>a </a:t>
            </a:r>
            <a:r>
              <a:rPr lang="en-US" sz="1400" i="1" dirty="0">
                <a:effectLst/>
                <a:latin typeface="Times New Roman" panose="02020603050405020304" pitchFamily="18" charset="0"/>
              </a:rPr>
              <a:t>de novo </a:t>
            </a:r>
            <a:r>
              <a:rPr lang="en-US" sz="1400" dirty="0">
                <a:effectLst/>
                <a:latin typeface="Times New Roman" panose="02020603050405020304" pitchFamily="18" charset="0"/>
              </a:rPr>
              <a:t>synthesized RM-silent fragment. Black arrows indicate JE2 RM target motifs. Red arrows indicate those modified sites on the RM-silent fragment. Red letters indicate modified nucleotides. Type</a:t>
            </a:r>
            <a:r>
              <a:rPr lang="en-US" sz="1400" dirty="0">
                <a:effectLst/>
                <a:latin typeface="Helvetica" pitchFamily="2" charset="0"/>
              </a:rPr>
              <a:t> </a:t>
            </a:r>
            <a:r>
              <a:rPr lang="en-US" sz="1400" dirty="0">
                <a:effectLst/>
                <a:latin typeface="Times New Roman" panose="02020603050405020304" pitchFamily="18" charset="0"/>
              </a:rPr>
              <a:t>IV system targets are not shown, as these can be eliminated by propagation in a </a:t>
            </a:r>
            <a:r>
              <a:rPr lang="en-US" sz="1400" dirty="0" err="1">
                <a:effectLst/>
                <a:latin typeface="Times New Roman" panose="02020603050405020304" pitchFamily="18" charset="0"/>
              </a:rPr>
              <a:t>Dcm</a:t>
            </a:r>
            <a:r>
              <a:rPr lang="en-US" sz="1400" dirty="0">
                <a:effectLst/>
                <a:latin typeface="Times New Roman" panose="02020603050405020304" pitchFamily="18" charset="0"/>
              </a:rPr>
              <a:t>-deficient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host.</a:t>
            </a:r>
            <a:r>
              <a:rPr lang="en-US" sz="1400" dirty="0">
                <a:effectLst/>
                <a:latin typeface="Helvetica" pitchFamily="2" charset="0"/>
              </a:rPr>
              <a:t> </a:t>
            </a:r>
            <a:r>
              <a:rPr lang="en-US" sz="1400" dirty="0">
                <a:effectLst/>
                <a:latin typeface="Times New Roman" panose="02020603050405020304" pitchFamily="18" charset="0"/>
              </a:rPr>
              <a:t>Both plasmids are 6850 bp in length and differed by only six nucleotides (99.91% nucleotide identity). </a:t>
            </a:r>
          </a:p>
        </p:txBody>
      </p:sp>
    </p:spTree>
    <p:extLst>
      <p:ext uri="{BB962C8B-B14F-4D97-AF65-F5344CB8AC3E}">
        <p14:creationId xmlns:p14="http://schemas.microsoft.com/office/powerpoint/2010/main" val="1659453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ell division&#10;&#10;Description automatically generated with medium confidence">
            <a:extLst>
              <a:ext uri="{FF2B5EF4-FFF2-40B4-BE49-F238E27FC236}">
                <a16:creationId xmlns:a16="http://schemas.microsoft.com/office/drawing/2014/main" id="{D934A88C-D25B-6BF2-C3B2-121ADE0DF08F}"/>
              </a:ext>
            </a:extLst>
          </p:cNvPr>
          <p:cNvPicPr>
            <a:picLocks noChangeAspect="1"/>
          </p:cNvPicPr>
          <p:nvPr/>
        </p:nvPicPr>
        <p:blipFill>
          <a:blip r:embed="rId2"/>
          <a:stretch>
            <a:fillRect/>
          </a:stretch>
        </p:blipFill>
        <p:spPr>
          <a:xfrm>
            <a:off x="3728133" y="0"/>
            <a:ext cx="4735734" cy="4938917"/>
          </a:xfrm>
          <a:prstGeom prst="rect">
            <a:avLst/>
          </a:prstGeom>
        </p:spPr>
      </p:pic>
      <p:sp>
        <p:nvSpPr>
          <p:cNvPr id="7" name="TextBox 6">
            <a:extLst>
              <a:ext uri="{FF2B5EF4-FFF2-40B4-BE49-F238E27FC236}">
                <a16:creationId xmlns:a16="http://schemas.microsoft.com/office/drawing/2014/main" id="{10BA4C9F-8E35-C75B-88F2-AC0B7285BBED}"/>
              </a:ext>
            </a:extLst>
          </p:cNvPr>
          <p:cNvSpPr txBox="1"/>
          <p:nvPr/>
        </p:nvSpPr>
        <p:spPr>
          <a:xfrm>
            <a:off x="2525981" y="4938917"/>
            <a:ext cx="7140038" cy="1815882"/>
          </a:xfrm>
          <a:prstGeom prst="rect">
            <a:avLst/>
          </a:prstGeom>
          <a:noFill/>
        </p:spPr>
        <p:txBody>
          <a:bodyPr wrap="square">
            <a:spAutoFit/>
          </a:bodyPr>
          <a:lstStyle/>
          <a:p>
            <a:r>
              <a:rPr lang="en-US" sz="1400" b="1" dirty="0">
                <a:effectLst/>
                <a:latin typeface="Times New Roman" panose="02020603050405020304" pitchFamily="18" charset="0"/>
              </a:rPr>
              <a:t>Figure S7. Assembly and propagation of pEPSA5- and pEPSA5Syn-based minicircles in </a:t>
            </a:r>
            <a:r>
              <a:rPr lang="en-US" sz="1400" b="1" i="1" dirty="0">
                <a:effectLst/>
                <a:latin typeface="Times New Roman" panose="02020603050405020304" pitchFamily="18" charset="0"/>
              </a:rPr>
              <a:t>E. coli </a:t>
            </a:r>
            <a:r>
              <a:rPr lang="en-US" sz="1400" b="1" dirty="0">
                <a:effectLst/>
                <a:latin typeface="Times New Roman" panose="02020603050405020304" pitchFamily="18" charset="0"/>
              </a:rPr>
              <a:t>JMC1. (A) </a:t>
            </a:r>
            <a:r>
              <a:rPr lang="en-US" sz="1400" dirty="0">
                <a:effectLst/>
                <a:latin typeface="Times New Roman" panose="02020603050405020304" pitchFamily="18" charset="0"/>
              </a:rPr>
              <a:t>The </a:t>
            </a:r>
            <a:r>
              <a:rPr lang="en-US" sz="1400" i="1" dirty="0">
                <a:effectLst/>
                <a:latin typeface="Times New Roman" panose="02020603050405020304" pitchFamily="18" charset="0"/>
              </a:rPr>
              <a:t>S. aureus </a:t>
            </a:r>
            <a:r>
              <a:rPr lang="en-US" sz="1400" dirty="0">
                <a:effectLst/>
                <a:latin typeface="Times New Roman" panose="02020603050405020304" pitchFamily="18" charset="0"/>
              </a:rPr>
              <a:t>functional replicon of pEPSA5, containing a single JE2 RM system target, was amplified to remove the original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replicon. The </a:t>
            </a:r>
            <a:r>
              <a:rPr lang="en-US" sz="1400" i="1" dirty="0">
                <a:effectLst/>
                <a:latin typeface="Times New Roman" panose="02020603050405020304" pitchFamily="18" charset="0"/>
              </a:rPr>
              <a:t>S. aureus </a:t>
            </a:r>
            <a:r>
              <a:rPr lang="en-US" sz="1400" dirty="0">
                <a:effectLst/>
                <a:latin typeface="Times New Roman" panose="02020603050405020304" pitchFamily="18" charset="0"/>
              </a:rPr>
              <a:t>replicon was spliced to the </a:t>
            </a:r>
            <a:r>
              <a:rPr lang="en-US" sz="1400" dirty="0" err="1">
                <a:effectLst/>
                <a:latin typeface="Times New Roman" panose="02020603050405020304" pitchFamily="18" charset="0"/>
              </a:rPr>
              <a:t>pMC</a:t>
            </a:r>
            <a:r>
              <a:rPr lang="en-US" sz="1400" dirty="0">
                <a:effectLst/>
                <a:latin typeface="Times New Roman" panose="02020603050405020304" pitchFamily="18" charset="0"/>
              </a:rPr>
              <a:t> plasmid to form the pEPSA5 parental plasmid, which was transformed into competent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JMC1 cells followed</a:t>
            </a:r>
            <a:r>
              <a:rPr lang="en-US" sz="1400" dirty="0">
                <a:effectLst/>
                <a:latin typeface="Helvetica" pitchFamily="2" charset="0"/>
              </a:rPr>
              <a:t> </a:t>
            </a:r>
            <a:r>
              <a:rPr lang="en-US" sz="1400" dirty="0">
                <a:effectLst/>
                <a:latin typeface="Times New Roman" panose="02020603050405020304" pitchFamily="18" charset="0"/>
              </a:rPr>
              <a:t>by arabinose induction of MC assembly. pEPSA5MC has a single JE2 RM system target. </a:t>
            </a:r>
            <a:r>
              <a:rPr lang="en-US" sz="1400" b="1" dirty="0">
                <a:effectLst/>
                <a:latin typeface="Times New Roman" panose="02020603050405020304" pitchFamily="18" charset="0"/>
              </a:rPr>
              <a:t>(B) </a:t>
            </a:r>
            <a:r>
              <a:rPr lang="en-US" sz="1400" dirty="0">
                <a:effectLst/>
                <a:latin typeface="Times New Roman" panose="02020603050405020304" pitchFamily="18" charset="0"/>
              </a:rPr>
              <a:t>This process was repeated for pEPSA5SynJE2, which is RM-silent with respect to JE2. pEPSA5MC and pEPSA5SynJE2MC plasmids differ by only the two nucleotides shown in red letters. </a:t>
            </a:r>
          </a:p>
        </p:txBody>
      </p:sp>
    </p:spTree>
    <p:extLst>
      <p:ext uri="{BB962C8B-B14F-4D97-AF65-F5344CB8AC3E}">
        <p14:creationId xmlns:p14="http://schemas.microsoft.com/office/powerpoint/2010/main" val="379673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different types of dna&#10;&#10;Description automatically generated">
            <a:extLst>
              <a:ext uri="{FF2B5EF4-FFF2-40B4-BE49-F238E27FC236}">
                <a16:creationId xmlns:a16="http://schemas.microsoft.com/office/drawing/2014/main" id="{418AB15E-F23F-F1A2-69C9-E7F1F79A64F6}"/>
              </a:ext>
            </a:extLst>
          </p:cNvPr>
          <p:cNvPicPr>
            <a:picLocks noChangeAspect="1"/>
          </p:cNvPicPr>
          <p:nvPr/>
        </p:nvPicPr>
        <p:blipFill>
          <a:blip r:embed="rId2"/>
          <a:stretch>
            <a:fillRect/>
          </a:stretch>
        </p:blipFill>
        <p:spPr>
          <a:xfrm>
            <a:off x="2733676" y="387351"/>
            <a:ext cx="6591300" cy="4305300"/>
          </a:xfrm>
          <a:prstGeom prst="rect">
            <a:avLst/>
          </a:prstGeom>
        </p:spPr>
      </p:pic>
      <p:pic>
        <p:nvPicPr>
          <p:cNvPr id="5" name="Picture 4">
            <a:extLst>
              <a:ext uri="{FF2B5EF4-FFF2-40B4-BE49-F238E27FC236}">
                <a16:creationId xmlns:a16="http://schemas.microsoft.com/office/drawing/2014/main" id="{35DD0CDA-913C-9A0D-D2CF-574D23C4C195}"/>
              </a:ext>
            </a:extLst>
          </p:cNvPr>
          <p:cNvPicPr>
            <a:picLocks noChangeAspect="1"/>
          </p:cNvPicPr>
          <p:nvPr/>
        </p:nvPicPr>
        <p:blipFill>
          <a:blip r:embed="rId3"/>
          <a:stretch>
            <a:fillRect/>
          </a:stretch>
        </p:blipFill>
        <p:spPr>
          <a:xfrm>
            <a:off x="1" y="4901949"/>
            <a:ext cx="12058650" cy="1470277"/>
          </a:xfrm>
          <a:prstGeom prst="rect">
            <a:avLst/>
          </a:prstGeom>
        </p:spPr>
      </p:pic>
    </p:spTree>
    <p:extLst>
      <p:ext uri="{BB962C8B-B14F-4D97-AF65-F5344CB8AC3E}">
        <p14:creationId xmlns:p14="http://schemas.microsoft.com/office/powerpoint/2010/main" val="4065262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na sequence&#10;&#10;Description automatically generated">
            <a:extLst>
              <a:ext uri="{FF2B5EF4-FFF2-40B4-BE49-F238E27FC236}">
                <a16:creationId xmlns:a16="http://schemas.microsoft.com/office/drawing/2014/main" id="{D169E61D-654B-A4D0-6ECB-632A53AE5376}"/>
              </a:ext>
            </a:extLst>
          </p:cNvPr>
          <p:cNvPicPr>
            <a:picLocks noChangeAspect="1"/>
          </p:cNvPicPr>
          <p:nvPr/>
        </p:nvPicPr>
        <p:blipFill>
          <a:blip r:embed="rId2"/>
          <a:stretch>
            <a:fillRect/>
          </a:stretch>
        </p:blipFill>
        <p:spPr>
          <a:xfrm>
            <a:off x="2710708" y="157163"/>
            <a:ext cx="7066704" cy="4738368"/>
          </a:xfrm>
          <a:prstGeom prst="rect">
            <a:avLst/>
          </a:prstGeom>
        </p:spPr>
      </p:pic>
      <p:pic>
        <p:nvPicPr>
          <p:cNvPr id="5" name="Picture 4">
            <a:extLst>
              <a:ext uri="{FF2B5EF4-FFF2-40B4-BE49-F238E27FC236}">
                <a16:creationId xmlns:a16="http://schemas.microsoft.com/office/drawing/2014/main" id="{23CBB3A1-8D3D-5B1F-982A-28F733D84CC3}"/>
              </a:ext>
            </a:extLst>
          </p:cNvPr>
          <p:cNvPicPr>
            <a:picLocks noChangeAspect="1"/>
          </p:cNvPicPr>
          <p:nvPr/>
        </p:nvPicPr>
        <p:blipFill>
          <a:blip r:embed="rId3"/>
          <a:stretch>
            <a:fillRect/>
          </a:stretch>
        </p:blipFill>
        <p:spPr>
          <a:xfrm>
            <a:off x="114548" y="5095236"/>
            <a:ext cx="12077452" cy="1472570"/>
          </a:xfrm>
          <a:prstGeom prst="rect">
            <a:avLst/>
          </a:prstGeom>
        </p:spPr>
      </p:pic>
    </p:spTree>
    <p:extLst>
      <p:ext uri="{BB962C8B-B14F-4D97-AF65-F5344CB8AC3E}">
        <p14:creationId xmlns:p14="http://schemas.microsoft.com/office/powerpoint/2010/main" val="2544193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of dna plasmids and a diagram of dna&#10;&#10;Description automatically generated">
            <a:extLst>
              <a:ext uri="{FF2B5EF4-FFF2-40B4-BE49-F238E27FC236}">
                <a16:creationId xmlns:a16="http://schemas.microsoft.com/office/drawing/2014/main" id="{AF4E9108-7D35-FBA0-279C-3D7447869E28}"/>
              </a:ext>
            </a:extLst>
          </p:cNvPr>
          <p:cNvPicPr>
            <a:picLocks noChangeAspect="1"/>
          </p:cNvPicPr>
          <p:nvPr/>
        </p:nvPicPr>
        <p:blipFill>
          <a:blip r:embed="rId2"/>
          <a:stretch>
            <a:fillRect/>
          </a:stretch>
        </p:blipFill>
        <p:spPr>
          <a:xfrm>
            <a:off x="2547353" y="549274"/>
            <a:ext cx="7374522" cy="4108451"/>
          </a:xfrm>
          <a:prstGeom prst="rect">
            <a:avLst/>
          </a:prstGeom>
        </p:spPr>
      </p:pic>
      <p:pic>
        <p:nvPicPr>
          <p:cNvPr id="5" name="Picture 4">
            <a:extLst>
              <a:ext uri="{FF2B5EF4-FFF2-40B4-BE49-F238E27FC236}">
                <a16:creationId xmlns:a16="http://schemas.microsoft.com/office/drawing/2014/main" id="{1CD9D1A3-3BCF-8C9E-A2ED-5D762F289641}"/>
              </a:ext>
            </a:extLst>
          </p:cNvPr>
          <p:cNvPicPr>
            <a:picLocks noChangeAspect="1"/>
          </p:cNvPicPr>
          <p:nvPr/>
        </p:nvPicPr>
        <p:blipFill>
          <a:blip r:embed="rId3"/>
          <a:stretch>
            <a:fillRect/>
          </a:stretch>
        </p:blipFill>
        <p:spPr>
          <a:xfrm>
            <a:off x="365763" y="5029201"/>
            <a:ext cx="11600873" cy="1414462"/>
          </a:xfrm>
          <a:prstGeom prst="rect">
            <a:avLst/>
          </a:prstGeom>
        </p:spPr>
      </p:pic>
    </p:spTree>
    <p:extLst>
      <p:ext uri="{BB962C8B-B14F-4D97-AF65-F5344CB8AC3E}">
        <p14:creationId xmlns:p14="http://schemas.microsoft.com/office/powerpoint/2010/main" val="200828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numbers and a graph&#10;&#10;Description automatically generated with medium confidence">
            <a:extLst>
              <a:ext uri="{FF2B5EF4-FFF2-40B4-BE49-F238E27FC236}">
                <a16:creationId xmlns:a16="http://schemas.microsoft.com/office/drawing/2014/main" id="{88CCE66B-DDE1-F35D-3C0C-99815251FDEC}"/>
              </a:ext>
            </a:extLst>
          </p:cNvPr>
          <p:cNvPicPr>
            <a:picLocks noChangeAspect="1"/>
          </p:cNvPicPr>
          <p:nvPr/>
        </p:nvPicPr>
        <p:blipFill>
          <a:blip r:embed="rId2"/>
          <a:stretch>
            <a:fillRect/>
          </a:stretch>
        </p:blipFill>
        <p:spPr>
          <a:xfrm>
            <a:off x="2364956" y="306387"/>
            <a:ext cx="7964371" cy="4437064"/>
          </a:xfrm>
          <a:prstGeom prst="rect">
            <a:avLst/>
          </a:prstGeom>
        </p:spPr>
      </p:pic>
      <p:pic>
        <p:nvPicPr>
          <p:cNvPr id="5" name="Picture 4">
            <a:extLst>
              <a:ext uri="{FF2B5EF4-FFF2-40B4-BE49-F238E27FC236}">
                <a16:creationId xmlns:a16="http://schemas.microsoft.com/office/drawing/2014/main" id="{7F1DC675-ABA0-DEDF-0BBE-EF1686B9284E}"/>
              </a:ext>
            </a:extLst>
          </p:cNvPr>
          <p:cNvPicPr>
            <a:picLocks noChangeAspect="1"/>
          </p:cNvPicPr>
          <p:nvPr/>
        </p:nvPicPr>
        <p:blipFill>
          <a:blip r:embed="rId3"/>
          <a:stretch>
            <a:fillRect/>
          </a:stretch>
        </p:blipFill>
        <p:spPr>
          <a:xfrm>
            <a:off x="174477" y="5086350"/>
            <a:ext cx="12017523" cy="1465263"/>
          </a:xfrm>
          <a:prstGeom prst="rect">
            <a:avLst/>
          </a:prstGeom>
        </p:spPr>
      </p:pic>
    </p:spTree>
    <p:extLst>
      <p:ext uri="{BB962C8B-B14F-4D97-AF65-F5344CB8AC3E}">
        <p14:creationId xmlns:p14="http://schemas.microsoft.com/office/powerpoint/2010/main" val="380791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47F6-4F7A-DDAE-729C-069948E357B5}"/>
              </a:ext>
            </a:extLst>
          </p:cNvPr>
          <p:cNvSpPr>
            <a:spLocks noGrp="1"/>
          </p:cNvSpPr>
          <p:nvPr>
            <p:ph type="title"/>
          </p:nvPr>
        </p:nvSpPr>
        <p:spPr/>
        <p:txBody>
          <a:bodyPr/>
          <a:lstStyle/>
          <a:p>
            <a:r>
              <a:rPr lang="en-US" dirty="0"/>
              <a:t>Restriction modification systems</a:t>
            </a:r>
          </a:p>
        </p:txBody>
      </p:sp>
      <p:sp>
        <p:nvSpPr>
          <p:cNvPr id="3" name="Content Placeholder 2">
            <a:extLst>
              <a:ext uri="{FF2B5EF4-FFF2-40B4-BE49-F238E27FC236}">
                <a16:creationId xmlns:a16="http://schemas.microsoft.com/office/drawing/2014/main" id="{7187791A-060D-240D-DB0E-F07C5E8655F8}"/>
              </a:ext>
            </a:extLst>
          </p:cNvPr>
          <p:cNvSpPr>
            <a:spLocks noGrp="1"/>
          </p:cNvSpPr>
          <p:nvPr>
            <p:ph idx="1"/>
          </p:nvPr>
        </p:nvSpPr>
        <p:spPr/>
        <p:txBody>
          <a:bodyPr/>
          <a:lstStyle/>
          <a:p>
            <a:r>
              <a:rPr lang="en-US" dirty="0"/>
              <a:t>Bacterial “immune systems” that prevent incorporation of exogenous DNA</a:t>
            </a:r>
          </a:p>
          <a:p>
            <a:r>
              <a:rPr lang="en-US" dirty="0"/>
              <a:t>2 components: </a:t>
            </a:r>
            <a:r>
              <a:rPr lang="en-US" dirty="0" err="1"/>
              <a:t>MTase</a:t>
            </a:r>
            <a:r>
              <a:rPr lang="en-US" dirty="0"/>
              <a:t> and </a:t>
            </a:r>
            <a:r>
              <a:rPr lang="en-US" dirty="0" err="1"/>
              <a:t>REase</a:t>
            </a:r>
            <a:endParaRPr lang="en-US" dirty="0"/>
          </a:p>
          <a:p>
            <a:r>
              <a:rPr lang="en-US" dirty="0"/>
              <a:t>Unmethylated foreign DNA enters bacterial cell and is cut out by </a:t>
            </a:r>
            <a:r>
              <a:rPr lang="en-US" dirty="0" err="1"/>
              <a:t>REase</a:t>
            </a:r>
            <a:r>
              <a:rPr lang="en-US" dirty="0"/>
              <a:t> (highly specific)</a:t>
            </a:r>
          </a:p>
          <a:p>
            <a:r>
              <a:rPr lang="en-US" dirty="0"/>
              <a:t>Self DNA is methylated by </a:t>
            </a:r>
            <a:r>
              <a:rPr lang="en-US" dirty="0" err="1"/>
              <a:t>MTase</a:t>
            </a:r>
            <a:r>
              <a:rPr lang="en-US" dirty="0"/>
              <a:t> (protection)</a:t>
            </a:r>
          </a:p>
          <a:p>
            <a:endParaRPr lang="en-US" dirty="0"/>
          </a:p>
        </p:txBody>
      </p:sp>
    </p:spTree>
    <p:extLst>
      <p:ext uri="{BB962C8B-B14F-4D97-AF65-F5344CB8AC3E}">
        <p14:creationId xmlns:p14="http://schemas.microsoft.com/office/powerpoint/2010/main" val="5686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bars&#10;&#10;Description automatically generated with medium confidence">
            <a:extLst>
              <a:ext uri="{FF2B5EF4-FFF2-40B4-BE49-F238E27FC236}">
                <a16:creationId xmlns:a16="http://schemas.microsoft.com/office/drawing/2014/main" id="{14FB0EF9-3680-6E78-08EA-37B165266B2B}"/>
              </a:ext>
            </a:extLst>
          </p:cNvPr>
          <p:cNvPicPr>
            <a:picLocks noChangeAspect="1"/>
          </p:cNvPicPr>
          <p:nvPr/>
        </p:nvPicPr>
        <p:blipFill>
          <a:blip r:embed="rId2"/>
          <a:stretch>
            <a:fillRect/>
          </a:stretch>
        </p:blipFill>
        <p:spPr>
          <a:xfrm>
            <a:off x="645618" y="928120"/>
            <a:ext cx="10900763" cy="2843211"/>
          </a:xfrm>
          <a:prstGeom prst="rect">
            <a:avLst/>
          </a:prstGeom>
        </p:spPr>
      </p:pic>
      <p:pic>
        <p:nvPicPr>
          <p:cNvPr id="5" name="Picture 4">
            <a:extLst>
              <a:ext uri="{FF2B5EF4-FFF2-40B4-BE49-F238E27FC236}">
                <a16:creationId xmlns:a16="http://schemas.microsoft.com/office/drawing/2014/main" id="{A6CC0489-4593-0D09-C2A1-3CDCE9CBC8CA}"/>
              </a:ext>
            </a:extLst>
          </p:cNvPr>
          <p:cNvPicPr>
            <a:picLocks noChangeAspect="1"/>
          </p:cNvPicPr>
          <p:nvPr/>
        </p:nvPicPr>
        <p:blipFill>
          <a:blip r:embed="rId3"/>
          <a:stretch>
            <a:fillRect/>
          </a:stretch>
        </p:blipFill>
        <p:spPr>
          <a:xfrm>
            <a:off x="402032" y="5036913"/>
            <a:ext cx="11789968" cy="1078138"/>
          </a:xfrm>
          <a:prstGeom prst="rect">
            <a:avLst/>
          </a:prstGeom>
        </p:spPr>
      </p:pic>
    </p:spTree>
    <p:extLst>
      <p:ext uri="{BB962C8B-B14F-4D97-AF65-F5344CB8AC3E}">
        <p14:creationId xmlns:p14="http://schemas.microsoft.com/office/powerpoint/2010/main" val="295175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0DB3-811C-E36F-4944-F8A0BEFEB040}"/>
              </a:ext>
            </a:extLst>
          </p:cNvPr>
          <p:cNvSpPr>
            <a:spLocks noGrp="1"/>
          </p:cNvSpPr>
          <p:nvPr>
            <p:ph type="title"/>
          </p:nvPr>
        </p:nvSpPr>
        <p:spPr/>
        <p:txBody>
          <a:bodyPr/>
          <a:lstStyle/>
          <a:p>
            <a:r>
              <a:rPr lang="en-US" dirty="0"/>
              <a:t>Mimicry-by-methylation</a:t>
            </a:r>
          </a:p>
        </p:txBody>
      </p:sp>
      <p:sp>
        <p:nvSpPr>
          <p:cNvPr id="3" name="Content Placeholder 2">
            <a:extLst>
              <a:ext uri="{FF2B5EF4-FFF2-40B4-BE49-F238E27FC236}">
                <a16:creationId xmlns:a16="http://schemas.microsoft.com/office/drawing/2014/main" id="{7ECCAB9F-23CF-5295-9E53-68A34F525294}"/>
              </a:ext>
            </a:extLst>
          </p:cNvPr>
          <p:cNvSpPr>
            <a:spLocks noGrp="1"/>
          </p:cNvSpPr>
          <p:nvPr>
            <p:ph idx="1"/>
          </p:nvPr>
        </p:nvSpPr>
        <p:spPr/>
        <p:txBody>
          <a:bodyPr/>
          <a:lstStyle/>
          <a:p>
            <a:r>
              <a:rPr lang="en-US" dirty="0"/>
              <a:t>Derived from bacteriophages</a:t>
            </a:r>
          </a:p>
          <a:p>
            <a:r>
              <a:rPr lang="en-US" dirty="0"/>
              <a:t>Modify the methylation pattern of genetic tool so that it matches the host </a:t>
            </a:r>
          </a:p>
          <a:p>
            <a:pPr lvl="1"/>
            <a:r>
              <a:rPr lang="en-US" i="1" dirty="0"/>
              <a:t>In vitro</a:t>
            </a:r>
            <a:r>
              <a:rPr lang="en-US" dirty="0"/>
              <a:t>: methylate target sites on tools but using in vitro methylation with recombinant </a:t>
            </a:r>
            <a:r>
              <a:rPr lang="en-US" dirty="0" err="1"/>
              <a:t>MTases</a:t>
            </a:r>
            <a:endParaRPr lang="en-US" dirty="0"/>
          </a:p>
          <a:p>
            <a:pPr lvl="1"/>
            <a:r>
              <a:rPr lang="en-US" i="1" dirty="0"/>
              <a:t>In vivo: </a:t>
            </a:r>
            <a:r>
              <a:rPr lang="en-US" dirty="0"/>
              <a:t>passage a plasmid through either a related restriction enzyme-deficient strain or through a heavily engineered strain that matches the methylation profile of the target strain (PAM)</a:t>
            </a:r>
          </a:p>
        </p:txBody>
      </p:sp>
    </p:spTree>
    <p:extLst>
      <p:ext uri="{BB962C8B-B14F-4D97-AF65-F5344CB8AC3E}">
        <p14:creationId xmlns:p14="http://schemas.microsoft.com/office/powerpoint/2010/main" val="56484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957DD-A815-E3AF-CCA8-5031B60776FC}"/>
              </a:ext>
            </a:extLst>
          </p:cNvPr>
          <p:cNvSpPr>
            <a:spLocks noGrp="1"/>
          </p:cNvSpPr>
          <p:nvPr>
            <p:ph type="title"/>
          </p:nvPr>
        </p:nvSpPr>
        <p:spPr/>
        <p:txBody>
          <a:bodyPr/>
          <a:lstStyle/>
          <a:p>
            <a:r>
              <a:rPr lang="en-US" dirty="0"/>
              <a:t>Stealth by engineering</a:t>
            </a:r>
          </a:p>
        </p:txBody>
      </p:sp>
      <p:sp>
        <p:nvSpPr>
          <p:cNvPr id="3" name="Content Placeholder 2">
            <a:extLst>
              <a:ext uri="{FF2B5EF4-FFF2-40B4-BE49-F238E27FC236}">
                <a16:creationId xmlns:a16="http://schemas.microsoft.com/office/drawing/2014/main" id="{96A7BC02-7067-2EDB-9668-83AD83C3B62F}"/>
              </a:ext>
            </a:extLst>
          </p:cNvPr>
          <p:cNvSpPr>
            <a:spLocks noGrp="1"/>
          </p:cNvSpPr>
          <p:nvPr>
            <p:ph idx="1"/>
          </p:nvPr>
        </p:nvSpPr>
        <p:spPr/>
        <p:txBody>
          <a:bodyPr/>
          <a:lstStyle/>
          <a:p>
            <a:r>
              <a:rPr lang="en-US" dirty="0" err="1"/>
              <a:t>REases</a:t>
            </a:r>
            <a:r>
              <a:rPr lang="en-US" dirty="0"/>
              <a:t> are highly conserved and toxic to hosts in the absence of cognate </a:t>
            </a:r>
            <a:r>
              <a:rPr lang="en-US" dirty="0" err="1"/>
              <a:t>MTases</a:t>
            </a:r>
            <a:endParaRPr lang="en-US" dirty="0"/>
          </a:p>
          <a:p>
            <a:r>
              <a:rPr lang="en-US" dirty="0"/>
              <a:t>Exploit the inherent weakness of high target specificity to evade host RMs</a:t>
            </a:r>
          </a:p>
          <a:p>
            <a:pPr lvl="1"/>
            <a:r>
              <a:rPr lang="en-US" b="1" dirty="0"/>
              <a:t>Hypothesis</a:t>
            </a:r>
            <a:r>
              <a:rPr lang="en-US" dirty="0"/>
              <a:t>: if a target DNA is lacks the recognition motifs for a host’s RM system, it will be invisible to RMs and will not be degraded upon </a:t>
            </a:r>
            <a:r>
              <a:rPr lang="en-US" dirty="0" err="1"/>
              <a:t>articifcial</a:t>
            </a:r>
            <a:r>
              <a:rPr lang="en-US" dirty="0"/>
              <a:t> transformation</a:t>
            </a:r>
          </a:p>
          <a:p>
            <a:pPr lvl="1"/>
            <a:r>
              <a:rPr lang="en-US" b="1" dirty="0" err="1"/>
              <a:t>Syngenic</a:t>
            </a:r>
            <a:r>
              <a:rPr lang="en-US" b="1" dirty="0"/>
              <a:t> DNA</a:t>
            </a:r>
            <a:r>
              <a:rPr lang="en-US" dirty="0"/>
              <a:t>: engineer a syngeneic DNA that is RM-silent upon transformation</a:t>
            </a:r>
          </a:p>
        </p:txBody>
      </p:sp>
    </p:spTree>
    <p:extLst>
      <p:ext uri="{BB962C8B-B14F-4D97-AF65-F5344CB8AC3E}">
        <p14:creationId xmlns:p14="http://schemas.microsoft.com/office/powerpoint/2010/main" val="27021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A165F1-B998-6217-AB08-672BE6007767}"/>
              </a:ext>
            </a:extLst>
          </p:cNvPr>
          <p:cNvSpPr txBox="1"/>
          <p:nvPr/>
        </p:nvSpPr>
        <p:spPr>
          <a:xfrm>
            <a:off x="8558213" y="3614738"/>
            <a:ext cx="184731" cy="369332"/>
          </a:xfrm>
          <a:prstGeom prst="rect">
            <a:avLst/>
          </a:prstGeom>
          <a:noFill/>
        </p:spPr>
        <p:txBody>
          <a:bodyPr wrap="none" rtlCol="0">
            <a:spAutoFit/>
          </a:bodyPr>
          <a:lstStyle/>
          <a:p>
            <a:endParaRPr lang="en-US" dirty="0"/>
          </a:p>
        </p:txBody>
      </p:sp>
      <p:pic>
        <p:nvPicPr>
          <p:cNvPr id="8" name="Picture 7" descr="A diagram of a dna sequence&#10;&#10;Description automatically generated">
            <a:extLst>
              <a:ext uri="{FF2B5EF4-FFF2-40B4-BE49-F238E27FC236}">
                <a16:creationId xmlns:a16="http://schemas.microsoft.com/office/drawing/2014/main" id="{D3DAAE64-EC46-D549-A30D-8E566CA01152}"/>
              </a:ext>
            </a:extLst>
          </p:cNvPr>
          <p:cNvPicPr>
            <a:picLocks noChangeAspect="1"/>
          </p:cNvPicPr>
          <p:nvPr/>
        </p:nvPicPr>
        <p:blipFill>
          <a:blip r:embed="rId2"/>
          <a:stretch>
            <a:fillRect/>
          </a:stretch>
        </p:blipFill>
        <p:spPr>
          <a:xfrm>
            <a:off x="1004495" y="758060"/>
            <a:ext cx="9638105" cy="3411582"/>
          </a:xfrm>
          <a:prstGeom prst="rect">
            <a:avLst/>
          </a:prstGeom>
        </p:spPr>
      </p:pic>
      <p:sp>
        <p:nvSpPr>
          <p:cNvPr id="10" name="TextBox 9">
            <a:extLst>
              <a:ext uri="{FF2B5EF4-FFF2-40B4-BE49-F238E27FC236}">
                <a16:creationId xmlns:a16="http://schemas.microsoft.com/office/drawing/2014/main" id="{8F9C6866-1F14-618E-5AD4-F0C77569B31D}"/>
              </a:ext>
            </a:extLst>
          </p:cNvPr>
          <p:cNvSpPr txBox="1"/>
          <p:nvPr/>
        </p:nvSpPr>
        <p:spPr>
          <a:xfrm>
            <a:off x="2946400" y="4714945"/>
            <a:ext cx="6096000" cy="1384995"/>
          </a:xfrm>
          <a:prstGeom prst="rect">
            <a:avLst/>
          </a:prstGeom>
          <a:noFill/>
        </p:spPr>
        <p:txBody>
          <a:bodyPr wrap="square">
            <a:spAutoFit/>
          </a:bodyPr>
          <a:lstStyle/>
          <a:p>
            <a:r>
              <a:rPr lang="en-US" sz="1400" dirty="0"/>
              <a:t>Fig. 1. Schematic representation of the </a:t>
            </a:r>
            <a:r>
              <a:rPr lang="en-US" sz="1400" dirty="0" err="1"/>
              <a:t>SyngenicDNA</a:t>
            </a:r>
            <a:r>
              <a:rPr lang="en-US" sz="1400" dirty="0"/>
              <a:t> approach. (A) Identification of RM system target motifs by </a:t>
            </a:r>
            <a:r>
              <a:rPr lang="en-US" sz="1400" dirty="0" err="1"/>
              <a:t>SMRTseq</a:t>
            </a:r>
            <a:r>
              <a:rPr lang="en-US" sz="1400" dirty="0"/>
              <a:t>. Methylome analysis of polymerase kinetics during sequencing permits detection of methylated sites at single-nucleotide resolution across the genome, revealing the exact motifs targeted by innate RM systems (indicated by colored nucleotides; N is any nucleotide) (kinetic trace image adapted from </a:t>
            </a:r>
            <a:r>
              <a:rPr lang="en-US" sz="1400" dirty="0" err="1"/>
              <a:t>www.pacb.com</a:t>
            </a:r>
            <a:r>
              <a:rPr lang="en-US" sz="1400" dirty="0"/>
              <a:t>). </a:t>
            </a:r>
            <a:endParaRPr lang="en-US" dirty="0"/>
          </a:p>
        </p:txBody>
      </p:sp>
    </p:spTree>
    <p:extLst>
      <p:ext uri="{BB962C8B-B14F-4D97-AF65-F5344CB8AC3E}">
        <p14:creationId xmlns:p14="http://schemas.microsoft.com/office/powerpoint/2010/main" val="272198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na&#10;&#10;Description automatically generated">
            <a:extLst>
              <a:ext uri="{FF2B5EF4-FFF2-40B4-BE49-F238E27FC236}">
                <a16:creationId xmlns:a16="http://schemas.microsoft.com/office/drawing/2014/main" id="{07D9D8D8-E2BE-09EA-F349-F16E1D87B7B0}"/>
              </a:ext>
            </a:extLst>
          </p:cNvPr>
          <p:cNvPicPr>
            <a:picLocks noChangeAspect="1"/>
          </p:cNvPicPr>
          <p:nvPr/>
        </p:nvPicPr>
        <p:blipFill>
          <a:blip r:embed="rId2"/>
          <a:stretch>
            <a:fillRect/>
          </a:stretch>
        </p:blipFill>
        <p:spPr>
          <a:xfrm>
            <a:off x="1206499" y="838200"/>
            <a:ext cx="10063241" cy="3302000"/>
          </a:xfrm>
          <a:prstGeom prst="rect">
            <a:avLst/>
          </a:prstGeom>
        </p:spPr>
      </p:pic>
      <p:sp>
        <p:nvSpPr>
          <p:cNvPr id="7" name="TextBox 6">
            <a:extLst>
              <a:ext uri="{FF2B5EF4-FFF2-40B4-BE49-F238E27FC236}">
                <a16:creationId xmlns:a16="http://schemas.microsoft.com/office/drawing/2014/main" id="{3B3E149D-8F7B-8E53-2431-C7DD60433C48}"/>
              </a:ext>
            </a:extLst>
          </p:cNvPr>
          <p:cNvSpPr txBox="1"/>
          <p:nvPr/>
        </p:nvSpPr>
        <p:spPr>
          <a:xfrm>
            <a:off x="2806700" y="5134045"/>
            <a:ext cx="6096000" cy="1169551"/>
          </a:xfrm>
          <a:prstGeom prst="rect">
            <a:avLst/>
          </a:prstGeom>
          <a:noFill/>
        </p:spPr>
        <p:txBody>
          <a:bodyPr wrap="square">
            <a:spAutoFit/>
          </a:bodyPr>
          <a:lstStyle/>
          <a:p>
            <a:r>
              <a:rPr lang="en-US" sz="1400" dirty="0"/>
              <a:t>Fig. 1. (B) Assembly in silico of a genetic tool with a desired functionality, followed by screening for the presence of RM target sequences and sequence adaptation, using SNPs or synonymous codon substitutions in coding regions, to create an RM-silent template which is synthetized de novo to assemble a </a:t>
            </a:r>
            <a:r>
              <a:rPr lang="en-US" sz="1400" dirty="0" err="1"/>
              <a:t>SyngenicDNA</a:t>
            </a:r>
            <a:r>
              <a:rPr lang="en-US" sz="1400" dirty="0"/>
              <a:t> tool. </a:t>
            </a:r>
          </a:p>
        </p:txBody>
      </p:sp>
    </p:spTree>
    <p:extLst>
      <p:ext uri="{BB962C8B-B14F-4D97-AF65-F5344CB8AC3E}">
        <p14:creationId xmlns:p14="http://schemas.microsoft.com/office/powerpoint/2010/main" val="358411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iagram of a dna&#10;&#10;Description automatically generated with medium confidence">
            <a:extLst>
              <a:ext uri="{FF2B5EF4-FFF2-40B4-BE49-F238E27FC236}">
                <a16:creationId xmlns:a16="http://schemas.microsoft.com/office/drawing/2014/main" id="{36D44DB4-3D6E-588E-C4E3-E2110D533531}"/>
              </a:ext>
            </a:extLst>
          </p:cNvPr>
          <p:cNvPicPr>
            <a:picLocks noChangeAspect="1"/>
          </p:cNvPicPr>
          <p:nvPr/>
        </p:nvPicPr>
        <p:blipFill>
          <a:blip r:embed="rId2"/>
          <a:stretch>
            <a:fillRect/>
          </a:stretch>
        </p:blipFill>
        <p:spPr>
          <a:xfrm>
            <a:off x="743130" y="758130"/>
            <a:ext cx="10705740" cy="2927350"/>
          </a:xfrm>
          <a:prstGeom prst="rect">
            <a:avLst/>
          </a:prstGeom>
        </p:spPr>
      </p:pic>
      <p:sp>
        <p:nvSpPr>
          <p:cNvPr id="5" name="TextBox 4">
            <a:extLst>
              <a:ext uri="{FF2B5EF4-FFF2-40B4-BE49-F238E27FC236}">
                <a16:creationId xmlns:a16="http://schemas.microsoft.com/office/drawing/2014/main" id="{C3D8DD11-85BC-5ABE-E40B-48DAB2A45CB4}"/>
              </a:ext>
            </a:extLst>
          </p:cNvPr>
          <p:cNvSpPr txBox="1"/>
          <p:nvPr/>
        </p:nvSpPr>
        <p:spPr>
          <a:xfrm>
            <a:off x="2819400" y="4493320"/>
            <a:ext cx="6096000" cy="1384995"/>
          </a:xfrm>
          <a:prstGeom prst="rect">
            <a:avLst/>
          </a:prstGeom>
          <a:noFill/>
        </p:spPr>
        <p:txBody>
          <a:bodyPr wrap="square">
            <a:spAutoFit/>
          </a:bodyPr>
          <a:lstStyle/>
          <a:p>
            <a:r>
              <a:rPr lang="en-US" sz="1400" dirty="0"/>
              <a:t>Fig. 1. (C) Artificial transformation of the bacterium of interest target bacterium. Inappropriately methylated target motifs of the original genetic tool are recognized as </a:t>
            </a:r>
            <a:r>
              <a:rPr lang="en-US" sz="1400" dirty="0" err="1"/>
              <a:t>nonself</a:t>
            </a:r>
            <a:r>
              <a:rPr lang="en-US" sz="1400" dirty="0"/>
              <a:t>-DNA and degraded by RM systems. In contrast, the </a:t>
            </a:r>
            <a:r>
              <a:rPr lang="en-US" sz="1400" dirty="0" err="1"/>
              <a:t>SyngenicDNA</a:t>
            </a:r>
            <a:r>
              <a:rPr lang="en-US" sz="1400" dirty="0"/>
              <a:t> variant retains the form and functionality of the genetic tool, but is uniquely designed at the nucleotide level to evade the RM systems and can operate as desired within the target bacterial host.</a:t>
            </a:r>
          </a:p>
        </p:txBody>
      </p:sp>
    </p:spTree>
    <p:extLst>
      <p:ext uri="{BB962C8B-B14F-4D97-AF65-F5344CB8AC3E}">
        <p14:creationId xmlns:p14="http://schemas.microsoft.com/office/powerpoint/2010/main" val="387569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iagram of a cell&#10;&#10;Description automatically generated with medium confidence">
            <a:extLst>
              <a:ext uri="{FF2B5EF4-FFF2-40B4-BE49-F238E27FC236}">
                <a16:creationId xmlns:a16="http://schemas.microsoft.com/office/drawing/2014/main" id="{C0424A34-5234-F39C-62DD-036566740EE1}"/>
              </a:ext>
            </a:extLst>
          </p:cNvPr>
          <p:cNvPicPr>
            <a:picLocks noChangeAspect="1"/>
          </p:cNvPicPr>
          <p:nvPr/>
        </p:nvPicPr>
        <p:blipFill>
          <a:blip r:embed="rId2"/>
          <a:stretch>
            <a:fillRect/>
          </a:stretch>
        </p:blipFill>
        <p:spPr>
          <a:xfrm>
            <a:off x="169097" y="0"/>
            <a:ext cx="6828312" cy="6526380"/>
          </a:xfrm>
          <a:prstGeom prst="rect">
            <a:avLst/>
          </a:prstGeom>
        </p:spPr>
      </p:pic>
      <p:sp>
        <p:nvSpPr>
          <p:cNvPr id="5" name="TextBox 4">
            <a:extLst>
              <a:ext uri="{FF2B5EF4-FFF2-40B4-BE49-F238E27FC236}">
                <a16:creationId xmlns:a16="http://schemas.microsoft.com/office/drawing/2014/main" id="{97CDE4B0-8136-B330-3AC8-473D61926BCA}"/>
              </a:ext>
            </a:extLst>
          </p:cNvPr>
          <p:cNvSpPr txBox="1"/>
          <p:nvPr/>
        </p:nvSpPr>
        <p:spPr>
          <a:xfrm>
            <a:off x="7208322" y="573232"/>
            <a:ext cx="4814581"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Figure S1. Repurposing of minicircle (MC) technology to produce minimalistic genetic tools for application in bacteria. (A)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Current MC strategies [Kay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et al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(1)] are applied to produce small circular expression cassettes for stable transgene expression in eukaryote hosts. Typically, a transgene cassette containing a eukaryote promoter, transgene, and </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polyA</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tail (green arrows) is attached to an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 coli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plasmid backbone within a multiple cloning site flanked by </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attB</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and </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attP</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sites (bacterial and phage attachment</a:t>
            </a: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recognition sites of the øC31 integrase enzyme, red and yellow circles respectively) to form a parental plasmid. The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 coli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backbone also contains the antibiotic-selection marker </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KanR</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(blue arrow), a </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pUC</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origin</a:t>
            </a: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(grey box) for high-copy-number autonomous replication in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 coli</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and 32x tandem repeats of the I-</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SceI</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homing endonuclease recognition site (blue box) for I-</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SceI</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targeted degradation after MC induction. The øC31 integrase and I-</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SceI</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enzymes are arabinose inducible and encoded on the chromosome of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 coli </a:t>
            </a:r>
            <a:r>
              <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ZYCY10P3S2T (1).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In our repurposed bacterial MC strategy, a functional bacterial replicon/genetic tool takes the place of the eukaryotic transgene cassette. This allows for high-yield production of minimalistic genetic tools, which lack an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 coli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replicon, for application in bacteria other than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 coli</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We used the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 aureus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replicon of the pEPSA5 plasmid to form a pEPSA5 minicircle that is 38% smaller than pEPSA5.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Restriction enzyme digestion of pEPSA5 parental plasmid (PP) and pEPSA5 minicircle (MC)</a:t>
            </a:r>
            <a:r>
              <a:rPr lang="en-US" sz="1200" dirty="0">
                <a:solidFill>
                  <a:prstClr val="black"/>
                </a:solidFill>
                <a:latin typeface="Helvetica" pitchFamily="2" charset="0"/>
              </a:rPr>
              <a: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following isolation from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 coli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MC (ZYCY10P3S2T, a minicircle-producing strain). Plasmid DNA (500 ng), isolated prior to arabinose induction (PP) or 4-hours post induction (MC), was linearized with 1U of the unique cutter </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HindIII</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for 1 hour and resolved on a 1% agarose gel. Lane M, marker DNA (1 kb Ladder; NEB); lane PP, uninduced pEPSA5PP; lane MC, induced pEPSA5MC. </a:t>
            </a:r>
          </a:p>
          <a:p>
            <a:endParaRPr lang="en-US" dirty="0"/>
          </a:p>
        </p:txBody>
      </p:sp>
    </p:spTree>
    <p:extLst>
      <p:ext uri="{BB962C8B-B14F-4D97-AF65-F5344CB8AC3E}">
        <p14:creationId xmlns:p14="http://schemas.microsoft.com/office/powerpoint/2010/main" val="1995227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text and diagrams&#10;&#10;Description automatically generated">
            <a:extLst>
              <a:ext uri="{FF2B5EF4-FFF2-40B4-BE49-F238E27FC236}">
                <a16:creationId xmlns:a16="http://schemas.microsoft.com/office/drawing/2014/main" id="{4EAE63F3-64C1-95B3-8103-99562D94DF1E}"/>
              </a:ext>
            </a:extLst>
          </p:cNvPr>
          <p:cNvPicPr>
            <a:picLocks noChangeAspect="1"/>
          </p:cNvPicPr>
          <p:nvPr/>
        </p:nvPicPr>
        <p:blipFill>
          <a:blip r:embed="rId2"/>
          <a:stretch>
            <a:fillRect/>
          </a:stretch>
        </p:blipFill>
        <p:spPr>
          <a:xfrm>
            <a:off x="0" y="0"/>
            <a:ext cx="5283833" cy="6858000"/>
          </a:xfrm>
          <a:prstGeom prst="rect">
            <a:avLst/>
          </a:prstGeom>
        </p:spPr>
      </p:pic>
      <p:sp>
        <p:nvSpPr>
          <p:cNvPr id="5" name="TextBox 4">
            <a:extLst>
              <a:ext uri="{FF2B5EF4-FFF2-40B4-BE49-F238E27FC236}">
                <a16:creationId xmlns:a16="http://schemas.microsoft.com/office/drawing/2014/main" id="{6051F77D-58ED-03BE-D056-F41906E1BD17}"/>
              </a:ext>
            </a:extLst>
          </p:cNvPr>
          <p:cNvSpPr txBox="1"/>
          <p:nvPr/>
        </p:nvSpPr>
        <p:spPr>
          <a:xfrm>
            <a:off x="5306692" y="506381"/>
            <a:ext cx="6100762" cy="3970318"/>
          </a:xfrm>
          <a:prstGeom prst="rect">
            <a:avLst/>
          </a:prstGeom>
          <a:noFill/>
        </p:spPr>
        <p:txBody>
          <a:bodyPr wrap="square">
            <a:spAutoFit/>
          </a:bodyPr>
          <a:lstStyle/>
          <a:p>
            <a:r>
              <a:rPr lang="en-US" sz="1400" b="1" dirty="0">
                <a:effectLst/>
                <a:latin typeface="Times New Roman" panose="02020603050405020304" pitchFamily="18" charset="0"/>
              </a:rPr>
              <a:t>Figure S2. Methylation signatures present on </a:t>
            </a:r>
            <a:r>
              <a:rPr lang="en-US" sz="1400" b="1" i="1" dirty="0">
                <a:effectLst/>
                <a:latin typeface="Times New Roman" panose="02020603050405020304" pitchFamily="18" charset="0"/>
              </a:rPr>
              <a:t>E. coli </a:t>
            </a:r>
            <a:r>
              <a:rPr lang="en-US" sz="1400" b="1" dirty="0">
                <a:effectLst/>
                <a:latin typeface="Times New Roman" panose="02020603050405020304" pitchFamily="18" charset="0"/>
              </a:rPr>
              <a:t>MC (ZYCY10P3S2T) genomic DNA and the organization of responsible </a:t>
            </a:r>
            <a:r>
              <a:rPr lang="en-US" sz="1400" b="1" dirty="0" err="1">
                <a:effectLst/>
                <a:latin typeface="Times New Roman" panose="02020603050405020304" pitchFamily="18" charset="0"/>
              </a:rPr>
              <a:t>MTase</a:t>
            </a:r>
            <a:r>
              <a:rPr lang="en-US" sz="1400" b="1" dirty="0">
                <a:effectLst/>
                <a:latin typeface="Times New Roman" panose="02020603050405020304" pitchFamily="18" charset="0"/>
              </a:rPr>
              <a:t> gene clusters. (A) </a:t>
            </a:r>
            <a:r>
              <a:rPr lang="en-US" sz="1400" dirty="0">
                <a:effectLst/>
                <a:latin typeface="Times New Roman" panose="02020603050405020304" pitchFamily="18" charset="0"/>
              </a:rPr>
              <a:t>Detailed summary of 6-methyladenine (m6A)-modified motifs across the genome of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MC (ZYCY10P3S2T, a minicircle-producing strain) detected</a:t>
            </a:r>
            <a:r>
              <a:rPr lang="en-US" sz="1400" dirty="0">
                <a:effectLst/>
                <a:latin typeface="Helvetica" pitchFamily="2" charset="0"/>
              </a:rPr>
              <a:t> </a:t>
            </a:r>
            <a:r>
              <a:rPr lang="en-US" sz="1400" dirty="0">
                <a:effectLst/>
                <a:latin typeface="Times New Roman" panose="02020603050405020304" pitchFamily="18" charset="0"/>
              </a:rPr>
              <a:t>by </a:t>
            </a:r>
            <a:r>
              <a:rPr lang="en-US" sz="1400" dirty="0" err="1">
                <a:effectLst/>
                <a:latin typeface="Times New Roman" panose="02020603050405020304" pitchFamily="18" charset="0"/>
              </a:rPr>
              <a:t>SMRTseq</a:t>
            </a:r>
            <a:r>
              <a:rPr lang="en-US" sz="1400" dirty="0">
                <a:effectLst/>
                <a:latin typeface="Times New Roman" panose="02020603050405020304" pitchFamily="18" charset="0"/>
              </a:rPr>
              <a:t> and </a:t>
            </a:r>
            <a:r>
              <a:rPr lang="en-US" sz="1400" dirty="0" err="1">
                <a:effectLst/>
                <a:latin typeface="Times New Roman" panose="02020603050405020304" pitchFamily="18" charset="0"/>
              </a:rPr>
              <a:t>Basemod</a:t>
            </a:r>
            <a:r>
              <a:rPr lang="en-US" sz="1400" dirty="0">
                <a:effectLst/>
                <a:latin typeface="Times New Roman" panose="02020603050405020304" pitchFamily="18" charset="0"/>
              </a:rPr>
              <a:t> analysis </a:t>
            </a:r>
            <a:r>
              <a:rPr lang="en-US" sz="1400" dirty="0">
                <a:effectLst/>
                <a:latin typeface="Helvetica" pitchFamily="2" charset="0"/>
              </a:rPr>
              <a:t>(</a:t>
            </a:r>
            <a:r>
              <a:rPr lang="en-US" sz="1400" dirty="0">
                <a:effectLst/>
                <a:latin typeface="Times New Roman" panose="02020603050405020304" pitchFamily="18" charset="0"/>
              </a:rPr>
              <a:t>the PacBio DNA modification sequence analysis pipeline, </a:t>
            </a:r>
            <a:r>
              <a:rPr lang="en-US" sz="1400" dirty="0">
                <a:solidFill>
                  <a:srgbClr val="0000FF"/>
                </a:solidFill>
                <a:effectLst/>
                <a:latin typeface="Times New Roman" panose="02020603050405020304" pitchFamily="18" charset="0"/>
              </a:rPr>
              <a:t>http://</a:t>
            </a:r>
            <a:r>
              <a:rPr lang="en-US" sz="1400" dirty="0" err="1">
                <a:solidFill>
                  <a:srgbClr val="0000FF"/>
                </a:solidFill>
                <a:effectLst/>
                <a:latin typeface="Times New Roman" panose="02020603050405020304" pitchFamily="18" charset="0"/>
              </a:rPr>
              <a:t>www.pacb.com</a:t>
            </a:r>
            <a:r>
              <a:rPr lang="en-US" sz="1400" dirty="0">
                <a:solidFill>
                  <a:srgbClr val="0000FF"/>
                </a:solidFill>
                <a:effectLst/>
                <a:latin typeface="Times New Roman" panose="02020603050405020304" pitchFamily="18" charset="0"/>
              </a:rPr>
              <a:t>/</a:t>
            </a:r>
            <a:r>
              <a:rPr lang="en-US" sz="1400" dirty="0">
                <a:effectLst/>
                <a:latin typeface="Times New Roman" panose="02020603050405020304" pitchFamily="18" charset="0"/>
              </a:rPr>
              <a:t>). RM systems were designated as Type I or II based on gene characterization through</a:t>
            </a:r>
            <a:r>
              <a:rPr lang="en-US" sz="1400" dirty="0">
                <a:effectLst/>
                <a:latin typeface="Helvetica" pitchFamily="2" charset="0"/>
              </a:rPr>
              <a:t> </a:t>
            </a:r>
            <a:r>
              <a:rPr lang="en-US" sz="1400" dirty="0">
                <a:effectLst/>
                <a:latin typeface="Times New Roman" panose="02020603050405020304" pitchFamily="18" charset="0"/>
              </a:rPr>
              <a:t>REBASE. </a:t>
            </a:r>
            <a:r>
              <a:rPr lang="en-US" sz="1400" i="1" dirty="0" err="1">
                <a:effectLst/>
                <a:latin typeface="Times New Roman" panose="02020603050405020304" pitchFamily="18" charset="0"/>
              </a:rPr>
              <a:t>a</a:t>
            </a:r>
            <a:r>
              <a:rPr lang="en-US" sz="1400" dirty="0" err="1">
                <a:effectLst/>
                <a:latin typeface="Times New Roman" panose="02020603050405020304" pitchFamily="18" charset="0"/>
              </a:rPr>
              <a:t>The</a:t>
            </a:r>
            <a:r>
              <a:rPr lang="en-US" sz="1400" dirty="0">
                <a:effectLst/>
                <a:latin typeface="Times New Roman" panose="02020603050405020304" pitchFamily="18" charset="0"/>
              </a:rPr>
              <a:t> modified base within each motif is bolded while the modified base in the complementary</a:t>
            </a:r>
            <a:r>
              <a:rPr lang="en-US" sz="1400" dirty="0">
                <a:effectLst/>
                <a:latin typeface="Helvetica" pitchFamily="2" charset="0"/>
              </a:rPr>
              <a:t> </a:t>
            </a:r>
            <a:r>
              <a:rPr lang="en-US" sz="1400" dirty="0">
                <a:effectLst/>
                <a:latin typeface="Times New Roman" panose="02020603050405020304" pitchFamily="18" charset="0"/>
              </a:rPr>
              <a:t>strand is italicized. </a:t>
            </a:r>
            <a:r>
              <a:rPr lang="en-US" sz="1400" i="1" dirty="0" err="1">
                <a:effectLst/>
                <a:latin typeface="Times New Roman" panose="02020603050405020304" pitchFamily="18" charset="0"/>
              </a:rPr>
              <a:t>b</a:t>
            </a:r>
            <a:r>
              <a:rPr lang="en-US" sz="1400" dirty="0" err="1">
                <a:effectLst/>
                <a:latin typeface="Times New Roman" panose="02020603050405020304" pitchFamily="18" charset="0"/>
              </a:rPr>
              <a:t>The</a:t>
            </a:r>
            <a:r>
              <a:rPr lang="en-US" sz="1400" dirty="0">
                <a:effectLst/>
                <a:latin typeface="Times New Roman" panose="02020603050405020304" pitchFamily="18" charset="0"/>
              </a:rPr>
              <a:t> total number includes motifs occurring on the + and – strands. </a:t>
            </a:r>
            <a:r>
              <a:rPr lang="en-US" sz="1400" b="1" dirty="0">
                <a:effectLst/>
                <a:latin typeface="Times New Roman" panose="02020603050405020304" pitchFamily="18" charset="0"/>
              </a:rPr>
              <a:t>(B) </a:t>
            </a:r>
            <a:r>
              <a:rPr lang="en-US" sz="1400" dirty="0">
                <a:effectLst/>
                <a:latin typeface="Times New Roman" panose="02020603050405020304" pitchFamily="18" charset="0"/>
              </a:rPr>
              <a:t>Summary of 5-methylcytosine (m5C) CCWGG-modified motifs on the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MC genome. Sequence comparison and alignment of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MC genomic region before and after bisulfite conversion. Unmethylated cytosine</a:t>
            </a:r>
            <a:r>
              <a:rPr lang="en-US" sz="1400" dirty="0">
                <a:effectLst/>
                <a:latin typeface="Helvetica" pitchFamily="2" charset="0"/>
              </a:rPr>
              <a:t> </a:t>
            </a:r>
            <a:r>
              <a:rPr lang="en-US" sz="1400" dirty="0">
                <a:effectLst/>
                <a:latin typeface="Times New Roman" panose="02020603050405020304" pitchFamily="18" charset="0"/>
              </a:rPr>
              <a:t>residues converted to thymine during bisulfite treatment are indicated by white arrows; m5C methylated cytosines protected from deamination are indicated by black arrows (present within CCWGG motifs, where W=A or T, but not CCCGG motifs). </a:t>
            </a:r>
            <a:r>
              <a:rPr lang="en-US" sz="1400" b="1" dirty="0">
                <a:effectLst/>
                <a:latin typeface="Times New Roman" panose="02020603050405020304" pitchFamily="18" charset="0"/>
              </a:rPr>
              <a:t>(C) </a:t>
            </a:r>
            <a:r>
              <a:rPr lang="en-US" sz="1400" dirty="0">
                <a:effectLst/>
                <a:latin typeface="Times New Roman" panose="02020603050405020304" pitchFamily="18" charset="0"/>
              </a:rPr>
              <a:t>A schematic representation showing the structure and genomic</a:t>
            </a:r>
            <a:r>
              <a:rPr lang="en-US" sz="1400" dirty="0">
                <a:effectLst/>
                <a:latin typeface="Helvetica" pitchFamily="2" charset="0"/>
              </a:rPr>
              <a:t> </a:t>
            </a:r>
            <a:r>
              <a:rPr lang="en-US" sz="1400" dirty="0">
                <a:effectLst/>
                <a:latin typeface="Times New Roman" panose="02020603050405020304" pitchFamily="18" charset="0"/>
              </a:rPr>
              <a:t>context of </a:t>
            </a:r>
            <a:r>
              <a:rPr lang="en-US" sz="1400" i="1" dirty="0">
                <a:effectLst/>
                <a:latin typeface="Times New Roman" panose="02020603050405020304" pitchFamily="18" charset="0"/>
              </a:rPr>
              <a:t>E. coli </a:t>
            </a:r>
            <a:r>
              <a:rPr lang="en-US" sz="1400" dirty="0">
                <a:effectLst/>
                <a:latin typeface="Times New Roman" panose="02020603050405020304" pitchFamily="18" charset="0"/>
              </a:rPr>
              <a:t>MC RM systems and orphan </a:t>
            </a:r>
            <a:r>
              <a:rPr lang="en-US" sz="1400" dirty="0" err="1">
                <a:effectLst/>
                <a:latin typeface="Times New Roman" panose="02020603050405020304" pitchFamily="18" charset="0"/>
              </a:rPr>
              <a:t>MTases</a:t>
            </a:r>
            <a:r>
              <a:rPr lang="en-US" sz="1400" dirty="0">
                <a:effectLst/>
                <a:latin typeface="Times New Roman" panose="02020603050405020304" pitchFamily="18" charset="0"/>
              </a:rPr>
              <a:t>. Gene assignments, nomenclature and genome coordinates publicly available at REBASE. </a:t>
            </a:r>
          </a:p>
        </p:txBody>
      </p:sp>
    </p:spTree>
    <p:extLst>
      <p:ext uri="{BB962C8B-B14F-4D97-AF65-F5344CB8AC3E}">
        <p14:creationId xmlns:p14="http://schemas.microsoft.com/office/powerpoint/2010/main" val="2060202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1940</Words>
  <Application>Microsoft Macintosh PowerPoint</Application>
  <PresentationFormat>Widescreen</PresentationFormat>
  <Paragraphs>28</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vt:lpstr>
      <vt:lpstr>Times New Roman</vt:lpstr>
      <vt:lpstr>Office Theme</vt:lpstr>
      <vt:lpstr>PowerPoint Presentation</vt:lpstr>
      <vt:lpstr>Restriction modification systems</vt:lpstr>
      <vt:lpstr>Mimicry-by-methylation</vt:lpstr>
      <vt:lpstr>Stealth by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 Bernabe</dc:creator>
  <cp:lastModifiedBy>Kira Bernabe</cp:lastModifiedBy>
  <cp:revision>2</cp:revision>
  <dcterms:created xsi:type="dcterms:W3CDTF">2024-02-22T20:24:43Z</dcterms:created>
  <dcterms:modified xsi:type="dcterms:W3CDTF">2024-02-23T22:10:19Z</dcterms:modified>
</cp:coreProperties>
</file>