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59" r:id="rId6"/>
    <p:sldId id="265" r:id="rId7"/>
    <p:sldId id="262" r:id="rId8"/>
    <p:sldId id="266" r:id="rId9"/>
    <p:sldId id="263" r:id="rId10"/>
    <p:sldId id="264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9787"/>
  </p:normalViewPr>
  <p:slideViewPr>
    <p:cSldViewPr snapToGrid="0">
      <p:cViewPr varScale="1">
        <p:scale>
          <a:sx n="87" d="100"/>
          <a:sy n="87" d="100"/>
        </p:scale>
        <p:origin x="153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CD307-79D9-E046-9CBE-5D7CF23DBD02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2482E-209C-7844-ADCD-EF1316C5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0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Accomodation</a:t>
            </a:r>
            <a:r>
              <a:rPr lang="en-US" dirty="0"/>
              <a:t> corridor: groove in 50S sub that is navigated by aa-tRNA on its way to PTC A site after codon-anticodon </a:t>
            </a:r>
            <a:r>
              <a:rPr lang="en-US" dirty="0" err="1"/>
              <a:t>basepairing</a:t>
            </a:r>
            <a:r>
              <a:rPr lang="en-US" dirty="0"/>
              <a:t> </a:t>
            </a:r>
            <a:r>
              <a:rPr lang="en-US" dirty="0" err="1"/>
              <a:t>insmall</a:t>
            </a:r>
            <a:r>
              <a:rPr lang="en-US" dirty="0"/>
              <a:t> sub.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2482E-209C-7844-ADCD-EF1316C54C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9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not inhibit initiation, or else </a:t>
            </a:r>
            <a:r>
              <a:rPr lang="en-US" dirty="0" err="1"/>
              <a:t>ribos</a:t>
            </a:r>
            <a:r>
              <a:rPr lang="en-US" dirty="0"/>
              <a:t> would run off mRNAs and there would be no polysomes</a:t>
            </a:r>
          </a:p>
          <a:p>
            <a:r>
              <a:rPr lang="en-US" dirty="0"/>
              <a:t>Global preservation of RPF density along ORFs plus increased </a:t>
            </a:r>
            <a:r>
              <a:rPr lang="en-US" dirty="0" err="1"/>
              <a:t>ribo</a:t>
            </a:r>
            <a:r>
              <a:rPr lang="en-US" dirty="0"/>
              <a:t> occupancy at first 20 </a:t>
            </a:r>
            <a:r>
              <a:rPr lang="en-US" dirty="0" err="1"/>
              <a:t>aas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2482E-209C-7844-ADCD-EF1316C54C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3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n-US" dirty="0"/>
              <a:t>genome-wide stall scores of EVN for each codon in A site. Codon occupancy change relative to control. Asterisks indicate decoding by tRNAs who’s G37 is methylated to </a:t>
            </a:r>
            <a:r>
              <a:rPr lang="en-US" dirty="0" err="1"/>
              <a:t>TrmD</a:t>
            </a:r>
            <a:r>
              <a:rPr lang="en-US" dirty="0"/>
              <a:t>.</a:t>
            </a:r>
          </a:p>
          <a:p>
            <a:pPr marL="228600" indent="-228600">
              <a:buAutoNum type="alphaUcPeriod"/>
            </a:pPr>
            <a:r>
              <a:rPr lang="en-US" dirty="0"/>
              <a:t>C. Stall scores genome wide</a:t>
            </a:r>
          </a:p>
          <a:p>
            <a:pPr marL="228600" indent="-228600">
              <a:buAutoNum type="alphaUcPeriod"/>
            </a:pPr>
            <a:r>
              <a:rPr lang="en-US" dirty="0"/>
              <a:t>Proline tends to be decoded the most at these stall sites</a:t>
            </a:r>
          </a:p>
          <a:p>
            <a:pPr marL="228600" indent="-228600">
              <a:buAutoNum type="alphaUcPeriod"/>
            </a:pPr>
            <a:endParaRPr lang="en-US" dirty="0"/>
          </a:p>
          <a:p>
            <a:pPr marL="228600" indent="-228600">
              <a:buAutoNum type="alphaUcPeriod"/>
            </a:pPr>
            <a:r>
              <a:rPr lang="en-US" dirty="0"/>
              <a:t>Take-home: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2482E-209C-7844-ADCD-EF1316C54C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n-US" dirty="0"/>
              <a:t>Stall scores for tripeptides, asterisks are those that were toe-printed. VDK doesn’t stall.</a:t>
            </a:r>
          </a:p>
          <a:p>
            <a:pPr marL="228600" indent="-228600">
              <a:buAutoNum type="alphaUcPeriod"/>
            </a:pPr>
            <a:r>
              <a:rPr lang="en-US" dirty="0"/>
              <a:t>Relative occurrence of  tripeptides that stall, lots of prolines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2482E-209C-7844-ADCD-EF1316C54C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67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C. In vitro toe-printing on </a:t>
            </a:r>
            <a:r>
              <a:rPr lang="en-US" dirty="0" err="1"/>
              <a:t>ermBL</a:t>
            </a:r>
            <a:r>
              <a:rPr lang="en-US" dirty="0"/>
              <a:t> template (gene impervious to EVN arrest) with original VDK being </a:t>
            </a:r>
            <a:r>
              <a:rPr lang="en-US" dirty="0" err="1"/>
              <a:t>subsistuted</a:t>
            </a:r>
            <a:r>
              <a:rPr lang="en-US" dirty="0"/>
              <a:t> with various </a:t>
            </a:r>
            <a:r>
              <a:rPr lang="en-US" dirty="0" err="1"/>
              <a:t>tripeps</a:t>
            </a:r>
            <a:r>
              <a:rPr lang="en-US" dirty="0"/>
              <a:t>. Translation arrests indicated by arrows (pink indicates preceding codons)</a:t>
            </a:r>
          </a:p>
          <a:p>
            <a:r>
              <a:rPr lang="en-US" dirty="0"/>
              <a:t>D. </a:t>
            </a:r>
            <a:r>
              <a:rPr lang="en-US" dirty="0" err="1"/>
              <a:t>Ribo</a:t>
            </a:r>
            <a:r>
              <a:rPr lang="en-US" dirty="0"/>
              <a:t> density profile at PSP on another gene</a:t>
            </a:r>
          </a:p>
          <a:p>
            <a:r>
              <a:rPr lang="en-US" dirty="0"/>
              <a:t>E. PXP motifs toe-prints on </a:t>
            </a:r>
            <a:r>
              <a:rPr lang="en-US" dirty="0" err="1"/>
              <a:t>gltX</a:t>
            </a:r>
            <a:r>
              <a:rPr lang="en-US" dirty="0"/>
              <a:t>, red arrow= stalled, white arrow = escaped arrest but stalls at subsequent </a:t>
            </a:r>
            <a:r>
              <a:rPr lang="en-US" dirty="0" err="1"/>
              <a:t>Thr</a:t>
            </a:r>
            <a:r>
              <a:rPr lang="en-US" dirty="0"/>
              <a:t> codon because reactions are depleted by addition of inhibitor. Stalls at serine in the P site.</a:t>
            </a:r>
          </a:p>
          <a:p>
            <a:r>
              <a:rPr lang="en-US" dirty="0"/>
              <a:t>Replacing Ser with other </a:t>
            </a:r>
            <a:r>
              <a:rPr lang="en-US" dirty="0" err="1"/>
              <a:t>aas</a:t>
            </a:r>
            <a:r>
              <a:rPr lang="en-US" dirty="0"/>
              <a:t> had various effects, maybe C terminus of NPP modulates EVN. Changing things to alanine inhibited arrest</a:t>
            </a:r>
          </a:p>
          <a:p>
            <a:r>
              <a:rPr lang="en-US" dirty="0"/>
              <a:t>Take-home: nature of C-term aa of NPP rather than P-site tRNA drive context specificity of EVN.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2482E-209C-7844-ADCD-EF1316C54C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7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n-US" dirty="0"/>
              <a:t>Small conserved leader ORF (</a:t>
            </a:r>
            <a:r>
              <a:rPr lang="en-US" dirty="0" err="1"/>
              <a:t>emtAL</a:t>
            </a:r>
            <a:r>
              <a:rPr lang="en-US" dirty="0"/>
              <a:t>) at 5’UTR  precedes </a:t>
            </a:r>
            <a:r>
              <a:rPr lang="en-US" dirty="0" err="1"/>
              <a:t>orthosomycin</a:t>
            </a:r>
            <a:r>
              <a:rPr lang="en-US" dirty="0"/>
              <a:t> resistance gene </a:t>
            </a:r>
            <a:r>
              <a:rPr lang="en-US" dirty="0" err="1"/>
              <a:t>emtA</a:t>
            </a:r>
            <a:r>
              <a:rPr lang="en-US" dirty="0"/>
              <a:t>. Encodes a rRNA </a:t>
            </a:r>
            <a:r>
              <a:rPr lang="en-US" dirty="0" err="1"/>
              <a:t>methyltrans</a:t>
            </a:r>
            <a:r>
              <a:rPr lang="en-US" dirty="0"/>
              <a:t> that introduces mod of 23SRNA nucleotide in the drug-binding site</a:t>
            </a:r>
          </a:p>
          <a:p>
            <a:pPr marL="228600" indent="-228600">
              <a:buAutoNum type="alphaUcPeriod"/>
            </a:pPr>
            <a:r>
              <a:rPr lang="en-US" dirty="0"/>
              <a:t>EVN stalling during </a:t>
            </a:r>
            <a:r>
              <a:rPr lang="en-US" dirty="0" err="1"/>
              <a:t>emtAL</a:t>
            </a:r>
            <a:r>
              <a:rPr lang="en-US" dirty="0"/>
              <a:t> ORF translation. Retapamulin helped ID first 3 Mets (black arrow). Red arrow are EVN-induced stalled </a:t>
            </a:r>
            <a:r>
              <a:rPr lang="en-US" dirty="0" err="1"/>
              <a:t>ribos</a:t>
            </a:r>
            <a:r>
              <a:rPr lang="en-US" dirty="0"/>
              <a:t> at </a:t>
            </a:r>
            <a:r>
              <a:rPr lang="en-US" dirty="0" err="1"/>
              <a:t>Phe</a:t>
            </a:r>
            <a:r>
              <a:rPr lang="en-US" dirty="0"/>
              <a:t> codon of VFL. VFL is EVN sensitive</a:t>
            </a:r>
          </a:p>
          <a:p>
            <a:pPr marL="228600" indent="-228600">
              <a:buAutoNum type="alphaUcPeriod"/>
            </a:pPr>
            <a:r>
              <a:rPr lang="en-US" dirty="0"/>
              <a:t>Take-home: VFL sequence has key role in EVN </a:t>
            </a:r>
            <a:r>
              <a:rPr lang="en-US" dirty="0" err="1"/>
              <a:t>ribo</a:t>
            </a:r>
            <a:r>
              <a:rPr lang="en-US" dirty="0"/>
              <a:t>  arrest (</a:t>
            </a:r>
            <a:r>
              <a:rPr lang="en-US" dirty="0" err="1"/>
              <a:t>alanines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2482E-209C-7844-ADCD-EF1316C54C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57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Mutant </a:t>
            </a:r>
            <a:r>
              <a:rPr lang="en-US" dirty="0" err="1"/>
              <a:t>emtAL</a:t>
            </a:r>
            <a:r>
              <a:rPr lang="en-US" dirty="0"/>
              <a:t> with codons 2-7 subbed with A or G, red arrows EVN stalled at </a:t>
            </a:r>
            <a:r>
              <a:rPr lang="en-US" dirty="0" err="1"/>
              <a:t>Phe</a:t>
            </a:r>
            <a:r>
              <a:rPr lang="en-US" dirty="0"/>
              <a:t>, white arrow is </a:t>
            </a:r>
            <a:r>
              <a:rPr lang="en-US" dirty="0" err="1"/>
              <a:t>ribos</a:t>
            </a:r>
            <a:r>
              <a:rPr lang="en-US" dirty="0"/>
              <a:t> trapped at Val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D. Testing whether EVN inhibits peptide bond formation, inhibition of bond formation would lead to appearance of truncated gene tRNA. In absence of drug, ribosomes stalled at truncated tRNA , but in presence of drug, accumulation of truncated tRNA was observed, therefore EVN interferes with transfer of NPP to incoming aa-tRNA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Bottom: gel of reactions of with C-term of </a:t>
            </a:r>
            <a:r>
              <a:rPr lang="en-US" dirty="0" err="1"/>
              <a:t>Phe</a:t>
            </a:r>
            <a:r>
              <a:rPr lang="en-US" dirty="0"/>
              <a:t> (?) with or without EVN. In agreement with toe-print that induces </a:t>
            </a:r>
            <a:r>
              <a:rPr lang="en-US" dirty="0" err="1"/>
              <a:t>ribo</a:t>
            </a:r>
            <a:r>
              <a:rPr lang="en-US" dirty="0"/>
              <a:t> pausing rather than complete translation arrest at VFL motif</a:t>
            </a:r>
          </a:p>
          <a:p>
            <a:r>
              <a:rPr lang="en-US" dirty="0"/>
              <a:t>Take-home: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2482E-209C-7844-ADCD-EF1316C54C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07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n-US" dirty="0"/>
              <a:t>Schematic of reporter construct. First 10 codons of </a:t>
            </a:r>
            <a:r>
              <a:rPr lang="en-US" dirty="0" err="1"/>
              <a:t>ermCL</a:t>
            </a:r>
            <a:r>
              <a:rPr lang="en-US" dirty="0"/>
              <a:t> were </a:t>
            </a:r>
            <a:r>
              <a:rPr lang="en-US" dirty="0" err="1"/>
              <a:t>repkaced</a:t>
            </a:r>
            <a:r>
              <a:rPr lang="en-US" dirty="0"/>
              <a:t> with 7 codons of </a:t>
            </a:r>
            <a:r>
              <a:rPr lang="en-US" dirty="0" err="1"/>
              <a:t>emtAL</a:t>
            </a:r>
            <a:r>
              <a:rPr lang="en-US" dirty="0"/>
              <a:t> leads to stalling at </a:t>
            </a:r>
            <a:r>
              <a:rPr lang="en-US" dirty="0" err="1"/>
              <a:t>Phe</a:t>
            </a:r>
            <a:r>
              <a:rPr lang="en-US" dirty="0"/>
              <a:t> codon</a:t>
            </a:r>
          </a:p>
          <a:p>
            <a:pPr marL="228600" indent="-228600">
              <a:buAutoNum type="alphaUcPeriod"/>
            </a:pPr>
            <a:r>
              <a:rPr lang="en-US" dirty="0"/>
              <a:t>Activation of reporter expression due to FVN-dependent stalling. Subinhibitory </a:t>
            </a:r>
            <a:r>
              <a:rPr lang="en-US" dirty="0" err="1"/>
              <a:t>concs</a:t>
            </a:r>
            <a:r>
              <a:rPr lang="en-US" dirty="0"/>
              <a:t> of EVN express RFP. Decreased expression in VFA, spectinomycin is control</a:t>
            </a:r>
          </a:p>
          <a:p>
            <a:pPr marL="228600" indent="-228600">
              <a:buAutoNum type="alphaUcPeriod"/>
            </a:pPr>
            <a:r>
              <a:rPr lang="en-US" dirty="0"/>
              <a:t>Induction of reporter in liquid culture at various concentrations</a:t>
            </a:r>
          </a:p>
          <a:p>
            <a:endParaRPr lang="en-US" dirty="0"/>
          </a:p>
          <a:p>
            <a:r>
              <a:rPr lang="en-US" dirty="0"/>
              <a:t>Take-home: VFL is required for translation arrest in vivo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2482E-209C-7844-ADCD-EF1316C54C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06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2482E-209C-7844-ADCD-EF1316C54C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4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0879-CD21-9C6E-5F7E-CFEC3903C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59573-03EC-ED44-6A3D-3DD9AC7E1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67FD1-F03B-4251-CC65-81270358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706C-46DB-8B45-98D0-920536E8F38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E75D2-CFED-8300-22B9-8ABD0D70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A32FD-5C1D-4637-6E3F-486CFE4B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C28-87A9-9645-BC5E-5C51936B9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6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B0BD-E779-09C4-7B46-05C5ACDB9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92530-F46D-BE8C-CE84-0C40CFCAA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CF239-38F1-AF5A-4EDD-892A9B44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706C-46DB-8B45-98D0-920536E8F38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90131-B15F-685A-CF1A-06E22CCF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3F508-0635-DBCF-64C0-CBFEDBF9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C28-87A9-9645-BC5E-5C51936B9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5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6F683A-2FA4-B4FB-2DC5-0FD26E4DC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58A269-E4DC-F0BE-6936-CB8146355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ADD9D-3B74-0399-576D-04884E99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706C-46DB-8B45-98D0-920536E8F38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9AA60-CED5-5DFB-D30D-39F879FC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7BA9E-A29C-AE07-010D-9E3B18F3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C28-87A9-9645-BC5E-5C51936B9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7EA1C-F88D-CAB0-438A-1F60944DE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D8AD8-2CF7-C486-E19B-3876A23AE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40123-2465-0E7D-EEE3-6C0FF28A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706C-46DB-8B45-98D0-920536E8F38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3E1AD-721A-6A88-4DCF-F8319BF5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1113F-A83D-9BDD-5010-37328E28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C28-87A9-9645-BC5E-5C51936B9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4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24A65-C263-7199-B0A2-AF4783439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05FE1-3791-6EFA-A57B-6AAB0356B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CE756-700D-D3FE-CD2B-C649102D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706C-46DB-8B45-98D0-920536E8F38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D9870-4CB9-8BF8-B75B-3B7ECBEF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2879F-0001-D14D-271B-546E9F09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C28-87A9-9645-BC5E-5C51936B9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7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77DDB-749D-504B-8D51-72004555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93325-4176-D56F-16EB-D581E3569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9A04F-B763-504A-F9DB-F3CC2CC8F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39249-CE58-8F8C-8682-3DD983F5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706C-46DB-8B45-98D0-920536E8F38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31663-A8AD-E17D-5764-9CE3ABD0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995E7-259E-A429-B10A-4938B219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C28-87A9-9645-BC5E-5C51936B9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3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8A56-CE97-94C8-7512-19AAAB3D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FF4E6-BCB2-B20A-9576-08279E32A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31649-4BA8-82EE-88E3-553DF9CB7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A9BBF-3768-695C-DE97-A1DBA9CB1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860FE-E6F6-2F65-A55A-FFB309A6E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81A95E-60A4-F605-8648-1224CCFE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706C-46DB-8B45-98D0-920536E8F38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C81EA2-6694-54A9-36C5-A6EE2F8D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90575-298F-4194-E510-C2C09177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C28-87A9-9645-BC5E-5C51936B9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7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F32C5-8C19-A561-B220-5B08B0D61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06047-4F6C-098F-A46C-06CCCCBE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706C-46DB-8B45-98D0-920536E8F38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6CC63-9F40-FB8E-FD0A-D82B3B89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57A54-236A-97A9-5625-0A068C53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C28-87A9-9645-BC5E-5C51936B9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1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608EAA-395F-AB22-B949-293135989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706C-46DB-8B45-98D0-920536E8F38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BB950-5C25-739E-EF40-742D98BA2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29377-32AB-D290-73B4-F4A9215B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C28-87A9-9645-BC5E-5C51936B9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9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58B3A-7125-6103-1A45-C6AAF3BB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EEA1-71A0-D369-F42A-B2574B509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5E954-A60E-0FAD-E39B-B0CEB3381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EFF70-0BE1-2F63-E506-1A45E3461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706C-46DB-8B45-98D0-920536E8F38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F4D48-1414-E7AA-A80F-431B035F4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2AD36-BB0F-9300-A064-C103ED9E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C28-87A9-9645-BC5E-5C51936B9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E2077-1641-8149-01B4-BEFBD540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3C5D1-353A-DE6F-8E70-606718FCD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8F060-5E6B-E2E6-FC26-8EF91B670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4A76-8A50-2768-CF5F-E545C93D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706C-46DB-8B45-98D0-920536E8F38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96E91-BBF5-B50E-0308-92B42975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CC8DE-9899-9D50-C4C8-4A3F466F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C28-87A9-9645-BC5E-5C51936B9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8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F352E-8657-2B66-103E-A2FB98012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E2FEE-3038-9D72-B835-D87F96056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C830A-3234-7BF8-C9B9-9B09E0FE2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7C706C-46DB-8B45-98D0-920536E8F38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6AA35-E7B9-D57B-7111-069328868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A07B2-72B1-8EAC-B730-A3115A1F0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FB2C28-87A9-9645-BC5E-5C51936B9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text&#10;&#10;Description automatically generated">
            <a:extLst>
              <a:ext uri="{FF2B5EF4-FFF2-40B4-BE49-F238E27FC236}">
                <a16:creationId xmlns:a16="http://schemas.microsoft.com/office/drawing/2014/main" id="{0223D158-341F-9C40-9030-7BDE4E0EB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1238250"/>
            <a:ext cx="10485438" cy="43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1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erson's body&#10;&#10;Description automatically generated">
            <a:extLst>
              <a:ext uri="{FF2B5EF4-FFF2-40B4-BE49-F238E27FC236}">
                <a16:creationId xmlns:a16="http://schemas.microsoft.com/office/drawing/2014/main" id="{1138C894-7D90-AA7D-DF9F-9522AB74C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631" y="373260"/>
            <a:ext cx="9348737" cy="648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6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92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7C8F4-C6C3-65D6-0DDD-1C7D175C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8C527-0CD2-3330-D180-F7BA78A42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Orthosomycins</a:t>
            </a:r>
            <a:r>
              <a:rPr lang="en-US" dirty="0"/>
              <a:t>: class of antibiotics that inhibit protein synthesis</a:t>
            </a:r>
          </a:p>
          <a:p>
            <a:pPr lvl="1"/>
            <a:r>
              <a:rPr lang="en-US" dirty="0"/>
              <a:t>Interact with a site in the aa-tRNA accommodation corridor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EVN arrests ribosomes during </a:t>
            </a:r>
            <a:r>
              <a:rPr lang="en-US" i="1" dirty="0"/>
              <a:t>in vitro </a:t>
            </a:r>
            <a:r>
              <a:rPr lang="en-US" dirty="0"/>
              <a:t>translation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3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types of energy&#10;&#10;Description automatically generated with medium confidence">
            <a:extLst>
              <a:ext uri="{FF2B5EF4-FFF2-40B4-BE49-F238E27FC236}">
                <a16:creationId xmlns:a16="http://schemas.microsoft.com/office/drawing/2014/main" id="{CDD3CDE0-2218-0166-3C97-4B3F2F65F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609" y="1206267"/>
            <a:ext cx="2696954" cy="5590052"/>
          </a:xfrm>
          <a:prstGeom prst="rect">
            <a:avLst/>
          </a:prstGeom>
        </p:spPr>
      </p:pic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FEDE82BA-3CD9-F058-B456-E656FBE02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178" y="1511300"/>
            <a:ext cx="3479022" cy="480059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C317F72-1553-A12F-8F33-FB6EBE0A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681"/>
            <a:ext cx="10515600" cy="1325563"/>
          </a:xfrm>
        </p:spPr>
        <p:txBody>
          <a:bodyPr/>
          <a:lstStyle/>
          <a:p>
            <a:r>
              <a:rPr lang="en-US" dirty="0"/>
              <a:t>EVN inhibits translation elongation</a:t>
            </a:r>
          </a:p>
        </p:txBody>
      </p:sp>
    </p:spTree>
    <p:extLst>
      <p:ext uri="{BB962C8B-B14F-4D97-AF65-F5344CB8AC3E}">
        <p14:creationId xmlns:p14="http://schemas.microsoft.com/office/powerpoint/2010/main" val="428856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numbers and letters&#10;&#10;Description automatically generated">
            <a:extLst>
              <a:ext uri="{FF2B5EF4-FFF2-40B4-BE49-F238E27FC236}">
                <a16:creationId xmlns:a16="http://schemas.microsoft.com/office/drawing/2014/main" id="{57FF4820-7762-C6DE-4439-0C6200FF5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38" y="1074936"/>
            <a:ext cx="9190326" cy="2992474"/>
          </a:xfrm>
          <a:prstGeom prst="rect">
            <a:avLst/>
          </a:prstGeom>
        </p:spPr>
      </p:pic>
      <p:pic>
        <p:nvPicPr>
          <p:cNvPr id="5" name="Picture 4" descr="A graph of a number and a line&#10;&#10;Description automatically generated">
            <a:extLst>
              <a:ext uri="{FF2B5EF4-FFF2-40B4-BE49-F238E27FC236}">
                <a16:creationId xmlns:a16="http://schemas.microsoft.com/office/drawing/2014/main" id="{42D35315-1208-429F-5C3E-DC7E1FF10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160" y="4286827"/>
            <a:ext cx="3073400" cy="2374900"/>
          </a:xfrm>
          <a:prstGeom prst="rect">
            <a:avLst/>
          </a:prstGeom>
        </p:spPr>
      </p:pic>
      <p:pic>
        <p:nvPicPr>
          <p:cNvPr id="7" name="Picture 6" descr="A graph of a number of letters&#10;&#10;Description automatically generated with medium confidence">
            <a:extLst>
              <a:ext uri="{FF2B5EF4-FFF2-40B4-BE49-F238E27FC236}">
                <a16:creationId xmlns:a16="http://schemas.microsoft.com/office/drawing/2014/main" id="{4414C727-1237-3DBD-3B27-6E42F69A3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146" y="4483100"/>
            <a:ext cx="6172200" cy="23749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C19229B-92A1-6F7E-84FA-9BB025868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993"/>
            <a:ext cx="10515600" cy="1325563"/>
          </a:xfrm>
        </p:spPr>
        <p:txBody>
          <a:bodyPr/>
          <a:lstStyle/>
          <a:p>
            <a:r>
              <a:rPr lang="en-US" dirty="0"/>
              <a:t>Specific features of site of EVN-induced arrest</a:t>
            </a:r>
          </a:p>
        </p:txBody>
      </p:sp>
    </p:spTree>
    <p:extLst>
      <p:ext uri="{BB962C8B-B14F-4D97-AF65-F5344CB8AC3E}">
        <p14:creationId xmlns:p14="http://schemas.microsoft.com/office/powerpoint/2010/main" val="420852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erson's body&#10;&#10;Description automatically generated">
            <a:extLst>
              <a:ext uri="{FF2B5EF4-FFF2-40B4-BE49-F238E27FC236}">
                <a16:creationId xmlns:a16="http://schemas.microsoft.com/office/drawing/2014/main" id="{E27E925B-C3B8-828B-5F4C-E70F60731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40" y="1654173"/>
            <a:ext cx="10438519" cy="464661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7DCA73C-52DE-E113-FBFA-D7FBDF2CD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EVN arrests ribosomes at sites encoding specific tripeptide motifs</a:t>
            </a:r>
          </a:p>
        </p:txBody>
      </p:sp>
    </p:spTree>
    <p:extLst>
      <p:ext uri="{BB962C8B-B14F-4D97-AF65-F5344CB8AC3E}">
        <p14:creationId xmlns:p14="http://schemas.microsoft.com/office/powerpoint/2010/main" val="168499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na test&#10;&#10;Description automatically generated">
            <a:extLst>
              <a:ext uri="{FF2B5EF4-FFF2-40B4-BE49-F238E27FC236}">
                <a16:creationId xmlns:a16="http://schemas.microsoft.com/office/drawing/2014/main" id="{FFA5FF25-0D0F-BD24-5352-CF3B7DB20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41" y="1928813"/>
            <a:ext cx="7069243" cy="4702308"/>
          </a:xfrm>
          <a:prstGeom prst="rect">
            <a:avLst/>
          </a:prstGeom>
        </p:spPr>
      </p:pic>
      <p:pic>
        <p:nvPicPr>
          <p:cNvPr id="5" name="Picture 4" descr="A close-up of a dna test&#10;&#10;Description automatically generated">
            <a:extLst>
              <a:ext uri="{FF2B5EF4-FFF2-40B4-BE49-F238E27FC236}">
                <a16:creationId xmlns:a16="http://schemas.microsoft.com/office/drawing/2014/main" id="{AC6101F9-8EF6-3EDB-FCD8-D33FC6108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737" y="2227396"/>
            <a:ext cx="3187700" cy="37465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C632763-3C59-1D44-A083-4B988817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C-terminus of nascent polypeptide drives specificity of EVN action</a:t>
            </a:r>
          </a:p>
        </p:txBody>
      </p:sp>
    </p:spTree>
    <p:extLst>
      <p:ext uri="{BB962C8B-B14F-4D97-AF65-F5344CB8AC3E}">
        <p14:creationId xmlns:p14="http://schemas.microsoft.com/office/powerpoint/2010/main" val="192333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2FC881C-F8AB-D72C-2FA8-11E081AF1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843088"/>
            <a:ext cx="7772400" cy="473518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94171DC-E3F1-A391-DE4B-BE951782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Programmed EVN-mediated arrest may control expression of OSM-resistance genes</a:t>
            </a:r>
          </a:p>
        </p:txBody>
      </p:sp>
    </p:spTree>
    <p:extLst>
      <p:ext uri="{BB962C8B-B14F-4D97-AF65-F5344CB8AC3E}">
        <p14:creationId xmlns:p14="http://schemas.microsoft.com/office/powerpoint/2010/main" val="69621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iagram&#10;&#10;Description automatically generated">
            <a:extLst>
              <a:ext uri="{FF2B5EF4-FFF2-40B4-BE49-F238E27FC236}">
                <a16:creationId xmlns:a16="http://schemas.microsoft.com/office/drawing/2014/main" id="{F0F43429-025B-1CD2-8A74-C81610131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1" y="1361696"/>
            <a:ext cx="8894762" cy="513604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C98E040-47F3-7F7D-4AD6-EB2B741C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EVN interferes with transfer of nascent polypeptide to incoming aa-tRNA</a:t>
            </a:r>
          </a:p>
        </p:txBody>
      </p:sp>
    </p:spTree>
    <p:extLst>
      <p:ext uri="{BB962C8B-B14F-4D97-AF65-F5344CB8AC3E}">
        <p14:creationId xmlns:p14="http://schemas.microsoft.com/office/powerpoint/2010/main" val="397204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8A8AF4A-6B18-4E52-CE74-89B71C86F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530350"/>
            <a:ext cx="5257800" cy="3797300"/>
          </a:xfrm>
          <a:prstGeom prst="rect">
            <a:avLst/>
          </a:prstGeom>
        </p:spPr>
      </p:pic>
      <p:pic>
        <p:nvPicPr>
          <p:cNvPr id="7" name="Picture 6" descr="A graph of a number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1449DE75-EBEF-9FCD-5F28-8AB8B19FA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51050"/>
            <a:ext cx="5257800" cy="3276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5921C0-8A43-EBF7-7D7D-33E913D68776}"/>
              </a:ext>
            </a:extLst>
          </p:cNvPr>
          <p:cNvSpPr txBox="1"/>
          <p:nvPr/>
        </p:nvSpPr>
        <p:spPr>
          <a:xfrm>
            <a:off x="418328" y="5664200"/>
            <a:ext cx="11773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Conclusion: </a:t>
            </a:r>
            <a:r>
              <a:rPr lang="en-US" dirty="0"/>
              <a:t>programmed translation arrest at the VFL-tripeptide is likely used for regulation of </a:t>
            </a:r>
            <a:r>
              <a:rPr lang="en-US" i="1" dirty="0" err="1"/>
              <a:t>emtA</a:t>
            </a:r>
            <a:r>
              <a:rPr lang="en-US" dirty="0"/>
              <a:t> resistance gene.</a:t>
            </a:r>
          </a:p>
          <a:p>
            <a:r>
              <a:rPr lang="en-US" dirty="0"/>
              <a:t>This sequence has likely been evolutionarily selected to facilitate sensing the </a:t>
            </a:r>
            <a:r>
              <a:rPr lang="en-US" dirty="0" err="1"/>
              <a:t>abx</a:t>
            </a:r>
            <a:r>
              <a:rPr lang="en-US" dirty="0"/>
              <a:t> by utilizing nascent protein and </a:t>
            </a:r>
          </a:p>
          <a:p>
            <a:r>
              <a:rPr lang="en-US" dirty="0"/>
              <a:t>acceptor amino acid requirements for context-specific action of OSM antibiotics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B653BD2-0ED1-F6A8-1E6B-2DFA0CC1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EVN arrests ribosomes translating </a:t>
            </a:r>
            <a:r>
              <a:rPr lang="en-US" dirty="0" err="1"/>
              <a:t>EmtAL</a:t>
            </a:r>
            <a:r>
              <a:rPr lang="en-US" dirty="0"/>
              <a:t> peptide </a:t>
            </a:r>
            <a:r>
              <a:rPr lang="en-US" i="1" dirty="0"/>
              <a:t>in vivo</a:t>
            </a:r>
          </a:p>
        </p:txBody>
      </p:sp>
    </p:spTree>
    <p:extLst>
      <p:ext uri="{BB962C8B-B14F-4D97-AF65-F5344CB8AC3E}">
        <p14:creationId xmlns:p14="http://schemas.microsoft.com/office/powerpoint/2010/main" val="29539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656</Words>
  <Application>Microsoft Macintosh PowerPoint</Application>
  <PresentationFormat>Widescreen</PresentationFormat>
  <Paragraphs>51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EVN inhibits translation elongation</vt:lpstr>
      <vt:lpstr>Specific features of site of EVN-induced arrest</vt:lpstr>
      <vt:lpstr>EVN arrests ribosomes at sites encoding specific tripeptide motifs</vt:lpstr>
      <vt:lpstr>Nature of C-terminus of nascent polypeptide drives specificity of EVN action</vt:lpstr>
      <vt:lpstr>Programmed EVN-mediated arrest may control expression of OSM-resistance genes</vt:lpstr>
      <vt:lpstr>EVN interferes with transfer of nascent polypeptide to incoming aa-tRNA</vt:lpstr>
      <vt:lpstr>EVN arrests ribosomes translating EmtAL peptide in vivo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 Bernabe</dc:creator>
  <cp:lastModifiedBy>Kira Bernabe</cp:lastModifiedBy>
  <cp:revision>6</cp:revision>
  <dcterms:created xsi:type="dcterms:W3CDTF">2024-04-26T14:46:38Z</dcterms:created>
  <dcterms:modified xsi:type="dcterms:W3CDTF">2024-04-26T21:24:36Z</dcterms:modified>
</cp:coreProperties>
</file>