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1" r:id="rId3"/>
    <p:sldId id="262" r:id="rId4"/>
    <p:sldId id="263" r:id="rId5"/>
    <p:sldId id="264" r:id="rId6"/>
    <p:sldId id="256" r:id="rId7"/>
    <p:sldId id="259" r:id="rId8"/>
    <p:sldId id="257" r:id="rId9"/>
    <p:sldId id="260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>
        <p:scale>
          <a:sx n="92" d="100"/>
          <a:sy n="92" d="100"/>
        </p:scale>
        <p:origin x="1320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4B81C-4BEC-9E61-AA8B-6475D4ED4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CFA818-10AA-9CDC-D885-81A786A19B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521DC-E454-F0F3-C8F2-C1F5B638A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1099-C890-1C4B-90FF-AF558A245D1D}" type="datetimeFigureOut">
              <a:rPr lang="en-US" smtClean="0"/>
              <a:t>5/5/23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B5AA8-665C-1431-0873-49B1825F4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92214-8A83-57CA-D8E2-CE80284B8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8B54-13C5-E24B-A61A-84D25460E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10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F9AD1-0DEB-C5A3-971E-4B844E8CC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47622D-A892-D138-BB65-3BB1E68D3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3B140-836E-9678-DECF-ADDF12F94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1099-C890-1C4B-90FF-AF558A245D1D}" type="datetimeFigureOut">
              <a:rPr lang="en-US" smtClean="0"/>
              <a:t>5/5/23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D7F33-001B-C268-5753-7765C6B3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F588E-83F5-FD26-E95C-266F859A7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8B54-13C5-E24B-A61A-84D25460E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3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C69D3F-D4E2-D511-61F7-F3A2948A62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AD6AEB-9990-2B5E-40C4-E6CB1CE5B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9181A-BD02-0B37-6177-05FAE8940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1099-C890-1C4B-90FF-AF558A245D1D}" type="datetimeFigureOut">
              <a:rPr lang="en-US" smtClean="0"/>
              <a:t>5/5/23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47EB0-56DE-561A-0E2D-BDC644764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26673-4CA8-3C7B-E2DB-A795BAF47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8B54-13C5-E24B-A61A-84D25460E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5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05D2C-1DEE-94D7-7F60-0728A5F0C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1079B-1272-16F5-AA22-250BCFEC1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07E2C-BBC1-07E1-1EF4-906C0F285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1099-C890-1C4B-90FF-AF558A245D1D}" type="datetimeFigureOut">
              <a:rPr lang="en-US" smtClean="0"/>
              <a:t>5/5/23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E1B95-7039-0ABF-69BE-8CF285AC6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2EF6F-4A80-02B6-6091-277A1504D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8B54-13C5-E24B-A61A-84D25460E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9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6F2D6-3793-5C87-764F-67C5C9FA0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11A4B-BADB-0239-C289-CB249E52E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5619F-6003-2608-CE06-A76F46421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1099-C890-1C4B-90FF-AF558A245D1D}" type="datetimeFigureOut">
              <a:rPr lang="en-US" smtClean="0"/>
              <a:t>5/5/23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400E4-21B6-A5B2-0154-C98A24690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3BBAC-8927-25FA-84DF-931EBD1BD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8B54-13C5-E24B-A61A-84D25460E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3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80841-3EDE-C497-9A83-880F5FC55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855C2-2360-3B8D-0F01-58B1122C87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E7763-B66D-0482-6325-88D260182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8A7E7-7717-0A5B-30B8-84EDDB43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1099-C890-1C4B-90FF-AF558A245D1D}" type="datetimeFigureOut">
              <a:rPr lang="en-US" smtClean="0"/>
              <a:t>5/5/23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289CC-3A95-FE90-EE46-39E08C251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18AD39-874D-79F4-DBA2-8B6C3AA1D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8B54-13C5-E24B-A61A-84D25460E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97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FA78A-0E5A-3327-C4E5-6DE3DF7F1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57F30-5E8D-17F9-4F11-6411424D3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2EEFA8-0B2A-C0DA-8DAE-778D738D1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EB9044-96F0-B42D-3C3A-59B77C359E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A6AE0C-1F3B-C032-960E-962890026D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458884-AB7A-7D43-C8F3-99F0B6A88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1099-C890-1C4B-90FF-AF558A245D1D}" type="datetimeFigureOut">
              <a:rPr lang="en-US" smtClean="0"/>
              <a:t>5/5/23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CBC7E4-4AC8-E7ED-700C-C4B6CE010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50750C-4133-945D-0A1F-9C3CA0A90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8B54-13C5-E24B-A61A-84D25460E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03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AAEC-FDF9-AF0B-98F3-F4EB94BE4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26D7EF-C081-B717-A1B4-82F876A55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1099-C890-1C4B-90FF-AF558A245D1D}" type="datetimeFigureOut">
              <a:rPr lang="en-US" smtClean="0"/>
              <a:t>5/5/23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0FAFE-A148-C5B1-A019-B1F0F0D2F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54F8E8-5D91-3DE5-E7A9-A93845FB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8B54-13C5-E24B-A61A-84D25460E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27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5D51BF-D0B6-5FB4-88A5-7B21D0E8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1099-C890-1C4B-90FF-AF558A245D1D}" type="datetimeFigureOut">
              <a:rPr lang="en-US" smtClean="0"/>
              <a:t>5/5/23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5A117C-D685-115A-97F3-7FF219D1F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522F7-3453-E8BA-4C1F-FBBB38DF7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8B54-13C5-E24B-A61A-84D25460E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7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03B84-B463-8F03-B9D1-90671B243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C6B89-9DC2-0887-FE39-578EC5ECE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48300C-7F0C-D468-2C13-E60A5A7E4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EAA15A-03D4-632B-74D4-A6ED4102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1099-C890-1C4B-90FF-AF558A245D1D}" type="datetimeFigureOut">
              <a:rPr lang="en-US" smtClean="0"/>
              <a:t>5/5/23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502061-26B6-E2DC-694B-69C316F9F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1AFBA-09DB-410B-6DA1-7C053C1A0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8B54-13C5-E24B-A61A-84D25460E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16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B2D9F-4103-DE35-DC6D-115BF263E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07765E-B84C-1EC2-D952-A551F46D97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835534-E161-D433-909D-7573202E0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34CCE-7015-014E-C099-E8E88D6F6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1099-C890-1C4B-90FF-AF558A245D1D}" type="datetimeFigureOut">
              <a:rPr lang="en-US" smtClean="0"/>
              <a:t>5/5/23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EE175-91D0-AC30-FEB4-21D31DE76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E1445-CFF1-3020-2146-EFE54C5D4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8B54-13C5-E24B-A61A-84D25460E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1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695159-D396-25D7-A9FB-7C4B95FCE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AE7FE-C8E5-8A07-8253-FAEFA8333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7DFF2-8413-7D06-CBB3-942D5CD0F9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71099-C890-1C4B-90FF-AF558A245D1D}" type="datetimeFigureOut">
              <a:rPr lang="en-US" smtClean="0"/>
              <a:t>5/5/23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0D189-C9ED-71A5-5C2D-7D2D42BAC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F3196-77A8-DECB-7846-9E85B37CB5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98B54-13C5-E24B-A61A-84D25460E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1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A2EE4C-CDCD-4E3A-5E47-D87A822AC4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Investigating translation specificity of bS21 homologs in </a:t>
            </a:r>
            <a:r>
              <a:rPr lang="en-US" i="1" dirty="0"/>
              <a:t>F. </a:t>
            </a:r>
            <a:r>
              <a:rPr lang="en-US" i="1" dirty="0" err="1"/>
              <a:t>tularensis</a:t>
            </a:r>
            <a:endParaRPr lang="en-US" i="1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DC0B3D0-7631-789F-F456-BBD4422A57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Kira Bernabe</a:t>
            </a:r>
          </a:p>
          <a:p>
            <a:r>
              <a:rPr lang="en-US" dirty="0"/>
              <a:t>Joint Lab Meeting</a:t>
            </a:r>
          </a:p>
          <a:p>
            <a:r>
              <a:rPr lang="en-US" dirty="0"/>
              <a:t>5/5/23</a:t>
            </a:r>
          </a:p>
        </p:txBody>
      </p:sp>
    </p:spTree>
    <p:extLst>
      <p:ext uri="{BB962C8B-B14F-4D97-AF65-F5344CB8AC3E}">
        <p14:creationId xmlns:p14="http://schemas.microsoft.com/office/powerpoint/2010/main" val="3429571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9A545-7A30-ECD7-06F2-F683A0541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Ribosome Profiling: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FCD98-C526-AAFE-0A99-9B5EC6D90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Immunoprecipitation and Western blots for epitope tags</a:t>
            </a:r>
          </a:p>
          <a:p>
            <a:r>
              <a:rPr lang="en-US" dirty="0"/>
              <a:t>Library Prep</a:t>
            </a:r>
          </a:p>
          <a:p>
            <a:r>
              <a:rPr lang="en-US" dirty="0"/>
              <a:t>Sequencing</a:t>
            </a:r>
          </a:p>
        </p:txBody>
      </p:sp>
    </p:spTree>
    <p:extLst>
      <p:ext uri="{BB962C8B-B14F-4D97-AF65-F5344CB8AC3E}">
        <p14:creationId xmlns:p14="http://schemas.microsoft.com/office/powerpoint/2010/main" val="1479810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1361CB-1EAD-CC02-3498-2E543DE6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8318" y="2103437"/>
            <a:ext cx="3775363" cy="1325563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02054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FCF04-8525-A137-AA23-A73225E61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Ribosome Profiling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13C53-8DEA-8E54-F67D-CFBD3BE15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Monitor gene expression at the level of protein synthesis</a:t>
            </a:r>
          </a:p>
          <a:p>
            <a:pPr lvl="1"/>
            <a:r>
              <a:rPr lang="en-US" dirty="0"/>
              <a:t>Which regions of the genome are translated?</a:t>
            </a:r>
          </a:p>
          <a:p>
            <a:pPr lvl="1"/>
            <a:r>
              <a:rPr lang="en-US" dirty="0"/>
              <a:t>When are they translated?</a:t>
            </a:r>
          </a:p>
          <a:p>
            <a:pPr lvl="1"/>
            <a:r>
              <a:rPr lang="en-US" dirty="0"/>
              <a:t>How is translation regulated?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Isolate and sequence ribosome-protected mRNAs</a:t>
            </a:r>
          </a:p>
          <a:p>
            <a:pPr lvl="1"/>
            <a:r>
              <a:rPr lang="en-US" dirty="0"/>
              <a:t>Capture actively translated mRNAs </a:t>
            </a:r>
          </a:p>
          <a:p>
            <a:pPr lvl="1"/>
            <a:r>
              <a:rPr lang="en-US" dirty="0"/>
              <a:t>Density of ribosome over a gene (footprint) is indicative of rate of protein synthesis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48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1378D-4518-2EBD-933B-9F6B62620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Ribosome Profiling: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61837-5A02-528F-DEC1-185721DD2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Identify regions of bacterial genome that is being translated</a:t>
            </a:r>
          </a:p>
          <a:p>
            <a:pPr lvl="1"/>
            <a:r>
              <a:rPr lang="en-US" dirty="0"/>
              <a:t>Monitor changes in gene expression due to environment, stress, or loss of regulatory factor</a:t>
            </a:r>
          </a:p>
          <a:p>
            <a:pPr lvl="1"/>
            <a:r>
              <a:rPr lang="en-US" dirty="0"/>
              <a:t>Estimate translational efficiency in conjunction with RNA-seq</a:t>
            </a:r>
          </a:p>
          <a:p>
            <a:pPr lvl="1"/>
            <a:r>
              <a:rPr lang="en-US" dirty="0"/>
              <a:t>Probe features of translation machinery and distinct phases of translation</a:t>
            </a:r>
          </a:p>
          <a:p>
            <a:pPr lvl="1"/>
            <a:r>
              <a:rPr lang="en-US" dirty="0" err="1"/>
              <a:t>Immunoprecipitate</a:t>
            </a:r>
            <a:r>
              <a:rPr lang="en-US" dirty="0"/>
              <a:t> factors of interest associated with ribosomes before ribosome profiling to determine where on mRNAs the factors are engaged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86B3A4-B73F-FFC9-C596-4FE04D74506F}"/>
              </a:ext>
            </a:extLst>
          </p:cNvPr>
          <p:cNvSpPr txBox="1"/>
          <p:nvPr/>
        </p:nvSpPr>
        <p:spPr>
          <a:xfrm>
            <a:off x="8544296" y="5821486"/>
            <a:ext cx="3054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Mohammad and Buskirk, 2019</a:t>
            </a:r>
          </a:p>
        </p:txBody>
      </p:sp>
    </p:spTree>
    <p:extLst>
      <p:ext uri="{BB962C8B-B14F-4D97-AF65-F5344CB8AC3E}">
        <p14:creationId xmlns:p14="http://schemas.microsoft.com/office/powerpoint/2010/main" val="2515410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D29AB-ECC6-0265-3FB8-CC174BA05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Ribosome Profiling: General Method</a:t>
            </a:r>
          </a:p>
        </p:txBody>
      </p:sp>
      <p:pic>
        <p:nvPicPr>
          <p:cNvPr id="5" name="Picture 4" descr="Chart, bubble chart&#10;&#10;Description automatically generated">
            <a:extLst>
              <a:ext uri="{FF2B5EF4-FFF2-40B4-BE49-F238E27FC236}">
                <a16:creationId xmlns:a16="http://schemas.microsoft.com/office/drawing/2014/main" id="{48634F50-D1CF-EA65-EF6B-C9C7EB711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3" y="1968500"/>
            <a:ext cx="2400300" cy="1460500"/>
          </a:xfrm>
          <a:prstGeom prst="rect">
            <a:avLst/>
          </a:prstGeom>
        </p:spPr>
      </p:pic>
      <p:pic>
        <p:nvPicPr>
          <p:cNvPr id="7" name="Picture 6" descr="Chart, bubble chart&#10;&#10;Description automatically generated">
            <a:extLst>
              <a:ext uri="{FF2B5EF4-FFF2-40B4-BE49-F238E27FC236}">
                <a16:creationId xmlns:a16="http://schemas.microsoft.com/office/drawing/2014/main" id="{AF557926-2164-9EFB-1CF6-C8FC02BF1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543" y="1993900"/>
            <a:ext cx="2400300" cy="1435100"/>
          </a:xfrm>
          <a:prstGeom prst="rect">
            <a:avLst/>
          </a:prstGeom>
        </p:spPr>
      </p:pic>
      <p:pic>
        <p:nvPicPr>
          <p:cNvPr id="9" name="Picture 8" descr="Timeline&#10;&#10;Description automatically generated with low confidence">
            <a:extLst>
              <a:ext uri="{FF2B5EF4-FFF2-40B4-BE49-F238E27FC236}">
                <a16:creationId xmlns:a16="http://schemas.microsoft.com/office/drawing/2014/main" id="{7D2C4AC0-F516-3C2E-FFF8-0EC0D3401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7724" y="1947862"/>
            <a:ext cx="2400300" cy="965200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8A6B4117-990B-C4FA-ADB3-A3AB29CADF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5057" y="2289175"/>
            <a:ext cx="787400" cy="508000"/>
          </a:xfrm>
          <a:prstGeom prst="rect">
            <a:avLst/>
          </a:prstGeom>
        </p:spPr>
      </p:pic>
      <p:pic>
        <p:nvPicPr>
          <p:cNvPr id="13" name="Picture 12" descr="Logo&#10;&#10;Description automatically generated with low confidence">
            <a:extLst>
              <a:ext uri="{FF2B5EF4-FFF2-40B4-BE49-F238E27FC236}">
                <a16:creationId xmlns:a16="http://schemas.microsoft.com/office/drawing/2014/main" id="{9907D72B-C361-97D1-041E-CF5B087BC4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9523" y="2289175"/>
            <a:ext cx="787400" cy="508000"/>
          </a:xfrm>
          <a:prstGeom prst="rect">
            <a:avLst/>
          </a:prstGeom>
        </p:spPr>
      </p:pic>
      <p:pic>
        <p:nvPicPr>
          <p:cNvPr id="17" name="Picture 16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EA213EE2-355F-AE89-9C87-D1BB9B8746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9813" y="4164012"/>
            <a:ext cx="2311400" cy="1358900"/>
          </a:xfrm>
          <a:prstGeom prst="rect">
            <a:avLst/>
          </a:prstGeom>
        </p:spPr>
      </p:pic>
      <p:pic>
        <p:nvPicPr>
          <p:cNvPr id="19" name="Picture 18" descr="Shape, logo&#10;&#10;Description automatically generated with medium confidence">
            <a:extLst>
              <a:ext uri="{FF2B5EF4-FFF2-40B4-BE49-F238E27FC236}">
                <a16:creationId xmlns:a16="http://schemas.microsoft.com/office/drawing/2014/main" id="{E625F578-2702-A433-3007-E0F15383DF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1543" y="4411662"/>
            <a:ext cx="2374900" cy="431800"/>
          </a:xfrm>
          <a:prstGeom prst="rect">
            <a:avLst/>
          </a:prstGeom>
        </p:spPr>
      </p:pic>
      <p:pic>
        <p:nvPicPr>
          <p:cNvPr id="21" name="Picture 20" descr="Chart&#10;&#10;Description automatically generated">
            <a:extLst>
              <a:ext uri="{FF2B5EF4-FFF2-40B4-BE49-F238E27FC236}">
                <a16:creationId xmlns:a16="http://schemas.microsoft.com/office/drawing/2014/main" id="{021BB0FE-8203-A072-78DD-77116360DF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86773" y="4164012"/>
            <a:ext cx="2717800" cy="1193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1EAE172-F913-C2D5-8747-7D035526F7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3942557" y="2525712"/>
            <a:ext cx="152400" cy="889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3BD0958-B473-ECA3-52F3-964F87493C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7947023" y="2524124"/>
            <a:ext cx="152400" cy="889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BA2CBFE-8931-A4A0-4A5A-FEF46AB26D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6200000">
            <a:off x="10820398" y="2716211"/>
            <a:ext cx="292100" cy="4826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A43E3D4-E0AB-7B9D-0D24-097303F7A8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6200000">
            <a:off x="3720307" y="4456112"/>
            <a:ext cx="292100" cy="4826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0C20462-E429-34F2-63F5-4F32E85FF7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6200000">
            <a:off x="7673973" y="4456111"/>
            <a:ext cx="292100" cy="4826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CF6A07A-4569-1E56-6E42-0C2D4EA9117A}"/>
              </a:ext>
            </a:extLst>
          </p:cNvPr>
          <p:cNvSpPr txBox="1"/>
          <p:nvPr/>
        </p:nvSpPr>
        <p:spPr>
          <a:xfrm>
            <a:off x="1248921" y="6257924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Johnson and Li, 2018</a:t>
            </a:r>
          </a:p>
        </p:txBody>
      </p:sp>
    </p:spTree>
    <p:extLst>
      <p:ext uri="{BB962C8B-B14F-4D97-AF65-F5344CB8AC3E}">
        <p14:creationId xmlns:p14="http://schemas.microsoft.com/office/powerpoint/2010/main" val="4117497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1242B-7596-5898-5F81-BD10795A9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91025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Ribosome Profiling: </a:t>
            </a:r>
            <a:br>
              <a:rPr lang="en-US" dirty="0"/>
            </a:br>
            <a:r>
              <a:rPr lang="en-US" dirty="0"/>
              <a:t>Library Prep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32828957-7F6E-8485-9929-C6940F0DE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049" y="71438"/>
            <a:ext cx="4048125" cy="6786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976416-E157-1C9A-9707-0008BE5BFC29}"/>
              </a:ext>
            </a:extLst>
          </p:cNvPr>
          <p:cNvSpPr txBox="1"/>
          <p:nvPr/>
        </p:nvSpPr>
        <p:spPr>
          <a:xfrm>
            <a:off x="838200" y="3203109"/>
            <a:ext cx="3089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Illumina</a:t>
            </a:r>
            <a:r>
              <a:rPr lang="en-US" dirty="0"/>
              <a:t> </a:t>
            </a:r>
            <a:r>
              <a:rPr lang="en-US" sz="2800" dirty="0"/>
              <a:t>Sequencing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A4B7C3-87EC-AB4F-3CE8-751098746047}"/>
              </a:ext>
            </a:extLst>
          </p:cNvPr>
          <p:cNvSpPr txBox="1"/>
          <p:nvPr/>
        </p:nvSpPr>
        <p:spPr>
          <a:xfrm>
            <a:off x="1309482" y="6211669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Johnson and Li,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408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48B704-86EF-F657-D99D-88A17504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Ribosome Profiling with bS21 in LVS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966C48-8DF2-ECF5-B942-7BF73CA8D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Francisella</a:t>
            </a:r>
            <a:r>
              <a:rPr lang="en-US" i="1" dirty="0"/>
              <a:t> </a:t>
            </a:r>
            <a:r>
              <a:rPr lang="en-US" i="1" dirty="0" err="1"/>
              <a:t>tularensis</a:t>
            </a:r>
            <a:r>
              <a:rPr lang="en-US" i="1" dirty="0"/>
              <a:t> </a:t>
            </a:r>
            <a:r>
              <a:rPr lang="en-US" dirty="0"/>
              <a:t>has heterogenous ribosomes</a:t>
            </a:r>
          </a:p>
          <a:p>
            <a:r>
              <a:rPr lang="en-US" dirty="0"/>
              <a:t>The ribosomal protein bS21 has 3 homologs</a:t>
            </a:r>
          </a:p>
          <a:p>
            <a:r>
              <a:rPr lang="en-US" dirty="0"/>
              <a:t>What transcripts are being translated by these different bS21 homologs?</a:t>
            </a:r>
          </a:p>
          <a:p>
            <a:pPr lvl="1"/>
            <a:r>
              <a:rPr lang="en-US" dirty="0"/>
              <a:t>How do we specifically identify translation by ribosomes with these homologs?</a:t>
            </a:r>
          </a:p>
          <a:p>
            <a:pPr lvl="2"/>
            <a:r>
              <a:rPr lang="en-US" sz="2400" dirty="0"/>
              <a:t>Immunoprecipitation of each homolog with a different epitope tag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669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732E2-F19C-DA2D-62AF-2E44AC33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304309" cy="1519093"/>
          </a:xfrm>
        </p:spPr>
        <p:txBody>
          <a:bodyPr>
            <a:normAutofit fontScale="90000"/>
          </a:bodyPr>
          <a:lstStyle/>
          <a:p>
            <a:r>
              <a:rPr lang="en-US" dirty="0"/>
              <a:t>Ribosome</a:t>
            </a:r>
            <a:br>
              <a:rPr lang="en-US" dirty="0"/>
            </a:br>
            <a:r>
              <a:rPr lang="en-US" dirty="0"/>
              <a:t>Profiling: Workflow</a:t>
            </a:r>
          </a:p>
        </p:txBody>
      </p:sp>
      <p:pic>
        <p:nvPicPr>
          <p:cNvPr id="5" name="Content Placeholder 4" descr="A whiteboard with writing on it&#10;&#10;Description automatically generated with medium confidence">
            <a:extLst>
              <a:ext uri="{FF2B5EF4-FFF2-40B4-BE49-F238E27FC236}">
                <a16:creationId xmlns:a16="http://schemas.microsoft.com/office/drawing/2014/main" id="{54A00F46-BC91-51C6-8239-F89505E727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8708" y="245262"/>
            <a:ext cx="6648392" cy="6367475"/>
          </a:xfrm>
        </p:spPr>
      </p:pic>
    </p:spTree>
    <p:extLst>
      <p:ext uri="{BB962C8B-B14F-4D97-AF65-F5344CB8AC3E}">
        <p14:creationId xmlns:p14="http://schemas.microsoft.com/office/powerpoint/2010/main" val="2575579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C8E91-C54C-8961-A444-6CF377C00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Ribosome Profiling:</a:t>
            </a:r>
            <a:br>
              <a:rPr lang="en-US" dirty="0"/>
            </a:br>
            <a:r>
              <a:rPr lang="en-US" dirty="0"/>
              <a:t>Plasmid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E135B-9583-38A0-44ED-12ACB2668CB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90945" y="1983581"/>
            <a:ext cx="2814638" cy="2017713"/>
          </a:xfrm>
        </p:spPr>
        <p:txBody>
          <a:bodyPr>
            <a:normAutofit fontScale="92500"/>
          </a:bodyPr>
          <a:lstStyle/>
          <a:p>
            <a:r>
              <a:rPr lang="en-US" dirty="0"/>
              <a:t>Chosen epitopes:</a:t>
            </a:r>
          </a:p>
          <a:p>
            <a:pPr lvl="1"/>
            <a:r>
              <a:rPr lang="en-US" dirty="0"/>
              <a:t>FLAG</a:t>
            </a:r>
          </a:p>
          <a:p>
            <a:pPr lvl="1"/>
            <a:r>
              <a:rPr lang="en-US" dirty="0"/>
              <a:t>His-6</a:t>
            </a:r>
          </a:p>
          <a:p>
            <a:pPr lvl="1"/>
            <a:r>
              <a:rPr lang="en-US" dirty="0"/>
              <a:t>HA</a:t>
            </a:r>
          </a:p>
          <a:p>
            <a:pPr lvl="1"/>
            <a:r>
              <a:rPr lang="en-US" dirty="0"/>
              <a:t>V5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D266A83A-87A2-6B1A-F80D-DC370569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331890"/>
            <a:ext cx="7772400" cy="53388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085572-8BD3-3FA0-14A5-299B4C4FEBD1}"/>
              </a:ext>
            </a:extLst>
          </p:cNvPr>
          <p:cNvSpPr txBox="1"/>
          <p:nvPr/>
        </p:nvSpPr>
        <p:spPr>
          <a:xfrm>
            <a:off x="0" y="4475616"/>
            <a:ext cx="456945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chosen epitope tags to chromosomal </a:t>
            </a:r>
          </a:p>
          <a:p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rpsU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 native loci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07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5563A-17B8-647F-079E-52BA33D97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467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Ribosome Profiling:</a:t>
            </a:r>
            <a:br>
              <a:rPr lang="en-US" sz="3700" dirty="0"/>
            </a:br>
            <a:r>
              <a:rPr lang="en-US" sz="3700" dirty="0"/>
              <a:t>Plasmid</a:t>
            </a:r>
            <a:br>
              <a:rPr lang="en-US" sz="3700" dirty="0"/>
            </a:br>
            <a:r>
              <a:rPr lang="en-US" sz="3700" dirty="0"/>
              <a:t>Design</a:t>
            </a:r>
          </a:p>
        </p:txBody>
      </p:sp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3CE3B916-3573-3910-1EB3-DC9EEABE1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236" y="257175"/>
            <a:ext cx="3853249" cy="3150032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DFCA0762-66B8-9013-B7A2-641928998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657" y="257175"/>
            <a:ext cx="3853249" cy="3150032"/>
          </a:xfrm>
          <a:prstGeom prst="rect">
            <a:avLst/>
          </a:prstGeom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E2D5E900-3982-BF9D-4133-D7F7C8180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150" y="3564973"/>
            <a:ext cx="3963335" cy="3240027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B1455B05-1AF6-571A-8770-EF216DEB5A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1084" y="3564972"/>
            <a:ext cx="3847822" cy="31455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44C37F-2A7F-FD9E-D119-FDECC51BD43F}"/>
              </a:ext>
            </a:extLst>
          </p:cNvPr>
          <p:cNvSpPr txBox="1"/>
          <p:nvPr/>
        </p:nvSpPr>
        <p:spPr>
          <a:xfrm>
            <a:off x="955964" y="5514109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Success!</a:t>
            </a:r>
          </a:p>
        </p:txBody>
      </p:sp>
    </p:spTree>
    <p:extLst>
      <p:ext uri="{BB962C8B-B14F-4D97-AF65-F5344CB8AC3E}">
        <p14:creationId xmlns:p14="http://schemas.microsoft.com/office/powerpoint/2010/main" val="841618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</TotalTime>
  <Words>268</Words>
  <Application>Microsoft Macintosh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Investigating translation specificity of bS21 homologs in F. tularensis</vt:lpstr>
      <vt:lpstr>Ribosome Profiling</vt:lpstr>
      <vt:lpstr>Ribosome Profiling: Applications</vt:lpstr>
      <vt:lpstr>Ribosome Profiling: General Method</vt:lpstr>
      <vt:lpstr>Ribosome Profiling:  Library Prep</vt:lpstr>
      <vt:lpstr>Ribosome Profiling with bS21 in LVS</vt:lpstr>
      <vt:lpstr>Ribosome Profiling: Workflow</vt:lpstr>
      <vt:lpstr>Ribosome Profiling: Plasmid Design</vt:lpstr>
      <vt:lpstr>Ribosome Profiling: Plasmid Design</vt:lpstr>
      <vt:lpstr>Ribosome Profiling: Next Steps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Ribosome Profiling</dc:title>
  <dc:creator>Kira Bernabe</dc:creator>
  <cp:lastModifiedBy>Kira Bernabe</cp:lastModifiedBy>
  <cp:revision>25</cp:revision>
  <dcterms:created xsi:type="dcterms:W3CDTF">2023-03-27T15:44:33Z</dcterms:created>
  <dcterms:modified xsi:type="dcterms:W3CDTF">2023-05-05T13:54:14Z</dcterms:modified>
</cp:coreProperties>
</file>