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695" r:id="rId3"/>
    <p:sldId id="257" r:id="rId4"/>
    <p:sldId id="719" r:id="rId5"/>
    <p:sldId id="720" r:id="rId6"/>
    <p:sldId id="723" r:id="rId7"/>
    <p:sldId id="722" r:id="rId8"/>
    <p:sldId id="714" r:id="rId9"/>
    <p:sldId id="686" r:id="rId10"/>
    <p:sldId id="526" r:id="rId11"/>
    <p:sldId id="691" r:id="rId12"/>
    <p:sldId id="704" r:id="rId13"/>
    <p:sldId id="705" r:id="rId14"/>
    <p:sldId id="724" r:id="rId15"/>
    <p:sldId id="717" r:id="rId16"/>
    <p:sldId id="716" r:id="rId17"/>
    <p:sldId id="726" r:id="rId18"/>
    <p:sldId id="715" r:id="rId19"/>
    <p:sldId id="718" r:id="rId20"/>
    <p:sldId id="725" r:id="rId21"/>
    <p:sldId id="721" r:id="rId22"/>
    <p:sldId id="71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12"/>
    <p:restoredTop sz="90031"/>
  </p:normalViewPr>
  <p:slideViewPr>
    <p:cSldViewPr snapToGrid="0">
      <p:cViewPr>
        <p:scale>
          <a:sx n="90" d="100"/>
          <a:sy n="90" d="100"/>
        </p:scale>
        <p:origin x="54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/Users/kirabernabe/Library/CloudStorage/GoogleDrive-kbernabe@uri.edu/Shared%20drives/KRamsey%20Lab/Kira%20Bernabe/Staph/MICs/240601_KB_SA_MIC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kirabernabe/Library/CloudStorage/GoogleDrive-kbernabe@uri.edu/Shared%20drives/KRamsey%20Lab/Kira%20Bernabe/Concentrations/growth%20curves/Growth%20Curve%20Concs_072524_S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/Users/kirabernabe/Library/CloudStorage/GoogleDrive-kbernabe@uri.edu/Shared%20drives/KRamsey%20Lab/Kira%20Bernabe/Staph/MICs/240601_KB_SA_MIC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/Users/kirabernabe/Library/CloudStorage/GoogleDrive-kbernabe@uri.edu/Shared%20drives/KRamsey%20Lab/Kira%20Bernabe/Staph/MICs/240613_KB_SA_MIC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/Users/kirabernabe/Library/CloudStorage/GoogleDrive-kbernabe@uri.edu/Shared%20drives/KRamsey%20Lab/Kira%20Bernabe/Staph/MICs/240613_KB_SA_MIC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kirabernabe/Library/CloudStorage/GoogleDrive-kbernabe@uri.edu/Shared%20drives/KRamsey%20Lab/Kira%20Bernabe/Staph/MICs/240629_KB_MIC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/Users/kirabernabe/Library/CloudStorage/GoogleDrive-kbernabe@uri.edu/Shared%20drives/KRamsey%20Lab/Kira%20Bernabe/Staph/MICs/240629_KB_MIC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/Users/kirabernabe/Library/CloudStorage/GoogleDrive-kbernabe@uri.edu/Shared%20drives/KRamsey%20Lab/Kira%20Bernabe/Staph/MICs/240629_KB_MIC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/Users/kirabernabe/Library/CloudStorage/GoogleDrive-kbernabe@uri.edu/Shared%20drives/KRamsey%20Lab/Kira%20Bernabe/Staph/MICs/240629_KB_MIC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kirabernabe/Library/CloudStorage/GoogleDrive-kbernabe@uri.edu/Shared%20drives/KRamsey%20Lab/Kira%20Bernabe/Concentrations/growth%20curves/Growth%20Curve%20Concs_072524_S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Wild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Sheet1!$C$24</c:f>
              <c:strCache>
                <c:ptCount val="1"/>
                <c:pt idx="0">
                  <c:v>5.00E-02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Sheet1!$B$25:$B$31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cat>
          <c:val>
            <c:numRef>
              <c:f>Sheet1!$C$25:$C$31</c:f>
              <c:numCache>
                <c:formatCode>General</c:formatCode>
                <c:ptCount val="7"/>
                <c:pt idx="0">
                  <c:v>0.84099999999999997</c:v>
                </c:pt>
                <c:pt idx="1">
                  <c:v>4.4999999999999998E-2</c:v>
                </c:pt>
                <c:pt idx="2">
                  <c:v>4.5999999999999999E-2</c:v>
                </c:pt>
                <c:pt idx="3">
                  <c:v>4.5499999999999999E-2</c:v>
                </c:pt>
                <c:pt idx="4">
                  <c:v>4.7500000000000001E-2</c:v>
                </c:pt>
                <c:pt idx="5">
                  <c:v>4.5499999999999999E-2</c:v>
                </c:pt>
                <c:pt idx="6">
                  <c:v>4.7E-2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22-5B4D-B07F-C609CB2C1F3C}"/>
            </c:ext>
          </c:extLst>
        </c:ser>
        <c:ser>
          <c:idx val="1"/>
          <c:order val="1"/>
          <c:tx>
            <c:strRef>
              <c:f>Sheet1!$D$24</c:f>
              <c:strCache>
                <c:ptCount val="1"/>
                <c:pt idx="0">
                  <c:v>5.00E-03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Sheet1!$B$25:$B$31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cat>
          <c:val>
            <c:numRef>
              <c:f>Sheet1!$D$25:$D$31</c:f>
              <c:numCache>
                <c:formatCode>General</c:formatCode>
                <c:ptCount val="7"/>
                <c:pt idx="0">
                  <c:v>0.77800000000000002</c:v>
                </c:pt>
                <c:pt idx="1">
                  <c:v>4.4999999999999998E-2</c:v>
                </c:pt>
                <c:pt idx="2">
                  <c:v>4.5999999999999999E-2</c:v>
                </c:pt>
                <c:pt idx="3">
                  <c:v>4.4999999999999998E-2</c:v>
                </c:pt>
                <c:pt idx="4">
                  <c:v>4.65E-2</c:v>
                </c:pt>
                <c:pt idx="5">
                  <c:v>4.5999999999999999E-2</c:v>
                </c:pt>
                <c:pt idx="6">
                  <c:v>4.4999999999999998E-2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22-5B4D-B07F-C609CB2C1F3C}"/>
            </c:ext>
          </c:extLst>
        </c:ser>
        <c:ser>
          <c:idx val="2"/>
          <c:order val="2"/>
          <c:tx>
            <c:strRef>
              <c:f>Sheet1!$E$24</c:f>
              <c:strCache>
                <c:ptCount val="1"/>
                <c:pt idx="0">
                  <c:v>5.00E-04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Sheet1!$B$25:$B$31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cat>
          <c:val>
            <c:numRef>
              <c:f>Sheet1!$E$25:$E$31</c:f>
              <c:numCache>
                <c:formatCode>General</c:formatCode>
                <c:ptCount val="7"/>
                <c:pt idx="0">
                  <c:v>0.72150000000000003</c:v>
                </c:pt>
                <c:pt idx="1">
                  <c:v>4.5999999999999999E-2</c:v>
                </c:pt>
                <c:pt idx="2">
                  <c:v>4.4999999999999998E-2</c:v>
                </c:pt>
                <c:pt idx="3">
                  <c:v>4.4999999999999998E-2</c:v>
                </c:pt>
                <c:pt idx="4">
                  <c:v>4.5999999999999999E-2</c:v>
                </c:pt>
                <c:pt idx="5">
                  <c:v>4.5999999999999999E-2</c:v>
                </c:pt>
                <c:pt idx="6">
                  <c:v>4.3499999999999997E-2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D22-5B4D-B07F-C609CB2C1F3C}"/>
            </c:ext>
          </c:extLst>
        </c:ser>
        <c:ser>
          <c:idx val="3"/>
          <c:order val="3"/>
          <c:tx>
            <c:strRef>
              <c:f>Sheet1!$F$24</c:f>
              <c:strCache>
                <c:ptCount val="1"/>
                <c:pt idx="0">
                  <c:v>5.00E-05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Sheet1!$B$25:$B$31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cat>
          <c:val>
            <c:numRef>
              <c:f>Sheet1!$F$25:$F$31</c:f>
              <c:numCache>
                <c:formatCode>General</c:formatCode>
                <c:ptCount val="7"/>
                <c:pt idx="0">
                  <c:v>0.66100000000000003</c:v>
                </c:pt>
                <c:pt idx="1">
                  <c:v>4.5999999999999999E-2</c:v>
                </c:pt>
                <c:pt idx="2">
                  <c:v>4.5499999999999999E-2</c:v>
                </c:pt>
                <c:pt idx="3">
                  <c:v>4.5499999999999999E-2</c:v>
                </c:pt>
                <c:pt idx="4">
                  <c:v>4.5999999999999999E-2</c:v>
                </c:pt>
                <c:pt idx="5">
                  <c:v>4.4999999999999998E-2</c:v>
                </c:pt>
                <c:pt idx="6">
                  <c:v>4.5499999999999999E-2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D22-5B4D-B07F-C609CB2C1F3C}"/>
            </c:ext>
          </c:extLst>
        </c:ser>
        <c:ser>
          <c:idx val="4"/>
          <c:order val="4"/>
          <c:tx>
            <c:strRef>
              <c:f>Sheet1!$G$24</c:f>
              <c:strCache>
                <c:ptCount val="1"/>
                <c:pt idx="0">
                  <c:v>5.00E-06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Sheet1!$B$25:$B$31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cat>
          <c:val>
            <c:numRef>
              <c:f>Sheet1!$G$25:$G$31</c:f>
              <c:numCache>
                <c:formatCode>General</c:formatCode>
                <c:ptCount val="7"/>
                <c:pt idx="0">
                  <c:v>0.57750000000000001</c:v>
                </c:pt>
                <c:pt idx="1">
                  <c:v>4.5999999999999999E-2</c:v>
                </c:pt>
                <c:pt idx="2">
                  <c:v>4.5499999999999999E-2</c:v>
                </c:pt>
                <c:pt idx="3">
                  <c:v>4.4999999999999998E-2</c:v>
                </c:pt>
                <c:pt idx="4">
                  <c:v>4.5499999999999999E-2</c:v>
                </c:pt>
                <c:pt idx="5">
                  <c:v>4.3499999999999997E-2</c:v>
                </c:pt>
                <c:pt idx="6">
                  <c:v>4.4499999999999998E-2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D22-5B4D-B07F-C609CB2C1F3C}"/>
            </c:ext>
          </c:extLst>
        </c:ser>
        <c:ser>
          <c:idx val="5"/>
          <c:order val="5"/>
          <c:tx>
            <c:strRef>
              <c:f>Sheet1!$H$24</c:f>
              <c:strCache>
                <c:ptCount val="1"/>
                <c:pt idx="0">
                  <c:v>5.00E-07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Sheet1!$B$25:$B$31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cat>
          <c:val>
            <c:numRef>
              <c:f>Sheet1!$H$25:$H$31</c:f>
              <c:numCache>
                <c:formatCode>General</c:formatCode>
                <c:ptCount val="7"/>
                <c:pt idx="0">
                  <c:v>0.52699999999999991</c:v>
                </c:pt>
                <c:pt idx="1">
                  <c:v>4.4999999999999998E-2</c:v>
                </c:pt>
                <c:pt idx="2">
                  <c:v>4.4999999999999998E-2</c:v>
                </c:pt>
                <c:pt idx="3">
                  <c:v>4.4999999999999998E-2</c:v>
                </c:pt>
                <c:pt idx="4">
                  <c:v>4.5499999999999999E-2</c:v>
                </c:pt>
                <c:pt idx="5">
                  <c:v>4.4499999999999998E-2</c:v>
                </c:pt>
                <c:pt idx="6">
                  <c:v>4.3999999999999997E-2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D22-5B4D-B07F-C609CB2C1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2996559"/>
        <c:axId val="1333311999"/>
      </c:lineChart>
      <c:catAx>
        <c:axId val="1332996559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3311999"/>
        <c:crossesAt val="0.01"/>
        <c:auto val="1"/>
        <c:lblAlgn val="ctr"/>
        <c:lblOffset val="100"/>
        <c:noMultiLvlLbl val="0"/>
      </c:catAx>
      <c:valAx>
        <c:axId val="1333311999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cross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299655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Growth</a:t>
            </a:r>
            <a:r>
              <a:rPr lang="en-US" baseline="0"/>
              <a:t> Curve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113648293963254"/>
          <c:y val="0.18094925634295711"/>
          <c:w val="0.81551640419947502"/>
          <c:h val="0.5172295129775444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Sheet2!$B$17</c:f>
              <c:strCache>
                <c:ptCount val="1"/>
                <c:pt idx="0">
                  <c:v>KRSA2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Sheet2!$C$16:$F$16</c:f>
              <c:numCache>
                <c:formatCode>General</c:formatCode>
                <c:ptCount val="4"/>
                <c:pt idx="0">
                  <c:v>0</c:v>
                </c:pt>
                <c:pt idx="1">
                  <c:v>1.5</c:v>
                </c:pt>
                <c:pt idx="2">
                  <c:v>3</c:v>
                </c:pt>
                <c:pt idx="3">
                  <c:v>4.5</c:v>
                </c:pt>
              </c:numCache>
            </c:numRef>
          </c:xVal>
          <c:yVal>
            <c:numRef>
              <c:f>Sheet2!$C$17:$F$17</c:f>
              <c:numCache>
                <c:formatCode>0.00</c:formatCode>
                <c:ptCount val="4"/>
                <c:pt idx="0">
                  <c:v>8.5166666666666668E-2</c:v>
                </c:pt>
                <c:pt idx="1">
                  <c:v>0.44850000000000001</c:v>
                </c:pt>
                <c:pt idx="2">
                  <c:v>2.037666666666667</c:v>
                </c:pt>
                <c:pt idx="3">
                  <c:v>2.7750000000000004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619-8744-99EB-B2157ECA7B95}"/>
            </c:ext>
          </c:extLst>
        </c:ser>
        <c:ser>
          <c:idx val="1"/>
          <c:order val="1"/>
          <c:tx>
            <c:strRef>
              <c:f>Sheet2!$B$18</c:f>
              <c:strCache>
                <c:ptCount val="1"/>
                <c:pt idx="0">
                  <c:v>KRSA12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Sheet2!$C$16:$F$16</c:f>
              <c:numCache>
                <c:formatCode>General</c:formatCode>
                <c:ptCount val="4"/>
                <c:pt idx="0">
                  <c:v>0</c:v>
                </c:pt>
                <c:pt idx="1">
                  <c:v>1.5</c:v>
                </c:pt>
                <c:pt idx="2">
                  <c:v>3</c:v>
                </c:pt>
                <c:pt idx="3">
                  <c:v>4.5</c:v>
                </c:pt>
              </c:numCache>
            </c:numRef>
          </c:xVal>
          <c:yVal>
            <c:numRef>
              <c:f>Sheet2!$C$18:$F$18</c:f>
              <c:numCache>
                <c:formatCode>0.00</c:formatCode>
                <c:ptCount val="4"/>
                <c:pt idx="0">
                  <c:v>7.4833333333333335E-2</c:v>
                </c:pt>
                <c:pt idx="1">
                  <c:v>0.21116666666666667</c:v>
                </c:pt>
                <c:pt idx="2">
                  <c:v>0.60799999999999998</c:v>
                </c:pt>
                <c:pt idx="3">
                  <c:v>1.587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619-8744-99EB-B2157ECA7B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4828912"/>
        <c:axId val="2114687760"/>
      </c:scatterChart>
      <c:valAx>
        <c:axId val="21148289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  <a:r>
                  <a:rPr lang="en-US" baseline="0"/>
                  <a:t> in Hours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4687760"/>
        <c:crosses val="autoZero"/>
        <c:crossBetween val="midCat"/>
      </c:valAx>
      <c:valAx>
        <c:axId val="2114687760"/>
        <c:scaling>
          <c:logBase val="10"/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OD600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48289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i="1" dirty="0"/>
              <a:t>∆</a:t>
            </a:r>
            <a:r>
              <a:rPr lang="en-US" sz="2000" i="1" dirty="0" err="1"/>
              <a:t>rpsU</a:t>
            </a:r>
            <a:endParaRPr lang="en-US" sz="2000" i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Sheet1!$C$33</c:f>
              <c:strCache>
                <c:ptCount val="1"/>
                <c:pt idx="0">
                  <c:v>5.00E-02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Sheet1!$B$34:$B$40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cat>
          <c:val>
            <c:numRef>
              <c:f>Sheet1!$C$34:$C$40</c:f>
              <c:numCache>
                <c:formatCode>General</c:formatCode>
                <c:ptCount val="7"/>
                <c:pt idx="0">
                  <c:v>0.53400000000000003</c:v>
                </c:pt>
                <c:pt idx="1">
                  <c:v>0.49099999999999999</c:v>
                </c:pt>
                <c:pt idx="2">
                  <c:v>4.7E-2</c:v>
                </c:pt>
                <c:pt idx="3">
                  <c:v>4.7500000000000001E-2</c:v>
                </c:pt>
                <c:pt idx="4">
                  <c:v>4.5999999999999999E-2</c:v>
                </c:pt>
                <c:pt idx="5">
                  <c:v>4.65E-2</c:v>
                </c:pt>
                <c:pt idx="6">
                  <c:v>4.8000000000000001E-2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DA-8A4F-A051-1901D10B72B4}"/>
            </c:ext>
          </c:extLst>
        </c:ser>
        <c:ser>
          <c:idx val="1"/>
          <c:order val="1"/>
          <c:tx>
            <c:strRef>
              <c:f>Sheet1!$D$33</c:f>
              <c:strCache>
                <c:ptCount val="1"/>
                <c:pt idx="0">
                  <c:v>5.00E-03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Sheet1!$B$34:$B$40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cat>
          <c:val>
            <c:numRef>
              <c:f>Sheet1!$D$34:$D$40</c:f>
              <c:numCache>
                <c:formatCode>General</c:formatCode>
                <c:ptCount val="7"/>
                <c:pt idx="0">
                  <c:v>0.55099999999999993</c:v>
                </c:pt>
                <c:pt idx="1">
                  <c:v>5.1500000000000004E-2</c:v>
                </c:pt>
                <c:pt idx="2">
                  <c:v>4.5499999999999999E-2</c:v>
                </c:pt>
                <c:pt idx="3">
                  <c:v>4.4999999999999998E-2</c:v>
                </c:pt>
                <c:pt idx="4">
                  <c:v>4.7E-2</c:v>
                </c:pt>
                <c:pt idx="5">
                  <c:v>4.3999999999999997E-2</c:v>
                </c:pt>
                <c:pt idx="6">
                  <c:v>4.3999999999999997E-2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DA-8A4F-A051-1901D10B72B4}"/>
            </c:ext>
          </c:extLst>
        </c:ser>
        <c:ser>
          <c:idx val="2"/>
          <c:order val="2"/>
          <c:tx>
            <c:strRef>
              <c:f>Sheet1!$E$33</c:f>
              <c:strCache>
                <c:ptCount val="1"/>
                <c:pt idx="0">
                  <c:v>5.00E-04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Sheet1!$B$34:$B$40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cat>
          <c:val>
            <c:numRef>
              <c:f>Sheet1!$E$34:$E$40</c:f>
              <c:numCache>
                <c:formatCode>General</c:formatCode>
                <c:ptCount val="7"/>
                <c:pt idx="0">
                  <c:v>0.36899999999999999</c:v>
                </c:pt>
                <c:pt idx="1">
                  <c:v>4.4499999999999998E-2</c:v>
                </c:pt>
                <c:pt idx="2">
                  <c:v>4.5499999999999999E-2</c:v>
                </c:pt>
                <c:pt idx="3">
                  <c:v>4.4999999999999998E-2</c:v>
                </c:pt>
                <c:pt idx="4">
                  <c:v>4.4499999999999998E-2</c:v>
                </c:pt>
                <c:pt idx="5">
                  <c:v>4.4499999999999998E-2</c:v>
                </c:pt>
                <c:pt idx="6">
                  <c:v>4.4499999999999998E-2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2DA-8A4F-A051-1901D10B72B4}"/>
            </c:ext>
          </c:extLst>
        </c:ser>
        <c:ser>
          <c:idx val="3"/>
          <c:order val="3"/>
          <c:tx>
            <c:strRef>
              <c:f>Sheet1!$F$33</c:f>
              <c:strCache>
                <c:ptCount val="1"/>
                <c:pt idx="0">
                  <c:v>5.00E-05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Sheet1!$B$34:$B$40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cat>
          <c:val>
            <c:numRef>
              <c:f>Sheet1!$F$34:$F$40</c:f>
              <c:numCache>
                <c:formatCode>General</c:formatCode>
                <c:ptCount val="7"/>
                <c:pt idx="0">
                  <c:v>0.13550000000000001</c:v>
                </c:pt>
                <c:pt idx="1">
                  <c:v>4.5499999999999999E-2</c:v>
                </c:pt>
                <c:pt idx="2">
                  <c:v>4.5499999999999999E-2</c:v>
                </c:pt>
                <c:pt idx="3">
                  <c:v>4.4999999999999998E-2</c:v>
                </c:pt>
                <c:pt idx="4">
                  <c:v>4.3999999999999997E-2</c:v>
                </c:pt>
                <c:pt idx="5">
                  <c:v>4.65E-2</c:v>
                </c:pt>
                <c:pt idx="6">
                  <c:v>4.3999999999999997E-2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2DA-8A4F-A051-1901D10B72B4}"/>
            </c:ext>
          </c:extLst>
        </c:ser>
        <c:ser>
          <c:idx val="4"/>
          <c:order val="4"/>
          <c:tx>
            <c:strRef>
              <c:f>Sheet1!$G$33</c:f>
              <c:strCache>
                <c:ptCount val="1"/>
                <c:pt idx="0">
                  <c:v>5.00E-06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Sheet1!$B$34:$B$40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cat>
          <c:val>
            <c:numRef>
              <c:f>Sheet1!$G$34:$G$40</c:f>
              <c:numCache>
                <c:formatCode>General</c:formatCode>
                <c:ptCount val="7"/>
                <c:pt idx="0">
                  <c:v>4.4999999999999998E-2</c:v>
                </c:pt>
                <c:pt idx="1">
                  <c:v>4.4999999999999998E-2</c:v>
                </c:pt>
                <c:pt idx="2">
                  <c:v>4.4499999999999998E-2</c:v>
                </c:pt>
                <c:pt idx="3">
                  <c:v>4.5499999999999999E-2</c:v>
                </c:pt>
                <c:pt idx="4">
                  <c:v>4.4499999999999998E-2</c:v>
                </c:pt>
                <c:pt idx="5">
                  <c:v>4.3999999999999997E-2</c:v>
                </c:pt>
                <c:pt idx="6">
                  <c:v>4.3999999999999997E-2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2DA-8A4F-A051-1901D10B72B4}"/>
            </c:ext>
          </c:extLst>
        </c:ser>
        <c:ser>
          <c:idx val="5"/>
          <c:order val="5"/>
          <c:tx>
            <c:strRef>
              <c:f>Sheet1!$H$33</c:f>
              <c:strCache>
                <c:ptCount val="1"/>
                <c:pt idx="0">
                  <c:v>5.00E-07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Sheet1!$B$34:$B$40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cat>
          <c:val>
            <c:numRef>
              <c:f>Sheet1!$H$34:$H$40</c:f>
              <c:numCache>
                <c:formatCode>General</c:formatCode>
                <c:ptCount val="7"/>
                <c:pt idx="0">
                  <c:v>4.3999999999999997E-2</c:v>
                </c:pt>
                <c:pt idx="1">
                  <c:v>4.4999999999999998E-2</c:v>
                </c:pt>
                <c:pt idx="2">
                  <c:v>4.4499999999999998E-2</c:v>
                </c:pt>
                <c:pt idx="3">
                  <c:v>4.4499999999999998E-2</c:v>
                </c:pt>
                <c:pt idx="4">
                  <c:v>4.3999999999999997E-2</c:v>
                </c:pt>
                <c:pt idx="5">
                  <c:v>4.3499999999999997E-2</c:v>
                </c:pt>
                <c:pt idx="6">
                  <c:v>4.2499999999999996E-2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2DA-8A4F-A051-1901D10B72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2996559"/>
        <c:axId val="1333311999"/>
      </c:lineChart>
      <c:catAx>
        <c:axId val="1332996559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3311999"/>
        <c:crossesAt val="0.01"/>
        <c:auto val="1"/>
        <c:lblAlgn val="ctr"/>
        <c:lblOffset val="100"/>
        <c:noMultiLvlLbl val="0"/>
      </c:catAx>
      <c:valAx>
        <c:axId val="1333311999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cross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299655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Wild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'Wild type'!$E$24</c:f>
              <c:strCache>
                <c:ptCount val="1"/>
                <c:pt idx="0">
                  <c:v>5.00E-02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'Wild type'!$D$25:$D$29</c:f>
              <c:numCache>
                <c:formatCode>General</c:formatCode>
                <c:ptCount val="5"/>
                <c:pt idx="0">
                  <c:v>0</c:v>
                </c:pt>
                <c:pt idx="1">
                  <c:v>0.5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</c:numCache>
            </c:numRef>
          </c:cat>
          <c:val>
            <c:numRef>
              <c:f>'Wild type'!$E$25:$E$29</c:f>
              <c:numCache>
                <c:formatCode>General</c:formatCode>
                <c:ptCount val="5"/>
                <c:pt idx="0">
                  <c:v>0.80149999999999999</c:v>
                </c:pt>
                <c:pt idx="1">
                  <c:v>0.47650000000000003</c:v>
                </c:pt>
                <c:pt idx="2">
                  <c:v>5.1000000000000004E-2</c:v>
                </c:pt>
                <c:pt idx="3">
                  <c:v>4.9500000000000002E-2</c:v>
                </c:pt>
                <c:pt idx="4">
                  <c:v>4.5499999999999999E-2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0F-8448-BED3-EF071892452D}"/>
            </c:ext>
          </c:extLst>
        </c:ser>
        <c:ser>
          <c:idx val="1"/>
          <c:order val="1"/>
          <c:tx>
            <c:strRef>
              <c:f>'Wild type'!$F$24</c:f>
              <c:strCache>
                <c:ptCount val="1"/>
                <c:pt idx="0">
                  <c:v>5.00E-03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'Wild type'!$D$25:$D$29</c:f>
              <c:numCache>
                <c:formatCode>General</c:formatCode>
                <c:ptCount val="5"/>
                <c:pt idx="0">
                  <c:v>0</c:v>
                </c:pt>
                <c:pt idx="1">
                  <c:v>0.5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</c:numCache>
            </c:numRef>
          </c:cat>
          <c:val>
            <c:numRef>
              <c:f>'Wild type'!$F$25:$F$29</c:f>
              <c:numCache>
                <c:formatCode>General</c:formatCode>
                <c:ptCount val="5"/>
                <c:pt idx="0">
                  <c:v>0.72699999999999998</c:v>
                </c:pt>
                <c:pt idx="1">
                  <c:v>5.3999999999999999E-2</c:v>
                </c:pt>
                <c:pt idx="2">
                  <c:v>5.45E-2</c:v>
                </c:pt>
                <c:pt idx="3">
                  <c:v>4.8000000000000001E-2</c:v>
                </c:pt>
                <c:pt idx="4">
                  <c:v>4.3999999999999997E-2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80F-8448-BED3-EF071892452D}"/>
            </c:ext>
          </c:extLst>
        </c:ser>
        <c:ser>
          <c:idx val="2"/>
          <c:order val="2"/>
          <c:tx>
            <c:strRef>
              <c:f>'Wild type'!$G$24</c:f>
              <c:strCache>
                <c:ptCount val="1"/>
                <c:pt idx="0">
                  <c:v>5.00E-04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'Wild type'!$D$25:$D$29</c:f>
              <c:numCache>
                <c:formatCode>General</c:formatCode>
                <c:ptCount val="5"/>
                <c:pt idx="0">
                  <c:v>0</c:v>
                </c:pt>
                <c:pt idx="1">
                  <c:v>0.5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</c:numCache>
            </c:numRef>
          </c:cat>
          <c:val>
            <c:numRef>
              <c:f>'Wild type'!$G$25:$G$29</c:f>
              <c:numCache>
                <c:formatCode>General</c:formatCode>
                <c:ptCount val="5"/>
                <c:pt idx="0">
                  <c:v>0.66749999999999998</c:v>
                </c:pt>
                <c:pt idx="1">
                  <c:v>5.2999999999999999E-2</c:v>
                </c:pt>
                <c:pt idx="2">
                  <c:v>5.8999999999999997E-2</c:v>
                </c:pt>
                <c:pt idx="3">
                  <c:v>4.7E-2</c:v>
                </c:pt>
                <c:pt idx="4">
                  <c:v>4.3499999999999997E-2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80F-8448-BED3-EF071892452D}"/>
            </c:ext>
          </c:extLst>
        </c:ser>
        <c:ser>
          <c:idx val="3"/>
          <c:order val="3"/>
          <c:tx>
            <c:strRef>
              <c:f>'Wild type'!$H$24</c:f>
              <c:strCache>
                <c:ptCount val="1"/>
                <c:pt idx="0">
                  <c:v>5.00E-05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'Wild type'!$D$25:$D$29</c:f>
              <c:numCache>
                <c:formatCode>General</c:formatCode>
                <c:ptCount val="5"/>
                <c:pt idx="0">
                  <c:v>0</c:v>
                </c:pt>
                <c:pt idx="1">
                  <c:v>0.5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</c:numCache>
            </c:numRef>
          </c:cat>
          <c:val>
            <c:numRef>
              <c:f>'Wild type'!$H$25:$H$29</c:f>
              <c:numCache>
                <c:formatCode>General</c:formatCode>
                <c:ptCount val="5"/>
                <c:pt idx="0">
                  <c:v>0.66700000000000004</c:v>
                </c:pt>
                <c:pt idx="1">
                  <c:v>5.1499999999999997E-2</c:v>
                </c:pt>
                <c:pt idx="2">
                  <c:v>6.5000000000000002E-2</c:v>
                </c:pt>
                <c:pt idx="3">
                  <c:v>4.7500000000000001E-2</c:v>
                </c:pt>
                <c:pt idx="4">
                  <c:v>4.4999999999999998E-2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80F-8448-BED3-EF071892452D}"/>
            </c:ext>
          </c:extLst>
        </c:ser>
        <c:ser>
          <c:idx val="4"/>
          <c:order val="4"/>
          <c:tx>
            <c:strRef>
              <c:f>'Wild type'!$I$24</c:f>
              <c:strCache>
                <c:ptCount val="1"/>
                <c:pt idx="0">
                  <c:v>5.00E-06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'Wild type'!$D$25:$D$29</c:f>
              <c:numCache>
                <c:formatCode>General</c:formatCode>
                <c:ptCount val="5"/>
                <c:pt idx="0">
                  <c:v>0</c:v>
                </c:pt>
                <c:pt idx="1">
                  <c:v>0.5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</c:numCache>
            </c:numRef>
          </c:cat>
          <c:val>
            <c:numRef>
              <c:f>'Wild type'!$I$25:$I$29</c:f>
              <c:numCache>
                <c:formatCode>General</c:formatCode>
                <c:ptCount val="5"/>
                <c:pt idx="0">
                  <c:v>0.65399999999999991</c:v>
                </c:pt>
                <c:pt idx="1">
                  <c:v>5.1500000000000004E-2</c:v>
                </c:pt>
                <c:pt idx="2">
                  <c:v>7.0000000000000007E-2</c:v>
                </c:pt>
                <c:pt idx="3">
                  <c:v>4.7E-2</c:v>
                </c:pt>
                <c:pt idx="4">
                  <c:v>4.3499999999999997E-2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80F-8448-BED3-EF071892452D}"/>
            </c:ext>
          </c:extLst>
        </c:ser>
        <c:ser>
          <c:idx val="5"/>
          <c:order val="5"/>
          <c:tx>
            <c:strRef>
              <c:f>'Wild type'!$J$24</c:f>
              <c:strCache>
                <c:ptCount val="1"/>
                <c:pt idx="0">
                  <c:v>5.00E-07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'Wild type'!$D$25:$D$29</c:f>
              <c:numCache>
                <c:formatCode>General</c:formatCode>
                <c:ptCount val="5"/>
                <c:pt idx="0">
                  <c:v>0</c:v>
                </c:pt>
                <c:pt idx="1">
                  <c:v>0.5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</c:numCache>
            </c:numRef>
          </c:cat>
          <c:val>
            <c:numRef>
              <c:f>'Wild type'!$J$25:$J$29</c:f>
              <c:numCache>
                <c:formatCode>General</c:formatCode>
                <c:ptCount val="5"/>
                <c:pt idx="0">
                  <c:v>0.214</c:v>
                </c:pt>
                <c:pt idx="1">
                  <c:v>6.3E-2</c:v>
                </c:pt>
                <c:pt idx="2">
                  <c:v>7.2500000000000009E-2</c:v>
                </c:pt>
                <c:pt idx="3">
                  <c:v>4.7E-2</c:v>
                </c:pt>
                <c:pt idx="4">
                  <c:v>4.3499999999999997E-2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80F-8448-BED3-EF07189245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2996559"/>
        <c:axId val="1333311999"/>
      </c:lineChart>
      <c:catAx>
        <c:axId val="1332996559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3311999"/>
        <c:crossesAt val="0.01"/>
        <c:auto val="1"/>
        <c:lblAlgn val="ctr"/>
        <c:lblOffset val="100"/>
        <c:noMultiLvlLbl val="0"/>
      </c:catAx>
      <c:valAx>
        <c:axId val="1333311999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cross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299655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i="1" dirty="0"/>
              <a:t>∆</a:t>
            </a:r>
            <a:r>
              <a:rPr lang="en-US" sz="2000" i="1" dirty="0" err="1"/>
              <a:t>rpsU</a:t>
            </a:r>
            <a:endParaRPr lang="en-US" sz="2000" i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'Wild type'!$F$31</c:f>
              <c:strCache>
                <c:ptCount val="1"/>
                <c:pt idx="0">
                  <c:v>5.00E-03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'Wild type'!$D$32:$D$36</c:f>
              <c:numCache>
                <c:formatCode>General</c:formatCode>
                <c:ptCount val="5"/>
                <c:pt idx="0">
                  <c:v>0</c:v>
                </c:pt>
                <c:pt idx="1">
                  <c:v>0.5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</c:numCache>
            </c:numRef>
          </c:cat>
          <c:val>
            <c:numRef>
              <c:f>'Wild type'!$F$32:$F$36</c:f>
              <c:numCache>
                <c:formatCode>General</c:formatCode>
                <c:ptCount val="5"/>
                <c:pt idx="0">
                  <c:v>0.58950000000000002</c:v>
                </c:pt>
                <c:pt idx="1">
                  <c:v>0.42349999999999999</c:v>
                </c:pt>
                <c:pt idx="2">
                  <c:v>0.34150000000000003</c:v>
                </c:pt>
                <c:pt idx="3">
                  <c:v>4.4999999999999998E-2</c:v>
                </c:pt>
                <c:pt idx="4">
                  <c:v>4.3999999999999997E-2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25-7145-BEF5-26524DA204F1}"/>
            </c:ext>
          </c:extLst>
        </c:ser>
        <c:ser>
          <c:idx val="1"/>
          <c:order val="1"/>
          <c:tx>
            <c:strRef>
              <c:f>'Wild type'!$G$31</c:f>
              <c:strCache>
                <c:ptCount val="1"/>
                <c:pt idx="0">
                  <c:v>5.00E-04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'Wild type'!$D$32:$D$36</c:f>
              <c:numCache>
                <c:formatCode>General</c:formatCode>
                <c:ptCount val="5"/>
                <c:pt idx="0">
                  <c:v>0</c:v>
                </c:pt>
                <c:pt idx="1">
                  <c:v>0.5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</c:numCache>
            </c:numRef>
          </c:cat>
          <c:val>
            <c:numRef>
              <c:f>'Wild type'!$G$32:$G$36</c:f>
              <c:numCache>
                <c:formatCode>General</c:formatCode>
                <c:ptCount val="5"/>
                <c:pt idx="0">
                  <c:v>0.33799999999999997</c:v>
                </c:pt>
                <c:pt idx="1">
                  <c:v>0.26550000000000001</c:v>
                </c:pt>
                <c:pt idx="2">
                  <c:v>6.3E-2</c:v>
                </c:pt>
                <c:pt idx="3">
                  <c:v>4.4999999999999998E-2</c:v>
                </c:pt>
                <c:pt idx="4">
                  <c:v>4.2499999999999996E-2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25-7145-BEF5-26524DA204F1}"/>
            </c:ext>
          </c:extLst>
        </c:ser>
        <c:ser>
          <c:idx val="2"/>
          <c:order val="2"/>
          <c:tx>
            <c:strRef>
              <c:f>'Wild type'!$H$31</c:f>
              <c:strCache>
                <c:ptCount val="1"/>
                <c:pt idx="0">
                  <c:v>5.00E-05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'Wild type'!$D$32:$D$36</c:f>
              <c:numCache>
                <c:formatCode>General</c:formatCode>
                <c:ptCount val="5"/>
                <c:pt idx="0">
                  <c:v>0</c:v>
                </c:pt>
                <c:pt idx="1">
                  <c:v>0.5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</c:numCache>
            </c:numRef>
          </c:cat>
          <c:val>
            <c:numRef>
              <c:f>'Wild type'!$H$32:$H$36</c:f>
              <c:numCache>
                <c:formatCode>General</c:formatCode>
                <c:ptCount val="5"/>
                <c:pt idx="0">
                  <c:v>0.42799999999999999</c:v>
                </c:pt>
                <c:pt idx="1">
                  <c:v>4.4999999999999998E-2</c:v>
                </c:pt>
                <c:pt idx="2">
                  <c:v>4.4499999999999998E-2</c:v>
                </c:pt>
                <c:pt idx="3">
                  <c:v>4.3999999999999997E-2</c:v>
                </c:pt>
                <c:pt idx="4">
                  <c:v>4.4999999999999998E-2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325-7145-BEF5-26524DA204F1}"/>
            </c:ext>
          </c:extLst>
        </c:ser>
        <c:ser>
          <c:idx val="3"/>
          <c:order val="3"/>
          <c:tx>
            <c:strRef>
              <c:f>'Wild type'!$I$31</c:f>
              <c:strCache>
                <c:ptCount val="1"/>
                <c:pt idx="0">
                  <c:v>5.00E-06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'Wild type'!$D$32:$D$36</c:f>
              <c:numCache>
                <c:formatCode>General</c:formatCode>
                <c:ptCount val="5"/>
                <c:pt idx="0">
                  <c:v>0</c:v>
                </c:pt>
                <c:pt idx="1">
                  <c:v>0.5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</c:numCache>
            </c:numRef>
          </c:cat>
          <c:val>
            <c:numRef>
              <c:f>'Wild type'!$I$32:$I$36</c:f>
              <c:numCache>
                <c:formatCode>General</c:formatCode>
                <c:ptCount val="5"/>
                <c:pt idx="0">
                  <c:v>4.4999999999999998E-2</c:v>
                </c:pt>
                <c:pt idx="1">
                  <c:v>7.3499999999999996E-2</c:v>
                </c:pt>
                <c:pt idx="2">
                  <c:v>4.4499999999999998E-2</c:v>
                </c:pt>
                <c:pt idx="3">
                  <c:v>4.2999999999999997E-2</c:v>
                </c:pt>
                <c:pt idx="4">
                  <c:v>4.3999999999999997E-2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325-7145-BEF5-26524DA204F1}"/>
            </c:ext>
          </c:extLst>
        </c:ser>
        <c:ser>
          <c:idx val="4"/>
          <c:order val="4"/>
          <c:tx>
            <c:strRef>
              <c:f>'Wild type'!$J$31</c:f>
              <c:strCache>
                <c:ptCount val="1"/>
                <c:pt idx="0">
                  <c:v>5.00E-07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'Wild type'!$D$32:$D$36</c:f>
              <c:numCache>
                <c:formatCode>General</c:formatCode>
                <c:ptCount val="5"/>
                <c:pt idx="0">
                  <c:v>0</c:v>
                </c:pt>
                <c:pt idx="1">
                  <c:v>0.5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</c:numCache>
            </c:numRef>
          </c:cat>
          <c:val>
            <c:numRef>
              <c:f>'Wild type'!$J$32:$J$36</c:f>
              <c:numCache>
                <c:formatCode>General</c:formatCode>
                <c:ptCount val="5"/>
                <c:pt idx="0">
                  <c:v>4.4499999999999998E-2</c:v>
                </c:pt>
                <c:pt idx="1">
                  <c:v>4.4499999999999998E-2</c:v>
                </c:pt>
                <c:pt idx="2">
                  <c:v>4.4999999999999998E-2</c:v>
                </c:pt>
                <c:pt idx="3">
                  <c:v>4.2999999999999997E-2</c:v>
                </c:pt>
                <c:pt idx="4">
                  <c:v>4.3499999999999997E-2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325-7145-BEF5-26524DA204F1}"/>
            </c:ext>
          </c:extLst>
        </c:ser>
        <c:ser>
          <c:idx val="5"/>
          <c:order val="5"/>
          <c:tx>
            <c:strRef>
              <c:f>'Wild type'!$E$31</c:f>
              <c:strCache>
                <c:ptCount val="1"/>
                <c:pt idx="0">
                  <c:v>5.00E-02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'Wild type'!$D$32:$D$36</c:f>
              <c:numCache>
                <c:formatCode>General</c:formatCode>
                <c:ptCount val="5"/>
                <c:pt idx="0">
                  <c:v>0</c:v>
                </c:pt>
                <c:pt idx="1">
                  <c:v>0.5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</c:numCache>
            </c:numRef>
          </c:cat>
          <c:val>
            <c:numRef>
              <c:f>'Wild type'!$E$32:$E$36</c:f>
              <c:numCache>
                <c:formatCode>General</c:formatCode>
                <c:ptCount val="5"/>
                <c:pt idx="0">
                  <c:v>0.54200000000000004</c:v>
                </c:pt>
                <c:pt idx="1">
                  <c:v>0.57250000000000001</c:v>
                </c:pt>
                <c:pt idx="2">
                  <c:v>0.54400000000000004</c:v>
                </c:pt>
                <c:pt idx="3">
                  <c:v>4.65E-2</c:v>
                </c:pt>
                <c:pt idx="4">
                  <c:v>4.65E-2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325-7145-BEF5-26524DA204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2996559"/>
        <c:axId val="1333311999"/>
      </c:lineChart>
      <c:catAx>
        <c:axId val="1332996559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3311999"/>
        <c:crossesAt val="0.01"/>
        <c:auto val="1"/>
        <c:lblAlgn val="ctr"/>
        <c:lblOffset val="100"/>
        <c:noMultiLvlLbl val="0"/>
      </c:catAx>
      <c:valAx>
        <c:axId val="1333311999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cross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299655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  <a:latin typeface="Helvetica" pitchFamily="2" charset="0"/>
              </a:rPr>
              <a:t>Vancomycin</a:t>
            </a:r>
            <a:r>
              <a:rPr lang="en-US" baseline="0">
                <a:solidFill>
                  <a:schemeClr val="tx1"/>
                </a:solidFill>
                <a:latin typeface="Helvetica" pitchFamily="2" charset="0"/>
              </a:rPr>
              <a:t> MIC</a:t>
            </a:r>
            <a:endParaRPr lang="en-US">
              <a:solidFill>
                <a:schemeClr val="tx1"/>
              </a:solidFill>
              <a:latin typeface="Helvetica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'wild type'!$D$63:$E$63</c:f>
              <c:strCache>
                <c:ptCount val="2"/>
                <c:pt idx="0">
                  <c:v>wildtype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'wild type'!$F$62:$Q$62</c:f>
              <c:numCache>
                <c:formatCode>General</c:formatCode>
                <c:ptCount val="12"/>
                <c:pt idx="0">
                  <c:v>512</c:v>
                </c:pt>
                <c:pt idx="1">
                  <c:v>256</c:v>
                </c:pt>
                <c:pt idx="2">
                  <c:v>128</c:v>
                </c:pt>
                <c:pt idx="3">
                  <c:v>64</c:v>
                </c:pt>
                <c:pt idx="4">
                  <c:v>32</c:v>
                </c:pt>
                <c:pt idx="5">
                  <c:v>16</c:v>
                </c:pt>
                <c:pt idx="6">
                  <c:v>8</c:v>
                </c:pt>
                <c:pt idx="7">
                  <c:v>4</c:v>
                </c:pt>
                <c:pt idx="8">
                  <c:v>2</c:v>
                </c:pt>
                <c:pt idx="9">
                  <c:v>1</c:v>
                </c:pt>
                <c:pt idx="10">
                  <c:v>0.5</c:v>
                </c:pt>
                <c:pt idx="11">
                  <c:v>0</c:v>
                </c:pt>
              </c:numCache>
            </c:numRef>
          </c:cat>
          <c:val>
            <c:numRef>
              <c:f>'wild type'!$F$63:$Q$63</c:f>
              <c:numCache>
                <c:formatCode>General</c:formatCode>
                <c:ptCount val="12"/>
                <c:pt idx="1">
                  <c:v>4.3499999999999997E-2</c:v>
                </c:pt>
                <c:pt idx="2">
                  <c:v>4.5999999999999999E-2</c:v>
                </c:pt>
                <c:pt idx="3">
                  <c:v>4.3999999999999997E-2</c:v>
                </c:pt>
                <c:pt idx="4">
                  <c:v>4.5499999999999999E-2</c:v>
                </c:pt>
                <c:pt idx="5">
                  <c:v>4.3499999999999997E-2</c:v>
                </c:pt>
                <c:pt idx="6">
                  <c:v>4.3499999999999997E-2</c:v>
                </c:pt>
                <c:pt idx="7">
                  <c:v>4.2999999999999997E-2</c:v>
                </c:pt>
                <c:pt idx="8">
                  <c:v>4.3999999999999997E-2</c:v>
                </c:pt>
                <c:pt idx="9">
                  <c:v>4.2999999999999997E-2</c:v>
                </c:pt>
                <c:pt idx="10">
                  <c:v>4.7E-2</c:v>
                </c:pt>
                <c:pt idx="11">
                  <c:v>0.76550000000000007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B5-2741-A403-9C249FB62CCC}"/>
            </c:ext>
          </c:extLst>
        </c:ser>
        <c:ser>
          <c:idx val="1"/>
          <c:order val="1"/>
          <c:tx>
            <c:strRef>
              <c:f>'wild type'!$D$64:$E$64</c:f>
              <c:strCache>
                <c:ptCount val="2"/>
                <c:pt idx="0">
                  <c:v>∆rpsU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'wild type'!$F$62:$Q$62</c:f>
              <c:numCache>
                <c:formatCode>General</c:formatCode>
                <c:ptCount val="12"/>
                <c:pt idx="0">
                  <c:v>512</c:v>
                </c:pt>
                <c:pt idx="1">
                  <c:v>256</c:v>
                </c:pt>
                <c:pt idx="2">
                  <c:v>128</c:v>
                </c:pt>
                <c:pt idx="3">
                  <c:v>64</c:v>
                </c:pt>
                <c:pt idx="4">
                  <c:v>32</c:v>
                </c:pt>
                <c:pt idx="5">
                  <c:v>16</c:v>
                </c:pt>
                <c:pt idx="6">
                  <c:v>8</c:v>
                </c:pt>
                <c:pt idx="7">
                  <c:v>4</c:v>
                </c:pt>
                <c:pt idx="8">
                  <c:v>2</c:v>
                </c:pt>
                <c:pt idx="9">
                  <c:v>1</c:v>
                </c:pt>
                <c:pt idx="10">
                  <c:v>0.5</c:v>
                </c:pt>
                <c:pt idx="11">
                  <c:v>0</c:v>
                </c:pt>
              </c:numCache>
            </c:numRef>
          </c:cat>
          <c:val>
            <c:numRef>
              <c:f>'wild type'!$F$64:$Q$64</c:f>
              <c:numCache>
                <c:formatCode>General</c:formatCode>
                <c:ptCount val="12"/>
                <c:pt idx="1">
                  <c:v>4.5999999999999999E-2</c:v>
                </c:pt>
                <c:pt idx="2">
                  <c:v>4.4499999999999998E-2</c:v>
                </c:pt>
                <c:pt idx="3">
                  <c:v>4.4499999999999998E-2</c:v>
                </c:pt>
                <c:pt idx="4">
                  <c:v>4.4499999999999998E-2</c:v>
                </c:pt>
                <c:pt idx="5">
                  <c:v>4.3999999999999997E-2</c:v>
                </c:pt>
                <c:pt idx="6">
                  <c:v>4.3999999999999997E-2</c:v>
                </c:pt>
                <c:pt idx="7">
                  <c:v>4.2999999999999997E-2</c:v>
                </c:pt>
                <c:pt idx="8">
                  <c:v>4.3999999999999997E-2</c:v>
                </c:pt>
                <c:pt idx="9">
                  <c:v>0.30000000000000004</c:v>
                </c:pt>
                <c:pt idx="10">
                  <c:v>0.60549999999999993</c:v>
                </c:pt>
                <c:pt idx="11">
                  <c:v>0.53150000000000008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B5-2741-A403-9C249FB62C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2996559"/>
        <c:axId val="1333311999"/>
      </c:lineChart>
      <c:catAx>
        <c:axId val="1332996559"/>
        <c:scaling>
          <c:orientation val="maxMin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Antibiotic</a:t>
                </a:r>
                <a:r>
                  <a:rPr lang="en-US" baseline="0" dirty="0"/>
                  <a:t> concentration (ug/ml)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3311999"/>
        <c:crossesAt val="0.01"/>
        <c:auto val="1"/>
        <c:lblAlgn val="ctr"/>
        <c:lblOffset val="100"/>
        <c:noMultiLvlLbl val="0"/>
      </c:catAx>
      <c:valAx>
        <c:axId val="1333311999"/>
        <c:scaling>
          <c:logBase val="10"/>
          <c:orientation val="minMax"/>
        </c:scaling>
        <c:delete val="0"/>
        <c:axPos val="r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OD600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299655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Carbenicillin MIC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'wild type'!$D$50:$E$50</c:f>
              <c:strCache>
                <c:ptCount val="2"/>
                <c:pt idx="0">
                  <c:v>wildtype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'wild type'!$F$49:$R$49</c:f>
              <c:numCache>
                <c:formatCode>General</c:formatCode>
                <c:ptCount val="13"/>
                <c:pt idx="0">
                  <c:v>512</c:v>
                </c:pt>
                <c:pt idx="1">
                  <c:v>256</c:v>
                </c:pt>
                <c:pt idx="2">
                  <c:v>128</c:v>
                </c:pt>
                <c:pt idx="3">
                  <c:v>64</c:v>
                </c:pt>
                <c:pt idx="4">
                  <c:v>32</c:v>
                </c:pt>
                <c:pt idx="5">
                  <c:v>16</c:v>
                </c:pt>
                <c:pt idx="6">
                  <c:v>8</c:v>
                </c:pt>
                <c:pt idx="7">
                  <c:v>4</c:v>
                </c:pt>
                <c:pt idx="8">
                  <c:v>2</c:v>
                </c:pt>
                <c:pt idx="9">
                  <c:v>1</c:v>
                </c:pt>
                <c:pt idx="10">
                  <c:v>0.5</c:v>
                </c:pt>
                <c:pt idx="11">
                  <c:v>0.25</c:v>
                </c:pt>
                <c:pt idx="12">
                  <c:v>0</c:v>
                </c:pt>
              </c:numCache>
            </c:numRef>
          </c:cat>
          <c:val>
            <c:numRef>
              <c:f>'wild type'!$F$50:$R$50</c:f>
              <c:numCache>
                <c:formatCode>General</c:formatCode>
                <c:ptCount val="13"/>
                <c:pt idx="2">
                  <c:v>4.3999999999999997E-2</c:v>
                </c:pt>
                <c:pt idx="3">
                  <c:v>4.4499999999999998E-2</c:v>
                </c:pt>
                <c:pt idx="4">
                  <c:v>4.3999999999999997E-2</c:v>
                </c:pt>
                <c:pt idx="5">
                  <c:v>4.5499999999999999E-2</c:v>
                </c:pt>
                <c:pt idx="6">
                  <c:v>0.629</c:v>
                </c:pt>
                <c:pt idx="7">
                  <c:v>4.2999999999999997E-2</c:v>
                </c:pt>
                <c:pt idx="8">
                  <c:v>4.2999999999999997E-2</c:v>
                </c:pt>
                <c:pt idx="9">
                  <c:v>4.3499999999999997E-2</c:v>
                </c:pt>
                <c:pt idx="10">
                  <c:v>4.4999999999999998E-2</c:v>
                </c:pt>
                <c:pt idx="11">
                  <c:v>7.1000000000000008E-2</c:v>
                </c:pt>
                <c:pt idx="12">
                  <c:v>0.73650000000000004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AC-E84C-B4C0-D7C6AAAF6223}"/>
            </c:ext>
          </c:extLst>
        </c:ser>
        <c:ser>
          <c:idx val="1"/>
          <c:order val="1"/>
          <c:tx>
            <c:strRef>
              <c:f>'wild type'!$D$51:$E$51</c:f>
              <c:strCache>
                <c:ptCount val="2"/>
                <c:pt idx="0">
                  <c:v>∆rpsU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'wild type'!$F$49:$R$49</c:f>
              <c:numCache>
                <c:formatCode>General</c:formatCode>
                <c:ptCount val="13"/>
                <c:pt idx="0">
                  <c:v>512</c:v>
                </c:pt>
                <c:pt idx="1">
                  <c:v>256</c:v>
                </c:pt>
                <c:pt idx="2">
                  <c:v>128</c:v>
                </c:pt>
                <c:pt idx="3">
                  <c:v>64</c:v>
                </c:pt>
                <c:pt idx="4">
                  <c:v>32</c:v>
                </c:pt>
                <c:pt idx="5">
                  <c:v>16</c:v>
                </c:pt>
                <c:pt idx="6">
                  <c:v>8</c:v>
                </c:pt>
                <c:pt idx="7">
                  <c:v>4</c:v>
                </c:pt>
                <c:pt idx="8">
                  <c:v>2</c:v>
                </c:pt>
                <c:pt idx="9">
                  <c:v>1</c:v>
                </c:pt>
                <c:pt idx="10">
                  <c:v>0.5</c:v>
                </c:pt>
                <c:pt idx="11">
                  <c:v>0.25</c:v>
                </c:pt>
                <c:pt idx="12">
                  <c:v>0</c:v>
                </c:pt>
              </c:numCache>
            </c:numRef>
          </c:cat>
          <c:val>
            <c:numRef>
              <c:f>'wild type'!$F$51:$R$51</c:f>
              <c:numCache>
                <c:formatCode>General</c:formatCode>
                <c:ptCount val="13"/>
                <c:pt idx="2">
                  <c:v>4.3499999999999997E-2</c:v>
                </c:pt>
                <c:pt idx="3">
                  <c:v>4.4499999999999998E-2</c:v>
                </c:pt>
                <c:pt idx="4">
                  <c:v>4.3499999999999997E-2</c:v>
                </c:pt>
                <c:pt idx="5">
                  <c:v>4.8500000000000001E-2</c:v>
                </c:pt>
                <c:pt idx="6">
                  <c:v>4.4499999999999998E-2</c:v>
                </c:pt>
                <c:pt idx="7">
                  <c:v>4.4999999999999998E-2</c:v>
                </c:pt>
                <c:pt idx="8">
                  <c:v>4.9000000000000002E-2</c:v>
                </c:pt>
                <c:pt idx="9">
                  <c:v>4.65E-2</c:v>
                </c:pt>
                <c:pt idx="10">
                  <c:v>5.5999999999999994E-2</c:v>
                </c:pt>
                <c:pt idx="11">
                  <c:v>0.43149999999999999</c:v>
                </c:pt>
                <c:pt idx="12">
                  <c:v>0.67500000000000004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AC-E84C-B4C0-D7C6AAAF62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2996559"/>
        <c:axId val="1333311999"/>
      </c:lineChart>
      <c:catAx>
        <c:axId val="1332996559"/>
        <c:scaling>
          <c:orientation val="maxMin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Antibiotic concentration (ug/ml)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3311999"/>
        <c:crossesAt val="0.01"/>
        <c:auto val="1"/>
        <c:lblAlgn val="ctr"/>
        <c:lblOffset val="100"/>
        <c:noMultiLvlLbl val="0"/>
      </c:catAx>
      <c:valAx>
        <c:axId val="1333311999"/>
        <c:scaling>
          <c:logBase val="10"/>
          <c:orientation val="minMax"/>
        </c:scaling>
        <c:delete val="0"/>
        <c:axPos val="r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OD600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299655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Chloramphenicol MIC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'wild type'!$D$55:$E$55</c:f>
              <c:strCache>
                <c:ptCount val="2"/>
                <c:pt idx="0">
                  <c:v>wildtype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'wild type'!$F$54:$R$54</c:f>
              <c:numCache>
                <c:formatCode>General</c:formatCode>
                <c:ptCount val="13"/>
                <c:pt idx="0">
                  <c:v>512</c:v>
                </c:pt>
                <c:pt idx="1">
                  <c:v>256</c:v>
                </c:pt>
                <c:pt idx="2">
                  <c:v>128</c:v>
                </c:pt>
                <c:pt idx="3">
                  <c:v>64</c:v>
                </c:pt>
                <c:pt idx="4">
                  <c:v>32</c:v>
                </c:pt>
                <c:pt idx="5">
                  <c:v>16</c:v>
                </c:pt>
                <c:pt idx="6">
                  <c:v>8</c:v>
                </c:pt>
                <c:pt idx="7">
                  <c:v>4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</c:numCache>
            </c:numRef>
          </c:cat>
          <c:val>
            <c:numRef>
              <c:f>'wild type'!$F$55:$R$55</c:f>
              <c:numCache>
                <c:formatCode>General</c:formatCode>
                <c:ptCount val="13"/>
                <c:pt idx="0">
                  <c:v>4.3499999999999997E-2</c:v>
                </c:pt>
                <c:pt idx="1">
                  <c:v>4.4499999999999998E-2</c:v>
                </c:pt>
                <c:pt idx="2">
                  <c:v>4.3499999999999997E-2</c:v>
                </c:pt>
                <c:pt idx="3">
                  <c:v>4.8500000000000001E-2</c:v>
                </c:pt>
                <c:pt idx="4">
                  <c:v>4.4499999999999998E-2</c:v>
                </c:pt>
                <c:pt idx="5">
                  <c:v>4.4999999999999998E-2</c:v>
                </c:pt>
                <c:pt idx="6">
                  <c:v>4.9000000000000002E-2</c:v>
                </c:pt>
                <c:pt idx="7">
                  <c:v>4.65E-2</c:v>
                </c:pt>
                <c:pt idx="8">
                  <c:v>5.5999999999999994E-2</c:v>
                </c:pt>
                <c:pt idx="9">
                  <c:v>0.43149999999999999</c:v>
                </c:pt>
                <c:pt idx="10">
                  <c:v>0.67500000000000004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F5-6240-BD0B-9DDD669EC790}"/>
            </c:ext>
          </c:extLst>
        </c:ser>
        <c:ser>
          <c:idx val="1"/>
          <c:order val="1"/>
          <c:tx>
            <c:strRef>
              <c:f>'wild type'!$D$56:$E$56</c:f>
              <c:strCache>
                <c:ptCount val="2"/>
                <c:pt idx="0">
                  <c:v>∆rpsU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'wild type'!$F$54:$R$54</c:f>
              <c:numCache>
                <c:formatCode>General</c:formatCode>
                <c:ptCount val="13"/>
                <c:pt idx="0">
                  <c:v>512</c:v>
                </c:pt>
                <c:pt idx="1">
                  <c:v>256</c:v>
                </c:pt>
                <c:pt idx="2">
                  <c:v>128</c:v>
                </c:pt>
                <c:pt idx="3">
                  <c:v>64</c:v>
                </c:pt>
                <c:pt idx="4">
                  <c:v>32</c:v>
                </c:pt>
                <c:pt idx="5">
                  <c:v>16</c:v>
                </c:pt>
                <c:pt idx="6">
                  <c:v>8</c:v>
                </c:pt>
                <c:pt idx="7">
                  <c:v>4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</c:numCache>
            </c:numRef>
          </c:cat>
          <c:val>
            <c:numRef>
              <c:f>'wild type'!$F$56:$R$56</c:f>
              <c:numCache>
                <c:formatCode>General</c:formatCode>
                <c:ptCount val="13"/>
                <c:pt idx="0">
                  <c:v>4.5499999999999999E-2</c:v>
                </c:pt>
                <c:pt idx="1">
                  <c:v>4.4499999999999998E-2</c:v>
                </c:pt>
                <c:pt idx="2">
                  <c:v>4.3999999999999997E-2</c:v>
                </c:pt>
                <c:pt idx="3">
                  <c:v>4.4999999999999998E-2</c:v>
                </c:pt>
                <c:pt idx="4">
                  <c:v>4.4999999999999998E-2</c:v>
                </c:pt>
                <c:pt idx="5">
                  <c:v>4.5999999999999999E-2</c:v>
                </c:pt>
                <c:pt idx="6">
                  <c:v>4.65E-2</c:v>
                </c:pt>
                <c:pt idx="7">
                  <c:v>8.5499999999999993E-2</c:v>
                </c:pt>
                <c:pt idx="8">
                  <c:v>0.23300000000000001</c:v>
                </c:pt>
                <c:pt idx="9">
                  <c:v>0.58299999999999996</c:v>
                </c:pt>
                <c:pt idx="10">
                  <c:v>0.51449999999999996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F5-6240-BD0B-9DDD669EC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2996559"/>
        <c:axId val="1333311999"/>
      </c:lineChart>
      <c:catAx>
        <c:axId val="1332996559"/>
        <c:scaling>
          <c:orientation val="maxMin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Antibiotic concentration (ug/ml)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3311999"/>
        <c:crossesAt val="0.01"/>
        <c:auto val="1"/>
        <c:lblAlgn val="ctr"/>
        <c:lblOffset val="100"/>
        <c:noMultiLvlLbl val="0"/>
      </c:catAx>
      <c:valAx>
        <c:axId val="1333311999"/>
        <c:scaling>
          <c:logBase val="10"/>
          <c:orientation val="minMax"/>
        </c:scaling>
        <c:delete val="0"/>
        <c:axPos val="r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OD600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299655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Kanamycin MIC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'wild type'!$D$59:$E$59</c:f>
              <c:strCache>
                <c:ptCount val="2"/>
                <c:pt idx="0">
                  <c:v>wildtype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'wild type'!$F$58:$R$58</c:f>
              <c:numCache>
                <c:formatCode>General</c:formatCode>
                <c:ptCount val="13"/>
                <c:pt idx="0">
                  <c:v>512</c:v>
                </c:pt>
                <c:pt idx="1">
                  <c:v>256</c:v>
                </c:pt>
                <c:pt idx="2">
                  <c:v>128</c:v>
                </c:pt>
                <c:pt idx="3">
                  <c:v>64</c:v>
                </c:pt>
                <c:pt idx="4">
                  <c:v>32</c:v>
                </c:pt>
                <c:pt idx="5">
                  <c:v>16</c:v>
                </c:pt>
                <c:pt idx="6">
                  <c:v>8</c:v>
                </c:pt>
                <c:pt idx="7">
                  <c:v>4</c:v>
                </c:pt>
                <c:pt idx="8">
                  <c:v>2</c:v>
                </c:pt>
                <c:pt idx="9">
                  <c:v>1</c:v>
                </c:pt>
                <c:pt idx="10">
                  <c:v>0.5</c:v>
                </c:pt>
                <c:pt idx="11">
                  <c:v>0</c:v>
                </c:pt>
              </c:numCache>
            </c:numRef>
          </c:cat>
          <c:val>
            <c:numRef>
              <c:f>'wild type'!$F$59:$R$59</c:f>
              <c:numCache>
                <c:formatCode>General</c:formatCode>
                <c:ptCount val="13"/>
                <c:pt idx="1">
                  <c:v>4.3999999999999997E-2</c:v>
                </c:pt>
                <c:pt idx="2">
                  <c:v>4.3999999999999997E-2</c:v>
                </c:pt>
                <c:pt idx="3">
                  <c:v>4.3999999999999997E-2</c:v>
                </c:pt>
                <c:pt idx="4">
                  <c:v>4.4499999999999998E-2</c:v>
                </c:pt>
                <c:pt idx="5">
                  <c:v>4.4499999999999998E-2</c:v>
                </c:pt>
                <c:pt idx="6">
                  <c:v>8.3500000000000005E-2</c:v>
                </c:pt>
                <c:pt idx="7">
                  <c:v>9.4E-2</c:v>
                </c:pt>
                <c:pt idx="8">
                  <c:v>0.17599999999999999</c:v>
                </c:pt>
                <c:pt idx="9">
                  <c:v>0.69950000000000001</c:v>
                </c:pt>
                <c:pt idx="10">
                  <c:v>0.66</c:v>
                </c:pt>
                <c:pt idx="11">
                  <c:v>0.70399999999999996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1C-F241-91ED-D23125301DE4}"/>
            </c:ext>
          </c:extLst>
        </c:ser>
        <c:ser>
          <c:idx val="1"/>
          <c:order val="1"/>
          <c:tx>
            <c:strRef>
              <c:f>'wild type'!$D$60:$E$60</c:f>
              <c:strCache>
                <c:ptCount val="2"/>
                <c:pt idx="0">
                  <c:v>∆rpsU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'wild type'!$F$58:$R$58</c:f>
              <c:numCache>
                <c:formatCode>General</c:formatCode>
                <c:ptCount val="13"/>
                <c:pt idx="0">
                  <c:v>512</c:v>
                </c:pt>
                <c:pt idx="1">
                  <c:v>256</c:v>
                </c:pt>
                <c:pt idx="2">
                  <c:v>128</c:v>
                </c:pt>
                <c:pt idx="3">
                  <c:v>64</c:v>
                </c:pt>
                <c:pt idx="4">
                  <c:v>32</c:v>
                </c:pt>
                <c:pt idx="5">
                  <c:v>16</c:v>
                </c:pt>
                <c:pt idx="6">
                  <c:v>8</c:v>
                </c:pt>
                <c:pt idx="7">
                  <c:v>4</c:v>
                </c:pt>
                <c:pt idx="8">
                  <c:v>2</c:v>
                </c:pt>
                <c:pt idx="9">
                  <c:v>1</c:v>
                </c:pt>
                <c:pt idx="10">
                  <c:v>0.5</c:v>
                </c:pt>
                <c:pt idx="11">
                  <c:v>0</c:v>
                </c:pt>
              </c:numCache>
            </c:numRef>
          </c:cat>
          <c:val>
            <c:numRef>
              <c:f>'wild type'!$F$60:$R$60</c:f>
              <c:numCache>
                <c:formatCode>General</c:formatCode>
                <c:ptCount val="13"/>
                <c:pt idx="1">
                  <c:v>4.5499999999999999E-2</c:v>
                </c:pt>
                <c:pt idx="2">
                  <c:v>4.4999999999999998E-2</c:v>
                </c:pt>
                <c:pt idx="3">
                  <c:v>4.5999999999999999E-2</c:v>
                </c:pt>
                <c:pt idx="4">
                  <c:v>4.4999999999999998E-2</c:v>
                </c:pt>
                <c:pt idx="5">
                  <c:v>4.4999999999999998E-2</c:v>
                </c:pt>
                <c:pt idx="6">
                  <c:v>4.5499999999999999E-2</c:v>
                </c:pt>
                <c:pt idx="7">
                  <c:v>4.5999999999999999E-2</c:v>
                </c:pt>
                <c:pt idx="8">
                  <c:v>0.33050000000000002</c:v>
                </c:pt>
                <c:pt idx="9">
                  <c:v>0.50800000000000001</c:v>
                </c:pt>
                <c:pt idx="10">
                  <c:v>0.60299999999999998</c:v>
                </c:pt>
                <c:pt idx="11">
                  <c:v>0.53149999999999997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1C-F241-91ED-D23125301D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2996559"/>
        <c:axId val="1333311999"/>
      </c:lineChart>
      <c:catAx>
        <c:axId val="1332996559"/>
        <c:scaling>
          <c:orientation val="maxMin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Antibiotic concentration (ug/ml)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3311999"/>
        <c:crossesAt val="0.01"/>
        <c:auto val="1"/>
        <c:lblAlgn val="ctr"/>
        <c:lblOffset val="100"/>
        <c:noMultiLvlLbl val="0"/>
      </c:catAx>
      <c:valAx>
        <c:axId val="1333311999"/>
        <c:scaling>
          <c:logBase val="10"/>
          <c:orientation val="minMax"/>
        </c:scaling>
        <c:delete val="0"/>
        <c:axPos val="r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OD600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299655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Doubling</a:t>
            </a:r>
            <a:r>
              <a:rPr lang="en-US" baseline="0"/>
              <a:t> Time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Sheet2!$D$34</c:f>
                <c:numCache>
                  <c:formatCode>General</c:formatCode>
                  <c:ptCount val="1"/>
                  <c:pt idx="0">
                    <c:v>2.4058624314624417</c:v>
                  </c:pt>
                </c:numCache>
              </c:numRef>
            </c:plus>
            <c:minus>
              <c:numRef>
                <c:f>Sheet2!$D$35</c:f>
                <c:numCache>
                  <c:formatCode>General</c:formatCode>
                  <c:ptCount val="1"/>
                  <c:pt idx="0">
                    <c:v>10.264091287134022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Sheet2!$B$34:$B$35</c:f>
              <c:strCache>
                <c:ptCount val="2"/>
                <c:pt idx="0">
                  <c:v>KRSA2</c:v>
                </c:pt>
                <c:pt idx="1">
                  <c:v>KRSA12</c:v>
                </c:pt>
              </c:strCache>
            </c:strRef>
          </c:cat>
          <c:val>
            <c:numRef>
              <c:f>Sheet2!$C$34:$C$35</c:f>
              <c:numCache>
                <c:formatCode>0.0</c:formatCode>
                <c:ptCount val="2"/>
                <c:pt idx="0">
                  <c:v>45.03373620089662</c:v>
                </c:pt>
                <c:pt idx="1">
                  <c:v>62.067163474686126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0F-D04B-8631-D08E4EFD8A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5384352"/>
        <c:axId val="262321327"/>
      </c:barChart>
      <c:catAx>
        <c:axId val="206538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2321327"/>
        <c:crosses val="autoZero"/>
        <c:auto val="1"/>
        <c:lblAlgn val="ctr"/>
        <c:lblOffset val="100"/>
        <c:noMultiLvlLbl val="0"/>
      </c:catAx>
      <c:valAx>
        <c:axId val="26232132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in Minutes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5384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9655B-26FD-9D46-80F3-3E8AFAD8E407}" type="datetimeFigureOut">
              <a:rPr lang="en-US" smtClean="0"/>
              <a:t>8/7/24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FE624-2373-8D4B-BC8E-A07B2702A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73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FE624-2373-8D4B-BC8E-A07B2702A6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25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interact with 5’ UTR during translation initiation</a:t>
            </a:r>
          </a:p>
          <a:p>
            <a:r>
              <a:rPr lang="en-US" dirty="0"/>
              <a:t>Makes sense that has been implicated in initiation</a:t>
            </a:r>
          </a:p>
          <a:p>
            <a:r>
              <a:rPr lang="en-US" dirty="0"/>
              <a:t>Maybe get rid of </a:t>
            </a:r>
            <a:r>
              <a:rPr lang="en-US"/>
              <a:t>translation initiation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204DF-8D6E-CF47-9FB4-E0BCAF7785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73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Move up translation </a:t>
            </a:r>
            <a:r>
              <a:rPr lang="en-US" dirty="0" err="1"/>
              <a:t>initation</a:t>
            </a:r>
            <a:r>
              <a:rPr lang="en-US" dirty="0"/>
              <a:t> </a:t>
            </a:r>
          </a:p>
          <a:p>
            <a:r>
              <a:rPr lang="en-US" dirty="0"/>
              <a:t>What makes </a:t>
            </a:r>
            <a:r>
              <a:rPr lang="en-US" dirty="0" err="1"/>
              <a:t>ut</a:t>
            </a:r>
            <a:r>
              <a:rPr lang="en-US" dirty="0"/>
              <a:t> a regulator</a:t>
            </a:r>
          </a:p>
          <a:p>
            <a:r>
              <a:rPr lang="en-US" dirty="0"/>
              <a:t>Encoded by phage</a:t>
            </a:r>
          </a:p>
          <a:p>
            <a:r>
              <a:rPr lang="en-US" dirty="0"/>
              <a:t>Transition: only one organism in which function id bS21 has been well </a:t>
            </a:r>
            <a:r>
              <a:rPr lang="en-US" dirty="0" err="1"/>
              <a:t>characteirsed</a:t>
            </a:r>
            <a:r>
              <a:rPr lang="en-US" dirty="0"/>
              <a:t>, a bacteria that’s’ very different from Ft, so I will tell you about it,</a:t>
            </a:r>
          </a:p>
          <a:p>
            <a:r>
              <a:rPr lang="en-US" dirty="0"/>
              <a:t>To explain story, I’ll remind you of salient aspects of </a:t>
            </a:r>
            <a:r>
              <a:rPr lang="en-US" dirty="0" err="1"/>
              <a:t>trnalstion</a:t>
            </a:r>
            <a:r>
              <a:rPr lang="en-US" dirty="0"/>
              <a:t> </a:t>
            </a:r>
            <a:r>
              <a:rPr lang="en-US" dirty="0" err="1"/>
              <a:t>intation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204DF-8D6E-CF47-9FB4-E0BCAF7785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74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10-fold serial dilution 6X (10to8-10to2)</a:t>
            </a:r>
          </a:p>
          <a:p>
            <a:r>
              <a:rPr lang="en-US" dirty="0"/>
              <a:t>BHI plates with 8 2-fold dilutions of antibiotic in triplicate</a:t>
            </a:r>
          </a:p>
          <a:p>
            <a:r>
              <a:rPr lang="en-US" dirty="0"/>
              <a:t>Incubate for 48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204DF-8D6E-CF47-9FB4-E0BCAF7785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66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 cells in 2% glutaraldehyde for 2 hours</a:t>
            </a:r>
          </a:p>
          <a:p>
            <a:r>
              <a:rPr lang="en-US" dirty="0"/>
              <a:t>Stain with osmium tetroxide for 2 hours (cold)</a:t>
            </a:r>
          </a:p>
          <a:p>
            <a:r>
              <a:rPr lang="en-US" dirty="0"/>
              <a:t>Dehydrate with ethanol and embed in resin, prepare thin sections</a:t>
            </a:r>
          </a:p>
          <a:p>
            <a:r>
              <a:rPr lang="en-US" dirty="0"/>
              <a:t>Stain with uranyl acetate and lead citrate</a:t>
            </a:r>
          </a:p>
          <a:p>
            <a:r>
              <a:rPr lang="en-US" dirty="0"/>
              <a:t>30000X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204DF-8D6E-CF47-9FB4-E0BCAF7785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52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DE4EF-A51E-6DED-D1E3-E370B84B8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D0E919-5060-AE7D-7F4E-94E3D64DE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72D18-A52D-337F-2304-F1FCBE200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F937-48DE-5C47-A756-EFB158ECD96A}" type="datetimeFigureOut">
              <a:rPr lang="en-US" smtClean="0"/>
              <a:t>8/7/24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0CD66-963E-5146-CAB0-D3DBC2445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972A1-468E-9C47-E3EF-A5932136D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CAC0-DD20-364E-96F0-98B162CBB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98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A96F1-4CF4-AA8E-C1ED-68D044161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6D38CB-50D9-45E3-DDDA-753A3AD4F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73CBE-87EA-6330-26B3-1E04687D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F937-48DE-5C47-A756-EFB158ECD96A}" type="datetimeFigureOut">
              <a:rPr lang="en-US" smtClean="0"/>
              <a:t>8/7/24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FA8F9-E0E2-C2D1-3303-788034180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5AD81-D9F8-C897-C80B-98E9A2D77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CAC0-DD20-364E-96F0-98B162CBB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68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67C77A-BEE3-E711-C39D-815FCC4CA6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B22D8B-ED0F-6DD0-0EDB-CBEB4EBD1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4DD71-2034-D896-693D-A3FAC5221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F937-48DE-5C47-A756-EFB158ECD96A}" type="datetimeFigureOut">
              <a:rPr lang="en-US" smtClean="0"/>
              <a:t>8/7/24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0F95E-BC3F-E1A7-7568-98DF890A2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DB838-2856-4BCE-04C2-41AB0040B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CAC0-DD20-364E-96F0-98B162CBB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3E459-401D-97A0-3502-E830A9939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96EE1-1CF1-2613-AD90-AAD5A6969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88F69-712F-6EB5-D054-B61CE0CD6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F937-48DE-5C47-A756-EFB158ECD96A}" type="datetimeFigureOut">
              <a:rPr lang="en-US" smtClean="0"/>
              <a:t>8/7/24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20550-25DF-7236-C1C2-AC34D9B97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A8E14-67A2-3E6E-B26D-3B50E9920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CAC0-DD20-364E-96F0-98B162CBB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85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19176-ACDB-6EE4-35D1-F33E9D924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5F669-F83D-DA8B-FF3C-1F0085169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FA3B0-0101-6754-59BF-92C473F8E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F937-48DE-5C47-A756-EFB158ECD96A}" type="datetimeFigureOut">
              <a:rPr lang="en-US" smtClean="0"/>
              <a:t>8/7/24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23BAC-838A-A093-0F52-B1C863BEC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1D142-D75C-3313-9AD9-89AA073F1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CAC0-DD20-364E-96F0-98B162CBB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59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077B7-A33D-FDF7-8360-90530C56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A1944-BBC7-5630-F99B-39F70A2F02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C4E9E7-2F55-1920-D590-79B345D68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359599-46B8-1D9F-6C51-174C267EF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F937-48DE-5C47-A756-EFB158ECD96A}" type="datetimeFigureOut">
              <a:rPr lang="en-US" smtClean="0"/>
              <a:t>8/7/24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1A29CA-19D0-B357-AC49-72A22FE7A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D296D5-6EB4-314F-37A0-1D5C71986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CAC0-DD20-364E-96F0-98B162CBB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66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67DBA-99CC-6D98-0F93-E5A8C2262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3DF9D-95B7-9EAF-B830-61691DE2D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CDE154-7534-1C55-CA9D-9D2FBC2C6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036084-E7AA-63C5-C261-FE2CEE567F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D0721A-24E9-4BA5-370E-15D583302E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70F433-5327-75F1-6676-A9D12A09B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F937-48DE-5C47-A756-EFB158ECD96A}" type="datetimeFigureOut">
              <a:rPr lang="en-US" smtClean="0"/>
              <a:t>8/7/24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249D2D-316F-9194-C405-23DF72CA6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A67259-8192-C3EB-A1C7-2114AA10C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CAC0-DD20-364E-96F0-98B162CBB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87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DB484-5781-F6EE-ACBE-9BF3B02D2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48D385-68F2-E03A-DA4A-E1793A5C3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F937-48DE-5C47-A756-EFB158ECD96A}" type="datetimeFigureOut">
              <a:rPr lang="en-US" smtClean="0"/>
              <a:t>8/7/24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D1772A-2996-0D95-B8B4-C7275EBC3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EE37B-3339-E848-F457-1578F3D37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CAC0-DD20-364E-96F0-98B162CBB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57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0B9C7-536F-E313-7338-2DA63BFB2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F937-48DE-5C47-A756-EFB158ECD96A}" type="datetimeFigureOut">
              <a:rPr lang="en-US" smtClean="0"/>
              <a:t>8/7/24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0AA353-DAFF-6332-96C5-621468F44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4B43D-F833-B8F1-64D5-CD08DD146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CAC0-DD20-364E-96F0-98B162CBB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5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CB981-6A1A-D78E-78A4-F5DAF3D89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AD5B8-C214-BD12-8E1D-1240041F4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CFFB55-6A3B-84F2-BBCE-C853B4070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305CF-753C-3553-EA25-79DC2126A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F937-48DE-5C47-A756-EFB158ECD96A}" type="datetimeFigureOut">
              <a:rPr lang="en-US" smtClean="0"/>
              <a:t>8/7/24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D4593-15D1-1215-92A2-8A205CFFD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A37BB9-A032-0339-7A0C-460C67400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CAC0-DD20-364E-96F0-98B162CBB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48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7A1CE-3D33-2497-5716-DAA18285F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7A4035-57AD-1F4A-DBFF-9EC39411E6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0B8E96-1BD4-E158-5CBC-AE758734C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DC17E9-457F-2DE4-5466-5F91E62CE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F937-48DE-5C47-A756-EFB158ECD96A}" type="datetimeFigureOut">
              <a:rPr lang="en-US" smtClean="0"/>
              <a:t>8/7/24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07C3E8-15CF-3C9A-29CF-726A090D5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2163F-D0BB-F398-C1BF-433F5A09A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CAC0-DD20-364E-96F0-98B162CBB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9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875E8E-C9A2-DF0B-450C-B6BBCCAA5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EF98B-251C-E227-B99F-BF5D44AA0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5B9EC-AE93-A866-AFCF-9E9F8666E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29F937-48DE-5C47-A756-EFB158ECD96A}" type="datetimeFigureOut">
              <a:rPr lang="en-US" smtClean="0"/>
              <a:t>8/7/24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322B7-3416-D9EF-3158-AB6E41A67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58472-D1D1-FFC1-CC03-FE0CE4945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E3CAC0-DD20-364E-96F0-98B162CBB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8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F4D6E-B406-5162-CA4B-FAEC034DC1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Investigating the role of bS21 in cell wall synthesis in </a:t>
            </a:r>
            <a:r>
              <a:rPr lang="en-US" i="1" dirty="0"/>
              <a:t>Staphylococcus aureus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0F8FE7-08EE-01E5-4741-F633CA63E4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Kira Bernabe</a:t>
            </a:r>
          </a:p>
          <a:p>
            <a:r>
              <a:rPr lang="en-US" dirty="0"/>
              <a:t>Joint Lab Meeting</a:t>
            </a:r>
          </a:p>
          <a:p>
            <a:r>
              <a:rPr lang="en-US" dirty="0"/>
              <a:t>8/8/24 </a:t>
            </a:r>
          </a:p>
        </p:txBody>
      </p:sp>
    </p:spTree>
    <p:extLst>
      <p:ext uri="{BB962C8B-B14F-4D97-AF65-F5344CB8AC3E}">
        <p14:creationId xmlns:p14="http://schemas.microsoft.com/office/powerpoint/2010/main" val="127770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144378" y="1567849"/>
            <a:ext cx="8144216" cy="5112899"/>
          </a:xfrm>
        </p:spPr>
        <p:txBody>
          <a:bodyPr>
            <a:normAutofit lnSpcReduction="10000"/>
          </a:bodyPr>
          <a:lstStyle/>
          <a:p>
            <a:pPr marL="11113" lvl="1" indent="0">
              <a:lnSpc>
                <a:spcPct val="150000"/>
              </a:lnSpc>
              <a:buNone/>
            </a:pPr>
            <a:r>
              <a:rPr lang="en-US" dirty="0"/>
              <a:t>Involved in translation initiation</a:t>
            </a:r>
          </a:p>
          <a:p>
            <a:pPr marL="11113" lvl="1" indent="0">
              <a:lnSpc>
                <a:spcPct val="150000"/>
              </a:lnSpc>
              <a:buNone/>
            </a:pPr>
            <a:r>
              <a:rPr lang="en-US" dirty="0"/>
              <a:t>Non-essential</a:t>
            </a:r>
          </a:p>
          <a:p>
            <a:pPr marL="11113" lvl="1" indent="0">
              <a:lnSpc>
                <a:spcPct val="150000"/>
              </a:lnSpc>
              <a:buNone/>
            </a:pPr>
            <a:r>
              <a:rPr lang="en-US" dirty="0"/>
              <a:t>Can be easily exchanged</a:t>
            </a:r>
          </a:p>
          <a:p>
            <a:pPr marL="11113" lvl="1" indent="0">
              <a:lnSpc>
                <a:spcPct val="150000"/>
              </a:lnSpc>
              <a:buNone/>
            </a:pPr>
            <a:r>
              <a:rPr lang="en-US" dirty="0"/>
              <a:t>Implicated in control of specific processes</a:t>
            </a:r>
          </a:p>
          <a:p>
            <a:pPr marL="411163" lvl="2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/>
              <a:t>biofilm</a:t>
            </a:r>
          </a:p>
          <a:p>
            <a:pPr marL="411163" lvl="2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/>
              <a:t>motility</a:t>
            </a:r>
          </a:p>
          <a:p>
            <a:pPr marL="411163" lvl="2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/>
              <a:t>acid stress resistance</a:t>
            </a:r>
          </a:p>
          <a:p>
            <a:pPr marL="411163" lvl="2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/>
              <a:t>virulence</a:t>
            </a:r>
          </a:p>
          <a:p>
            <a:pPr marL="411163" lvl="2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/>
              <a:t>antibiotic resistance</a:t>
            </a:r>
          </a:p>
          <a:p>
            <a:pPr marL="411163" lvl="2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11113" lvl="1" indent="0">
              <a:lnSpc>
                <a:spcPct val="150000"/>
              </a:lnSpc>
              <a:buNone/>
            </a:pPr>
            <a:endParaRPr lang="en-US" dirty="0"/>
          </a:p>
          <a:p>
            <a:pPr marL="11113" lvl="1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8204"/>
            <a:ext cx="12191999" cy="1104954"/>
          </a:xfrm>
        </p:spPr>
        <p:txBody>
          <a:bodyPr>
            <a:normAutofit/>
          </a:bodyPr>
          <a:lstStyle/>
          <a:p>
            <a:r>
              <a:rPr lang="en-US" dirty="0"/>
              <a:t>bS21 may be important for regulation of translation </a:t>
            </a:r>
          </a:p>
        </p:txBody>
      </p:sp>
      <p:pic>
        <p:nvPicPr>
          <p:cNvPr id="6" name="Picture 5" descr="A structure of a dna molecule&#10;&#10;Description automatically generated with medium confidence">
            <a:extLst>
              <a:ext uri="{FF2B5EF4-FFF2-40B4-BE49-F238E27FC236}">
                <a16:creationId xmlns:a16="http://schemas.microsoft.com/office/drawing/2014/main" id="{458C5CC9-1013-6055-FA0C-8A87E1C87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024" y="1223158"/>
            <a:ext cx="4511676" cy="551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8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 bldLvl="2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6AB3F-232A-B281-300F-464C71B455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79929" y="1016694"/>
            <a:ext cx="10515600" cy="1325563"/>
          </a:xfrm>
        </p:spPr>
        <p:txBody>
          <a:bodyPr>
            <a:noAutofit/>
          </a:bodyPr>
          <a:lstStyle/>
          <a:p>
            <a:r>
              <a:rPr lang="en-US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 Aim:</a:t>
            </a: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Investigate why the loss of bS21 in </a:t>
            </a:r>
            <a:r>
              <a:rPr lang="en-US" sz="3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S. aureus</a:t>
            </a: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leads to resistance to cell wall-targeting antibiotics</a:t>
            </a:r>
            <a:b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C0FFF2-F4BF-25E8-2E6F-3D3A3BC4B0B6}"/>
              </a:ext>
            </a:extLst>
          </p:cNvPr>
          <p:cNvSpPr txBox="1"/>
          <p:nvPr/>
        </p:nvSpPr>
        <p:spPr>
          <a:xfrm>
            <a:off x="779929" y="2521059"/>
            <a:ext cx="102018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Hypothesis</a:t>
            </a:r>
            <a:r>
              <a:rPr lang="en-US" sz="2800" dirty="0"/>
              <a:t>: bS21 regulates proteins involved in cell wall synthesis in </a:t>
            </a:r>
            <a:r>
              <a:rPr lang="en-US" sz="2800" i="1" dirty="0"/>
              <a:t>S. aureus</a:t>
            </a:r>
            <a:r>
              <a:rPr lang="en-US" sz="2800" dirty="0"/>
              <a:t>, as suggested by observed mutations of </a:t>
            </a:r>
            <a:r>
              <a:rPr lang="en-US" sz="2800" i="1" dirty="0" err="1"/>
              <a:t>rpsU</a:t>
            </a:r>
            <a:r>
              <a:rPr lang="en-US" sz="2800" dirty="0"/>
              <a:t> in strains that are resistant to the cell wall-targeting antibiotics vancomycin and daptomycin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350A27-0FCF-D927-8259-92E186FD5FA0}"/>
              </a:ext>
            </a:extLst>
          </p:cNvPr>
          <p:cNvSpPr txBox="1"/>
          <p:nvPr/>
        </p:nvSpPr>
        <p:spPr>
          <a:xfrm>
            <a:off x="779929" y="4515743"/>
            <a:ext cx="1099672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Approach</a:t>
            </a:r>
            <a:r>
              <a:rPr lang="en-US" sz="2800" dirty="0"/>
              <a:t>: Population analysis protocol to assess a change in </a:t>
            </a:r>
          </a:p>
          <a:p>
            <a:r>
              <a:rPr lang="en-US" sz="2800" dirty="0"/>
              <a:t>antibiotic susceptibility of the</a:t>
            </a:r>
            <a:r>
              <a:rPr lang="en-US" sz="2800" i="1" dirty="0"/>
              <a:t> ∆</a:t>
            </a:r>
            <a:r>
              <a:rPr lang="en-US" sz="2800" i="1" dirty="0" err="1"/>
              <a:t>rpsU</a:t>
            </a:r>
            <a:r>
              <a:rPr lang="en-US" sz="2800" i="1" dirty="0"/>
              <a:t> </a:t>
            </a:r>
            <a:r>
              <a:rPr lang="en-US" sz="2800" dirty="0"/>
              <a:t>strain compared to wild-type coupled</a:t>
            </a:r>
          </a:p>
          <a:p>
            <a:r>
              <a:rPr lang="en-US" sz="2800" dirty="0"/>
              <a:t>with transmission electron microscopy (TEM) to detect an increase in cell</a:t>
            </a:r>
          </a:p>
          <a:p>
            <a:r>
              <a:rPr lang="en-US" sz="2800" dirty="0"/>
              <a:t>wall thickness in the </a:t>
            </a:r>
            <a:r>
              <a:rPr lang="en-US" sz="2800" i="1" dirty="0"/>
              <a:t>∆</a:t>
            </a:r>
            <a:r>
              <a:rPr lang="en-US" sz="2800" i="1" dirty="0" err="1"/>
              <a:t>rpsU</a:t>
            </a:r>
            <a:r>
              <a:rPr lang="en-US" sz="2800" i="1" dirty="0"/>
              <a:t> </a:t>
            </a:r>
            <a:r>
              <a:rPr lang="en-US" sz="2800" dirty="0"/>
              <a:t>strain</a:t>
            </a:r>
          </a:p>
        </p:txBody>
      </p:sp>
    </p:spTree>
    <p:extLst>
      <p:ext uri="{BB962C8B-B14F-4D97-AF65-F5344CB8AC3E}">
        <p14:creationId xmlns:p14="http://schemas.microsoft.com/office/powerpoint/2010/main" val="168003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2525-3123-BB6F-B154-0DB46AA98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analysis protocol</a:t>
            </a:r>
          </a:p>
        </p:txBody>
      </p:sp>
      <p:pic>
        <p:nvPicPr>
          <p:cNvPr id="12" name="Picture 11" descr="A diagram of a compound concentration&#10;&#10;Description automatically generated">
            <a:extLst>
              <a:ext uri="{FF2B5EF4-FFF2-40B4-BE49-F238E27FC236}">
                <a16:creationId xmlns:a16="http://schemas.microsoft.com/office/drawing/2014/main" id="{763976F8-3323-C4C7-D760-FCEDC572F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906" y="1310952"/>
            <a:ext cx="5741894" cy="4236095"/>
          </a:xfrm>
          <a:prstGeom prst="rect">
            <a:avLst/>
          </a:prstGeom>
        </p:spPr>
      </p:pic>
      <p:pic>
        <p:nvPicPr>
          <p:cNvPr id="14" name="Picture 13" descr="A diagram of different types of liquid&#10;&#10;Description automatically generated">
            <a:extLst>
              <a:ext uri="{FF2B5EF4-FFF2-40B4-BE49-F238E27FC236}">
                <a16:creationId xmlns:a16="http://schemas.microsoft.com/office/drawing/2014/main" id="{63F6F3D8-7F32-EFAD-C146-FB6BFB53D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035813"/>
            <a:ext cx="4406900" cy="32512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D4FBF31-3C6F-3873-A891-CA01CEECC81B}"/>
              </a:ext>
            </a:extLst>
          </p:cNvPr>
          <p:cNvSpPr txBox="1"/>
          <p:nvPr/>
        </p:nvSpPr>
        <p:spPr>
          <a:xfrm>
            <a:off x="1168311" y="2035813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7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386903-A8EE-D781-428E-3BC34C8B7957}"/>
              </a:ext>
            </a:extLst>
          </p:cNvPr>
          <p:cNvSpPr txBox="1"/>
          <p:nvPr/>
        </p:nvSpPr>
        <p:spPr>
          <a:xfrm>
            <a:off x="1841814" y="2035813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6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E87B75-A545-B08E-034E-F8D34EF942D4}"/>
              </a:ext>
            </a:extLst>
          </p:cNvPr>
          <p:cNvSpPr txBox="1"/>
          <p:nvPr/>
        </p:nvSpPr>
        <p:spPr>
          <a:xfrm>
            <a:off x="2544398" y="2035813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5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587777-B5E0-4D93-AF92-8E8DD9746A5E}"/>
              </a:ext>
            </a:extLst>
          </p:cNvPr>
          <p:cNvSpPr txBox="1"/>
          <p:nvPr/>
        </p:nvSpPr>
        <p:spPr>
          <a:xfrm>
            <a:off x="3229608" y="2035813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4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B43017-3622-1467-65DA-BE16B2646CFD}"/>
              </a:ext>
            </a:extLst>
          </p:cNvPr>
          <p:cNvSpPr txBox="1"/>
          <p:nvPr/>
        </p:nvSpPr>
        <p:spPr>
          <a:xfrm>
            <a:off x="3975486" y="2035813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3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0F4630-2553-6F1C-2606-76107001DF56}"/>
              </a:ext>
            </a:extLst>
          </p:cNvPr>
          <p:cNvSpPr txBox="1"/>
          <p:nvPr/>
        </p:nvSpPr>
        <p:spPr>
          <a:xfrm>
            <a:off x="4672036" y="2036349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237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41BDD-C361-70BA-B017-109739E0F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electron microscopy</a:t>
            </a:r>
          </a:p>
        </p:txBody>
      </p:sp>
      <p:pic>
        <p:nvPicPr>
          <p:cNvPr id="3" name="Picture 2" descr="A microscope with a computer&#10;&#10;Description automatically generated">
            <a:extLst>
              <a:ext uri="{FF2B5EF4-FFF2-40B4-BE49-F238E27FC236}">
                <a16:creationId xmlns:a16="http://schemas.microsoft.com/office/drawing/2014/main" id="{BB46427A-91E2-056F-C8C6-EC3D2B81E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84" y="1226857"/>
            <a:ext cx="5901116" cy="5266018"/>
          </a:xfrm>
          <a:prstGeom prst="rect">
            <a:avLst/>
          </a:prstGeom>
        </p:spPr>
      </p:pic>
      <p:pic>
        <p:nvPicPr>
          <p:cNvPr id="5" name="Picture 4" descr="A group of black circles&#10;&#10;Description automatically generated">
            <a:extLst>
              <a:ext uri="{FF2B5EF4-FFF2-40B4-BE49-F238E27FC236}">
                <a16:creationId xmlns:a16="http://schemas.microsoft.com/office/drawing/2014/main" id="{81C18385-9E5B-D021-FF86-A21030C6A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2644" y="2209800"/>
            <a:ext cx="2374900" cy="2438400"/>
          </a:xfrm>
          <a:prstGeom prst="rect">
            <a:avLst/>
          </a:prstGeom>
        </p:spPr>
      </p:pic>
      <p:pic>
        <p:nvPicPr>
          <p:cNvPr id="7" name="Picture 6" descr="A black circle with white background&#10;&#10;Description automatically generated">
            <a:extLst>
              <a:ext uri="{FF2B5EF4-FFF2-40B4-BE49-F238E27FC236}">
                <a16:creationId xmlns:a16="http://schemas.microsoft.com/office/drawing/2014/main" id="{F82272D3-9816-419A-92FE-C6C0502106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9632" y="2209800"/>
            <a:ext cx="2374900" cy="2438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1E93D0-13B8-FF5B-C930-A5609215A3F0}"/>
              </a:ext>
            </a:extLst>
          </p:cNvPr>
          <p:cNvSpPr txBox="1"/>
          <p:nvPr/>
        </p:nvSpPr>
        <p:spPr>
          <a:xfrm>
            <a:off x="5825378" y="4982646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Wild-type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3474F9-CC32-7080-41A7-C1129A5FB3AC}"/>
              </a:ext>
            </a:extLst>
          </p:cNvPr>
          <p:cNvSpPr txBox="1"/>
          <p:nvPr/>
        </p:nvSpPr>
        <p:spPr>
          <a:xfrm>
            <a:off x="8812883" y="4982646"/>
            <a:ext cx="752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∆</a:t>
            </a:r>
            <a:r>
              <a:rPr lang="en-US" i="1" dirty="0" err="1"/>
              <a:t>rpsU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0413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CE0738-19D2-D588-E625-331C1D2DD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Results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FF3E47-F6A2-6201-9C5D-586D01BBB0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68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FAB21C3-5317-3FF1-9E67-EDE058AD04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8800390"/>
              </p:ext>
            </p:extLst>
          </p:nvPr>
        </p:nvGraphicFramePr>
        <p:xfrm>
          <a:off x="475855" y="1555431"/>
          <a:ext cx="5467556" cy="3658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5EF8BA0-32FA-E8ED-2DD8-AC2B01A6F9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8030510"/>
              </p:ext>
            </p:extLst>
          </p:nvPr>
        </p:nvGraphicFramePr>
        <p:xfrm>
          <a:off x="6248590" y="1555431"/>
          <a:ext cx="5467556" cy="3658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10E6AC5D-B524-4F80-4973-8AC46FD42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MICs</a:t>
            </a:r>
          </a:p>
        </p:txBody>
      </p:sp>
    </p:spTree>
    <p:extLst>
      <p:ext uri="{BB962C8B-B14F-4D97-AF65-F5344CB8AC3E}">
        <p14:creationId xmlns:p14="http://schemas.microsoft.com/office/powerpoint/2010/main" val="323550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6B9C10A-94E5-74CE-2B40-4635AD22DC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042333"/>
              </p:ext>
            </p:extLst>
          </p:nvPr>
        </p:nvGraphicFramePr>
        <p:xfrm>
          <a:off x="545435" y="1650333"/>
          <a:ext cx="5301914" cy="3557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641BAE4-90CB-A6D3-9FE7-4C75267F95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8832097"/>
              </p:ext>
            </p:extLst>
          </p:nvPr>
        </p:nvGraphicFramePr>
        <p:xfrm>
          <a:off x="6344653" y="1650332"/>
          <a:ext cx="5301915" cy="3557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4029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681E533-6837-6E18-6B6E-0D2017630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066024"/>
              </p:ext>
            </p:extLst>
          </p:nvPr>
        </p:nvGraphicFramePr>
        <p:xfrm>
          <a:off x="1771651" y="1985963"/>
          <a:ext cx="7729537" cy="3562939"/>
        </p:xfrm>
        <a:graphic>
          <a:graphicData uri="http://schemas.openxmlformats.org/drawingml/2006/table">
            <a:tbl>
              <a:tblPr firstRow="1" firstCol="1" bandRow="1"/>
              <a:tblGrid>
                <a:gridCol w="1368877">
                  <a:extLst>
                    <a:ext uri="{9D8B030D-6E8A-4147-A177-3AD203B41FA5}">
                      <a16:colId xmlns:a16="http://schemas.microsoft.com/office/drawing/2014/main" val="3786590903"/>
                    </a:ext>
                  </a:extLst>
                </a:gridCol>
                <a:gridCol w="1112004">
                  <a:extLst>
                    <a:ext uri="{9D8B030D-6E8A-4147-A177-3AD203B41FA5}">
                      <a16:colId xmlns:a16="http://schemas.microsoft.com/office/drawing/2014/main" val="4215314425"/>
                    </a:ext>
                  </a:extLst>
                </a:gridCol>
                <a:gridCol w="1205412">
                  <a:extLst>
                    <a:ext uri="{9D8B030D-6E8A-4147-A177-3AD203B41FA5}">
                      <a16:colId xmlns:a16="http://schemas.microsoft.com/office/drawing/2014/main" val="2390924323"/>
                    </a:ext>
                  </a:extLst>
                </a:gridCol>
                <a:gridCol w="2021622">
                  <a:extLst>
                    <a:ext uri="{9D8B030D-6E8A-4147-A177-3AD203B41FA5}">
                      <a16:colId xmlns:a16="http://schemas.microsoft.com/office/drawing/2014/main" val="3515919036"/>
                    </a:ext>
                  </a:extLst>
                </a:gridCol>
                <a:gridCol w="2021622">
                  <a:extLst>
                    <a:ext uri="{9D8B030D-6E8A-4147-A177-3AD203B41FA5}">
                      <a16:colId xmlns:a16="http://schemas.microsoft.com/office/drawing/2014/main" val="1510247571"/>
                    </a:ext>
                  </a:extLst>
                </a:gridCol>
              </a:tblGrid>
              <a:tr h="11991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Antibiotic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Stock conc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mg/mL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Range of concs (mg/mL)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Antibiotic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Class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1189129"/>
                  </a:ext>
                </a:extLst>
              </a:tr>
              <a:tr h="5865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Carbenicllin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0.25-128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penicillin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Cell wall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8119121"/>
                  </a:ext>
                </a:extLst>
              </a:tr>
              <a:tr h="5865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Chloramphenicol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1-512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chloramphenicol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50S subunit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6464958"/>
                  </a:ext>
                </a:extLst>
              </a:tr>
              <a:tr h="5865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Kanamycin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0.5-256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aminoglycoside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30S subunit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3103451"/>
                  </a:ext>
                </a:extLst>
              </a:tr>
              <a:tr h="5865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Vancomycin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0.5-256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glycopeptide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Cell wall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3505407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078E946D-06B6-8296-FDA4-9628924CE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effect of other antibiotics?</a:t>
            </a:r>
          </a:p>
        </p:txBody>
      </p:sp>
    </p:spTree>
    <p:extLst>
      <p:ext uri="{BB962C8B-B14F-4D97-AF65-F5344CB8AC3E}">
        <p14:creationId xmlns:p14="http://schemas.microsoft.com/office/powerpoint/2010/main" val="3465240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AF364B3-965A-839B-9437-01035ABECC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230406"/>
              </p:ext>
            </p:extLst>
          </p:nvPr>
        </p:nvGraphicFramePr>
        <p:xfrm>
          <a:off x="683740" y="40159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5579E4D-C983-CCC4-32AC-86A037859A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7280444"/>
              </p:ext>
            </p:extLst>
          </p:nvPr>
        </p:nvGraphicFramePr>
        <p:xfrm>
          <a:off x="6197394" y="401594"/>
          <a:ext cx="4566920" cy="2778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AD0018F-A5E4-F237-80A6-574B9FDFCE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92923"/>
              </p:ext>
            </p:extLst>
          </p:nvPr>
        </p:nvGraphicFramePr>
        <p:xfrm>
          <a:off x="683740" y="3429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2F37926-CD3C-F0EE-86BF-3431760AF3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5640933"/>
              </p:ext>
            </p:extLst>
          </p:nvPr>
        </p:nvGraphicFramePr>
        <p:xfrm>
          <a:off x="6192314" y="3429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2648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7" grpId="0">
        <p:bldAsOne/>
      </p:bldGraphic>
      <p:bldGraphic spid="8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3903CED-6FDF-2D74-BC07-BA2DB67DE0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7608486"/>
              </p:ext>
            </p:extLst>
          </p:nvPr>
        </p:nvGraphicFramePr>
        <p:xfrm>
          <a:off x="6284984" y="1729219"/>
          <a:ext cx="5416863" cy="3182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C04FFBB-31D7-1D71-EBC6-AB374F3C8A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880968"/>
              </p:ext>
            </p:extLst>
          </p:nvPr>
        </p:nvGraphicFramePr>
        <p:xfrm>
          <a:off x="238896" y="1809538"/>
          <a:ext cx="5222789" cy="3021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2E3FF9EC-C0C1-CB5E-5BA9-0AE824226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∆</a:t>
            </a:r>
            <a:r>
              <a:rPr lang="en-US" i="1" dirty="0" err="1"/>
              <a:t>rpsU</a:t>
            </a:r>
            <a:r>
              <a:rPr lang="en-US" i="1" dirty="0"/>
              <a:t> </a:t>
            </a:r>
            <a:r>
              <a:rPr lang="en-US" dirty="0"/>
              <a:t>has a growth defect</a:t>
            </a:r>
          </a:p>
        </p:txBody>
      </p:sp>
    </p:spTree>
    <p:extLst>
      <p:ext uri="{BB962C8B-B14F-4D97-AF65-F5344CB8AC3E}">
        <p14:creationId xmlns:p14="http://schemas.microsoft.com/office/powerpoint/2010/main" val="1217780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428DA-B8E8-B181-600F-2D913855D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Staphylococcus aureus</a:t>
            </a:r>
          </a:p>
        </p:txBody>
      </p:sp>
      <p:pic>
        <p:nvPicPr>
          <p:cNvPr id="10" name="Content Placeholder 9" descr="Purple round cells on a green surface&#10;&#10;Description automatically generated">
            <a:extLst>
              <a:ext uri="{FF2B5EF4-FFF2-40B4-BE49-F238E27FC236}">
                <a16:creationId xmlns:a16="http://schemas.microsoft.com/office/drawing/2014/main" id="{D681D02A-BEFA-F777-79FC-4D20906BD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58246" y="1794946"/>
            <a:ext cx="4895554" cy="3691092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C24BD6-28AF-B388-1999-55BB8C1C5C18}"/>
              </a:ext>
            </a:extLst>
          </p:cNvPr>
          <p:cNvSpPr txBox="1"/>
          <p:nvPr/>
        </p:nvSpPr>
        <p:spPr>
          <a:xfrm>
            <a:off x="6915122" y="5717143"/>
            <a:ext cx="4326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Matthew J. Arduino, CDC PHIL #11157, 2001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689752-7761-8921-693D-3894A7A26B3A}"/>
              </a:ext>
            </a:extLst>
          </p:cNvPr>
          <p:cNvSpPr txBox="1"/>
          <p:nvPr/>
        </p:nvSpPr>
        <p:spPr>
          <a:xfrm>
            <a:off x="257094" y="2428535"/>
            <a:ext cx="583890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 Gram positive cocci found on skin </a:t>
            </a:r>
          </a:p>
          <a:p>
            <a:r>
              <a:rPr lang="en-US" sz="2800" dirty="0"/>
              <a:t>and mucus membranes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Rapid increase in antibiotic </a:t>
            </a:r>
          </a:p>
          <a:p>
            <a:r>
              <a:rPr lang="en-US" sz="2800" dirty="0"/>
              <a:t>resistance (MRSA/VRSA)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82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F9E13-6342-06C6-976C-5DA49D972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A7502-31FF-1A60-A23A-5D040F125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S. aureus ∆</a:t>
            </a:r>
            <a:r>
              <a:rPr lang="en-US" i="1" dirty="0" err="1"/>
              <a:t>rpsU</a:t>
            </a:r>
            <a:r>
              <a:rPr lang="en-US" i="1" dirty="0"/>
              <a:t> </a:t>
            </a:r>
            <a:r>
              <a:rPr lang="en-US" dirty="0"/>
              <a:t>shows a reduction in antibiotic susceptibility compared wild-type</a:t>
            </a:r>
          </a:p>
          <a:p>
            <a:r>
              <a:rPr lang="en-US" dirty="0"/>
              <a:t>After one assay, </a:t>
            </a:r>
            <a:r>
              <a:rPr lang="en-US" i="1" dirty="0"/>
              <a:t>∆</a:t>
            </a:r>
            <a:r>
              <a:rPr lang="en-US" i="1" dirty="0" err="1"/>
              <a:t>rpsU</a:t>
            </a:r>
            <a:r>
              <a:rPr lang="en-US" i="1" dirty="0"/>
              <a:t> </a:t>
            </a:r>
            <a:r>
              <a:rPr lang="en-US" dirty="0"/>
              <a:t>shows a change in phenotype in nearly all other antibiotics tested</a:t>
            </a:r>
          </a:p>
          <a:p>
            <a:r>
              <a:rPr lang="en-US" i="1" dirty="0"/>
              <a:t>∆</a:t>
            </a:r>
            <a:r>
              <a:rPr lang="en-US" i="1" dirty="0" err="1"/>
              <a:t>rpsU</a:t>
            </a:r>
            <a:r>
              <a:rPr lang="en-US" i="1" dirty="0"/>
              <a:t> </a:t>
            </a:r>
            <a:r>
              <a:rPr lang="en-US" dirty="0"/>
              <a:t>has a growth defect</a:t>
            </a:r>
          </a:p>
        </p:txBody>
      </p:sp>
    </p:spTree>
    <p:extLst>
      <p:ext uri="{BB962C8B-B14F-4D97-AF65-F5344CB8AC3E}">
        <p14:creationId xmlns:p14="http://schemas.microsoft.com/office/powerpoint/2010/main" val="2081949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19852-2DA4-F141-02D8-151FE1FF0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D8461-4F6B-6DEA-1E3D-B01E2EFD0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Repeat MIC assay against other antibiotics</a:t>
            </a:r>
          </a:p>
          <a:p>
            <a:r>
              <a:rPr lang="en-US" dirty="0"/>
              <a:t>Start TEM protocol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53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245EB-17D4-BCF1-94E7-F0332700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9AAFCE-CA58-F6C5-C71E-A539D58FCB0A}"/>
              </a:ext>
            </a:extLst>
          </p:cNvPr>
          <p:cNvSpPr txBox="1"/>
          <p:nvPr/>
        </p:nvSpPr>
        <p:spPr>
          <a:xfrm>
            <a:off x="708082" y="1690688"/>
            <a:ext cx="312816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Ramsey Lab</a:t>
            </a:r>
          </a:p>
          <a:p>
            <a:r>
              <a:rPr lang="en-US" sz="2800" dirty="0"/>
              <a:t>Dr Kathryn Ramsey</a:t>
            </a:r>
          </a:p>
          <a:p>
            <a:r>
              <a:rPr lang="en-US" sz="2800" dirty="0"/>
              <a:t>Alex Farah</a:t>
            </a:r>
          </a:p>
          <a:p>
            <a:r>
              <a:rPr lang="en-US" sz="2800" dirty="0"/>
              <a:t>Ben Moore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D1DA2E-3383-5C89-1087-2FC0547092A9}"/>
              </a:ext>
            </a:extLst>
          </p:cNvPr>
          <p:cNvSpPr txBox="1"/>
          <p:nvPr/>
        </p:nvSpPr>
        <p:spPr>
          <a:xfrm>
            <a:off x="6227095" y="1705356"/>
            <a:ext cx="367934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Committee Members</a:t>
            </a:r>
          </a:p>
          <a:p>
            <a:r>
              <a:rPr lang="en-US" sz="2800" dirty="0"/>
              <a:t>Dr Marta Gomez-</a:t>
            </a:r>
            <a:r>
              <a:rPr lang="en-US" sz="2800" dirty="0" err="1"/>
              <a:t>Chiarri</a:t>
            </a:r>
            <a:endParaRPr lang="en-US" sz="2800" dirty="0"/>
          </a:p>
          <a:p>
            <a:r>
              <a:rPr lang="en-US" sz="2800" dirty="0"/>
              <a:t>Dr Steve Gregory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13BD43-1B54-711C-DD56-418EBC4A2FF9}"/>
              </a:ext>
            </a:extLst>
          </p:cNvPr>
          <p:cNvSpPr txBox="1"/>
          <p:nvPr/>
        </p:nvSpPr>
        <p:spPr>
          <a:xfrm>
            <a:off x="6227095" y="3646714"/>
            <a:ext cx="2057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Janet </a:t>
            </a:r>
            <a:r>
              <a:rPr lang="en-US" sz="2800" dirty="0" err="1"/>
              <a:t>Atoyan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E21655-C84E-21DB-DC34-9B174CDFB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226" y="4169934"/>
            <a:ext cx="28448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95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75B16-AA65-32C3-5CAE-E5B1FA75B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Vancomycin</a:t>
            </a:r>
          </a:p>
        </p:txBody>
      </p:sp>
      <p:pic>
        <p:nvPicPr>
          <p:cNvPr id="5" name="Content Placeholder 4" descr="A structure of a chemical formula&#10;&#10;Description automatically generated">
            <a:extLst>
              <a:ext uri="{FF2B5EF4-FFF2-40B4-BE49-F238E27FC236}">
                <a16:creationId xmlns:a16="http://schemas.microsoft.com/office/drawing/2014/main" id="{423DAA9B-4622-C48D-E741-F67761C8D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3201" y="700210"/>
            <a:ext cx="6203856" cy="517195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63F4B6-54B6-D613-832C-D82344C6787D}"/>
              </a:ext>
            </a:extLst>
          </p:cNvPr>
          <p:cNvSpPr txBox="1"/>
          <p:nvPr/>
        </p:nvSpPr>
        <p:spPr>
          <a:xfrm>
            <a:off x="609600" y="1690688"/>
            <a:ext cx="357219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Glycopeptide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Targets cell wall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“Drug of last resort”</a:t>
            </a:r>
          </a:p>
        </p:txBody>
      </p:sp>
    </p:spTree>
    <p:extLst>
      <p:ext uri="{BB962C8B-B14F-4D97-AF65-F5344CB8AC3E}">
        <p14:creationId xmlns:p14="http://schemas.microsoft.com/office/powerpoint/2010/main" val="418886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71AF8-28FB-1C6D-016D-9868C396B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Peptidoglycan synthesis</a:t>
            </a:r>
          </a:p>
        </p:txBody>
      </p:sp>
      <p:pic>
        <p:nvPicPr>
          <p:cNvPr id="4" name="Picture 3" descr="A diagram of a transgenic substance&#10;&#10;Description automatically generated">
            <a:extLst>
              <a:ext uri="{FF2B5EF4-FFF2-40B4-BE49-F238E27FC236}">
                <a16:creationId xmlns:a16="http://schemas.microsoft.com/office/drawing/2014/main" id="{D3B0C13A-B5C9-DED1-9446-F712F2B67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474788"/>
            <a:ext cx="7772400" cy="47857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7ADC18-7868-878F-1283-519102FE5EF9}"/>
              </a:ext>
            </a:extLst>
          </p:cNvPr>
          <p:cNvSpPr txBox="1"/>
          <p:nvPr/>
        </p:nvSpPr>
        <p:spPr>
          <a:xfrm>
            <a:off x="8273334" y="6308209"/>
            <a:ext cx="1708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Rani et al, 2018</a:t>
            </a:r>
          </a:p>
        </p:txBody>
      </p:sp>
    </p:spTree>
    <p:extLst>
      <p:ext uri="{BB962C8B-B14F-4D97-AF65-F5344CB8AC3E}">
        <p14:creationId xmlns:p14="http://schemas.microsoft.com/office/powerpoint/2010/main" val="1803174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EE5A2-34B7-F5E0-A907-F2039ECB1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Vancomycin mechanism of action</a:t>
            </a:r>
          </a:p>
        </p:txBody>
      </p:sp>
      <p:pic>
        <p:nvPicPr>
          <p:cNvPr id="4" name="Picture 3" descr="A diagram of a traffic light&#10;&#10;Description automatically generated">
            <a:extLst>
              <a:ext uri="{FF2B5EF4-FFF2-40B4-BE49-F238E27FC236}">
                <a16:creationId xmlns:a16="http://schemas.microsoft.com/office/drawing/2014/main" id="{BDF8BB8C-8A2A-9B47-B0B8-D650D8354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847" y="1941908"/>
            <a:ext cx="9328306" cy="37417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ECD627-0670-C643-5033-D8A1D8547D1D}"/>
              </a:ext>
            </a:extLst>
          </p:cNvPr>
          <p:cNvSpPr txBox="1"/>
          <p:nvPr/>
        </p:nvSpPr>
        <p:spPr>
          <a:xfrm>
            <a:off x="8737600" y="5934844"/>
            <a:ext cx="178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Cong et al, 2020</a:t>
            </a:r>
          </a:p>
        </p:txBody>
      </p:sp>
    </p:spTree>
    <p:extLst>
      <p:ext uri="{BB962C8B-B14F-4D97-AF65-F5344CB8AC3E}">
        <p14:creationId xmlns:p14="http://schemas.microsoft.com/office/powerpoint/2010/main" val="3003043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2D2DF-8830-638D-C0FF-40C08F39B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276"/>
            <a:ext cx="10515600" cy="1325563"/>
          </a:xfrm>
        </p:spPr>
        <p:txBody>
          <a:bodyPr/>
          <a:lstStyle/>
          <a:p>
            <a:r>
              <a:rPr lang="en-US" dirty="0"/>
              <a:t>Reduced susceptibility to vancomycin could be due to increased cell wall thickness</a:t>
            </a:r>
          </a:p>
        </p:txBody>
      </p:sp>
      <p:pic>
        <p:nvPicPr>
          <p:cNvPr id="4" name="Picture 3" descr="A diagram of a cell&#10;&#10;Description automatically generated">
            <a:extLst>
              <a:ext uri="{FF2B5EF4-FFF2-40B4-BE49-F238E27FC236}">
                <a16:creationId xmlns:a16="http://schemas.microsoft.com/office/drawing/2014/main" id="{AB36CB90-54E8-85FC-F9A1-1939EC335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553" y="1631445"/>
            <a:ext cx="8310562" cy="50402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AE688F-1871-D3A1-FB17-7E28B6A5FB90}"/>
              </a:ext>
            </a:extLst>
          </p:cNvPr>
          <p:cNvSpPr txBox="1"/>
          <p:nvPr/>
        </p:nvSpPr>
        <p:spPr>
          <a:xfrm>
            <a:off x="256960" y="6243638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Cui et al, 2006 </a:t>
            </a:r>
          </a:p>
        </p:txBody>
      </p:sp>
      <p:pic>
        <p:nvPicPr>
          <p:cNvPr id="6" name="Picture 5" descr="A diagram of a cell&#10;&#10;Description automatically generated">
            <a:extLst>
              <a:ext uri="{FF2B5EF4-FFF2-40B4-BE49-F238E27FC236}">
                <a16:creationId xmlns:a16="http://schemas.microsoft.com/office/drawing/2014/main" id="{CA675095-C776-1777-E8F6-420CA5DE18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069"/>
          <a:stretch/>
        </p:blipFill>
        <p:spPr>
          <a:xfrm>
            <a:off x="2139553" y="1631445"/>
            <a:ext cx="4232672" cy="5040279"/>
          </a:xfrm>
          <a:prstGeom prst="rect">
            <a:avLst/>
          </a:prstGeom>
        </p:spPr>
      </p:pic>
      <p:pic>
        <p:nvPicPr>
          <p:cNvPr id="7" name="Picture 6" descr="A diagram of a cell&#10;&#10;Description automatically generated">
            <a:extLst>
              <a:ext uri="{FF2B5EF4-FFF2-40B4-BE49-F238E27FC236}">
                <a16:creationId xmlns:a16="http://schemas.microsoft.com/office/drawing/2014/main" id="{26F5B309-718A-AB56-1830-4E471103FD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650"/>
          <a:stretch/>
        </p:blipFill>
        <p:spPr>
          <a:xfrm>
            <a:off x="2139553" y="1631445"/>
            <a:ext cx="3103960" cy="504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4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BE9EA-95BB-1011-F5BA-614D792B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Clogging Effect Model</a:t>
            </a:r>
          </a:p>
        </p:txBody>
      </p:sp>
      <p:pic>
        <p:nvPicPr>
          <p:cNvPr id="4" name="Picture 3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D1B2107A-02E4-2027-5313-C3EA2AC59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963" y="2774950"/>
            <a:ext cx="7184074" cy="21129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D8C9EE-3BDB-68AD-7F71-34AE514FEE7E}"/>
              </a:ext>
            </a:extLst>
          </p:cNvPr>
          <p:cNvSpPr txBox="1"/>
          <p:nvPr/>
        </p:nvSpPr>
        <p:spPr>
          <a:xfrm>
            <a:off x="9344025" y="5972175"/>
            <a:ext cx="16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Cui et al, 2006</a:t>
            </a:r>
          </a:p>
        </p:txBody>
      </p:sp>
    </p:spTree>
    <p:extLst>
      <p:ext uri="{BB962C8B-B14F-4D97-AF65-F5344CB8AC3E}">
        <p14:creationId xmlns:p14="http://schemas.microsoft.com/office/powerpoint/2010/main" val="424249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8785EBD-A722-8ACB-A1AD-036AFF0F4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53" y="2081682"/>
            <a:ext cx="7772400" cy="849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14B803-9425-B0D6-EF58-FEA666C40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53" y="2953646"/>
            <a:ext cx="7772400" cy="153000"/>
          </a:xfrm>
          <a:prstGeom prst="rect">
            <a:avLst/>
          </a:prstGeom>
        </p:spPr>
      </p:pic>
      <p:pic>
        <p:nvPicPr>
          <p:cNvPr id="12" name="Picture 11" descr="A screenshot of a graph&#10;&#10;Description automatically generated">
            <a:extLst>
              <a:ext uri="{FF2B5EF4-FFF2-40B4-BE49-F238E27FC236}">
                <a16:creationId xmlns:a16="http://schemas.microsoft.com/office/drawing/2014/main" id="{5F2097AD-A47F-A255-6141-305CFCEC2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17" y="3129460"/>
            <a:ext cx="7772400" cy="2555100"/>
          </a:xfrm>
          <a:prstGeom prst="rect">
            <a:avLst/>
          </a:prstGeom>
        </p:spPr>
      </p:pic>
      <p:pic>
        <p:nvPicPr>
          <p:cNvPr id="14" name="Picture 13" descr="A screenshot of a paper&#10;&#10;Description automatically generated">
            <a:extLst>
              <a:ext uri="{FF2B5EF4-FFF2-40B4-BE49-F238E27FC236}">
                <a16:creationId xmlns:a16="http://schemas.microsoft.com/office/drawing/2014/main" id="{FA3258D0-1D09-473B-4D15-29B0D80631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400" y="1501200"/>
            <a:ext cx="7772400" cy="2555100"/>
          </a:xfrm>
          <a:prstGeom prst="rect">
            <a:avLst/>
          </a:prstGeom>
        </p:spPr>
      </p:pic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0F086E49-2AE6-91F3-440A-90A6F20393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4200" y="387350"/>
            <a:ext cx="7772400" cy="5573322"/>
          </a:xfrm>
          <a:prstGeom prst="rect">
            <a:avLst/>
          </a:prstGeom>
        </p:spPr>
      </p:pic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C53583DD-7C42-41BE-1516-AFDAFBB19C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5017" y="1199060"/>
            <a:ext cx="57150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3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73DB813-027E-D072-C5D3-A796225A7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bS21: a small subunit ribosomal protein</a:t>
            </a:r>
            <a:endParaRPr lang="en-US" dirty="0"/>
          </a:p>
        </p:txBody>
      </p:sp>
      <p:pic>
        <p:nvPicPr>
          <p:cNvPr id="5" name="Content Placeholder 4" descr="A structure of a protein&#10;&#10;Description automatically generated with medium confidence">
            <a:extLst>
              <a:ext uri="{FF2B5EF4-FFF2-40B4-BE49-F238E27FC236}">
                <a16:creationId xmlns:a16="http://schemas.microsoft.com/office/drawing/2014/main" id="{54E0074C-D3F9-4F9D-1DBB-1D6D2BB78A1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534318" y="1543204"/>
            <a:ext cx="3365500" cy="4076700"/>
          </a:xfrm>
        </p:spPr>
      </p:pic>
      <p:pic>
        <p:nvPicPr>
          <p:cNvPr id="4" name="Picture 3" descr="A diagram of a dna molecule&#10;&#10;Description automatically generated with medium confidence">
            <a:extLst>
              <a:ext uri="{FF2B5EF4-FFF2-40B4-BE49-F238E27FC236}">
                <a16:creationId xmlns:a16="http://schemas.microsoft.com/office/drawing/2014/main" id="{16E19038-F74E-DCFD-554B-D5C905F13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936" y="1252384"/>
            <a:ext cx="6204743" cy="545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8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2643</TotalTime>
  <Words>584</Words>
  <Application>Microsoft Macintosh PowerPoint</Application>
  <PresentationFormat>Widescreen</PresentationFormat>
  <Paragraphs>158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Helvetica</vt:lpstr>
      <vt:lpstr>Office Theme</vt:lpstr>
      <vt:lpstr>Investigating the role of bS21 in cell wall synthesis in Staphylococcus aureus</vt:lpstr>
      <vt:lpstr>Staphylococcus aureus</vt:lpstr>
      <vt:lpstr>Vancomycin</vt:lpstr>
      <vt:lpstr>Peptidoglycan synthesis</vt:lpstr>
      <vt:lpstr>Vancomycin mechanism of action</vt:lpstr>
      <vt:lpstr>Reduced susceptibility to vancomycin could be due to increased cell wall thickness</vt:lpstr>
      <vt:lpstr>Clogging Effect Model</vt:lpstr>
      <vt:lpstr>PowerPoint Presentation</vt:lpstr>
      <vt:lpstr>bS21: a small subunit ribosomal protein</vt:lpstr>
      <vt:lpstr>bS21 may be important for regulation of translation </vt:lpstr>
      <vt:lpstr>Specific Aim: Investigate why the loss of bS21 in S. aureus leads to resistance to cell wall-targeting antibiotics </vt:lpstr>
      <vt:lpstr>Population analysis protocol</vt:lpstr>
      <vt:lpstr>Transmission electron microscopy</vt:lpstr>
      <vt:lpstr>Data and Results</vt:lpstr>
      <vt:lpstr>MICs</vt:lpstr>
      <vt:lpstr>PowerPoint Presentation</vt:lpstr>
      <vt:lpstr>What is the effect of other antibiotics?</vt:lpstr>
      <vt:lpstr>PowerPoint Presentation</vt:lpstr>
      <vt:lpstr>∆rpsU has a growth defect</vt:lpstr>
      <vt:lpstr>Conclusions</vt:lpstr>
      <vt:lpstr>Future Directions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Kira Bernabe</dc:creator>
  <cp:lastModifiedBy>Kira Bernabe</cp:lastModifiedBy>
  <cp:revision>19</cp:revision>
  <dcterms:created xsi:type="dcterms:W3CDTF">2024-08-06T18:00:45Z</dcterms:created>
  <dcterms:modified xsi:type="dcterms:W3CDTF">2024-08-08T14:15:36Z</dcterms:modified>
</cp:coreProperties>
</file>