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684" r:id="rId3"/>
    <p:sldId id="686" r:id="rId4"/>
    <p:sldId id="666" r:id="rId5"/>
    <p:sldId id="687" r:id="rId6"/>
    <p:sldId id="266" r:id="rId7"/>
    <p:sldId id="685" r:id="rId8"/>
    <p:sldId id="690" r:id="rId9"/>
    <p:sldId id="673" r:id="rId10"/>
    <p:sldId id="293" r:id="rId11"/>
    <p:sldId id="294" r:id="rId12"/>
    <p:sldId id="691" r:id="rId13"/>
    <p:sldId id="692" r:id="rId14"/>
    <p:sldId id="688" r:id="rId15"/>
    <p:sldId id="277" r:id="rId16"/>
    <p:sldId id="668" r:id="rId17"/>
    <p:sldId id="6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14"/>
    <p:restoredTop sz="94673"/>
  </p:normalViewPr>
  <p:slideViewPr>
    <p:cSldViewPr snapToGrid="0">
      <p:cViewPr varScale="1">
        <p:scale>
          <a:sx n="105" d="100"/>
          <a:sy n="105" d="100"/>
        </p:scale>
        <p:origin x="224"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754C15-CBC2-4547-AE86-C5D25A6F4D37}" type="datetimeFigureOut">
              <a:rPr lang="en-US" smtClean="0"/>
              <a:t>11/9/23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A7D085-035B-9B4D-9DF0-F7DBA84A538E}" type="slidenum">
              <a:rPr lang="en-US" smtClean="0"/>
              <a:t>‹#›</a:t>
            </a:fld>
            <a:endParaRPr lang="en-US"/>
          </a:p>
        </p:txBody>
      </p:sp>
    </p:spTree>
    <p:extLst>
      <p:ext uri="{BB962C8B-B14F-4D97-AF65-F5344CB8AC3E}">
        <p14:creationId xmlns:p14="http://schemas.microsoft.com/office/powerpoint/2010/main" val="392946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Even though </a:t>
            </a:r>
            <a:r>
              <a:rPr lang="en-US" sz="1200" kern="1200" dirty="0" err="1">
                <a:solidFill>
                  <a:schemeClr val="tx1"/>
                </a:solidFill>
                <a:effectLst/>
                <a:latin typeface="+mn-lt"/>
                <a:ea typeface="+mn-ea"/>
                <a:cs typeface="+mn-cs"/>
              </a:rPr>
              <a:t>francisella</a:t>
            </a:r>
            <a:r>
              <a:rPr lang="en-US" sz="1200" kern="1200" dirty="0">
                <a:solidFill>
                  <a:schemeClr val="tx1"/>
                </a:solidFill>
                <a:effectLst/>
                <a:latin typeface="+mn-lt"/>
                <a:ea typeface="+mn-ea"/>
                <a:cs typeface="+mn-cs"/>
              </a:rPr>
              <a:t> has a reduced genome, it encodes three copies of the </a:t>
            </a:r>
            <a:r>
              <a:rPr lang="en-US" sz="1200" kern="1200" dirty="0" err="1">
                <a:solidFill>
                  <a:schemeClr val="tx1"/>
                </a:solidFill>
                <a:effectLst/>
                <a:latin typeface="+mn-lt"/>
                <a:ea typeface="+mn-ea"/>
                <a:cs typeface="+mn-cs"/>
              </a:rPr>
              <a:t>rpsU</a:t>
            </a:r>
            <a:r>
              <a:rPr lang="en-US" sz="1200" kern="1200" dirty="0">
                <a:solidFill>
                  <a:schemeClr val="tx1"/>
                </a:solidFill>
                <a:effectLst/>
                <a:latin typeface="+mn-lt"/>
                <a:ea typeface="+mn-ea"/>
                <a:cs typeface="+mn-cs"/>
              </a:rPr>
              <a:t> genes, which encode bS21, a protein in the small ribosomal subunit. Most bacteria have 0 or 1 of this gene. We originally, hypothesized, and have since shown, that these three proteins are produced and incorporated into ribosomes. This is a western blot of purified ribosomes from our wild-type strain as well as strains </a:t>
            </a:r>
            <a:r>
              <a:rPr lang="en-US" sz="1200" b="1" kern="1200" dirty="0">
                <a:solidFill>
                  <a:schemeClr val="tx1"/>
                </a:solidFill>
                <a:effectLst/>
                <a:latin typeface="+mn-lt"/>
                <a:ea typeface="+mn-ea"/>
                <a:cs typeface="+mn-cs"/>
              </a:rPr>
              <a:t>ectopically expressing </a:t>
            </a:r>
            <a:r>
              <a:rPr lang="en-US" sz="1200" kern="1200" dirty="0">
                <a:solidFill>
                  <a:schemeClr val="tx1"/>
                </a:solidFill>
                <a:effectLst/>
                <a:latin typeface="+mn-lt"/>
                <a:ea typeface="+mn-ea"/>
                <a:cs typeface="+mn-cs"/>
              </a:rPr>
              <a:t>each of the bS21 proteins, with a VSVG tag. This, along with some mass spec data we have of purified ribosomes, indicates that multiple classes of ribosomes are possible and occurring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protein is also interesting to us because it is located close to the mRNA exit channel in the ribosome, and early research has identified that it is involved in translation initiation, so it is in an ideal location to be regulating gene expression at the level of translation initiation.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this heterogeneity of ribosomes may be a mechanism of regulation, but you may not know that ribosomes are heterogeneous so let me show you other ways that may occur.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C35E36-44CF-41A2-B0A4-F6B5CD6E87A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724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a:t>
            </a:r>
            <a:endParaRPr dirty="0"/>
          </a:p>
          <a:p>
            <a:pPr marL="0" lvl="0" indent="0" algn="l" rtl="0">
              <a:lnSpc>
                <a:spcPct val="100000"/>
              </a:lnSpc>
              <a:spcBef>
                <a:spcPts val="0"/>
              </a:spcBef>
              <a:spcAft>
                <a:spcPts val="0"/>
              </a:spcAft>
              <a:buSzPts val="1400"/>
              <a:buNone/>
            </a:pPr>
            <a:r>
              <a:rPr lang="en-US" sz="1200" dirty="0"/>
              <a:t>Motility and biofilm – bacillus subtilis</a:t>
            </a:r>
            <a:endParaRPr dirty="0"/>
          </a:p>
          <a:p>
            <a:pPr marL="0" lvl="0" indent="0" algn="l" rtl="0">
              <a:lnSpc>
                <a:spcPct val="100000"/>
              </a:lnSpc>
              <a:spcBef>
                <a:spcPts val="0"/>
              </a:spcBef>
              <a:spcAft>
                <a:spcPts val="0"/>
              </a:spcAft>
              <a:buSzPts val="1400"/>
              <a:buNone/>
            </a:pPr>
            <a:r>
              <a:rPr lang="en-US" sz="1200" dirty="0"/>
              <a:t>Acid stress resistance – listeria monocytogenes</a:t>
            </a:r>
            <a:endParaRPr dirty="0"/>
          </a:p>
          <a:p>
            <a:pPr marL="0" lvl="0" indent="0" algn="l" rtl="0">
              <a:lnSpc>
                <a:spcPct val="100000"/>
              </a:lnSpc>
              <a:spcBef>
                <a:spcPts val="0"/>
              </a:spcBef>
              <a:spcAft>
                <a:spcPts val="0"/>
              </a:spcAft>
              <a:buSzPts val="1400"/>
              <a:buNone/>
            </a:pPr>
            <a:r>
              <a:rPr lang="en-US" sz="1200" dirty="0"/>
              <a:t>Antibiotic resistance – staph aureus</a:t>
            </a:r>
            <a:endParaRPr dirty="0"/>
          </a:p>
          <a:p>
            <a:pPr marL="0" lvl="0" indent="0" algn="l" rtl="0">
              <a:lnSpc>
                <a:spcPct val="100000"/>
              </a:lnSpc>
              <a:spcBef>
                <a:spcPts val="0"/>
              </a:spcBef>
              <a:spcAft>
                <a:spcPts val="0"/>
              </a:spcAft>
              <a:buSzPts val="1400"/>
              <a:buNone/>
            </a:pPr>
            <a:r>
              <a:rPr lang="en-US" sz="1200" dirty="0"/>
              <a:t>Virulence – </a:t>
            </a:r>
            <a:r>
              <a:rPr lang="en-US" sz="1200" dirty="0" err="1"/>
              <a:t>burkholderia</a:t>
            </a:r>
            <a:r>
              <a:rPr lang="en-US" sz="1200" dirty="0"/>
              <a:t> </a:t>
            </a:r>
            <a:r>
              <a:rPr lang="en-US" sz="1200" dirty="0" err="1"/>
              <a:t>pseudomallei</a:t>
            </a:r>
            <a:r>
              <a:rPr lang="en-US" sz="1200" dirty="0"/>
              <a:t> and </a:t>
            </a:r>
            <a:r>
              <a:rPr lang="en-US" sz="1200" dirty="0" err="1"/>
              <a:t>francisella</a:t>
            </a:r>
            <a:r>
              <a:rPr lang="en-US" sz="1200" dirty="0"/>
              <a:t> in this work</a:t>
            </a:r>
            <a:endParaRPr dirty="0"/>
          </a:p>
          <a:p>
            <a:pPr marL="0" lvl="0" indent="0" algn="l" rtl="0">
              <a:lnSpc>
                <a:spcPct val="100000"/>
              </a:lnSpc>
              <a:spcBef>
                <a:spcPts val="0"/>
              </a:spcBef>
              <a:spcAft>
                <a:spcPts val="0"/>
              </a:spcAft>
              <a:buSzPts val="1400"/>
              <a:buNone/>
            </a:pPr>
            <a:r>
              <a:rPr lang="en-US" sz="1200" dirty="0"/>
              <a:t>Phage paper – Mizuno et al. 2019, Chen 2022</a:t>
            </a:r>
            <a:endParaRPr dirty="0"/>
          </a:p>
          <a:p>
            <a:pPr marL="0" lvl="0" indent="0" algn="l" rtl="0">
              <a:lnSpc>
                <a:spcPct val="100000"/>
              </a:lnSpc>
              <a:spcBef>
                <a:spcPts val="0"/>
              </a:spcBef>
              <a:spcAft>
                <a:spcPts val="0"/>
              </a:spcAft>
              <a:buSzPts val="1400"/>
              <a:buNone/>
            </a:pPr>
            <a:r>
              <a:rPr lang="en-US" sz="1200" dirty="0" err="1"/>
              <a:t>Bacteriodetes</a:t>
            </a:r>
            <a:r>
              <a:rPr lang="en-US" sz="1200" dirty="0"/>
              <a:t> – Jha et al 2020 – probably autoregulating its own expression because </a:t>
            </a:r>
            <a:r>
              <a:rPr lang="en-US" sz="1200" dirty="0" err="1"/>
              <a:t>rpsU</a:t>
            </a:r>
            <a:r>
              <a:rPr lang="en-US" sz="1200" dirty="0"/>
              <a:t> is one of the few genes with a strong SD</a:t>
            </a:r>
            <a:endParaRPr dirty="0"/>
          </a:p>
          <a:p>
            <a:pPr marL="0" lvl="0" indent="0" algn="l" rtl="0">
              <a:lnSpc>
                <a:spcPct val="100000"/>
              </a:lnSpc>
              <a:spcBef>
                <a:spcPts val="0"/>
              </a:spcBef>
              <a:spcAft>
                <a:spcPts val="0"/>
              </a:spcAft>
              <a:buSzPts val="1400"/>
              <a:buNone/>
            </a:pPr>
            <a:endParaRPr dirty="0"/>
          </a:p>
        </p:txBody>
      </p:sp>
      <p:sp>
        <p:nvSpPr>
          <p:cNvPr id="318" name="Google Shape;31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0092D0-2E72-3776-DD1B-ADDAF10992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4E12E8-56A5-DB79-556C-F0810FB26D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24FBBBB-10FC-1D31-2ED0-948AE02A0F02}"/>
              </a:ext>
            </a:extLst>
          </p:cNvPr>
          <p:cNvSpPr>
            <a:spLocks noGrp="1"/>
          </p:cNvSpPr>
          <p:nvPr>
            <p:ph type="dt" sz="half" idx="10"/>
          </p:nvPr>
        </p:nvSpPr>
        <p:spPr/>
        <p:txBody>
          <a:bodyPr/>
          <a:lstStyle/>
          <a:p>
            <a:fld id="{29990695-7574-D542-95DD-F5A0C148357E}" type="datetimeFigureOut">
              <a:rPr lang="en-US" smtClean="0"/>
              <a:t>11/9/23</a:t>
            </a:fld>
            <a:endParaRPr lang="en-US"/>
          </a:p>
        </p:txBody>
      </p:sp>
      <p:sp>
        <p:nvSpPr>
          <p:cNvPr id="5" name="Footer Placeholder 4">
            <a:extLst>
              <a:ext uri="{FF2B5EF4-FFF2-40B4-BE49-F238E27FC236}">
                <a16:creationId xmlns:a16="http://schemas.microsoft.com/office/drawing/2014/main" id="{9E4892F4-3EE0-AD6F-612E-9DB8596AF4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893A0-9B09-B634-AC76-64D5CCB66DC0}"/>
              </a:ext>
            </a:extLst>
          </p:cNvPr>
          <p:cNvSpPr>
            <a:spLocks noGrp="1"/>
          </p:cNvSpPr>
          <p:nvPr>
            <p:ph type="sldNum" sz="quarter" idx="12"/>
          </p:nvPr>
        </p:nvSpPr>
        <p:spPr/>
        <p:txBody>
          <a:bodyPr/>
          <a:lstStyle/>
          <a:p>
            <a:fld id="{B8A5A742-43B2-E042-9B4F-C2E8F16D16C0}" type="slidenum">
              <a:rPr lang="en-US" smtClean="0"/>
              <a:t>‹#›</a:t>
            </a:fld>
            <a:endParaRPr lang="en-US"/>
          </a:p>
        </p:txBody>
      </p:sp>
    </p:spTree>
    <p:extLst>
      <p:ext uri="{BB962C8B-B14F-4D97-AF65-F5344CB8AC3E}">
        <p14:creationId xmlns:p14="http://schemas.microsoft.com/office/powerpoint/2010/main" val="4207494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79E27-99E3-70B4-C606-C72409918F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F758C3-D5E0-C958-E799-F37323A5E8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AAD8E4-2D9F-FABE-9565-D56F1DC6FD09}"/>
              </a:ext>
            </a:extLst>
          </p:cNvPr>
          <p:cNvSpPr>
            <a:spLocks noGrp="1"/>
          </p:cNvSpPr>
          <p:nvPr>
            <p:ph type="dt" sz="half" idx="10"/>
          </p:nvPr>
        </p:nvSpPr>
        <p:spPr/>
        <p:txBody>
          <a:bodyPr/>
          <a:lstStyle/>
          <a:p>
            <a:fld id="{29990695-7574-D542-95DD-F5A0C148357E}" type="datetimeFigureOut">
              <a:rPr lang="en-US" smtClean="0"/>
              <a:t>11/9/23</a:t>
            </a:fld>
            <a:endParaRPr lang="en-US"/>
          </a:p>
        </p:txBody>
      </p:sp>
      <p:sp>
        <p:nvSpPr>
          <p:cNvPr id="5" name="Footer Placeholder 4">
            <a:extLst>
              <a:ext uri="{FF2B5EF4-FFF2-40B4-BE49-F238E27FC236}">
                <a16:creationId xmlns:a16="http://schemas.microsoft.com/office/drawing/2014/main" id="{BA46A90B-F9BA-9EEF-0BB4-4B2186954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289BEA-CF59-BBD6-6CA5-E7685213D944}"/>
              </a:ext>
            </a:extLst>
          </p:cNvPr>
          <p:cNvSpPr>
            <a:spLocks noGrp="1"/>
          </p:cNvSpPr>
          <p:nvPr>
            <p:ph type="sldNum" sz="quarter" idx="12"/>
          </p:nvPr>
        </p:nvSpPr>
        <p:spPr/>
        <p:txBody>
          <a:bodyPr/>
          <a:lstStyle/>
          <a:p>
            <a:fld id="{B8A5A742-43B2-E042-9B4F-C2E8F16D16C0}" type="slidenum">
              <a:rPr lang="en-US" smtClean="0"/>
              <a:t>‹#›</a:t>
            </a:fld>
            <a:endParaRPr lang="en-US"/>
          </a:p>
        </p:txBody>
      </p:sp>
    </p:spTree>
    <p:extLst>
      <p:ext uri="{BB962C8B-B14F-4D97-AF65-F5344CB8AC3E}">
        <p14:creationId xmlns:p14="http://schemas.microsoft.com/office/powerpoint/2010/main" val="1250539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FE0C62-4C0E-3C5C-4B39-27F56ABC77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CCD400-DDD2-E9AF-531D-5D59FDEE03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4C0FE0-E360-F7A2-0481-B737B1FFED97}"/>
              </a:ext>
            </a:extLst>
          </p:cNvPr>
          <p:cNvSpPr>
            <a:spLocks noGrp="1"/>
          </p:cNvSpPr>
          <p:nvPr>
            <p:ph type="dt" sz="half" idx="10"/>
          </p:nvPr>
        </p:nvSpPr>
        <p:spPr/>
        <p:txBody>
          <a:bodyPr/>
          <a:lstStyle/>
          <a:p>
            <a:fld id="{29990695-7574-D542-95DD-F5A0C148357E}" type="datetimeFigureOut">
              <a:rPr lang="en-US" smtClean="0"/>
              <a:t>11/9/23</a:t>
            </a:fld>
            <a:endParaRPr lang="en-US"/>
          </a:p>
        </p:txBody>
      </p:sp>
      <p:sp>
        <p:nvSpPr>
          <p:cNvPr id="5" name="Footer Placeholder 4">
            <a:extLst>
              <a:ext uri="{FF2B5EF4-FFF2-40B4-BE49-F238E27FC236}">
                <a16:creationId xmlns:a16="http://schemas.microsoft.com/office/drawing/2014/main" id="{D4FDF57B-AF22-4833-0EDE-C6BB657653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6928D1-0659-534C-1AFF-1B630CC53AAF}"/>
              </a:ext>
            </a:extLst>
          </p:cNvPr>
          <p:cNvSpPr>
            <a:spLocks noGrp="1"/>
          </p:cNvSpPr>
          <p:nvPr>
            <p:ph type="sldNum" sz="quarter" idx="12"/>
          </p:nvPr>
        </p:nvSpPr>
        <p:spPr/>
        <p:txBody>
          <a:bodyPr/>
          <a:lstStyle/>
          <a:p>
            <a:fld id="{B8A5A742-43B2-E042-9B4F-C2E8F16D16C0}" type="slidenum">
              <a:rPr lang="en-US" smtClean="0"/>
              <a:t>‹#›</a:t>
            </a:fld>
            <a:endParaRPr lang="en-US"/>
          </a:p>
        </p:txBody>
      </p:sp>
    </p:spTree>
    <p:extLst>
      <p:ext uri="{BB962C8B-B14F-4D97-AF65-F5344CB8AC3E}">
        <p14:creationId xmlns:p14="http://schemas.microsoft.com/office/powerpoint/2010/main" val="1270546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9C529-B6BA-86EB-E0C7-9264B4EBD8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D1F8BE-A109-2F20-D3CC-D505D5EA26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D68AFD-823D-1A98-0EBD-5698CBDC3F9C}"/>
              </a:ext>
            </a:extLst>
          </p:cNvPr>
          <p:cNvSpPr>
            <a:spLocks noGrp="1"/>
          </p:cNvSpPr>
          <p:nvPr>
            <p:ph type="dt" sz="half" idx="10"/>
          </p:nvPr>
        </p:nvSpPr>
        <p:spPr/>
        <p:txBody>
          <a:bodyPr/>
          <a:lstStyle/>
          <a:p>
            <a:fld id="{29990695-7574-D542-95DD-F5A0C148357E}" type="datetimeFigureOut">
              <a:rPr lang="en-US" smtClean="0"/>
              <a:t>11/9/23</a:t>
            </a:fld>
            <a:endParaRPr lang="en-US"/>
          </a:p>
        </p:txBody>
      </p:sp>
      <p:sp>
        <p:nvSpPr>
          <p:cNvPr id="5" name="Footer Placeholder 4">
            <a:extLst>
              <a:ext uri="{FF2B5EF4-FFF2-40B4-BE49-F238E27FC236}">
                <a16:creationId xmlns:a16="http://schemas.microsoft.com/office/drawing/2014/main" id="{2EA877C7-42D6-1110-7344-3FB7E80714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0F3B6-05DF-774D-363D-203B3F2942A0}"/>
              </a:ext>
            </a:extLst>
          </p:cNvPr>
          <p:cNvSpPr>
            <a:spLocks noGrp="1"/>
          </p:cNvSpPr>
          <p:nvPr>
            <p:ph type="sldNum" sz="quarter" idx="12"/>
          </p:nvPr>
        </p:nvSpPr>
        <p:spPr/>
        <p:txBody>
          <a:bodyPr/>
          <a:lstStyle/>
          <a:p>
            <a:fld id="{B8A5A742-43B2-E042-9B4F-C2E8F16D16C0}" type="slidenum">
              <a:rPr lang="en-US" smtClean="0"/>
              <a:t>‹#›</a:t>
            </a:fld>
            <a:endParaRPr lang="en-US"/>
          </a:p>
        </p:txBody>
      </p:sp>
    </p:spTree>
    <p:extLst>
      <p:ext uri="{BB962C8B-B14F-4D97-AF65-F5344CB8AC3E}">
        <p14:creationId xmlns:p14="http://schemas.microsoft.com/office/powerpoint/2010/main" val="2123098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01AFA-03B2-D738-A8C4-4095C70D17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2312C5-3D2F-2EA5-BB23-FF6D6A8B86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C2314A-9B47-6738-D236-4AE1A48EBC03}"/>
              </a:ext>
            </a:extLst>
          </p:cNvPr>
          <p:cNvSpPr>
            <a:spLocks noGrp="1"/>
          </p:cNvSpPr>
          <p:nvPr>
            <p:ph type="dt" sz="half" idx="10"/>
          </p:nvPr>
        </p:nvSpPr>
        <p:spPr/>
        <p:txBody>
          <a:bodyPr/>
          <a:lstStyle/>
          <a:p>
            <a:fld id="{29990695-7574-D542-95DD-F5A0C148357E}" type="datetimeFigureOut">
              <a:rPr lang="en-US" smtClean="0"/>
              <a:t>11/9/23</a:t>
            </a:fld>
            <a:endParaRPr lang="en-US"/>
          </a:p>
        </p:txBody>
      </p:sp>
      <p:sp>
        <p:nvSpPr>
          <p:cNvPr id="5" name="Footer Placeholder 4">
            <a:extLst>
              <a:ext uri="{FF2B5EF4-FFF2-40B4-BE49-F238E27FC236}">
                <a16:creationId xmlns:a16="http://schemas.microsoft.com/office/drawing/2014/main" id="{05BF9A45-CCD8-AD75-CEBC-19E5ADBE25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FF0B7-1642-C485-9B6A-CE8A9E96BACF}"/>
              </a:ext>
            </a:extLst>
          </p:cNvPr>
          <p:cNvSpPr>
            <a:spLocks noGrp="1"/>
          </p:cNvSpPr>
          <p:nvPr>
            <p:ph type="sldNum" sz="quarter" idx="12"/>
          </p:nvPr>
        </p:nvSpPr>
        <p:spPr/>
        <p:txBody>
          <a:bodyPr/>
          <a:lstStyle/>
          <a:p>
            <a:fld id="{B8A5A742-43B2-E042-9B4F-C2E8F16D16C0}" type="slidenum">
              <a:rPr lang="en-US" smtClean="0"/>
              <a:t>‹#›</a:t>
            </a:fld>
            <a:endParaRPr lang="en-US"/>
          </a:p>
        </p:txBody>
      </p:sp>
    </p:spTree>
    <p:extLst>
      <p:ext uri="{BB962C8B-B14F-4D97-AF65-F5344CB8AC3E}">
        <p14:creationId xmlns:p14="http://schemas.microsoft.com/office/powerpoint/2010/main" val="1019135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0D4CD-6654-457C-B6F0-BC8240DCDC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B41CD6-2164-C847-83F7-922DB02A9D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AE8D4C-BB30-2790-A233-A09CA3E55C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FB52EF-326C-E990-DD1D-2C506F975C8E}"/>
              </a:ext>
            </a:extLst>
          </p:cNvPr>
          <p:cNvSpPr>
            <a:spLocks noGrp="1"/>
          </p:cNvSpPr>
          <p:nvPr>
            <p:ph type="dt" sz="half" idx="10"/>
          </p:nvPr>
        </p:nvSpPr>
        <p:spPr/>
        <p:txBody>
          <a:bodyPr/>
          <a:lstStyle/>
          <a:p>
            <a:fld id="{29990695-7574-D542-95DD-F5A0C148357E}" type="datetimeFigureOut">
              <a:rPr lang="en-US" smtClean="0"/>
              <a:t>11/9/23</a:t>
            </a:fld>
            <a:endParaRPr lang="en-US"/>
          </a:p>
        </p:txBody>
      </p:sp>
      <p:sp>
        <p:nvSpPr>
          <p:cNvPr id="6" name="Footer Placeholder 5">
            <a:extLst>
              <a:ext uri="{FF2B5EF4-FFF2-40B4-BE49-F238E27FC236}">
                <a16:creationId xmlns:a16="http://schemas.microsoft.com/office/drawing/2014/main" id="{6C6D4898-3436-8E85-E52B-5460F69BDA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23CB2-0E9D-1DC9-B7B6-B58568943921}"/>
              </a:ext>
            </a:extLst>
          </p:cNvPr>
          <p:cNvSpPr>
            <a:spLocks noGrp="1"/>
          </p:cNvSpPr>
          <p:nvPr>
            <p:ph type="sldNum" sz="quarter" idx="12"/>
          </p:nvPr>
        </p:nvSpPr>
        <p:spPr/>
        <p:txBody>
          <a:bodyPr/>
          <a:lstStyle/>
          <a:p>
            <a:fld id="{B8A5A742-43B2-E042-9B4F-C2E8F16D16C0}" type="slidenum">
              <a:rPr lang="en-US" smtClean="0"/>
              <a:t>‹#›</a:t>
            </a:fld>
            <a:endParaRPr lang="en-US"/>
          </a:p>
        </p:txBody>
      </p:sp>
    </p:spTree>
    <p:extLst>
      <p:ext uri="{BB962C8B-B14F-4D97-AF65-F5344CB8AC3E}">
        <p14:creationId xmlns:p14="http://schemas.microsoft.com/office/powerpoint/2010/main" val="2130281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A6BFE-9702-A63F-DBDF-65C927856A3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1537A7-B6C3-4DB8-7180-70461BB825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C6541-F744-6D29-053F-5C2BC616BE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A03BDF-84D4-F680-E0E7-F30F3E3C08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B95825-EE4B-C766-E7DD-A40DD6E11A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E97247-203E-DE12-B9BF-7F7D7B7539F4}"/>
              </a:ext>
            </a:extLst>
          </p:cNvPr>
          <p:cNvSpPr>
            <a:spLocks noGrp="1"/>
          </p:cNvSpPr>
          <p:nvPr>
            <p:ph type="dt" sz="half" idx="10"/>
          </p:nvPr>
        </p:nvSpPr>
        <p:spPr/>
        <p:txBody>
          <a:bodyPr/>
          <a:lstStyle/>
          <a:p>
            <a:fld id="{29990695-7574-D542-95DD-F5A0C148357E}" type="datetimeFigureOut">
              <a:rPr lang="en-US" smtClean="0"/>
              <a:t>11/9/23</a:t>
            </a:fld>
            <a:endParaRPr lang="en-US"/>
          </a:p>
        </p:txBody>
      </p:sp>
      <p:sp>
        <p:nvSpPr>
          <p:cNvPr id="8" name="Footer Placeholder 7">
            <a:extLst>
              <a:ext uri="{FF2B5EF4-FFF2-40B4-BE49-F238E27FC236}">
                <a16:creationId xmlns:a16="http://schemas.microsoft.com/office/drawing/2014/main" id="{2A7B1C75-3B5C-878E-D418-20A06AE9E5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71E9E4-AF54-3796-C0CA-CCD6B0A1B6B6}"/>
              </a:ext>
            </a:extLst>
          </p:cNvPr>
          <p:cNvSpPr>
            <a:spLocks noGrp="1"/>
          </p:cNvSpPr>
          <p:nvPr>
            <p:ph type="sldNum" sz="quarter" idx="12"/>
          </p:nvPr>
        </p:nvSpPr>
        <p:spPr/>
        <p:txBody>
          <a:bodyPr/>
          <a:lstStyle/>
          <a:p>
            <a:fld id="{B8A5A742-43B2-E042-9B4F-C2E8F16D16C0}" type="slidenum">
              <a:rPr lang="en-US" smtClean="0"/>
              <a:t>‹#›</a:t>
            </a:fld>
            <a:endParaRPr lang="en-US"/>
          </a:p>
        </p:txBody>
      </p:sp>
    </p:spTree>
    <p:extLst>
      <p:ext uri="{BB962C8B-B14F-4D97-AF65-F5344CB8AC3E}">
        <p14:creationId xmlns:p14="http://schemas.microsoft.com/office/powerpoint/2010/main" val="2345687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87F1-EABA-E986-6572-FA9C9A5E9F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E9114A-8D2E-CA95-3FAE-11C22E1E5083}"/>
              </a:ext>
            </a:extLst>
          </p:cNvPr>
          <p:cNvSpPr>
            <a:spLocks noGrp="1"/>
          </p:cNvSpPr>
          <p:nvPr>
            <p:ph type="dt" sz="half" idx="10"/>
          </p:nvPr>
        </p:nvSpPr>
        <p:spPr/>
        <p:txBody>
          <a:bodyPr/>
          <a:lstStyle/>
          <a:p>
            <a:fld id="{29990695-7574-D542-95DD-F5A0C148357E}" type="datetimeFigureOut">
              <a:rPr lang="en-US" smtClean="0"/>
              <a:t>11/9/23</a:t>
            </a:fld>
            <a:endParaRPr lang="en-US"/>
          </a:p>
        </p:txBody>
      </p:sp>
      <p:sp>
        <p:nvSpPr>
          <p:cNvPr id="4" name="Footer Placeholder 3">
            <a:extLst>
              <a:ext uri="{FF2B5EF4-FFF2-40B4-BE49-F238E27FC236}">
                <a16:creationId xmlns:a16="http://schemas.microsoft.com/office/drawing/2014/main" id="{C3996627-FFF1-9217-DAA0-D30D7728F7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DCE4F2-EA6D-F8B2-89AF-07078B644253}"/>
              </a:ext>
            </a:extLst>
          </p:cNvPr>
          <p:cNvSpPr>
            <a:spLocks noGrp="1"/>
          </p:cNvSpPr>
          <p:nvPr>
            <p:ph type="sldNum" sz="quarter" idx="12"/>
          </p:nvPr>
        </p:nvSpPr>
        <p:spPr/>
        <p:txBody>
          <a:bodyPr/>
          <a:lstStyle/>
          <a:p>
            <a:fld id="{B8A5A742-43B2-E042-9B4F-C2E8F16D16C0}" type="slidenum">
              <a:rPr lang="en-US" smtClean="0"/>
              <a:t>‹#›</a:t>
            </a:fld>
            <a:endParaRPr lang="en-US"/>
          </a:p>
        </p:txBody>
      </p:sp>
    </p:spTree>
    <p:extLst>
      <p:ext uri="{BB962C8B-B14F-4D97-AF65-F5344CB8AC3E}">
        <p14:creationId xmlns:p14="http://schemas.microsoft.com/office/powerpoint/2010/main" val="1502508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CE7CB5-CFCB-32B2-8008-7B75D0724FB1}"/>
              </a:ext>
            </a:extLst>
          </p:cNvPr>
          <p:cNvSpPr>
            <a:spLocks noGrp="1"/>
          </p:cNvSpPr>
          <p:nvPr>
            <p:ph type="dt" sz="half" idx="10"/>
          </p:nvPr>
        </p:nvSpPr>
        <p:spPr/>
        <p:txBody>
          <a:bodyPr/>
          <a:lstStyle/>
          <a:p>
            <a:fld id="{29990695-7574-D542-95DD-F5A0C148357E}" type="datetimeFigureOut">
              <a:rPr lang="en-US" smtClean="0"/>
              <a:t>11/9/23</a:t>
            </a:fld>
            <a:endParaRPr lang="en-US"/>
          </a:p>
        </p:txBody>
      </p:sp>
      <p:sp>
        <p:nvSpPr>
          <p:cNvPr id="3" name="Footer Placeholder 2">
            <a:extLst>
              <a:ext uri="{FF2B5EF4-FFF2-40B4-BE49-F238E27FC236}">
                <a16:creationId xmlns:a16="http://schemas.microsoft.com/office/drawing/2014/main" id="{6315B291-CDF0-7730-4DF2-2BFEEF799C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8C9BEE-FEC6-7506-62EE-425E28239136}"/>
              </a:ext>
            </a:extLst>
          </p:cNvPr>
          <p:cNvSpPr>
            <a:spLocks noGrp="1"/>
          </p:cNvSpPr>
          <p:nvPr>
            <p:ph type="sldNum" sz="quarter" idx="12"/>
          </p:nvPr>
        </p:nvSpPr>
        <p:spPr/>
        <p:txBody>
          <a:bodyPr/>
          <a:lstStyle/>
          <a:p>
            <a:fld id="{B8A5A742-43B2-E042-9B4F-C2E8F16D16C0}" type="slidenum">
              <a:rPr lang="en-US" smtClean="0"/>
              <a:t>‹#›</a:t>
            </a:fld>
            <a:endParaRPr lang="en-US"/>
          </a:p>
        </p:txBody>
      </p:sp>
    </p:spTree>
    <p:extLst>
      <p:ext uri="{BB962C8B-B14F-4D97-AF65-F5344CB8AC3E}">
        <p14:creationId xmlns:p14="http://schemas.microsoft.com/office/powerpoint/2010/main" val="957417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587E8-6FA9-9D4C-8E86-4D36E20083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73D55F-E16D-A5C7-FD3E-B2235CF74FE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4C97EE-49D5-0948-744E-16BD4D2D10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1294BA-CC7C-60E0-004B-53BAD75818A2}"/>
              </a:ext>
            </a:extLst>
          </p:cNvPr>
          <p:cNvSpPr>
            <a:spLocks noGrp="1"/>
          </p:cNvSpPr>
          <p:nvPr>
            <p:ph type="dt" sz="half" idx="10"/>
          </p:nvPr>
        </p:nvSpPr>
        <p:spPr/>
        <p:txBody>
          <a:bodyPr/>
          <a:lstStyle/>
          <a:p>
            <a:fld id="{29990695-7574-D542-95DD-F5A0C148357E}" type="datetimeFigureOut">
              <a:rPr lang="en-US" smtClean="0"/>
              <a:t>11/9/23</a:t>
            </a:fld>
            <a:endParaRPr lang="en-US"/>
          </a:p>
        </p:txBody>
      </p:sp>
      <p:sp>
        <p:nvSpPr>
          <p:cNvPr id="6" name="Footer Placeholder 5">
            <a:extLst>
              <a:ext uri="{FF2B5EF4-FFF2-40B4-BE49-F238E27FC236}">
                <a16:creationId xmlns:a16="http://schemas.microsoft.com/office/drawing/2014/main" id="{4C339CB7-0701-4E8F-22EE-0984F1C97E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12A699-4AAC-A056-6462-9E3CD5D450AE}"/>
              </a:ext>
            </a:extLst>
          </p:cNvPr>
          <p:cNvSpPr>
            <a:spLocks noGrp="1"/>
          </p:cNvSpPr>
          <p:nvPr>
            <p:ph type="sldNum" sz="quarter" idx="12"/>
          </p:nvPr>
        </p:nvSpPr>
        <p:spPr/>
        <p:txBody>
          <a:bodyPr/>
          <a:lstStyle/>
          <a:p>
            <a:fld id="{B8A5A742-43B2-E042-9B4F-C2E8F16D16C0}" type="slidenum">
              <a:rPr lang="en-US" smtClean="0"/>
              <a:t>‹#›</a:t>
            </a:fld>
            <a:endParaRPr lang="en-US"/>
          </a:p>
        </p:txBody>
      </p:sp>
    </p:spTree>
    <p:extLst>
      <p:ext uri="{BB962C8B-B14F-4D97-AF65-F5344CB8AC3E}">
        <p14:creationId xmlns:p14="http://schemas.microsoft.com/office/powerpoint/2010/main" val="4218155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9DC9E-FFC4-D07A-A788-25110F13CE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4C3D5F-4A0F-6620-239C-F1FA6A0AD1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80050C-D8F0-8EA6-7721-EA9544683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09BF4C-B377-D9C7-D884-1BC61C877115}"/>
              </a:ext>
            </a:extLst>
          </p:cNvPr>
          <p:cNvSpPr>
            <a:spLocks noGrp="1"/>
          </p:cNvSpPr>
          <p:nvPr>
            <p:ph type="dt" sz="half" idx="10"/>
          </p:nvPr>
        </p:nvSpPr>
        <p:spPr/>
        <p:txBody>
          <a:bodyPr/>
          <a:lstStyle/>
          <a:p>
            <a:fld id="{29990695-7574-D542-95DD-F5A0C148357E}" type="datetimeFigureOut">
              <a:rPr lang="en-US" smtClean="0"/>
              <a:t>11/9/23</a:t>
            </a:fld>
            <a:endParaRPr lang="en-US"/>
          </a:p>
        </p:txBody>
      </p:sp>
      <p:sp>
        <p:nvSpPr>
          <p:cNvPr id="6" name="Footer Placeholder 5">
            <a:extLst>
              <a:ext uri="{FF2B5EF4-FFF2-40B4-BE49-F238E27FC236}">
                <a16:creationId xmlns:a16="http://schemas.microsoft.com/office/drawing/2014/main" id="{8DD2EE69-B98B-C796-0C49-F3E44CA844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DCC5C5-26B5-EEB6-D894-0D10B377E9EB}"/>
              </a:ext>
            </a:extLst>
          </p:cNvPr>
          <p:cNvSpPr>
            <a:spLocks noGrp="1"/>
          </p:cNvSpPr>
          <p:nvPr>
            <p:ph type="sldNum" sz="quarter" idx="12"/>
          </p:nvPr>
        </p:nvSpPr>
        <p:spPr/>
        <p:txBody>
          <a:bodyPr/>
          <a:lstStyle/>
          <a:p>
            <a:fld id="{B8A5A742-43B2-E042-9B4F-C2E8F16D16C0}" type="slidenum">
              <a:rPr lang="en-US" smtClean="0"/>
              <a:t>‹#›</a:t>
            </a:fld>
            <a:endParaRPr lang="en-US"/>
          </a:p>
        </p:txBody>
      </p:sp>
    </p:spTree>
    <p:extLst>
      <p:ext uri="{BB962C8B-B14F-4D97-AF65-F5344CB8AC3E}">
        <p14:creationId xmlns:p14="http://schemas.microsoft.com/office/powerpoint/2010/main" val="1631726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0A1D75-82E4-5CE3-B8B2-821C3E27B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77D945-4F52-94C7-4868-5DFF65DC25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CDDBC6-1C92-6A40-4757-DAC52EA82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990695-7574-D542-95DD-F5A0C148357E}" type="datetimeFigureOut">
              <a:rPr lang="en-US" smtClean="0"/>
              <a:t>11/9/23</a:t>
            </a:fld>
            <a:endParaRPr lang="en-US"/>
          </a:p>
        </p:txBody>
      </p:sp>
      <p:sp>
        <p:nvSpPr>
          <p:cNvPr id="5" name="Footer Placeholder 4">
            <a:extLst>
              <a:ext uri="{FF2B5EF4-FFF2-40B4-BE49-F238E27FC236}">
                <a16:creationId xmlns:a16="http://schemas.microsoft.com/office/drawing/2014/main" id="{487277DA-85D0-559C-0222-18EBA7BEB9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D4D8D3-1284-7224-94EB-EB7E50601B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5A742-43B2-E042-9B4F-C2E8F16D16C0}" type="slidenum">
              <a:rPr lang="en-US" smtClean="0"/>
              <a:t>‹#›</a:t>
            </a:fld>
            <a:endParaRPr lang="en-US"/>
          </a:p>
        </p:txBody>
      </p:sp>
    </p:spTree>
    <p:extLst>
      <p:ext uri="{BB962C8B-B14F-4D97-AF65-F5344CB8AC3E}">
        <p14:creationId xmlns:p14="http://schemas.microsoft.com/office/powerpoint/2010/main" val="3060829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3863B-142E-6A34-A5C7-794EFE54A57B}"/>
              </a:ext>
            </a:extLst>
          </p:cNvPr>
          <p:cNvSpPr>
            <a:spLocks noGrp="1"/>
          </p:cNvSpPr>
          <p:nvPr>
            <p:ph type="ctrTitle"/>
          </p:nvPr>
        </p:nvSpPr>
        <p:spPr/>
        <p:txBody>
          <a:bodyPr>
            <a:normAutofit fontScale="90000"/>
          </a:bodyPr>
          <a:lstStyle/>
          <a:p>
            <a:r>
              <a:rPr lang="en-US" dirty="0"/>
              <a:t>Exploring Preferential Translation of bS21 Homologs in </a:t>
            </a:r>
            <a:r>
              <a:rPr lang="en-US" i="1" dirty="0"/>
              <a:t>F. </a:t>
            </a:r>
            <a:r>
              <a:rPr lang="en-US" i="1" dirty="0" err="1"/>
              <a:t>tularensis</a:t>
            </a:r>
            <a:endParaRPr lang="en-US" i="1" dirty="0"/>
          </a:p>
        </p:txBody>
      </p:sp>
      <p:sp>
        <p:nvSpPr>
          <p:cNvPr id="3" name="Subtitle 2">
            <a:extLst>
              <a:ext uri="{FF2B5EF4-FFF2-40B4-BE49-F238E27FC236}">
                <a16:creationId xmlns:a16="http://schemas.microsoft.com/office/drawing/2014/main" id="{61956648-47EC-A2F0-56A6-A00B0CA7CA69}"/>
              </a:ext>
            </a:extLst>
          </p:cNvPr>
          <p:cNvSpPr>
            <a:spLocks noGrp="1"/>
          </p:cNvSpPr>
          <p:nvPr>
            <p:ph type="subTitle" idx="1"/>
          </p:nvPr>
        </p:nvSpPr>
        <p:spPr/>
        <p:txBody>
          <a:bodyPr/>
          <a:lstStyle/>
          <a:p>
            <a:r>
              <a:rPr lang="en-US" dirty="0"/>
              <a:t>Joint Lab Meeting</a:t>
            </a:r>
          </a:p>
          <a:p>
            <a:r>
              <a:rPr lang="en-US" dirty="0"/>
              <a:t>11/10/23</a:t>
            </a:r>
          </a:p>
        </p:txBody>
      </p:sp>
    </p:spTree>
    <p:extLst>
      <p:ext uri="{BB962C8B-B14F-4D97-AF65-F5344CB8AC3E}">
        <p14:creationId xmlns:p14="http://schemas.microsoft.com/office/powerpoint/2010/main" val="177801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dna&#10;&#10;Description automatically generated">
            <a:extLst>
              <a:ext uri="{FF2B5EF4-FFF2-40B4-BE49-F238E27FC236}">
                <a16:creationId xmlns:a16="http://schemas.microsoft.com/office/drawing/2014/main" id="{C6532903-8DF4-B097-5B1B-31C96B6C7012}"/>
              </a:ext>
            </a:extLst>
          </p:cNvPr>
          <p:cNvPicPr>
            <a:picLocks noChangeAspect="1"/>
          </p:cNvPicPr>
          <p:nvPr/>
        </p:nvPicPr>
        <p:blipFill>
          <a:blip r:embed="rId2"/>
          <a:stretch>
            <a:fillRect/>
          </a:stretch>
        </p:blipFill>
        <p:spPr>
          <a:xfrm>
            <a:off x="2477632" y="929640"/>
            <a:ext cx="7523247" cy="5928360"/>
          </a:xfrm>
          <a:prstGeom prst="rect">
            <a:avLst/>
          </a:prstGeom>
        </p:spPr>
      </p:pic>
      <p:pic>
        <p:nvPicPr>
          <p:cNvPr id="7" name="Picture 6" descr="A black text on a white background&#10;&#10;Description automatically generated">
            <a:extLst>
              <a:ext uri="{FF2B5EF4-FFF2-40B4-BE49-F238E27FC236}">
                <a16:creationId xmlns:a16="http://schemas.microsoft.com/office/drawing/2014/main" id="{C7A3C4B6-FDCB-2CED-84CD-A312EE001C62}"/>
              </a:ext>
            </a:extLst>
          </p:cNvPr>
          <p:cNvPicPr>
            <a:picLocks noChangeAspect="1"/>
          </p:cNvPicPr>
          <p:nvPr/>
        </p:nvPicPr>
        <p:blipFill>
          <a:blip r:embed="rId3"/>
          <a:stretch>
            <a:fillRect/>
          </a:stretch>
        </p:blipFill>
        <p:spPr>
          <a:xfrm>
            <a:off x="3087370" y="176530"/>
            <a:ext cx="6391910" cy="622300"/>
          </a:xfrm>
          <a:prstGeom prst="rect">
            <a:avLst/>
          </a:prstGeom>
        </p:spPr>
      </p:pic>
      <p:sp>
        <p:nvSpPr>
          <p:cNvPr id="8" name="TextBox 7">
            <a:extLst>
              <a:ext uri="{FF2B5EF4-FFF2-40B4-BE49-F238E27FC236}">
                <a16:creationId xmlns:a16="http://schemas.microsoft.com/office/drawing/2014/main" id="{F75BB7EB-688A-7E39-8661-9243197DE21B}"/>
              </a:ext>
            </a:extLst>
          </p:cNvPr>
          <p:cNvSpPr txBox="1"/>
          <p:nvPr/>
        </p:nvSpPr>
        <p:spPr>
          <a:xfrm rot="19379488">
            <a:off x="9378154" y="115521"/>
            <a:ext cx="1207382" cy="646331"/>
          </a:xfrm>
          <a:prstGeom prst="rect">
            <a:avLst/>
          </a:prstGeom>
          <a:noFill/>
        </p:spPr>
        <p:txBody>
          <a:bodyPr wrap="none" rtlCol="0">
            <a:spAutoFit/>
          </a:bodyPr>
          <a:lstStyle/>
          <a:p>
            <a:r>
              <a:rPr lang="en-US" dirty="0"/>
              <a:t>Hannah’s</a:t>
            </a:r>
          </a:p>
          <a:p>
            <a:r>
              <a:rPr lang="en-US" dirty="0"/>
              <a:t>Ribosomes</a:t>
            </a:r>
          </a:p>
        </p:txBody>
      </p:sp>
      <p:sp>
        <p:nvSpPr>
          <p:cNvPr id="9" name="TextBox 8">
            <a:extLst>
              <a:ext uri="{FF2B5EF4-FFF2-40B4-BE49-F238E27FC236}">
                <a16:creationId xmlns:a16="http://schemas.microsoft.com/office/drawing/2014/main" id="{7E478E0C-C3F6-44CC-FF5E-192C6E1B74C5}"/>
              </a:ext>
            </a:extLst>
          </p:cNvPr>
          <p:cNvSpPr txBox="1"/>
          <p:nvPr/>
        </p:nvSpPr>
        <p:spPr>
          <a:xfrm rot="19152469">
            <a:off x="1815507" y="208773"/>
            <a:ext cx="1298753" cy="646331"/>
          </a:xfrm>
          <a:prstGeom prst="rect">
            <a:avLst/>
          </a:prstGeom>
          <a:noFill/>
        </p:spPr>
        <p:txBody>
          <a:bodyPr wrap="none" rtlCol="0">
            <a:spAutoFit/>
          </a:bodyPr>
          <a:lstStyle/>
          <a:p>
            <a:r>
              <a:rPr lang="en-US" dirty="0" err="1"/>
              <a:t>BenchMark</a:t>
            </a:r>
            <a:endParaRPr lang="en-US" dirty="0"/>
          </a:p>
          <a:p>
            <a:r>
              <a:rPr lang="en-US" dirty="0"/>
              <a:t>Ladder 1:10</a:t>
            </a:r>
          </a:p>
        </p:txBody>
      </p:sp>
      <p:sp>
        <p:nvSpPr>
          <p:cNvPr id="10" name="TextBox 9">
            <a:extLst>
              <a:ext uri="{FF2B5EF4-FFF2-40B4-BE49-F238E27FC236}">
                <a16:creationId xmlns:a16="http://schemas.microsoft.com/office/drawing/2014/main" id="{DF684FF2-A469-E830-42B7-BBCC9A8FA350}"/>
              </a:ext>
            </a:extLst>
          </p:cNvPr>
          <p:cNvSpPr txBox="1"/>
          <p:nvPr/>
        </p:nvSpPr>
        <p:spPr>
          <a:xfrm>
            <a:off x="1565879" y="5379720"/>
            <a:ext cx="1107996" cy="369332"/>
          </a:xfrm>
          <a:prstGeom prst="rect">
            <a:avLst/>
          </a:prstGeom>
          <a:noFill/>
        </p:spPr>
        <p:txBody>
          <a:bodyPr wrap="none" rtlCol="0">
            <a:spAutoFit/>
          </a:bodyPr>
          <a:lstStyle/>
          <a:p>
            <a:r>
              <a:rPr lang="en-US" dirty="0"/>
              <a:t>10 </a:t>
            </a:r>
            <a:r>
              <a:rPr lang="en-US" dirty="0" err="1"/>
              <a:t>kDa</a:t>
            </a:r>
            <a:r>
              <a:rPr lang="en-US" dirty="0"/>
              <a:t> </a:t>
            </a:r>
            <a:r>
              <a:rPr lang="en-US" dirty="0">
                <a:sym typeface="Wingdings" pitchFamily="2" charset="2"/>
              </a:rPr>
              <a:t></a:t>
            </a:r>
            <a:endParaRPr lang="en-US" dirty="0"/>
          </a:p>
        </p:txBody>
      </p:sp>
      <p:sp>
        <p:nvSpPr>
          <p:cNvPr id="11" name="TextBox 10">
            <a:extLst>
              <a:ext uri="{FF2B5EF4-FFF2-40B4-BE49-F238E27FC236}">
                <a16:creationId xmlns:a16="http://schemas.microsoft.com/office/drawing/2014/main" id="{0C9BB1E5-5230-E0CC-AE69-7634807971F9}"/>
              </a:ext>
            </a:extLst>
          </p:cNvPr>
          <p:cNvSpPr txBox="1"/>
          <p:nvPr/>
        </p:nvSpPr>
        <p:spPr>
          <a:xfrm>
            <a:off x="301046" y="2505670"/>
            <a:ext cx="1264833" cy="923330"/>
          </a:xfrm>
          <a:prstGeom prst="rect">
            <a:avLst/>
          </a:prstGeom>
          <a:noFill/>
        </p:spPr>
        <p:txBody>
          <a:bodyPr wrap="none" rtlCol="0">
            <a:spAutoFit/>
          </a:bodyPr>
          <a:lstStyle/>
          <a:p>
            <a:r>
              <a:rPr lang="en-US" dirty="0"/>
              <a:t>10/27/23</a:t>
            </a:r>
          </a:p>
          <a:p>
            <a:r>
              <a:rPr lang="en-US" dirty="0"/>
              <a:t>Silver Stain </a:t>
            </a:r>
          </a:p>
          <a:p>
            <a:r>
              <a:rPr lang="en-US" dirty="0"/>
              <a:t>on </a:t>
            </a:r>
            <a:r>
              <a:rPr lang="en-US" dirty="0" err="1"/>
              <a:t>GelDoc</a:t>
            </a:r>
            <a:endParaRPr lang="en-US" dirty="0"/>
          </a:p>
        </p:txBody>
      </p:sp>
    </p:spTree>
    <p:extLst>
      <p:ext uri="{BB962C8B-B14F-4D97-AF65-F5344CB8AC3E}">
        <p14:creationId xmlns:p14="http://schemas.microsoft.com/office/powerpoint/2010/main" val="1053033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een light on a black surface&#10;&#10;Description automatically generated">
            <a:extLst>
              <a:ext uri="{FF2B5EF4-FFF2-40B4-BE49-F238E27FC236}">
                <a16:creationId xmlns:a16="http://schemas.microsoft.com/office/drawing/2014/main" id="{F913FF86-2AAB-3C1A-716C-5D593E49CBDB}"/>
              </a:ext>
            </a:extLst>
          </p:cNvPr>
          <p:cNvPicPr>
            <a:picLocks noChangeAspect="1"/>
          </p:cNvPicPr>
          <p:nvPr/>
        </p:nvPicPr>
        <p:blipFill>
          <a:blip r:embed="rId2"/>
          <a:stretch>
            <a:fillRect/>
          </a:stretch>
        </p:blipFill>
        <p:spPr>
          <a:xfrm>
            <a:off x="1783895" y="829948"/>
            <a:ext cx="8624207" cy="5421969"/>
          </a:xfrm>
          <a:prstGeom prst="rect">
            <a:avLst/>
          </a:prstGeom>
        </p:spPr>
      </p:pic>
      <p:sp>
        <p:nvSpPr>
          <p:cNvPr id="6" name="TextBox 5">
            <a:extLst>
              <a:ext uri="{FF2B5EF4-FFF2-40B4-BE49-F238E27FC236}">
                <a16:creationId xmlns:a16="http://schemas.microsoft.com/office/drawing/2014/main" id="{40F7E20D-CFFB-0C0D-DC3C-BDCCCBC9599C}"/>
              </a:ext>
            </a:extLst>
          </p:cNvPr>
          <p:cNvSpPr txBox="1"/>
          <p:nvPr/>
        </p:nvSpPr>
        <p:spPr>
          <a:xfrm rot="18646888">
            <a:off x="1172764" y="282917"/>
            <a:ext cx="1396023" cy="646331"/>
          </a:xfrm>
          <a:prstGeom prst="rect">
            <a:avLst/>
          </a:prstGeom>
          <a:noFill/>
        </p:spPr>
        <p:txBody>
          <a:bodyPr wrap="none" rtlCol="0">
            <a:spAutoFit/>
          </a:bodyPr>
          <a:lstStyle/>
          <a:p>
            <a:r>
              <a:rPr lang="en-US" dirty="0" err="1"/>
              <a:t>WesternSure</a:t>
            </a:r>
            <a:endParaRPr lang="en-US" dirty="0"/>
          </a:p>
          <a:p>
            <a:r>
              <a:rPr lang="en-US" dirty="0"/>
              <a:t>Ladder</a:t>
            </a:r>
          </a:p>
        </p:txBody>
      </p:sp>
      <p:sp>
        <p:nvSpPr>
          <p:cNvPr id="7" name="TextBox 6">
            <a:extLst>
              <a:ext uri="{FF2B5EF4-FFF2-40B4-BE49-F238E27FC236}">
                <a16:creationId xmlns:a16="http://schemas.microsoft.com/office/drawing/2014/main" id="{2755CC21-77F1-90FB-DFD1-770FF3B574A6}"/>
              </a:ext>
            </a:extLst>
          </p:cNvPr>
          <p:cNvSpPr txBox="1"/>
          <p:nvPr/>
        </p:nvSpPr>
        <p:spPr>
          <a:xfrm>
            <a:off x="2724914" y="88040"/>
            <a:ext cx="479683" cy="369332"/>
          </a:xfrm>
          <a:prstGeom prst="rect">
            <a:avLst/>
          </a:prstGeom>
          <a:noFill/>
        </p:spPr>
        <p:txBody>
          <a:bodyPr wrap="none" rtlCol="0">
            <a:spAutoFit/>
          </a:bodyPr>
          <a:lstStyle/>
          <a:p>
            <a:r>
              <a:rPr lang="en-US" dirty="0"/>
              <a:t>LYS</a:t>
            </a:r>
          </a:p>
        </p:txBody>
      </p:sp>
      <p:sp>
        <p:nvSpPr>
          <p:cNvPr id="8" name="TextBox 7">
            <a:extLst>
              <a:ext uri="{FF2B5EF4-FFF2-40B4-BE49-F238E27FC236}">
                <a16:creationId xmlns:a16="http://schemas.microsoft.com/office/drawing/2014/main" id="{6199304C-EF04-C91A-3F00-8113D89A3552}"/>
              </a:ext>
            </a:extLst>
          </p:cNvPr>
          <p:cNvSpPr txBox="1"/>
          <p:nvPr/>
        </p:nvSpPr>
        <p:spPr>
          <a:xfrm>
            <a:off x="3648715" y="88040"/>
            <a:ext cx="519694" cy="369332"/>
          </a:xfrm>
          <a:prstGeom prst="rect">
            <a:avLst/>
          </a:prstGeom>
          <a:noFill/>
        </p:spPr>
        <p:txBody>
          <a:bodyPr wrap="none" rtlCol="0">
            <a:spAutoFit/>
          </a:bodyPr>
          <a:lstStyle/>
          <a:p>
            <a:r>
              <a:rPr lang="en-US" dirty="0"/>
              <a:t>FT1</a:t>
            </a:r>
          </a:p>
        </p:txBody>
      </p:sp>
      <p:sp>
        <p:nvSpPr>
          <p:cNvPr id="9" name="TextBox 8">
            <a:extLst>
              <a:ext uri="{FF2B5EF4-FFF2-40B4-BE49-F238E27FC236}">
                <a16:creationId xmlns:a16="http://schemas.microsoft.com/office/drawing/2014/main" id="{5EF0704E-8471-56DA-AA44-D8E8CF163F12}"/>
              </a:ext>
            </a:extLst>
          </p:cNvPr>
          <p:cNvSpPr txBox="1"/>
          <p:nvPr/>
        </p:nvSpPr>
        <p:spPr>
          <a:xfrm>
            <a:off x="4499469" y="88040"/>
            <a:ext cx="519694" cy="369332"/>
          </a:xfrm>
          <a:prstGeom prst="rect">
            <a:avLst/>
          </a:prstGeom>
          <a:noFill/>
        </p:spPr>
        <p:txBody>
          <a:bodyPr wrap="none" rtlCol="0">
            <a:spAutoFit/>
          </a:bodyPr>
          <a:lstStyle/>
          <a:p>
            <a:r>
              <a:rPr lang="en-US" dirty="0"/>
              <a:t>FT2</a:t>
            </a:r>
          </a:p>
        </p:txBody>
      </p:sp>
      <p:sp>
        <p:nvSpPr>
          <p:cNvPr id="10" name="TextBox 9">
            <a:extLst>
              <a:ext uri="{FF2B5EF4-FFF2-40B4-BE49-F238E27FC236}">
                <a16:creationId xmlns:a16="http://schemas.microsoft.com/office/drawing/2014/main" id="{420A83BA-FEDB-F132-BE3E-82042578E4CD}"/>
              </a:ext>
            </a:extLst>
          </p:cNvPr>
          <p:cNvSpPr txBox="1"/>
          <p:nvPr/>
        </p:nvSpPr>
        <p:spPr>
          <a:xfrm>
            <a:off x="5300675" y="88040"/>
            <a:ext cx="519694" cy="369332"/>
          </a:xfrm>
          <a:prstGeom prst="rect">
            <a:avLst/>
          </a:prstGeom>
          <a:noFill/>
        </p:spPr>
        <p:txBody>
          <a:bodyPr wrap="none" rtlCol="0">
            <a:spAutoFit/>
          </a:bodyPr>
          <a:lstStyle/>
          <a:p>
            <a:r>
              <a:rPr lang="en-US" dirty="0"/>
              <a:t>FT3</a:t>
            </a:r>
          </a:p>
        </p:txBody>
      </p:sp>
      <p:sp>
        <p:nvSpPr>
          <p:cNvPr id="11" name="TextBox 10">
            <a:extLst>
              <a:ext uri="{FF2B5EF4-FFF2-40B4-BE49-F238E27FC236}">
                <a16:creationId xmlns:a16="http://schemas.microsoft.com/office/drawing/2014/main" id="{98021F9C-8634-617F-2B19-90C9B86D7D43}"/>
              </a:ext>
            </a:extLst>
          </p:cNvPr>
          <p:cNvSpPr txBox="1"/>
          <p:nvPr/>
        </p:nvSpPr>
        <p:spPr>
          <a:xfrm>
            <a:off x="6175393" y="88040"/>
            <a:ext cx="519694" cy="369332"/>
          </a:xfrm>
          <a:prstGeom prst="rect">
            <a:avLst/>
          </a:prstGeom>
          <a:noFill/>
        </p:spPr>
        <p:txBody>
          <a:bodyPr wrap="none" rtlCol="0">
            <a:spAutoFit/>
          </a:bodyPr>
          <a:lstStyle/>
          <a:p>
            <a:r>
              <a:rPr lang="en-US" dirty="0"/>
              <a:t>FT4</a:t>
            </a:r>
          </a:p>
        </p:txBody>
      </p:sp>
      <p:sp>
        <p:nvSpPr>
          <p:cNvPr id="12" name="TextBox 11">
            <a:extLst>
              <a:ext uri="{FF2B5EF4-FFF2-40B4-BE49-F238E27FC236}">
                <a16:creationId xmlns:a16="http://schemas.microsoft.com/office/drawing/2014/main" id="{5026FAC0-9A10-F510-4FF6-FDA204FDECED}"/>
              </a:ext>
            </a:extLst>
          </p:cNvPr>
          <p:cNvSpPr txBox="1"/>
          <p:nvPr/>
        </p:nvSpPr>
        <p:spPr>
          <a:xfrm>
            <a:off x="7069784" y="-14224"/>
            <a:ext cx="833498" cy="646331"/>
          </a:xfrm>
          <a:prstGeom prst="rect">
            <a:avLst/>
          </a:prstGeom>
          <a:noFill/>
        </p:spPr>
        <p:txBody>
          <a:bodyPr wrap="none" rtlCol="0">
            <a:spAutoFit/>
          </a:bodyPr>
          <a:lstStyle/>
          <a:p>
            <a:r>
              <a:rPr lang="en-US" dirty="0"/>
              <a:t>Ni-NTA</a:t>
            </a:r>
          </a:p>
          <a:p>
            <a:r>
              <a:rPr lang="en-US" dirty="0"/>
              <a:t>Beads</a:t>
            </a:r>
          </a:p>
        </p:txBody>
      </p:sp>
      <p:sp>
        <p:nvSpPr>
          <p:cNvPr id="13" name="TextBox 12">
            <a:extLst>
              <a:ext uri="{FF2B5EF4-FFF2-40B4-BE49-F238E27FC236}">
                <a16:creationId xmlns:a16="http://schemas.microsoft.com/office/drawing/2014/main" id="{832877E2-5937-0D3F-96CB-FA63D6B911E1}"/>
              </a:ext>
            </a:extLst>
          </p:cNvPr>
          <p:cNvSpPr txBox="1"/>
          <p:nvPr/>
        </p:nvSpPr>
        <p:spPr>
          <a:xfrm>
            <a:off x="8406944" y="88040"/>
            <a:ext cx="511679" cy="369332"/>
          </a:xfrm>
          <a:prstGeom prst="rect">
            <a:avLst/>
          </a:prstGeom>
          <a:noFill/>
        </p:spPr>
        <p:txBody>
          <a:bodyPr wrap="none" rtlCol="0">
            <a:spAutoFit/>
          </a:bodyPr>
          <a:lstStyle/>
          <a:p>
            <a:r>
              <a:rPr lang="en-US" dirty="0"/>
              <a:t>EL1</a:t>
            </a:r>
          </a:p>
        </p:txBody>
      </p:sp>
      <p:sp>
        <p:nvSpPr>
          <p:cNvPr id="14" name="TextBox 13">
            <a:extLst>
              <a:ext uri="{FF2B5EF4-FFF2-40B4-BE49-F238E27FC236}">
                <a16:creationId xmlns:a16="http://schemas.microsoft.com/office/drawing/2014/main" id="{72376026-45D7-7968-2643-0BABF53148F5}"/>
              </a:ext>
            </a:extLst>
          </p:cNvPr>
          <p:cNvSpPr txBox="1"/>
          <p:nvPr/>
        </p:nvSpPr>
        <p:spPr>
          <a:xfrm rot="18683529">
            <a:off x="9846679" y="88040"/>
            <a:ext cx="748282" cy="369332"/>
          </a:xfrm>
          <a:prstGeom prst="rect">
            <a:avLst/>
          </a:prstGeom>
          <a:noFill/>
        </p:spPr>
        <p:txBody>
          <a:bodyPr wrap="none" rtlCol="0">
            <a:spAutoFit/>
          </a:bodyPr>
          <a:lstStyle/>
          <a:p>
            <a:r>
              <a:rPr lang="en-US" dirty="0"/>
              <a:t>1XSLB</a:t>
            </a:r>
          </a:p>
        </p:txBody>
      </p:sp>
      <p:sp>
        <p:nvSpPr>
          <p:cNvPr id="15" name="TextBox 14">
            <a:extLst>
              <a:ext uri="{FF2B5EF4-FFF2-40B4-BE49-F238E27FC236}">
                <a16:creationId xmlns:a16="http://schemas.microsoft.com/office/drawing/2014/main" id="{F46C3AB8-FAA6-71C5-634A-3D62DAE2FD56}"/>
              </a:ext>
            </a:extLst>
          </p:cNvPr>
          <p:cNvSpPr txBox="1"/>
          <p:nvPr/>
        </p:nvSpPr>
        <p:spPr>
          <a:xfrm rot="18852945">
            <a:off x="9039663" y="170315"/>
            <a:ext cx="966034" cy="369332"/>
          </a:xfrm>
          <a:prstGeom prst="rect">
            <a:avLst/>
          </a:prstGeom>
          <a:noFill/>
        </p:spPr>
        <p:txBody>
          <a:bodyPr wrap="none" rtlCol="0">
            <a:spAutoFit/>
          </a:bodyPr>
          <a:lstStyle/>
          <a:p>
            <a:r>
              <a:rPr lang="en-US" dirty="0"/>
              <a:t>WCL-His</a:t>
            </a:r>
          </a:p>
        </p:txBody>
      </p:sp>
      <p:sp>
        <p:nvSpPr>
          <p:cNvPr id="16" name="TextBox 15">
            <a:extLst>
              <a:ext uri="{FF2B5EF4-FFF2-40B4-BE49-F238E27FC236}">
                <a16:creationId xmlns:a16="http://schemas.microsoft.com/office/drawing/2014/main" id="{CB6D979D-09C5-D60C-30C7-B8BB6B82A524}"/>
              </a:ext>
            </a:extLst>
          </p:cNvPr>
          <p:cNvSpPr txBox="1"/>
          <p:nvPr/>
        </p:nvSpPr>
        <p:spPr>
          <a:xfrm>
            <a:off x="3526192" y="474345"/>
            <a:ext cx="300082" cy="369332"/>
          </a:xfrm>
          <a:prstGeom prst="rect">
            <a:avLst/>
          </a:prstGeom>
          <a:noFill/>
        </p:spPr>
        <p:txBody>
          <a:bodyPr wrap="none" rtlCol="0">
            <a:spAutoFit/>
          </a:bodyPr>
          <a:lstStyle/>
          <a:p>
            <a:r>
              <a:rPr lang="en-US" dirty="0"/>
              <a:t>+</a:t>
            </a:r>
          </a:p>
        </p:txBody>
      </p:sp>
      <p:sp>
        <p:nvSpPr>
          <p:cNvPr id="18" name="TextBox 17">
            <a:extLst>
              <a:ext uri="{FF2B5EF4-FFF2-40B4-BE49-F238E27FC236}">
                <a16:creationId xmlns:a16="http://schemas.microsoft.com/office/drawing/2014/main" id="{1955193F-02CE-ACD4-C34B-9709272180A2}"/>
              </a:ext>
            </a:extLst>
          </p:cNvPr>
          <p:cNvSpPr txBox="1"/>
          <p:nvPr/>
        </p:nvSpPr>
        <p:spPr>
          <a:xfrm>
            <a:off x="7201265" y="457372"/>
            <a:ext cx="300082" cy="369332"/>
          </a:xfrm>
          <a:prstGeom prst="rect">
            <a:avLst/>
          </a:prstGeom>
          <a:noFill/>
        </p:spPr>
        <p:txBody>
          <a:bodyPr wrap="none" rtlCol="0">
            <a:spAutoFit/>
          </a:bodyPr>
          <a:lstStyle/>
          <a:p>
            <a:r>
              <a:rPr lang="en-US" dirty="0"/>
              <a:t>+</a:t>
            </a:r>
          </a:p>
        </p:txBody>
      </p:sp>
      <p:sp>
        <p:nvSpPr>
          <p:cNvPr id="20" name="TextBox 19">
            <a:extLst>
              <a:ext uri="{FF2B5EF4-FFF2-40B4-BE49-F238E27FC236}">
                <a16:creationId xmlns:a16="http://schemas.microsoft.com/office/drawing/2014/main" id="{69B24F5F-7034-C416-1AEE-7B4F1233BADB}"/>
              </a:ext>
            </a:extLst>
          </p:cNvPr>
          <p:cNvSpPr txBox="1"/>
          <p:nvPr/>
        </p:nvSpPr>
        <p:spPr>
          <a:xfrm>
            <a:off x="8266387" y="474345"/>
            <a:ext cx="300082" cy="369332"/>
          </a:xfrm>
          <a:prstGeom prst="rect">
            <a:avLst/>
          </a:prstGeom>
          <a:noFill/>
        </p:spPr>
        <p:txBody>
          <a:bodyPr wrap="none" rtlCol="0">
            <a:spAutoFit/>
          </a:bodyPr>
          <a:lstStyle/>
          <a:p>
            <a:r>
              <a:rPr lang="en-US" dirty="0"/>
              <a:t>+</a:t>
            </a:r>
          </a:p>
        </p:txBody>
      </p:sp>
      <p:sp>
        <p:nvSpPr>
          <p:cNvPr id="21" name="TextBox 20">
            <a:extLst>
              <a:ext uri="{FF2B5EF4-FFF2-40B4-BE49-F238E27FC236}">
                <a16:creationId xmlns:a16="http://schemas.microsoft.com/office/drawing/2014/main" id="{FBDDBE5E-28DE-24F1-BB4E-ADE982A64215}"/>
              </a:ext>
            </a:extLst>
          </p:cNvPr>
          <p:cNvSpPr txBox="1"/>
          <p:nvPr/>
        </p:nvSpPr>
        <p:spPr>
          <a:xfrm>
            <a:off x="5369295" y="457372"/>
            <a:ext cx="300082" cy="369332"/>
          </a:xfrm>
          <a:prstGeom prst="rect">
            <a:avLst/>
          </a:prstGeom>
          <a:noFill/>
        </p:spPr>
        <p:txBody>
          <a:bodyPr wrap="none" rtlCol="0">
            <a:spAutoFit/>
          </a:bodyPr>
          <a:lstStyle/>
          <a:p>
            <a:r>
              <a:rPr lang="en-US" dirty="0"/>
              <a:t>+</a:t>
            </a:r>
          </a:p>
        </p:txBody>
      </p:sp>
      <p:sp>
        <p:nvSpPr>
          <p:cNvPr id="22" name="TextBox 21">
            <a:extLst>
              <a:ext uri="{FF2B5EF4-FFF2-40B4-BE49-F238E27FC236}">
                <a16:creationId xmlns:a16="http://schemas.microsoft.com/office/drawing/2014/main" id="{A3392C43-F33E-96DD-09FE-C1D64BB32672}"/>
              </a:ext>
            </a:extLst>
          </p:cNvPr>
          <p:cNvSpPr txBox="1"/>
          <p:nvPr/>
        </p:nvSpPr>
        <p:spPr>
          <a:xfrm>
            <a:off x="6237048" y="459297"/>
            <a:ext cx="300082" cy="369332"/>
          </a:xfrm>
          <a:prstGeom prst="rect">
            <a:avLst/>
          </a:prstGeom>
          <a:noFill/>
        </p:spPr>
        <p:txBody>
          <a:bodyPr wrap="none" rtlCol="0">
            <a:spAutoFit/>
          </a:bodyPr>
          <a:lstStyle/>
          <a:p>
            <a:r>
              <a:rPr lang="en-US" dirty="0"/>
              <a:t>+</a:t>
            </a:r>
          </a:p>
        </p:txBody>
      </p:sp>
      <p:sp>
        <p:nvSpPr>
          <p:cNvPr id="23" name="TextBox 22">
            <a:extLst>
              <a:ext uri="{FF2B5EF4-FFF2-40B4-BE49-F238E27FC236}">
                <a16:creationId xmlns:a16="http://schemas.microsoft.com/office/drawing/2014/main" id="{A12C53A3-2042-18AA-862B-F282A41CDB7C}"/>
              </a:ext>
            </a:extLst>
          </p:cNvPr>
          <p:cNvSpPr txBox="1"/>
          <p:nvPr/>
        </p:nvSpPr>
        <p:spPr>
          <a:xfrm>
            <a:off x="4457714" y="457372"/>
            <a:ext cx="300082" cy="369332"/>
          </a:xfrm>
          <a:prstGeom prst="rect">
            <a:avLst/>
          </a:prstGeom>
          <a:noFill/>
        </p:spPr>
        <p:txBody>
          <a:bodyPr wrap="none" rtlCol="0">
            <a:spAutoFit/>
          </a:bodyPr>
          <a:lstStyle/>
          <a:p>
            <a:r>
              <a:rPr lang="en-US" dirty="0"/>
              <a:t>+</a:t>
            </a:r>
          </a:p>
        </p:txBody>
      </p:sp>
      <p:sp>
        <p:nvSpPr>
          <p:cNvPr id="24" name="TextBox 23">
            <a:extLst>
              <a:ext uri="{FF2B5EF4-FFF2-40B4-BE49-F238E27FC236}">
                <a16:creationId xmlns:a16="http://schemas.microsoft.com/office/drawing/2014/main" id="{4AB61C08-BBC3-9B05-3F67-75C6FF549A91}"/>
              </a:ext>
            </a:extLst>
          </p:cNvPr>
          <p:cNvSpPr txBox="1"/>
          <p:nvPr/>
        </p:nvSpPr>
        <p:spPr>
          <a:xfrm>
            <a:off x="2556227" y="460616"/>
            <a:ext cx="300082" cy="369332"/>
          </a:xfrm>
          <a:prstGeom prst="rect">
            <a:avLst/>
          </a:prstGeom>
          <a:noFill/>
        </p:spPr>
        <p:txBody>
          <a:bodyPr wrap="none" rtlCol="0">
            <a:spAutoFit/>
          </a:bodyPr>
          <a:lstStyle/>
          <a:p>
            <a:r>
              <a:rPr lang="en-US" dirty="0"/>
              <a:t>+</a:t>
            </a:r>
          </a:p>
        </p:txBody>
      </p:sp>
      <p:sp>
        <p:nvSpPr>
          <p:cNvPr id="25" name="TextBox 24">
            <a:extLst>
              <a:ext uri="{FF2B5EF4-FFF2-40B4-BE49-F238E27FC236}">
                <a16:creationId xmlns:a16="http://schemas.microsoft.com/office/drawing/2014/main" id="{D52724FA-9D41-EB1D-A8E1-E7B15844CD56}"/>
              </a:ext>
            </a:extLst>
          </p:cNvPr>
          <p:cNvSpPr txBox="1"/>
          <p:nvPr/>
        </p:nvSpPr>
        <p:spPr>
          <a:xfrm>
            <a:off x="4015359" y="463859"/>
            <a:ext cx="255198" cy="369332"/>
          </a:xfrm>
          <a:prstGeom prst="rect">
            <a:avLst/>
          </a:prstGeom>
          <a:noFill/>
        </p:spPr>
        <p:txBody>
          <a:bodyPr wrap="none" rtlCol="0">
            <a:spAutoFit/>
          </a:bodyPr>
          <a:lstStyle/>
          <a:p>
            <a:r>
              <a:rPr lang="en-US" dirty="0"/>
              <a:t>-</a:t>
            </a:r>
          </a:p>
        </p:txBody>
      </p:sp>
      <p:sp>
        <p:nvSpPr>
          <p:cNvPr id="26" name="TextBox 25">
            <a:extLst>
              <a:ext uri="{FF2B5EF4-FFF2-40B4-BE49-F238E27FC236}">
                <a16:creationId xmlns:a16="http://schemas.microsoft.com/office/drawing/2014/main" id="{A8CDFAA1-FDE4-4E95-9CB6-ACF209BF21BF}"/>
              </a:ext>
            </a:extLst>
          </p:cNvPr>
          <p:cNvSpPr txBox="1"/>
          <p:nvPr/>
        </p:nvSpPr>
        <p:spPr>
          <a:xfrm>
            <a:off x="5796118" y="490825"/>
            <a:ext cx="255198" cy="369332"/>
          </a:xfrm>
          <a:prstGeom prst="rect">
            <a:avLst/>
          </a:prstGeom>
          <a:noFill/>
        </p:spPr>
        <p:txBody>
          <a:bodyPr wrap="square" rtlCol="0">
            <a:spAutoFit/>
          </a:bodyPr>
          <a:lstStyle/>
          <a:p>
            <a:r>
              <a:rPr lang="en-US" dirty="0"/>
              <a:t>-</a:t>
            </a:r>
          </a:p>
        </p:txBody>
      </p:sp>
      <p:sp>
        <p:nvSpPr>
          <p:cNvPr id="27" name="TextBox 26">
            <a:extLst>
              <a:ext uri="{FF2B5EF4-FFF2-40B4-BE49-F238E27FC236}">
                <a16:creationId xmlns:a16="http://schemas.microsoft.com/office/drawing/2014/main" id="{AE1A82D8-975D-D00B-9722-0D666D799498}"/>
              </a:ext>
            </a:extLst>
          </p:cNvPr>
          <p:cNvSpPr txBox="1"/>
          <p:nvPr/>
        </p:nvSpPr>
        <p:spPr>
          <a:xfrm>
            <a:off x="6712210" y="467101"/>
            <a:ext cx="255198" cy="369332"/>
          </a:xfrm>
          <a:prstGeom prst="rect">
            <a:avLst/>
          </a:prstGeom>
          <a:noFill/>
        </p:spPr>
        <p:txBody>
          <a:bodyPr wrap="none" rtlCol="0">
            <a:spAutoFit/>
          </a:bodyPr>
          <a:lstStyle/>
          <a:p>
            <a:r>
              <a:rPr lang="en-US" dirty="0"/>
              <a:t>-</a:t>
            </a:r>
          </a:p>
        </p:txBody>
      </p:sp>
      <p:sp>
        <p:nvSpPr>
          <p:cNvPr id="28" name="TextBox 27">
            <a:extLst>
              <a:ext uri="{FF2B5EF4-FFF2-40B4-BE49-F238E27FC236}">
                <a16:creationId xmlns:a16="http://schemas.microsoft.com/office/drawing/2014/main" id="{B7DD82A2-C7F8-79CF-7FB5-B8FAFD77C176}"/>
              </a:ext>
            </a:extLst>
          </p:cNvPr>
          <p:cNvSpPr txBox="1"/>
          <p:nvPr/>
        </p:nvSpPr>
        <p:spPr>
          <a:xfrm>
            <a:off x="8768356" y="474345"/>
            <a:ext cx="255198" cy="369332"/>
          </a:xfrm>
          <a:prstGeom prst="rect">
            <a:avLst/>
          </a:prstGeom>
          <a:noFill/>
        </p:spPr>
        <p:txBody>
          <a:bodyPr wrap="none" rtlCol="0">
            <a:spAutoFit/>
          </a:bodyPr>
          <a:lstStyle/>
          <a:p>
            <a:r>
              <a:rPr lang="en-US" dirty="0"/>
              <a:t>-</a:t>
            </a:r>
          </a:p>
        </p:txBody>
      </p:sp>
      <p:sp>
        <p:nvSpPr>
          <p:cNvPr id="29" name="TextBox 28">
            <a:extLst>
              <a:ext uri="{FF2B5EF4-FFF2-40B4-BE49-F238E27FC236}">
                <a16:creationId xmlns:a16="http://schemas.microsoft.com/office/drawing/2014/main" id="{88B66FD4-8554-3553-C62B-215F119D87FE}"/>
              </a:ext>
            </a:extLst>
          </p:cNvPr>
          <p:cNvSpPr txBox="1"/>
          <p:nvPr/>
        </p:nvSpPr>
        <p:spPr>
          <a:xfrm>
            <a:off x="4963105" y="490825"/>
            <a:ext cx="255198" cy="369332"/>
          </a:xfrm>
          <a:prstGeom prst="rect">
            <a:avLst/>
          </a:prstGeom>
          <a:noFill/>
        </p:spPr>
        <p:txBody>
          <a:bodyPr wrap="none" rtlCol="0">
            <a:spAutoFit/>
          </a:bodyPr>
          <a:lstStyle/>
          <a:p>
            <a:r>
              <a:rPr lang="en-US" dirty="0"/>
              <a:t>-</a:t>
            </a:r>
          </a:p>
        </p:txBody>
      </p:sp>
      <p:sp>
        <p:nvSpPr>
          <p:cNvPr id="30" name="TextBox 29">
            <a:extLst>
              <a:ext uri="{FF2B5EF4-FFF2-40B4-BE49-F238E27FC236}">
                <a16:creationId xmlns:a16="http://schemas.microsoft.com/office/drawing/2014/main" id="{A0959638-FD02-54D8-C81C-FAECF5D6ED50}"/>
              </a:ext>
            </a:extLst>
          </p:cNvPr>
          <p:cNvSpPr txBox="1"/>
          <p:nvPr/>
        </p:nvSpPr>
        <p:spPr>
          <a:xfrm>
            <a:off x="7704773" y="490825"/>
            <a:ext cx="255198" cy="369332"/>
          </a:xfrm>
          <a:prstGeom prst="rect">
            <a:avLst/>
          </a:prstGeom>
          <a:noFill/>
        </p:spPr>
        <p:txBody>
          <a:bodyPr wrap="none" rtlCol="0">
            <a:spAutoFit/>
          </a:bodyPr>
          <a:lstStyle/>
          <a:p>
            <a:r>
              <a:rPr lang="en-US" dirty="0"/>
              <a:t>-</a:t>
            </a:r>
          </a:p>
        </p:txBody>
      </p:sp>
      <p:sp>
        <p:nvSpPr>
          <p:cNvPr id="31" name="TextBox 30">
            <a:extLst>
              <a:ext uri="{FF2B5EF4-FFF2-40B4-BE49-F238E27FC236}">
                <a16:creationId xmlns:a16="http://schemas.microsoft.com/office/drawing/2014/main" id="{F15865E2-7DBC-BB12-CBD3-A30AF03885C1}"/>
              </a:ext>
            </a:extLst>
          </p:cNvPr>
          <p:cNvSpPr txBox="1"/>
          <p:nvPr/>
        </p:nvSpPr>
        <p:spPr>
          <a:xfrm>
            <a:off x="3086401" y="490825"/>
            <a:ext cx="255198" cy="369332"/>
          </a:xfrm>
          <a:prstGeom prst="rect">
            <a:avLst/>
          </a:prstGeom>
          <a:noFill/>
        </p:spPr>
        <p:txBody>
          <a:bodyPr wrap="none" rtlCol="0">
            <a:spAutoFit/>
          </a:bodyPr>
          <a:lstStyle/>
          <a:p>
            <a:r>
              <a:rPr lang="en-US" dirty="0"/>
              <a:t>-</a:t>
            </a:r>
          </a:p>
        </p:txBody>
      </p:sp>
      <p:sp>
        <p:nvSpPr>
          <p:cNvPr id="3" name="TextBox 2">
            <a:extLst>
              <a:ext uri="{FF2B5EF4-FFF2-40B4-BE49-F238E27FC236}">
                <a16:creationId xmlns:a16="http://schemas.microsoft.com/office/drawing/2014/main" id="{EE87926B-9EE0-2CCF-E0B5-61A96EE9B10A}"/>
              </a:ext>
            </a:extLst>
          </p:cNvPr>
          <p:cNvSpPr txBox="1"/>
          <p:nvPr/>
        </p:nvSpPr>
        <p:spPr>
          <a:xfrm>
            <a:off x="792918" y="5153891"/>
            <a:ext cx="990977" cy="369332"/>
          </a:xfrm>
          <a:prstGeom prst="rect">
            <a:avLst/>
          </a:prstGeom>
          <a:noFill/>
        </p:spPr>
        <p:txBody>
          <a:bodyPr wrap="none" rtlCol="0">
            <a:spAutoFit/>
          </a:bodyPr>
          <a:lstStyle/>
          <a:p>
            <a:r>
              <a:rPr lang="en-US" dirty="0"/>
              <a:t>8 </a:t>
            </a:r>
            <a:r>
              <a:rPr lang="en-US" dirty="0" err="1"/>
              <a:t>kDa</a:t>
            </a:r>
            <a:r>
              <a:rPr lang="en-US" dirty="0"/>
              <a:t> </a:t>
            </a:r>
            <a:r>
              <a:rPr lang="en-US" dirty="0">
                <a:sym typeface="Wingdings" pitchFamily="2" charset="2"/>
              </a:rPr>
              <a:t></a:t>
            </a:r>
            <a:endParaRPr lang="en-US" dirty="0"/>
          </a:p>
        </p:txBody>
      </p:sp>
      <p:sp>
        <p:nvSpPr>
          <p:cNvPr id="4" name="TextBox 3">
            <a:extLst>
              <a:ext uri="{FF2B5EF4-FFF2-40B4-BE49-F238E27FC236}">
                <a16:creationId xmlns:a16="http://schemas.microsoft.com/office/drawing/2014/main" id="{CC6D35F2-B7F1-DE3B-8604-E56C77EC31DF}"/>
              </a:ext>
            </a:extLst>
          </p:cNvPr>
          <p:cNvSpPr txBox="1"/>
          <p:nvPr/>
        </p:nvSpPr>
        <p:spPr>
          <a:xfrm>
            <a:off x="371959" y="2634712"/>
            <a:ext cx="1295547" cy="646331"/>
          </a:xfrm>
          <a:prstGeom prst="rect">
            <a:avLst/>
          </a:prstGeom>
          <a:noFill/>
        </p:spPr>
        <p:txBody>
          <a:bodyPr wrap="none" rtlCol="0">
            <a:spAutoFit/>
          </a:bodyPr>
          <a:lstStyle/>
          <a:p>
            <a:r>
              <a:rPr lang="en-US" dirty="0"/>
              <a:t>IP 10/27/23</a:t>
            </a:r>
          </a:p>
          <a:p>
            <a:r>
              <a:rPr lang="en-US" dirty="0"/>
              <a:t>Western</a:t>
            </a:r>
          </a:p>
        </p:txBody>
      </p:sp>
      <p:sp>
        <p:nvSpPr>
          <p:cNvPr id="17" name="TextBox 16">
            <a:extLst>
              <a:ext uri="{FF2B5EF4-FFF2-40B4-BE49-F238E27FC236}">
                <a16:creationId xmlns:a16="http://schemas.microsoft.com/office/drawing/2014/main" id="{8C1DF248-3DCE-C99A-8EB7-85C7EC88C233}"/>
              </a:ext>
            </a:extLst>
          </p:cNvPr>
          <p:cNvSpPr txBox="1"/>
          <p:nvPr/>
        </p:nvSpPr>
        <p:spPr>
          <a:xfrm>
            <a:off x="5061146" y="6265092"/>
            <a:ext cx="1374094" cy="369332"/>
          </a:xfrm>
          <a:prstGeom prst="rect">
            <a:avLst/>
          </a:prstGeom>
          <a:noFill/>
        </p:spPr>
        <p:txBody>
          <a:bodyPr wrap="none" rtlCol="0">
            <a:spAutoFit/>
          </a:bodyPr>
          <a:lstStyle/>
          <a:p>
            <a:r>
              <a:rPr lang="el-GR" dirty="0"/>
              <a:t>α-</a:t>
            </a:r>
            <a:r>
              <a:rPr lang="en-US" dirty="0"/>
              <a:t>His 1:1000</a:t>
            </a:r>
          </a:p>
        </p:txBody>
      </p:sp>
    </p:spTree>
    <p:extLst>
      <p:ext uri="{BB962C8B-B14F-4D97-AF65-F5344CB8AC3E}">
        <p14:creationId xmlns:p14="http://schemas.microsoft.com/office/powerpoint/2010/main" val="174033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several tubes&#10;&#10;Description automatically generated">
            <a:extLst>
              <a:ext uri="{FF2B5EF4-FFF2-40B4-BE49-F238E27FC236}">
                <a16:creationId xmlns:a16="http://schemas.microsoft.com/office/drawing/2014/main" id="{A9103D9C-8232-48AD-2AD8-2EA532A249AC}"/>
              </a:ext>
            </a:extLst>
          </p:cNvPr>
          <p:cNvPicPr>
            <a:picLocks noChangeAspect="1"/>
          </p:cNvPicPr>
          <p:nvPr/>
        </p:nvPicPr>
        <p:blipFill>
          <a:blip r:embed="rId2"/>
          <a:stretch>
            <a:fillRect/>
          </a:stretch>
        </p:blipFill>
        <p:spPr>
          <a:xfrm>
            <a:off x="2026854" y="929899"/>
            <a:ext cx="7923058" cy="5401182"/>
          </a:xfrm>
          <a:prstGeom prst="rect">
            <a:avLst/>
          </a:prstGeom>
        </p:spPr>
      </p:pic>
      <p:pic>
        <p:nvPicPr>
          <p:cNvPr id="5" name="Picture 4">
            <a:extLst>
              <a:ext uri="{FF2B5EF4-FFF2-40B4-BE49-F238E27FC236}">
                <a16:creationId xmlns:a16="http://schemas.microsoft.com/office/drawing/2014/main" id="{094AC14E-4348-A9CF-052A-76894C924A96}"/>
              </a:ext>
            </a:extLst>
          </p:cNvPr>
          <p:cNvPicPr>
            <a:picLocks noChangeAspect="1"/>
          </p:cNvPicPr>
          <p:nvPr/>
        </p:nvPicPr>
        <p:blipFill>
          <a:blip r:embed="rId3"/>
          <a:stretch>
            <a:fillRect/>
          </a:stretch>
        </p:blipFill>
        <p:spPr>
          <a:xfrm>
            <a:off x="2528504" y="0"/>
            <a:ext cx="6769100" cy="825500"/>
          </a:xfrm>
          <a:prstGeom prst="rect">
            <a:avLst/>
          </a:prstGeom>
        </p:spPr>
      </p:pic>
      <p:sp>
        <p:nvSpPr>
          <p:cNvPr id="6" name="TextBox 5">
            <a:extLst>
              <a:ext uri="{FF2B5EF4-FFF2-40B4-BE49-F238E27FC236}">
                <a16:creationId xmlns:a16="http://schemas.microsoft.com/office/drawing/2014/main" id="{BC17F7C6-E9F8-3B3A-D5DC-AD3C6F904680}"/>
              </a:ext>
            </a:extLst>
          </p:cNvPr>
          <p:cNvSpPr txBox="1"/>
          <p:nvPr/>
        </p:nvSpPr>
        <p:spPr>
          <a:xfrm>
            <a:off x="278969" y="4138047"/>
            <a:ext cx="1211935" cy="646331"/>
          </a:xfrm>
          <a:prstGeom prst="rect">
            <a:avLst/>
          </a:prstGeom>
          <a:noFill/>
        </p:spPr>
        <p:txBody>
          <a:bodyPr wrap="none" rtlCol="0">
            <a:spAutoFit/>
          </a:bodyPr>
          <a:lstStyle/>
          <a:p>
            <a:r>
              <a:rPr lang="en-US" dirty="0"/>
              <a:t>IP 11/6/23</a:t>
            </a:r>
          </a:p>
          <a:p>
            <a:r>
              <a:rPr lang="en-US" dirty="0"/>
              <a:t>Silver Stain</a:t>
            </a:r>
          </a:p>
        </p:txBody>
      </p:sp>
      <p:sp>
        <p:nvSpPr>
          <p:cNvPr id="7" name="TextBox 6">
            <a:extLst>
              <a:ext uri="{FF2B5EF4-FFF2-40B4-BE49-F238E27FC236}">
                <a16:creationId xmlns:a16="http://schemas.microsoft.com/office/drawing/2014/main" id="{CD49C039-10F3-13DE-6913-F3CAF43F55CE}"/>
              </a:ext>
            </a:extLst>
          </p:cNvPr>
          <p:cNvSpPr txBox="1"/>
          <p:nvPr/>
        </p:nvSpPr>
        <p:spPr>
          <a:xfrm rot="18704833">
            <a:off x="1205633" y="203753"/>
            <a:ext cx="1298753" cy="646331"/>
          </a:xfrm>
          <a:prstGeom prst="rect">
            <a:avLst/>
          </a:prstGeom>
          <a:noFill/>
        </p:spPr>
        <p:txBody>
          <a:bodyPr wrap="none" rtlCol="0">
            <a:spAutoFit/>
          </a:bodyPr>
          <a:lstStyle/>
          <a:p>
            <a:r>
              <a:rPr lang="en-US" dirty="0" err="1"/>
              <a:t>BenchMark</a:t>
            </a:r>
            <a:endParaRPr lang="en-US" dirty="0"/>
          </a:p>
          <a:p>
            <a:r>
              <a:rPr lang="en-US" dirty="0"/>
              <a:t>Ladder 1:10</a:t>
            </a:r>
          </a:p>
        </p:txBody>
      </p:sp>
      <p:sp>
        <p:nvSpPr>
          <p:cNvPr id="8" name="TextBox 7">
            <a:extLst>
              <a:ext uri="{FF2B5EF4-FFF2-40B4-BE49-F238E27FC236}">
                <a16:creationId xmlns:a16="http://schemas.microsoft.com/office/drawing/2014/main" id="{1E68291D-F64E-1D43-0CF1-DC93D46AAC55}"/>
              </a:ext>
            </a:extLst>
          </p:cNvPr>
          <p:cNvSpPr txBox="1"/>
          <p:nvPr/>
        </p:nvSpPr>
        <p:spPr>
          <a:xfrm rot="19036640">
            <a:off x="9249726" y="120617"/>
            <a:ext cx="1117614" cy="646331"/>
          </a:xfrm>
          <a:prstGeom prst="rect">
            <a:avLst/>
          </a:prstGeom>
          <a:noFill/>
        </p:spPr>
        <p:txBody>
          <a:bodyPr wrap="none" rtlCol="0">
            <a:spAutoFit/>
          </a:bodyPr>
          <a:lstStyle/>
          <a:p>
            <a:r>
              <a:rPr lang="en-US" dirty="0"/>
              <a:t>Hannah’s </a:t>
            </a:r>
          </a:p>
          <a:p>
            <a:r>
              <a:rPr lang="en-US" dirty="0"/>
              <a:t>Ribosome</a:t>
            </a:r>
          </a:p>
        </p:txBody>
      </p:sp>
    </p:spTree>
    <p:extLst>
      <p:ext uri="{BB962C8B-B14F-4D97-AF65-F5344CB8AC3E}">
        <p14:creationId xmlns:p14="http://schemas.microsoft.com/office/powerpoint/2010/main" val="40673700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red light&#10;&#10;Description automatically generated with medium confidence">
            <a:extLst>
              <a:ext uri="{FF2B5EF4-FFF2-40B4-BE49-F238E27FC236}">
                <a16:creationId xmlns:a16="http://schemas.microsoft.com/office/drawing/2014/main" id="{09619F69-90DB-8977-7AF0-64F901E17338}"/>
              </a:ext>
            </a:extLst>
          </p:cNvPr>
          <p:cNvPicPr>
            <a:picLocks noChangeAspect="1"/>
          </p:cNvPicPr>
          <p:nvPr/>
        </p:nvPicPr>
        <p:blipFill>
          <a:blip r:embed="rId2"/>
          <a:stretch>
            <a:fillRect/>
          </a:stretch>
        </p:blipFill>
        <p:spPr>
          <a:xfrm>
            <a:off x="2086511" y="908480"/>
            <a:ext cx="7772400" cy="5949520"/>
          </a:xfrm>
          <a:prstGeom prst="rect">
            <a:avLst/>
          </a:prstGeom>
        </p:spPr>
      </p:pic>
      <p:pic>
        <p:nvPicPr>
          <p:cNvPr id="5" name="Picture 4">
            <a:extLst>
              <a:ext uri="{FF2B5EF4-FFF2-40B4-BE49-F238E27FC236}">
                <a16:creationId xmlns:a16="http://schemas.microsoft.com/office/drawing/2014/main" id="{CDA15504-D19C-C4A5-7457-2F509CCE73AC}"/>
              </a:ext>
            </a:extLst>
          </p:cNvPr>
          <p:cNvPicPr>
            <a:picLocks noChangeAspect="1"/>
          </p:cNvPicPr>
          <p:nvPr/>
        </p:nvPicPr>
        <p:blipFill>
          <a:blip r:embed="rId3"/>
          <a:stretch>
            <a:fillRect/>
          </a:stretch>
        </p:blipFill>
        <p:spPr>
          <a:xfrm>
            <a:off x="2734211" y="209980"/>
            <a:ext cx="6682921" cy="698500"/>
          </a:xfrm>
          <a:prstGeom prst="rect">
            <a:avLst/>
          </a:prstGeom>
        </p:spPr>
      </p:pic>
      <p:sp>
        <p:nvSpPr>
          <p:cNvPr id="6" name="TextBox 5">
            <a:extLst>
              <a:ext uri="{FF2B5EF4-FFF2-40B4-BE49-F238E27FC236}">
                <a16:creationId xmlns:a16="http://schemas.microsoft.com/office/drawing/2014/main" id="{9AC6B5C8-D175-69E9-418F-546523EBE32F}"/>
              </a:ext>
            </a:extLst>
          </p:cNvPr>
          <p:cNvSpPr txBox="1"/>
          <p:nvPr/>
        </p:nvSpPr>
        <p:spPr>
          <a:xfrm>
            <a:off x="273132" y="3372592"/>
            <a:ext cx="1178528" cy="646331"/>
          </a:xfrm>
          <a:prstGeom prst="rect">
            <a:avLst/>
          </a:prstGeom>
          <a:noFill/>
        </p:spPr>
        <p:txBody>
          <a:bodyPr wrap="none" rtlCol="0">
            <a:spAutoFit/>
          </a:bodyPr>
          <a:lstStyle/>
          <a:p>
            <a:r>
              <a:rPr lang="en-US" dirty="0"/>
              <a:t>IP 11/6/23</a:t>
            </a:r>
          </a:p>
          <a:p>
            <a:r>
              <a:rPr lang="en-US" dirty="0"/>
              <a:t>Western</a:t>
            </a:r>
          </a:p>
        </p:txBody>
      </p:sp>
      <p:sp>
        <p:nvSpPr>
          <p:cNvPr id="7" name="TextBox 6">
            <a:extLst>
              <a:ext uri="{FF2B5EF4-FFF2-40B4-BE49-F238E27FC236}">
                <a16:creationId xmlns:a16="http://schemas.microsoft.com/office/drawing/2014/main" id="{7168A316-1A0E-F5C6-CB2D-9AF2B97DDBF6}"/>
              </a:ext>
            </a:extLst>
          </p:cNvPr>
          <p:cNvSpPr txBox="1"/>
          <p:nvPr/>
        </p:nvSpPr>
        <p:spPr>
          <a:xfrm>
            <a:off x="1187533" y="5296395"/>
            <a:ext cx="990977" cy="369332"/>
          </a:xfrm>
          <a:prstGeom prst="rect">
            <a:avLst/>
          </a:prstGeom>
          <a:noFill/>
        </p:spPr>
        <p:txBody>
          <a:bodyPr wrap="none" rtlCol="0">
            <a:spAutoFit/>
          </a:bodyPr>
          <a:lstStyle/>
          <a:p>
            <a:r>
              <a:rPr lang="en-US" dirty="0"/>
              <a:t>8 </a:t>
            </a:r>
            <a:r>
              <a:rPr lang="en-US" dirty="0" err="1"/>
              <a:t>kDa</a:t>
            </a:r>
            <a:r>
              <a:rPr lang="en-US" dirty="0"/>
              <a:t> </a:t>
            </a:r>
            <a:r>
              <a:rPr lang="en-US" dirty="0">
                <a:sym typeface="Wingdings" pitchFamily="2" charset="2"/>
              </a:rPr>
              <a:t></a:t>
            </a:r>
            <a:endParaRPr lang="en-US" dirty="0"/>
          </a:p>
        </p:txBody>
      </p:sp>
      <p:sp>
        <p:nvSpPr>
          <p:cNvPr id="8" name="TextBox 7">
            <a:extLst>
              <a:ext uri="{FF2B5EF4-FFF2-40B4-BE49-F238E27FC236}">
                <a16:creationId xmlns:a16="http://schemas.microsoft.com/office/drawing/2014/main" id="{F258FC9D-9092-6158-0E11-B6944DD07F0C}"/>
              </a:ext>
            </a:extLst>
          </p:cNvPr>
          <p:cNvSpPr txBox="1"/>
          <p:nvPr/>
        </p:nvSpPr>
        <p:spPr>
          <a:xfrm>
            <a:off x="9457789" y="262149"/>
            <a:ext cx="608565" cy="646331"/>
          </a:xfrm>
          <a:prstGeom prst="rect">
            <a:avLst/>
          </a:prstGeom>
          <a:noFill/>
        </p:spPr>
        <p:txBody>
          <a:bodyPr wrap="none" rtlCol="0">
            <a:spAutoFit/>
          </a:bodyPr>
          <a:lstStyle/>
          <a:p>
            <a:r>
              <a:rPr lang="en-US" dirty="0"/>
              <a:t>His</a:t>
            </a:r>
          </a:p>
          <a:p>
            <a:r>
              <a:rPr lang="en-US" dirty="0"/>
              <a:t>WCL</a:t>
            </a:r>
          </a:p>
        </p:txBody>
      </p:sp>
      <p:sp>
        <p:nvSpPr>
          <p:cNvPr id="9" name="TextBox 8">
            <a:extLst>
              <a:ext uri="{FF2B5EF4-FFF2-40B4-BE49-F238E27FC236}">
                <a16:creationId xmlns:a16="http://schemas.microsoft.com/office/drawing/2014/main" id="{D3F67F2D-1F01-5D15-CBF6-B6FE15C32B2E}"/>
              </a:ext>
            </a:extLst>
          </p:cNvPr>
          <p:cNvSpPr txBox="1"/>
          <p:nvPr/>
        </p:nvSpPr>
        <p:spPr>
          <a:xfrm>
            <a:off x="1353307" y="262149"/>
            <a:ext cx="1396023" cy="646331"/>
          </a:xfrm>
          <a:prstGeom prst="rect">
            <a:avLst/>
          </a:prstGeom>
          <a:noFill/>
        </p:spPr>
        <p:txBody>
          <a:bodyPr wrap="none" rtlCol="0">
            <a:spAutoFit/>
          </a:bodyPr>
          <a:lstStyle/>
          <a:p>
            <a:r>
              <a:rPr lang="en-US" dirty="0" err="1"/>
              <a:t>WesternSure</a:t>
            </a:r>
            <a:endParaRPr lang="en-US" dirty="0"/>
          </a:p>
          <a:p>
            <a:r>
              <a:rPr lang="en-US" dirty="0"/>
              <a:t>Ladder</a:t>
            </a:r>
          </a:p>
        </p:txBody>
      </p:sp>
      <p:sp>
        <p:nvSpPr>
          <p:cNvPr id="4" name="TextBox 3">
            <a:extLst>
              <a:ext uri="{FF2B5EF4-FFF2-40B4-BE49-F238E27FC236}">
                <a16:creationId xmlns:a16="http://schemas.microsoft.com/office/drawing/2014/main" id="{2331E2FB-B1A3-3AD7-90EA-E3187F96F10F}"/>
              </a:ext>
            </a:extLst>
          </p:cNvPr>
          <p:cNvSpPr txBox="1"/>
          <p:nvPr/>
        </p:nvSpPr>
        <p:spPr>
          <a:xfrm>
            <a:off x="10351008" y="4974336"/>
            <a:ext cx="1374094" cy="646331"/>
          </a:xfrm>
          <a:prstGeom prst="rect">
            <a:avLst/>
          </a:prstGeom>
          <a:noFill/>
        </p:spPr>
        <p:txBody>
          <a:bodyPr wrap="none" rtlCol="0">
            <a:spAutoFit/>
          </a:bodyPr>
          <a:lstStyle/>
          <a:p>
            <a:r>
              <a:rPr lang="el-GR" dirty="0"/>
              <a:t>α-</a:t>
            </a:r>
            <a:r>
              <a:rPr lang="en-US" dirty="0"/>
              <a:t>His 1:1000</a:t>
            </a:r>
          </a:p>
          <a:p>
            <a:endParaRPr lang="en-US" dirty="0"/>
          </a:p>
        </p:txBody>
      </p:sp>
    </p:spTree>
    <p:extLst>
      <p:ext uri="{BB962C8B-B14F-4D97-AF65-F5344CB8AC3E}">
        <p14:creationId xmlns:p14="http://schemas.microsoft.com/office/powerpoint/2010/main" val="2972833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4507E-A071-142D-A7CD-93A80A0B1AEA}"/>
              </a:ext>
            </a:extLst>
          </p:cNvPr>
          <p:cNvSpPr>
            <a:spLocks noGrp="1"/>
          </p:cNvSpPr>
          <p:nvPr>
            <p:ph type="title"/>
          </p:nvPr>
        </p:nvSpPr>
        <p:spPr>
          <a:xfrm>
            <a:off x="466725" y="407988"/>
            <a:ext cx="10515600" cy="1325563"/>
          </a:xfrm>
        </p:spPr>
        <p:txBody>
          <a:bodyPr/>
          <a:lstStyle/>
          <a:p>
            <a:r>
              <a:rPr lang="en-US" dirty="0"/>
              <a:t>Results</a:t>
            </a:r>
          </a:p>
        </p:txBody>
      </p:sp>
      <p:sp>
        <p:nvSpPr>
          <p:cNvPr id="3" name="Content Placeholder 2">
            <a:extLst>
              <a:ext uri="{FF2B5EF4-FFF2-40B4-BE49-F238E27FC236}">
                <a16:creationId xmlns:a16="http://schemas.microsoft.com/office/drawing/2014/main" id="{55E4B1DF-A830-29D3-73D0-FC3E89A5198C}"/>
              </a:ext>
            </a:extLst>
          </p:cNvPr>
          <p:cNvSpPr>
            <a:spLocks noGrp="1"/>
          </p:cNvSpPr>
          <p:nvPr>
            <p:ph idx="1"/>
          </p:nvPr>
        </p:nvSpPr>
        <p:spPr>
          <a:xfrm>
            <a:off x="466725" y="1404937"/>
            <a:ext cx="10515600" cy="2232025"/>
          </a:xfrm>
        </p:spPr>
        <p:txBody>
          <a:bodyPr/>
          <a:lstStyle/>
          <a:p>
            <a:pPr lvl="1"/>
            <a:r>
              <a:rPr lang="en-US" sz="2800" dirty="0"/>
              <a:t>Constructed plasmids with DNA specifying each epitope tag in frame of the 3’ end of </a:t>
            </a:r>
            <a:r>
              <a:rPr lang="en-US" sz="2800" i="1" dirty="0"/>
              <a:t>rpsU2</a:t>
            </a:r>
          </a:p>
          <a:p>
            <a:pPr lvl="1"/>
            <a:r>
              <a:rPr lang="en-US" sz="2800" dirty="0"/>
              <a:t>Introduced plasmids into LVS</a:t>
            </a:r>
          </a:p>
          <a:p>
            <a:pPr lvl="1"/>
            <a:r>
              <a:rPr lang="en-US" sz="2800" dirty="0"/>
              <a:t>Confirmed by Western Blots</a:t>
            </a:r>
          </a:p>
          <a:p>
            <a:pPr lvl="1"/>
            <a:r>
              <a:rPr lang="en-US" sz="2800" dirty="0"/>
              <a:t>His epitope gives </a:t>
            </a:r>
            <a:r>
              <a:rPr lang="en-US" sz="2800"/>
              <a:t>a decent </a:t>
            </a:r>
            <a:r>
              <a:rPr lang="en-US" sz="2800" dirty="0"/>
              <a:t>signal with a longer binding</a:t>
            </a:r>
          </a:p>
          <a:p>
            <a:pPr marL="0" indent="0">
              <a:buNone/>
            </a:pPr>
            <a:endParaRPr lang="en-US" dirty="0"/>
          </a:p>
        </p:txBody>
      </p:sp>
      <p:sp>
        <p:nvSpPr>
          <p:cNvPr id="4" name="TextBox 3">
            <a:extLst>
              <a:ext uri="{FF2B5EF4-FFF2-40B4-BE49-F238E27FC236}">
                <a16:creationId xmlns:a16="http://schemas.microsoft.com/office/drawing/2014/main" id="{6E5D2287-34CC-6019-1AC5-11E35381F9AA}"/>
              </a:ext>
            </a:extLst>
          </p:cNvPr>
          <p:cNvSpPr txBox="1"/>
          <p:nvPr/>
        </p:nvSpPr>
        <p:spPr>
          <a:xfrm>
            <a:off x="466725" y="4100512"/>
            <a:ext cx="3228975" cy="769441"/>
          </a:xfrm>
          <a:prstGeom prst="rect">
            <a:avLst/>
          </a:prstGeom>
          <a:noFill/>
        </p:spPr>
        <p:txBody>
          <a:bodyPr wrap="square" rtlCol="0">
            <a:spAutoFit/>
          </a:bodyPr>
          <a:lstStyle/>
          <a:p>
            <a:r>
              <a:rPr lang="en-US" sz="4400" dirty="0">
                <a:latin typeface="+mj-lt"/>
              </a:rPr>
              <a:t>Next</a:t>
            </a:r>
            <a:r>
              <a:rPr lang="en-US" sz="4400" dirty="0"/>
              <a:t> </a:t>
            </a:r>
            <a:r>
              <a:rPr lang="en-US" sz="4400" dirty="0">
                <a:latin typeface="+mj-lt"/>
              </a:rPr>
              <a:t>Steps</a:t>
            </a:r>
          </a:p>
        </p:txBody>
      </p:sp>
      <p:sp>
        <p:nvSpPr>
          <p:cNvPr id="6" name="TextBox 5">
            <a:extLst>
              <a:ext uri="{FF2B5EF4-FFF2-40B4-BE49-F238E27FC236}">
                <a16:creationId xmlns:a16="http://schemas.microsoft.com/office/drawing/2014/main" id="{FE13E3CD-7E42-F550-3FAC-D068BE3CD435}"/>
              </a:ext>
            </a:extLst>
          </p:cNvPr>
          <p:cNvSpPr txBox="1"/>
          <p:nvPr/>
        </p:nvSpPr>
        <p:spPr>
          <a:xfrm>
            <a:off x="466725" y="4837510"/>
            <a:ext cx="11675697" cy="1661993"/>
          </a:xfrm>
          <a:prstGeom prst="rect">
            <a:avLst/>
          </a:prstGeom>
          <a:noFill/>
        </p:spPr>
        <p:txBody>
          <a:bodyPr wrap="none" rtlCol="0">
            <a:spAutoFit/>
          </a:bodyPr>
          <a:lstStyle/>
          <a:p>
            <a:pPr marL="742950" lvl="1" indent="-285750">
              <a:buFont typeface="Arial" panose="020B0604020202020204" pitchFamily="34" charset="0"/>
              <a:buChar char="•"/>
            </a:pPr>
            <a:r>
              <a:rPr lang="en-US" sz="2800" dirty="0"/>
              <a:t>Continue testing IP protocols with other tags</a:t>
            </a:r>
          </a:p>
          <a:p>
            <a:pPr marL="742950" lvl="1" indent="-285750">
              <a:buFont typeface="Arial" panose="020B0604020202020204" pitchFamily="34" charset="0"/>
              <a:buChar char="•"/>
            </a:pPr>
            <a:r>
              <a:rPr lang="en-US" sz="2800" dirty="0"/>
              <a:t>Confirm that bS21 is pulled down with 70S (sucrose gradients/mass spec) </a:t>
            </a:r>
          </a:p>
          <a:p>
            <a:pPr marL="742950" lvl="1" indent="-285750">
              <a:buFont typeface="Arial" panose="020B0604020202020204" pitchFamily="34" charset="0"/>
              <a:buChar char="•"/>
            </a:pPr>
            <a:r>
              <a:rPr lang="en-US" sz="2800" dirty="0"/>
              <a:t>Add DNA specifying epitope tags to </a:t>
            </a:r>
            <a:r>
              <a:rPr lang="en-US" sz="2800" i="1" dirty="0" err="1"/>
              <a:t>rpsU</a:t>
            </a:r>
            <a:r>
              <a:rPr lang="en-US" sz="2800" dirty="0"/>
              <a:t> genes on the chromosome</a:t>
            </a:r>
          </a:p>
          <a:p>
            <a:endParaRPr lang="en-US" dirty="0"/>
          </a:p>
        </p:txBody>
      </p:sp>
    </p:spTree>
    <p:extLst>
      <p:ext uri="{BB962C8B-B14F-4D97-AF65-F5344CB8AC3E}">
        <p14:creationId xmlns:p14="http://schemas.microsoft.com/office/powerpoint/2010/main" val="1750285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23"/>
          <p:cNvSpPr txBox="1">
            <a:spLocks noGrp="1"/>
          </p:cNvSpPr>
          <p:nvPr>
            <p:ph type="title"/>
          </p:nvPr>
        </p:nvSpPr>
        <p:spPr>
          <a:xfrm>
            <a:off x="-1085849" y="365125"/>
            <a:ext cx="7853362" cy="1325563"/>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4000"/>
              <a:buFont typeface="Helvetica Neue"/>
              <a:buNone/>
            </a:pPr>
            <a:r>
              <a:rPr lang="en-US" sz="4000" dirty="0"/>
              <a:t>ACKNOWLEDGEMENTS</a:t>
            </a:r>
            <a:endParaRPr sz="4000" dirty="0"/>
          </a:p>
        </p:txBody>
      </p:sp>
      <p:sp>
        <p:nvSpPr>
          <p:cNvPr id="321" name="Google Shape;321;p23"/>
          <p:cNvSpPr txBox="1"/>
          <p:nvPr/>
        </p:nvSpPr>
        <p:spPr>
          <a:xfrm>
            <a:off x="466534" y="1690688"/>
            <a:ext cx="3819264" cy="4879976"/>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chemeClr val="dk1"/>
              </a:buClr>
              <a:buSzPts val="2800"/>
              <a:buFont typeface="Arial"/>
              <a:buChar char="•"/>
            </a:pPr>
            <a:r>
              <a:rPr lang="en-US" sz="2800" b="0" i="0" u="none" strike="noStrike" cap="none" dirty="0">
                <a:solidFill>
                  <a:schemeClr val="dk1"/>
                </a:solidFill>
                <a:latin typeface="Gill Sans"/>
                <a:ea typeface="Gill Sans"/>
                <a:cs typeface="Gill Sans"/>
                <a:sym typeface="Gill Sans"/>
              </a:rPr>
              <a:t>Dr. Kathryn Ramsey</a:t>
            </a:r>
            <a:endParaRPr sz="1400" b="0" i="0" u="none" strike="noStrike" cap="none" dirty="0">
              <a:solidFill>
                <a:srgbClr val="000000"/>
              </a:solidFill>
              <a:latin typeface="Arial"/>
              <a:ea typeface="Arial"/>
              <a:cs typeface="Arial"/>
              <a:sym typeface="Arial"/>
            </a:endParaRPr>
          </a:p>
          <a:p>
            <a:pPr marL="685800" lvl="1" indent="-228600">
              <a:lnSpc>
                <a:spcPct val="90000"/>
              </a:lnSpc>
              <a:spcBef>
                <a:spcPts val="500"/>
              </a:spcBef>
              <a:buClr>
                <a:schemeClr val="dk1"/>
              </a:buClr>
              <a:buSzPts val="2000"/>
              <a:buFont typeface="Arial"/>
              <a:buChar char="•"/>
            </a:pPr>
            <a:r>
              <a:rPr lang="en-US" sz="2000" dirty="0">
                <a:solidFill>
                  <a:schemeClr val="dk1"/>
                </a:solidFill>
                <a:latin typeface="Gill Sans"/>
                <a:ea typeface="Gill Sans"/>
                <a:cs typeface="Gill Sans"/>
                <a:sym typeface="Gill Sans"/>
              </a:rPr>
              <a:t>Ben Moore</a:t>
            </a:r>
          </a:p>
          <a:p>
            <a:pPr marL="685800" lvl="1" indent="-228600">
              <a:lnSpc>
                <a:spcPct val="90000"/>
              </a:lnSpc>
              <a:spcBef>
                <a:spcPts val="500"/>
              </a:spcBef>
              <a:buClr>
                <a:schemeClr val="dk1"/>
              </a:buClr>
              <a:buSzPts val="2000"/>
              <a:buFont typeface="Arial"/>
              <a:buChar char="•"/>
            </a:pPr>
            <a:r>
              <a:rPr lang="en-US" sz="2000" b="0" i="0" u="none" strike="noStrike" cap="none" dirty="0">
                <a:solidFill>
                  <a:schemeClr val="dk1"/>
                </a:solidFill>
                <a:latin typeface="Gill Sans"/>
                <a:ea typeface="Gill Sans"/>
                <a:cs typeface="Gill Sans"/>
                <a:sym typeface="Gill Sans"/>
              </a:rPr>
              <a:t>Dr. Hannah </a:t>
            </a:r>
            <a:r>
              <a:rPr lang="en-US" sz="2000" b="0" i="0" u="none" strike="noStrike" cap="none" dirty="0" err="1">
                <a:solidFill>
                  <a:schemeClr val="dk1"/>
                </a:solidFill>
                <a:latin typeface="Gill Sans"/>
                <a:ea typeface="Gill Sans"/>
                <a:cs typeface="Gill Sans"/>
                <a:sym typeface="Gill Sans"/>
              </a:rPr>
              <a:t>Trautmann</a:t>
            </a:r>
            <a:endParaRPr lang="en-US" sz="2000" b="0" i="0" u="none" strike="noStrike" cap="none" dirty="0">
              <a:solidFill>
                <a:schemeClr val="dk1"/>
              </a:solidFill>
              <a:latin typeface="Gill Sans"/>
              <a:ea typeface="Gill Sans"/>
              <a:cs typeface="Gill Sans"/>
              <a:sym typeface="Gill Sans"/>
            </a:endParaRPr>
          </a:p>
          <a:p>
            <a:pPr marL="685800" marR="0" lvl="1" indent="-228600" algn="l" rtl="0">
              <a:lnSpc>
                <a:spcPct val="90000"/>
              </a:lnSpc>
              <a:spcBef>
                <a:spcPts val="500"/>
              </a:spcBef>
              <a:spcAft>
                <a:spcPts val="0"/>
              </a:spcAft>
              <a:buClr>
                <a:schemeClr val="dk1"/>
              </a:buClr>
              <a:buSzPts val="2000"/>
              <a:buFont typeface="Arial"/>
              <a:buChar char="•"/>
            </a:pPr>
            <a:r>
              <a:rPr lang="en-US" sz="2000" dirty="0">
                <a:solidFill>
                  <a:schemeClr val="dk1"/>
                </a:solidFill>
                <a:latin typeface="Gill Sans"/>
                <a:ea typeface="Gill Sans"/>
                <a:cs typeface="Gill Sans"/>
                <a:sym typeface="Gill Sans"/>
              </a:rPr>
              <a:t>Sierra Schmidt</a:t>
            </a:r>
          </a:p>
          <a:p>
            <a:pPr marL="685800" marR="0" lvl="1" indent="-228600" algn="l" rtl="0">
              <a:lnSpc>
                <a:spcPct val="90000"/>
              </a:lnSpc>
              <a:spcBef>
                <a:spcPts val="500"/>
              </a:spcBef>
              <a:spcAft>
                <a:spcPts val="0"/>
              </a:spcAft>
              <a:buClr>
                <a:schemeClr val="dk1"/>
              </a:buClr>
              <a:buSzPts val="2000"/>
              <a:buFont typeface="Arial"/>
              <a:buChar char="•"/>
            </a:pPr>
            <a:r>
              <a:rPr lang="en-US" sz="2000" b="0" i="0" u="none" strike="noStrike" cap="none" dirty="0" err="1">
                <a:solidFill>
                  <a:schemeClr val="dk1"/>
                </a:solidFill>
                <a:latin typeface="Gill Sans"/>
                <a:ea typeface="Gill Sans"/>
                <a:cs typeface="Gill Sans"/>
                <a:sym typeface="Gill Sans"/>
              </a:rPr>
              <a:t>Johanyx</a:t>
            </a:r>
            <a:r>
              <a:rPr lang="en-US" sz="2000" b="0" i="0" u="none" strike="noStrike" cap="none" dirty="0">
                <a:solidFill>
                  <a:schemeClr val="dk1"/>
                </a:solidFill>
                <a:latin typeface="Gill Sans"/>
                <a:ea typeface="Gill Sans"/>
                <a:cs typeface="Gill Sans"/>
                <a:sym typeface="Gill Sans"/>
              </a:rPr>
              <a:t> Rod</a:t>
            </a:r>
            <a:r>
              <a:rPr lang="en-US" sz="2000" dirty="0">
                <a:solidFill>
                  <a:schemeClr val="dk1"/>
                </a:solidFill>
                <a:latin typeface="Gill Sans"/>
                <a:ea typeface="Gill Sans"/>
                <a:cs typeface="Gill Sans"/>
                <a:sym typeface="Gill Sans"/>
              </a:rPr>
              <a:t>riguez</a:t>
            </a:r>
            <a:endParaRPr lang="en-US" sz="2000" b="0" i="0" u="none" strike="noStrike" cap="none" dirty="0">
              <a:solidFill>
                <a:schemeClr val="dk1"/>
              </a:solidFill>
              <a:latin typeface="Gill Sans"/>
              <a:ea typeface="Gill Sans"/>
              <a:cs typeface="Gill Sans"/>
              <a:sym typeface="Gill Sans"/>
            </a:endParaRPr>
          </a:p>
          <a:p>
            <a:pPr marL="685800" marR="0" lvl="1" indent="-228600" algn="l" rtl="0">
              <a:lnSpc>
                <a:spcPct val="90000"/>
              </a:lnSpc>
              <a:spcBef>
                <a:spcPts val="500"/>
              </a:spcBef>
              <a:spcAft>
                <a:spcPts val="0"/>
              </a:spcAft>
              <a:buClr>
                <a:schemeClr val="dk1"/>
              </a:buClr>
              <a:buSzPts val="2000"/>
              <a:buFont typeface="Arial"/>
              <a:buChar char="•"/>
            </a:pPr>
            <a:endParaRPr lang="en-US" sz="2000" dirty="0">
              <a:solidFill>
                <a:schemeClr val="dk1"/>
              </a:solidFill>
              <a:latin typeface="Gill Sans"/>
              <a:ea typeface="Gill Sans"/>
              <a:cs typeface="Gill Sans"/>
              <a:sym typeface="Gill Sans"/>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Gill Sans"/>
                <a:ea typeface="Gill Sans"/>
                <a:cs typeface="Gill Sans"/>
                <a:sym typeface="Gill Sans"/>
              </a:rPr>
              <a:t>Dr. Steven Gregory</a:t>
            </a:r>
          </a:p>
          <a:p>
            <a:pPr marL="228600" marR="0" lvl="0" indent="-228600" algn="l" rtl="0">
              <a:lnSpc>
                <a:spcPct val="90000"/>
              </a:lnSpc>
              <a:spcBef>
                <a:spcPts val="1000"/>
              </a:spcBef>
              <a:spcAft>
                <a:spcPts val="0"/>
              </a:spcAft>
              <a:buClr>
                <a:schemeClr val="dk1"/>
              </a:buClr>
              <a:buSzPts val="2800"/>
              <a:buFont typeface="Arial"/>
              <a:buChar char="•"/>
            </a:pPr>
            <a:endParaRPr lang="en-US" sz="2800" dirty="0">
              <a:solidFill>
                <a:schemeClr val="dk1"/>
              </a:solidFill>
              <a:latin typeface="Gill Sans"/>
              <a:ea typeface="Arial"/>
              <a:cs typeface="Gill Sans"/>
              <a:sym typeface="Gill Sans"/>
            </a:endParaRPr>
          </a:p>
          <a:p>
            <a:pPr marR="0" lvl="0" algn="l" rtl="0">
              <a:lnSpc>
                <a:spcPct val="90000"/>
              </a:lnSpc>
              <a:spcBef>
                <a:spcPts val="1000"/>
              </a:spcBef>
              <a:spcAft>
                <a:spcPts val="0"/>
              </a:spcAft>
              <a:buClr>
                <a:schemeClr val="dk1"/>
              </a:buClr>
              <a:buSzPts val="2800"/>
            </a:pPr>
            <a:endParaRPr sz="1400" b="0" i="0" u="none" strike="noStrike" cap="none" dirty="0">
              <a:solidFill>
                <a:srgbClr val="000000"/>
              </a:solidFill>
              <a:latin typeface="Arial"/>
              <a:ea typeface="Arial"/>
              <a:cs typeface="Arial"/>
              <a:sym typeface="Arial"/>
            </a:endParaRPr>
          </a:p>
          <a:p>
            <a:pPr marL="228600" marR="0" lvl="0" indent="-228600" algn="l" rtl="0">
              <a:lnSpc>
                <a:spcPct val="90000"/>
              </a:lnSpc>
              <a:spcBef>
                <a:spcPts val="1000"/>
              </a:spcBef>
              <a:spcAft>
                <a:spcPts val="0"/>
              </a:spcAft>
              <a:buClr>
                <a:schemeClr val="dk1"/>
              </a:buClr>
              <a:buSzPts val="2800"/>
              <a:buFont typeface="Arial"/>
              <a:buChar char="•"/>
            </a:pPr>
            <a:r>
              <a:rPr lang="en-US" sz="2800" b="0" i="0" u="none" strike="noStrike" cap="none" dirty="0">
                <a:solidFill>
                  <a:schemeClr val="dk1"/>
                </a:solidFill>
                <a:latin typeface="Gill Sans"/>
                <a:ea typeface="Gill Sans"/>
                <a:cs typeface="Gill Sans"/>
                <a:sym typeface="Gill Sans"/>
              </a:rPr>
              <a:t>URI INBRE core</a:t>
            </a:r>
          </a:p>
          <a:p>
            <a:pPr marL="685800" lvl="1" indent="-228600">
              <a:lnSpc>
                <a:spcPct val="90000"/>
              </a:lnSpc>
              <a:spcBef>
                <a:spcPts val="1000"/>
              </a:spcBef>
              <a:buClr>
                <a:schemeClr val="dk1"/>
              </a:buClr>
              <a:buSzPts val="2800"/>
              <a:buFont typeface="Arial"/>
              <a:buChar char="•"/>
            </a:pPr>
            <a:r>
              <a:rPr lang="en-US" sz="2000" dirty="0">
                <a:solidFill>
                  <a:schemeClr val="dk1"/>
                </a:solidFill>
                <a:latin typeface="Gill Sans"/>
                <a:ea typeface="Arial"/>
                <a:cs typeface="Gill Sans"/>
                <a:sym typeface="Gill Sans"/>
              </a:rPr>
              <a:t>Janet </a:t>
            </a:r>
            <a:r>
              <a:rPr lang="en-US" sz="2000" dirty="0" err="1">
                <a:solidFill>
                  <a:schemeClr val="dk1"/>
                </a:solidFill>
                <a:latin typeface="Gill Sans"/>
                <a:ea typeface="Arial"/>
                <a:cs typeface="Gill Sans"/>
                <a:sym typeface="Gill Sans"/>
              </a:rPr>
              <a:t>Atoyan</a:t>
            </a:r>
            <a:endParaRPr sz="2000" b="0" i="0" u="none" strike="noStrike" cap="none" dirty="0">
              <a:solidFill>
                <a:srgbClr val="000000"/>
              </a:solidFill>
              <a:latin typeface="Arial"/>
              <a:ea typeface="Arial"/>
              <a:cs typeface="Arial"/>
              <a:sym typeface="Arial"/>
            </a:endParaRPr>
          </a:p>
        </p:txBody>
      </p:sp>
      <p:pic>
        <p:nvPicPr>
          <p:cNvPr id="322" name="Google Shape;322;p23" descr="Rhode Island Foundation"/>
          <p:cNvPicPr preferRelativeResize="0"/>
          <p:nvPr/>
        </p:nvPicPr>
        <p:blipFill rotWithShape="1">
          <a:blip r:embed="rId3">
            <a:alphaModFix/>
          </a:blip>
          <a:srcRect/>
          <a:stretch/>
        </p:blipFill>
        <p:spPr>
          <a:xfrm>
            <a:off x="3903772" y="6069554"/>
            <a:ext cx="1843998" cy="596588"/>
          </a:xfrm>
          <a:prstGeom prst="rect">
            <a:avLst/>
          </a:prstGeom>
          <a:noFill/>
          <a:ln>
            <a:noFill/>
          </a:ln>
        </p:spPr>
      </p:pic>
      <p:pic>
        <p:nvPicPr>
          <p:cNvPr id="323" name="Google Shape;323;p23"/>
          <p:cNvPicPr preferRelativeResize="0"/>
          <p:nvPr/>
        </p:nvPicPr>
        <p:blipFill rotWithShape="1">
          <a:blip r:embed="rId4">
            <a:alphaModFix/>
          </a:blip>
          <a:srcRect/>
          <a:stretch/>
        </p:blipFill>
        <p:spPr>
          <a:xfrm>
            <a:off x="6529313" y="6075364"/>
            <a:ext cx="3295261" cy="495300"/>
          </a:xfrm>
          <a:prstGeom prst="rect">
            <a:avLst/>
          </a:prstGeom>
          <a:noFill/>
          <a:ln>
            <a:noFill/>
          </a:ln>
        </p:spPr>
      </p:pic>
      <p:pic>
        <p:nvPicPr>
          <p:cNvPr id="324" name="Google Shape;324;p23" descr="Rhode Island IDeA Network of Biomedical Research Excellence – (RI-INBRE)"/>
          <p:cNvPicPr preferRelativeResize="0"/>
          <p:nvPr/>
        </p:nvPicPr>
        <p:blipFill rotWithShape="1">
          <a:blip r:embed="rId5">
            <a:alphaModFix/>
          </a:blip>
          <a:srcRect/>
          <a:stretch/>
        </p:blipFill>
        <p:spPr>
          <a:xfrm>
            <a:off x="8553911" y="4876828"/>
            <a:ext cx="2358052" cy="919575"/>
          </a:xfrm>
          <a:prstGeom prst="rect">
            <a:avLst/>
          </a:prstGeom>
          <a:noFill/>
          <a:ln>
            <a:noFill/>
          </a:ln>
        </p:spPr>
      </p:pic>
      <p:pic>
        <p:nvPicPr>
          <p:cNvPr id="326" name="Google Shape;326;p23"/>
          <p:cNvPicPr preferRelativeResize="0"/>
          <p:nvPr/>
        </p:nvPicPr>
        <p:blipFill rotWithShape="1">
          <a:blip r:embed="rId6">
            <a:alphaModFix/>
          </a:blip>
          <a:srcRect/>
          <a:stretch/>
        </p:blipFill>
        <p:spPr>
          <a:xfrm>
            <a:off x="3935836" y="4855170"/>
            <a:ext cx="1879432" cy="734277"/>
          </a:xfrm>
          <a:prstGeom prst="rect">
            <a:avLst/>
          </a:prstGeom>
          <a:noFill/>
          <a:ln>
            <a:noFill/>
          </a:ln>
        </p:spPr>
      </p:pic>
      <p:pic>
        <p:nvPicPr>
          <p:cNvPr id="327" name="Google Shape;327;p23"/>
          <p:cNvPicPr preferRelativeResize="0"/>
          <p:nvPr/>
        </p:nvPicPr>
        <p:blipFill rotWithShape="1">
          <a:blip r:embed="rId7">
            <a:alphaModFix/>
          </a:blip>
          <a:srcRect/>
          <a:stretch/>
        </p:blipFill>
        <p:spPr>
          <a:xfrm>
            <a:off x="6184895" y="4876828"/>
            <a:ext cx="1721309" cy="734277"/>
          </a:xfrm>
          <a:prstGeom prst="rect">
            <a:avLst/>
          </a:prstGeom>
          <a:noFill/>
          <a:ln>
            <a:noFill/>
          </a:ln>
        </p:spPr>
      </p:pic>
      <p:pic>
        <p:nvPicPr>
          <p:cNvPr id="3" name="Picture 2" descr="A group of people standing in front of a store&#10;&#10;Description automatically generated">
            <a:extLst>
              <a:ext uri="{FF2B5EF4-FFF2-40B4-BE49-F238E27FC236}">
                <a16:creationId xmlns:a16="http://schemas.microsoft.com/office/drawing/2014/main" id="{A72D5FB3-08EC-ED58-6001-A3E9C03873AB}"/>
              </a:ext>
            </a:extLst>
          </p:cNvPr>
          <p:cNvPicPr>
            <a:picLocks noChangeAspect="1"/>
          </p:cNvPicPr>
          <p:nvPr/>
        </p:nvPicPr>
        <p:blipFill>
          <a:blip r:embed="rId8"/>
          <a:stretch>
            <a:fillRect/>
          </a:stretch>
        </p:blipFill>
        <p:spPr>
          <a:xfrm>
            <a:off x="6437676" y="365125"/>
            <a:ext cx="3295261" cy="439368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FD89E-706B-43DB-F681-34DB20FD652C}"/>
              </a:ext>
            </a:extLst>
          </p:cNvPr>
          <p:cNvSpPr>
            <a:spLocks noGrp="1"/>
          </p:cNvSpPr>
          <p:nvPr>
            <p:ph type="title"/>
          </p:nvPr>
        </p:nvSpPr>
        <p:spPr/>
        <p:txBody>
          <a:bodyPr/>
          <a:lstStyle/>
          <a:p>
            <a:r>
              <a:rPr lang="en-US" dirty="0"/>
              <a:t>70S Ribosomes can be pulled down</a:t>
            </a:r>
          </a:p>
        </p:txBody>
      </p:sp>
      <p:pic>
        <p:nvPicPr>
          <p:cNvPr id="5" name="Content Placeholder 4" descr="A graph of a dna test&#10;&#10;Description automatically generated">
            <a:extLst>
              <a:ext uri="{FF2B5EF4-FFF2-40B4-BE49-F238E27FC236}">
                <a16:creationId xmlns:a16="http://schemas.microsoft.com/office/drawing/2014/main" id="{A26C1427-C763-6120-5FA6-D5F82411C568}"/>
              </a:ext>
            </a:extLst>
          </p:cNvPr>
          <p:cNvPicPr>
            <a:picLocks noGrp="1" noChangeAspect="1"/>
          </p:cNvPicPr>
          <p:nvPr>
            <p:ph idx="4294967295"/>
          </p:nvPr>
        </p:nvPicPr>
        <p:blipFill>
          <a:blip r:embed="rId2"/>
          <a:stretch>
            <a:fillRect/>
          </a:stretch>
        </p:blipFill>
        <p:spPr>
          <a:xfrm>
            <a:off x="2871788" y="1690688"/>
            <a:ext cx="4921250" cy="4291012"/>
          </a:xfrm>
        </p:spPr>
      </p:pic>
      <p:sp>
        <p:nvSpPr>
          <p:cNvPr id="3" name="TextBox 2">
            <a:extLst>
              <a:ext uri="{FF2B5EF4-FFF2-40B4-BE49-F238E27FC236}">
                <a16:creationId xmlns:a16="http://schemas.microsoft.com/office/drawing/2014/main" id="{A578C6DA-09A7-C815-0697-DA2A6A5B7D51}"/>
              </a:ext>
            </a:extLst>
          </p:cNvPr>
          <p:cNvSpPr txBox="1"/>
          <p:nvPr/>
        </p:nvSpPr>
        <p:spPr>
          <a:xfrm>
            <a:off x="7216877" y="2467897"/>
            <a:ext cx="2435282" cy="400110"/>
          </a:xfrm>
          <a:prstGeom prst="rect">
            <a:avLst/>
          </a:prstGeom>
          <a:noFill/>
        </p:spPr>
        <p:txBody>
          <a:bodyPr wrap="none" rtlCol="0">
            <a:spAutoFit/>
          </a:bodyPr>
          <a:lstStyle/>
          <a:p>
            <a:r>
              <a:rPr lang="en-US" sz="2000" dirty="0">
                <a:latin typeface="Helvetica" pitchFamily="2" charset="0"/>
              </a:rPr>
              <a:t>Immunoprecipitated</a:t>
            </a:r>
          </a:p>
        </p:txBody>
      </p:sp>
      <p:sp>
        <p:nvSpPr>
          <p:cNvPr id="4" name="TextBox 3">
            <a:extLst>
              <a:ext uri="{FF2B5EF4-FFF2-40B4-BE49-F238E27FC236}">
                <a16:creationId xmlns:a16="http://schemas.microsoft.com/office/drawing/2014/main" id="{10124D83-5190-6F8A-89EB-94256BE74D24}"/>
              </a:ext>
            </a:extLst>
          </p:cNvPr>
          <p:cNvSpPr txBox="1"/>
          <p:nvPr/>
        </p:nvSpPr>
        <p:spPr>
          <a:xfrm>
            <a:off x="7216877" y="2816196"/>
            <a:ext cx="1980479" cy="400110"/>
          </a:xfrm>
          <a:prstGeom prst="rect">
            <a:avLst/>
          </a:prstGeom>
          <a:noFill/>
        </p:spPr>
        <p:txBody>
          <a:bodyPr wrap="none" rtlCol="0">
            <a:spAutoFit/>
          </a:bodyPr>
          <a:lstStyle/>
          <a:p>
            <a:r>
              <a:rPr lang="en-US" sz="2000" dirty="0">
                <a:latin typeface="Helvetica" pitchFamily="2" charset="0"/>
              </a:rPr>
              <a:t>Total ribosomes</a:t>
            </a:r>
          </a:p>
        </p:txBody>
      </p:sp>
    </p:spTree>
    <p:extLst>
      <p:ext uri="{BB962C8B-B14F-4D97-AF65-F5344CB8AC3E}">
        <p14:creationId xmlns:p14="http://schemas.microsoft.com/office/powerpoint/2010/main" val="2927774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background with white lines&#10;&#10;Description automatically generated with medium confidence">
            <a:extLst>
              <a:ext uri="{FF2B5EF4-FFF2-40B4-BE49-F238E27FC236}">
                <a16:creationId xmlns:a16="http://schemas.microsoft.com/office/drawing/2014/main" id="{9C6B4624-E2A6-CCE7-9D12-5DED1C11F145}"/>
              </a:ext>
            </a:extLst>
          </p:cNvPr>
          <p:cNvPicPr>
            <a:picLocks noChangeAspect="1"/>
          </p:cNvPicPr>
          <p:nvPr/>
        </p:nvPicPr>
        <p:blipFill>
          <a:blip r:embed="rId2"/>
          <a:stretch>
            <a:fillRect/>
          </a:stretch>
        </p:blipFill>
        <p:spPr>
          <a:xfrm>
            <a:off x="2419020" y="454240"/>
            <a:ext cx="7772400" cy="5949520"/>
          </a:xfrm>
          <a:prstGeom prst="rect">
            <a:avLst/>
          </a:prstGeom>
        </p:spPr>
      </p:pic>
      <p:sp>
        <p:nvSpPr>
          <p:cNvPr id="2" name="TextBox 1">
            <a:extLst>
              <a:ext uri="{FF2B5EF4-FFF2-40B4-BE49-F238E27FC236}">
                <a16:creationId xmlns:a16="http://schemas.microsoft.com/office/drawing/2014/main" id="{EE3B0C50-A1AC-CF65-153A-844194005731}"/>
              </a:ext>
            </a:extLst>
          </p:cNvPr>
          <p:cNvSpPr txBox="1"/>
          <p:nvPr/>
        </p:nvSpPr>
        <p:spPr>
          <a:xfrm>
            <a:off x="573024" y="4901184"/>
            <a:ext cx="1178528" cy="646331"/>
          </a:xfrm>
          <a:prstGeom prst="rect">
            <a:avLst/>
          </a:prstGeom>
          <a:noFill/>
        </p:spPr>
        <p:txBody>
          <a:bodyPr wrap="none" rtlCol="0">
            <a:spAutoFit/>
          </a:bodyPr>
          <a:lstStyle/>
          <a:p>
            <a:r>
              <a:rPr lang="en-US" dirty="0"/>
              <a:t>IP 11/6/23</a:t>
            </a:r>
          </a:p>
          <a:p>
            <a:r>
              <a:rPr lang="en-US" dirty="0"/>
              <a:t>Western</a:t>
            </a:r>
          </a:p>
        </p:txBody>
      </p:sp>
    </p:spTree>
    <p:extLst>
      <p:ext uri="{BB962C8B-B14F-4D97-AF65-F5344CB8AC3E}">
        <p14:creationId xmlns:p14="http://schemas.microsoft.com/office/powerpoint/2010/main" val="115048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B61E6-3F2E-B9F6-C959-77917AFD3F13}"/>
              </a:ext>
            </a:extLst>
          </p:cNvPr>
          <p:cNvSpPr>
            <a:spLocks noGrp="1"/>
          </p:cNvSpPr>
          <p:nvPr>
            <p:ph type="title"/>
          </p:nvPr>
        </p:nvSpPr>
        <p:spPr/>
        <p:txBody>
          <a:bodyPr/>
          <a:lstStyle/>
          <a:p>
            <a:r>
              <a:rPr lang="en-US" dirty="0"/>
              <a:t>The Ribosome</a:t>
            </a:r>
          </a:p>
        </p:txBody>
      </p:sp>
      <p:pic>
        <p:nvPicPr>
          <p:cNvPr id="5" name="Content Placeholder 4" descr="A close-up of a molecule&#10;&#10;Description automatically generated">
            <a:extLst>
              <a:ext uri="{FF2B5EF4-FFF2-40B4-BE49-F238E27FC236}">
                <a16:creationId xmlns:a16="http://schemas.microsoft.com/office/drawing/2014/main" id="{904F200C-E831-A9EC-32DF-635C834DECD1}"/>
              </a:ext>
            </a:extLst>
          </p:cNvPr>
          <p:cNvPicPr>
            <a:picLocks noGrp="1" noChangeAspect="1"/>
          </p:cNvPicPr>
          <p:nvPr>
            <p:ph idx="1"/>
          </p:nvPr>
        </p:nvPicPr>
        <p:blipFill>
          <a:blip r:embed="rId2"/>
          <a:stretch>
            <a:fillRect/>
          </a:stretch>
        </p:blipFill>
        <p:spPr>
          <a:xfrm>
            <a:off x="3111500" y="1505744"/>
            <a:ext cx="5353050" cy="4618004"/>
          </a:xfrm>
        </p:spPr>
      </p:pic>
    </p:spTree>
    <p:extLst>
      <p:ext uri="{BB962C8B-B14F-4D97-AF65-F5344CB8AC3E}">
        <p14:creationId xmlns:p14="http://schemas.microsoft.com/office/powerpoint/2010/main" val="3816273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3DB813-027E-D072-C5D3-A796225A7F8B}"/>
              </a:ext>
            </a:extLst>
          </p:cNvPr>
          <p:cNvSpPr>
            <a:spLocks noGrp="1"/>
          </p:cNvSpPr>
          <p:nvPr>
            <p:ph type="title"/>
          </p:nvPr>
        </p:nvSpPr>
        <p:spPr/>
        <p:txBody>
          <a:bodyPr/>
          <a:lstStyle/>
          <a:p>
            <a:r>
              <a:rPr lang="en-US" cap="none" dirty="0"/>
              <a:t>bS21: a small subunit ribosomal protein</a:t>
            </a:r>
            <a:endParaRPr lang="en-US" dirty="0"/>
          </a:p>
        </p:txBody>
      </p:sp>
      <p:pic>
        <p:nvPicPr>
          <p:cNvPr id="5" name="Content Placeholder 4" descr="A structure of a protein&#10;&#10;Description automatically generated with medium confidence">
            <a:extLst>
              <a:ext uri="{FF2B5EF4-FFF2-40B4-BE49-F238E27FC236}">
                <a16:creationId xmlns:a16="http://schemas.microsoft.com/office/drawing/2014/main" id="{54E0074C-D3F9-4F9D-1DBB-1D6D2BB78A16}"/>
              </a:ext>
            </a:extLst>
          </p:cNvPr>
          <p:cNvPicPr>
            <a:picLocks noGrp="1" noChangeAspect="1"/>
          </p:cNvPicPr>
          <p:nvPr>
            <p:ph idx="4294967295"/>
          </p:nvPr>
        </p:nvPicPr>
        <p:blipFill>
          <a:blip r:embed="rId2"/>
          <a:stretch>
            <a:fillRect/>
          </a:stretch>
        </p:blipFill>
        <p:spPr>
          <a:xfrm>
            <a:off x="1400175" y="1690688"/>
            <a:ext cx="3365500" cy="4076700"/>
          </a:xfrm>
        </p:spPr>
      </p:pic>
      <p:pic>
        <p:nvPicPr>
          <p:cNvPr id="8" name="Picture 7" descr="A close-up of a dna model&#10;&#10;Description automatically generated">
            <a:extLst>
              <a:ext uri="{FF2B5EF4-FFF2-40B4-BE49-F238E27FC236}">
                <a16:creationId xmlns:a16="http://schemas.microsoft.com/office/drawing/2014/main" id="{3C182D88-70FE-4FF5-F7B1-A77FECF5750F}"/>
              </a:ext>
            </a:extLst>
          </p:cNvPr>
          <p:cNvPicPr>
            <a:picLocks noChangeAspect="1"/>
          </p:cNvPicPr>
          <p:nvPr/>
        </p:nvPicPr>
        <p:blipFill>
          <a:blip r:embed="rId3"/>
          <a:stretch>
            <a:fillRect/>
          </a:stretch>
        </p:blipFill>
        <p:spPr>
          <a:xfrm>
            <a:off x="5595936" y="1376363"/>
            <a:ext cx="5548313" cy="4966083"/>
          </a:xfrm>
          <a:prstGeom prst="rect">
            <a:avLst/>
          </a:prstGeom>
        </p:spPr>
      </p:pic>
      <p:sp>
        <p:nvSpPr>
          <p:cNvPr id="10" name="TextBox 9">
            <a:extLst>
              <a:ext uri="{FF2B5EF4-FFF2-40B4-BE49-F238E27FC236}">
                <a16:creationId xmlns:a16="http://schemas.microsoft.com/office/drawing/2014/main" id="{1C053D47-F853-1E37-906D-A4A89E9D4BD2}"/>
              </a:ext>
            </a:extLst>
          </p:cNvPr>
          <p:cNvSpPr txBox="1"/>
          <p:nvPr/>
        </p:nvSpPr>
        <p:spPr>
          <a:xfrm>
            <a:off x="378619" y="6157780"/>
            <a:ext cx="6100762" cy="461665"/>
          </a:xfrm>
          <a:prstGeom prst="rect">
            <a:avLst/>
          </a:prstGeom>
          <a:noFill/>
        </p:spPr>
        <p:txBody>
          <a:bodyPr wrap="square">
            <a:spAutoFit/>
          </a:bodyPr>
          <a:lstStyle/>
          <a:p>
            <a:pPr marL="98425" lvl="0" indent="0" algn="l" rtl="0">
              <a:lnSpc>
                <a:spcPct val="100000"/>
              </a:lnSpc>
              <a:spcBef>
                <a:spcPts val="0"/>
              </a:spcBef>
              <a:spcAft>
                <a:spcPts val="0"/>
              </a:spcAft>
              <a:buSzPts val="3000"/>
              <a:buNone/>
            </a:pPr>
            <a:r>
              <a:rPr lang="en-US" sz="2400" dirty="0"/>
              <a:t>bS21 is involved in translation initiation</a:t>
            </a:r>
          </a:p>
        </p:txBody>
      </p:sp>
    </p:spTree>
    <p:extLst>
      <p:ext uri="{BB962C8B-B14F-4D97-AF65-F5344CB8AC3E}">
        <p14:creationId xmlns:p14="http://schemas.microsoft.com/office/powerpoint/2010/main" val="236518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creenshot of a video game&#10;&#10;Description automatically generated with low confidence">
            <a:extLst>
              <a:ext uri="{FF2B5EF4-FFF2-40B4-BE49-F238E27FC236}">
                <a16:creationId xmlns:a16="http://schemas.microsoft.com/office/drawing/2014/main" id="{1ED7E0C8-C44E-B9AF-FAEF-E7238858E665}"/>
              </a:ext>
            </a:extLst>
          </p:cNvPr>
          <p:cNvPicPr>
            <a:picLocks noChangeAspect="1"/>
          </p:cNvPicPr>
          <p:nvPr/>
        </p:nvPicPr>
        <p:blipFill rotWithShape="1">
          <a:blip r:embed="rId3"/>
          <a:srcRect l="48303" t="69638" r="36444"/>
          <a:stretch/>
        </p:blipFill>
        <p:spPr>
          <a:xfrm>
            <a:off x="8684364" y="3947822"/>
            <a:ext cx="1605046" cy="1618432"/>
          </a:xfrm>
          <a:prstGeom prst="rect">
            <a:avLst/>
          </a:prstGeom>
        </p:spPr>
      </p:pic>
      <p:sp>
        <p:nvSpPr>
          <p:cNvPr id="2" name="Title 1">
            <a:extLst>
              <a:ext uri="{FF2B5EF4-FFF2-40B4-BE49-F238E27FC236}">
                <a16:creationId xmlns:a16="http://schemas.microsoft.com/office/drawing/2014/main" id="{F2FE53BA-B60B-432B-A28F-475D4AD38747}"/>
              </a:ext>
            </a:extLst>
          </p:cNvPr>
          <p:cNvSpPr>
            <a:spLocks noGrp="1"/>
          </p:cNvSpPr>
          <p:nvPr>
            <p:ph type="title"/>
          </p:nvPr>
        </p:nvSpPr>
        <p:spPr/>
        <p:txBody>
          <a:bodyPr>
            <a:normAutofit fontScale="90000"/>
          </a:bodyPr>
          <a:lstStyle/>
          <a:p>
            <a:r>
              <a:rPr lang="en-US" dirty="0"/>
              <a:t>Multiple bS21 homologs lead to heterogenous ribosomes in </a:t>
            </a:r>
            <a:r>
              <a:rPr lang="en-US" i="1" dirty="0"/>
              <a:t>Francisella tularensis </a:t>
            </a:r>
          </a:p>
        </p:txBody>
      </p:sp>
      <p:grpSp>
        <p:nvGrpSpPr>
          <p:cNvPr id="37" name="Group 36">
            <a:extLst>
              <a:ext uri="{FF2B5EF4-FFF2-40B4-BE49-F238E27FC236}">
                <a16:creationId xmlns:a16="http://schemas.microsoft.com/office/drawing/2014/main" id="{8D23FF7F-6A19-BF54-5DAF-001957354431}"/>
              </a:ext>
            </a:extLst>
          </p:cNvPr>
          <p:cNvGrpSpPr/>
          <p:nvPr/>
        </p:nvGrpSpPr>
        <p:grpSpPr>
          <a:xfrm>
            <a:off x="1237866" y="1713087"/>
            <a:ext cx="2936568" cy="592491"/>
            <a:chOff x="1237866" y="1897151"/>
            <a:chExt cx="2936568" cy="592491"/>
          </a:xfrm>
        </p:grpSpPr>
        <p:grpSp>
          <p:nvGrpSpPr>
            <p:cNvPr id="20" name="Group 19">
              <a:extLst>
                <a:ext uri="{FF2B5EF4-FFF2-40B4-BE49-F238E27FC236}">
                  <a16:creationId xmlns:a16="http://schemas.microsoft.com/office/drawing/2014/main" id="{2E048DBC-AACB-408C-8C50-DDE4C175BC67}"/>
                </a:ext>
              </a:extLst>
            </p:cNvPr>
            <p:cNvGrpSpPr/>
            <p:nvPr/>
          </p:nvGrpSpPr>
          <p:grpSpPr>
            <a:xfrm>
              <a:off x="1237866" y="2071052"/>
              <a:ext cx="2936568" cy="409498"/>
              <a:chOff x="88488" y="5508064"/>
              <a:chExt cx="2433484" cy="302800"/>
            </a:xfrm>
          </p:grpSpPr>
          <p:sp>
            <p:nvSpPr>
              <p:cNvPr id="21" name="Rectangle 20">
                <a:extLst>
                  <a:ext uri="{FF2B5EF4-FFF2-40B4-BE49-F238E27FC236}">
                    <a16:creationId xmlns:a16="http://schemas.microsoft.com/office/drawing/2014/main" id="{7B2E7CE3-F39D-4A4B-ACA3-EB10B9F81FF5}"/>
                  </a:ext>
                </a:extLst>
              </p:cNvPr>
              <p:cNvSpPr/>
              <p:nvPr/>
            </p:nvSpPr>
            <p:spPr>
              <a:xfrm>
                <a:off x="339211" y="55748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7D856861-AF5D-4CD7-A60D-617A009C7AD6}"/>
                  </a:ext>
                </a:extLst>
              </p:cNvPr>
              <p:cNvSpPr/>
              <p:nvPr/>
            </p:nvSpPr>
            <p:spPr>
              <a:xfrm>
                <a:off x="1597742" y="5574890"/>
                <a:ext cx="835395" cy="235974"/>
              </a:xfrm>
              <a:prstGeom prst="rect">
                <a:avLst/>
              </a:prstGeom>
              <a:solidFill>
                <a:srgbClr val="BBE1C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E2F19A2F-905C-4516-8C8C-A111EFB6A789}"/>
                  </a:ext>
                </a:extLst>
              </p:cNvPr>
              <p:cNvSpPr txBox="1"/>
              <p:nvPr/>
            </p:nvSpPr>
            <p:spPr>
              <a:xfrm>
                <a:off x="1663398" y="5519341"/>
                <a:ext cx="718056" cy="2915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rpsU1</a:t>
                </a:r>
              </a:p>
            </p:txBody>
          </p:sp>
          <p:sp>
            <p:nvSpPr>
              <p:cNvPr id="25" name="TextBox 24">
                <a:extLst>
                  <a:ext uri="{FF2B5EF4-FFF2-40B4-BE49-F238E27FC236}">
                    <a16:creationId xmlns:a16="http://schemas.microsoft.com/office/drawing/2014/main" id="{064A10EE-B828-4FFB-A0D3-BCF1874F8F26}"/>
                  </a:ext>
                </a:extLst>
              </p:cNvPr>
              <p:cNvSpPr txBox="1"/>
              <p:nvPr/>
            </p:nvSpPr>
            <p:spPr>
              <a:xfrm>
                <a:off x="552432" y="5508064"/>
                <a:ext cx="698117" cy="29151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cspC</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cxnSp>
            <p:nvCxnSpPr>
              <p:cNvPr id="22" name="Straight Connector 21">
                <a:extLst>
                  <a:ext uri="{FF2B5EF4-FFF2-40B4-BE49-F238E27FC236}">
                    <a16:creationId xmlns:a16="http://schemas.microsoft.com/office/drawing/2014/main" id="{77643CB9-90A7-4CC8-A41E-313561290D5F}"/>
                  </a:ext>
                </a:extLst>
              </p:cNvPr>
              <p:cNvCxnSpPr/>
              <p:nvPr/>
            </p:nvCxnSpPr>
            <p:spPr>
              <a:xfrm>
                <a:off x="88488" y="5810864"/>
                <a:ext cx="2433484" cy="0"/>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C8D88673-005C-44E0-9941-34265127BF1D}"/>
                </a:ext>
              </a:extLst>
            </p:cNvPr>
            <p:cNvGrpSpPr/>
            <p:nvPr/>
          </p:nvGrpSpPr>
          <p:grpSpPr>
            <a:xfrm>
              <a:off x="1307178" y="1897151"/>
              <a:ext cx="527368" cy="592491"/>
              <a:chOff x="5299447" y="2480912"/>
              <a:chExt cx="796553" cy="447345"/>
            </a:xfrm>
          </p:grpSpPr>
          <p:cxnSp>
            <p:nvCxnSpPr>
              <p:cNvPr id="9" name="Straight Connector 8">
                <a:extLst>
                  <a:ext uri="{FF2B5EF4-FFF2-40B4-BE49-F238E27FC236}">
                    <a16:creationId xmlns:a16="http://schemas.microsoft.com/office/drawing/2014/main" id="{4C5D8E56-C5A1-4CB4-AEAB-F8543993DB27}"/>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5D73B5C0-4F79-4A61-B18F-0E26945E3472}"/>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36" name="Group 35">
            <a:extLst>
              <a:ext uri="{FF2B5EF4-FFF2-40B4-BE49-F238E27FC236}">
                <a16:creationId xmlns:a16="http://schemas.microsoft.com/office/drawing/2014/main" id="{4059D46F-F0AF-4C63-D764-0B0B758C96B3}"/>
              </a:ext>
            </a:extLst>
          </p:cNvPr>
          <p:cNvGrpSpPr/>
          <p:nvPr/>
        </p:nvGrpSpPr>
        <p:grpSpPr>
          <a:xfrm>
            <a:off x="1247526" y="2974011"/>
            <a:ext cx="6271992" cy="757425"/>
            <a:chOff x="1247526" y="3373925"/>
            <a:chExt cx="6271992" cy="757425"/>
          </a:xfrm>
        </p:grpSpPr>
        <p:grpSp>
          <p:nvGrpSpPr>
            <p:cNvPr id="3" name="Group 2">
              <a:extLst>
                <a:ext uri="{FF2B5EF4-FFF2-40B4-BE49-F238E27FC236}">
                  <a16:creationId xmlns:a16="http://schemas.microsoft.com/office/drawing/2014/main" id="{1B92F4DE-56FB-4C41-A4C7-C875F904ED82}"/>
                </a:ext>
              </a:extLst>
            </p:cNvPr>
            <p:cNvGrpSpPr/>
            <p:nvPr/>
          </p:nvGrpSpPr>
          <p:grpSpPr>
            <a:xfrm>
              <a:off x="1247526" y="3667618"/>
              <a:ext cx="6271992" cy="428803"/>
              <a:chOff x="375074" y="3675587"/>
              <a:chExt cx="7597803" cy="549128"/>
            </a:xfrm>
          </p:grpSpPr>
          <p:grpSp>
            <p:nvGrpSpPr>
              <p:cNvPr id="10" name="Group 9">
                <a:extLst>
                  <a:ext uri="{FF2B5EF4-FFF2-40B4-BE49-F238E27FC236}">
                    <a16:creationId xmlns:a16="http://schemas.microsoft.com/office/drawing/2014/main" id="{AECAF56C-1FF8-461B-A083-A9E4DBA1F9D0}"/>
                  </a:ext>
                </a:extLst>
              </p:cNvPr>
              <p:cNvGrpSpPr/>
              <p:nvPr/>
            </p:nvGrpSpPr>
            <p:grpSpPr>
              <a:xfrm>
                <a:off x="682215" y="3675587"/>
                <a:ext cx="6863619" cy="527506"/>
                <a:chOff x="2873471" y="5821692"/>
                <a:chExt cx="3972892" cy="280603"/>
              </a:xfrm>
            </p:grpSpPr>
            <p:sp>
              <p:nvSpPr>
                <p:cNvPr id="12" name="Rectangle 11">
                  <a:extLst>
                    <a:ext uri="{FF2B5EF4-FFF2-40B4-BE49-F238E27FC236}">
                      <a16:creationId xmlns:a16="http://schemas.microsoft.com/office/drawing/2014/main" id="{2C00F6EE-7F1E-4C55-9248-A39881C85FB4}"/>
                    </a:ext>
                  </a:extLst>
                </p:cNvPr>
                <p:cNvSpPr/>
                <p:nvPr/>
              </p:nvSpPr>
              <p:spPr>
                <a:xfrm>
                  <a:off x="4335968"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535FAEE5-7563-4F02-A146-3EBF747ABDC8}"/>
                    </a:ext>
                  </a:extLst>
                </p:cNvPr>
                <p:cNvSpPr/>
                <p:nvPr/>
              </p:nvSpPr>
              <p:spPr>
                <a:xfrm>
                  <a:off x="2886174" y="5854289"/>
                  <a:ext cx="608685" cy="235974"/>
                </a:xfrm>
                <a:prstGeom prst="rect">
                  <a:avLst/>
                </a:prstGeom>
                <a:solidFill>
                  <a:srgbClr val="DA2627"/>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188F732B-9348-4CEA-AC35-5AB68F45D103}"/>
                    </a:ext>
                  </a:extLst>
                </p:cNvPr>
                <p:cNvSpPr/>
                <p:nvPr/>
              </p:nvSpPr>
              <p:spPr>
                <a:xfrm>
                  <a:off x="5636995" y="5854290"/>
                  <a:ext cx="1209368"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A15446D8-3622-4E5E-932B-72EC3FC94227}"/>
                    </a:ext>
                  </a:extLst>
                </p:cNvPr>
                <p:cNvSpPr txBox="1"/>
                <p:nvPr/>
              </p:nvSpPr>
              <p:spPr>
                <a:xfrm>
                  <a:off x="4572301" y="5821692"/>
                  <a:ext cx="649762"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dnaG</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17" name="TextBox 16">
                  <a:extLst>
                    <a:ext uri="{FF2B5EF4-FFF2-40B4-BE49-F238E27FC236}">
                      <a16:creationId xmlns:a16="http://schemas.microsoft.com/office/drawing/2014/main" id="{E02D3E7D-9689-4562-8B40-67790DECDAED}"/>
                    </a:ext>
                  </a:extLst>
                </p:cNvPr>
                <p:cNvSpPr txBox="1"/>
                <p:nvPr/>
              </p:nvSpPr>
              <p:spPr>
                <a:xfrm>
                  <a:off x="5931980" y="5827655"/>
                  <a:ext cx="563296"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rpoD</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18" name="Rectangle 17">
                  <a:extLst>
                    <a:ext uri="{FF2B5EF4-FFF2-40B4-BE49-F238E27FC236}">
                      <a16:creationId xmlns:a16="http://schemas.microsoft.com/office/drawing/2014/main" id="{698352D2-02F1-4B41-AB6B-BF6EFBDA8EFF}"/>
                    </a:ext>
                  </a:extLst>
                </p:cNvPr>
                <p:cNvSpPr/>
                <p:nvPr/>
              </p:nvSpPr>
              <p:spPr>
                <a:xfrm>
                  <a:off x="3559285" y="5854289"/>
                  <a:ext cx="702823" cy="235974"/>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1" u="none" strike="noStrike" kern="1200" cap="none" spc="0" normalizeH="0" baseline="0" noProof="0">
                    <a:ln>
                      <a:noFill/>
                    </a:ln>
                    <a:solidFill>
                      <a:prstClr val="white"/>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97D9AC1B-7415-4C16-9C71-54E2633027CD}"/>
                    </a:ext>
                  </a:extLst>
                </p:cNvPr>
                <p:cNvSpPr txBox="1"/>
                <p:nvPr/>
              </p:nvSpPr>
              <p:spPr>
                <a:xfrm>
                  <a:off x="3609726" y="5827657"/>
                  <a:ext cx="577004"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err="1">
                      <a:ln>
                        <a:noFill/>
                      </a:ln>
                      <a:solidFill>
                        <a:prstClr val="black"/>
                      </a:solidFill>
                      <a:effectLst/>
                      <a:uLnTx/>
                      <a:uFillTx/>
                      <a:latin typeface="Century Gothic" charset="0"/>
                      <a:ea typeface="Century Gothic" charset="0"/>
                      <a:cs typeface="Century Gothic" charset="0"/>
                    </a:rPr>
                    <a:t>yqeY</a:t>
                  </a:r>
                  <a:endParaRPr kumimoji="0" lang="en-US" sz="2200" b="0"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endParaRPr>
                </a:p>
              </p:txBody>
            </p:sp>
            <p:sp>
              <p:nvSpPr>
                <p:cNvPr id="11" name="TextBox 10">
                  <a:extLst>
                    <a:ext uri="{FF2B5EF4-FFF2-40B4-BE49-F238E27FC236}">
                      <a16:creationId xmlns:a16="http://schemas.microsoft.com/office/drawing/2014/main" id="{AE96A1C4-9A3A-4524-9FFE-C7D1B7CA94B8}"/>
                    </a:ext>
                  </a:extLst>
                </p:cNvPr>
                <p:cNvSpPr txBox="1"/>
                <p:nvPr/>
              </p:nvSpPr>
              <p:spPr>
                <a:xfrm>
                  <a:off x="2873471" y="5833740"/>
                  <a:ext cx="607584" cy="26855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rpsU2</a:t>
                  </a:r>
                </a:p>
              </p:txBody>
            </p:sp>
          </p:grpSp>
          <p:cxnSp>
            <p:nvCxnSpPr>
              <p:cNvPr id="28" name="Straight Connector 27">
                <a:extLst>
                  <a:ext uri="{FF2B5EF4-FFF2-40B4-BE49-F238E27FC236}">
                    <a16:creationId xmlns:a16="http://schemas.microsoft.com/office/drawing/2014/main" id="{E1B42F70-5F01-4312-AF86-B4DBBB375442}"/>
                  </a:ext>
                </a:extLst>
              </p:cNvPr>
              <p:cNvCxnSpPr>
                <a:cxnSpLocks/>
              </p:cNvCxnSpPr>
              <p:nvPr/>
            </p:nvCxnSpPr>
            <p:spPr>
              <a:xfrm flipV="1">
                <a:off x="375074" y="4180502"/>
                <a:ext cx="7597803" cy="44213"/>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8" name="Group 67">
              <a:extLst>
                <a:ext uri="{FF2B5EF4-FFF2-40B4-BE49-F238E27FC236}">
                  <a16:creationId xmlns:a16="http://schemas.microsoft.com/office/drawing/2014/main" id="{331EF46C-3D81-40FB-9150-38E3D410086B}"/>
                </a:ext>
              </a:extLst>
            </p:cNvPr>
            <p:cNvGrpSpPr/>
            <p:nvPr/>
          </p:nvGrpSpPr>
          <p:grpSpPr>
            <a:xfrm>
              <a:off x="1306351" y="3373925"/>
              <a:ext cx="527368" cy="757425"/>
              <a:chOff x="5299447" y="2480912"/>
              <a:chExt cx="796553" cy="447345"/>
            </a:xfrm>
          </p:grpSpPr>
          <p:cxnSp>
            <p:nvCxnSpPr>
              <p:cNvPr id="69" name="Straight Connector 68">
                <a:extLst>
                  <a:ext uri="{FF2B5EF4-FFF2-40B4-BE49-F238E27FC236}">
                    <a16:creationId xmlns:a16="http://schemas.microsoft.com/office/drawing/2014/main" id="{457B1360-BE97-46FE-B233-D0F8B12C155A}"/>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7481F4CA-2549-4180-B27D-6A2C1CE0F32C}"/>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grpSp>
        <p:nvGrpSpPr>
          <p:cNvPr id="35" name="Group 34">
            <a:extLst>
              <a:ext uri="{FF2B5EF4-FFF2-40B4-BE49-F238E27FC236}">
                <a16:creationId xmlns:a16="http://schemas.microsoft.com/office/drawing/2014/main" id="{2F9D9036-5953-CC59-8526-F142AADF3661}"/>
              </a:ext>
            </a:extLst>
          </p:cNvPr>
          <p:cNvGrpSpPr/>
          <p:nvPr/>
        </p:nvGrpSpPr>
        <p:grpSpPr>
          <a:xfrm>
            <a:off x="1247525" y="4399869"/>
            <a:ext cx="1758050" cy="653844"/>
            <a:chOff x="1247525" y="5117244"/>
            <a:chExt cx="1758050" cy="653844"/>
          </a:xfrm>
        </p:grpSpPr>
        <p:grpSp>
          <p:nvGrpSpPr>
            <p:cNvPr id="4" name="Group 3">
              <a:extLst>
                <a:ext uri="{FF2B5EF4-FFF2-40B4-BE49-F238E27FC236}">
                  <a16:creationId xmlns:a16="http://schemas.microsoft.com/office/drawing/2014/main" id="{2A1F6859-2CA6-4D08-9BA8-65289EB3ECC2}"/>
                </a:ext>
              </a:extLst>
            </p:cNvPr>
            <p:cNvGrpSpPr/>
            <p:nvPr/>
          </p:nvGrpSpPr>
          <p:grpSpPr>
            <a:xfrm>
              <a:off x="1247525" y="5336103"/>
              <a:ext cx="1758050" cy="414612"/>
              <a:chOff x="7425086" y="5569807"/>
              <a:chExt cx="1084733" cy="241057"/>
            </a:xfrm>
          </p:grpSpPr>
          <p:sp>
            <p:nvSpPr>
              <p:cNvPr id="6" name="Rectangle 5">
                <a:extLst>
                  <a:ext uri="{FF2B5EF4-FFF2-40B4-BE49-F238E27FC236}">
                    <a16:creationId xmlns:a16="http://schemas.microsoft.com/office/drawing/2014/main" id="{7EA30759-068C-472C-A603-61E96E0C0612}"/>
                  </a:ext>
                </a:extLst>
              </p:cNvPr>
              <p:cNvSpPr/>
              <p:nvPr/>
            </p:nvSpPr>
            <p:spPr>
              <a:xfrm>
                <a:off x="7622191" y="5604953"/>
                <a:ext cx="585017" cy="205909"/>
              </a:xfrm>
              <a:prstGeom prst="rect">
                <a:avLst/>
              </a:prstGeom>
              <a:solidFill>
                <a:srgbClr val="35989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E1C12214-8D38-4EC7-80B6-EA689D27FD6A}"/>
                  </a:ext>
                </a:extLst>
              </p:cNvPr>
              <p:cNvSpPr txBox="1"/>
              <p:nvPr/>
            </p:nvSpPr>
            <p:spPr>
              <a:xfrm>
                <a:off x="7646030" y="5569807"/>
                <a:ext cx="534640" cy="22920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prstClr val="black"/>
                    </a:solidFill>
                    <a:effectLst/>
                    <a:uLnTx/>
                    <a:uFillTx/>
                    <a:latin typeface="Century Gothic" charset="0"/>
                    <a:ea typeface="Century Gothic" charset="0"/>
                    <a:cs typeface="Century Gothic" charset="0"/>
                  </a:rPr>
                  <a:t>rpsU3</a:t>
                </a:r>
              </a:p>
            </p:txBody>
          </p:sp>
          <p:cxnSp>
            <p:nvCxnSpPr>
              <p:cNvPr id="5" name="Straight Connector 4">
                <a:extLst>
                  <a:ext uri="{FF2B5EF4-FFF2-40B4-BE49-F238E27FC236}">
                    <a16:creationId xmlns:a16="http://schemas.microsoft.com/office/drawing/2014/main" id="{08CF31FC-A688-4259-9D46-AC4A242F097D}"/>
                  </a:ext>
                </a:extLst>
              </p:cNvPr>
              <p:cNvCxnSpPr>
                <a:cxnSpLocks/>
              </p:cNvCxnSpPr>
              <p:nvPr/>
            </p:nvCxnSpPr>
            <p:spPr>
              <a:xfrm>
                <a:off x="7425086" y="5810863"/>
                <a:ext cx="1084733" cy="1"/>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CF0DE6A2-D168-447C-AC32-4D5E1C47F0A1}"/>
                </a:ext>
              </a:extLst>
            </p:cNvPr>
            <p:cNvGrpSpPr/>
            <p:nvPr/>
          </p:nvGrpSpPr>
          <p:grpSpPr>
            <a:xfrm>
              <a:off x="1306111" y="5117244"/>
              <a:ext cx="527368" cy="653844"/>
              <a:chOff x="5299447" y="2480912"/>
              <a:chExt cx="796553" cy="447345"/>
            </a:xfrm>
          </p:grpSpPr>
          <p:cxnSp>
            <p:nvCxnSpPr>
              <p:cNvPr id="72" name="Straight Connector 71">
                <a:extLst>
                  <a:ext uri="{FF2B5EF4-FFF2-40B4-BE49-F238E27FC236}">
                    <a16:creationId xmlns:a16="http://schemas.microsoft.com/office/drawing/2014/main" id="{97B89B47-EC89-43C2-9CD7-D6E0F3389683}"/>
                  </a:ext>
                </a:extLst>
              </p:cNvPr>
              <p:cNvCxnSpPr>
                <a:cxnSpLocks/>
              </p:cNvCxnSpPr>
              <p:nvPr/>
            </p:nvCxnSpPr>
            <p:spPr>
              <a:xfrm>
                <a:off x="5299447" y="2480912"/>
                <a:ext cx="0" cy="447345"/>
              </a:xfrm>
              <a:prstGeom prst="line">
                <a:avLst/>
              </a:prstGeom>
              <a:ln w="12700"/>
            </p:spPr>
            <p:style>
              <a:lnRef idx="1">
                <a:schemeClr val="dk1"/>
              </a:lnRef>
              <a:fillRef idx="0">
                <a:schemeClr val="dk1"/>
              </a:fillRef>
              <a:effectRef idx="0">
                <a:schemeClr val="dk1"/>
              </a:effectRef>
              <a:fontRef idx="minor">
                <a:schemeClr val="tx1"/>
              </a:fontRef>
            </p:style>
          </p:cxnSp>
          <p:cxnSp>
            <p:nvCxnSpPr>
              <p:cNvPr id="73" name="Straight Arrow Connector 72">
                <a:extLst>
                  <a:ext uri="{FF2B5EF4-FFF2-40B4-BE49-F238E27FC236}">
                    <a16:creationId xmlns:a16="http://schemas.microsoft.com/office/drawing/2014/main" id="{78602E2B-D57E-4A82-BCAF-935AD7D71DB0}"/>
                  </a:ext>
                </a:extLst>
              </p:cNvPr>
              <p:cNvCxnSpPr/>
              <p:nvPr/>
            </p:nvCxnSpPr>
            <p:spPr>
              <a:xfrm>
                <a:off x="5299447" y="2480912"/>
                <a:ext cx="796553"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p:sp>
        <p:nvSpPr>
          <p:cNvPr id="26" name="TextBox 25">
            <a:extLst>
              <a:ext uri="{FF2B5EF4-FFF2-40B4-BE49-F238E27FC236}">
                <a16:creationId xmlns:a16="http://schemas.microsoft.com/office/drawing/2014/main" id="{C8380E27-AEE7-3464-FEBE-A0C2C4A97FB9}"/>
              </a:ext>
            </a:extLst>
          </p:cNvPr>
          <p:cNvSpPr txBox="1"/>
          <p:nvPr/>
        </p:nvSpPr>
        <p:spPr>
          <a:xfrm>
            <a:off x="10528335" y="1789499"/>
            <a:ext cx="10278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bS21-1</a:t>
            </a:r>
          </a:p>
        </p:txBody>
      </p:sp>
      <p:sp>
        <p:nvSpPr>
          <p:cNvPr id="30" name="TextBox 29">
            <a:extLst>
              <a:ext uri="{FF2B5EF4-FFF2-40B4-BE49-F238E27FC236}">
                <a16:creationId xmlns:a16="http://schemas.microsoft.com/office/drawing/2014/main" id="{A940861E-C0A7-AA4F-1476-EE2C7EB1FB79}"/>
              </a:ext>
            </a:extLst>
          </p:cNvPr>
          <p:cNvSpPr txBox="1"/>
          <p:nvPr/>
        </p:nvSpPr>
        <p:spPr>
          <a:xfrm>
            <a:off x="10528335" y="3136796"/>
            <a:ext cx="10278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bS21-2</a:t>
            </a:r>
          </a:p>
        </p:txBody>
      </p:sp>
      <p:sp>
        <p:nvSpPr>
          <p:cNvPr id="31" name="TextBox 30">
            <a:extLst>
              <a:ext uri="{FF2B5EF4-FFF2-40B4-BE49-F238E27FC236}">
                <a16:creationId xmlns:a16="http://schemas.microsoft.com/office/drawing/2014/main" id="{7231317F-9F9C-3FE0-75CB-96C2A74BAB08}"/>
              </a:ext>
            </a:extLst>
          </p:cNvPr>
          <p:cNvSpPr txBox="1"/>
          <p:nvPr/>
        </p:nvSpPr>
        <p:spPr>
          <a:xfrm>
            <a:off x="10003351" y="1317654"/>
            <a:ext cx="207781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70S containing:</a:t>
            </a:r>
          </a:p>
        </p:txBody>
      </p:sp>
      <p:sp>
        <p:nvSpPr>
          <p:cNvPr id="34" name="TextBox 33">
            <a:extLst>
              <a:ext uri="{FF2B5EF4-FFF2-40B4-BE49-F238E27FC236}">
                <a16:creationId xmlns:a16="http://schemas.microsoft.com/office/drawing/2014/main" id="{B6AADFA8-3F7C-C047-1F81-CA93F7AC1ACF}"/>
              </a:ext>
            </a:extLst>
          </p:cNvPr>
          <p:cNvSpPr txBox="1"/>
          <p:nvPr/>
        </p:nvSpPr>
        <p:spPr>
          <a:xfrm>
            <a:off x="10528335" y="4484093"/>
            <a:ext cx="1027845"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bS21-3</a:t>
            </a:r>
          </a:p>
        </p:txBody>
      </p:sp>
      <p:sp>
        <p:nvSpPr>
          <p:cNvPr id="8" name="TextBox 7">
            <a:extLst>
              <a:ext uri="{FF2B5EF4-FFF2-40B4-BE49-F238E27FC236}">
                <a16:creationId xmlns:a16="http://schemas.microsoft.com/office/drawing/2014/main" id="{137BD16E-65A1-023B-1501-B9DA3495AD5A}"/>
              </a:ext>
            </a:extLst>
          </p:cNvPr>
          <p:cNvSpPr txBox="1"/>
          <p:nvPr/>
        </p:nvSpPr>
        <p:spPr>
          <a:xfrm>
            <a:off x="9702265" y="5304325"/>
            <a:ext cx="267998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Trautmann</a:t>
            </a:r>
            <a:r>
              <a:rPr kumimoji="0" lang="en-US" sz="1400" b="0" i="0" u="none" strike="noStrike" kern="1200" cap="none" spc="0" normalizeH="0" baseline="0" noProof="0" dirty="0">
                <a:ln>
                  <a:noFill/>
                </a:ln>
                <a:solidFill>
                  <a:prstClr val="black"/>
                </a:solidFill>
                <a:effectLst/>
                <a:uLnTx/>
                <a:uFillTx/>
                <a:latin typeface="Calibri"/>
                <a:ea typeface="+mn-ea"/>
                <a:cs typeface="+mn-cs"/>
              </a:rPr>
              <a:t> and Ramsey, 2022</a:t>
            </a:r>
          </a:p>
        </p:txBody>
      </p:sp>
      <p:sp>
        <p:nvSpPr>
          <p:cNvPr id="33" name="TextBox 32">
            <a:extLst>
              <a:ext uri="{FF2B5EF4-FFF2-40B4-BE49-F238E27FC236}">
                <a16:creationId xmlns:a16="http://schemas.microsoft.com/office/drawing/2014/main" id="{62CA317E-69C6-4D27-934C-BB66C29CAEAC}"/>
              </a:ext>
            </a:extLst>
          </p:cNvPr>
          <p:cNvSpPr txBox="1"/>
          <p:nvPr/>
        </p:nvSpPr>
        <p:spPr>
          <a:xfrm>
            <a:off x="517389" y="5736701"/>
            <a:ext cx="10637849" cy="461665"/>
          </a:xfrm>
          <a:prstGeom prst="rect">
            <a:avLst/>
          </a:prstGeom>
          <a:noFill/>
        </p:spPr>
        <p:txBody>
          <a:bodyPr wrap="none" rtlCol="0">
            <a:spAutoFit/>
          </a:bodyPr>
          <a:lstStyle/>
          <a:p>
            <a:pPr marR="0" lvl="0" algn="l" defTabSz="457200" rtl="0" eaLnBrk="1" fontAlgn="auto" latinLnBrk="0" hangingPunct="1">
              <a:lnSpc>
                <a:spcPct val="100000"/>
              </a:lnSpc>
              <a:spcBef>
                <a:spcPts val="0"/>
              </a:spcBef>
              <a:spcAft>
                <a:spcPts val="0"/>
              </a:spcAft>
              <a:buClrTx/>
              <a:buSzTx/>
              <a:tabLst/>
              <a:defRPr/>
            </a:pPr>
            <a:r>
              <a:rPr kumimoji="0" lang="en-US"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How do changes in ribosome composition influence protein synthesis?</a:t>
            </a:r>
          </a:p>
        </p:txBody>
      </p:sp>
      <p:pic>
        <p:nvPicPr>
          <p:cNvPr id="38" name="Picture 37" descr="A screenshot of a video game&#10;&#10;Description automatically generated with low confidence">
            <a:extLst>
              <a:ext uri="{FF2B5EF4-FFF2-40B4-BE49-F238E27FC236}">
                <a16:creationId xmlns:a16="http://schemas.microsoft.com/office/drawing/2014/main" id="{841E4758-7357-49C5-03BF-67E57293C1D9}"/>
              </a:ext>
            </a:extLst>
          </p:cNvPr>
          <p:cNvPicPr>
            <a:picLocks noChangeAspect="1"/>
          </p:cNvPicPr>
          <p:nvPr/>
        </p:nvPicPr>
        <p:blipFill rotWithShape="1">
          <a:blip r:embed="rId3"/>
          <a:srcRect l="48303" t="39798" r="36444" b="33221"/>
          <a:stretch/>
        </p:blipFill>
        <p:spPr>
          <a:xfrm>
            <a:off x="8684364" y="2633918"/>
            <a:ext cx="1605046" cy="1438149"/>
          </a:xfrm>
          <a:prstGeom prst="rect">
            <a:avLst/>
          </a:prstGeom>
        </p:spPr>
      </p:pic>
      <p:pic>
        <p:nvPicPr>
          <p:cNvPr id="39" name="Picture 38" descr="A screenshot of a video game&#10;&#10;Description automatically generated with low confidence">
            <a:extLst>
              <a:ext uri="{FF2B5EF4-FFF2-40B4-BE49-F238E27FC236}">
                <a16:creationId xmlns:a16="http://schemas.microsoft.com/office/drawing/2014/main" id="{6B441FDA-1EB9-ABB9-DF3D-63D0768A2428}"/>
              </a:ext>
            </a:extLst>
          </p:cNvPr>
          <p:cNvPicPr>
            <a:picLocks noChangeAspect="1"/>
          </p:cNvPicPr>
          <p:nvPr/>
        </p:nvPicPr>
        <p:blipFill rotWithShape="1">
          <a:blip r:embed="rId3"/>
          <a:srcRect l="48303" t="10651" r="36444" b="63061"/>
          <a:stretch/>
        </p:blipFill>
        <p:spPr>
          <a:xfrm>
            <a:off x="8684364" y="1356929"/>
            <a:ext cx="1605046" cy="1401234"/>
          </a:xfrm>
          <a:prstGeom prst="rect">
            <a:avLst/>
          </a:prstGeom>
        </p:spPr>
      </p:pic>
    </p:spTree>
    <p:extLst>
      <p:ext uri="{BB962C8B-B14F-4D97-AF65-F5344CB8AC3E}">
        <p14:creationId xmlns:p14="http://schemas.microsoft.com/office/powerpoint/2010/main" val="241918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P spid="31" grpId="0"/>
      <p:bldP spid="34" grpId="0"/>
      <p:bldP spid="8" grpId="0"/>
      <p:bldP spid="3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F31DB-BB86-F575-413F-145ABA20F321}"/>
              </a:ext>
            </a:extLst>
          </p:cNvPr>
          <p:cNvSpPr>
            <a:spLocks noGrp="1"/>
          </p:cNvSpPr>
          <p:nvPr>
            <p:ph type="title"/>
          </p:nvPr>
        </p:nvSpPr>
        <p:spPr/>
        <p:txBody>
          <a:bodyPr/>
          <a:lstStyle/>
          <a:p>
            <a:r>
              <a:rPr lang="en-US" dirty="0"/>
              <a:t>Ribosome Profiling:</a:t>
            </a:r>
          </a:p>
        </p:txBody>
      </p:sp>
      <p:pic>
        <p:nvPicPr>
          <p:cNvPr id="4" name="Picture 3" descr="A diagram of a polysoma&#10;&#10;Description automatically generated with medium confidence">
            <a:extLst>
              <a:ext uri="{FF2B5EF4-FFF2-40B4-BE49-F238E27FC236}">
                <a16:creationId xmlns:a16="http://schemas.microsoft.com/office/drawing/2014/main" id="{46968209-D946-CB1E-0153-08CD175BC6CB}"/>
              </a:ext>
            </a:extLst>
          </p:cNvPr>
          <p:cNvPicPr>
            <a:picLocks noChangeAspect="1"/>
          </p:cNvPicPr>
          <p:nvPr/>
        </p:nvPicPr>
        <p:blipFill>
          <a:blip r:embed="rId2"/>
          <a:stretch>
            <a:fillRect/>
          </a:stretch>
        </p:blipFill>
        <p:spPr>
          <a:xfrm>
            <a:off x="838200" y="1690688"/>
            <a:ext cx="2197100" cy="1485900"/>
          </a:xfrm>
          <a:prstGeom prst="rect">
            <a:avLst/>
          </a:prstGeom>
        </p:spPr>
      </p:pic>
      <p:pic>
        <p:nvPicPr>
          <p:cNvPr id="6" name="Picture 5" descr="A black arrow pointing to a white background&#10;&#10;Description automatically generated">
            <a:extLst>
              <a:ext uri="{FF2B5EF4-FFF2-40B4-BE49-F238E27FC236}">
                <a16:creationId xmlns:a16="http://schemas.microsoft.com/office/drawing/2014/main" id="{38016466-3E14-24C9-F9C5-BE2C215974E1}"/>
              </a:ext>
            </a:extLst>
          </p:cNvPr>
          <p:cNvPicPr>
            <a:picLocks noChangeAspect="1"/>
          </p:cNvPicPr>
          <p:nvPr/>
        </p:nvPicPr>
        <p:blipFill>
          <a:blip r:embed="rId3"/>
          <a:stretch>
            <a:fillRect/>
          </a:stretch>
        </p:blipFill>
        <p:spPr>
          <a:xfrm>
            <a:off x="3035300" y="1690688"/>
            <a:ext cx="1079500" cy="1485900"/>
          </a:xfrm>
          <a:prstGeom prst="rect">
            <a:avLst/>
          </a:prstGeom>
        </p:spPr>
      </p:pic>
      <p:pic>
        <p:nvPicPr>
          <p:cNvPr id="8" name="Picture 7" descr="A group of monosomas&#10;&#10;Description automatically generated">
            <a:extLst>
              <a:ext uri="{FF2B5EF4-FFF2-40B4-BE49-F238E27FC236}">
                <a16:creationId xmlns:a16="http://schemas.microsoft.com/office/drawing/2014/main" id="{1E9B06BD-D4B8-BF66-9C9E-C2F2CAD4E701}"/>
              </a:ext>
            </a:extLst>
          </p:cNvPr>
          <p:cNvPicPr>
            <a:picLocks noChangeAspect="1"/>
          </p:cNvPicPr>
          <p:nvPr/>
        </p:nvPicPr>
        <p:blipFill>
          <a:blip r:embed="rId4"/>
          <a:stretch>
            <a:fillRect/>
          </a:stretch>
        </p:blipFill>
        <p:spPr>
          <a:xfrm>
            <a:off x="4114800" y="1690688"/>
            <a:ext cx="2120900" cy="1485900"/>
          </a:xfrm>
          <a:prstGeom prst="rect">
            <a:avLst/>
          </a:prstGeom>
        </p:spPr>
      </p:pic>
      <p:pic>
        <p:nvPicPr>
          <p:cNvPr id="10" name="Picture 9" descr="A black arrow pointing to a white background&#10;&#10;Description automatically generated">
            <a:extLst>
              <a:ext uri="{FF2B5EF4-FFF2-40B4-BE49-F238E27FC236}">
                <a16:creationId xmlns:a16="http://schemas.microsoft.com/office/drawing/2014/main" id="{E8166CBB-93FD-5DB5-5D50-4DBD9DD115E2}"/>
              </a:ext>
            </a:extLst>
          </p:cNvPr>
          <p:cNvPicPr>
            <a:picLocks noChangeAspect="1"/>
          </p:cNvPicPr>
          <p:nvPr/>
        </p:nvPicPr>
        <p:blipFill>
          <a:blip r:embed="rId5"/>
          <a:stretch>
            <a:fillRect/>
          </a:stretch>
        </p:blipFill>
        <p:spPr>
          <a:xfrm>
            <a:off x="6273800" y="1690688"/>
            <a:ext cx="1041400" cy="1485900"/>
          </a:xfrm>
          <a:prstGeom prst="rect">
            <a:avLst/>
          </a:prstGeom>
        </p:spPr>
      </p:pic>
      <p:pic>
        <p:nvPicPr>
          <p:cNvPr id="14" name="Picture 13" descr="A white board with green lines and black text&#10;&#10;Description automatically generated">
            <a:extLst>
              <a:ext uri="{FF2B5EF4-FFF2-40B4-BE49-F238E27FC236}">
                <a16:creationId xmlns:a16="http://schemas.microsoft.com/office/drawing/2014/main" id="{D5D2D5B4-3777-D3D0-9E1E-11D3535CA979}"/>
              </a:ext>
            </a:extLst>
          </p:cNvPr>
          <p:cNvPicPr>
            <a:picLocks noChangeAspect="1"/>
          </p:cNvPicPr>
          <p:nvPr/>
        </p:nvPicPr>
        <p:blipFill>
          <a:blip r:embed="rId6"/>
          <a:stretch>
            <a:fillRect/>
          </a:stretch>
        </p:blipFill>
        <p:spPr>
          <a:xfrm>
            <a:off x="7315200" y="1690688"/>
            <a:ext cx="2311400" cy="1485900"/>
          </a:xfrm>
          <a:prstGeom prst="rect">
            <a:avLst/>
          </a:prstGeom>
        </p:spPr>
      </p:pic>
      <p:pic>
        <p:nvPicPr>
          <p:cNvPr id="16" name="Picture 15" descr="A screenshot of a computer&#10;&#10;Description automatically generated">
            <a:extLst>
              <a:ext uri="{FF2B5EF4-FFF2-40B4-BE49-F238E27FC236}">
                <a16:creationId xmlns:a16="http://schemas.microsoft.com/office/drawing/2014/main" id="{697F1D4C-B99B-B9EF-B5F6-8F60656E7199}"/>
              </a:ext>
            </a:extLst>
          </p:cNvPr>
          <p:cNvPicPr>
            <a:picLocks noChangeAspect="1"/>
          </p:cNvPicPr>
          <p:nvPr/>
        </p:nvPicPr>
        <p:blipFill>
          <a:blip r:embed="rId7"/>
          <a:stretch>
            <a:fillRect/>
          </a:stretch>
        </p:blipFill>
        <p:spPr>
          <a:xfrm>
            <a:off x="838200" y="3759201"/>
            <a:ext cx="2959100" cy="1485900"/>
          </a:xfrm>
          <a:prstGeom prst="rect">
            <a:avLst/>
          </a:prstGeom>
        </p:spPr>
      </p:pic>
      <p:pic>
        <p:nvPicPr>
          <p:cNvPr id="18" name="Picture 17" descr="A black text on a white background&#10;&#10;Description automatically generated">
            <a:extLst>
              <a:ext uri="{FF2B5EF4-FFF2-40B4-BE49-F238E27FC236}">
                <a16:creationId xmlns:a16="http://schemas.microsoft.com/office/drawing/2014/main" id="{3A2CFCB2-01A0-9722-D75A-042508851A53}"/>
              </a:ext>
            </a:extLst>
          </p:cNvPr>
          <p:cNvPicPr>
            <a:picLocks noChangeAspect="1"/>
          </p:cNvPicPr>
          <p:nvPr/>
        </p:nvPicPr>
        <p:blipFill>
          <a:blip r:embed="rId8"/>
          <a:stretch>
            <a:fillRect/>
          </a:stretch>
        </p:blipFill>
        <p:spPr>
          <a:xfrm>
            <a:off x="4114800" y="3429000"/>
            <a:ext cx="3048000" cy="1485900"/>
          </a:xfrm>
          <a:prstGeom prst="rect">
            <a:avLst/>
          </a:prstGeom>
        </p:spPr>
      </p:pic>
      <p:pic>
        <p:nvPicPr>
          <p:cNvPr id="20" name="Picture 19" descr="A diagram of a plant&#10;&#10;Description automatically generated with medium confidence">
            <a:extLst>
              <a:ext uri="{FF2B5EF4-FFF2-40B4-BE49-F238E27FC236}">
                <a16:creationId xmlns:a16="http://schemas.microsoft.com/office/drawing/2014/main" id="{418A82ED-FF09-0C29-9BD5-C99FE33D070A}"/>
              </a:ext>
            </a:extLst>
          </p:cNvPr>
          <p:cNvPicPr>
            <a:picLocks noChangeAspect="1"/>
          </p:cNvPicPr>
          <p:nvPr/>
        </p:nvPicPr>
        <p:blipFill>
          <a:blip r:embed="rId9"/>
          <a:stretch>
            <a:fillRect/>
          </a:stretch>
        </p:blipFill>
        <p:spPr>
          <a:xfrm>
            <a:off x="7480300" y="3571875"/>
            <a:ext cx="2717800" cy="1485900"/>
          </a:xfrm>
          <a:prstGeom prst="rect">
            <a:avLst/>
          </a:prstGeom>
        </p:spPr>
      </p:pic>
      <p:sp>
        <p:nvSpPr>
          <p:cNvPr id="22" name="TextBox 21">
            <a:extLst>
              <a:ext uri="{FF2B5EF4-FFF2-40B4-BE49-F238E27FC236}">
                <a16:creationId xmlns:a16="http://schemas.microsoft.com/office/drawing/2014/main" id="{BC31C4FF-EA14-36A1-4346-65E2BEE49401}"/>
              </a:ext>
            </a:extLst>
          </p:cNvPr>
          <p:cNvSpPr txBox="1"/>
          <p:nvPr/>
        </p:nvSpPr>
        <p:spPr>
          <a:xfrm>
            <a:off x="838200" y="6085443"/>
            <a:ext cx="6100762" cy="369332"/>
          </a:xfrm>
          <a:prstGeom prst="rect">
            <a:avLst/>
          </a:prstGeom>
          <a:noFill/>
        </p:spPr>
        <p:txBody>
          <a:bodyPr wrap="square">
            <a:spAutoFit/>
          </a:bodyPr>
          <a:lstStyle/>
          <a:p>
            <a:r>
              <a:rPr lang="en-US" dirty="0"/>
              <a:t>Johnson and Li, 2018</a:t>
            </a:r>
          </a:p>
        </p:txBody>
      </p:sp>
    </p:spTree>
    <p:extLst>
      <p:ext uri="{BB962C8B-B14F-4D97-AF65-F5344CB8AC3E}">
        <p14:creationId xmlns:p14="http://schemas.microsoft.com/office/powerpoint/2010/main" val="117669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48B704-86EF-F657-D99D-88A1750430DD}"/>
              </a:ext>
            </a:extLst>
          </p:cNvPr>
          <p:cNvSpPr>
            <a:spLocks noGrp="1"/>
          </p:cNvSpPr>
          <p:nvPr>
            <p:ph type="title"/>
          </p:nvPr>
        </p:nvSpPr>
        <p:spPr>
          <a:xfrm>
            <a:off x="253616" y="-35792"/>
            <a:ext cx="10515600" cy="1325563"/>
          </a:xfrm>
        </p:spPr>
        <p:txBody>
          <a:bodyPr/>
          <a:lstStyle/>
          <a:p>
            <a:r>
              <a:rPr lang="en-US" dirty="0"/>
              <a:t>Heterogeneity of bS21 in LVS</a:t>
            </a:r>
          </a:p>
        </p:txBody>
      </p:sp>
      <p:sp>
        <p:nvSpPr>
          <p:cNvPr id="2" name="TextBox 1">
            <a:extLst>
              <a:ext uri="{FF2B5EF4-FFF2-40B4-BE49-F238E27FC236}">
                <a16:creationId xmlns:a16="http://schemas.microsoft.com/office/drawing/2014/main" id="{4BD3A3B0-FCD8-B460-8789-5DD00D8A47C6}"/>
              </a:ext>
            </a:extLst>
          </p:cNvPr>
          <p:cNvSpPr txBox="1"/>
          <p:nvPr/>
        </p:nvSpPr>
        <p:spPr>
          <a:xfrm>
            <a:off x="253616" y="1046956"/>
            <a:ext cx="8114850" cy="738664"/>
          </a:xfrm>
          <a:prstGeom prst="rect">
            <a:avLst/>
          </a:prstGeom>
          <a:noFill/>
        </p:spPr>
        <p:txBody>
          <a:bodyPr wrap="none" rtlCol="0">
            <a:spAutoFit/>
          </a:bodyPr>
          <a:lstStyle/>
          <a:p>
            <a:r>
              <a:rPr lang="en-US" sz="2400" b="1" dirty="0"/>
              <a:t>How do we specifically identify translation by each homolog?</a:t>
            </a:r>
          </a:p>
          <a:p>
            <a:endParaRPr lang="en-US" dirty="0">
              <a:highlight>
                <a:srgbClr val="FFFF00"/>
              </a:highlight>
            </a:endParaRPr>
          </a:p>
        </p:txBody>
      </p:sp>
      <p:pic>
        <p:nvPicPr>
          <p:cNvPr id="5" name="Picture 4" descr="A group of purple clouds&#10;&#10;Description automatically generated">
            <a:extLst>
              <a:ext uri="{FF2B5EF4-FFF2-40B4-BE49-F238E27FC236}">
                <a16:creationId xmlns:a16="http://schemas.microsoft.com/office/drawing/2014/main" id="{A0AC9470-1F27-C6F3-CCEE-4D90915B7AF8}"/>
              </a:ext>
            </a:extLst>
          </p:cNvPr>
          <p:cNvPicPr>
            <a:picLocks noChangeAspect="1"/>
          </p:cNvPicPr>
          <p:nvPr/>
        </p:nvPicPr>
        <p:blipFill>
          <a:blip r:embed="rId2"/>
          <a:stretch>
            <a:fillRect/>
          </a:stretch>
        </p:blipFill>
        <p:spPr>
          <a:xfrm>
            <a:off x="2050518" y="1416288"/>
            <a:ext cx="7772400" cy="5457543"/>
          </a:xfrm>
          <a:prstGeom prst="rect">
            <a:avLst/>
          </a:prstGeom>
        </p:spPr>
      </p:pic>
    </p:spTree>
    <p:extLst>
      <p:ext uri="{BB962C8B-B14F-4D97-AF65-F5344CB8AC3E}">
        <p14:creationId xmlns:p14="http://schemas.microsoft.com/office/powerpoint/2010/main" val="1479150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F127C8-FC80-6476-BC2C-86D48B80BEF8}"/>
              </a:ext>
            </a:extLst>
          </p:cNvPr>
          <p:cNvSpPr>
            <a:spLocks noGrp="1"/>
          </p:cNvSpPr>
          <p:nvPr>
            <p:ph type="title"/>
          </p:nvPr>
        </p:nvSpPr>
        <p:spPr>
          <a:xfrm>
            <a:off x="256032" y="229297"/>
            <a:ext cx="10515600" cy="815059"/>
          </a:xfrm>
        </p:spPr>
        <p:txBody>
          <a:bodyPr/>
          <a:lstStyle/>
          <a:p>
            <a:r>
              <a:rPr lang="en-US" dirty="0"/>
              <a:t>Heterogeneity of bS21 in LVS</a:t>
            </a:r>
          </a:p>
        </p:txBody>
      </p:sp>
      <p:sp>
        <p:nvSpPr>
          <p:cNvPr id="5" name="TextBox 4">
            <a:extLst>
              <a:ext uri="{FF2B5EF4-FFF2-40B4-BE49-F238E27FC236}">
                <a16:creationId xmlns:a16="http://schemas.microsoft.com/office/drawing/2014/main" id="{E51AED0C-DDCF-8EAE-6342-AE26F81D9B41}"/>
              </a:ext>
            </a:extLst>
          </p:cNvPr>
          <p:cNvSpPr txBox="1"/>
          <p:nvPr/>
        </p:nvSpPr>
        <p:spPr>
          <a:xfrm>
            <a:off x="256032" y="1044356"/>
            <a:ext cx="7991418" cy="738664"/>
          </a:xfrm>
          <a:prstGeom prst="rect">
            <a:avLst/>
          </a:prstGeom>
          <a:noFill/>
        </p:spPr>
        <p:txBody>
          <a:bodyPr wrap="none" rtlCol="0">
            <a:spAutoFit/>
          </a:bodyPr>
          <a:lstStyle/>
          <a:p>
            <a:r>
              <a:rPr lang="en-US" sz="2400" b="1" dirty="0"/>
              <a:t>How do we specifically identify translation by each homolog?</a:t>
            </a:r>
          </a:p>
          <a:p>
            <a:endParaRPr lang="en-US" dirty="0"/>
          </a:p>
        </p:txBody>
      </p:sp>
      <p:pic>
        <p:nvPicPr>
          <p:cNvPr id="2" name="Picture 1" descr="A group of purple clouds with a few people&#10;&#10;Description automatically generated with medium confidence">
            <a:extLst>
              <a:ext uri="{FF2B5EF4-FFF2-40B4-BE49-F238E27FC236}">
                <a16:creationId xmlns:a16="http://schemas.microsoft.com/office/drawing/2014/main" id="{1029DE1B-369F-9A67-7815-7AB7C2FFEAF1}"/>
              </a:ext>
            </a:extLst>
          </p:cNvPr>
          <p:cNvPicPr>
            <a:picLocks noChangeAspect="1"/>
          </p:cNvPicPr>
          <p:nvPr/>
        </p:nvPicPr>
        <p:blipFill>
          <a:blip r:embed="rId2"/>
          <a:stretch>
            <a:fillRect/>
          </a:stretch>
        </p:blipFill>
        <p:spPr>
          <a:xfrm>
            <a:off x="2013587" y="1400457"/>
            <a:ext cx="7772400" cy="5457543"/>
          </a:xfrm>
          <a:prstGeom prst="rect">
            <a:avLst/>
          </a:prstGeom>
        </p:spPr>
      </p:pic>
    </p:spTree>
    <p:extLst>
      <p:ext uri="{BB962C8B-B14F-4D97-AF65-F5344CB8AC3E}">
        <p14:creationId xmlns:p14="http://schemas.microsoft.com/office/powerpoint/2010/main" val="2273279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dna test&#10;&#10;Description automatically generated">
            <a:extLst>
              <a:ext uri="{FF2B5EF4-FFF2-40B4-BE49-F238E27FC236}">
                <a16:creationId xmlns:a16="http://schemas.microsoft.com/office/drawing/2014/main" id="{842E5A6C-F35D-7145-689F-AC1BFC6F2E03}"/>
              </a:ext>
            </a:extLst>
          </p:cNvPr>
          <p:cNvPicPr>
            <a:picLocks noChangeAspect="1"/>
          </p:cNvPicPr>
          <p:nvPr/>
        </p:nvPicPr>
        <p:blipFill>
          <a:blip r:embed="rId2"/>
          <a:stretch>
            <a:fillRect/>
          </a:stretch>
        </p:blipFill>
        <p:spPr>
          <a:xfrm>
            <a:off x="1065701" y="565184"/>
            <a:ext cx="4802799" cy="4209372"/>
          </a:xfrm>
          <a:prstGeom prst="rect">
            <a:avLst/>
          </a:prstGeom>
        </p:spPr>
      </p:pic>
      <p:pic>
        <p:nvPicPr>
          <p:cNvPr id="8" name="Picture 7" descr="A close-up of a test&#10;&#10;Description automatically generated">
            <a:extLst>
              <a:ext uri="{FF2B5EF4-FFF2-40B4-BE49-F238E27FC236}">
                <a16:creationId xmlns:a16="http://schemas.microsoft.com/office/drawing/2014/main" id="{56F04EA9-E845-4A35-1CA0-BCD05AD47B5B}"/>
              </a:ext>
            </a:extLst>
          </p:cNvPr>
          <p:cNvPicPr>
            <a:picLocks noChangeAspect="1"/>
          </p:cNvPicPr>
          <p:nvPr/>
        </p:nvPicPr>
        <p:blipFill>
          <a:blip r:embed="rId3"/>
          <a:stretch>
            <a:fillRect/>
          </a:stretch>
        </p:blipFill>
        <p:spPr>
          <a:xfrm>
            <a:off x="6323502" y="565184"/>
            <a:ext cx="4802799" cy="4209373"/>
          </a:xfrm>
          <a:prstGeom prst="rect">
            <a:avLst/>
          </a:prstGeom>
        </p:spPr>
      </p:pic>
      <p:sp>
        <p:nvSpPr>
          <p:cNvPr id="10" name="Title 9">
            <a:extLst>
              <a:ext uri="{FF2B5EF4-FFF2-40B4-BE49-F238E27FC236}">
                <a16:creationId xmlns:a16="http://schemas.microsoft.com/office/drawing/2014/main" id="{83F246BC-3D60-4E74-D5EC-1C12AFA6C3E3}"/>
              </a:ext>
            </a:extLst>
          </p:cNvPr>
          <p:cNvSpPr>
            <a:spLocks noGrp="1"/>
          </p:cNvSpPr>
          <p:nvPr>
            <p:ph type="title"/>
          </p:nvPr>
        </p:nvSpPr>
        <p:spPr>
          <a:xfrm>
            <a:off x="838200" y="-292669"/>
            <a:ext cx="10515600" cy="1325563"/>
          </a:xfrm>
        </p:spPr>
        <p:txBody>
          <a:bodyPr/>
          <a:lstStyle/>
          <a:p>
            <a:r>
              <a:rPr lang="en-US" dirty="0"/>
              <a:t>LVS-pF-bS21-2-TAP</a:t>
            </a:r>
          </a:p>
        </p:txBody>
      </p:sp>
      <p:sp>
        <p:nvSpPr>
          <p:cNvPr id="11" name="TextBox 10">
            <a:extLst>
              <a:ext uri="{FF2B5EF4-FFF2-40B4-BE49-F238E27FC236}">
                <a16:creationId xmlns:a16="http://schemas.microsoft.com/office/drawing/2014/main" id="{B4A575FB-2FA8-0149-1DE7-4DC7A632EF11}"/>
              </a:ext>
            </a:extLst>
          </p:cNvPr>
          <p:cNvSpPr txBox="1"/>
          <p:nvPr/>
        </p:nvSpPr>
        <p:spPr>
          <a:xfrm>
            <a:off x="9241536" y="6425668"/>
            <a:ext cx="1811906" cy="369332"/>
          </a:xfrm>
          <a:prstGeom prst="rect">
            <a:avLst/>
          </a:prstGeom>
          <a:noFill/>
        </p:spPr>
        <p:txBody>
          <a:bodyPr wrap="none" rtlCol="0">
            <a:spAutoFit/>
          </a:bodyPr>
          <a:lstStyle/>
          <a:p>
            <a:r>
              <a:rPr lang="en-US" dirty="0"/>
              <a:t>Ben Moore, 2023</a:t>
            </a:r>
          </a:p>
        </p:txBody>
      </p:sp>
      <p:graphicFrame>
        <p:nvGraphicFramePr>
          <p:cNvPr id="16" name="Table 15">
            <a:extLst>
              <a:ext uri="{FF2B5EF4-FFF2-40B4-BE49-F238E27FC236}">
                <a16:creationId xmlns:a16="http://schemas.microsoft.com/office/drawing/2014/main" id="{8374D457-89A4-F4F0-FFF5-9E41A7838B3E}"/>
              </a:ext>
            </a:extLst>
          </p:cNvPr>
          <p:cNvGraphicFramePr>
            <a:graphicFrameLocks noGrp="1"/>
          </p:cNvGraphicFramePr>
          <p:nvPr>
            <p:extLst>
              <p:ext uri="{D42A27DB-BD31-4B8C-83A1-F6EECF244321}">
                <p14:modId xmlns:p14="http://schemas.microsoft.com/office/powerpoint/2010/main" val="2558381068"/>
              </p:ext>
            </p:extLst>
          </p:nvPr>
        </p:nvGraphicFramePr>
        <p:xfrm>
          <a:off x="3768284" y="4600440"/>
          <a:ext cx="3420141" cy="2194560"/>
        </p:xfrm>
        <a:graphic>
          <a:graphicData uri="http://schemas.openxmlformats.org/drawingml/2006/table">
            <a:tbl>
              <a:tblPr firstRow="1" bandRow="1">
                <a:tableStyleId>{5C22544A-7EE6-4342-B048-85BDC9FD1C3A}</a:tableStyleId>
              </a:tblPr>
              <a:tblGrid>
                <a:gridCol w="1739452">
                  <a:extLst>
                    <a:ext uri="{9D8B030D-6E8A-4147-A177-3AD203B41FA5}">
                      <a16:colId xmlns:a16="http://schemas.microsoft.com/office/drawing/2014/main" val="3809918210"/>
                    </a:ext>
                  </a:extLst>
                </a:gridCol>
                <a:gridCol w="1680689">
                  <a:extLst>
                    <a:ext uri="{9D8B030D-6E8A-4147-A177-3AD203B41FA5}">
                      <a16:colId xmlns:a16="http://schemas.microsoft.com/office/drawing/2014/main" val="1937075510"/>
                    </a:ext>
                  </a:extLst>
                </a:gridCol>
              </a:tblGrid>
              <a:tr h="261414">
                <a:tc>
                  <a:txBody>
                    <a:bodyPr/>
                    <a:lstStyle/>
                    <a:p>
                      <a:pPr algn="ctr"/>
                      <a:r>
                        <a:rPr lang="en-US" dirty="0"/>
                        <a:t>Compound</a:t>
                      </a:r>
                    </a:p>
                  </a:txBody>
                  <a:tcPr anchor="ctr"/>
                </a:tc>
                <a:tc>
                  <a:txBody>
                    <a:bodyPr/>
                    <a:lstStyle/>
                    <a:p>
                      <a:pPr algn="ctr"/>
                      <a:r>
                        <a:rPr lang="en-US" dirty="0"/>
                        <a:t>Expected MW</a:t>
                      </a:r>
                    </a:p>
                  </a:txBody>
                  <a:tcPr anchor="ctr"/>
                </a:tc>
                <a:extLst>
                  <a:ext uri="{0D108BD9-81ED-4DB2-BD59-A6C34878D82A}">
                    <a16:rowId xmlns:a16="http://schemas.microsoft.com/office/drawing/2014/main" val="8352351"/>
                  </a:ext>
                </a:extLst>
              </a:tr>
              <a:tr h="261414">
                <a:tc>
                  <a:txBody>
                    <a:bodyPr/>
                    <a:lstStyle/>
                    <a:p>
                      <a:r>
                        <a:rPr lang="en-US" b="1" dirty="0"/>
                        <a:t>IgG Heavy Chain</a:t>
                      </a:r>
                    </a:p>
                  </a:txBody>
                  <a:tcPr/>
                </a:tc>
                <a:tc>
                  <a:txBody>
                    <a:bodyPr/>
                    <a:lstStyle/>
                    <a:p>
                      <a:pPr algn="ctr"/>
                      <a:r>
                        <a:rPr lang="en-US" dirty="0"/>
                        <a:t>55 </a:t>
                      </a:r>
                      <a:r>
                        <a:rPr lang="en-US" dirty="0" err="1"/>
                        <a:t>kDa</a:t>
                      </a:r>
                      <a:endParaRPr lang="en-US" dirty="0"/>
                    </a:p>
                  </a:txBody>
                  <a:tcPr/>
                </a:tc>
                <a:extLst>
                  <a:ext uri="{0D108BD9-81ED-4DB2-BD59-A6C34878D82A}">
                    <a16:rowId xmlns:a16="http://schemas.microsoft.com/office/drawing/2014/main" val="3135592157"/>
                  </a:ext>
                </a:extLst>
              </a:tr>
              <a:tr h="261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bS21-2-TAP</a:t>
                      </a:r>
                      <a:endParaRPr 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28.3 </a:t>
                      </a:r>
                      <a:r>
                        <a:rPr lang="en-US" dirty="0" err="1"/>
                        <a:t>kDa</a:t>
                      </a:r>
                      <a:endParaRPr lang="en-US" sz="1800" dirty="0"/>
                    </a:p>
                  </a:txBody>
                  <a:tcPr/>
                </a:tc>
                <a:extLst>
                  <a:ext uri="{0D108BD9-81ED-4DB2-BD59-A6C34878D82A}">
                    <a16:rowId xmlns:a16="http://schemas.microsoft.com/office/drawing/2014/main" val="2691733293"/>
                  </a:ext>
                </a:extLst>
              </a:tr>
              <a:tr h="261414">
                <a:tc>
                  <a:txBody>
                    <a:bodyPr/>
                    <a:lstStyle/>
                    <a:p>
                      <a:r>
                        <a:rPr lang="en-US" b="1" dirty="0"/>
                        <a:t>IgG Light Chain</a:t>
                      </a:r>
                    </a:p>
                  </a:txBody>
                  <a:tcPr/>
                </a:tc>
                <a:tc>
                  <a:txBody>
                    <a:bodyPr/>
                    <a:lstStyle/>
                    <a:p>
                      <a:pPr algn="ctr"/>
                      <a:r>
                        <a:rPr lang="en-US" dirty="0"/>
                        <a:t>25 </a:t>
                      </a:r>
                      <a:r>
                        <a:rPr lang="en-US" dirty="0" err="1"/>
                        <a:t>kDa</a:t>
                      </a:r>
                      <a:endParaRPr lang="en-US" dirty="0"/>
                    </a:p>
                  </a:txBody>
                  <a:tcPr/>
                </a:tc>
                <a:extLst>
                  <a:ext uri="{0D108BD9-81ED-4DB2-BD59-A6C34878D82A}">
                    <a16:rowId xmlns:a16="http://schemas.microsoft.com/office/drawing/2014/main" val="1541611498"/>
                  </a:ext>
                </a:extLst>
              </a:tr>
              <a:tr h="261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bS21-2-CBP</a:t>
                      </a:r>
                      <a:endParaRPr lang="en-US" b="1"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12.7 </a:t>
                      </a:r>
                      <a:r>
                        <a:rPr lang="en-US" dirty="0" err="1"/>
                        <a:t>kDa</a:t>
                      </a:r>
                      <a:endParaRPr lang="en-US" sz="1800" dirty="0"/>
                    </a:p>
                  </a:txBody>
                  <a:tcPr/>
                </a:tc>
                <a:extLst>
                  <a:ext uri="{0D108BD9-81ED-4DB2-BD59-A6C34878D82A}">
                    <a16:rowId xmlns:a16="http://schemas.microsoft.com/office/drawing/2014/main" val="1384251439"/>
                  </a:ext>
                </a:extLst>
              </a:tr>
              <a:tr h="261414">
                <a:tc>
                  <a:txBody>
                    <a:bodyPr/>
                    <a:lstStyle/>
                    <a:p>
                      <a:r>
                        <a:rPr lang="en-US" sz="1800" b="1" dirty="0"/>
                        <a:t>bS21-2</a:t>
                      </a:r>
                      <a:endParaRPr lang="en-US" b="1" dirty="0"/>
                    </a:p>
                  </a:txBody>
                  <a:tcPr/>
                </a:tc>
                <a:tc>
                  <a:txBody>
                    <a:bodyPr/>
                    <a:lstStyle/>
                    <a:p>
                      <a:pPr algn="ctr"/>
                      <a:r>
                        <a:rPr lang="en-US" sz="1800" dirty="0"/>
                        <a:t>7.8 </a:t>
                      </a:r>
                      <a:r>
                        <a:rPr lang="en-US" dirty="0" err="1"/>
                        <a:t>kDa</a:t>
                      </a:r>
                      <a:endParaRPr lang="en-US" dirty="0"/>
                    </a:p>
                  </a:txBody>
                  <a:tcPr/>
                </a:tc>
                <a:extLst>
                  <a:ext uri="{0D108BD9-81ED-4DB2-BD59-A6C34878D82A}">
                    <a16:rowId xmlns:a16="http://schemas.microsoft.com/office/drawing/2014/main" val="3654661470"/>
                  </a:ext>
                </a:extLst>
              </a:tr>
            </a:tbl>
          </a:graphicData>
        </a:graphic>
      </p:graphicFrame>
    </p:spTree>
    <p:extLst>
      <p:ext uri="{BB962C8B-B14F-4D97-AF65-F5344CB8AC3E}">
        <p14:creationId xmlns:p14="http://schemas.microsoft.com/office/powerpoint/2010/main" val="204461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C8387D-22EA-54AA-1402-5A72D1C127F3}"/>
              </a:ext>
            </a:extLst>
          </p:cNvPr>
          <p:cNvSpPr>
            <a:spLocks noGrp="1"/>
          </p:cNvSpPr>
          <p:nvPr>
            <p:ph type="title"/>
          </p:nvPr>
        </p:nvSpPr>
        <p:spPr/>
        <p:txBody>
          <a:bodyPr/>
          <a:lstStyle/>
          <a:p>
            <a:r>
              <a:rPr lang="en-US" dirty="0"/>
              <a:t>Testing epitope tags for bS21 immunoprecipitations</a:t>
            </a:r>
          </a:p>
        </p:txBody>
      </p:sp>
      <p:graphicFrame>
        <p:nvGraphicFramePr>
          <p:cNvPr id="6" name="Table 5">
            <a:extLst>
              <a:ext uri="{FF2B5EF4-FFF2-40B4-BE49-F238E27FC236}">
                <a16:creationId xmlns:a16="http://schemas.microsoft.com/office/drawing/2014/main" id="{36673224-B788-29CA-A45D-25E91F8FA981}"/>
              </a:ext>
            </a:extLst>
          </p:cNvPr>
          <p:cNvGraphicFramePr>
            <a:graphicFrameLocks noGrp="1"/>
          </p:cNvGraphicFramePr>
          <p:nvPr/>
        </p:nvGraphicFramePr>
        <p:xfrm>
          <a:off x="1720850" y="2024380"/>
          <a:ext cx="8127999" cy="184912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493005500"/>
                    </a:ext>
                  </a:extLst>
                </a:gridCol>
                <a:gridCol w="2709333">
                  <a:extLst>
                    <a:ext uri="{9D8B030D-6E8A-4147-A177-3AD203B41FA5}">
                      <a16:colId xmlns:a16="http://schemas.microsoft.com/office/drawing/2014/main" val="2669694084"/>
                    </a:ext>
                  </a:extLst>
                </a:gridCol>
                <a:gridCol w="2709333">
                  <a:extLst>
                    <a:ext uri="{9D8B030D-6E8A-4147-A177-3AD203B41FA5}">
                      <a16:colId xmlns:a16="http://schemas.microsoft.com/office/drawing/2014/main" val="620353219"/>
                    </a:ext>
                  </a:extLst>
                </a:gridCol>
              </a:tblGrid>
              <a:tr h="370840">
                <a:tc>
                  <a:txBody>
                    <a:bodyPr/>
                    <a:lstStyle/>
                    <a:p>
                      <a:r>
                        <a:rPr lang="en-US" dirty="0">
                          <a:solidFill>
                            <a:schemeClr val="tx1"/>
                          </a:solidFill>
                        </a:rPr>
                        <a:t>Epitope Tag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Number of Amino Acids</a:t>
                      </a:r>
                      <a:endParaRPr lang="en-US" i="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Elution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62911100"/>
                  </a:ext>
                </a:extLst>
              </a:tr>
              <a:tr h="370840">
                <a:tc>
                  <a:txBody>
                    <a:bodyPr/>
                    <a:lstStyle/>
                    <a:p>
                      <a:r>
                        <a:rPr lang="en-US" dirty="0">
                          <a:solidFill>
                            <a:schemeClr val="tx1"/>
                          </a:solidFill>
                        </a:rPr>
                        <a:t>HA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HA peptide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8187983"/>
                  </a:ext>
                </a:extLst>
              </a:tr>
              <a:tr h="370840">
                <a:tc>
                  <a:txBody>
                    <a:bodyPr/>
                    <a:lstStyle/>
                    <a:p>
                      <a:r>
                        <a:rPr lang="en-US" dirty="0">
                          <a:solidFill>
                            <a:schemeClr val="tx1"/>
                          </a:solidFill>
                        </a:rPr>
                        <a:t>His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Imidazole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7763672"/>
                  </a:ext>
                </a:extLst>
              </a:tr>
              <a:tr h="370840">
                <a:tc>
                  <a:txBody>
                    <a:bodyPr/>
                    <a:lstStyle/>
                    <a:p>
                      <a:r>
                        <a:rPr lang="en-US" dirty="0">
                          <a:solidFill>
                            <a:schemeClr val="tx1"/>
                          </a:solidFill>
                        </a:rPr>
                        <a:t>FLAG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FLAG peptide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36937511"/>
                  </a:ext>
                </a:extLst>
              </a:tr>
              <a:tr h="277178">
                <a:tc>
                  <a:txBody>
                    <a:bodyPr/>
                    <a:lstStyle/>
                    <a:p>
                      <a:r>
                        <a:rPr lang="en-US" dirty="0">
                          <a:solidFill>
                            <a:schemeClr val="tx1"/>
                          </a:solidFill>
                        </a:rPr>
                        <a:t>V5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chemeClr val="tx1"/>
                          </a:solidFill>
                        </a:rPr>
                        <a:t>V5 peptide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0137354"/>
                  </a:ext>
                </a:extLst>
              </a:tr>
            </a:tbl>
          </a:graphicData>
        </a:graphic>
      </p:graphicFrame>
      <p:sp>
        <p:nvSpPr>
          <p:cNvPr id="2" name="TextBox 1">
            <a:extLst>
              <a:ext uri="{FF2B5EF4-FFF2-40B4-BE49-F238E27FC236}">
                <a16:creationId xmlns:a16="http://schemas.microsoft.com/office/drawing/2014/main" id="{1756713F-39EC-4851-3EFA-D3F6B7585CBE}"/>
              </a:ext>
            </a:extLst>
          </p:cNvPr>
          <p:cNvSpPr txBox="1"/>
          <p:nvPr/>
        </p:nvSpPr>
        <p:spPr>
          <a:xfrm>
            <a:off x="1360334" y="4461171"/>
            <a:ext cx="5230727" cy="1200329"/>
          </a:xfrm>
          <a:prstGeom prst="rect">
            <a:avLst/>
          </a:prstGeom>
          <a:noFill/>
        </p:spPr>
        <p:txBody>
          <a:bodyPr wrap="none" rtlCol="0">
            <a:spAutoFit/>
          </a:bodyPr>
          <a:lstStyle/>
          <a:p>
            <a:pPr marL="285750" indent="-285750">
              <a:buFont typeface="Arial" panose="020B0604020202020204" pitchFamily="34" charset="0"/>
              <a:buChar char="•"/>
            </a:pPr>
            <a:r>
              <a:rPr lang="en-US" sz="2400" dirty="0"/>
              <a:t>Ectopically express on a plasmid</a:t>
            </a:r>
          </a:p>
          <a:p>
            <a:pPr marL="285750" indent="-285750">
              <a:buFont typeface="Arial" panose="020B0604020202020204" pitchFamily="34" charset="0"/>
              <a:buChar char="•"/>
            </a:pPr>
            <a:r>
              <a:rPr lang="en-US" sz="2400" dirty="0"/>
              <a:t>Test to determine integrity of function</a:t>
            </a:r>
          </a:p>
          <a:p>
            <a:endParaRPr lang="en-US" sz="2400" dirty="0"/>
          </a:p>
        </p:txBody>
      </p:sp>
    </p:spTree>
    <p:extLst>
      <p:ext uri="{BB962C8B-B14F-4D97-AF65-F5344CB8AC3E}">
        <p14:creationId xmlns:p14="http://schemas.microsoft.com/office/powerpoint/2010/main" val="24870942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995</TotalTime>
  <Words>612</Words>
  <Application>Microsoft Macintosh PowerPoint</Application>
  <PresentationFormat>Widescreen</PresentationFormat>
  <Paragraphs>151</Paragraphs>
  <Slides>17</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Calibri</vt:lpstr>
      <vt:lpstr>Calibri Light</vt:lpstr>
      <vt:lpstr>Century Gothic</vt:lpstr>
      <vt:lpstr>Gill Sans</vt:lpstr>
      <vt:lpstr>Helvetica</vt:lpstr>
      <vt:lpstr>Helvetica Neue</vt:lpstr>
      <vt:lpstr>Office Theme</vt:lpstr>
      <vt:lpstr>Exploring Preferential Translation of bS21 Homologs in F. tularensis</vt:lpstr>
      <vt:lpstr>The Ribosome</vt:lpstr>
      <vt:lpstr>bS21: a small subunit ribosomal protein</vt:lpstr>
      <vt:lpstr>Multiple bS21 homologs lead to heterogenous ribosomes in Francisella tularensis </vt:lpstr>
      <vt:lpstr>Ribosome Profiling:</vt:lpstr>
      <vt:lpstr>Heterogeneity of bS21 in LVS</vt:lpstr>
      <vt:lpstr>Heterogeneity of bS21 in LVS</vt:lpstr>
      <vt:lpstr>LVS-pF-bS21-2-TAP</vt:lpstr>
      <vt:lpstr>Testing epitope tags for bS21 immunoprecipitations</vt:lpstr>
      <vt:lpstr>PowerPoint Presentation</vt:lpstr>
      <vt:lpstr>PowerPoint Presentation</vt:lpstr>
      <vt:lpstr>PowerPoint Presentation</vt:lpstr>
      <vt:lpstr>PowerPoint Presentation</vt:lpstr>
      <vt:lpstr>Results</vt:lpstr>
      <vt:lpstr>ACKNOWLEDGEMENTS</vt:lpstr>
      <vt:lpstr>70S Ribosomes can be pulled down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 Bernabe</dc:creator>
  <cp:lastModifiedBy>Kira Bernabe</cp:lastModifiedBy>
  <cp:revision>10</cp:revision>
  <dcterms:created xsi:type="dcterms:W3CDTF">2023-11-09T22:21:32Z</dcterms:created>
  <dcterms:modified xsi:type="dcterms:W3CDTF">2023-11-10T14:56:46Z</dcterms:modified>
</cp:coreProperties>
</file>