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4" r:id="rId3"/>
    <p:sldId id="666" r:id="rId4"/>
    <p:sldId id="263" r:id="rId5"/>
    <p:sldId id="266" r:id="rId6"/>
    <p:sldId id="667" r:id="rId7"/>
    <p:sldId id="273" r:id="rId8"/>
    <p:sldId id="672" r:id="rId9"/>
    <p:sldId id="671" r:id="rId10"/>
    <p:sldId id="670" r:id="rId11"/>
    <p:sldId id="668" r:id="rId12"/>
    <p:sldId id="673" r:id="rId13"/>
    <p:sldId id="265"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72"/>
  </p:normalViewPr>
  <p:slideViewPr>
    <p:cSldViewPr snapToGrid="0">
      <p:cViewPr varScale="1">
        <p:scale>
          <a:sx n="90" d="100"/>
          <a:sy n="90" d="100"/>
        </p:scale>
        <p:origin x="232"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B581F-21D8-0745-8E03-4BEC8F75B97F}"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8E0FC10A-BDD1-194B-B97C-498D9DB4AFEC}">
      <dgm:prSet phldrT="[Text]"/>
      <dgm:spPr/>
      <dgm:t>
        <a:bodyPr/>
        <a:lstStyle/>
        <a:p>
          <a:r>
            <a:rPr lang="en-US" dirty="0"/>
            <a:t>Validate epitopes</a:t>
          </a:r>
        </a:p>
      </dgm:t>
    </dgm:pt>
    <dgm:pt modelId="{AF012348-F23B-C443-B2B9-93CD793848DF}" type="parTrans" cxnId="{192CB4EB-2B30-9342-A6A7-E3B04A518416}">
      <dgm:prSet/>
      <dgm:spPr/>
      <dgm:t>
        <a:bodyPr/>
        <a:lstStyle/>
        <a:p>
          <a:endParaRPr lang="en-US"/>
        </a:p>
      </dgm:t>
    </dgm:pt>
    <dgm:pt modelId="{ABAC6138-DBE2-E741-B1CB-3EDB9E8ECD60}" type="sibTrans" cxnId="{192CB4EB-2B30-9342-A6A7-E3B04A518416}">
      <dgm:prSet/>
      <dgm:spPr/>
      <dgm:t>
        <a:bodyPr/>
        <a:lstStyle/>
        <a:p>
          <a:endParaRPr lang="en-US"/>
        </a:p>
      </dgm:t>
    </dgm:pt>
    <dgm:pt modelId="{8343875D-EE3A-5946-BEAE-037499D088DF}">
      <dgm:prSet phldrT="[Text]"/>
      <dgm:spPr/>
      <dgm:t>
        <a:bodyPr/>
        <a:lstStyle/>
        <a:p>
          <a:r>
            <a:rPr lang="en-US" dirty="0"/>
            <a:t>Test efficiency of epitope pull-down</a:t>
          </a:r>
        </a:p>
      </dgm:t>
    </dgm:pt>
    <dgm:pt modelId="{BFC7AD9B-C242-EB4B-9570-280740473CAB}" type="parTrans" cxnId="{5ABD822E-C8F5-0E48-8CE0-C01A1FCB7323}">
      <dgm:prSet/>
      <dgm:spPr/>
      <dgm:t>
        <a:bodyPr/>
        <a:lstStyle/>
        <a:p>
          <a:endParaRPr lang="en-US"/>
        </a:p>
      </dgm:t>
    </dgm:pt>
    <dgm:pt modelId="{18BC3A1B-BE67-C343-AAC4-BF69F8A89F24}" type="sibTrans" cxnId="{5ABD822E-C8F5-0E48-8CE0-C01A1FCB7323}">
      <dgm:prSet/>
      <dgm:spPr/>
      <dgm:t>
        <a:bodyPr/>
        <a:lstStyle/>
        <a:p>
          <a:endParaRPr lang="en-US"/>
        </a:p>
      </dgm:t>
    </dgm:pt>
    <dgm:pt modelId="{8905EE74-0C4E-FE41-863B-6FF229B41D11}">
      <dgm:prSet phldrT="[Text]"/>
      <dgm:spPr/>
      <dgm:t>
        <a:bodyPr/>
        <a:lstStyle/>
        <a:p>
          <a:r>
            <a:rPr lang="en-US" dirty="0"/>
            <a:t>Integrate epitopes on the chromosome</a:t>
          </a:r>
        </a:p>
      </dgm:t>
    </dgm:pt>
    <dgm:pt modelId="{B8340A69-76D1-9947-930C-FAD63C493249}" type="parTrans" cxnId="{58CC3FCD-55B7-9648-92CF-1134F8842B96}">
      <dgm:prSet/>
      <dgm:spPr/>
      <dgm:t>
        <a:bodyPr/>
        <a:lstStyle/>
        <a:p>
          <a:endParaRPr lang="en-US"/>
        </a:p>
      </dgm:t>
    </dgm:pt>
    <dgm:pt modelId="{56A5112D-FCA3-004A-8EEF-1700525D1084}" type="sibTrans" cxnId="{58CC3FCD-55B7-9648-92CF-1134F8842B96}">
      <dgm:prSet/>
      <dgm:spPr/>
      <dgm:t>
        <a:bodyPr/>
        <a:lstStyle/>
        <a:p>
          <a:endParaRPr lang="en-US"/>
        </a:p>
      </dgm:t>
    </dgm:pt>
    <dgm:pt modelId="{7375FA71-5691-6946-AFC7-631C67BE897F}" type="pres">
      <dgm:prSet presAssocID="{83BB581F-21D8-0745-8E03-4BEC8F75B97F}" presName="Name0" presStyleCnt="0">
        <dgm:presLayoutVars>
          <dgm:dir/>
          <dgm:resizeHandles val="exact"/>
        </dgm:presLayoutVars>
      </dgm:prSet>
      <dgm:spPr/>
    </dgm:pt>
    <dgm:pt modelId="{DECAD4FC-C95E-4746-BF72-E19BBD682C2F}" type="pres">
      <dgm:prSet presAssocID="{8E0FC10A-BDD1-194B-B97C-498D9DB4AFEC}" presName="node" presStyleLbl="node1" presStyleIdx="0" presStyleCnt="3">
        <dgm:presLayoutVars>
          <dgm:bulletEnabled val="1"/>
        </dgm:presLayoutVars>
      </dgm:prSet>
      <dgm:spPr/>
    </dgm:pt>
    <dgm:pt modelId="{07C4996A-34A1-E34F-8178-EAAE4C7E00E6}" type="pres">
      <dgm:prSet presAssocID="{ABAC6138-DBE2-E741-B1CB-3EDB9E8ECD60}" presName="sibTrans" presStyleLbl="sibTrans2D1" presStyleIdx="0" presStyleCnt="2"/>
      <dgm:spPr/>
    </dgm:pt>
    <dgm:pt modelId="{A8989D24-1B15-C14E-A3F0-C13B5C193484}" type="pres">
      <dgm:prSet presAssocID="{ABAC6138-DBE2-E741-B1CB-3EDB9E8ECD60}" presName="connectorText" presStyleLbl="sibTrans2D1" presStyleIdx="0" presStyleCnt="2"/>
      <dgm:spPr/>
    </dgm:pt>
    <dgm:pt modelId="{E8301F01-D805-4A48-8FEB-0FE2504A285E}" type="pres">
      <dgm:prSet presAssocID="{8343875D-EE3A-5946-BEAE-037499D088DF}" presName="node" presStyleLbl="node1" presStyleIdx="1" presStyleCnt="3">
        <dgm:presLayoutVars>
          <dgm:bulletEnabled val="1"/>
        </dgm:presLayoutVars>
      </dgm:prSet>
      <dgm:spPr/>
    </dgm:pt>
    <dgm:pt modelId="{2997DB42-B89C-CD47-AEC7-5CF91E577792}" type="pres">
      <dgm:prSet presAssocID="{18BC3A1B-BE67-C343-AAC4-BF69F8A89F24}" presName="sibTrans" presStyleLbl="sibTrans2D1" presStyleIdx="1" presStyleCnt="2"/>
      <dgm:spPr/>
    </dgm:pt>
    <dgm:pt modelId="{5A7A28A0-68BF-EE4F-9E7A-D7421788368D}" type="pres">
      <dgm:prSet presAssocID="{18BC3A1B-BE67-C343-AAC4-BF69F8A89F24}" presName="connectorText" presStyleLbl="sibTrans2D1" presStyleIdx="1" presStyleCnt="2"/>
      <dgm:spPr/>
    </dgm:pt>
    <dgm:pt modelId="{2B36C1BA-065F-9543-9638-8950AFFD366D}" type="pres">
      <dgm:prSet presAssocID="{8905EE74-0C4E-FE41-863B-6FF229B41D11}" presName="node" presStyleLbl="node1" presStyleIdx="2" presStyleCnt="3">
        <dgm:presLayoutVars>
          <dgm:bulletEnabled val="1"/>
        </dgm:presLayoutVars>
      </dgm:prSet>
      <dgm:spPr/>
    </dgm:pt>
  </dgm:ptLst>
  <dgm:cxnLst>
    <dgm:cxn modelId="{D398311B-1A21-D74E-AF97-8E51C252C3B5}" type="presOf" srcId="{ABAC6138-DBE2-E741-B1CB-3EDB9E8ECD60}" destId="{A8989D24-1B15-C14E-A3F0-C13B5C193484}" srcOrd="1" destOrd="0" presId="urn:microsoft.com/office/officeart/2005/8/layout/process1"/>
    <dgm:cxn modelId="{5ABD822E-C8F5-0E48-8CE0-C01A1FCB7323}" srcId="{83BB581F-21D8-0745-8E03-4BEC8F75B97F}" destId="{8343875D-EE3A-5946-BEAE-037499D088DF}" srcOrd="1" destOrd="0" parTransId="{BFC7AD9B-C242-EB4B-9570-280740473CAB}" sibTransId="{18BC3A1B-BE67-C343-AAC4-BF69F8A89F24}"/>
    <dgm:cxn modelId="{807AC245-18BC-144E-987A-98F7264F762C}" type="presOf" srcId="{18BC3A1B-BE67-C343-AAC4-BF69F8A89F24}" destId="{5A7A28A0-68BF-EE4F-9E7A-D7421788368D}" srcOrd="1" destOrd="0" presId="urn:microsoft.com/office/officeart/2005/8/layout/process1"/>
    <dgm:cxn modelId="{CEE77348-6630-F744-BD07-50B12F4D21F7}" type="presOf" srcId="{ABAC6138-DBE2-E741-B1CB-3EDB9E8ECD60}" destId="{07C4996A-34A1-E34F-8178-EAAE4C7E00E6}" srcOrd="0" destOrd="0" presId="urn:microsoft.com/office/officeart/2005/8/layout/process1"/>
    <dgm:cxn modelId="{94F41859-3903-924A-BC37-3B3A506B4EAE}" type="presOf" srcId="{8E0FC10A-BDD1-194B-B97C-498D9DB4AFEC}" destId="{DECAD4FC-C95E-4746-BF72-E19BBD682C2F}" srcOrd="0" destOrd="0" presId="urn:microsoft.com/office/officeart/2005/8/layout/process1"/>
    <dgm:cxn modelId="{3EECB698-5C09-FB47-9F1B-25A693BF060C}" type="presOf" srcId="{18BC3A1B-BE67-C343-AAC4-BF69F8A89F24}" destId="{2997DB42-B89C-CD47-AEC7-5CF91E577792}" srcOrd="0" destOrd="0" presId="urn:microsoft.com/office/officeart/2005/8/layout/process1"/>
    <dgm:cxn modelId="{3AB2ECA1-182D-064D-8A15-EC52F71A472E}" type="presOf" srcId="{83BB581F-21D8-0745-8E03-4BEC8F75B97F}" destId="{7375FA71-5691-6946-AFC7-631C67BE897F}" srcOrd="0" destOrd="0" presId="urn:microsoft.com/office/officeart/2005/8/layout/process1"/>
    <dgm:cxn modelId="{862F65BF-9F3C-A14D-8608-C1E082838037}" type="presOf" srcId="{8343875D-EE3A-5946-BEAE-037499D088DF}" destId="{E8301F01-D805-4A48-8FEB-0FE2504A285E}" srcOrd="0" destOrd="0" presId="urn:microsoft.com/office/officeart/2005/8/layout/process1"/>
    <dgm:cxn modelId="{58CC3FCD-55B7-9648-92CF-1134F8842B96}" srcId="{83BB581F-21D8-0745-8E03-4BEC8F75B97F}" destId="{8905EE74-0C4E-FE41-863B-6FF229B41D11}" srcOrd="2" destOrd="0" parTransId="{B8340A69-76D1-9947-930C-FAD63C493249}" sibTransId="{56A5112D-FCA3-004A-8EEF-1700525D1084}"/>
    <dgm:cxn modelId="{122634DE-5A7D-994C-8389-D1C5CC1F1631}" type="presOf" srcId="{8905EE74-0C4E-FE41-863B-6FF229B41D11}" destId="{2B36C1BA-065F-9543-9638-8950AFFD366D}" srcOrd="0" destOrd="0" presId="urn:microsoft.com/office/officeart/2005/8/layout/process1"/>
    <dgm:cxn modelId="{192CB4EB-2B30-9342-A6A7-E3B04A518416}" srcId="{83BB581F-21D8-0745-8E03-4BEC8F75B97F}" destId="{8E0FC10A-BDD1-194B-B97C-498D9DB4AFEC}" srcOrd="0" destOrd="0" parTransId="{AF012348-F23B-C443-B2B9-93CD793848DF}" sibTransId="{ABAC6138-DBE2-E741-B1CB-3EDB9E8ECD60}"/>
    <dgm:cxn modelId="{ADB71A62-2B32-204A-AA58-4A9CF4251152}" type="presParOf" srcId="{7375FA71-5691-6946-AFC7-631C67BE897F}" destId="{DECAD4FC-C95E-4746-BF72-E19BBD682C2F}" srcOrd="0" destOrd="0" presId="urn:microsoft.com/office/officeart/2005/8/layout/process1"/>
    <dgm:cxn modelId="{CF6F0707-008F-8A4B-90A8-FB1149A820D9}" type="presParOf" srcId="{7375FA71-5691-6946-AFC7-631C67BE897F}" destId="{07C4996A-34A1-E34F-8178-EAAE4C7E00E6}" srcOrd="1" destOrd="0" presId="urn:microsoft.com/office/officeart/2005/8/layout/process1"/>
    <dgm:cxn modelId="{65C20C5D-8207-9B49-A77C-989F334C8621}" type="presParOf" srcId="{07C4996A-34A1-E34F-8178-EAAE4C7E00E6}" destId="{A8989D24-1B15-C14E-A3F0-C13B5C193484}" srcOrd="0" destOrd="0" presId="urn:microsoft.com/office/officeart/2005/8/layout/process1"/>
    <dgm:cxn modelId="{3A0245E2-466D-2E40-B8CD-15A0CF90EDC1}" type="presParOf" srcId="{7375FA71-5691-6946-AFC7-631C67BE897F}" destId="{E8301F01-D805-4A48-8FEB-0FE2504A285E}" srcOrd="2" destOrd="0" presId="urn:microsoft.com/office/officeart/2005/8/layout/process1"/>
    <dgm:cxn modelId="{96DFEB8C-57B5-FE47-8C5C-BAB723FB33DC}" type="presParOf" srcId="{7375FA71-5691-6946-AFC7-631C67BE897F}" destId="{2997DB42-B89C-CD47-AEC7-5CF91E577792}" srcOrd="3" destOrd="0" presId="urn:microsoft.com/office/officeart/2005/8/layout/process1"/>
    <dgm:cxn modelId="{57FFB34A-1206-1847-B832-D36AEE7C79A7}" type="presParOf" srcId="{2997DB42-B89C-CD47-AEC7-5CF91E577792}" destId="{5A7A28A0-68BF-EE4F-9E7A-D7421788368D}" srcOrd="0" destOrd="0" presId="urn:microsoft.com/office/officeart/2005/8/layout/process1"/>
    <dgm:cxn modelId="{64D215E0-619E-5C42-AE88-9EE1721067EF}" type="presParOf" srcId="{7375FA71-5691-6946-AFC7-631C67BE897F}" destId="{2B36C1BA-065F-9543-9638-8950AFFD366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2552-880B-D74C-8F48-16CBEAC398D2}" type="doc">
      <dgm:prSet loTypeId="urn:microsoft.com/office/officeart/2005/8/layout/process1" loCatId="" qsTypeId="urn:microsoft.com/office/officeart/2005/8/quickstyle/simple1" qsCatId="simple" csTypeId="urn:microsoft.com/office/officeart/2005/8/colors/accent1_2" csCatId="accent1" phldr="1"/>
      <dgm:spPr/>
    </dgm:pt>
    <dgm:pt modelId="{689C9360-2DF3-584F-B12E-9C11D232F61A}">
      <dgm:prSet phldrT="[Text]"/>
      <dgm:spPr/>
      <dgm:t>
        <a:bodyPr/>
        <a:lstStyle/>
        <a:p>
          <a:r>
            <a:rPr lang="en-US" dirty="0"/>
            <a:t>Validate epitopes</a:t>
          </a:r>
        </a:p>
      </dgm:t>
    </dgm:pt>
    <dgm:pt modelId="{3CD39D04-C038-1B41-8435-AF2D06BED996}" type="parTrans" cxnId="{B6C82A79-B01D-7448-8D92-6B36C2AE0614}">
      <dgm:prSet/>
      <dgm:spPr/>
      <dgm:t>
        <a:bodyPr/>
        <a:lstStyle/>
        <a:p>
          <a:endParaRPr lang="en-US"/>
        </a:p>
      </dgm:t>
    </dgm:pt>
    <dgm:pt modelId="{61AE9F83-E7E9-D144-B124-6A60E5CFE060}" type="sibTrans" cxnId="{B6C82A79-B01D-7448-8D92-6B36C2AE0614}">
      <dgm:prSet/>
      <dgm:spPr/>
      <dgm:t>
        <a:bodyPr/>
        <a:lstStyle/>
        <a:p>
          <a:endParaRPr lang="en-US"/>
        </a:p>
      </dgm:t>
    </dgm:pt>
    <dgm:pt modelId="{ECE2AF45-88F7-DF40-963B-BDB6A18D814E}">
      <dgm:prSet phldrT="[Text]"/>
      <dgm:spPr/>
      <dgm:t>
        <a:bodyPr/>
        <a:lstStyle/>
        <a:p>
          <a:r>
            <a:rPr lang="en-US" dirty="0"/>
            <a:t>Test efficiency of epitope pull-down</a:t>
          </a:r>
        </a:p>
      </dgm:t>
    </dgm:pt>
    <dgm:pt modelId="{DCBFF3D2-B969-3249-B0F3-85BD3E8C5F78}" type="parTrans" cxnId="{D88F82C4-BADF-A44D-BEC2-93DD34808D0B}">
      <dgm:prSet/>
      <dgm:spPr/>
      <dgm:t>
        <a:bodyPr/>
        <a:lstStyle/>
        <a:p>
          <a:endParaRPr lang="en-US"/>
        </a:p>
      </dgm:t>
    </dgm:pt>
    <dgm:pt modelId="{A29C3358-58B1-F140-B7C8-C9DAB26B2423}" type="sibTrans" cxnId="{D88F82C4-BADF-A44D-BEC2-93DD34808D0B}">
      <dgm:prSet/>
      <dgm:spPr/>
      <dgm:t>
        <a:bodyPr/>
        <a:lstStyle/>
        <a:p>
          <a:endParaRPr lang="en-US"/>
        </a:p>
      </dgm:t>
    </dgm:pt>
    <dgm:pt modelId="{D2989FFA-0132-B34F-B83A-E0546529E128}">
      <dgm:prSet phldrT="[Text]"/>
      <dgm:spPr/>
      <dgm:t>
        <a:bodyPr/>
        <a:lstStyle/>
        <a:p>
          <a:r>
            <a:rPr lang="en-US" dirty="0"/>
            <a:t>Integrate epitopes on the chromosome</a:t>
          </a:r>
        </a:p>
      </dgm:t>
    </dgm:pt>
    <dgm:pt modelId="{D65037EB-1161-D14B-AAC4-77EF1F811A7E}" type="parTrans" cxnId="{AD2E6B21-A522-3245-BFEC-0EA6C867E6ED}">
      <dgm:prSet/>
      <dgm:spPr/>
      <dgm:t>
        <a:bodyPr/>
        <a:lstStyle/>
        <a:p>
          <a:endParaRPr lang="en-US"/>
        </a:p>
      </dgm:t>
    </dgm:pt>
    <dgm:pt modelId="{C5CF575A-9469-A646-A200-E717A705C15F}" type="sibTrans" cxnId="{AD2E6B21-A522-3245-BFEC-0EA6C867E6ED}">
      <dgm:prSet/>
      <dgm:spPr/>
      <dgm:t>
        <a:bodyPr/>
        <a:lstStyle/>
        <a:p>
          <a:endParaRPr lang="en-US"/>
        </a:p>
      </dgm:t>
    </dgm:pt>
    <dgm:pt modelId="{9FC25B0E-496F-E740-9428-4393F6D41F77}" type="pres">
      <dgm:prSet presAssocID="{8E122552-880B-D74C-8F48-16CBEAC398D2}" presName="Name0" presStyleCnt="0">
        <dgm:presLayoutVars>
          <dgm:dir/>
          <dgm:resizeHandles val="exact"/>
        </dgm:presLayoutVars>
      </dgm:prSet>
      <dgm:spPr/>
    </dgm:pt>
    <dgm:pt modelId="{8AE27F29-A216-1046-B8D4-E3FF93EDBBEE}" type="pres">
      <dgm:prSet presAssocID="{689C9360-2DF3-584F-B12E-9C11D232F61A}" presName="node" presStyleLbl="node1" presStyleIdx="0" presStyleCnt="3">
        <dgm:presLayoutVars>
          <dgm:bulletEnabled val="1"/>
        </dgm:presLayoutVars>
      </dgm:prSet>
      <dgm:spPr/>
    </dgm:pt>
    <dgm:pt modelId="{2CB3787D-4381-0840-B58D-9B037F9DF151}" type="pres">
      <dgm:prSet presAssocID="{61AE9F83-E7E9-D144-B124-6A60E5CFE060}" presName="sibTrans" presStyleLbl="sibTrans2D1" presStyleIdx="0" presStyleCnt="2"/>
      <dgm:spPr/>
    </dgm:pt>
    <dgm:pt modelId="{D583BF8C-4230-644C-8438-4C0B71276A11}" type="pres">
      <dgm:prSet presAssocID="{61AE9F83-E7E9-D144-B124-6A60E5CFE060}" presName="connectorText" presStyleLbl="sibTrans2D1" presStyleIdx="0" presStyleCnt="2"/>
      <dgm:spPr/>
    </dgm:pt>
    <dgm:pt modelId="{6594BE13-CC4E-A544-8BB1-969295BF0909}" type="pres">
      <dgm:prSet presAssocID="{ECE2AF45-88F7-DF40-963B-BDB6A18D814E}" presName="node" presStyleLbl="node1" presStyleIdx="1" presStyleCnt="3">
        <dgm:presLayoutVars>
          <dgm:bulletEnabled val="1"/>
        </dgm:presLayoutVars>
      </dgm:prSet>
      <dgm:spPr/>
    </dgm:pt>
    <dgm:pt modelId="{1CC6C6D2-7BD1-E642-827B-DEEB1BF3825A}" type="pres">
      <dgm:prSet presAssocID="{A29C3358-58B1-F140-B7C8-C9DAB26B2423}" presName="sibTrans" presStyleLbl="sibTrans2D1" presStyleIdx="1" presStyleCnt="2"/>
      <dgm:spPr/>
    </dgm:pt>
    <dgm:pt modelId="{71F4AA61-40D3-D74C-9040-E322D30AEB5E}" type="pres">
      <dgm:prSet presAssocID="{A29C3358-58B1-F140-B7C8-C9DAB26B2423}" presName="connectorText" presStyleLbl="sibTrans2D1" presStyleIdx="1" presStyleCnt="2"/>
      <dgm:spPr/>
    </dgm:pt>
    <dgm:pt modelId="{46D1AEAC-1083-5844-921C-9A115745F3D2}" type="pres">
      <dgm:prSet presAssocID="{D2989FFA-0132-B34F-B83A-E0546529E128}" presName="node" presStyleLbl="node1" presStyleIdx="2" presStyleCnt="3">
        <dgm:presLayoutVars>
          <dgm:bulletEnabled val="1"/>
        </dgm:presLayoutVars>
      </dgm:prSet>
      <dgm:spPr/>
    </dgm:pt>
  </dgm:ptLst>
  <dgm:cxnLst>
    <dgm:cxn modelId="{3606AD0D-A7A9-D34C-AD8D-47251FA58461}" type="presOf" srcId="{689C9360-2DF3-584F-B12E-9C11D232F61A}" destId="{8AE27F29-A216-1046-B8D4-E3FF93EDBBEE}" srcOrd="0" destOrd="0" presId="urn:microsoft.com/office/officeart/2005/8/layout/process1"/>
    <dgm:cxn modelId="{AD2E6B21-A522-3245-BFEC-0EA6C867E6ED}" srcId="{8E122552-880B-D74C-8F48-16CBEAC398D2}" destId="{D2989FFA-0132-B34F-B83A-E0546529E128}" srcOrd="2" destOrd="0" parTransId="{D65037EB-1161-D14B-AAC4-77EF1F811A7E}" sibTransId="{C5CF575A-9469-A646-A200-E717A705C15F}"/>
    <dgm:cxn modelId="{66E48057-2FEB-724D-9186-61B80EFD0602}" type="presOf" srcId="{61AE9F83-E7E9-D144-B124-6A60E5CFE060}" destId="{D583BF8C-4230-644C-8438-4C0B71276A11}" srcOrd="1" destOrd="0" presId="urn:microsoft.com/office/officeart/2005/8/layout/process1"/>
    <dgm:cxn modelId="{7CF57E68-4FBB-2F4B-B922-F37F9E131990}" type="presOf" srcId="{ECE2AF45-88F7-DF40-963B-BDB6A18D814E}" destId="{6594BE13-CC4E-A544-8BB1-969295BF0909}" srcOrd="0" destOrd="0" presId="urn:microsoft.com/office/officeart/2005/8/layout/process1"/>
    <dgm:cxn modelId="{89392A75-CAB3-F741-B75D-753302145072}" type="presOf" srcId="{8E122552-880B-D74C-8F48-16CBEAC398D2}" destId="{9FC25B0E-496F-E740-9428-4393F6D41F77}" srcOrd="0" destOrd="0" presId="urn:microsoft.com/office/officeart/2005/8/layout/process1"/>
    <dgm:cxn modelId="{B6C82A79-B01D-7448-8D92-6B36C2AE0614}" srcId="{8E122552-880B-D74C-8F48-16CBEAC398D2}" destId="{689C9360-2DF3-584F-B12E-9C11D232F61A}" srcOrd="0" destOrd="0" parTransId="{3CD39D04-C038-1B41-8435-AF2D06BED996}" sibTransId="{61AE9F83-E7E9-D144-B124-6A60E5CFE060}"/>
    <dgm:cxn modelId="{8B64E079-7EF7-8041-8EEF-BD11C7D35588}" type="presOf" srcId="{61AE9F83-E7E9-D144-B124-6A60E5CFE060}" destId="{2CB3787D-4381-0840-B58D-9B037F9DF151}" srcOrd="0" destOrd="0" presId="urn:microsoft.com/office/officeart/2005/8/layout/process1"/>
    <dgm:cxn modelId="{8E694882-7309-704E-BEF9-CEF1CCF5B95A}" type="presOf" srcId="{A29C3358-58B1-F140-B7C8-C9DAB26B2423}" destId="{1CC6C6D2-7BD1-E642-827B-DEEB1BF3825A}" srcOrd="0" destOrd="0" presId="urn:microsoft.com/office/officeart/2005/8/layout/process1"/>
    <dgm:cxn modelId="{8320618D-26EF-1243-94E0-F8EE99D667AE}" type="presOf" srcId="{D2989FFA-0132-B34F-B83A-E0546529E128}" destId="{46D1AEAC-1083-5844-921C-9A115745F3D2}" srcOrd="0" destOrd="0" presId="urn:microsoft.com/office/officeart/2005/8/layout/process1"/>
    <dgm:cxn modelId="{1FD9BA8D-53EC-FE4A-9F4E-AB8FC5B6A853}" type="presOf" srcId="{A29C3358-58B1-F140-B7C8-C9DAB26B2423}" destId="{71F4AA61-40D3-D74C-9040-E322D30AEB5E}" srcOrd="1" destOrd="0" presId="urn:microsoft.com/office/officeart/2005/8/layout/process1"/>
    <dgm:cxn modelId="{D88F82C4-BADF-A44D-BEC2-93DD34808D0B}" srcId="{8E122552-880B-D74C-8F48-16CBEAC398D2}" destId="{ECE2AF45-88F7-DF40-963B-BDB6A18D814E}" srcOrd="1" destOrd="0" parTransId="{DCBFF3D2-B969-3249-B0F3-85BD3E8C5F78}" sibTransId="{A29C3358-58B1-F140-B7C8-C9DAB26B2423}"/>
    <dgm:cxn modelId="{15B2DAEF-FC36-AC4A-9F00-6ABDEFC7D47E}" type="presParOf" srcId="{9FC25B0E-496F-E740-9428-4393F6D41F77}" destId="{8AE27F29-A216-1046-B8D4-E3FF93EDBBEE}" srcOrd="0" destOrd="0" presId="urn:microsoft.com/office/officeart/2005/8/layout/process1"/>
    <dgm:cxn modelId="{8090DEF7-2A43-CF47-B119-2BB35992F75D}" type="presParOf" srcId="{9FC25B0E-496F-E740-9428-4393F6D41F77}" destId="{2CB3787D-4381-0840-B58D-9B037F9DF151}" srcOrd="1" destOrd="0" presId="urn:microsoft.com/office/officeart/2005/8/layout/process1"/>
    <dgm:cxn modelId="{05668F5A-5BF3-254F-A7CE-D17EE0CFFA0C}" type="presParOf" srcId="{2CB3787D-4381-0840-B58D-9B037F9DF151}" destId="{D583BF8C-4230-644C-8438-4C0B71276A11}" srcOrd="0" destOrd="0" presId="urn:microsoft.com/office/officeart/2005/8/layout/process1"/>
    <dgm:cxn modelId="{159F1CC9-51B6-0248-9100-C98DB4F18104}" type="presParOf" srcId="{9FC25B0E-496F-E740-9428-4393F6D41F77}" destId="{6594BE13-CC4E-A544-8BB1-969295BF0909}" srcOrd="2" destOrd="0" presId="urn:microsoft.com/office/officeart/2005/8/layout/process1"/>
    <dgm:cxn modelId="{8ED6D480-02C1-F54D-A7F3-125577CBC6A5}" type="presParOf" srcId="{9FC25B0E-496F-E740-9428-4393F6D41F77}" destId="{1CC6C6D2-7BD1-E642-827B-DEEB1BF3825A}" srcOrd="3" destOrd="0" presId="urn:microsoft.com/office/officeart/2005/8/layout/process1"/>
    <dgm:cxn modelId="{38368065-0058-9941-AB3E-0B3497624CE2}" type="presParOf" srcId="{1CC6C6D2-7BD1-E642-827B-DEEB1BF3825A}" destId="{71F4AA61-40D3-D74C-9040-E322D30AEB5E}" srcOrd="0" destOrd="0" presId="urn:microsoft.com/office/officeart/2005/8/layout/process1"/>
    <dgm:cxn modelId="{0237789D-F5AF-4D45-9448-BBDDBAD8B30D}" type="presParOf" srcId="{9FC25B0E-496F-E740-9428-4393F6D41F77}" destId="{46D1AEAC-1083-5844-921C-9A115745F3D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AD4FC-C95E-4746-BF72-E19BBD682C2F}">
      <dsp:nvSpPr>
        <dsp:cNvPr id="0" name=""/>
        <dsp:cNvSpPr/>
      </dsp:nvSpPr>
      <dsp:spPr>
        <a:xfrm>
          <a:off x="7143" y="695324"/>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Validate epitopes</a:t>
          </a:r>
        </a:p>
      </dsp:txBody>
      <dsp:txXfrm>
        <a:off x="44665" y="732846"/>
        <a:ext cx="2060143" cy="1206068"/>
      </dsp:txXfrm>
    </dsp:sp>
    <dsp:sp modelId="{07C4996A-34A1-E34F-8178-EAAE4C7E00E6}">
      <dsp:nvSpPr>
        <dsp:cNvPr id="0" name=""/>
        <dsp:cNvSpPr/>
      </dsp:nvSpPr>
      <dsp:spPr>
        <a:xfrm>
          <a:off x="2355850" y="1071117"/>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55850" y="1177022"/>
        <a:ext cx="316861" cy="317716"/>
      </dsp:txXfrm>
    </dsp:sp>
    <dsp:sp modelId="{E8301F01-D805-4A48-8FEB-0FE2504A285E}">
      <dsp:nvSpPr>
        <dsp:cNvPr id="0" name=""/>
        <dsp:cNvSpPr/>
      </dsp:nvSpPr>
      <dsp:spPr>
        <a:xfrm>
          <a:off x="2996406" y="695324"/>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Test efficiency of epitope pull-down</a:t>
          </a:r>
        </a:p>
      </dsp:txBody>
      <dsp:txXfrm>
        <a:off x="3033928" y="732846"/>
        <a:ext cx="2060143" cy="1206068"/>
      </dsp:txXfrm>
    </dsp:sp>
    <dsp:sp modelId="{2997DB42-B89C-CD47-AEC7-5CF91E577792}">
      <dsp:nvSpPr>
        <dsp:cNvPr id="0" name=""/>
        <dsp:cNvSpPr/>
      </dsp:nvSpPr>
      <dsp:spPr>
        <a:xfrm>
          <a:off x="5345112" y="1071117"/>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45112" y="1177022"/>
        <a:ext cx="316861" cy="317716"/>
      </dsp:txXfrm>
    </dsp:sp>
    <dsp:sp modelId="{2B36C1BA-065F-9543-9638-8950AFFD366D}">
      <dsp:nvSpPr>
        <dsp:cNvPr id="0" name=""/>
        <dsp:cNvSpPr/>
      </dsp:nvSpPr>
      <dsp:spPr>
        <a:xfrm>
          <a:off x="5985668" y="695324"/>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Integrate epitopes on the chromosome</a:t>
          </a:r>
        </a:p>
      </dsp:txBody>
      <dsp:txXfrm>
        <a:off x="6023190" y="732846"/>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27F29-A216-1046-B8D4-E3FF93EDBBEE}">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Validate epitopes</a:t>
          </a:r>
        </a:p>
      </dsp:txBody>
      <dsp:txXfrm>
        <a:off x="44665" y="2106299"/>
        <a:ext cx="2060143" cy="1206068"/>
      </dsp:txXfrm>
    </dsp:sp>
    <dsp:sp modelId="{2CB3787D-4381-0840-B58D-9B037F9DF151}">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55850" y="2550475"/>
        <a:ext cx="316861" cy="317716"/>
      </dsp:txXfrm>
    </dsp:sp>
    <dsp:sp modelId="{6594BE13-CC4E-A544-8BB1-969295BF0909}">
      <dsp:nvSpPr>
        <dsp:cNvPr id="0" name=""/>
        <dsp:cNvSpPr/>
      </dsp:nvSpPr>
      <dsp:spPr>
        <a:xfrm>
          <a:off x="2996406"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Test efficiency of epitope pull-down</a:t>
          </a:r>
        </a:p>
      </dsp:txBody>
      <dsp:txXfrm>
        <a:off x="3033928" y="2106299"/>
        <a:ext cx="2060143" cy="1206068"/>
      </dsp:txXfrm>
    </dsp:sp>
    <dsp:sp modelId="{1CC6C6D2-7BD1-E642-827B-DEEB1BF3825A}">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45112" y="2550475"/>
        <a:ext cx="316861" cy="317716"/>
      </dsp:txXfrm>
    </dsp:sp>
    <dsp:sp modelId="{46D1AEAC-1083-5844-921C-9A115745F3D2}">
      <dsp:nvSpPr>
        <dsp:cNvPr id="0" name=""/>
        <dsp:cNvSpPr/>
      </dsp:nvSpPr>
      <dsp:spPr>
        <a:xfrm>
          <a:off x="5985668"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Integrate epitopes on the chromosome</a:t>
          </a:r>
        </a:p>
      </dsp:txBody>
      <dsp:txXfrm>
        <a:off x="6023190" y="210629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0227F-FBB8-134E-956A-C14AA6B0A4E5}" type="datetimeFigureOut">
              <a:rPr lang="en-US" smtClean="0"/>
              <a:t>7/14/23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EEA66-A45E-F446-98FA-0217C05B9730}" type="slidenum">
              <a:rPr lang="en-US" smtClean="0"/>
              <a:t>‹#›</a:t>
            </a:fld>
            <a:endParaRPr lang="en-US"/>
          </a:p>
        </p:txBody>
      </p:sp>
    </p:spTree>
    <p:extLst>
      <p:ext uri="{BB962C8B-B14F-4D97-AF65-F5344CB8AC3E}">
        <p14:creationId xmlns:p14="http://schemas.microsoft.com/office/powerpoint/2010/main" val="424785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Mention that the only protein depicted in the image is the bS21, folded 16s</a:t>
            </a: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IT HAS BEEN </a:t>
            </a:r>
            <a:r>
              <a:rPr lang="en-US" sz="1200" dirty="0" err="1">
                <a:solidFill>
                  <a:schemeClr val="dk1"/>
                </a:solidFill>
                <a:latin typeface="Calibri"/>
                <a:ea typeface="Calibri"/>
                <a:cs typeface="Calibri"/>
                <a:sym typeface="Calibri"/>
              </a:rPr>
              <a:t>implicatred</a:t>
            </a:r>
            <a:r>
              <a:rPr lang="en-US" sz="1200" dirty="0">
                <a:solidFill>
                  <a:schemeClr val="dk1"/>
                </a:solidFill>
                <a:latin typeface="Calibri"/>
                <a:ea typeface="Calibri"/>
                <a:cs typeface="Calibri"/>
                <a:sym typeface="Calibri"/>
              </a:rPr>
              <a:t> in blah blah</a:t>
            </a: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Phage don’t encode their own machinery, their own translation machinery (be more specific) </a:t>
            </a: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Transition: </a:t>
            </a:r>
            <a:endParaRPr sz="1200" dirty="0">
              <a:solidFill>
                <a:schemeClr val="dk1"/>
              </a:solidFill>
              <a:latin typeface="Calibri"/>
              <a:ea typeface="Calibri"/>
              <a:cs typeface="Calibri"/>
              <a:sym typeface="Calibri"/>
            </a:endParaRPr>
          </a:p>
        </p:txBody>
      </p:sp>
      <p:sp>
        <p:nvSpPr>
          <p:cNvPr id="60" name="Google Shape;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a:t>
            </a:r>
            <a:r>
              <a:rPr lang="en-US" sz="1200" kern="1200" dirty="0" err="1">
                <a:solidFill>
                  <a:schemeClr val="tx1"/>
                </a:solidFill>
                <a:effectLst/>
                <a:latin typeface="+mn-lt"/>
                <a:ea typeface="+mn-ea"/>
                <a:cs typeface="+mn-cs"/>
              </a:rPr>
              <a:t>francisella</a:t>
            </a:r>
            <a:r>
              <a:rPr lang="en-US" sz="1200" kern="1200" dirty="0">
                <a:solidFill>
                  <a:schemeClr val="tx1"/>
                </a:solidFill>
                <a:effectLst/>
                <a:latin typeface="+mn-lt"/>
                <a:ea typeface="+mn-ea"/>
                <a:cs typeface="+mn-cs"/>
              </a:rPr>
              <a:t>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kern="1200" dirty="0">
                <a:solidFill>
                  <a:schemeClr val="tx1"/>
                </a:solidFill>
                <a:effectLst/>
                <a:latin typeface="+mn-lt"/>
                <a:ea typeface="+mn-ea"/>
                <a:cs typeface="+mn-cs"/>
              </a:rPr>
              <a:t>ectopically expressing </a:t>
            </a:r>
            <a:r>
              <a:rPr lang="en-US" sz="1200" kern="1200" dirty="0">
                <a:solidFill>
                  <a:schemeClr val="tx1"/>
                </a:solidFill>
                <a:effectLst/>
                <a:latin typeface="+mn-lt"/>
                <a:ea typeface="+mn-ea"/>
                <a:cs typeface="+mn-cs"/>
              </a:rPr>
              <a:t>each of the bS21 proteins, with a VSVG tag. This, along with some mass spec data we have of purified ribosomes, indicates that multiple classes of ribosomes are possible and occurring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heterogeneity of ribosomes may be a mechanism of regulation, but you may not know that ribosomes are heterogeneous so let me show you other ways that may occur.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C35E36-44CF-41A2-B0A4-F6B5CD6E8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72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t>:</a:t>
            </a:r>
            <a:endParaRPr dirty="0"/>
          </a:p>
          <a:p>
            <a:pPr marL="0" lvl="0" indent="0" algn="l" rtl="0">
              <a:lnSpc>
                <a:spcPct val="100000"/>
              </a:lnSpc>
              <a:spcBef>
                <a:spcPts val="0"/>
              </a:spcBef>
              <a:spcAft>
                <a:spcPts val="0"/>
              </a:spcAft>
              <a:buSzPts val="1400"/>
              <a:buNone/>
            </a:pPr>
            <a:r>
              <a:rPr lang="en-US" sz="1200" dirty="0"/>
              <a:t>Motility and biofilm – bacillus subtilis</a:t>
            </a:r>
            <a:endParaRPr dirty="0"/>
          </a:p>
          <a:p>
            <a:pPr marL="0" lvl="0" indent="0" algn="l" rtl="0">
              <a:lnSpc>
                <a:spcPct val="100000"/>
              </a:lnSpc>
              <a:spcBef>
                <a:spcPts val="0"/>
              </a:spcBef>
              <a:spcAft>
                <a:spcPts val="0"/>
              </a:spcAft>
              <a:buSzPts val="1400"/>
              <a:buNone/>
            </a:pPr>
            <a:r>
              <a:rPr lang="en-US" sz="1200" dirty="0"/>
              <a:t>Acid stress resistance – listeria monocytogenes</a:t>
            </a:r>
            <a:endParaRPr dirty="0"/>
          </a:p>
          <a:p>
            <a:pPr marL="0" lvl="0" indent="0" algn="l" rtl="0">
              <a:lnSpc>
                <a:spcPct val="100000"/>
              </a:lnSpc>
              <a:spcBef>
                <a:spcPts val="0"/>
              </a:spcBef>
              <a:spcAft>
                <a:spcPts val="0"/>
              </a:spcAft>
              <a:buSzPts val="1400"/>
              <a:buNone/>
            </a:pPr>
            <a:r>
              <a:rPr lang="en-US" sz="1200" dirty="0"/>
              <a:t>Antibiotic resistance – staph aureus</a:t>
            </a:r>
            <a:endParaRPr dirty="0"/>
          </a:p>
          <a:p>
            <a:pPr marL="0" lvl="0" indent="0" algn="l" rtl="0">
              <a:lnSpc>
                <a:spcPct val="100000"/>
              </a:lnSpc>
              <a:spcBef>
                <a:spcPts val="0"/>
              </a:spcBef>
              <a:spcAft>
                <a:spcPts val="0"/>
              </a:spcAft>
              <a:buSzPts val="1400"/>
              <a:buNone/>
            </a:pPr>
            <a:r>
              <a:rPr lang="en-US" sz="1200" dirty="0"/>
              <a:t>Virulence – </a:t>
            </a:r>
            <a:r>
              <a:rPr lang="en-US" sz="1200" dirty="0" err="1"/>
              <a:t>burkholderia</a:t>
            </a:r>
            <a:r>
              <a:rPr lang="en-US" sz="1200" dirty="0"/>
              <a:t> </a:t>
            </a:r>
            <a:r>
              <a:rPr lang="en-US" sz="1200" dirty="0" err="1"/>
              <a:t>pseudomallei</a:t>
            </a:r>
            <a:r>
              <a:rPr lang="en-US" sz="1200" dirty="0"/>
              <a:t> and </a:t>
            </a:r>
            <a:r>
              <a:rPr lang="en-US" sz="1200" dirty="0" err="1"/>
              <a:t>francisella</a:t>
            </a:r>
            <a:r>
              <a:rPr lang="en-US" sz="1200" dirty="0"/>
              <a:t> in this work</a:t>
            </a:r>
            <a:endParaRPr dirty="0"/>
          </a:p>
          <a:p>
            <a:pPr marL="0" lvl="0" indent="0" algn="l" rtl="0">
              <a:lnSpc>
                <a:spcPct val="100000"/>
              </a:lnSpc>
              <a:spcBef>
                <a:spcPts val="0"/>
              </a:spcBef>
              <a:spcAft>
                <a:spcPts val="0"/>
              </a:spcAft>
              <a:buSzPts val="1400"/>
              <a:buNone/>
            </a:pPr>
            <a:r>
              <a:rPr lang="en-US" sz="1200" dirty="0"/>
              <a:t>Phage paper – Mizuno et al. 2019, Chen 2022</a:t>
            </a:r>
            <a:endParaRPr dirty="0"/>
          </a:p>
          <a:p>
            <a:pPr marL="0" lvl="0" indent="0" algn="l" rtl="0">
              <a:lnSpc>
                <a:spcPct val="100000"/>
              </a:lnSpc>
              <a:spcBef>
                <a:spcPts val="0"/>
              </a:spcBef>
              <a:spcAft>
                <a:spcPts val="0"/>
              </a:spcAft>
              <a:buSzPts val="1400"/>
              <a:buNone/>
            </a:pPr>
            <a:r>
              <a:rPr lang="en-US" sz="1200" dirty="0" err="1"/>
              <a:t>Bacteriodetes</a:t>
            </a:r>
            <a:r>
              <a:rPr lang="en-US" sz="1200" dirty="0"/>
              <a:t> – Jha et al 2020 – probably autoregulating its own expression because </a:t>
            </a:r>
            <a:r>
              <a:rPr lang="en-US" sz="1200" dirty="0" err="1"/>
              <a:t>rpsU</a:t>
            </a:r>
            <a:r>
              <a:rPr lang="en-US" sz="1200" dirty="0"/>
              <a:t> is one of the few genes with a strong SD</a:t>
            </a:r>
            <a:endParaRPr dirty="0"/>
          </a:p>
          <a:p>
            <a:pPr marL="0" lvl="0" indent="0" algn="l" rtl="0">
              <a:lnSpc>
                <a:spcPct val="100000"/>
              </a:lnSpc>
              <a:spcBef>
                <a:spcPts val="0"/>
              </a:spcBef>
              <a:spcAft>
                <a:spcPts val="0"/>
              </a:spcAft>
              <a:buSzPts val="1400"/>
              <a:buNone/>
            </a:pPr>
            <a:endParaRPr dirty="0"/>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6CE-204D-FCBB-93C1-53B74DA0B1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04662-1DEB-9279-EFF8-9CE1677B17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67DC3-8457-AB9E-561F-2D1CEB44D166}"/>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5" name="Footer Placeholder 4">
            <a:extLst>
              <a:ext uri="{FF2B5EF4-FFF2-40B4-BE49-F238E27FC236}">
                <a16:creationId xmlns:a16="http://schemas.microsoft.com/office/drawing/2014/main" id="{AEDAD7E6-01E3-CED2-4467-CB2F94453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3E184-D380-605D-1134-8AD395020974}"/>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97676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DFFA-06C0-F45A-6820-D3C918464C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71581C-D8F3-AADA-6236-D062254C1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2DA7C-D8FD-67AE-D808-0479528C06BA}"/>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5" name="Footer Placeholder 4">
            <a:extLst>
              <a:ext uri="{FF2B5EF4-FFF2-40B4-BE49-F238E27FC236}">
                <a16:creationId xmlns:a16="http://schemas.microsoft.com/office/drawing/2014/main" id="{9C8426FF-93EE-EDB3-254E-53DD90CF7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E0E91-9EC3-02A3-468D-D9836D23C5C3}"/>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214909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D9E27-ECCA-B71A-8E44-0A0540BA3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F774A-D9B0-B6B9-9B1D-C34018550D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14DBB-0A6E-6668-1A43-CD97A446120B}"/>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5" name="Footer Placeholder 4">
            <a:extLst>
              <a:ext uri="{FF2B5EF4-FFF2-40B4-BE49-F238E27FC236}">
                <a16:creationId xmlns:a16="http://schemas.microsoft.com/office/drawing/2014/main" id="{18B73098-EB6E-A50A-44D3-E99EA1427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19AB7-5AC6-20C7-2984-A3182B7B5E85}"/>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317464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0629-B125-6D23-8E68-4E5E97912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D5971-B52A-E9A0-B4E1-406BD4939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DB61A-F7E5-5182-EACB-6C2236AFD85E}"/>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5" name="Footer Placeholder 4">
            <a:extLst>
              <a:ext uri="{FF2B5EF4-FFF2-40B4-BE49-F238E27FC236}">
                <a16:creationId xmlns:a16="http://schemas.microsoft.com/office/drawing/2014/main" id="{F8604CBA-A38A-3EDA-C449-1D28DB65F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BB3D8-5DB4-F1FB-4D7E-930C6F509926}"/>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170565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E672-5713-3D99-1641-E505AAC56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CF34F1-F66F-5D82-FB9B-B902CC495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E61AD-4941-9D8E-83AF-62F0D2461C0E}"/>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5" name="Footer Placeholder 4">
            <a:extLst>
              <a:ext uri="{FF2B5EF4-FFF2-40B4-BE49-F238E27FC236}">
                <a16:creationId xmlns:a16="http://schemas.microsoft.com/office/drawing/2014/main" id="{4307A8D8-2053-6024-95D0-74811316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D65D6-5EA7-2EBB-4D82-931F73A2FF68}"/>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199988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1E64-4927-26C4-EF9B-8D44F8E9F1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7C59E-84EB-3B22-A180-B6EB3C6B2A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269CC0-27E7-7CDA-13C3-5ACBE74041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DC5522-2475-1F29-2D27-6DEDA77F38FA}"/>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6" name="Footer Placeholder 5">
            <a:extLst>
              <a:ext uri="{FF2B5EF4-FFF2-40B4-BE49-F238E27FC236}">
                <a16:creationId xmlns:a16="http://schemas.microsoft.com/office/drawing/2014/main" id="{97D98C36-45C0-2CDA-5778-BDF8728BD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692CA-E295-AB29-4388-E49CBFDE8B14}"/>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9086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302B-EBF7-A80D-10AF-44767042D1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024DEB-AFA4-3E9B-8DD1-D5BEEB65F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66E5C2-CC8B-FEDE-2A76-BCBBC7FB0E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BFBC29-8AF2-E500-5454-CAFE227C8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8BE460-AB54-EE3A-A690-79895C5081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5FDC95-CC1B-96E2-7F84-7C06BB599C8D}"/>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8" name="Footer Placeholder 7">
            <a:extLst>
              <a:ext uri="{FF2B5EF4-FFF2-40B4-BE49-F238E27FC236}">
                <a16:creationId xmlns:a16="http://schemas.microsoft.com/office/drawing/2014/main" id="{7A4E628A-3323-CAC8-4BA8-E0F82A7FDF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77CD4C-C209-47CB-F329-2692442CF1FB}"/>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97886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6ADB-0778-73E8-61D1-269DBAB06F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4749AC-D855-6F96-236E-3803BEA7D6D5}"/>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4" name="Footer Placeholder 3">
            <a:extLst>
              <a:ext uri="{FF2B5EF4-FFF2-40B4-BE49-F238E27FC236}">
                <a16:creationId xmlns:a16="http://schemas.microsoft.com/office/drawing/2014/main" id="{A7E8B38C-A6D2-8ADC-B202-36F6DC9DFE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12659C-1E2C-F1F1-5297-E20C16508D93}"/>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114088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80722-541D-70EA-CE5F-114F7753D67E}"/>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3" name="Footer Placeholder 2">
            <a:extLst>
              <a:ext uri="{FF2B5EF4-FFF2-40B4-BE49-F238E27FC236}">
                <a16:creationId xmlns:a16="http://schemas.microsoft.com/office/drawing/2014/main" id="{8D73E3E8-C478-01F0-93DA-82B2D8A16D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AFD1F1-02FA-A0A0-95AD-35176271279C}"/>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265950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16B6-7B88-91A2-F994-FCB145715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BB694-94F3-8EE6-AA7F-6F5D98E20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131D37-B426-4C6A-9458-FC2364336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2BA5F-A68C-3C5B-D226-AA0788FB5619}"/>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6" name="Footer Placeholder 5">
            <a:extLst>
              <a:ext uri="{FF2B5EF4-FFF2-40B4-BE49-F238E27FC236}">
                <a16:creationId xmlns:a16="http://schemas.microsoft.com/office/drawing/2014/main" id="{33F48E52-BA91-9B84-1482-C5F1A61CC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46257-4735-A303-E2AF-79B21BB9AE2A}"/>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421305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322B-BA15-1C7D-B388-9160AC9D3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E8F617-0363-E624-815F-91520E260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13710C-CFB8-6F37-B79A-1652A6132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F5A1A3-BD97-2986-98B2-A4D4EF3C7029}"/>
              </a:ext>
            </a:extLst>
          </p:cNvPr>
          <p:cNvSpPr>
            <a:spLocks noGrp="1"/>
          </p:cNvSpPr>
          <p:nvPr>
            <p:ph type="dt" sz="half" idx="10"/>
          </p:nvPr>
        </p:nvSpPr>
        <p:spPr/>
        <p:txBody>
          <a:bodyPr/>
          <a:lstStyle/>
          <a:p>
            <a:fld id="{8A9CA853-274C-FD46-840E-A7528C0DF868}" type="datetimeFigureOut">
              <a:rPr lang="en-US" smtClean="0"/>
              <a:t>7/14/23</a:t>
            </a:fld>
            <a:endParaRPr lang="en-US"/>
          </a:p>
        </p:txBody>
      </p:sp>
      <p:sp>
        <p:nvSpPr>
          <p:cNvPr id="6" name="Footer Placeholder 5">
            <a:extLst>
              <a:ext uri="{FF2B5EF4-FFF2-40B4-BE49-F238E27FC236}">
                <a16:creationId xmlns:a16="http://schemas.microsoft.com/office/drawing/2014/main" id="{8525EDE7-E36A-E16D-792F-820019CFC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F2852A-DB86-0137-4910-F9A9D59A4E87}"/>
              </a:ext>
            </a:extLst>
          </p:cNvPr>
          <p:cNvSpPr>
            <a:spLocks noGrp="1"/>
          </p:cNvSpPr>
          <p:nvPr>
            <p:ph type="sldNum" sz="quarter" idx="12"/>
          </p:nvPr>
        </p:nvSpPr>
        <p:spPr/>
        <p:txBody>
          <a:bodyPr/>
          <a:lstStyle/>
          <a:p>
            <a:fld id="{D1C2C618-FB92-304E-B707-1D02E0BDF503}" type="slidenum">
              <a:rPr lang="en-US" smtClean="0"/>
              <a:t>‹#›</a:t>
            </a:fld>
            <a:endParaRPr lang="en-US"/>
          </a:p>
        </p:txBody>
      </p:sp>
    </p:spTree>
    <p:extLst>
      <p:ext uri="{BB962C8B-B14F-4D97-AF65-F5344CB8AC3E}">
        <p14:creationId xmlns:p14="http://schemas.microsoft.com/office/powerpoint/2010/main" val="218094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0367-9B7D-92CB-62B8-B806D0664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CBF46E-049D-E9A3-9F3C-823831C72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789AA-E2C8-B36B-8057-F2216B9277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CA853-274C-FD46-840E-A7528C0DF868}" type="datetimeFigureOut">
              <a:rPr lang="en-US" smtClean="0"/>
              <a:t>7/14/23</a:t>
            </a:fld>
            <a:endParaRPr lang="en-US"/>
          </a:p>
        </p:txBody>
      </p:sp>
      <p:sp>
        <p:nvSpPr>
          <p:cNvPr id="5" name="Footer Placeholder 4">
            <a:extLst>
              <a:ext uri="{FF2B5EF4-FFF2-40B4-BE49-F238E27FC236}">
                <a16:creationId xmlns:a16="http://schemas.microsoft.com/office/drawing/2014/main" id="{76FCE95B-2D72-94BF-167F-5152CE145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0C4660-D0AE-438C-CB8F-F15CD02C0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2C618-FB92-304E-B707-1D02E0BDF503}" type="slidenum">
              <a:rPr lang="en-US" smtClean="0"/>
              <a:t>‹#›</a:t>
            </a:fld>
            <a:endParaRPr lang="en-US"/>
          </a:p>
        </p:txBody>
      </p:sp>
    </p:spTree>
    <p:extLst>
      <p:ext uri="{BB962C8B-B14F-4D97-AF65-F5344CB8AC3E}">
        <p14:creationId xmlns:p14="http://schemas.microsoft.com/office/powerpoint/2010/main" val="413350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C5FC-7E87-9C91-E5BB-306FBEA24241}"/>
              </a:ext>
            </a:extLst>
          </p:cNvPr>
          <p:cNvSpPr>
            <a:spLocks noGrp="1"/>
          </p:cNvSpPr>
          <p:nvPr>
            <p:ph type="ctrTitle"/>
          </p:nvPr>
        </p:nvSpPr>
        <p:spPr/>
        <p:txBody>
          <a:bodyPr>
            <a:normAutofit fontScale="90000"/>
          </a:bodyPr>
          <a:lstStyle/>
          <a:p>
            <a:r>
              <a:rPr lang="en-US" dirty="0"/>
              <a:t>Investigating translation specificity of bS21 homologs in </a:t>
            </a:r>
            <a:r>
              <a:rPr lang="en-US" i="1" dirty="0"/>
              <a:t>F. </a:t>
            </a:r>
            <a:r>
              <a:rPr lang="en-US" i="1" dirty="0" err="1"/>
              <a:t>tularensis</a:t>
            </a:r>
            <a:endParaRPr lang="en-US" dirty="0"/>
          </a:p>
        </p:txBody>
      </p:sp>
      <p:sp>
        <p:nvSpPr>
          <p:cNvPr id="3" name="Subtitle 2">
            <a:extLst>
              <a:ext uri="{FF2B5EF4-FFF2-40B4-BE49-F238E27FC236}">
                <a16:creationId xmlns:a16="http://schemas.microsoft.com/office/drawing/2014/main" id="{EF855F85-2857-E7C8-F3BF-6EFBA2406C9C}"/>
              </a:ext>
            </a:extLst>
          </p:cNvPr>
          <p:cNvSpPr>
            <a:spLocks noGrp="1"/>
          </p:cNvSpPr>
          <p:nvPr>
            <p:ph type="subTitle" idx="1"/>
          </p:nvPr>
        </p:nvSpPr>
        <p:spPr/>
        <p:txBody>
          <a:bodyPr/>
          <a:lstStyle/>
          <a:p>
            <a:r>
              <a:rPr lang="en-US" dirty="0"/>
              <a:t>Kira Bernabe</a:t>
            </a:r>
          </a:p>
          <a:p>
            <a:r>
              <a:rPr lang="en-US" dirty="0"/>
              <a:t> Joint Lab Meeting</a:t>
            </a:r>
          </a:p>
          <a:p>
            <a:r>
              <a:rPr lang="en-US" dirty="0"/>
              <a:t>07/14/23</a:t>
            </a:r>
          </a:p>
        </p:txBody>
      </p:sp>
    </p:spTree>
    <p:extLst>
      <p:ext uri="{BB962C8B-B14F-4D97-AF65-F5344CB8AC3E}">
        <p14:creationId xmlns:p14="http://schemas.microsoft.com/office/powerpoint/2010/main" val="2589617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57FB-624B-3314-08AD-12EBB5E51A53}"/>
              </a:ext>
            </a:extLst>
          </p:cNvPr>
          <p:cNvSpPr>
            <a:spLocks noGrp="1"/>
          </p:cNvSpPr>
          <p:nvPr>
            <p:ph type="title"/>
          </p:nvPr>
        </p:nvSpPr>
        <p:spPr/>
        <p:txBody>
          <a:bodyPr/>
          <a:lstStyle/>
          <a:p>
            <a:r>
              <a:rPr lang="en-US" dirty="0"/>
              <a:t>Workflow</a:t>
            </a:r>
          </a:p>
        </p:txBody>
      </p:sp>
      <p:graphicFrame>
        <p:nvGraphicFramePr>
          <p:cNvPr id="17" name="Diagram 16">
            <a:extLst>
              <a:ext uri="{FF2B5EF4-FFF2-40B4-BE49-F238E27FC236}">
                <a16:creationId xmlns:a16="http://schemas.microsoft.com/office/drawing/2014/main" id="{C9098A08-C8D6-3328-86A2-E42D2D7BA909}"/>
              </a:ext>
            </a:extLst>
          </p:cNvPr>
          <p:cNvGraphicFramePr/>
          <p:nvPr>
            <p:extLst>
              <p:ext uri="{D42A27DB-BD31-4B8C-83A1-F6EECF244321}">
                <p14:modId xmlns:p14="http://schemas.microsoft.com/office/powerpoint/2010/main" val="295779787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ounded Rectangle 17">
            <a:extLst>
              <a:ext uri="{FF2B5EF4-FFF2-40B4-BE49-F238E27FC236}">
                <a16:creationId xmlns:a16="http://schemas.microsoft.com/office/drawing/2014/main" id="{A131E2E3-617E-7380-4B11-A78C37E61B9A}"/>
              </a:ext>
            </a:extLst>
          </p:cNvPr>
          <p:cNvSpPr/>
          <p:nvPr/>
        </p:nvSpPr>
        <p:spPr>
          <a:xfrm>
            <a:off x="7943850" y="2743199"/>
            <a:ext cx="2216150" cy="1428751"/>
          </a:xfrm>
          <a:prstGeom prst="roundRect">
            <a:avLst/>
          </a:prstGeom>
          <a:solidFill>
            <a:srgbClr val="FFFFFF">
              <a:alpha val="50196"/>
            </a:srgb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76F1950-AEC9-4027-B6FE-883D8BA0766A}"/>
              </a:ext>
            </a:extLst>
          </p:cNvPr>
          <p:cNvSpPr/>
          <p:nvPr/>
        </p:nvSpPr>
        <p:spPr>
          <a:xfrm>
            <a:off x="1928813" y="2743199"/>
            <a:ext cx="2319337" cy="1325563"/>
          </a:xfrm>
          <a:prstGeom prst="roundRect">
            <a:avLst/>
          </a:prstGeom>
          <a:solidFill>
            <a:srgbClr val="FFFFFF">
              <a:alpha val="50980"/>
            </a:srgb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heckmark with solid fill">
            <a:extLst>
              <a:ext uri="{FF2B5EF4-FFF2-40B4-BE49-F238E27FC236}">
                <a16:creationId xmlns:a16="http://schemas.microsoft.com/office/drawing/2014/main" id="{43EF4F74-79E6-EF30-EDD2-69C369A6B2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31281" y="2948780"/>
            <a:ext cx="914400" cy="914400"/>
          </a:xfrm>
          <a:prstGeom prst="rect">
            <a:avLst/>
          </a:prstGeom>
        </p:spPr>
      </p:pic>
    </p:spTree>
    <p:extLst>
      <p:ext uri="{BB962C8B-B14F-4D97-AF65-F5344CB8AC3E}">
        <p14:creationId xmlns:p14="http://schemas.microsoft.com/office/powerpoint/2010/main" val="151201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D89E-706B-43DB-F681-34DB20FD652C}"/>
              </a:ext>
            </a:extLst>
          </p:cNvPr>
          <p:cNvSpPr>
            <a:spLocks noGrp="1"/>
          </p:cNvSpPr>
          <p:nvPr>
            <p:ph type="title"/>
          </p:nvPr>
        </p:nvSpPr>
        <p:spPr/>
        <p:txBody>
          <a:bodyPr/>
          <a:lstStyle/>
          <a:p>
            <a:r>
              <a:rPr lang="en-US" dirty="0"/>
              <a:t>70S Ribosomes can be pulled down</a:t>
            </a:r>
          </a:p>
        </p:txBody>
      </p:sp>
      <p:pic>
        <p:nvPicPr>
          <p:cNvPr id="5" name="Content Placeholder 4" descr="A graph of a dna test&#10;&#10;Description automatically generated">
            <a:extLst>
              <a:ext uri="{FF2B5EF4-FFF2-40B4-BE49-F238E27FC236}">
                <a16:creationId xmlns:a16="http://schemas.microsoft.com/office/drawing/2014/main" id="{A26C1427-C763-6120-5FA6-D5F82411C568}"/>
              </a:ext>
            </a:extLst>
          </p:cNvPr>
          <p:cNvPicPr>
            <a:picLocks noGrp="1" noChangeAspect="1"/>
          </p:cNvPicPr>
          <p:nvPr>
            <p:ph idx="4294967295"/>
          </p:nvPr>
        </p:nvPicPr>
        <p:blipFill>
          <a:blip r:embed="rId2"/>
          <a:stretch>
            <a:fillRect/>
          </a:stretch>
        </p:blipFill>
        <p:spPr>
          <a:xfrm>
            <a:off x="2871788" y="1690688"/>
            <a:ext cx="4921250" cy="4291012"/>
          </a:xfrm>
        </p:spPr>
      </p:pic>
    </p:spTree>
    <p:extLst>
      <p:ext uri="{BB962C8B-B14F-4D97-AF65-F5344CB8AC3E}">
        <p14:creationId xmlns:p14="http://schemas.microsoft.com/office/powerpoint/2010/main" val="292777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8387D-22EA-54AA-1402-5A72D1C127F3}"/>
              </a:ext>
            </a:extLst>
          </p:cNvPr>
          <p:cNvSpPr>
            <a:spLocks noGrp="1"/>
          </p:cNvSpPr>
          <p:nvPr>
            <p:ph type="title"/>
          </p:nvPr>
        </p:nvSpPr>
        <p:spPr/>
        <p:txBody>
          <a:bodyPr/>
          <a:lstStyle/>
          <a:p>
            <a:r>
              <a:rPr lang="en-US" dirty="0"/>
              <a:t>Immunoprecipitation</a:t>
            </a:r>
          </a:p>
        </p:txBody>
      </p:sp>
      <p:graphicFrame>
        <p:nvGraphicFramePr>
          <p:cNvPr id="6" name="Table 5">
            <a:extLst>
              <a:ext uri="{FF2B5EF4-FFF2-40B4-BE49-F238E27FC236}">
                <a16:creationId xmlns:a16="http://schemas.microsoft.com/office/drawing/2014/main" id="{36673224-B788-29CA-A45D-25E91F8FA981}"/>
              </a:ext>
            </a:extLst>
          </p:cNvPr>
          <p:cNvGraphicFramePr>
            <a:graphicFrameLocks noGrp="1"/>
          </p:cNvGraphicFramePr>
          <p:nvPr>
            <p:extLst>
              <p:ext uri="{D42A27DB-BD31-4B8C-83A1-F6EECF244321}">
                <p14:modId xmlns:p14="http://schemas.microsoft.com/office/powerpoint/2010/main" val="4135899774"/>
              </p:ext>
            </p:extLst>
          </p:nvPr>
        </p:nvGraphicFramePr>
        <p:xfrm>
          <a:off x="1746250" y="1579880"/>
          <a:ext cx="8127999" cy="18491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93005500"/>
                    </a:ext>
                  </a:extLst>
                </a:gridCol>
                <a:gridCol w="2709333">
                  <a:extLst>
                    <a:ext uri="{9D8B030D-6E8A-4147-A177-3AD203B41FA5}">
                      <a16:colId xmlns:a16="http://schemas.microsoft.com/office/drawing/2014/main" val="2669694084"/>
                    </a:ext>
                  </a:extLst>
                </a:gridCol>
                <a:gridCol w="2709333">
                  <a:extLst>
                    <a:ext uri="{9D8B030D-6E8A-4147-A177-3AD203B41FA5}">
                      <a16:colId xmlns:a16="http://schemas.microsoft.com/office/drawing/2014/main" val="620353219"/>
                    </a:ext>
                  </a:extLst>
                </a:gridCol>
              </a:tblGrid>
              <a:tr h="370840">
                <a:tc>
                  <a:txBody>
                    <a:bodyPr/>
                    <a:lstStyle/>
                    <a:p>
                      <a:r>
                        <a:rPr lang="en-US" dirty="0">
                          <a:solidFill>
                            <a:schemeClr val="tx1"/>
                          </a:solidFill>
                        </a:rPr>
                        <a:t>Epitope 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Size with </a:t>
                      </a:r>
                      <a:r>
                        <a:rPr lang="en-US" i="0" dirty="0">
                          <a:solidFill>
                            <a:schemeClr val="tx1"/>
                          </a:solidFill>
                        </a:rPr>
                        <a:t>bS21-2</a:t>
                      </a:r>
                      <a:endParaRPr lang="en-US"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Elution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911100"/>
                  </a:ext>
                </a:extLst>
              </a:tr>
              <a:tr h="370840">
                <a:tc>
                  <a:txBody>
                    <a:bodyPr/>
                    <a:lstStyle/>
                    <a:p>
                      <a:r>
                        <a:rPr lang="en-US" dirty="0">
                          <a:solidFill>
                            <a:schemeClr val="tx1"/>
                          </a:solidFill>
                        </a:rPr>
                        <a:t>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8.6 </a:t>
                      </a:r>
                      <a:r>
                        <a:rPr lang="en-US" dirty="0" err="1">
                          <a:solidFill>
                            <a:schemeClr val="tx1"/>
                          </a:solidFill>
                        </a:rPr>
                        <a:t>kDa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HA peptide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8187983"/>
                  </a:ext>
                </a:extLst>
              </a:tr>
              <a:tr h="370840">
                <a:tc>
                  <a:txBody>
                    <a:bodyPr/>
                    <a:lstStyle/>
                    <a:p>
                      <a:r>
                        <a:rPr lang="en-US" dirty="0">
                          <a:solidFill>
                            <a:schemeClr val="tx1"/>
                          </a:solidFill>
                        </a:rPr>
                        <a: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8.3 </a:t>
                      </a:r>
                      <a:r>
                        <a:rPr lang="en-US" dirty="0" err="1">
                          <a:solidFill>
                            <a:schemeClr val="tx1"/>
                          </a:solidFill>
                        </a:rPr>
                        <a:t>kDa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Imidazole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763672"/>
                  </a:ext>
                </a:extLst>
              </a:tr>
              <a:tr h="370840">
                <a:tc>
                  <a:txBody>
                    <a:bodyPr/>
                    <a:lstStyle/>
                    <a:p>
                      <a:r>
                        <a:rPr lang="en-US" dirty="0">
                          <a:solidFill>
                            <a:schemeClr val="tx1"/>
                          </a:solidFill>
                        </a:rPr>
                        <a:t>FLAG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8.5 </a:t>
                      </a:r>
                      <a:r>
                        <a:rPr lang="en-US" dirty="0" err="1">
                          <a:solidFill>
                            <a:schemeClr val="tx1"/>
                          </a:solidFill>
                        </a:rPr>
                        <a:t>kDa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FLAG peptide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6937511"/>
                  </a:ext>
                </a:extLst>
              </a:tr>
              <a:tr h="277178">
                <a:tc>
                  <a:txBody>
                    <a:bodyPr/>
                    <a:lstStyle/>
                    <a:p>
                      <a:r>
                        <a:rPr lang="en-US" dirty="0">
                          <a:solidFill>
                            <a:schemeClr val="tx1"/>
                          </a:solidFill>
                        </a:rPr>
                        <a:t>V5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8.9 </a:t>
                      </a:r>
                      <a:r>
                        <a:rPr lang="en-US" dirty="0" err="1">
                          <a:solidFill>
                            <a:schemeClr val="tx1"/>
                          </a:solidFill>
                        </a:rPr>
                        <a:t>kDa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1X sample buffer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37354"/>
                  </a:ext>
                </a:extLst>
              </a:tr>
            </a:tbl>
          </a:graphicData>
        </a:graphic>
      </p:graphicFrame>
      <p:pic>
        <p:nvPicPr>
          <p:cNvPr id="8" name="Picture 7" descr="A diagram of a magnetic rack&#10;&#10;Description automatically generated">
            <a:extLst>
              <a:ext uri="{FF2B5EF4-FFF2-40B4-BE49-F238E27FC236}">
                <a16:creationId xmlns:a16="http://schemas.microsoft.com/office/drawing/2014/main" id="{C08065C9-A6BD-F870-1BBB-4D1E7149BC69}"/>
              </a:ext>
            </a:extLst>
          </p:cNvPr>
          <p:cNvPicPr>
            <a:picLocks noChangeAspect="1"/>
          </p:cNvPicPr>
          <p:nvPr/>
        </p:nvPicPr>
        <p:blipFill>
          <a:blip r:embed="rId2"/>
          <a:stretch>
            <a:fillRect/>
          </a:stretch>
        </p:blipFill>
        <p:spPr>
          <a:xfrm>
            <a:off x="1924049" y="3941230"/>
            <a:ext cx="7772400" cy="2265895"/>
          </a:xfrm>
          <a:prstGeom prst="rect">
            <a:avLst/>
          </a:prstGeom>
        </p:spPr>
      </p:pic>
    </p:spTree>
    <p:extLst>
      <p:ext uri="{BB962C8B-B14F-4D97-AF65-F5344CB8AC3E}">
        <p14:creationId xmlns:p14="http://schemas.microsoft.com/office/powerpoint/2010/main" val="248709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8DF3-5B7C-870C-E7FD-9AD35EECA76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8140003-13F9-E522-C367-3FA93E3AA46E}"/>
              </a:ext>
            </a:extLst>
          </p:cNvPr>
          <p:cNvSpPr>
            <a:spLocks noGrp="1"/>
          </p:cNvSpPr>
          <p:nvPr>
            <p:ph idx="1"/>
          </p:nvPr>
        </p:nvSpPr>
        <p:spPr>
          <a:xfrm>
            <a:off x="838200" y="1825625"/>
            <a:ext cx="10515600" cy="1325563"/>
          </a:xfrm>
        </p:spPr>
        <p:txBody>
          <a:bodyPr>
            <a:normAutofit fontScale="92500" lnSpcReduction="10000"/>
          </a:bodyPr>
          <a:lstStyle/>
          <a:p>
            <a:pPr lvl="1"/>
            <a:r>
              <a:rPr lang="en-US" dirty="0"/>
              <a:t>Constructed plasmids with DNA specifying each epitope tag in frame of the 3’ end of </a:t>
            </a:r>
            <a:r>
              <a:rPr lang="en-US" i="1" dirty="0"/>
              <a:t>rpsU2</a:t>
            </a:r>
          </a:p>
          <a:p>
            <a:pPr lvl="1"/>
            <a:r>
              <a:rPr lang="en-US" dirty="0"/>
              <a:t>Introduced plasmids into LVS</a:t>
            </a:r>
          </a:p>
          <a:p>
            <a:pPr lvl="1"/>
            <a:r>
              <a:rPr lang="en-US" dirty="0"/>
              <a:t>Confirmed by Western Blots</a:t>
            </a:r>
          </a:p>
          <a:p>
            <a:pPr marL="457200" lvl="1" indent="0">
              <a:buNone/>
            </a:pPr>
            <a:endParaRPr lang="en-US" dirty="0"/>
          </a:p>
        </p:txBody>
      </p:sp>
      <p:sp>
        <p:nvSpPr>
          <p:cNvPr id="6" name="TextBox 5">
            <a:extLst>
              <a:ext uri="{FF2B5EF4-FFF2-40B4-BE49-F238E27FC236}">
                <a16:creationId xmlns:a16="http://schemas.microsoft.com/office/drawing/2014/main" id="{87D35F1A-E0B0-00EC-3FC6-409E407AC124}"/>
              </a:ext>
            </a:extLst>
          </p:cNvPr>
          <p:cNvSpPr txBox="1"/>
          <p:nvPr/>
        </p:nvSpPr>
        <p:spPr>
          <a:xfrm>
            <a:off x="838200" y="3322092"/>
            <a:ext cx="4583593" cy="769441"/>
          </a:xfrm>
          <a:prstGeom prst="rect">
            <a:avLst/>
          </a:prstGeom>
          <a:noFill/>
        </p:spPr>
        <p:txBody>
          <a:bodyPr wrap="square">
            <a:spAutoFit/>
          </a:bodyPr>
          <a:lstStyle/>
          <a:p>
            <a:r>
              <a:rPr lang="en-US" sz="4400" dirty="0">
                <a:latin typeface="+mj-lt"/>
              </a:rPr>
              <a:t>Next Steps</a:t>
            </a:r>
          </a:p>
        </p:txBody>
      </p:sp>
      <p:sp>
        <p:nvSpPr>
          <p:cNvPr id="7" name="TextBox 6">
            <a:extLst>
              <a:ext uri="{FF2B5EF4-FFF2-40B4-BE49-F238E27FC236}">
                <a16:creationId xmlns:a16="http://schemas.microsoft.com/office/drawing/2014/main" id="{7BC5EB23-D241-DA78-DF13-CEA758261455}"/>
              </a:ext>
            </a:extLst>
          </p:cNvPr>
          <p:cNvSpPr txBox="1"/>
          <p:nvPr/>
        </p:nvSpPr>
        <p:spPr>
          <a:xfrm>
            <a:off x="838200" y="4471988"/>
            <a:ext cx="9375002" cy="1200329"/>
          </a:xfrm>
          <a:prstGeom prst="rect">
            <a:avLst/>
          </a:prstGeom>
          <a:noFill/>
        </p:spPr>
        <p:txBody>
          <a:bodyPr wrap="none" rtlCol="0">
            <a:spAutoFit/>
          </a:bodyPr>
          <a:lstStyle/>
          <a:p>
            <a:pPr marL="742950" lvl="1" indent="-285750">
              <a:buFont typeface="Arial" panose="020B0604020202020204" pitchFamily="34" charset="0"/>
              <a:buChar char="•"/>
            </a:pPr>
            <a:r>
              <a:rPr lang="en-US" sz="2400" dirty="0"/>
              <a:t>Make cell lysates for immunoprecipitation</a:t>
            </a:r>
          </a:p>
          <a:p>
            <a:pPr marL="742950" lvl="1" indent="-285750">
              <a:buFont typeface="Arial" panose="020B0604020202020204" pitchFamily="34" charset="0"/>
              <a:buChar char="•"/>
            </a:pPr>
            <a:r>
              <a:rPr lang="en-US" sz="2400" dirty="0"/>
              <a:t>Test IP protocols</a:t>
            </a:r>
          </a:p>
          <a:p>
            <a:pPr marL="742950" lvl="1" indent="-285750">
              <a:buFont typeface="Arial" panose="020B0604020202020204" pitchFamily="34" charset="0"/>
              <a:buChar char="•"/>
            </a:pPr>
            <a:r>
              <a:rPr lang="en-US" sz="2400" dirty="0"/>
              <a:t>Add DNA specifying epitope tags to </a:t>
            </a:r>
            <a:r>
              <a:rPr lang="en-US" sz="2400" i="1" dirty="0" err="1"/>
              <a:t>rpsU</a:t>
            </a:r>
            <a:r>
              <a:rPr lang="en-US" sz="2400" dirty="0"/>
              <a:t>  genes on the chromosome</a:t>
            </a:r>
          </a:p>
        </p:txBody>
      </p:sp>
    </p:spTree>
    <p:extLst>
      <p:ext uri="{BB962C8B-B14F-4D97-AF65-F5344CB8AC3E}">
        <p14:creationId xmlns:p14="http://schemas.microsoft.com/office/powerpoint/2010/main" val="177943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1085849" y="365125"/>
            <a:ext cx="7853362"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Helvetica Neue"/>
              <a:buNone/>
            </a:pPr>
            <a:r>
              <a:rPr lang="en-US" sz="4000" dirty="0"/>
              <a:t>ACKNOWLEDGEMENTS</a:t>
            </a:r>
            <a:endParaRPr sz="4000" dirty="0"/>
          </a:p>
        </p:txBody>
      </p:sp>
      <p:sp>
        <p:nvSpPr>
          <p:cNvPr id="321" name="Google Shape;321;p23"/>
          <p:cNvSpPr txBox="1"/>
          <p:nvPr/>
        </p:nvSpPr>
        <p:spPr>
          <a:xfrm>
            <a:off x="466534" y="1690688"/>
            <a:ext cx="3819264" cy="487997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Dr. Kathryn Ramsey</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Dr. Hannah </a:t>
            </a:r>
            <a:r>
              <a:rPr lang="en-US" sz="2000" b="0" i="0" u="none" strike="noStrike" cap="none" dirty="0" err="1">
                <a:solidFill>
                  <a:schemeClr val="dk1"/>
                </a:solidFill>
                <a:latin typeface="Gill Sans"/>
                <a:ea typeface="Gill Sans"/>
                <a:cs typeface="Gill Sans"/>
                <a:sym typeface="Gill Sans"/>
              </a:rPr>
              <a:t>Trautmann</a:t>
            </a:r>
            <a:endParaRPr lang="en-US" sz="2000" b="0" i="0" u="none" strike="noStrike" cap="none" dirty="0">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r>
              <a:rPr lang="en-US" sz="2000" dirty="0">
                <a:solidFill>
                  <a:schemeClr val="dk1"/>
                </a:solidFill>
                <a:latin typeface="Gill Sans"/>
                <a:ea typeface="Gill Sans"/>
                <a:cs typeface="Gill Sans"/>
                <a:sym typeface="Gill Sans"/>
              </a:rPr>
              <a:t>Sierra Schmidt</a:t>
            </a:r>
            <a:endParaRPr lang="en-US" sz="2000" b="0" i="0" u="none" strike="noStrike" cap="none" dirty="0">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r>
              <a:rPr lang="en-US" sz="2000" dirty="0">
                <a:solidFill>
                  <a:schemeClr val="dk1"/>
                </a:solidFill>
                <a:latin typeface="Gill Sans"/>
                <a:ea typeface="Gill Sans"/>
                <a:cs typeface="Gill Sans"/>
                <a:sym typeface="Gill Sans"/>
              </a:rPr>
              <a:t>Ben Moore</a:t>
            </a:r>
          </a:p>
          <a:p>
            <a:pPr marL="685800" marR="0" lvl="1" indent="-228600" algn="l" rtl="0">
              <a:lnSpc>
                <a:spcPct val="90000"/>
              </a:lnSpc>
              <a:spcBef>
                <a:spcPts val="500"/>
              </a:spcBef>
              <a:spcAft>
                <a:spcPts val="0"/>
              </a:spcAft>
              <a:buClr>
                <a:schemeClr val="dk1"/>
              </a:buClr>
              <a:buSzPts val="2000"/>
              <a:buFont typeface="Arial"/>
              <a:buChar char="•"/>
            </a:pPr>
            <a:r>
              <a:rPr lang="en-US" sz="2000" dirty="0" err="1">
                <a:solidFill>
                  <a:schemeClr val="dk1"/>
                </a:solidFill>
                <a:latin typeface="Gill Sans"/>
                <a:ea typeface="Gill Sans"/>
                <a:cs typeface="Gill Sans"/>
                <a:sym typeface="Gill Sans"/>
              </a:rPr>
              <a:t>Adja</a:t>
            </a:r>
            <a:r>
              <a:rPr lang="en-US" sz="2000" dirty="0">
                <a:solidFill>
                  <a:schemeClr val="dk1"/>
                </a:solidFill>
                <a:latin typeface="Gill Sans"/>
                <a:ea typeface="Gill Sans"/>
                <a:cs typeface="Gill Sans"/>
                <a:sym typeface="Gill Sans"/>
              </a:rPr>
              <a:t> </a:t>
            </a:r>
            <a:r>
              <a:rPr lang="en-US" sz="2000" dirty="0" err="1">
                <a:solidFill>
                  <a:schemeClr val="dk1"/>
                </a:solidFill>
                <a:latin typeface="Gill Sans"/>
                <a:ea typeface="Gill Sans"/>
                <a:cs typeface="Gill Sans"/>
                <a:sym typeface="Gill Sans"/>
              </a:rPr>
              <a:t>Cissokho</a:t>
            </a:r>
            <a:endParaRPr lang="en-US" sz="2000" dirty="0">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r>
              <a:rPr lang="en-US" sz="2000" dirty="0">
                <a:solidFill>
                  <a:schemeClr val="dk1"/>
                </a:solidFill>
                <a:latin typeface="Gill Sans"/>
                <a:ea typeface="Gill Sans"/>
                <a:cs typeface="Gill Sans"/>
                <a:sym typeface="Gill Sans"/>
              </a:rPr>
              <a:t>Sara </a:t>
            </a:r>
            <a:r>
              <a:rPr lang="en-US" sz="2000" dirty="0" err="1">
                <a:solidFill>
                  <a:schemeClr val="dk1"/>
                </a:solidFill>
                <a:latin typeface="Gill Sans"/>
                <a:ea typeface="Gill Sans"/>
                <a:cs typeface="Gill Sans"/>
                <a:sym typeface="Gill Sans"/>
              </a:rPr>
              <a:t>Negash</a:t>
            </a:r>
            <a:endParaRPr lang="en-US" sz="2000" dirty="0">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endParaRPr lang="en-US" sz="2000" dirty="0">
              <a:solidFill>
                <a:schemeClr val="dk1"/>
              </a:solidFill>
              <a:latin typeface="Gill Sans"/>
              <a:ea typeface="Gill Sans"/>
              <a:cs typeface="Gill Sans"/>
              <a:sym typeface="Gill Sans"/>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Dr. Steven Gregory</a:t>
            </a:r>
          </a:p>
          <a:p>
            <a:pPr marL="228600" marR="0" lvl="0" indent="-228600" algn="l" rtl="0">
              <a:lnSpc>
                <a:spcPct val="90000"/>
              </a:lnSpc>
              <a:spcBef>
                <a:spcPts val="1000"/>
              </a:spcBef>
              <a:spcAft>
                <a:spcPts val="0"/>
              </a:spcAft>
              <a:buClr>
                <a:schemeClr val="dk1"/>
              </a:buClr>
              <a:buSzPts val="2800"/>
              <a:buFont typeface="Arial"/>
              <a:buChar char="•"/>
            </a:pPr>
            <a:endParaRPr lang="en-US" sz="2800" dirty="0">
              <a:solidFill>
                <a:schemeClr val="dk1"/>
              </a:solidFill>
              <a:latin typeface="Gill Sans"/>
              <a:ea typeface="Arial"/>
              <a:cs typeface="Gill Sans"/>
              <a:sym typeface="Gill Sans"/>
            </a:endParaRPr>
          </a:p>
          <a:p>
            <a:pPr marR="0" lvl="0" algn="l" rtl="0">
              <a:lnSpc>
                <a:spcPct val="90000"/>
              </a:lnSpc>
              <a:spcBef>
                <a:spcPts val="1000"/>
              </a:spcBef>
              <a:spcAft>
                <a:spcPts val="0"/>
              </a:spcAft>
              <a:buClr>
                <a:schemeClr val="dk1"/>
              </a:buClr>
              <a:buSzPts val="2800"/>
            </a:pP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URI INBRE core</a:t>
            </a:r>
          </a:p>
          <a:p>
            <a:pPr marL="685800" lvl="1" indent="-228600">
              <a:lnSpc>
                <a:spcPct val="90000"/>
              </a:lnSpc>
              <a:spcBef>
                <a:spcPts val="1000"/>
              </a:spcBef>
              <a:buClr>
                <a:schemeClr val="dk1"/>
              </a:buClr>
              <a:buSzPts val="2800"/>
              <a:buFont typeface="Arial"/>
              <a:buChar char="•"/>
            </a:pPr>
            <a:r>
              <a:rPr lang="en-US" sz="2000" dirty="0">
                <a:solidFill>
                  <a:schemeClr val="dk1"/>
                </a:solidFill>
                <a:latin typeface="Gill Sans"/>
                <a:ea typeface="Arial"/>
                <a:cs typeface="Gill Sans"/>
                <a:sym typeface="Gill Sans"/>
              </a:rPr>
              <a:t>Janet </a:t>
            </a:r>
            <a:r>
              <a:rPr lang="en-US" sz="2000" dirty="0" err="1">
                <a:solidFill>
                  <a:schemeClr val="dk1"/>
                </a:solidFill>
                <a:latin typeface="Gill Sans"/>
                <a:ea typeface="Arial"/>
                <a:cs typeface="Gill Sans"/>
                <a:sym typeface="Gill Sans"/>
              </a:rPr>
              <a:t>Atoyan</a:t>
            </a:r>
            <a:endParaRPr sz="2000" b="0" i="0" u="none" strike="noStrike" cap="none" dirty="0">
              <a:solidFill>
                <a:srgbClr val="000000"/>
              </a:solidFill>
              <a:latin typeface="Arial"/>
              <a:ea typeface="Arial"/>
              <a:cs typeface="Arial"/>
              <a:sym typeface="Arial"/>
            </a:endParaRPr>
          </a:p>
        </p:txBody>
      </p:sp>
      <p:pic>
        <p:nvPicPr>
          <p:cNvPr id="322" name="Google Shape;322;p23" descr="Rhode Island Foundation"/>
          <p:cNvPicPr preferRelativeResize="0"/>
          <p:nvPr/>
        </p:nvPicPr>
        <p:blipFill rotWithShape="1">
          <a:blip r:embed="rId3">
            <a:alphaModFix/>
          </a:blip>
          <a:srcRect/>
          <a:stretch/>
        </p:blipFill>
        <p:spPr>
          <a:xfrm>
            <a:off x="3903772" y="6069554"/>
            <a:ext cx="1843998" cy="596588"/>
          </a:xfrm>
          <a:prstGeom prst="rect">
            <a:avLst/>
          </a:prstGeom>
          <a:noFill/>
          <a:ln>
            <a:noFill/>
          </a:ln>
        </p:spPr>
      </p:pic>
      <p:pic>
        <p:nvPicPr>
          <p:cNvPr id="323" name="Google Shape;323;p23"/>
          <p:cNvPicPr preferRelativeResize="0"/>
          <p:nvPr/>
        </p:nvPicPr>
        <p:blipFill rotWithShape="1">
          <a:blip r:embed="rId4">
            <a:alphaModFix/>
          </a:blip>
          <a:srcRect/>
          <a:stretch/>
        </p:blipFill>
        <p:spPr>
          <a:xfrm>
            <a:off x="6529313" y="6075364"/>
            <a:ext cx="3295261" cy="495300"/>
          </a:xfrm>
          <a:prstGeom prst="rect">
            <a:avLst/>
          </a:prstGeom>
          <a:noFill/>
          <a:ln>
            <a:noFill/>
          </a:ln>
        </p:spPr>
      </p:pic>
      <p:pic>
        <p:nvPicPr>
          <p:cNvPr id="324" name="Google Shape;324;p23" descr="Rhode Island IDeA Network of Biomedical Research Excellence – (RI-INBRE)"/>
          <p:cNvPicPr preferRelativeResize="0"/>
          <p:nvPr/>
        </p:nvPicPr>
        <p:blipFill rotWithShape="1">
          <a:blip r:embed="rId5">
            <a:alphaModFix/>
          </a:blip>
          <a:srcRect/>
          <a:stretch/>
        </p:blipFill>
        <p:spPr>
          <a:xfrm>
            <a:off x="8553911" y="4876828"/>
            <a:ext cx="2358052" cy="919575"/>
          </a:xfrm>
          <a:prstGeom prst="rect">
            <a:avLst/>
          </a:prstGeom>
          <a:noFill/>
          <a:ln>
            <a:noFill/>
          </a:ln>
        </p:spPr>
      </p:pic>
      <p:pic>
        <p:nvPicPr>
          <p:cNvPr id="326" name="Google Shape;326;p23"/>
          <p:cNvPicPr preferRelativeResize="0"/>
          <p:nvPr/>
        </p:nvPicPr>
        <p:blipFill rotWithShape="1">
          <a:blip r:embed="rId6">
            <a:alphaModFix/>
          </a:blip>
          <a:srcRect/>
          <a:stretch/>
        </p:blipFill>
        <p:spPr>
          <a:xfrm>
            <a:off x="3935836" y="4855170"/>
            <a:ext cx="1879432" cy="734277"/>
          </a:xfrm>
          <a:prstGeom prst="rect">
            <a:avLst/>
          </a:prstGeom>
          <a:noFill/>
          <a:ln>
            <a:noFill/>
          </a:ln>
        </p:spPr>
      </p:pic>
      <p:pic>
        <p:nvPicPr>
          <p:cNvPr id="327" name="Google Shape;327;p23"/>
          <p:cNvPicPr preferRelativeResize="0"/>
          <p:nvPr/>
        </p:nvPicPr>
        <p:blipFill rotWithShape="1">
          <a:blip r:embed="rId7">
            <a:alphaModFix/>
          </a:blip>
          <a:srcRect/>
          <a:stretch/>
        </p:blipFill>
        <p:spPr>
          <a:xfrm>
            <a:off x="6184895" y="4876828"/>
            <a:ext cx="1721309" cy="734277"/>
          </a:xfrm>
          <a:prstGeom prst="rect">
            <a:avLst/>
          </a:prstGeom>
          <a:noFill/>
          <a:ln>
            <a:noFill/>
          </a:ln>
        </p:spPr>
      </p:pic>
      <p:pic>
        <p:nvPicPr>
          <p:cNvPr id="3" name="Picture 2" descr="A group of people standing in front of a store&#10;&#10;Description automatically generated">
            <a:extLst>
              <a:ext uri="{FF2B5EF4-FFF2-40B4-BE49-F238E27FC236}">
                <a16:creationId xmlns:a16="http://schemas.microsoft.com/office/drawing/2014/main" id="{A72D5FB3-08EC-ED58-6001-A3E9C03873AB}"/>
              </a:ext>
            </a:extLst>
          </p:cNvPr>
          <p:cNvPicPr>
            <a:picLocks noChangeAspect="1"/>
          </p:cNvPicPr>
          <p:nvPr/>
        </p:nvPicPr>
        <p:blipFill>
          <a:blip r:embed="rId8"/>
          <a:stretch>
            <a:fillRect/>
          </a:stretch>
        </p:blipFill>
        <p:spPr>
          <a:xfrm>
            <a:off x="6437676" y="365125"/>
            <a:ext cx="3295261" cy="43936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2" name="Picture 1">
            <a:extLst>
              <a:ext uri="{FF2B5EF4-FFF2-40B4-BE49-F238E27FC236}">
                <a16:creationId xmlns:a16="http://schemas.microsoft.com/office/drawing/2014/main" id="{6A9A005B-077E-F212-3975-06849F20DCD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00" r="16667"/>
          <a:stretch/>
        </p:blipFill>
        <p:spPr>
          <a:xfrm>
            <a:off x="2072326" y="781876"/>
            <a:ext cx="3032760" cy="4572000"/>
          </a:xfrm>
          <a:prstGeom prst="rect">
            <a:avLst/>
          </a:prstGeom>
        </p:spPr>
      </p:pic>
      <p:sp>
        <p:nvSpPr>
          <p:cNvPr id="62" name="Google Shape;62;p2"/>
          <p:cNvSpPr txBox="1">
            <a:spLocks noGrp="1"/>
          </p:cNvSpPr>
          <p:nvPr>
            <p:ph type="title"/>
          </p:nvPr>
        </p:nvSpPr>
        <p:spPr>
          <a:xfrm>
            <a:off x="298045" y="322488"/>
            <a:ext cx="11840059" cy="43860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cap="none" dirty="0"/>
              <a:t>bS21: a small subunit ribosomal protein</a:t>
            </a:r>
            <a:endParaRPr i="1" cap="none" dirty="0"/>
          </a:p>
        </p:txBody>
      </p:sp>
      <p:sp>
        <p:nvSpPr>
          <p:cNvPr id="63" name="Google Shape;63;p2"/>
          <p:cNvSpPr txBox="1">
            <a:spLocks noGrp="1"/>
          </p:cNvSpPr>
          <p:nvPr>
            <p:ph type="body" idx="1"/>
          </p:nvPr>
        </p:nvSpPr>
        <p:spPr>
          <a:xfrm>
            <a:off x="709190" y="6019385"/>
            <a:ext cx="6839873" cy="594992"/>
          </a:xfrm>
          <a:prstGeom prst="rect">
            <a:avLst/>
          </a:prstGeom>
          <a:noFill/>
          <a:ln>
            <a:noFill/>
          </a:ln>
        </p:spPr>
        <p:txBody>
          <a:bodyPr spcFirstLastPara="1" wrap="square" lIns="91425" tIns="45700" rIns="91425" bIns="45700" anchor="t" anchorCtr="0">
            <a:noAutofit/>
          </a:bodyPr>
          <a:lstStyle/>
          <a:p>
            <a:pPr marL="98425" lvl="0" indent="0" algn="l" rtl="0">
              <a:lnSpc>
                <a:spcPct val="100000"/>
              </a:lnSpc>
              <a:spcBef>
                <a:spcPts val="0"/>
              </a:spcBef>
              <a:spcAft>
                <a:spcPts val="0"/>
              </a:spcAft>
              <a:buSzPts val="3000"/>
              <a:buNone/>
            </a:pPr>
            <a:r>
              <a:rPr lang="en-US" sz="3000" dirty="0"/>
              <a:t>bS21 may act as a regulator of translation</a:t>
            </a:r>
            <a:endParaRPr dirty="0"/>
          </a:p>
          <a:p>
            <a:pPr marL="460375" lvl="0" indent="-460375" algn="l" rtl="0">
              <a:lnSpc>
                <a:spcPct val="100000"/>
              </a:lnSpc>
              <a:spcBef>
                <a:spcPts val="600"/>
              </a:spcBef>
              <a:spcAft>
                <a:spcPts val="0"/>
              </a:spcAft>
              <a:buSzPts val="3200"/>
              <a:buNone/>
            </a:pPr>
            <a:endParaRPr sz="3200" dirty="0"/>
          </a:p>
          <a:p>
            <a:pPr marL="460375" lvl="0" indent="-460375" algn="l" rtl="0">
              <a:lnSpc>
                <a:spcPct val="100000"/>
              </a:lnSpc>
              <a:spcBef>
                <a:spcPts val="600"/>
              </a:spcBef>
              <a:spcAft>
                <a:spcPts val="0"/>
              </a:spcAft>
              <a:buSzPts val="3200"/>
              <a:buNone/>
            </a:pPr>
            <a:endParaRPr sz="3200" dirty="0"/>
          </a:p>
          <a:p>
            <a:pPr marL="0" lvl="0" indent="0" algn="l" rtl="0">
              <a:lnSpc>
                <a:spcPct val="100000"/>
              </a:lnSpc>
              <a:spcBef>
                <a:spcPts val="600"/>
              </a:spcBef>
              <a:spcAft>
                <a:spcPts val="0"/>
              </a:spcAft>
              <a:buSzPts val="3200"/>
              <a:buNone/>
            </a:pPr>
            <a:endParaRPr sz="3200" dirty="0"/>
          </a:p>
        </p:txBody>
      </p:sp>
      <p:sp>
        <p:nvSpPr>
          <p:cNvPr id="64" name="Google Shape;64;p2"/>
          <p:cNvSpPr txBox="1"/>
          <p:nvPr/>
        </p:nvSpPr>
        <p:spPr>
          <a:xfrm>
            <a:off x="2067960" y="5018478"/>
            <a:ext cx="138025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Helvetica Neue"/>
              <a:buNone/>
            </a:pPr>
            <a:r>
              <a:rPr lang="en-US" sz="1600" b="0" i="0" u="none" strike="noStrike" cap="none" dirty="0">
                <a:solidFill>
                  <a:srgbClr val="000000"/>
                </a:solidFill>
                <a:latin typeface="Helvetica Neue"/>
                <a:ea typeface="Helvetica Neue"/>
                <a:cs typeface="Helvetica Neue"/>
                <a:sym typeface="Helvetica Neue"/>
              </a:rPr>
              <a:t>30S subunit of </a:t>
            </a:r>
            <a:r>
              <a:rPr lang="en-US" sz="1600" b="0" i="1" u="none" strike="noStrike" cap="none" dirty="0">
                <a:solidFill>
                  <a:srgbClr val="000000"/>
                </a:solidFill>
                <a:latin typeface="Helvetica Neue"/>
                <a:ea typeface="Helvetica Neue"/>
                <a:cs typeface="Helvetica Neue"/>
                <a:sym typeface="Helvetica Neue"/>
              </a:rPr>
              <a:t>E. coli</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F29845BC-1F2F-DB73-0DB6-A1D2EE1BED1E}"/>
              </a:ext>
            </a:extLst>
          </p:cNvPr>
          <p:cNvSpPr txBox="1"/>
          <p:nvPr/>
        </p:nvSpPr>
        <p:spPr>
          <a:xfrm>
            <a:off x="1401461" y="3121223"/>
            <a:ext cx="603050" cy="307777"/>
          </a:xfrm>
          <a:prstGeom prst="rect">
            <a:avLst/>
          </a:prstGeom>
          <a:noFill/>
        </p:spPr>
        <p:txBody>
          <a:bodyPr wrap="none" rtlCol="0">
            <a:spAutoFit/>
          </a:bodyPr>
          <a:lstStyle/>
          <a:p>
            <a:r>
              <a:rPr lang="en-US" sz="1400" dirty="0">
                <a:latin typeface="Arial" charset="0"/>
                <a:ea typeface="Arial" charset="0"/>
                <a:cs typeface="Arial" charset="0"/>
              </a:rPr>
              <a:t>bS21</a:t>
            </a:r>
          </a:p>
        </p:txBody>
      </p:sp>
      <p:sp>
        <p:nvSpPr>
          <p:cNvPr id="4" name="TextBox 3">
            <a:extLst>
              <a:ext uri="{FF2B5EF4-FFF2-40B4-BE49-F238E27FC236}">
                <a16:creationId xmlns:a16="http://schemas.microsoft.com/office/drawing/2014/main" id="{415DC7D1-020D-0C0F-2759-8174FAF228EB}"/>
              </a:ext>
            </a:extLst>
          </p:cNvPr>
          <p:cNvSpPr txBox="1"/>
          <p:nvPr/>
        </p:nvSpPr>
        <p:spPr>
          <a:xfrm>
            <a:off x="1567080" y="1787270"/>
            <a:ext cx="1380250" cy="307777"/>
          </a:xfrm>
          <a:prstGeom prst="rect">
            <a:avLst/>
          </a:prstGeom>
          <a:noFill/>
        </p:spPr>
        <p:txBody>
          <a:bodyPr wrap="none" rtlCol="0">
            <a:spAutoFit/>
          </a:bodyPr>
          <a:lstStyle/>
          <a:p>
            <a:r>
              <a:rPr lang="en-US" sz="1400" dirty="0">
                <a:latin typeface="Arial" charset="0"/>
                <a:ea typeface="Arial" charset="0"/>
                <a:cs typeface="Arial" charset="0"/>
              </a:rPr>
              <a:t>mRNA channel</a:t>
            </a:r>
          </a:p>
        </p:txBody>
      </p:sp>
      <p:cxnSp>
        <p:nvCxnSpPr>
          <p:cNvPr id="5" name="Straight Connector 4">
            <a:extLst>
              <a:ext uri="{FF2B5EF4-FFF2-40B4-BE49-F238E27FC236}">
                <a16:creationId xmlns:a16="http://schemas.microsoft.com/office/drawing/2014/main" id="{D374733C-2A19-4B8D-B459-36769E63DE8C}"/>
              </a:ext>
            </a:extLst>
          </p:cNvPr>
          <p:cNvCxnSpPr/>
          <p:nvPr/>
        </p:nvCxnSpPr>
        <p:spPr>
          <a:xfrm>
            <a:off x="2442084" y="2113388"/>
            <a:ext cx="632001" cy="500406"/>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A1C4E5-D288-F59F-4CCB-66B6BD33DFA3}"/>
              </a:ext>
            </a:extLst>
          </p:cNvPr>
          <p:cNvCxnSpPr>
            <a:cxnSpLocks/>
          </p:cNvCxnSpPr>
          <p:nvPr/>
        </p:nvCxnSpPr>
        <p:spPr>
          <a:xfrm flipV="1">
            <a:off x="1764628" y="2901537"/>
            <a:ext cx="351557" cy="264241"/>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F6FC9FE-6E19-D963-455F-A88BC403F733}"/>
              </a:ext>
            </a:extLst>
          </p:cNvPr>
          <p:cNvPicPr>
            <a:picLocks noChangeAspect="1"/>
          </p:cNvPicPr>
          <p:nvPr/>
        </p:nvPicPr>
        <p:blipFill>
          <a:blip r:embed="rId4"/>
          <a:stretch>
            <a:fillRect/>
          </a:stretch>
        </p:blipFill>
        <p:spPr>
          <a:xfrm>
            <a:off x="5964755" y="1381702"/>
            <a:ext cx="4462617" cy="3786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low confidence">
            <a:extLst>
              <a:ext uri="{FF2B5EF4-FFF2-40B4-BE49-F238E27FC236}">
                <a16:creationId xmlns:a16="http://schemas.microsoft.com/office/drawing/2014/main" id="{1ED7E0C8-C44E-B9AF-FAEF-E7238858E665}"/>
              </a:ext>
            </a:extLst>
          </p:cNvPr>
          <p:cNvPicPr>
            <a:picLocks noChangeAspect="1"/>
          </p:cNvPicPr>
          <p:nvPr/>
        </p:nvPicPr>
        <p:blipFill rotWithShape="1">
          <a:blip r:embed="rId3"/>
          <a:srcRect l="48303" t="69638" r="36444"/>
          <a:stretch/>
        </p:blipFill>
        <p:spPr>
          <a:xfrm>
            <a:off x="8684364" y="3947822"/>
            <a:ext cx="1605046" cy="1618432"/>
          </a:xfrm>
          <a:prstGeom prst="rect">
            <a:avLst/>
          </a:prstGeom>
        </p:spPr>
      </p:pic>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p:txBody>
          <a:bodyPr>
            <a:normAutofit fontScale="90000"/>
          </a:bodyPr>
          <a:lstStyle/>
          <a:p>
            <a:r>
              <a:rPr lang="en-US" dirty="0"/>
              <a:t>Multiple bS21 homologs lead to heterogenous ribosomes in </a:t>
            </a:r>
            <a:r>
              <a:rPr lang="en-US" i="1" dirty="0"/>
              <a:t>Francisella tularensis </a:t>
            </a:r>
          </a:p>
        </p:txBody>
      </p:sp>
      <p:grpSp>
        <p:nvGrpSpPr>
          <p:cNvPr id="37" name="Group 36">
            <a:extLst>
              <a:ext uri="{FF2B5EF4-FFF2-40B4-BE49-F238E27FC236}">
                <a16:creationId xmlns:a16="http://schemas.microsoft.com/office/drawing/2014/main" id="{8D23FF7F-6A19-BF54-5DAF-001957354431}"/>
              </a:ext>
            </a:extLst>
          </p:cNvPr>
          <p:cNvGrpSpPr/>
          <p:nvPr/>
        </p:nvGrpSpPr>
        <p:grpSpPr>
          <a:xfrm>
            <a:off x="1237866" y="1713087"/>
            <a:ext cx="2936568" cy="592491"/>
            <a:chOff x="1237866" y="1897151"/>
            <a:chExt cx="2936568" cy="592491"/>
          </a:xfrm>
        </p:grpSpPr>
        <p:grpSp>
          <p:nvGrpSpPr>
            <p:cNvPr id="20" name="Group 19">
              <a:extLst>
                <a:ext uri="{FF2B5EF4-FFF2-40B4-BE49-F238E27FC236}">
                  <a16:creationId xmlns:a16="http://schemas.microsoft.com/office/drawing/2014/main" id="{2E048DBC-AACB-408C-8C50-DDE4C175BC67}"/>
                </a:ext>
              </a:extLst>
            </p:cNvPr>
            <p:cNvGrpSpPr/>
            <p:nvPr/>
          </p:nvGrpSpPr>
          <p:grpSpPr>
            <a:xfrm>
              <a:off x="1237866" y="2071052"/>
              <a:ext cx="2936568" cy="409498"/>
              <a:chOff x="88488" y="5508064"/>
              <a:chExt cx="2433484" cy="302800"/>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7D856861-AF5D-4CD7-A60D-617A009C7AD6}"/>
                  </a:ext>
                </a:extLst>
              </p:cNvPr>
              <p:cNvSpPr/>
              <p:nvPr/>
            </p:nvSpPr>
            <p:spPr>
              <a:xfrm>
                <a:off x="1597742" y="5574890"/>
                <a:ext cx="835395" cy="235974"/>
              </a:xfrm>
              <a:prstGeom prst="rect">
                <a:avLst/>
              </a:prstGeom>
              <a:solidFill>
                <a:srgbClr val="BBE1C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E2F19A2F-905C-4516-8C8C-A111EFB6A789}"/>
                  </a:ext>
                </a:extLst>
              </p:cNvPr>
              <p:cNvSpPr txBox="1"/>
              <p:nvPr/>
            </p:nvSpPr>
            <p:spPr>
              <a:xfrm>
                <a:off x="1663398" y="5519341"/>
                <a:ext cx="718056" cy="29151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cspC</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C8D88673-005C-44E0-9941-34265127BF1D}"/>
                </a:ext>
              </a:extLst>
            </p:cNvPr>
            <p:cNvGrpSpPr/>
            <p:nvPr/>
          </p:nvGrpSpPr>
          <p:grpSpPr>
            <a:xfrm>
              <a:off x="1307178" y="1897151"/>
              <a:ext cx="527368" cy="592491"/>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6" name="Group 35">
            <a:extLst>
              <a:ext uri="{FF2B5EF4-FFF2-40B4-BE49-F238E27FC236}">
                <a16:creationId xmlns:a16="http://schemas.microsoft.com/office/drawing/2014/main" id="{4059D46F-F0AF-4C63-D764-0B0B758C96B3}"/>
              </a:ext>
            </a:extLst>
          </p:cNvPr>
          <p:cNvGrpSpPr/>
          <p:nvPr/>
        </p:nvGrpSpPr>
        <p:grpSpPr>
          <a:xfrm>
            <a:off x="1247526" y="2974011"/>
            <a:ext cx="6271992" cy="757425"/>
            <a:chOff x="1247526" y="3373925"/>
            <a:chExt cx="6271992" cy="757425"/>
          </a:xfrm>
        </p:grpSpPr>
        <p:grpSp>
          <p:nvGrpSpPr>
            <p:cNvPr id="3" name="Group 2">
              <a:extLst>
                <a:ext uri="{FF2B5EF4-FFF2-40B4-BE49-F238E27FC236}">
                  <a16:creationId xmlns:a16="http://schemas.microsoft.com/office/drawing/2014/main" id="{1B92F4DE-56FB-4C41-A4C7-C875F904ED82}"/>
                </a:ext>
              </a:extLst>
            </p:cNvPr>
            <p:cNvGrpSpPr/>
            <p:nvPr/>
          </p:nvGrpSpPr>
          <p:grpSpPr>
            <a:xfrm>
              <a:off x="1247526" y="3667618"/>
              <a:ext cx="6271992" cy="428803"/>
              <a:chOff x="375074" y="3675587"/>
              <a:chExt cx="7597803" cy="549128"/>
            </a:xfrm>
          </p:grpSpPr>
          <p:grpSp>
            <p:nvGrpSpPr>
              <p:cNvPr id="10" name="Group 9">
                <a:extLst>
                  <a:ext uri="{FF2B5EF4-FFF2-40B4-BE49-F238E27FC236}">
                    <a16:creationId xmlns:a16="http://schemas.microsoft.com/office/drawing/2014/main" id="{AECAF56C-1FF8-461B-A083-A9E4DBA1F9D0}"/>
                  </a:ext>
                </a:extLst>
              </p:cNvPr>
              <p:cNvGrpSpPr/>
              <p:nvPr/>
            </p:nvGrpSpPr>
            <p:grpSpPr>
              <a:xfrm>
                <a:off x="682215" y="3675587"/>
                <a:ext cx="6863619" cy="527506"/>
                <a:chOff x="2873471" y="5821692"/>
                <a:chExt cx="3972892" cy="280603"/>
              </a:xfrm>
            </p:grpSpPr>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35FAEE5-7563-4F02-A146-3EBF747ABDC8}"/>
                    </a:ext>
                  </a:extLst>
                </p:cNvPr>
                <p:cNvSpPr/>
                <p:nvPr/>
              </p:nvSpPr>
              <p:spPr>
                <a:xfrm>
                  <a:off x="2886174" y="5854289"/>
                  <a:ext cx="608685" cy="235974"/>
                </a:xfrm>
                <a:prstGeom prst="rect">
                  <a:avLst/>
                </a:prstGeom>
                <a:solidFill>
                  <a:srgbClr val="DA262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dnaG</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rpoD</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entury Gothic" charset="0"/>
                      <a:ea typeface="Century Gothic" charset="0"/>
                      <a:cs typeface="Century Gothic" charset="0"/>
                    </a:rPr>
                    <a:t>yqeY</a:t>
                  </a:r>
                  <a:endParaRPr kumimoji="0" lang="en-US" sz="2200" b="0"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1" name="TextBox 10">
                  <a:extLst>
                    <a:ext uri="{FF2B5EF4-FFF2-40B4-BE49-F238E27FC236}">
                      <a16:creationId xmlns:a16="http://schemas.microsoft.com/office/drawing/2014/main" id="{AE96A1C4-9A3A-4524-9FFE-C7D1B7CA94B8}"/>
                    </a:ext>
                  </a:extLst>
                </p:cNvPr>
                <p:cNvSpPr txBox="1"/>
                <p:nvPr/>
              </p:nvSpPr>
              <p:spPr>
                <a:xfrm>
                  <a:off x="2873471" y="5833740"/>
                  <a:ext cx="607584" cy="2685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rpsU2</a:t>
                  </a: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1306351" y="3373925"/>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5" name="Group 34">
            <a:extLst>
              <a:ext uri="{FF2B5EF4-FFF2-40B4-BE49-F238E27FC236}">
                <a16:creationId xmlns:a16="http://schemas.microsoft.com/office/drawing/2014/main" id="{2F9D9036-5953-CC59-8526-F142AADF3661}"/>
              </a:ext>
            </a:extLst>
          </p:cNvPr>
          <p:cNvGrpSpPr/>
          <p:nvPr/>
        </p:nvGrpSpPr>
        <p:grpSpPr>
          <a:xfrm>
            <a:off x="1247525" y="4399869"/>
            <a:ext cx="1758050" cy="653844"/>
            <a:chOff x="1247525" y="5117244"/>
            <a:chExt cx="1758050" cy="653844"/>
          </a:xfrm>
        </p:grpSpPr>
        <p:grpSp>
          <p:nvGrpSpPr>
            <p:cNvPr id="4" name="Group 3">
              <a:extLst>
                <a:ext uri="{FF2B5EF4-FFF2-40B4-BE49-F238E27FC236}">
                  <a16:creationId xmlns:a16="http://schemas.microsoft.com/office/drawing/2014/main" id="{2A1F6859-2CA6-4D08-9BA8-65289EB3ECC2}"/>
                </a:ext>
              </a:extLst>
            </p:cNvPr>
            <p:cNvGrpSpPr/>
            <p:nvPr/>
          </p:nvGrpSpPr>
          <p:grpSpPr>
            <a:xfrm>
              <a:off x="1247525" y="5336103"/>
              <a:ext cx="1758050" cy="414612"/>
              <a:chOff x="7425086" y="5569807"/>
              <a:chExt cx="1084733" cy="241057"/>
            </a:xfrm>
          </p:grpSpPr>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35989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E1C12214-8D38-4EC7-80B6-EA689D27FD6A}"/>
                  </a:ext>
                </a:extLst>
              </p:cNvPr>
              <p:cNvSpPr txBox="1"/>
              <p:nvPr/>
            </p:nvSpPr>
            <p:spPr>
              <a:xfrm>
                <a:off x="7646030" y="5569807"/>
                <a:ext cx="534640" cy="2292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rpsU3</a:t>
                </a:r>
              </a:p>
            </p:txBody>
          </p:sp>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1306111" y="5117244"/>
              <a:ext cx="527368" cy="653844"/>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26" name="TextBox 25">
            <a:extLst>
              <a:ext uri="{FF2B5EF4-FFF2-40B4-BE49-F238E27FC236}">
                <a16:creationId xmlns:a16="http://schemas.microsoft.com/office/drawing/2014/main" id="{C8380E27-AEE7-3464-FEBE-A0C2C4A97FB9}"/>
              </a:ext>
            </a:extLst>
          </p:cNvPr>
          <p:cNvSpPr txBox="1"/>
          <p:nvPr/>
        </p:nvSpPr>
        <p:spPr>
          <a:xfrm>
            <a:off x="10528335" y="1789499"/>
            <a:ext cx="10278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bS21-1</a:t>
            </a:r>
          </a:p>
        </p:txBody>
      </p:sp>
      <p:sp>
        <p:nvSpPr>
          <p:cNvPr id="30" name="TextBox 29">
            <a:extLst>
              <a:ext uri="{FF2B5EF4-FFF2-40B4-BE49-F238E27FC236}">
                <a16:creationId xmlns:a16="http://schemas.microsoft.com/office/drawing/2014/main" id="{A940861E-C0A7-AA4F-1476-EE2C7EB1FB79}"/>
              </a:ext>
            </a:extLst>
          </p:cNvPr>
          <p:cNvSpPr txBox="1"/>
          <p:nvPr/>
        </p:nvSpPr>
        <p:spPr>
          <a:xfrm>
            <a:off x="10528335" y="3136796"/>
            <a:ext cx="10278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bS21-2</a:t>
            </a:r>
          </a:p>
        </p:txBody>
      </p:sp>
      <p:sp>
        <p:nvSpPr>
          <p:cNvPr id="31" name="TextBox 30">
            <a:extLst>
              <a:ext uri="{FF2B5EF4-FFF2-40B4-BE49-F238E27FC236}">
                <a16:creationId xmlns:a16="http://schemas.microsoft.com/office/drawing/2014/main" id="{7231317F-9F9C-3FE0-75CB-96C2A74BAB08}"/>
              </a:ext>
            </a:extLst>
          </p:cNvPr>
          <p:cNvSpPr txBox="1"/>
          <p:nvPr/>
        </p:nvSpPr>
        <p:spPr>
          <a:xfrm>
            <a:off x="10003351" y="1317654"/>
            <a:ext cx="207781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70S containing:</a:t>
            </a:r>
          </a:p>
        </p:txBody>
      </p:sp>
      <p:sp>
        <p:nvSpPr>
          <p:cNvPr id="34" name="TextBox 33">
            <a:extLst>
              <a:ext uri="{FF2B5EF4-FFF2-40B4-BE49-F238E27FC236}">
                <a16:creationId xmlns:a16="http://schemas.microsoft.com/office/drawing/2014/main" id="{B6AADFA8-3F7C-C047-1F81-CA93F7AC1ACF}"/>
              </a:ext>
            </a:extLst>
          </p:cNvPr>
          <p:cNvSpPr txBox="1"/>
          <p:nvPr/>
        </p:nvSpPr>
        <p:spPr>
          <a:xfrm>
            <a:off x="10528335" y="4484093"/>
            <a:ext cx="102784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bS21-3</a:t>
            </a:r>
          </a:p>
        </p:txBody>
      </p:sp>
      <p:sp>
        <p:nvSpPr>
          <p:cNvPr id="8" name="TextBox 7">
            <a:extLst>
              <a:ext uri="{FF2B5EF4-FFF2-40B4-BE49-F238E27FC236}">
                <a16:creationId xmlns:a16="http://schemas.microsoft.com/office/drawing/2014/main" id="{137BD16E-65A1-023B-1501-B9DA3495AD5A}"/>
              </a:ext>
            </a:extLst>
          </p:cNvPr>
          <p:cNvSpPr txBox="1"/>
          <p:nvPr/>
        </p:nvSpPr>
        <p:spPr>
          <a:xfrm>
            <a:off x="9702265" y="5304325"/>
            <a:ext cx="26799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a:ea typeface="+mn-ea"/>
                <a:cs typeface="+mn-cs"/>
              </a:rPr>
              <a:t>Trautmann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Ramsey, 2022</a:t>
            </a:r>
          </a:p>
        </p:txBody>
      </p:sp>
      <p:sp>
        <p:nvSpPr>
          <p:cNvPr id="33" name="TextBox 32">
            <a:extLst>
              <a:ext uri="{FF2B5EF4-FFF2-40B4-BE49-F238E27FC236}">
                <a16:creationId xmlns:a16="http://schemas.microsoft.com/office/drawing/2014/main" id="{62CA317E-69C6-4D27-934C-BB66C29CAEAC}"/>
              </a:ext>
            </a:extLst>
          </p:cNvPr>
          <p:cNvSpPr txBox="1"/>
          <p:nvPr/>
        </p:nvSpPr>
        <p:spPr>
          <a:xfrm>
            <a:off x="517389" y="5736701"/>
            <a:ext cx="10637849" cy="461665"/>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 changes in ribosome composition influence protein synthesis?</a:t>
            </a:r>
          </a:p>
        </p:txBody>
      </p:sp>
      <p:pic>
        <p:nvPicPr>
          <p:cNvPr id="38" name="Picture 37" descr="A screenshot of a video game&#10;&#10;Description automatically generated with low confidence">
            <a:extLst>
              <a:ext uri="{FF2B5EF4-FFF2-40B4-BE49-F238E27FC236}">
                <a16:creationId xmlns:a16="http://schemas.microsoft.com/office/drawing/2014/main" id="{841E4758-7357-49C5-03BF-67E57293C1D9}"/>
              </a:ext>
            </a:extLst>
          </p:cNvPr>
          <p:cNvPicPr>
            <a:picLocks noChangeAspect="1"/>
          </p:cNvPicPr>
          <p:nvPr/>
        </p:nvPicPr>
        <p:blipFill rotWithShape="1">
          <a:blip r:embed="rId3"/>
          <a:srcRect l="48303" t="39798" r="36444" b="33221"/>
          <a:stretch/>
        </p:blipFill>
        <p:spPr>
          <a:xfrm>
            <a:off x="8684364" y="2633918"/>
            <a:ext cx="1605046" cy="1438149"/>
          </a:xfrm>
          <a:prstGeom prst="rect">
            <a:avLst/>
          </a:prstGeom>
        </p:spPr>
      </p:pic>
      <p:pic>
        <p:nvPicPr>
          <p:cNvPr id="39" name="Picture 38" descr="A screenshot of a video game&#10;&#10;Description automatically generated with low confidence">
            <a:extLst>
              <a:ext uri="{FF2B5EF4-FFF2-40B4-BE49-F238E27FC236}">
                <a16:creationId xmlns:a16="http://schemas.microsoft.com/office/drawing/2014/main" id="{6B441FDA-1EB9-ABB9-DF3D-63D0768A2428}"/>
              </a:ext>
            </a:extLst>
          </p:cNvPr>
          <p:cNvPicPr>
            <a:picLocks noChangeAspect="1"/>
          </p:cNvPicPr>
          <p:nvPr/>
        </p:nvPicPr>
        <p:blipFill rotWithShape="1">
          <a:blip r:embed="rId3"/>
          <a:srcRect l="48303" t="10651" r="36444" b="63061"/>
          <a:stretch/>
        </p:blipFill>
        <p:spPr>
          <a:xfrm>
            <a:off x="8684364" y="1356929"/>
            <a:ext cx="1605046" cy="1401234"/>
          </a:xfrm>
          <a:prstGeom prst="rect">
            <a:avLst/>
          </a:prstGeom>
        </p:spPr>
      </p:pic>
    </p:spTree>
    <p:extLst>
      <p:ext uri="{BB962C8B-B14F-4D97-AF65-F5344CB8AC3E}">
        <p14:creationId xmlns:p14="http://schemas.microsoft.com/office/powerpoint/2010/main" val="2419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4" grpId="0"/>
      <p:bldP spid="8" grpId="0"/>
      <p:bldP spid="3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29AB-ECC6-0265-3FB8-CC174BA059E8}"/>
              </a:ext>
            </a:extLst>
          </p:cNvPr>
          <p:cNvSpPr>
            <a:spLocks noGrp="1"/>
          </p:cNvSpPr>
          <p:nvPr>
            <p:ph type="title"/>
          </p:nvPr>
        </p:nvSpPr>
        <p:spPr/>
        <p:txBody>
          <a:bodyPr/>
          <a:lstStyle/>
          <a:p>
            <a:r>
              <a:rPr lang="en-US" dirty="0"/>
              <a:t>Ribosome Profiling:</a:t>
            </a:r>
          </a:p>
        </p:txBody>
      </p:sp>
      <p:pic>
        <p:nvPicPr>
          <p:cNvPr id="5" name="Picture 4" descr="Chart, bubble chart&#10;&#10;Description automatically generated">
            <a:extLst>
              <a:ext uri="{FF2B5EF4-FFF2-40B4-BE49-F238E27FC236}">
                <a16:creationId xmlns:a16="http://schemas.microsoft.com/office/drawing/2014/main" id="{48634F50-D1CF-EA65-EF6B-C9C7EB711739}"/>
              </a:ext>
            </a:extLst>
          </p:cNvPr>
          <p:cNvPicPr>
            <a:picLocks noChangeAspect="1"/>
          </p:cNvPicPr>
          <p:nvPr/>
        </p:nvPicPr>
        <p:blipFill>
          <a:blip r:embed="rId2"/>
          <a:stretch>
            <a:fillRect/>
          </a:stretch>
        </p:blipFill>
        <p:spPr>
          <a:xfrm>
            <a:off x="995363" y="1968500"/>
            <a:ext cx="2400300" cy="1460500"/>
          </a:xfrm>
          <a:prstGeom prst="rect">
            <a:avLst/>
          </a:prstGeom>
        </p:spPr>
      </p:pic>
      <p:pic>
        <p:nvPicPr>
          <p:cNvPr id="7" name="Picture 6" descr="Chart, bubble chart&#10;&#10;Description automatically generated">
            <a:extLst>
              <a:ext uri="{FF2B5EF4-FFF2-40B4-BE49-F238E27FC236}">
                <a16:creationId xmlns:a16="http://schemas.microsoft.com/office/drawing/2014/main" id="{AF557926-2164-9EFB-1CF6-C8FC02BF15F7}"/>
              </a:ext>
            </a:extLst>
          </p:cNvPr>
          <p:cNvPicPr>
            <a:picLocks noChangeAspect="1"/>
          </p:cNvPicPr>
          <p:nvPr/>
        </p:nvPicPr>
        <p:blipFill>
          <a:blip r:embed="rId3"/>
          <a:stretch>
            <a:fillRect/>
          </a:stretch>
        </p:blipFill>
        <p:spPr>
          <a:xfrm>
            <a:off x="4731543" y="1993900"/>
            <a:ext cx="2400300" cy="1435100"/>
          </a:xfrm>
          <a:prstGeom prst="rect">
            <a:avLst/>
          </a:prstGeom>
        </p:spPr>
      </p:pic>
      <p:pic>
        <p:nvPicPr>
          <p:cNvPr id="9" name="Picture 8" descr="Timeline&#10;&#10;Description automatically generated with low confidence">
            <a:extLst>
              <a:ext uri="{FF2B5EF4-FFF2-40B4-BE49-F238E27FC236}">
                <a16:creationId xmlns:a16="http://schemas.microsoft.com/office/drawing/2014/main" id="{7D2C4AC0-F516-3C2E-FFF8-0EC0D340166A}"/>
              </a:ext>
            </a:extLst>
          </p:cNvPr>
          <p:cNvPicPr>
            <a:picLocks noChangeAspect="1"/>
          </p:cNvPicPr>
          <p:nvPr/>
        </p:nvPicPr>
        <p:blipFill>
          <a:blip r:embed="rId4"/>
          <a:stretch>
            <a:fillRect/>
          </a:stretch>
        </p:blipFill>
        <p:spPr>
          <a:xfrm>
            <a:off x="8467724" y="1947862"/>
            <a:ext cx="2400300" cy="965200"/>
          </a:xfrm>
          <a:prstGeom prst="rect">
            <a:avLst/>
          </a:prstGeom>
        </p:spPr>
      </p:pic>
      <p:pic>
        <p:nvPicPr>
          <p:cNvPr id="11" name="Picture 10" descr="Text&#10;&#10;Description automatically generated">
            <a:extLst>
              <a:ext uri="{FF2B5EF4-FFF2-40B4-BE49-F238E27FC236}">
                <a16:creationId xmlns:a16="http://schemas.microsoft.com/office/drawing/2014/main" id="{8A6B4117-990B-C4FA-ADB3-A3AB29CADF26}"/>
              </a:ext>
            </a:extLst>
          </p:cNvPr>
          <p:cNvPicPr>
            <a:picLocks noChangeAspect="1"/>
          </p:cNvPicPr>
          <p:nvPr/>
        </p:nvPicPr>
        <p:blipFill>
          <a:blip r:embed="rId5"/>
          <a:stretch>
            <a:fillRect/>
          </a:stretch>
        </p:blipFill>
        <p:spPr>
          <a:xfrm>
            <a:off x="3625057" y="2289175"/>
            <a:ext cx="787400" cy="508000"/>
          </a:xfrm>
          <a:prstGeom prst="rect">
            <a:avLst/>
          </a:prstGeom>
        </p:spPr>
      </p:pic>
      <p:pic>
        <p:nvPicPr>
          <p:cNvPr id="13" name="Picture 12" descr="Logo&#10;&#10;Description automatically generated with low confidence">
            <a:extLst>
              <a:ext uri="{FF2B5EF4-FFF2-40B4-BE49-F238E27FC236}">
                <a16:creationId xmlns:a16="http://schemas.microsoft.com/office/drawing/2014/main" id="{9907D72B-C361-97D1-041E-CF5B087BC413}"/>
              </a:ext>
            </a:extLst>
          </p:cNvPr>
          <p:cNvPicPr>
            <a:picLocks noChangeAspect="1"/>
          </p:cNvPicPr>
          <p:nvPr/>
        </p:nvPicPr>
        <p:blipFill>
          <a:blip r:embed="rId6"/>
          <a:stretch>
            <a:fillRect/>
          </a:stretch>
        </p:blipFill>
        <p:spPr>
          <a:xfrm>
            <a:off x="7629523" y="2289175"/>
            <a:ext cx="787400" cy="508000"/>
          </a:xfrm>
          <a:prstGeom prst="rect">
            <a:avLst/>
          </a:prstGeom>
        </p:spPr>
      </p:pic>
      <p:pic>
        <p:nvPicPr>
          <p:cNvPr id="17" name="Picture 16" descr="A picture containing text, antenna&#10;&#10;Description automatically generated">
            <a:extLst>
              <a:ext uri="{FF2B5EF4-FFF2-40B4-BE49-F238E27FC236}">
                <a16:creationId xmlns:a16="http://schemas.microsoft.com/office/drawing/2014/main" id="{EA213EE2-355F-AE89-9C87-D1BB9B8746BF}"/>
              </a:ext>
            </a:extLst>
          </p:cNvPr>
          <p:cNvPicPr>
            <a:picLocks noChangeAspect="1"/>
          </p:cNvPicPr>
          <p:nvPr/>
        </p:nvPicPr>
        <p:blipFill>
          <a:blip r:embed="rId7"/>
          <a:stretch>
            <a:fillRect/>
          </a:stretch>
        </p:blipFill>
        <p:spPr>
          <a:xfrm>
            <a:off x="1039813" y="4164012"/>
            <a:ext cx="2311400" cy="1358900"/>
          </a:xfrm>
          <a:prstGeom prst="rect">
            <a:avLst/>
          </a:prstGeom>
        </p:spPr>
      </p:pic>
      <p:pic>
        <p:nvPicPr>
          <p:cNvPr id="19" name="Picture 18" descr="Shape, logo&#10;&#10;Description automatically generated with medium confidence">
            <a:extLst>
              <a:ext uri="{FF2B5EF4-FFF2-40B4-BE49-F238E27FC236}">
                <a16:creationId xmlns:a16="http://schemas.microsoft.com/office/drawing/2014/main" id="{E625F578-2702-A433-3007-E0F15383DF67}"/>
              </a:ext>
            </a:extLst>
          </p:cNvPr>
          <p:cNvPicPr>
            <a:picLocks noChangeAspect="1"/>
          </p:cNvPicPr>
          <p:nvPr/>
        </p:nvPicPr>
        <p:blipFill>
          <a:blip r:embed="rId8"/>
          <a:stretch>
            <a:fillRect/>
          </a:stretch>
        </p:blipFill>
        <p:spPr>
          <a:xfrm>
            <a:off x="4731543" y="4411662"/>
            <a:ext cx="2374900" cy="431800"/>
          </a:xfrm>
          <a:prstGeom prst="rect">
            <a:avLst/>
          </a:prstGeom>
        </p:spPr>
      </p:pic>
      <p:pic>
        <p:nvPicPr>
          <p:cNvPr id="21" name="Picture 20" descr="Chart&#10;&#10;Description automatically generated">
            <a:extLst>
              <a:ext uri="{FF2B5EF4-FFF2-40B4-BE49-F238E27FC236}">
                <a16:creationId xmlns:a16="http://schemas.microsoft.com/office/drawing/2014/main" id="{021BB0FE-8203-A072-78DD-77116360DF03}"/>
              </a:ext>
            </a:extLst>
          </p:cNvPr>
          <p:cNvPicPr>
            <a:picLocks noChangeAspect="1"/>
          </p:cNvPicPr>
          <p:nvPr/>
        </p:nvPicPr>
        <p:blipFill>
          <a:blip r:embed="rId9"/>
          <a:stretch>
            <a:fillRect/>
          </a:stretch>
        </p:blipFill>
        <p:spPr>
          <a:xfrm>
            <a:off x="8486773" y="4164012"/>
            <a:ext cx="2717800" cy="1193800"/>
          </a:xfrm>
          <a:prstGeom prst="rect">
            <a:avLst/>
          </a:prstGeom>
        </p:spPr>
      </p:pic>
      <p:pic>
        <p:nvPicPr>
          <p:cNvPr id="25" name="Picture 24">
            <a:extLst>
              <a:ext uri="{FF2B5EF4-FFF2-40B4-BE49-F238E27FC236}">
                <a16:creationId xmlns:a16="http://schemas.microsoft.com/office/drawing/2014/main" id="{41EAE172-F913-C2D5-8747-7D035526F736}"/>
              </a:ext>
            </a:extLst>
          </p:cNvPr>
          <p:cNvPicPr>
            <a:picLocks noChangeAspect="1"/>
          </p:cNvPicPr>
          <p:nvPr/>
        </p:nvPicPr>
        <p:blipFill>
          <a:blip r:embed="rId10"/>
          <a:stretch>
            <a:fillRect/>
          </a:stretch>
        </p:blipFill>
        <p:spPr>
          <a:xfrm rot="16200000">
            <a:off x="3942557" y="2525712"/>
            <a:ext cx="152400" cy="889000"/>
          </a:xfrm>
          <a:prstGeom prst="rect">
            <a:avLst/>
          </a:prstGeom>
        </p:spPr>
      </p:pic>
      <p:pic>
        <p:nvPicPr>
          <p:cNvPr id="27" name="Picture 26">
            <a:extLst>
              <a:ext uri="{FF2B5EF4-FFF2-40B4-BE49-F238E27FC236}">
                <a16:creationId xmlns:a16="http://schemas.microsoft.com/office/drawing/2014/main" id="{33BD0958-B473-ECA3-52F3-964F87493CF9}"/>
              </a:ext>
            </a:extLst>
          </p:cNvPr>
          <p:cNvPicPr>
            <a:picLocks noChangeAspect="1"/>
          </p:cNvPicPr>
          <p:nvPr/>
        </p:nvPicPr>
        <p:blipFill>
          <a:blip r:embed="rId10"/>
          <a:stretch>
            <a:fillRect/>
          </a:stretch>
        </p:blipFill>
        <p:spPr>
          <a:xfrm rot="16200000">
            <a:off x="7947023" y="2524124"/>
            <a:ext cx="152400" cy="889000"/>
          </a:xfrm>
          <a:prstGeom prst="rect">
            <a:avLst/>
          </a:prstGeom>
        </p:spPr>
      </p:pic>
      <p:pic>
        <p:nvPicPr>
          <p:cNvPr id="29" name="Picture 28">
            <a:extLst>
              <a:ext uri="{FF2B5EF4-FFF2-40B4-BE49-F238E27FC236}">
                <a16:creationId xmlns:a16="http://schemas.microsoft.com/office/drawing/2014/main" id="{2BA2CBFE-8931-A4A0-4A5A-FEF46AB26D27}"/>
              </a:ext>
            </a:extLst>
          </p:cNvPr>
          <p:cNvPicPr>
            <a:picLocks noChangeAspect="1"/>
          </p:cNvPicPr>
          <p:nvPr/>
        </p:nvPicPr>
        <p:blipFill>
          <a:blip r:embed="rId11"/>
          <a:stretch>
            <a:fillRect/>
          </a:stretch>
        </p:blipFill>
        <p:spPr>
          <a:xfrm rot="16200000">
            <a:off x="10820398" y="2716211"/>
            <a:ext cx="292100" cy="482600"/>
          </a:xfrm>
          <a:prstGeom prst="rect">
            <a:avLst/>
          </a:prstGeom>
        </p:spPr>
      </p:pic>
      <p:pic>
        <p:nvPicPr>
          <p:cNvPr id="31" name="Picture 30">
            <a:extLst>
              <a:ext uri="{FF2B5EF4-FFF2-40B4-BE49-F238E27FC236}">
                <a16:creationId xmlns:a16="http://schemas.microsoft.com/office/drawing/2014/main" id="{BA43E3D4-E0AB-7B9D-0D24-097303F7A89D}"/>
              </a:ext>
            </a:extLst>
          </p:cNvPr>
          <p:cNvPicPr>
            <a:picLocks noChangeAspect="1"/>
          </p:cNvPicPr>
          <p:nvPr/>
        </p:nvPicPr>
        <p:blipFill>
          <a:blip r:embed="rId11"/>
          <a:stretch>
            <a:fillRect/>
          </a:stretch>
        </p:blipFill>
        <p:spPr>
          <a:xfrm rot="16200000">
            <a:off x="3720307" y="4456112"/>
            <a:ext cx="292100" cy="482600"/>
          </a:xfrm>
          <a:prstGeom prst="rect">
            <a:avLst/>
          </a:prstGeom>
        </p:spPr>
      </p:pic>
      <p:pic>
        <p:nvPicPr>
          <p:cNvPr id="33" name="Picture 32">
            <a:extLst>
              <a:ext uri="{FF2B5EF4-FFF2-40B4-BE49-F238E27FC236}">
                <a16:creationId xmlns:a16="http://schemas.microsoft.com/office/drawing/2014/main" id="{F0C20462-E429-34F2-63F5-4F32E85FF758}"/>
              </a:ext>
            </a:extLst>
          </p:cNvPr>
          <p:cNvPicPr>
            <a:picLocks noChangeAspect="1"/>
          </p:cNvPicPr>
          <p:nvPr/>
        </p:nvPicPr>
        <p:blipFill>
          <a:blip r:embed="rId11"/>
          <a:stretch>
            <a:fillRect/>
          </a:stretch>
        </p:blipFill>
        <p:spPr>
          <a:xfrm rot="16200000">
            <a:off x="7673973" y="4456111"/>
            <a:ext cx="292100" cy="482600"/>
          </a:xfrm>
          <a:prstGeom prst="rect">
            <a:avLst/>
          </a:prstGeom>
        </p:spPr>
      </p:pic>
      <p:sp>
        <p:nvSpPr>
          <p:cNvPr id="34" name="TextBox 33">
            <a:extLst>
              <a:ext uri="{FF2B5EF4-FFF2-40B4-BE49-F238E27FC236}">
                <a16:creationId xmlns:a16="http://schemas.microsoft.com/office/drawing/2014/main" id="{7CF6A07A-4569-1E56-6E42-0C2D4EA9117A}"/>
              </a:ext>
            </a:extLst>
          </p:cNvPr>
          <p:cNvSpPr txBox="1"/>
          <p:nvPr/>
        </p:nvSpPr>
        <p:spPr>
          <a:xfrm>
            <a:off x="1248921" y="6257924"/>
            <a:ext cx="2146742" cy="369332"/>
          </a:xfrm>
          <a:prstGeom prst="rect">
            <a:avLst/>
          </a:prstGeom>
          <a:noFill/>
        </p:spPr>
        <p:txBody>
          <a:bodyPr wrap="none" rtlCol="0">
            <a:spAutoFit/>
          </a:bodyPr>
          <a:lstStyle/>
          <a:p>
            <a:r>
              <a:rPr lang="en-US" dirty="0"/>
              <a:t>Johnson and Li, 2018</a:t>
            </a:r>
          </a:p>
        </p:txBody>
      </p:sp>
    </p:spTree>
    <p:extLst>
      <p:ext uri="{BB962C8B-B14F-4D97-AF65-F5344CB8AC3E}">
        <p14:creationId xmlns:p14="http://schemas.microsoft.com/office/powerpoint/2010/main" val="411749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48B704-86EF-F657-D99D-88A1750430DD}"/>
              </a:ext>
            </a:extLst>
          </p:cNvPr>
          <p:cNvSpPr>
            <a:spLocks noGrp="1"/>
          </p:cNvSpPr>
          <p:nvPr>
            <p:ph type="title"/>
          </p:nvPr>
        </p:nvSpPr>
        <p:spPr>
          <a:xfrm>
            <a:off x="253616" y="-35792"/>
            <a:ext cx="10515600" cy="1325563"/>
          </a:xfrm>
        </p:spPr>
        <p:txBody>
          <a:bodyPr/>
          <a:lstStyle/>
          <a:p>
            <a:r>
              <a:rPr lang="en-US" dirty="0"/>
              <a:t>Heterogeneity of bS21 in LVS</a:t>
            </a:r>
          </a:p>
        </p:txBody>
      </p:sp>
      <p:sp>
        <p:nvSpPr>
          <p:cNvPr id="2" name="TextBox 1">
            <a:extLst>
              <a:ext uri="{FF2B5EF4-FFF2-40B4-BE49-F238E27FC236}">
                <a16:creationId xmlns:a16="http://schemas.microsoft.com/office/drawing/2014/main" id="{4BD3A3B0-FCD8-B460-8789-5DD00D8A47C6}"/>
              </a:ext>
            </a:extLst>
          </p:cNvPr>
          <p:cNvSpPr txBox="1"/>
          <p:nvPr/>
        </p:nvSpPr>
        <p:spPr>
          <a:xfrm>
            <a:off x="253616" y="1046956"/>
            <a:ext cx="8114850" cy="738664"/>
          </a:xfrm>
          <a:prstGeom prst="rect">
            <a:avLst/>
          </a:prstGeom>
          <a:noFill/>
        </p:spPr>
        <p:txBody>
          <a:bodyPr wrap="none" rtlCol="0">
            <a:spAutoFit/>
          </a:bodyPr>
          <a:lstStyle/>
          <a:p>
            <a:r>
              <a:rPr lang="en-US" sz="2400" b="1" dirty="0"/>
              <a:t>How do we specifically identify translation by each homolog?</a:t>
            </a:r>
          </a:p>
          <a:p>
            <a:endParaRPr lang="en-US" dirty="0">
              <a:highlight>
                <a:srgbClr val="FFFF00"/>
              </a:highlight>
            </a:endParaRPr>
          </a:p>
        </p:txBody>
      </p:sp>
      <p:pic>
        <p:nvPicPr>
          <p:cNvPr id="5" name="Picture 4" descr="A green and blue cloud&#10;&#10;Description automatically generated">
            <a:extLst>
              <a:ext uri="{FF2B5EF4-FFF2-40B4-BE49-F238E27FC236}">
                <a16:creationId xmlns:a16="http://schemas.microsoft.com/office/drawing/2014/main" id="{99920CD4-530F-C1D7-7E8B-F2A989766D8A}"/>
              </a:ext>
            </a:extLst>
          </p:cNvPr>
          <p:cNvPicPr>
            <a:picLocks noChangeAspect="1"/>
          </p:cNvPicPr>
          <p:nvPr/>
        </p:nvPicPr>
        <p:blipFill>
          <a:blip r:embed="rId2"/>
          <a:stretch>
            <a:fillRect/>
          </a:stretch>
        </p:blipFill>
        <p:spPr>
          <a:xfrm>
            <a:off x="1905000" y="2120900"/>
            <a:ext cx="7772400" cy="2425930"/>
          </a:xfrm>
          <a:prstGeom prst="rect">
            <a:avLst/>
          </a:prstGeom>
        </p:spPr>
      </p:pic>
      <p:pic>
        <p:nvPicPr>
          <p:cNvPr id="9" name="Picture 8" descr="A blue and green cartoon&#10;&#10;Description automatically generated">
            <a:extLst>
              <a:ext uri="{FF2B5EF4-FFF2-40B4-BE49-F238E27FC236}">
                <a16:creationId xmlns:a16="http://schemas.microsoft.com/office/drawing/2014/main" id="{39E3807D-8C7F-233E-F239-BF3AE1E90EC7}"/>
              </a:ext>
            </a:extLst>
          </p:cNvPr>
          <p:cNvPicPr>
            <a:picLocks noChangeAspect="1"/>
          </p:cNvPicPr>
          <p:nvPr/>
        </p:nvPicPr>
        <p:blipFill>
          <a:blip r:embed="rId3"/>
          <a:stretch>
            <a:fillRect/>
          </a:stretch>
        </p:blipFill>
        <p:spPr>
          <a:xfrm>
            <a:off x="1733549" y="4857806"/>
            <a:ext cx="2633665" cy="1526762"/>
          </a:xfrm>
          <a:prstGeom prst="rect">
            <a:avLst/>
          </a:prstGeom>
        </p:spPr>
      </p:pic>
      <p:pic>
        <p:nvPicPr>
          <p:cNvPr id="11" name="Picture 10" descr="A pink oval with black text&#10;&#10;Description automatically generated">
            <a:extLst>
              <a:ext uri="{FF2B5EF4-FFF2-40B4-BE49-F238E27FC236}">
                <a16:creationId xmlns:a16="http://schemas.microsoft.com/office/drawing/2014/main" id="{1FCBC85F-9D27-6BD8-5DF2-9FA10183887A}"/>
              </a:ext>
            </a:extLst>
          </p:cNvPr>
          <p:cNvPicPr>
            <a:picLocks noChangeAspect="1"/>
          </p:cNvPicPr>
          <p:nvPr/>
        </p:nvPicPr>
        <p:blipFill>
          <a:blip r:embed="rId4"/>
          <a:stretch>
            <a:fillRect/>
          </a:stretch>
        </p:blipFill>
        <p:spPr>
          <a:xfrm>
            <a:off x="4433204" y="4882110"/>
            <a:ext cx="2612703" cy="1514610"/>
          </a:xfrm>
          <a:prstGeom prst="rect">
            <a:avLst/>
          </a:prstGeom>
        </p:spPr>
      </p:pic>
      <p:pic>
        <p:nvPicPr>
          <p:cNvPr id="13" name="Picture 12" descr="A cartoon character holding a sign&#10;&#10;Description automatically generated">
            <a:extLst>
              <a:ext uri="{FF2B5EF4-FFF2-40B4-BE49-F238E27FC236}">
                <a16:creationId xmlns:a16="http://schemas.microsoft.com/office/drawing/2014/main" id="{96944558-1034-3ED7-04B1-773F0C35E8A8}"/>
              </a:ext>
            </a:extLst>
          </p:cNvPr>
          <p:cNvPicPr>
            <a:picLocks noChangeAspect="1"/>
          </p:cNvPicPr>
          <p:nvPr/>
        </p:nvPicPr>
        <p:blipFill>
          <a:blip r:embed="rId5"/>
          <a:stretch>
            <a:fillRect/>
          </a:stretch>
        </p:blipFill>
        <p:spPr>
          <a:xfrm>
            <a:off x="7111898" y="4869957"/>
            <a:ext cx="2633665" cy="1526762"/>
          </a:xfrm>
          <a:prstGeom prst="rect">
            <a:avLst/>
          </a:prstGeom>
        </p:spPr>
      </p:pic>
    </p:spTree>
    <p:extLst>
      <p:ext uri="{BB962C8B-B14F-4D97-AF65-F5344CB8AC3E}">
        <p14:creationId xmlns:p14="http://schemas.microsoft.com/office/powerpoint/2010/main" val="147915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57FB-624B-3314-08AD-12EBB5E51A53}"/>
              </a:ext>
            </a:extLst>
          </p:cNvPr>
          <p:cNvSpPr>
            <a:spLocks noGrp="1"/>
          </p:cNvSpPr>
          <p:nvPr>
            <p:ph type="title"/>
          </p:nvPr>
        </p:nvSpPr>
        <p:spPr/>
        <p:txBody>
          <a:bodyPr/>
          <a:lstStyle/>
          <a:p>
            <a:r>
              <a:rPr lang="en-US" dirty="0"/>
              <a:t>Workflow</a:t>
            </a:r>
          </a:p>
        </p:txBody>
      </p:sp>
      <p:sp>
        <p:nvSpPr>
          <p:cNvPr id="3" name="Content Placeholder 2">
            <a:extLst>
              <a:ext uri="{FF2B5EF4-FFF2-40B4-BE49-F238E27FC236}">
                <a16:creationId xmlns:a16="http://schemas.microsoft.com/office/drawing/2014/main" id="{943BB235-84D7-CB5B-93D4-D028C973F7B4}"/>
              </a:ext>
            </a:extLst>
          </p:cNvPr>
          <p:cNvSpPr>
            <a:spLocks noGrp="1"/>
          </p:cNvSpPr>
          <p:nvPr>
            <p:ph idx="4294967295"/>
          </p:nvPr>
        </p:nvSpPr>
        <p:spPr>
          <a:xfrm>
            <a:off x="3308350" y="3206750"/>
            <a:ext cx="8883650" cy="2970213"/>
          </a:xfrm>
        </p:spPr>
        <p:txBody>
          <a:bodyPr/>
          <a:lstStyle/>
          <a:p>
            <a:pPr marL="0" indent="0">
              <a:buNone/>
            </a:pPr>
            <a:endParaRPr lang="en-US" dirty="0"/>
          </a:p>
          <a:p>
            <a:endParaRPr lang="en-US" dirty="0"/>
          </a:p>
        </p:txBody>
      </p:sp>
      <p:graphicFrame>
        <p:nvGraphicFramePr>
          <p:cNvPr id="5" name="Diagram 4">
            <a:extLst>
              <a:ext uri="{FF2B5EF4-FFF2-40B4-BE49-F238E27FC236}">
                <a16:creationId xmlns:a16="http://schemas.microsoft.com/office/drawing/2014/main" id="{0810BE46-F577-6530-917A-750EDDF0FD16}"/>
              </a:ext>
            </a:extLst>
          </p:cNvPr>
          <p:cNvGraphicFramePr/>
          <p:nvPr>
            <p:extLst>
              <p:ext uri="{D42A27DB-BD31-4B8C-83A1-F6EECF244321}">
                <p14:modId xmlns:p14="http://schemas.microsoft.com/office/powerpoint/2010/main" val="3677556423"/>
              </p:ext>
            </p:extLst>
          </p:nvPr>
        </p:nvGraphicFramePr>
        <p:xfrm>
          <a:off x="2236520" y="1985964"/>
          <a:ext cx="8128000" cy="267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ounded Rectangle 11">
            <a:extLst>
              <a:ext uri="{FF2B5EF4-FFF2-40B4-BE49-F238E27FC236}">
                <a16:creationId xmlns:a16="http://schemas.microsoft.com/office/drawing/2014/main" id="{F82BDAA1-E620-F967-1E92-1FB778A66973}"/>
              </a:ext>
            </a:extLst>
          </p:cNvPr>
          <p:cNvSpPr/>
          <p:nvPr/>
        </p:nvSpPr>
        <p:spPr>
          <a:xfrm>
            <a:off x="5214938" y="2671763"/>
            <a:ext cx="5149582" cy="1314449"/>
          </a:xfrm>
          <a:prstGeom prst="roundRect">
            <a:avLst/>
          </a:prstGeom>
          <a:solidFill>
            <a:schemeClr val="bg1">
              <a:alpha val="46667"/>
            </a:scheme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9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8E91-C54C-8961-A444-6CF377C00F10}"/>
              </a:ext>
            </a:extLst>
          </p:cNvPr>
          <p:cNvSpPr>
            <a:spLocks noGrp="1"/>
          </p:cNvSpPr>
          <p:nvPr>
            <p:ph type="title"/>
          </p:nvPr>
        </p:nvSpPr>
        <p:spPr>
          <a:xfrm>
            <a:off x="582569" y="-396573"/>
            <a:ext cx="10515600" cy="1325563"/>
          </a:xfrm>
        </p:spPr>
        <p:txBody>
          <a:bodyPr>
            <a:normAutofit/>
          </a:bodyPr>
          <a:lstStyle/>
          <a:p>
            <a:br>
              <a:rPr lang="en-US" dirty="0"/>
            </a:br>
            <a:r>
              <a:rPr lang="en-US" dirty="0"/>
              <a:t>Plasmid Design</a:t>
            </a:r>
          </a:p>
        </p:txBody>
      </p:sp>
      <p:pic>
        <p:nvPicPr>
          <p:cNvPr id="6" name="Picture 5" descr="A close-up of a graph&#10;&#10;Description automatically generated">
            <a:extLst>
              <a:ext uri="{FF2B5EF4-FFF2-40B4-BE49-F238E27FC236}">
                <a16:creationId xmlns:a16="http://schemas.microsoft.com/office/drawing/2014/main" id="{8A24B74E-F984-60BC-0CD8-95B408321AA9}"/>
              </a:ext>
            </a:extLst>
          </p:cNvPr>
          <p:cNvPicPr>
            <a:picLocks noChangeAspect="1"/>
          </p:cNvPicPr>
          <p:nvPr/>
        </p:nvPicPr>
        <p:blipFill>
          <a:blip r:embed="rId2"/>
          <a:stretch>
            <a:fillRect/>
          </a:stretch>
        </p:blipFill>
        <p:spPr>
          <a:xfrm>
            <a:off x="283344" y="3160224"/>
            <a:ext cx="11625312" cy="3431567"/>
          </a:xfrm>
          <a:prstGeom prst="rect">
            <a:avLst/>
          </a:prstGeom>
        </p:spPr>
      </p:pic>
      <p:graphicFrame>
        <p:nvGraphicFramePr>
          <p:cNvPr id="8" name="Table 8">
            <a:extLst>
              <a:ext uri="{FF2B5EF4-FFF2-40B4-BE49-F238E27FC236}">
                <a16:creationId xmlns:a16="http://schemas.microsoft.com/office/drawing/2014/main" id="{B165090A-3B85-87AD-C91B-4A7FC52982E3}"/>
              </a:ext>
            </a:extLst>
          </p:cNvPr>
          <p:cNvGraphicFramePr>
            <a:graphicFrameLocks noGrp="1"/>
          </p:cNvGraphicFramePr>
          <p:nvPr>
            <p:extLst>
              <p:ext uri="{D42A27DB-BD31-4B8C-83A1-F6EECF244321}">
                <p14:modId xmlns:p14="http://schemas.microsoft.com/office/powerpoint/2010/main" val="3548869769"/>
              </p:ext>
            </p:extLst>
          </p:nvPr>
        </p:nvGraphicFramePr>
        <p:xfrm>
          <a:off x="1776370" y="984403"/>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18041384"/>
                    </a:ext>
                  </a:extLst>
                </a:gridCol>
                <a:gridCol w="2709333">
                  <a:extLst>
                    <a:ext uri="{9D8B030D-6E8A-4147-A177-3AD203B41FA5}">
                      <a16:colId xmlns:a16="http://schemas.microsoft.com/office/drawing/2014/main" val="2254254032"/>
                    </a:ext>
                  </a:extLst>
                </a:gridCol>
                <a:gridCol w="2709333">
                  <a:extLst>
                    <a:ext uri="{9D8B030D-6E8A-4147-A177-3AD203B41FA5}">
                      <a16:colId xmlns:a16="http://schemas.microsoft.com/office/drawing/2014/main" val="1554554708"/>
                    </a:ext>
                  </a:extLst>
                </a:gridCol>
              </a:tblGrid>
              <a:tr h="370840">
                <a:tc>
                  <a:txBody>
                    <a:bodyPr/>
                    <a:lstStyle/>
                    <a:p>
                      <a:r>
                        <a:rPr lang="en-US" dirty="0">
                          <a:solidFill>
                            <a:schemeClr val="tx1"/>
                          </a:solidFill>
                        </a:rPr>
                        <a:t>Epitope 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Size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Plasmid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4449480"/>
                  </a:ext>
                </a:extLst>
              </a:tr>
              <a:tr h="370840">
                <a:tc>
                  <a:txBody>
                    <a:bodyPr/>
                    <a:lstStyle/>
                    <a:p>
                      <a:r>
                        <a:rPr lang="en-US" dirty="0">
                          <a:solidFill>
                            <a:schemeClr val="tx1"/>
                          </a:solidFill>
                        </a:rPr>
                        <a:t>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1.1 </a:t>
                      </a:r>
                      <a:r>
                        <a:rPr lang="en-US" dirty="0" err="1">
                          <a:solidFill>
                            <a:schemeClr val="tx1"/>
                          </a:solidFill>
                        </a:rPr>
                        <a:t>kDa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pKR192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8934234"/>
                  </a:ext>
                </a:extLst>
              </a:tr>
              <a:tr h="370840">
                <a:tc>
                  <a:txBody>
                    <a:bodyPr/>
                    <a:lstStyle/>
                    <a:p>
                      <a:r>
                        <a:rPr lang="en-US" dirty="0">
                          <a:solidFill>
                            <a:schemeClr val="tx1"/>
                          </a:solidFill>
                        </a:rPr>
                        <a: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0.8 </a:t>
                      </a:r>
                      <a:r>
                        <a:rPr lang="en-US" dirty="0" err="1">
                          <a:solidFill>
                            <a:schemeClr val="tx1"/>
                          </a:solidFill>
                        </a:rPr>
                        <a:t>kDa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pKR193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668541"/>
                  </a:ext>
                </a:extLst>
              </a:tr>
              <a:tr h="370840">
                <a:tc>
                  <a:txBody>
                    <a:bodyPr/>
                    <a:lstStyle/>
                    <a:p>
                      <a:r>
                        <a:rPr lang="en-US" dirty="0">
                          <a:solidFill>
                            <a:schemeClr val="tx1"/>
                          </a:solidFill>
                        </a:rPr>
                        <a:t>FLAG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 </a:t>
                      </a:r>
                      <a:r>
                        <a:rPr lang="en-US" dirty="0" err="1">
                          <a:solidFill>
                            <a:schemeClr val="tx1"/>
                          </a:solidFill>
                        </a:rPr>
                        <a:t>kDa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pKR194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261147"/>
                  </a:ext>
                </a:extLst>
              </a:tr>
              <a:tr h="370840">
                <a:tc>
                  <a:txBody>
                    <a:bodyPr/>
                    <a:lstStyle/>
                    <a:p>
                      <a:r>
                        <a:rPr lang="en-US" dirty="0">
                          <a:solidFill>
                            <a:schemeClr val="tx1"/>
                          </a:solidFill>
                        </a:rPr>
                        <a:t>V5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1.4 </a:t>
                      </a:r>
                      <a:r>
                        <a:rPr lang="en-US" dirty="0" err="1">
                          <a:solidFill>
                            <a:schemeClr val="tx1"/>
                          </a:solidFill>
                        </a:rPr>
                        <a:t>kDa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pKR195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524495"/>
                  </a:ext>
                </a:extLst>
              </a:tr>
            </a:tbl>
          </a:graphicData>
        </a:graphic>
      </p:graphicFrame>
      <p:sp>
        <p:nvSpPr>
          <p:cNvPr id="3" name="TextBox 2">
            <a:extLst>
              <a:ext uri="{FF2B5EF4-FFF2-40B4-BE49-F238E27FC236}">
                <a16:creationId xmlns:a16="http://schemas.microsoft.com/office/drawing/2014/main" id="{568D8B42-A9ED-B733-6BA1-2E2CB3FCEC47}"/>
              </a:ext>
            </a:extLst>
          </p:cNvPr>
          <p:cNvSpPr txBox="1"/>
          <p:nvPr/>
        </p:nvSpPr>
        <p:spPr>
          <a:xfrm>
            <a:off x="9490031" y="6222459"/>
            <a:ext cx="828675" cy="369332"/>
          </a:xfrm>
          <a:prstGeom prst="rect">
            <a:avLst/>
          </a:prstGeom>
          <a:noFill/>
        </p:spPr>
        <p:txBody>
          <a:bodyPr wrap="square" rtlCol="0">
            <a:spAutoFit/>
          </a:bodyPr>
          <a:lstStyle/>
          <a:p>
            <a:r>
              <a:rPr lang="en-US" dirty="0"/>
              <a:t>FLAG</a:t>
            </a:r>
          </a:p>
        </p:txBody>
      </p:sp>
    </p:spTree>
    <p:extLst>
      <p:ext uri="{BB962C8B-B14F-4D97-AF65-F5344CB8AC3E}">
        <p14:creationId xmlns:p14="http://schemas.microsoft.com/office/powerpoint/2010/main" val="48210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BE62-20EC-B2A1-EB2F-0560A61A606F}"/>
              </a:ext>
            </a:extLst>
          </p:cNvPr>
          <p:cNvSpPr>
            <a:spLocks noGrp="1"/>
          </p:cNvSpPr>
          <p:nvPr>
            <p:ph type="title"/>
          </p:nvPr>
        </p:nvSpPr>
        <p:spPr>
          <a:xfrm>
            <a:off x="652463" y="-160146"/>
            <a:ext cx="10515600" cy="1325563"/>
          </a:xfrm>
        </p:spPr>
        <p:txBody>
          <a:bodyPr/>
          <a:lstStyle/>
          <a:p>
            <a:r>
              <a:rPr lang="en-US" dirty="0"/>
              <a:t>Western Blots</a:t>
            </a:r>
          </a:p>
        </p:txBody>
      </p:sp>
      <p:pic>
        <p:nvPicPr>
          <p:cNvPr id="4" name="Picture 3" descr="A red and green lights&#10;&#10;Description automatically generated">
            <a:extLst>
              <a:ext uri="{FF2B5EF4-FFF2-40B4-BE49-F238E27FC236}">
                <a16:creationId xmlns:a16="http://schemas.microsoft.com/office/drawing/2014/main" id="{C3A566C9-A8CF-7424-DA85-5CB1245E2185}"/>
              </a:ext>
            </a:extLst>
          </p:cNvPr>
          <p:cNvPicPr>
            <a:picLocks noChangeAspect="1"/>
          </p:cNvPicPr>
          <p:nvPr/>
        </p:nvPicPr>
        <p:blipFill>
          <a:blip r:embed="rId2"/>
          <a:stretch>
            <a:fillRect/>
          </a:stretch>
        </p:blipFill>
        <p:spPr>
          <a:xfrm>
            <a:off x="838200" y="2192953"/>
            <a:ext cx="4714875" cy="3293405"/>
          </a:xfrm>
          <a:prstGeom prst="rect">
            <a:avLst/>
          </a:prstGeom>
        </p:spPr>
      </p:pic>
      <p:pic>
        <p:nvPicPr>
          <p:cNvPr id="6" name="Picture 5" descr="A close up of a screen&#10;&#10;Description automatically generated">
            <a:extLst>
              <a:ext uri="{FF2B5EF4-FFF2-40B4-BE49-F238E27FC236}">
                <a16:creationId xmlns:a16="http://schemas.microsoft.com/office/drawing/2014/main" id="{5E542286-3530-3B0B-56D1-6E1402C341A4}"/>
              </a:ext>
            </a:extLst>
          </p:cNvPr>
          <p:cNvPicPr>
            <a:picLocks noChangeAspect="1"/>
          </p:cNvPicPr>
          <p:nvPr/>
        </p:nvPicPr>
        <p:blipFill>
          <a:blip r:embed="rId3"/>
          <a:stretch>
            <a:fillRect/>
          </a:stretch>
        </p:blipFill>
        <p:spPr>
          <a:xfrm>
            <a:off x="6477651" y="2166453"/>
            <a:ext cx="4657998" cy="3293405"/>
          </a:xfrm>
          <a:prstGeom prst="rect">
            <a:avLst/>
          </a:prstGeom>
        </p:spPr>
      </p:pic>
      <p:sp>
        <p:nvSpPr>
          <p:cNvPr id="7" name="TextBox 6">
            <a:extLst>
              <a:ext uri="{FF2B5EF4-FFF2-40B4-BE49-F238E27FC236}">
                <a16:creationId xmlns:a16="http://schemas.microsoft.com/office/drawing/2014/main" id="{CEFD3ED0-7266-26E7-3B66-9980F2D4507F}"/>
              </a:ext>
            </a:extLst>
          </p:cNvPr>
          <p:cNvSpPr txBox="1"/>
          <p:nvPr/>
        </p:nvSpPr>
        <p:spPr>
          <a:xfrm>
            <a:off x="0" y="4643438"/>
            <a:ext cx="990977" cy="369332"/>
          </a:xfrm>
          <a:prstGeom prst="rect">
            <a:avLst/>
          </a:prstGeom>
          <a:noFill/>
        </p:spPr>
        <p:txBody>
          <a:bodyPr wrap="none" rtlCol="0">
            <a:spAutoFit/>
          </a:bodyPr>
          <a:lstStyle/>
          <a:p>
            <a:r>
              <a:rPr lang="en-US" dirty="0"/>
              <a:t>8 </a:t>
            </a:r>
            <a:r>
              <a:rPr lang="en-US" dirty="0" err="1"/>
              <a:t>kDa</a:t>
            </a:r>
            <a:r>
              <a:rPr lang="en-US" dirty="0"/>
              <a:t> </a:t>
            </a:r>
            <a:r>
              <a:rPr lang="en-US" dirty="0">
                <a:sym typeface="Wingdings" pitchFamily="2" charset="2"/>
              </a:rPr>
              <a:t></a:t>
            </a:r>
            <a:endParaRPr lang="en-US" dirty="0"/>
          </a:p>
        </p:txBody>
      </p:sp>
      <p:sp>
        <p:nvSpPr>
          <p:cNvPr id="8" name="TextBox 7">
            <a:extLst>
              <a:ext uri="{FF2B5EF4-FFF2-40B4-BE49-F238E27FC236}">
                <a16:creationId xmlns:a16="http://schemas.microsoft.com/office/drawing/2014/main" id="{F7979585-DCB0-3F60-3FBF-3993F30D5872}"/>
              </a:ext>
            </a:extLst>
          </p:cNvPr>
          <p:cNvSpPr txBox="1"/>
          <p:nvPr/>
        </p:nvSpPr>
        <p:spPr>
          <a:xfrm rot="18720504">
            <a:off x="-122043" y="1434971"/>
            <a:ext cx="2149435" cy="369332"/>
          </a:xfrm>
          <a:prstGeom prst="rect">
            <a:avLst/>
          </a:prstGeom>
          <a:noFill/>
        </p:spPr>
        <p:txBody>
          <a:bodyPr wrap="none" rtlCol="0">
            <a:spAutoFit/>
          </a:bodyPr>
          <a:lstStyle/>
          <a:p>
            <a:r>
              <a:rPr lang="en-US" dirty="0"/>
              <a:t>Western Sure Ladder</a:t>
            </a:r>
          </a:p>
        </p:txBody>
      </p:sp>
      <p:sp>
        <p:nvSpPr>
          <p:cNvPr id="9" name="TextBox 8">
            <a:extLst>
              <a:ext uri="{FF2B5EF4-FFF2-40B4-BE49-F238E27FC236}">
                <a16:creationId xmlns:a16="http://schemas.microsoft.com/office/drawing/2014/main" id="{05390F92-2D48-E212-8632-126F1780088A}"/>
              </a:ext>
            </a:extLst>
          </p:cNvPr>
          <p:cNvSpPr txBox="1"/>
          <p:nvPr/>
        </p:nvSpPr>
        <p:spPr>
          <a:xfrm>
            <a:off x="1319918" y="1553848"/>
            <a:ext cx="833883" cy="646331"/>
          </a:xfrm>
          <a:prstGeom prst="rect">
            <a:avLst/>
          </a:prstGeom>
          <a:noFill/>
        </p:spPr>
        <p:txBody>
          <a:bodyPr wrap="none" rtlCol="0">
            <a:spAutoFit/>
          </a:bodyPr>
          <a:lstStyle/>
          <a:p>
            <a:r>
              <a:rPr lang="en-US" dirty="0"/>
              <a:t>bS21-2</a:t>
            </a:r>
          </a:p>
          <a:p>
            <a:r>
              <a:rPr lang="en-US" dirty="0"/>
              <a:t>-HA </a:t>
            </a:r>
          </a:p>
        </p:txBody>
      </p:sp>
      <p:sp>
        <p:nvSpPr>
          <p:cNvPr id="13" name="TextBox 12">
            <a:extLst>
              <a:ext uri="{FF2B5EF4-FFF2-40B4-BE49-F238E27FC236}">
                <a16:creationId xmlns:a16="http://schemas.microsoft.com/office/drawing/2014/main" id="{B84A9CB5-BCE7-432B-9BD3-A3701AEBA05F}"/>
              </a:ext>
            </a:extLst>
          </p:cNvPr>
          <p:cNvSpPr txBox="1"/>
          <p:nvPr/>
        </p:nvSpPr>
        <p:spPr>
          <a:xfrm>
            <a:off x="1392425" y="2270641"/>
            <a:ext cx="777777" cy="369332"/>
          </a:xfrm>
          <a:prstGeom prst="rect">
            <a:avLst/>
          </a:prstGeom>
          <a:noFill/>
        </p:spPr>
        <p:txBody>
          <a:bodyPr wrap="none" rtlCol="0">
            <a:spAutoFit/>
          </a:bodyPr>
          <a:lstStyle/>
          <a:p>
            <a:r>
              <a:rPr lang="en-US" dirty="0">
                <a:solidFill>
                  <a:schemeClr val="bg1"/>
                </a:solidFill>
              </a:rPr>
              <a:t>A  B  C</a:t>
            </a:r>
          </a:p>
        </p:txBody>
      </p:sp>
      <p:sp>
        <p:nvSpPr>
          <p:cNvPr id="14" name="TextBox 13">
            <a:extLst>
              <a:ext uri="{FF2B5EF4-FFF2-40B4-BE49-F238E27FC236}">
                <a16:creationId xmlns:a16="http://schemas.microsoft.com/office/drawing/2014/main" id="{5AF380A7-806E-E83C-C6F2-60E7A0D12638}"/>
              </a:ext>
            </a:extLst>
          </p:cNvPr>
          <p:cNvSpPr txBox="1"/>
          <p:nvPr/>
        </p:nvSpPr>
        <p:spPr>
          <a:xfrm>
            <a:off x="2527175" y="2263598"/>
            <a:ext cx="777777" cy="369332"/>
          </a:xfrm>
          <a:prstGeom prst="rect">
            <a:avLst/>
          </a:prstGeom>
          <a:noFill/>
        </p:spPr>
        <p:txBody>
          <a:bodyPr wrap="none" rtlCol="0">
            <a:spAutoFit/>
          </a:bodyPr>
          <a:lstStyle/>
          <a:p>
            <a:r>
              <a:rPr lang="en-US" dirty="0">
                <a:solidFill>
                  <a:schemeClr val="bg1"/>
                </a:solidFill>
              </a:rPr>
              <a:t>A  B  C</a:t>
            </a:r>
          </a:p>
        </p:txBody>
      </p:sp>
      <p:sp>
        <p:nvSpPr>
          <p:cNvPr id="15" name="TextBox 14">
            <a:extLst>
              <a:ext uri="{FF2B5EF4-FFF2-40B4-BE49-F238E27FC236}">
                <a16:creationId xmlns:a16="http://schemas.microsoft.com/office/drawing/2014/main" id="{BB36F93C-4CBF-4376-6E82-CFA9F3DA9E7D}"/>
              </a:ext>
            </a:extLst>
          </p:cNvPr>
          <p:cNvSpPr txBox="1"/>
          <p:nvPr/>
        </p:nvSpPr>
        <p:spPr>
          <a:xfrm>
            <a:off x="3569427" y="2270641"/>
            <a:ext cx="777777" cy="369332"/>
          </a:xfrm>
          <a:prstGeom prst="rect">
            <a:avLst/>
          </a:prstGeom>
          <a:noFill/>
        </p:spPr>
        <p:txBody>
          <a:bodyPr wrap="none" rtlCol="0">
            <a:spAutoFit/>
          </a:bodyPr>
          <a:lstStyle/>
          <a:p>
            <a:r>
              <a:rPr lang="en-US" dirty="0">
                <a:solidFill>
                  <a:schemeClr val="bg1"/>
                </a:solidFill>
              </a:rPr>
              <a:t>A  B  C</a:t>
            </a:r>
          </a:p>
        </p:txBody>
      </p:sp>
      <p:sp>
        <p:nvSpPr>
          <p:cNvPr id="16" name="TextBox 15">
            <a:extLst>
              <a:ext uri="{FF2B5EF4-FFF2-40B4-BE49-F238E27FC236}">
                <a16:creationId xmlns:a16="http://schemas.microsoft.com/office/drawing/2014/main" id="{511730ED-2123-4A06-D01F-9FC27E983C66}"/>
              </a:ext>
            </a:extLst>
          </p:cNvPr>
          <p:cNvSpPr txBox="1"/>
          <p:nvPr/>
        </p:nvSpPr>
        <p:spPr>
          <a:xfrm>
            <a:off x="4612469" y="2270641"/>
            <a:ext cx="883575" cy="369332"/>
          </a:xfrm>
          <a:prstGeom prst="rect">
            <a:avLst/>
          </a:prstGeom>
          <a:noFill/>
        </p:spPr>
        <p:txBody>
          <a:bodyPr wrap="none" rtlCol="0">
            <a:spAutoFit/>
          </a:bodyPr>
          <a:lstStyle/>
          <a:p>
            <a:r>
              <a:rPr lang="en-US" dirty="0">
                <a:solidFill>
                  <a:schemeClr val="bg1"/>
                </a:solidFill>
              </a:rPr>
              <a:t>A   B  C </a:t>
            </a:r>
          </a:p>
        </p:txBody>
      </p:sp>
      <p:sp>
        <p:nvSpPr>
          <p:cNvPr id="17" name="TextBox 16">
            <a:extLst>
              <a:ext uri="{FF2B5EF4-FFF2-40B4-BE49-F238E27FC236}">
                <a16:creationId xmlns:a16="http://schemas.microsoft.com/office/drawing/2014/main" id="{14BB99E3-13EE-4E0B-3650-0027283D0F38}"/>
              </a:ext>
            </a:extLst>
          </p:cNvPr>
          <p:cNvSpPr txBox="1"/>
          <p:nvPr/>
        </p:nvSpPr>
        <p:spPr>
          <a:xfrm rot="18536650">
            <a:off x="5595063" y="1434970"/>
            <a:ext cx="2149435" cy="369332"/>
          </a:xfrm>
          <a:prstGeom prst="rect">
            <a:avLst/>
          </a:prstGeom>
          <a:noFill/>
        </p:spPr>
        <p:txBody>
          <a:bodyPr wrap="none" rtlCol="0">
            <a:spAutoFit/>
          </a:bodyPr>
          <a:lstStyle/>
          <a:p>
            <a:r>
              <a:rPr lang="en-US" dirty="0"/>
              <a:t>Western Sure Ladder</a:t>
            </a:r>
          </a:p>
        </p:txBody>
      </p:sp>
      <p:sp>
        <p:nvSpPr>
          <p:cNvPr id="20" name="TextBox 19">
            <a:extLst>
              <a:ext uri="{FF2B5EF4-FFF2-40B4-BE49-F238E27FC236}">
                <a16:creationId xmlns:a16="http://schemas.microsoft.com/office/drawing/2014/main" id="{28800F8F-59E4-6502-02E2-9DF9966F732C}"/>
              </a:ext>
            </a:extLst>
          </p:cNvPr>
          <p:cNvSpPr txBox="1"/>
          <p:nvPr/>
        </p:nvSpPr>
        <p:spPr>
          <a:xfrm>
            <a:off x="5600511" y="4613792"/>
            <a:ext cx="990977" cy="369332"/>
          </a:xfrm>
          <a:prstGeom prst="rect">
            <a:avLst/>
          </a:prstGeom>
          <a:noFill/>
        </p:spPr>
        <p:txBody>
          <a:bodyPr wrap="none" rtlCol="0">
            <a:spAutoFit/>
          </a:bodyPr>
          <a:lstStyle/>
          <a:p>
            <a:r>
              <a:rPr lang="en-US" dirty="0"/>
              <a:t>8 </a:t>
            </a:r>
            <a:r>
              <a:rPr lang="en-US" dirty="0" err="1"/>
              <a:t>kDa</a:t>
            </a:r>
            <a:r>
              <a:rPr lang="en-US" dirty="0"/>
              <a:t> </a:t>
            </a:r>
            <a:r>
              <a:rPr lang="en-US" dirty="0">
                <a:sym typeface="Wingdings" pitchFamily="2" charset="2"/>
              </a:rPr>
              <a:t></a:t>
            </a:r>
            <a:endParaRPr lang="en-US" dirty="0"/>
          </a:p>
        </p:txBody>
      </p:sp>
      <p:sp>
        <p:nvSpPr>
          <p:cNvPr id="21" name="TextBox 20">
            <a:extLst>
              <a:ext uri="{FF2B5EF4-FFF2-40B4-BE49-F238E27FC236}">
                <a16:creationId xmlns:a16="http://schemas.microsoft.com/office/drawing/2014/main" id="{979C62D3-EE97-04A7-F8B8-F451658EFF1F}"/>
              </a:ext>
            </a:extLst>
          </p:cNvPr>
          <p:cNvSpPr txBox="1"/>
          <p:nvPr/>
        </p:nvSpPr>
        <p:spPr>
          <a:xfrm>
            <a:off x="6952300" y="2263598"/>
            <a:ext cx="945680" cy="369332"/>
          </a:xfrm>
          <a:prstGeom prst="rect">
            <a:avLst/>
          </a:prstGeom>
          <a:noFill/>
        </p:spPr>
        <p:txBody>
          <a:bodyPr wrap="square" rtlCol="0">
            <a:spAutoFit/>
          </a:bodyPr>
          <a:lstStyle/>
          <a:p>
            <a:r>
              <a:rPr lang="en-US" dirty="0">
                <a:solidFill>
                  <a:schemeClr val="bg1"/>
                </a:solidFill>
              </a:rPr>
              <a:t>A   B    C</a:t>
            </a:r>
          </a:p>
        </p:txBody>
      </p:sp>
      <p:sp>
        <p:nvSpPr>
          <p:cNvPr id="22" name="TextBox 21">
            <a:extLst>
              <a:ext uri="{FF2B5EF4-FFF2-40B4-BE49-F238E27FC236}">
                <a16:creationId xmlns:a16="http://schemas.microsoft.com/office/drawing/2014/main" id="{1A75E552-287F-4882-0A75-BC767CA9F694}"/>
              </a:ext>
            </a:extLst>
          </p:cNvPr>
          <p:cNvSpPr txBox="1"/>
          <p:nvPr/>
        </p:nvSpPr>
        <p:spPr>
          <a:xfrm>
            <a:off x="8148706" y="2270641"/>
            <a:ext cx="830677" cy="369332"/>
          </a:xfrm>
          <a:prstGeom prst="rect">
            <a:avLst/>
          </a:prstGeom>
          <a:noFill/>
        </p:spPr>
        <p:txBody>
          <a:bodyPr wrap="none" rtlCol="0">
            <a:spAutoFit/>
          </a:bodyPr>
          <a:lstStyle/>
          <a:p>
            <a:r>
              <a:rPr lang="en-US" dirty="0">
                <a:solidFill>
                  <a:schemeClr val="bg1"/>
                </a:solidFill>
              </a:rPr>
              <a:t>A   B  C</a:t>
            </a:r>
          </a:p>
        </p:txBody>
      </p:sp>
      <p:sp>
        <p:nvSpPr>
          <p:cNvPr id="23" name="TextBox 22">
            <a:extLst>
              <a:ext uri="{FF2B5EF4-FFF2-40B4-BE49-F238E27FC236}">
                <a16:creationId xmlns:a16="http://schemas.microsoft.com/office/drawing/2014/main" id="{315BCE38-5B1F-A006-A9CA-5F81F3A42F81}"/>
              </a:ext>
            </a:extLst>
          </p:cNvPr>
          <p:cNvSpPr txBox="1"/>
          <p:nvPr/>
        </p:nvSpPr>
        <p:spPr>
          <a:xfrm>
            <a:off x="9230109" y="2263598"/>
            <a:ext cx="883575" cy="369332"/>
          </a:xfrm>
          <a:prstGeom prst="rect">
            <a:avLst/>
          </a:prstGeom>
          <a:noFill/>
        </p:spPr>
        <p:txBody>
          <a:bodyPr wrap="none" rtlCol="0">
            <a:spAutoFit/>
          </a:bodyPr>
          <a:lstStyle/>
          <a:p>
            <a:r>
              <a:rPr lang="en-US" dirty="0">
                <a:solidFill>
                  <a:schemeClr val="bg1"/>
                </a:solidFill>
              </a:rPr>
              <a:t>A   B   C</a:t>
            </a:r>
          </a:p>
        </p:txBody>
      </p:sp>
      <p:sp>
        <p:nvSpPr>
          <p:cNvPr id="24" name="TextBox 23">
            <a:extLst>
              <a:ext uri="{FF2B5EF4-FFF2-40B4-BE49-F238E27FC236}">
                <a16:creationId xmlns:a16="http://schemas.microsoft.com/office/drawing/2014/main" id="{D1995592-1CF0-C9E7-F17E-9C835008E832}"/>
              </a:ext>
            </a:extLst>
          </p:cNvPr>
          <p:cNvSpPr txBox="1"/>
          <p:nvPr/>
        </p:nvSpPr>
        <p:spPr>
          <a:xfrm>
            <a:off x="10357871" y="2263598"/>
            <a:ext cx="777777" cy="369332"/>
          </a:xfrm>
          <a:prstGeom prst="rect">
            <a:avLst/>
          </a:prstGeom>
          <a:noFill/>
        </p:spPr>
        <p:txBody>
          <a:bodyPr wrap="none" rtlCol="0">
            <a:spAutoFit/>
          </a:bodyPr>
          <a:lstStyle/>
          <a:p>
            <a:r>
              <a:rPr lang="en-US" dirty="0">
                <a:solidFill>
                  <a:schemeClr val="bg1"/>
                </a:solidFill>
              </a:rPr>
              <a:t>A  B  C</a:t>
            </a:r>
          </a:p>
        </p:txBody>
      </p:sp>
      <p:sp>
        <p:nvSpPr>
          <p:cNvPr id="3" name="TextBox 2">
            <a:extLst>
              <a:ext uri="{FF2B5EF4-FFF2-40B4-BE49-F238E27FC236}">
                <a16:creationId xmlns:a16="http://schemas.microsoft.com/office/drawing/2014/main" id="{74A2285E-D864-6B6A-1767-28D3860AEDE3}"/>
              </a:ext>
            </a:extLst>
          </p:cNvPr>
          <p:cNvSpPr txBox="1"/>
          <p:nvPr/>
        </p:nvSpPr>
        <p:spPr>
          <a:xfrm>
            <a:off x="2765778" y="5512858"/>
            <a:ext cx="663964" cy="369332"/>
          </a:xfrm>
          <a:prstGeom prst="rect">
            <a:avLst/>
          </a:prstGeom>
          <a:noFill/>
        </p:spPr>
        <p:txBody>
          <a:bodyPr wrap="none" rtlCol="0">
            <a:spAutoFit/>
          </a:bodyPr>
          <a:lstStyle/>
          <a:p>
            <a:r>
              <a:rPr lang="el-GR" dirty="0"/>
              <a:t>α</a:t>
            </a:r>
            <a:r>
              <a:rPr lang="en-US" dirty="0"/>
              <a:t>-HA</a:t>
            </a:r>
          </a:p>
        </p:txBody>
      </p:sp>
      <p:sp>
        <p:nvSpPr>
          <p:cNvPr id="5" name="TextBox 4">
            <a:extLst>
              <a:ext uri="{FF2B5EF4-FFF2-40B4-BE49-F238E27FC236}">
                <a16:creationId xmlns:a16="http://schemas.microsoft.com/office/drawing/2014/main" id="{D22A6AC9-583B-DDEB-FC26-1C995F7FF706}"/>
              </a:ext>
            </a:extLst>
          </p:cNvPr>
          <p:cNvSpPr txBox="1"/>
          <p:nvPr/>
        </p:nvSpPr>
        <p:spPr>
          <a:xfrm>
            <a:off x="8535922" y="5486358"/>
            <a:ext cx="673582" cy="369332"/>
          </a:xfrm>
          <a:prstGeom prst="rect">
            <a:avLst/>
          </a:prstGeom>
          <a:noFill/>
        </p:spPr>
        <p:txBody>
          <a:bodyPr wrap="none" rtlCol="0">
            <a:spAutoFit/>
          </a:bodyPr>
          <a:lstStyle/>
          <a:p>
            <a:r>
              <a:rPr lang="el-GR" dirty="0"/>
              <a:t>α</a:t>
            </a:r>
            <a:r>
              <a:rPr lang="en-US" dirty="0"/>
              <a:t>-His</a:t>
            </a:r>
          </a:p>
        </p:txBody>
      </p:sp>
      <p:sp>
        <p:nvSpPr>
          <p:cNvPr id="10" name="TextBox 9">
            <a:extLst>
              <a:ext uri="{FF2B5EF4-FFF2-40B4-BE49-F238E27FC236}">
                <a16:creationId xmlns:a16="http://schemas.microsoft.com/office/drawing/2014/main" id="{F2CFD9CA-DE1F-412F-6A24-C604EEE38B5B}"/>
              </a:ext>
            </a:extLst>
          </p:cNvPr>
          <p:cNvSpPr txBox="1"/>
          <p:nvPr/>
        </p:nvSpPr>
        <p:spPr>
          <a:xfrm>
            <a:off x="2482006" y="1545334"/>
            <a:ext cx="833883" cy="646331"/>
          </a:xfrm>
          <a:prstGeom prst="rect">
            <a:avLst/>
          </a:prstGeom>
          <a:noFill/>
        </p:spPr>
        <p:txBody>
          <a:bodyPr wrap="none" rtlCol="0">
            <a:spAutoFit/>
          </a:bodyPr>
          <a:lstStyle/>
          <a:p>
            <a:r>
              <a:rPr lang="en-US" dirty="0"/>
              <a:t>bS21-2</a:t>
            </a:r>
          </a:p>
          <a:p>
            <a:r>
              <a:rPr lang="en-US" dirty="0"/>
              <a:t>-His</a:t>
            </a:r>
          </a:p>
        </p:txBody>
      </p:sp>
      <p:sp>
        <p:nvSpPr>
          <p:cNvPr id="11" name="TextBox 10">
            <a:extLst>
              <a:ext uri="{FF2B5EF4-FFF2-40B4-BE49-F238E27FC236}">
                <a16:creationId xmlns:a16="http://schemas.microsoft.com/office/drawing/2014/main" id="{7A214EFD-F02C-3FE1-D607-F9F467126139}"/>
              </a:ext>
            </a:extLst>
          </p:cNvPr>
          <p:cNvSpPr txBox="1"/>
          <p:nvPr/>
        </p:nvSpPr>
        <p:spPr>
          <a:xfrm>
            <a:off x="3613441" y="1530517"/>
            <a:ext cx="833883" cy="646331"/>
          </a:xfrm>
          <a:prstGeom prst="rect">
            <a:avLst/>
          </a:prstGeom>
          <a:noFill/>
        </p:spPr>
        <p:txBody>
          <a:bodyPr wrap="none" rtlCol="0">
            <a:spAutoFit/>
          </a:bodyPr>
          <a:lstStyle/>
          <a:p>
            <a:r>
              <a:rPr lang="en-US" dirty="0"/>
              <a:t>bS21-2</a:t>
            </a:r>
          </a:p>
          <a:p>
            <a:r>
              <a:rPr lang="en-US" dirty="0"/>
              <a:t>-FLAG</a:t>
            </a:r>
          </a:p>
        </p:txBody>
      </p:sp>
      <p:sp>
        <p:nvSpPr>
          <p:cNvPr id="12" name="TextBox 11">
            <a:extLst>
              <a:ext uri="{FF2B5EF4-FFF2-40B4-BE49-F238E27FC236}">
                <a16:creationId xmlns:a16="http://schemas.microsoft.com/office/drawing/2014/main" id="{D7464BC0-7195-F937-034B-22B51594367F}"/>
              </a:ext>
            </a:extLst>
          </p:cNvPr>
          <p:cNvSpPr txBox="1"/>
          <p:nvPr/>
        </p:nvSpPr>
        <p:spPr>
          <a:xfrm>
            <a:off x="4774051" y="1530516"/>
            <a:ext cx="833883" cy="646331"/>
          </a:xfrm>
          <a:prstGeom prst="rect">
            <a:avLst/>
          </a:prstGeom>
          <a:noFill/>
        </p:spPr>
        <p:txBody>
          <a:bodyPr wrap="none" rtlCol="0">
            <a:spAutoFit/>
          </a:bodyPr>
          <a:lstStyle/>
          <a:p>
            <a:r>
              <a:rPr lang="en-US" dirty="0"/>
              <a:t>bS21-2</a:t>
            </a:r>
          </a:p>
          <a:p>
            <a:r>
              <a:rPr lang="en-US" dirty="0"/>
              <a:t>-V5</a:t>
            </a:r>
          </a:p>
        </p:txBody>
      </p:sp>
      <p:sp>
        <p:nvSpPr>
          <p:cNvPr id="18" name="TextBox 17">
            <a:extLst>
              <a:ext uri="{FF2B5EF4-FFF2-40B4-BE49-F238E27FC236}">
                <a16:creationId xmlns:a16="http://schemas.microsoft.com/office/drawing/2014/main" id="{D3ECC2A0-D192-EFA7-2DE9-0929D3DABDFE}"/>
              </a:ext>
            </a:extLst>
          </p:cNvPr>
          <p:cNvSpPr txBox="1"/>
          <p:nvPr/>
        </p:nvSpPr>
        <p:spPr>
          <a:xfrm rot="18542737">
            <a:off x="1757793" y="1515986"/>
            <a:ext cx="1150123" cy="369332"/>
          </a:xfrm>
          <a:prstGeom prst="rect">
            <a:avLst/>
          </a:prstGeom>
          <a:noFill/>
        </p:spPr>
        <p:txBody>
          <a:bodyPr wrap="none" rtlCol="0">
            <a:spAutoFit/>
          </a:bodyPr>
          <a:lstStyle/>
          <a:p>
            <a:r>
              <a:rPr lang="en-US" dirty="0"/>
              <a:t>WS ladder</a:t>
            </a:r>
          </a:p>
        </p:txBody>
      </p:sp>
      <p:sp>
        <p:nvSpPr>
          <p:cNvPr id="25" name="TextBox 24">
            <a:extLst>
              <a:ext uri="{FF2B5EF4-FFF2-40B4-BE49-F238E27FC236}">
                <a16:creationId xmlns:a16="http://schemas.microsoft.com/office/drawing/2014/main" id="{5D9F76E5-3319-D2A0-EDC0-F2AEBF196C25}"/>
              </a:ext>
            </a:extLst>
          </p:cNvPr>
          <p:cNvSpPr txBox="1"/>
          <p:nvPr/>
        </p:nvSpPr>
        <p:spPr>
          <a:xfrm rot="18522053">
            <a:off x="2938056" y="1505616"/>
            <a:ext cx="1150123" cy="369332"/>
          </a:xfrm>
          <a:prstGeom prst="rect">
            <a:avLst/>
          </a:prstGeom>
          <a:noFill/>
        </p:spPr>
        <p:txBody>
          <a:bodyPr wrap="none" rtlCol="0">
            <a:spAutoFit/>
          </a:bodyPr>
          <a:lstStyle/>
          <a:p>
            <a:r>
              <a:rPr lang="en-US" dirty="0"/>
              <a:t>WS ladder</a:t>
            </a:r>
          </a:p>
        </p:txBody>
      </p:sp>
      <p:sp>
        <p:nvSpPr>
          <p:cNvPr id="26" name="TextBox 25">
            <a:extLst>
              <a:ext uri="{FF2B5EF4-FFF2-40B4-BE49-F238E27FC236}">
                <a16:creationId xmlns:a16="http://schemas.microsoft.com/office/drawing/2014/main" id="{49BBAB39-0269-9ACA-19FC-FAFECDF9E59B}"/>
              </a:ext>
            </a:extLst>
          </p:cNvPr>
          <p:cNvSpPr txBox="1"/>
          <p:nvPr/>
        </p:nvSpPr>
        <p:spPr>
          <a:xfrm rot="18085518">
            <a:off x="4143428" y="1500476"/>
            <a:ext cx="1150123" cy="369332"/>
          </a:xfrm>
          <a:prstGeom prst="rect">
            <a:avLst/>
          </a:prstGeom>
          <a:noFill/>
        </p:spPr>
        <p:txBody>
          <a:bodyPr wrap="none" rtlCol="0">
            <a:spAutoFit/>
          </a:bodyPr>
          <a:lstStyle/>
          <a:p>
            <a:r>
              <a:rPr lang="en-US" dirty="0"/>
              <a:t>WS ladder</a:t>
            </a:r>
          </a:p>
        </p:txBody>
      </p:sp>
      <p:pic>
        <p:nvPicPr>
          <p:cNvPr id="28" name="Picture 27" descr="A close up of a text&#10;&#10;Description automatically generated">
            <a:extLst>
              <a:ext uri="{FF2B5EF4-FFF2-40B4-BE49-F238E27FC236}">
                <a16:creationId xmlns:a16="http://schemas.microsoft.com/office/drawing/2014/main" id="{AF821D57-D4D7-047A-BAD8-2BDBD1C77144}"/>
              </a:ext>
            </a:extLst>
          </p:cNvPr>
          <p:cNvPicPr>
            <a:picLocks noChangeAspect="1"/>
          </p:cNvPicPr>
          <p:nvPr/>
        </p:nvPicPr>
        <p:blipFill>
          <a:blip r:embed="rId4"/>
          <a:stretch>
            <a:fillRect/>
          </a:stretch>
        </p:blipFill>
        <p:spPr>
          <a:xfrm>
            <a:off x="7138783" y="1255669"/>
            <a:ext cx="3876879" cy="823173"/>
          </a:xfrm>
          <a:prstGeom prst="rect">
            <a:avLst/>
          </a:prstGeom>
        </p:spPr>
      </p:pic>
    </p:spTree>
    <p:extLst>
      <p:ext uri="{BB962C8B-B14F-4D97-AF65-F5344CB8AC3E}">
        <p14:creationId xmlns:p14="http://schemas.microsoft.com/office/powerpoint/2010/main" val="216273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E4EB-FE6D-082B-E4CD-AE259439A1BD}"/>
              </a:ext>
            </a:extLst>
          </p:cNvPr>
          <p:cNvSpPr>
            <a:spLocks noGrp="1"/>
          </p:cNvSpPr>
          <p:nvPr>
            <p:ph type="title"/>
          </p:nvPr>
        </p:nvSpPr>
        <p:spPr>
          <a:xfrm>
            <a:off x="613639" y="-71448"/>
            <a:ext cx="10515600" cy="1325563"/>
          </a:xfrm>
        </p:spPr>
        <p:txBody>
          <a:bodyPr/>
          <a:lstStyle/>
          <a:p>
            <a:r>
              <a:rPr lang="en-US" dirty="0"/>
              <a:t>Western Blots</a:t>
            </a:r>
          </a:p>
        </p:txBody>
      </p:sp>
      <p:pic>
        <p:nvPicPr>
          <p:cNvPr id="4" name="Picture 3" descr="A green and orange light&#10;&#10;Description automatically generated">
            <a:extLst>
              <a:ext uri="{FF2B5EF4-FFF2-40B4-BE49-F238E27FC236}">
                <a16:creationId xmlns:a16="http://schemas.microsoft.com/office/drawing/2014/main" id="{BC48A5E9-D31D-5321-BE8A-2678B0C98CBB}"/>
              </a:ext>
            </a:extLst>
          </p:cNvPr>
          <p:cNvPicPr>
            <a:picLocks noChangeAspect="1"/>
          </p:cNvPicPr>
          <p:nvPr/>
        </p:nvPicPr>
        <p:blipFill>
          <a:blip r:embed="rId2"/>
          <a:stretch>
            <a:fillRect/>
          </a:stretch>
        </p:blipFill>
        <p:spPr>
          <a:xfrm>
            <a:off x="947737" y="2218090"/>
            <a:ext cx="4724401" cy="3300059"/>
          </a:xfrm>
          <a:prstGeom prst="rect">
            <a:avLst/>
          </a:prstGeom>
        </p:spPr>
      </p:pic>
      <p:pic>
        <p:nvPicPr>
          <p:cNvPr id="6" name="Picture 5" descr="A green background with orange and red lights&#10;&#10;Description automatically generated">
            <a:extLst>
              <a:ext uri="{FF2B5EF4-FFF2-40B4-BE49-F238E27FC236}">
                <a16:creationId xmlns:a16="http://schemas.microsoft.com/office/drawing/2014/main" id="{CE069703-99CE-DF9B-6291-B1D738BD5762}"/>
              </a:ext>
            </a:extLst>
          </p:cNvPr>
          <p:cNvPicPr>
            <a:picLocks noChangeAspect="1"/>
          </p:cNvPicPr>
          <p:nvPr/>
        </p:nvPicPr>
        <p:blipFill>
          <a:blip r:embed="rId3"/>
          <a:stretch>
            <a:fillRect/>
          </a:stretch>
        </p:blipFill>
        <p:spPr>
          <a:xfrm>
            <a:off x="6629398" y="2218090"/>
            <a:ext cx="4724402" cy="3300060"/>
          </a:xfrm>
          <a:prstGeom prst="rect">
            <a:avLst/>
          </a:prstGeom>
        </p:spPr>
      </p:pic>
      <p:sp>
        <p:nvSpPr>
          <p:cNvPr id="7" name="TextBox 6">
            <a:extLst>
              <a:ext uri="{FF2B5EF4-FFF2-40B4-BE49-F238E27FC236}">
                <a16:creationId xmlns:a16="http://schemas.microsoft.com/office/drawing/2014/main" id="{188A0EF0-D0DB-A508-1F24-46E4F33D4127}"/>
              </a:ext>
            </a:extLst>
          </p:cNvPr>
          <p:cNvSpPr txBox="1"/>
          <p:nvPr/>
        </p:nvSpPr>
        <p:spPr>
          <a:xfrm rot="18380089">
            <a:off x="-14456" y="1551453"/>
            <a:ext cx="2149435" cy="369332"/>
          </a:xfrm>
          <a:prstGeom prst="rect">
            <a:avLst/>
          </a:prstGeom>
          <a:noFill/>
        </p:spPr>
        <p:txBody>
          <a:bodyPr wrap="none" rtlCol="0">
            <a:spAutoFit/>
          </a:bodyPr>
          <a:lstStyle/>
          <a:p>
            <a:r>
              <a:rPr lang="en-US" dirty="0"/>
              <a:t>Western Sure Ladder</a:t>
            </a:r>
          </a:p>
        </p:txBody>
      </p:sp>
      <p:sp>
        <p:nvSpPr>
          <p:cNvPr id="9" name="TextBox 8">
            <a:extLst>
              <a:ext uri="{FF2B5EF4-FFF2-40B4-BE49-F238E27FC236}">
                <a16:creationId xmlns:a16="http://schemas.microsoft.com/office/drawing/2014/main" id="{8976B980-F420-825F-2A34-3729A5FA9E5F}"/>
              </a:ext>
            </a:extLst>
          </p:cNvPr>
          <p:cNvSpPr txBox="1"/>
          <p:nvPr/>
        </p:nvSpPr>
        <p:spPr>
          <a:xfrm rot="18489995">
            <a:off x="5745642" y="1468631"/>
            <a:ext cx="2149435" cy="369332"/>
          </a:xfrm>
          <a:prstGeom prst="rect">
            <a:avLst/>
          </a:prstGeom>
          <a:noFill/>
        </p:spPr>
        <p:txBody>
          <a:bodyPr wrap="none" rtlCol="0">
            <a:spAutoFit/>
          </a:bodyPr>
          <a:lstStyle/>
          <a:p>
            <a:r>
              <a:rPr lang="en-US" dirty="0"/>
              <a:t>Western Sure Ladder</a:t>
            </a:r>
          </a:p>
        </p:txBody>
      </p:sp>
      <p:sp>
        <p:nvSpPr>
          <p:cNvPr id="11" name="TextBox 10">
            <a:extLst>
              <a:ext uri="{FF2B5EF4-FFF2-40B4-BE49-F238E27FC236}">
                <a16:creationId xmlns:a16="http://schemas.microsoft.com/office/drawing/2014/main" id="{36A13E9D-27F4-E2C3-DA74-67F9490243A6}"/>
              </a:ext>
            </a:extLst>
          </p:cNvPr>
          <p:cNvSpPr txBox="1"/>
          <p:nvPr/>
        </p:nvSpPr>
        <p:spPr>
          <a:xfrm>
            <a:off x="59400" y="4729163"/>
            <a:ext cx="990977" cy="369332"/>
          </a:xfrm>
          <a:prstGeom prst="rect">
            <a:avLst/>
          </a:prstGeom>
          <a:noFill/>
        </p:spPr>
        <p:txBody>
          <a:bodyPr wrap="none" rtlCol="0">
            <a:spAutoFit/>
          </a:bodyPr>
          <a:lstStyle/>
          <a:p>
            <a:r>
              <a:rPr lang="en-US" dirty="0"/>
              <a:t>8 </a:t>
            </a:r>
            <a:r>
              <a:rPr lang="en-US" dirty="0" err="1"/>
              <a:t>kDa</a:t>
            </a:r>
            <a:r>
              <a:rPr lang="en-US" dirty="0"/>
              <a:t> </a:t>
            </a:r>
            <a:r>
              <a:rPr lang="en-US" dirty="0">
                <a:sym typeface="Wingdings" pitchFamily="2" charset="2"/>
              </a:rPr>
              <a:t></a:t>
            </a:r>
            <a:endParaRPr lang="en-US" dirty="0"/>
          </a:p>
        </p:txBody>
      </p:sp>
      <p:sp>
        <p:nvSpPr>
          <p:cNvPr id="12" name="TextBox 11">
            <a:extLst>
              <a:ext uri="{FF2B5EF4-FFF2-40B4-BE49-F238E27FC236}">
                <a16:creationId xmlns:a16="http://schemas.microsoft.com/office/drawing/2014/main" id="{B6731C89-432A-5D5A-6F71-6729EBD3DC71}"/>
              </a:ext>
            </a:extLst>
          </p:cNvPr>
          <p:cNvSpPr txBox="1"/>
          <p:nvPr/>
        </p:nvSpPr>
        <p:spPr>
          <a:xfrm>
            <a:off x="5763766" y="4700588"/>
            <a:ext cx="990977" cy="369332"/>
          </a:xfrm>
          <a:prstGeom prst="rect">
            <a:avLst/>
          </a:prstGeom>
          <a:noFill/>
        </p:spPr>
        <p:txBody>
          <a:bodyPr wrap="none" rtlCol="0">
            <a:spAutoFit/>
          </a:bodyPr>
          <a:lstStyle/>
          <a:p>
            <a:r>
              <a:rPr lang="en-US" dirty="0"/>
              <a:t>8 </a:t>
            </a:r>
            <a:r>
              <a:rPr lang="en-US" dirty="0" err="1"/>
              <a:t>kDa</a:t>
            </a:r>
            <a:r>
              <a:rPr lang="en-US" dirty="0"/>
              <a:t> </a:t>
            </a:r>
            <a:r>
              <a:rPr lang="en-US" dirty="0">
                <a:sym typeface="Wingdings" pitchFamily="2" charset="2"/>
              </a:rPr>
              <a:t></a:t>
            </a:r>
            <a:endParaRPr lang="en-US" dirty="0"/>
          </a:p>
        </p:txBody>
      </p:sp>
      <p:sp>
        <p:nvSpPr>
          <p:cNvPr id="13" name="TextBox 12">
            <a:extLst>
              <a:ext uri="{FF2B5EF4-FFF2-40B4-BE49-F238E27FC236}">
                <a16:creationId xmlns:a16="http://schemas.microsoft.com/office/drawing/2014/main" id="{4714C4AF-1E4A-EBD5-04BA-8F3F1888A467}"/>
              </a:ext>
            </a:extLst>
          </p:cNvPr>
          <p:cNvSpPr txBox="1"/>
          <p:nvPr/>
        </p:nvSpPr>
        <p:spPr>
          <a:xfrm>
            <a:off x="1402350" y="2308237"/>
            <a:ext cx="883575" cy="369332"/>
          </a:xfrm>
          <a:prstGeom prst="rect">
            <a:avLst/>
          </a:prstGeom>
          <a:noFill/>
        </p:spPr>
        <p:txBody>
          <a:bodyPr wrap="none" rtlCol="0">
            <a:spAutoFit/>
          </a:bodyPr>
          <a:lstStyle/>
          <a:p>
            <a:r>
              <a:rPr lang="en-US" dirty="0">
                <a:solidFill>
                  <a:schemeClr val="bg1"/>
                </a:solidFill>
              </a:rPr>
              <a:t>A   B   C</a:t>
            </a:r>
          </a:p>
        </p:txBody>
      </p:sp>
      <p:sp>
        <p:nvSpPr>
          <p:cNvPr id="14" name="TextBox 13">
            <a:extLst>
              <a:ext uri="{FF2B5EF4-FFF2-40B4-BE49-F238E27FC236}">
                <a16:creationId xmlns:a16="http://schemas.microsoft.com/office/drawing/2014/main" id="{66B55821-6B5F-0D2D-BA5A-7FCA5DBD8120}"/>
              </a:ext>
            </a:extLst>
          </p:cNvPr>
          <p:cNvSpPr txBox="1"/>
          <p:nvPr/>
        </p:nvSpPr>
        <p:spPr>
          <a:xfrm>
            <a:off x="2457385" y="2315898"/>
            <a:ext cx="883575" cy="369332"/>
          </a:xfrm>
          <a:prstGeom prst="rect">
            <a:avLst/>
          </a:prstGeom>
          <a:noFill/>
        </p:spPr>
        <p:txBody>
          <a:bodyPr wrap="none" rtlCol="0">
            <a:spAutoFit/>
          </a:bodyPr>
          <a:lstStyle/>
          <a:p>
            <a:r>
              <a:rPr lang="en-US" dirty="0">
                <a:solidFill>
                  <a:schemeClr val="bg1"/>
                </a:solidFill>
              </a:rPr>
              <a:t>A   B   C</a:t>
            </a:r>
          </a:p>
        </p:txBody>
      </p:sp>
      <p:sp>
        <p:nvSpPr>
          <p:cNvPr id="15" name="TextBox 14">
            <a:extLst>
              <a:ext uri="{FF2B5EF4-FFF2-40B4-BE49-F238E27FC236}">
                <a16:creationId xmlns:a16="http://schemas.microsoft.com/office/drawing/2014/main" id="{AFE28CF4-F3BA-A876-D887-F48400C48512}"/>
              </a:ext>
            </a:extLst>
          </p:cNvPr>
          <p:cNvSpPr txBox="1"/>
          <p:nvPr/>
        </p:nvSpPr>
        <p:spPr>
          <a:xfrm>
            <a:off x="3538368" y="2325674"/>
            <a:ext cx="883575" cy="369332"/>
          </a:xfrm>
          <a:prstGeom prst="rect">
            <a:avLst/>
          </a:prstGeom>
          <a:noFill/>
        </p:spPr>
        <p:txBody>
          <a:bodyPr wrap="none" rtlCol="0">
            <a:spAutoFit/>
          </a:bodyPr>
          <a:lstStyle/>
          <a:p>
            <a:r>
              <a:rPr lang="en-US" dirty="0">
                <a:solidFill>
                  <a:schemeClr val="bg1"/>
                </a:solidFill>
              </a:rPr>
              <a:t>A   B   C</a:t>
            </a:r>
          </a:p>
        </p:txBody>
      </p:sp>
      <p:sp>
        <p:nvSpPr>
          <p:cNvPr id="16" name="TextBox 15">
            <a:extLst>
              <a:ext uri="{FF2B5EF4-FFF2-40B4-BE49-F238E27FC236}">
                <a16:creationId xmlns:a16="http://schemas.microsoft.com/office/drawing/2014/main" id="{16F5EA7A-B5DA-0F32-D171-133F9A9B8815}"/>
              </a:ext>
            </a:extLst>
          </p:cNvPr>
          <p:cNvSpPr txBox="1"/>
          <p:nvPr/>
        </p:nvSpPr>
        <p:spPr>
          <a:xfrm>
            <a:off x="4609402" y="2325674"/>
            <a:ext cx="883575" cy="369332"/>
          </a:xfrm>
          <a:prstGeom prst="rect">
            <a:avLst/>
          </a:prstGeom>
          <a:noFill/>
        </p:spPr>
        <p:txBody>
          <a:bodyPr wrap="none" rtlCol="0">
            <a:spAutoFit/>
          </a:bodyPr>
          <a:lstStyle/>
          <a:p>
            <a:r>
              <a:rPr lang="en-US" dirty="0">
                <a:solidFill>
                  <a:schemeClr val="bg1"/>
                </a:solidFill>
              </a:rPr>
              <a:t>A   B   C</a:t>
            </a:r>
          </a:p>
        </p:txBody>
      </p:sp>
      <p:sp>
        <p:nvSpPr>
          <p:cNvPr id="17" name="TextBox 16">
            <a:extLst>
              <a:ext uri="{FF2B5EF4-FFF2-40B4-BE49-F238E27FC236}">
                <a16:creationId xmlns:a16="http://schemas.microsoft.com/office/drawing/2014/main" id="{338A451E-6A34-D73A-5097-3A81E175A6FC}"/>
              </a:ext>
            </a:extLst>
          </p:cNvPr>
          <p:cNvSpPr txBox="1"/>
          <p:nvPr/>
        </p:nvSpPr>
        <p:spPr>
          <a:xfrm>
            <a:off x="7042640" y="2341961"/>
            <a:ext cx="883575" cy="369332"/>
          </a:xfrm>
          <a:prstGeom prst="rect">
            <a:avLst/>
          </a:prstGeom>
          <a:noFill/>
        </p:spPr>
        <p:txBody>
          <a:bodyPr wrap="none" rtlCol="0">
            <a:spAutoFit/>
          </a:bodyPr>
          <a:lstStyle/>
          <a:p>
            <a:r>
              <a:rPr lang="en-US" dirty="0">
                <a:solidFill>
                  <a:schemeClr val="bg1"/>
                </a:solidFill>
              </a:rPr>
              <a:t>A   B   C</a:t>
            </a:r>
          </a:p>
        </p:txBody>
      </p:sp>
      <p:sp>
        <p:nvSpPr>
          <p:cNvPr id="18" name="TextBox 17">
            <a:extLst>
              <a:ext uri="{FF2B5EF4-FFF2-40B4-BE49-F238E27FC236}">
                <a16:creationId xmlns:a16="http://schemas.microsoft.com/office/drawing/2014/main" id="{78A22621-82BD-FC03-0D4C-9F04967926B1}"/>
              </a:ext>
            </a:extLst>
          </p:cNvPr>
          <p:cNvSpPr txBox="1"/>
          <p:nvPr/>
        </p:nvSpPr>
        <p:spPr>
          <a:xfrm>
            <a:off x="8092231" y="2341961"/>
            <a:ext cx="883575" cy="369332"/>
          </a:xfrm>
          <a:prstGeom prst="rect">
            <a:avLst/>
          </a:prstGeom>
          <a:noFill/>
        </p:spPr>
        <p:txBody>
          <a:bodyPr wrap="none" rtlCol="0">
            <a:spAutoFit/>
          </a:bodyPr>
          <a:lstStyle/>
          <a:p>
            <a:r>
              <a:rPr lang="en-US" dirty="0">
                <a:solidFill>
                  <a:schemeClr val="bg1"/>
                </a:solidFill>
              </a:rPr>
              <a:t>A   B   C</a:t>
            </a:r>
          </a:p>
        </p:txBody>
      </p:sp>
      <p:sp>
        <p:nvSpPr>
          <p:cNvPr id="19" name="TextBox 18">
            <a:extLst>
              <a:ext uri="{FF2B5EF4-FFF2-40B4-BE49-F238E27FC236}">
                <a16:creationId xmlns:a16="http://schemas.microsoft.com/office/drawing/2014/main" id="{1CE2A362-B830-3F86-096F-018ED94F308D}"/>
              </a:ext>
            </a:extLst>
          </p:cNvPr>
          <p:cNvSpPr txBox="1"/>
          <p:nvPr/>
        </p:nvSpPr>
        <p:spPr>
          <a:xfrm>
            <a:off x="9120352" y="2341961"/>
            <a:ext cx="936475" cy="369332"/>
          </a:xfrm>
          <a:prstGeom prst="rect">
            <a:avLst/>
          </a:prstGeom>
          <a:noFill/>
        </p:spPr>
        <p:txBody>
          <a:bodyPr wrap="none" rtlCol="0">
            <a:spAutoFit/>
          </a:bodyPr>
          <a:lstStyle/>
          <a:p>
            <a:r>
              <a:rPr lang="en-US" dirty="0">
                <a:solidFill>
                  <a:schemeClr val="bg1"/>
                </a:solidFill>
              </a:rPr>
              <a:t>A    B   C</a:t>
            </a:r>
          </a:p>
        </p:txBody>
      </p:sp>
      <p:sp>
        <p:nvSpPr>
          <p:cNvPr id="20" name="TextBox 19">
            <a:extLst>
              <a:ext uri="{FF2B5EF4-FFF2-40B4-BE49-F238E27FC236}">
                <a16:creationId xmlns:a16="http://schemas.microsoft.com/office/drawing/2014/main" id="{CF415A7F-752A-44D3-DB42-E303D4A28026}"/>
              </a:ext>
            </a:extLst>
          </p:cNvPr>
          <p:cNvSpPr txBox="1"/>
          <p:nvPr/>
        </p:nvSpPr>
        <p:spPr>
          <a:xfrm>
            <a:off x="10192764" y="2341961"/>
            <a:ext cx="936475" cy="369332"/>
          </a:xfrm>
          <a:prstGeom prst="rect">
            <a:avLst/>
          </a:prstGeom>
          <a:noFill/>
        </p:spPr>
        <p:txBody>
          <a:bodyPr wrap="none" rtlCol="0">
            <a:spAutoFit/>
          </a:bodyPr>
          <a:lstStyle/>
          <a:p>
            <a:r>
              <a:rPr lang="en-US" dirty="0">
                <a:solidFill>
                  <a:schemeClr val="bg1"/>
                </a:solidFill>
              </a:rPr>
              <a:t>A   B    C</a:t>
            </a:r>
          </a:p>
        </p:txBody>
      </p:sp>
      <p:sp>
        <p:nvSpPr>
          <p:cNvPr id="3" name="TextBox 2">
            <a:extLst>
              <a:ext uri="{FF2B5EF4-FFF2-40B4-BE49-F238E27FC236}">
                <a16:creationId xmlns:a16="http://schemas.microsoft.com/office/drawing/2014/main" id="{DDD17659-3F13-FECA-1B20-626CD6D3B5C8}"/>
              </a:ext>
            </a:extLst>
          </p:cNvPr>
          <p:cNvSpPr txBox="1"/>
          <p:nvPr/>
        </p:nvSpPr>
        <p:spPr>
          <a:xfrm>
            <a:off x="2782013" y="5617822"/>
            <a:ext cx="867482" cy="369332"/>
          </a:xfrm>
          <a:prstGeom prst="rect">
            <a:avLst/>
          </a:prstGeom>
          <a:noFill/>
        </p:spPr>
        <p:txBody>
          <a:bodyPr wrap="none" rtlCol="0">
            <a:spAutoFit/>
          </a:bodyPr>
          <a:lstStyle/>
          <a:p>
            <a:r>
              <a:rPr lang="el-GR" dirty="0"/>
              <a:t>α</a:t>
            </a:r>
            <a:r>
              <a:rPr lang="en-US" dirty="0"/>
              <a:t>-FLAG</a:t>
            </a:r>
          </a:p>
        </p:txBody>
      </p:sp>
      <p:sp>
        <p:nvSpPr>
          <p:cNvPr id="5" name="TextBox 4">
            <a:extLst>
              <a:ext uri="{FF2B5EF4-FFF2-40B4-BE49-F238E27FC236}">
                <a16:creationId xmlns:a16="http://schemas.microsoft.com/office/drawing/2014/main" id="{B96188B2-0A05-71B0-8376-E9C51301998D}"/>
              </a:ext>
            </a:extLst>
          </p:cNvPr>
          <p:cNvSpPr txBox="1"/>
          <p:nvPr/>
        </p:nvSpPr>
        <p:spPr>
          <a:xfrm>
            <a:off x="8674044" y="5601826"/>
            <a:ext cx="635110" cy="369332"/>
          </a:xfrm>
          <a:prstGeom prst="rect">
            <a:avLst/>
          </a:prstGeom>
          <a:noFill/>
        </p:spPr>
        <p:txBody>
          <a:bodyPr wrap="none" rtlCol="0">
            <a:spAutoFit/>
          </a:bodyPr>
          <a:lstStyle/>
          <a:p>
            <a:r>
              <a:rPr lang="el-GR" dirty="0"/>
              <a:t>α</a:t>
            </a:r>
            <a:r>
              <a:rPr lang="en-US" dirty="0"/>
              <a:t>-V5</a:t>
            </a:r>
          </a:p>
        </p:txBody>
      </p:sp>
      <p:pic>
        <p:nvPicPr>
          <p:cNvPr id="22" name="Picture 21" descr="A close up of a text&#10;&#10;Description automatically generated">
            <a:extLst>
              <a:ext uri="{FF2B5EF4-FFF2-40B4-BE49-F238E27FC236}">
                <a16:creationId xmlns:a16="http://schemas.microsoft.com/office/drawing/2014/main" id="{EEA3D356-64C8-CCFC-CDEB-B23DB50D2821}"/>
              </a:ext>
            </a:extLst>
          </p:cNvPr>
          <p:cNvPicPr>
            <a:picLocks noChangeAspect="1"/>
          </p:cNvPicPr>
          <p:nvPr/>
        </p:nvPicPr>
        <p:blipFill>
          <a:blip r:embed="rId4"/>
          <a:stretch>
            <a:fillRect/>
          </a:stretch>
        </p:blipFill>
        <p:spPr>
          <a:xfrm>
            <a:off x="1684168" y="1259597"/>
            <a:ext cx="3708400" cy="787400"/>
          </a:xfrm>
          <a:prstGeom prst="rect">
            <a:avLst/>
          </a:prstGeom>
        </p:spPr>
      </p:pic>
      <p:pic>
        <p:nvPicPr>
          <p:cNvPr id="24" name="Picture 23" descr="A close up of a sign&#10;&#10;Description automatically generated">
            <a:extLst>
              <a:ext uri="{FF2B5EF4-FFF2-40B4-BE49-F238E27FC236}">
                <a16:creationId xmlns:a16="http://schemas.microsoft.com/office/drawing/2014/main" id="{3831169F-019B-4C2B-888B-1BB75BCA6F14}"/>
              </a:ext>
            </a:extLst>
          </p:cNvPr>
          <p:cNvPicPr>
            <a:picLocks noChangeAspect="1"/>
          </p:cNvPicPr>
          <p:nvPr/>
        </p:nvPicPr>
        <p:blipFill>
          <a:blip r:embed="rId5"/>
          <a:stretch>
            <a:fillRect/>
          </a:stretch>
        </p:blipFill>
        <p:spPr>
          <a:xfrm>
            <a:off x="7028605" y="1254115"/>
            <a:ext cx="4248317" cy="902040"/>
          </a:xfrm>
          <a:prstGeom prst="rect">
            <a:avLst/>
          </a:prstGeom>
        </p:spPr>
      </p:pic>
    </p:spTree>
    <p:extLst>
      <p:ext uri="{BB962C8B-B14F-4D97-AF65-F5344CB8AC3E}">
        <p14:creationId xmlns:p14="http://schemas.microsoft.com/office/powerpoint/2010/main" val="1726978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TotalTime>
  <Words>666</Words>
  <Application>Microsoft Macintosh PowerPoint</Application>
  <PresentationFormat>Widescreen</PresentationFormat>
  <Paragraphs>155</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Gill Sans</vt:lpstr>
      <vt:lpstr>Helvetica Neue</vt:lpstr>
      <vt:lpstr>Office Theme</vt:lpstr>
      <vt:lpstr>Investigating translation specificity of bS21 homologs in F. tularensis</vt:lpstr>
      <vt:lpstr>bS21: a small subunit ribosomal protein</vt:lpstr>
      <vt:lpstr>Multiple bS21 homologs lead to heterogenous ribosomes in Francisella tularensis </vt:lpstr>
      <vt:lpstr>Ribosome Profiling:</vt:lpstr>
      <vt:lpstr>Heterogeneity of bS21 in LVS</vt:lpstr>
      <vt:lpstr>Workflow</vt:lpstr>
      <vt:lpstr> Plasmid Design</vt:lpstr>
      <vt:lpstr>Western Blots</vt:lpstr>
      <vt:lpstr>Western Blots</vt:lpstr>
      <vt:lpstr>Workflow</vt:lpstr>
      <vt:lpstr>70S Ribosomes can be pulled down</vt:lpstr>
      <vt:lpstr>Immunoprecipitation</vt:lpstr>
      <vt:lpstr>Results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translation specificity of bS21 homologs in F. tularensis</dc:title>
  <dc:creator>Kira Bernabe</dc:creator>
  <cp:lastModifiedBy>Kira Bernabe</cp:lastModifiedBy>
  <cp:revision>37</cp:revision>
  <dcterms:created xsi:type="dcterms:W3CDTF">2023-06-28T19:45:08Z</dcterms:created>
  <dcterms:modified xsi:type="dcterms:W3CDTF">2023-07-14T13:55:22Z</dcterms:modified>
</cp:coreProperties>
</file>