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46"/>
  </p:notesMasterIdLst>
  <p:sldIdLst>
    <p:sldId id="256" r:id="rId2"/>
    <p:sldId id="733" r:id="rId3"/>
    <p:sldId id="716" r:id="rId4"/>
    <p:sldId id="257" r:id="rId5"/>
    <p:sldId id="684" r:id="rId6"/>
    <p:sldId id="694" r:id="rId7"/>
    <p:sldId id="731" r:id="rId8"/>
    <p:sldId id="666" r:id="rId9"/>
    <p:sldId id="686" r:id="rId10"/>
    <p:sldId id="526" r:id="rId11"/>
    <p:sldId id="648" r:id="rId12"/>
    <p:sldId id="714" r:id="rId13"/>
    <p:sldId id="722" r:id="rId14"/>
    <p:sldId id="730" r:id="rId15"/>
    <p:sldId id="626" r:id="rId16"/>
    <p:sldId id="667" r:id="rId17"/>
    <p:sldId id="737" r:id="rId18"/>
    <p:sldId id="735" r:id="rId19"/>
    <p:sldId id="724" r:id="rId20"/>
    <p:sldId id="725" r:id="rId21"/>
    <p:sldId id="726" r:id="rId22"/>
    <p:sldId id="700" r:id="rId23"/>
    <p:sldId id="270" r:id="rId24"/>
    <p:sldId id="739" r:id="rId25"/>
    <p:sldId id="736" r:id="rId26"/>
    <p:sldId id="732" r:id="rId27"/>
    <p:sldId id="709" r:id="rId28"/>
    <p:sldId id="259" r:id="rId29"/>
    <p:sldId id="711" r:id="rId30"/>
    <p:sldId id="689" r:id="rId31"/>
    <p:sldId id="264" r:id="rId32"/>
    <p:sldId id="688" r:id="rId33"/>
    <p:sldId id="699" r:id="rId34"/>
    <p:sldId id="701" r:id="rId35"/>
    <p:sldId id="668" r:id="rId36"/>
    <p:sldId id="295" r:id="rId37"/>
    <p:sldId id="713" r:id="rId38"/>
    <p:sldId id="298" r:id="rId39"/>
    <p:sldId id="706" r:id="rId40"/>
    <p:sldId id="721" r:id="rId41"/>
    <p:sldId id="697" r:id="rId42"/>
    <p:sldId id="692" r:id="rId43"/>
    <p:sldId id="698" r:id="rId44"/>
    <p:sldId id="717"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D7B2"/>
    <a:srgbClr val="CEE9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76"/>
    <p:restoredTop sz="80245"/>
  </p:normalViewPr>
  <p:slideViewPr>
    <p:cSldViewPr snapToGrid="0">
      <p:cViewPr>
        <p:scale>
          <a:sx n="100" d="100"/>
          <a:sy n="100" d="100"/>
        </p:scale>
        <p:origin x="144" y="-13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F6757E-CF2B-7847-8660-822973289C14}" type="datetimeFigureOut">
              <a:rPr lang="en-US" smtClean="0"/>
              <a:t>1/26/24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1204DF-8D6E-CF47-9FB4-E0BCAF7785D8}" type="slidenum">
              <a:rPr lang="en-US" smtClean="0"/>
              <a:t>‹#›</a:t>
            </a:fld>
            <a:endParaRPr lang="en-US"/>
          </a:p>
        </p:txBody>
      </p:sp>
    </p:spTree>
    <p:extLst>
      <p:ext uri="{BB962C8B-B14F-4D97-AF65-F5344CB8AC3E}">
        <p14:creationId xmlns:p14="http://schemas.microsoft.com/office/powerpoint/2010/main" val="3653732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for specific virulence genes, we know a lot about reg at level of transcription, but we are interested in how it is controlled post transcriptionally</a:t>
            </a:r>
          </a:p>
        </p:txBody>
      </p:sp>
      <p:sp>
        <p:nvSpPr>
          <p:cNvPr id="4" name="Slide Number Placeholder 3"/>
          <p:cNvSpPr>
            <a:spLocks noGrp="1"/>
          </p:cNvSpPr>
          <p:nvPr>
            <p:ph type="sldNum" sz="quarter" idx="5"/>
          </p:nvPr>
        </p:nvSpPr>
        <p:spPr/>
        <p:txBody>
          <a:bodyPr/>
          <a:lstStyle/>
          <a:p>
            <a:fld id="{BC1204DF-8D6E-CF47-9FB4-E0BCAF7785D8}" type="slidenum">
              <a:rPr lang="en-US" smtClean="0"/>
              <a:t>3</a:t>
            </a:fld>
            <a:endParaRPr lang="en-US"/>
          </a:p>
        </p:txBody>
      </p:sp>
    </p:spTree>
    <p:extLst>
      <p:ext uri="{BB962C8B-B14F-4D97-AF65-F5344CB8AC3E}">
        <p14:creationId xmlns:p14="http://schemas.microsoft.com/office/powerpoint/2010/main" val="924330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how bS21 works in Ft</a:t>
            </a:r>
          </a:p>
          <a:p>
            <a:r>
              <a:rPr lang="en-US" dirty="0"/>
              <a:t>Mention the </a:t>
            </a:r>
            <a:r>
              <a:rPr lang="en-US" dirty="0" err="1"/>
              <a:t>bacteroidia</a:t>
            </a:r>
            <a:r>
              <a:rPr lang="en-US" dirty="0"/>
              <a:t> C term situation again</a:t>
            </a:r>
          </a:p>
        </p:txBody>
      </p:sp>
      <p:sp>
        <p:nvSpPr>
          <p:cNvPr id="4" name="Slide Number Placeholder 3"/>
          <p:cNvSpPr>
            <a:spLocks noGrp="1"/>
          </p:cNvSpPr>
          <p:nvPr>
            <p:ph type="sldNum" sz="quarter" idx="5"/>
          </p:nvPr>
        </p:nvSpPr>
        <p:spPr/>
        <p:txBody>
          <a:bodyPr/>
          <a:lstStyle/>
          <a:p>
            <a:fld id="{BC1204DF-8D6E-CF47-9FB4-E0BCAF7785D8}" type="slidenum">
              <a:rPr lang="en-US" smtClean="0"/>
              <a:t>12</a:t>
            </a:fld>
            <a:endParaRPr lang="en-US"/>
          </a:p>
        </p:txBody>
      </p:sp>
    </p:spTree>
    <p:extLst>
      <p:ext uri="{BB962C8B-B14F-4D97-AF65-F5344CB8AC3E}">
        <p14:creationId xmlns:p14="http://schemas.microsoft.com/office/powerpoint/2010/main" val="1421388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Even though </a:t>
            </a:r>
            <a:r>
              <a:rPr lang="en-US" sz="1200" kern="1200" dirty="0" err="1">
                <a:solidFill>
                  <a:schemeClr val="tx1"/>
                </a:solidFill>
                <a:effectLst/>
                <a:latin typeface="+mn-lt"/>
                <a:ea typeface="+mn-ea"/>
                <a:cs typeface="+mn-cs"/>
              </a:rPr>
              <a:t>francisella</a:t>
            </a:r>
            <a:r>
              <a:rPr lang="en-US" sz="1200" kern="1200" dirty="0">
                <a:solidFill>
                  <a:schemeClr val="tx1"/>
                </a:solidFill>
                <a:effectLst/>
                <a:latin typeface="+mn-lt"/>
                <a:ea typeface="+mn-ea"/>
                <a:cs typeface="+mn-cs"/>
              </a:rPr>
              <a:t> has a reduced genome, it encodes three copies of the </a:t>
            </a:r>
            <a:r>
              <a:rPr lang="en-US" sz="1200" kern="1200" dirty="0" err="1">
                <a:solidFill>
                  <a:schemeClr val="tx1"/>
                </a:solidFill>
                <a:effectLst/>
                <a:latin typeface="+mn-lt"/>
                <a:ea typeface="+mn-ea"/>
                <a:cs typeface="+mn-cs"/>
              </a:rPr>
              <a:t>rpsU</a:t>
            </a:r>
            <a:r>
              <a:rPr lang="en-US" sz="1200" kern="1200" dirty="0">
                <a:solidFill>
                  <a:schemeClr val="tx1"/>
                </a:solidFill>
                <a:effectLst/>
                <a:latin typeface="+mn-lt"/>
                <a:ea typeface="+mn-ea"/>
                <a:cs typeface="+mn-cs"/>
              </a:rPr>
              <a:t> genes, which encode bS21, a protein in the small ribosomal subunit. Most bacteria have 0 or 1 of this gene. We originally, hypothesized, and have since shown, that these three proteins are produced and incorporated into ribosomes. This is a western blot of purified ribosomes from our wild-type strain as well as strains </a:t>
            </a:r>
            <a:r>
              <a:rPr lang="en-US" sz="1200" b="1" kern="1200" dirty="0">
                <a:solidFill>
                  <a:schemeClr val="tx1"/>
                </a:solidFill>
                <a:effectLst/>
                <a:latin typeface="+mn-lt"/>
                <a:ea typeface="+mn-ea"/>
                <a:cs typeface="+mn-cs"/>
              </a:rPr>
              <a:t>ectopically expressing </a:t>
            </a:r>
            <a:r>
              <a:rPr lang="en-US" sz="1200" kern="1200" dirty="0">
                <a:solidFill>
                  <a:schemeClr val="tx1"/>
                </a:solidFill>
                <a:effectLst/>
                <a:latin typeface="+mn-lt"/>
                <a:ea typeface="+mn-ea"/>
                <a:cs typeface="+mn-cs"/>
              </a:rPr>
              <a:t>each of the bS21 proteins, with a VSVG tag. This, along with some mass spec data we have of purified ribosomes, indicates that multiple classes of ribosomes are possible and occurring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protein is also interesting to us because it is located close to the mRNA exit channel in the ribosome, and early research has identified that it is involved in translation initiation, so it is in an ideal location to be regulating gene expression at the level of translation initiation.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C35E36-44CF-41A2-B0A4-F6B5CD6E8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008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show you </a:t>
            </a:r>
            <a:r>
              <a:rPr lang="en-US" dirty="0" err="1"/>
              <a:t>osme</a:t>
            </a:r>
            <a:r>
              <a:rPr lang="en-US" dirty="0"/>
              <a:t> data that shows why we think </a:t>
            </a:r>
            <a:r>
              <a:rPr lang="en-US" dirty="0" err="1"/>
              <a:t>thisis</a:t>
            </a:r>
            <a:r>
              <a:rPr lang="en-US" dirty="0"/>
              <a:t> happening at the level of translation</a:t>
            </a:r>
          </a:p>
          <a:p>
            <a:r>
              <a:rPr lang="en-US" dirty="0"/>
              <a:t>Initiation </a:t>
            </a:r>
            <a:r>
              <a:rPr lang="en-US" dirty="0" err="1"/>
              <a:t>occirs</a:t>
            </a:r>
            <a:r>
              <a:rPr lang="en-US" dirty="0"/>
              <a:t> at the 5’ end of the message</a:t>
            </a:r>
          </a:p>
          <a:p>
            <a:endParaRPr lang="en-US" dirty="0"/>
          </a:p>
        </p:txBody>
      </p:sp>
      <p:sp>
        <p:nvSpPr>
          <p:cNvPr id="4" name="Slide Number Placeholder 3"/>
          <p:cNvSpPr>
            <a:spLocks noGrp="1"/>
          </p:cNvSpPr>
          <p:nvPr>
            <p:ph type="sldNum" sz="quarter" idx="5"/>
          </p:nvPr>
        </p:nvSpPr>
        <p:spPr/>
        <p:txBody>
          <a:bodyPr/>
          <a:lstStyle/>
          <a:p>
            <a:fld id="{BC1204DF-8D6E-CF47-9FB4-E0BCAF7785D8}" type="slidenum">
              <a:rPr lang="en-US" smtClean="0"/>
              <a:t>14</a:t>
            </a:fld>
            <a:endParaRPr lang="en-US"/>
          </a:p>
        </p:txBody>
      </p:sp>
    </p:spTree>
    <p:extLst>
      <p:ext uri="{BB962C8B-B14F-4D97-AF65-F5344CB8AC3E}">
        <p14:creationId xmlns:p14="http://schemas.microsoft.com/office/powerpoint/2010/main" val="3804569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i="1" dirty="0" err="1"/>
              <a:t>pdpA</a:t>
            </a:r>
            <a:r>
              <a:rPr lang="en-US" dirty="0"/>
              <a:t> 5ʹ UTR is responsive to bS21-2</a:t>
            </a:r>
          </a:p>
          <a:p>
            <a:r>
              <a:rPr lang="en-US" dirty="0"/>
              <a:t>UTR, first 6 codons (because it happens at 5’ end)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472704-43C4-D74C-B919-F9F0BCE0F6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251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our data are consistent with this model</a:t>
            </a:r>
          </a:p>
          <a:p>
            <a:endParaRPr lang="en-US" dirty="0"/>
          </a:p>
          <a:p>
            <a:r>
              <a:rPr lang="en-US" dirty="0"/>
              <a:t>But now we want to do genome wide,</a:t>
            </a:r>
          </a:p>
          <a:p>
            <a:r>
              <a:rPr lang="en-US" dirty="0"/>
              <a:t>Don’t want to do a lot of assays for all 3 homologs</a:t>
            </a:r>
          </a:p>
          <a:p>
            <a:r>
              <a:rPr lang="en-US" dirty="0"/>
              <a:t>Next slide put goals</a:t>
            </a:r>
          </a:p>
        </p:txBody>
      </p:sp>
      <p:sp>
        <p:nvSpPr>
          <p:cNvPr id="4" name="Slide Number Placeholder 3"/>
          <p:cNvSpPr>
            <a:spLocks noGrp="1"/>
          </p:cNvSpPr>
          <p:nvPr>
            <p:ph type="sldNum" sz="quarter" idx="5"/>
          </p:nvPr>
        </p:nvSpPr>
        <p:spPr/>
        <p:txBody>
          <a:bodyPr/>
          <a:lstStyle/>
          <a:p>
            <a:fld id="{BC1204DF-8D6E-CF47-9FB4-E0BCAF7785D8}" type="slidenum">
              <a:rPr lang="en-US" smtClean="0"/>
              <a:t>16</a:t>
            </a:fld>
            <a:endParaRPr lang="en-US"/>
          </a:p>
        </p:txBody>
      </p:sp>
    </p:spTree>
    <p:extLst>
      <p:ext uri="{BB962C8B-B14F-4D97-AF65-F5344CB8AC3E}">
        <p14:creationId xmlns:p14="http://schemas.microsoft.com/office/powerpoint/2010/main" val="3195329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arrows</a:t>
            </a:r>
          </a:p>
        </p:txBody>
      </p:sp>
      <p:sp>
        <p:nvSpPr>
          <p:cNvPr id="4" name="Slide Number Placeholder 3"/>
          <p:cNvSpPr>
            <a:spLocks noGrp="1"/>
          </p:cNvSpPr>
          <p:nvPr>
            <p:ph type="sldNum" sz="quarter" idx="5"/>
          </p:nvPr>
        </p:nvSpPr>
        <p:spPr/>
        <p:txBody>
          <a:bodyPr/>
          <a:lstStyle/>
          <a:p>
            <a:fld id="{BC1204DF-8D6E-CF47-9FB4-E0BCAF7785D8}" type="slidenum">
              <a:rPr lang="en-US" smtClean="0"/>
              <a:t>19</a:t>
            </a:fld>
            <a:endParaRPr lang="en-US"/>
          </a:p>
        </p:txBody>
      </p:sp>
    </p:spTree>
    <p:extLst>
      <p:ext uri="{BB962C8B-B14F-4D97-AF65-F5344CB8AC3E}">
        <p14:creationId xmlns:p14="http://schemas.microsoft.com/office/powerpoint/2010/main" val="1676639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bS21 bigger</a:t>
            </a:r>
          </a:p>
        </p:txBody>
      </p:sp>
      <p:sp>
        <p:nvSpPr>
          <p:cNvPr id="4" name="Slide Number Placeholder 3"/>
          <p:cNvSpPr>
            <a:spLocks noGrp="1"/>
          </p:cNvSpPr>
          <p:nvPr>
            <p:ph type="sldNum" sz="quarter" idx="5"/>
          </p:nvPr>
        </p:nvSpPr>
        <p:spPr/>
        <p:txBody>
          <a:bodyPr/>
          <a:lstStyle/>
          <a:p>
            <a:fld id="{BC1204DF-8D6E-CF47-9FB4-E0BCAF7785D8}" type="slidenum">
              <a:rPr lang="en-US" smtClean="0"/>
              <a:t>20</a:t>
            </a:fld>
            <a:endParaRPr lang="en-US"/>
          </a:p>
        </p:txBody>
      </p:sp>
    </p:spTree>
    <p:extLst>
      <p:ext uri="{BB962C8B-B14F-4D97-AF65-F5344CB8AC3E}">
        <p14:creationId xmlns:p14="http://schemas.microsoft.com/office/powerpoint/2010/main" val="3418278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WCL and ran it on a WB validate antibodies in each strain</a:t>
            </a:r>
          </a:p>
        </p:txBody>
      </p:sp>
      <p:sp>
        <p:nvSpPr>
          <p:cNvPr id="4" name="Slide Number Placeholder 3"/>
          <p:cNvSpPr>
            <a:spLocks noGrp="1"/>
          </p:cNvSpPr>
          <p:nvPr>
            <p:ph type="sldNum" sz="quarter" idx="5"/>
          </p:nvPr>
        </p:nvSpPr>
        <p:spPr/>
        <p:txBody>
          <a:bodyPr/>
          <a:lstStyle/>
          <a:p>
            <a:fld id="{BC1204DF-8D6E-CF47-9FB4-E0BCAF7785D8}" type="slidenum">
              <a:rPr lang="en-US" smtClean="0"/>
              <a:t>22</a:t>
            </a:fld>
            <a:endParaRPr lang="en-US"/>
          </a:p>
        </p:txBody>
      </p:sp>
    </p:spTree>
    <p:extLst>
      <p:ext uri="{BB962C8B-B14F-4D97-AF65-F5344CB8AC3E}">
        <p14:creationId xmlns:p14="http://schemas.microsoft.com/office/powerpoint/2010/main" val="3668233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Straighten the ladder</a:t>
            </a:r>
          </a:p>
          <a:p>
            <a:r>
              <a:rPr lang="en-US" dirty="0"/>
              <a:t>Underline tag name</a:t>
            </a:r>
          </a:p>
          <a:p>
            <a:r>
              <a:rPr lang="en-US" dirty="0"/>
              <a:t>Reveal HA in parts, his as a whole</a:t>
            </a:r>
          </a:p>
          <a:p>
            <a:r>
              <a:rPr lang="en-US" dirty="0"/>
              <a:t>Don’t see cross reactivity with endogenous Ft proteins</a:t>
            </a:r>
          </a:p>
        </p:txBody>
      </p:sp>
      <p:sp>
        <p:nvSpPr>
          <p:cNvPr id="4" name="Slide Number Placeholder 3"/>
          <p:cNvSpPr>
            <a:spLocks noGrp="1"/>
          </p:cNvSpPr>
          <p:nvPr>
            <p:ph type="sldNum" sz="quarter" idx="5"/>
          </p:nvPr>
        </p:nvSpPr>
        <p:spPr/>
        <p:txBody>
          <a:bodyPr/>
          <a:lstStyle/>
          <a:p>
            <a:fld id="{5ACC382C-B8B7-984F-A0D4-9AF2DB9AA489}" type="slidenum">
              <a:rPr lang="en-US" smtClean="0"/>
              <a:t>23</a:t>
            </a:fld>
            <a:endParaRPr lang="en-US"/>
          </a:p>
        </p:txBody>
      </p:sp>
    </p:spTree>
    <p:extLst>
      <p:ext uri="{BB962C8B-B14F-4D97-AF65-F5344CB8AC3E}">
        <p14:creationId xmlns:p14="http://schemas.microsoft.com/office/powerpoint/2010/main" val="1036985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Reveal</a:t>
            </a:r>
          </a:p>
          <a:p>
            <a:r>
              <a:rPr lang="en-US" dirty="0"/>
              <a:t>Binding efficiency</a:t>
            </a:r>
          </a:p>
          <a:p>
            <a:r>
              <a:rPr lang="en-US" dirty="0"/>
              <a:t>Buffer optimization or increasing beads</a:t>
            </a:r>
          </a:p>
        </p:txBody>
      </p:sp>
      <p:sp>
        <p:nvSpPr>
          <p:cNvPr id="4" name="Slide Number Placeholder 3"/>
          <p:cNvSpPr>
            <a:spLocks noGrp="1"/>
          </p:cNvSpPr>
          <p:nvPr>
            <p:ph type="sldNum" sz="quarter" idx="5"/>
          </p:nvPr>
        </p:nvSpPr>
        <p:spPr/>
        <p:txBody>
          <a:bodyPr/>
          <a:lstStyle/>
          <a:p>
            <a:fld id="{BC1204DF-8D6E-CF47-9FB4-E0BCAF7785D8}" type="slidenum">
              <a:rPr lang="en-US" smtClean="0"/>
              <a:t>26</a:t>
            </a:fld>
            <a:endParaRPr lang="en-US"/>
          </a:p>
        </p:txBody>
      </p:sp>
    </p:spTree>
    <p:extLst>
      <p:ext uri="{BB962C8B-B14F-4D97-AF65-F5344CB8AC3E}">
        <p14:creationId xmlns:p14="http://schemas.microsoft.com/office/powerpoint/2010/main" val="3430495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RNAs</a:t>
            </a:r>
          </a:p>
          <a:p>
            <a:r>
              <a:rPr lang="en-US" dirty="0"/>
              <a:t>mRNA structures that affect translation</a:t>
            </a:r>
          </a:p>
          <a:p>
            <a:r>
              <a:rPr lang="en-US" dirty="0"/>
              <a:t>Animate this</a:t>
            </a:r>
          </a:p>
          <a:p>
            <a:r>
              <a:rPr lang="en-US" dirty="0"/>
              <a:t>Animate picture</a:t>
            </a:r>
          </a:p>
          <a:p>
            <a:r>
              <a:rPr lang="en-US" dirty="0"/>
              <a:t>RBP </a:t>
            </a:r>
            <a:r>
              <a:rPr lang="en-US" dirty="0" err="1"/>
              <a:t>assoc</a:t>
            </a:r>
            <a:r>
              <a:rPr lang="en-US" dirty="0"/>
              <a:t> with mRNA and preventing translation by </a:t>
            </a:r>
            <a:r>
              <a:rPr lang="en-US" dirty="0" err="1"/>
              <a:t>ribo</a:t>
            </a:r>
            <a:endParaRPr lang="en-US" dirty="0"/>
          </a:p>
          <a:p>
            <a:r>
              <a:rPr lang="en-US" dirty="0"/>
              <a:t>Secondary structure of mRNA allow access to </a:t>
            </a:r>
            <a:r>
              <a:rPr lang="en-US" dirty="0" err="1"/>
              <a:t>ribo</a:t>
            </a:r>
            <a:r>
              <a:rPr lang="en-US" dirty="0"/>
              <a:t> (top_</a:t>
            </a:r>
          </a:p>
          <a:p>
            <a:r>
              <a:rPr lang="en-US" dirty="0"/>
              <a:t>Different composition prevents ribosome biding by RBP so different structure is formed (bottom)</a:t>
            </a:r>
          </a:p>
          <a:p>
            <a:r>
              <a:rPr lang="en-US" dirty="0"/>
              <a:t>Transition: well characterized mechanism for post transcriptional gene regulation, does </a:t>
            </a:r>
            <a:r>
              <a:rPr lang="en-US" dirty="0" err="1"/>
              <a:t>ribo</a:t>
            </a:r>
            <a:r>
              <a:rPr lang="en-US" dirty="0"/>
              <a:t> play a role? I will talk about this today</a:t>
            </a:r>
          </a:p>
          <a:p>
            <a:endParaRPr lang="en-US" dirty="0"/>
          </a:p>
          <a:p>
            <a:endParaRPr lang="en-US" dirty="0"/>
          </a:p>
          <a:p>
            <a:endParaRPr lang="en-US" dirty="0"/>
          </a:p>
          <a:p>
            <a:endParaRPr lang="en-US" dirty="0"/>
          </a:p>
          <a:p>
            <a:r>
              <a:rPr lang="en-US" dirty="0"/>
              <a:t>Well described mechanisms of regulation for elements that act on mRNA </a:t>
            </a:r>
          </a:p>
          <a:p>
            <a:endParaRPr lang="en-US" dirty="0"/>
          </a:p>
          <a:p>
            <a:r>
              <a:rPr lang="en-US" dirty="0"/>
              <a:t>Less clear are examples of how </a:t>
            </a:r>
            <a:r>
              <a:rPr lang="en-US" dirty="0" err="1"/>
              <a:t>ribo</a:t>
            </a:r>
            <a:r>
              <a:rPr lang="en-US" dirty="0"/>
              <a:t> composition itself affects gene reg</a:t>
            </a:r>
          </a:p>
          <a:p>
            <a:endParaRPr lang="en-US" dirty="0"/>
          </a:p>
          <a:p>
            <a:r>
              <a:rPr lang="en-US" dirty="0"/>
              <a:t>Top right: RBPs influencing access to RBS</a:t>
            </a:r>
          </a:p>
          <a:p>
            <a:r>
              <a:rPr lang="en-US" dirty="0"/>
              <a:t>A: directly blocking region</a:t>
            </a:r>
          </a:p>
          <a:p>
            <a:r>
              <a:rPr lang="en-US" dirty="0"/>
              <a:t>B: changing secondary structure of region surrounding RBS</a:t>
            </a:r>
          </a:p>
          <a:p>
            <a:endParaRPr lang="en-US" dirty="0"/>
          </a:p>
          <a:p>
            <a:r>
              <a:rPr lang="en-US" dirty="0"/>
              <a:t>RNA binding proteins (</a:t>
            </a:r>
            <a:r>
              <a:rPr lang="en-US" dirty="0" err="1"/>
              <a:t>HfQ</a:t>
            </a:r>
            <a:r>
              <a:rPr lang="en-US" dirty="0"/>
              <a:t>, </a:t>
            </a:r>
            <a:r>
              <a:rPr lang="en-US" dirty="0" err="1"/>
              <a:t>CsrA</a:t>
            </a:r>
            <a:r>
              <a:rPr lang="en-US" dirty="0"/>
              <a:t>): adaptation of susceptibility of mRNA and sRNA to RNase, modulating accessibility of </a:t>
            </a:r>
            <a:r>
              <a:rPr lang="en-US" dirty="0" err="1"/>
              <a:t>ribo</a:t>
            </a:r>
            <a:r>
              <a:rPr lang="en-US" dirty="0"/>
              <a:t> binding site of mRNA, recruiting and assisting in interaction of mRNA with other molecules, regulate formation of transcription terminator/anti-terminator structures</a:t>
            </a:r>
          </a:p>
          <a:p>
            <a:r>
              <a:rPr lang="en-US" dirty="0"/>
              <a:t>mRNAs: 5’ and 3’ UTRs have regulatory capacity, degradation</a:t>
            </a:r>
          </a:p>
          <a:p>
            <a:r>
              <a:rPr lang="en-US" dirty="0"/>
              <a:t>sRNAs: help bacteria adapt to environmental change, base pairing with mRNA either perfectly (cis) or not (trans). Bind in vicinity of </a:t>
            </a:r>
            <a:r>
              <a:rPr lang="en-US" dirty="0" err="1"/>
              <a:t>ribo</a:t>
            </a:r>
            <a:r>
              <a:rPr lang="en-US" dirty="0"/>
              <a:t> binding site to inhibit translation initiation/ stimulate mRNA decay or they can do the opposite by base pairing the 5’ UTR way upstream of RBS</a:t>
            </a:r>
          </a:p>
        </p:txBody>
      </p:sp>
      <p:sp>
        <p:nvSpPr>
          <p:cNvPr id="4" name="Slide Number Placeholder 3"/>
          <p:cNvSpPr>
            <a:spLocks noGrp="1"/>
          </p:cNvSpPr>
          <p:nvPr>
            <p:ph type="sldNum" sz="quarter" idx="5"/>
          </p:nvPr>
        </p:nvSpPr>
        <p:spPr/>
        <p:txBody>
          <a:bodyPr/>
          <a:lstStyle/>
          <a:p>
            <a:fld id="{BC1204DF-8D6E-CF47-9FB4-E0BCAF7785D8}" type="slidenum">
              <a:rPr lang="en-US" smtClean="0"/>
              <a:t>4</a:t>
            </a:fld>
            <a:endParaRPr lang="en-US"/>
          </a:p>
        </p:txBody>
      </p:sp>
    </p:spTree>
    <p:extLst>
      <p:ext uri="{BB962C8B-B14F-4D97-AF65-F5344CB8AC3E}">
        <p14:creationId xmlns:p14="http://schemas.microsoft.com/office/powerpoint/2010/main" val="1492285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fractionation</a:t>
            </a:r>
          </a:p>
          <a:p>
            <a:r>
              <a:rPr lang="en-US" dirty="0"/>
              <a:t>Add image of prelim data </a:t>
            </a:r>
          </a:p>
        </p:txBody>
      </p:sp>
      <p:sp>
        <p:nvSpPr>
          <p:cNvPr id="4" name="Slide Number Placeholder 3"/>
          <p:cNvSpPr>
            <a:spLocks noGrp="1"/>
          </p:cNvSpPr>
          <p:nvPr>
            <p:ph type="sldNum" sz="quarter" idx="5"/>
          </p:nvPr>
        </p:nvSpPr>
        <p:spPr/>
        <p:txBody>
          <a:bodyPr/>
          <a:lstStyle/>
          <a:p>
            <a:fld id="{BC1204DF-8D6E-CF47-9FB4-E0BCAF7785D8}" type="slidenum">
              <a:rPr lang="en-US" smtClean="0"/>
              <a:t>27</a:t>
            </a:fld>
            <a:endParaRPr lang="en-US"/>
          </a:p>
        </p:txBody>
      </p:sp>
    </p:spTree>
    <p:extLst>
      <p:ext uri="{BB962C8B-B14F-4D97-AF65-F5344CB8AC3E}">
        <p14:creationId xmlns:p14="http://schemas.microsoft.com/office/powerpoint/2010/main" val="3645837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vitro assays to assess if there are other factors in vivo that influence translation of particular mRNAs</a:t>
            </a:r>
          </a:p>
          <a:p>
            <a:r>
              <a:rPr lang="en-US" dirty="0"/>
              <a:t>Direct by ribosome or indirect by other post-transcriptional regulators</a:t>
            </a:r>
          </a:p>
          <a:p>
            <a:r>
              <a:rPr lang="en-US" dirty="0"/>
              <a:t>ID genes for future drug development</a:t>
            </a:r>
          </a:p>
        </p:txBody>
      </p:sp>
      <p:sp>
        <p:nvSpPr>
          <p:cNvPr id="4" name="Slide Number Placeholder 3"/>
          <p:cNvSpPr>
            <a:spLocks noGrp="1"/>
          </p:cNvSpPr>
          <p:nvPr>
            <p:ph type="sldNum" sz="quarter" idx="5"/>
          </p:nvPr>
        </p:nvSpPr>
        <p:spPr/>
        <p:txBody>
          <a:bodyPr/>
          <a:lstStyle/>
          <a:p>
            <a:fld id="{BC1204DF-8D6E-CF47-9FB4-E0BCAF7785D8}" type="slidenum">
              <a:rPr lang="en-US" smtClean="0"/>
              <a:t>28</a:t>
            </a:fld>
            <a:endParaRPr lang="en-US"/>
          </a:p>
        </p:txBody>
      </p:sp>
    </p:spTree>
    <p:extLst>
      <p:ext uri="{BB962C8B-B14F-4D97-AF65-F5344CB8AC3E}">
        <p14:creationId xmlns:p14="http://schemas.microsoft.com/office/powerpoint/2010/main" val="1851468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Translation initiation is rate limiting step of translation and is highly regulated</a:t>
            </a:r>
          </a:p>
          <a:p>
            <a:r>
              <a:rPr lang="en-US" dirty="0" err="1"/>
              <a:t>fMet</a:t>
            </a:r>
            <a:r>
              <a:rPr lang="en-US" dirty="0"/>
              <a:t> tRNA: </a:t>
            </a:r>
            <a:r>
              <a:rPr lang="en-US" dirty="0" err="1"/>
              <a:t>forymlated</a:t>
            </a:r>
            <a:r>
              <a:rPr lang="en-US" dirty="0"/>
              <a:t> methionine that carries a “false” peptide  bond between met amino and formyl carboxyl group</a:t>
            </a:r>
          </a:p>
          <a:p>
            <a:r>
              <a:rPr lang="en-US" dirty="0"/>
              <a:t>IF1: binds to A site of 30S, maybe directs </a:t>
            </a:r>
            <a:r>
              <a:rPr lang="en-US" dirty="0" err="1"/>
              <a:t>fMet</a:t>
            </a:r>
            <a:r>
              <a:rPr lang="en-US" dirty="0"/>
              <a:t> tRNA to P site by blocking A site</a:t>
            </a:r>
          </a:p>
          <a:p>
            <a:r>
              <a:rPr lang="en-US" dirty="0"/>
              <a:t>IF2: facilitates binding of </a:t>
            </a:r>
            <a:r>
              <a:rPr lang="en-US" dirty="0" err="1"/>
              <a:t>fMet</a:t>
            </a:r>
            <a:r>
              <a:rPr lang="en-US" dirty="0"/>
              <a:t>-tRNA</a:t>
            </a:r>
          </a:p>
          <a:p>
            <a:r>
              <a:rPr lang="en-US" dirty="0"/>
              <a:t>IF3: required for binding of mRNA to 30S</a:t>
            </a:r>
          </a:p>
          <a:p>
            <a:r>
              <a:rPr lang="en-US" dirty="0"/>
              <a:t>when does 50S bind? After initiation complex</a:t>
            </a:r>
          </a:p>
          <a:p>
            <a:r>
              <a:rPr lang="en-US" dirty="0"/>
              <a:t>GTP hydrolysis powers elongation</a:t>
            </a:r>
          </a:p>
          <a:p>
            <a:r>
              <a:rPr lang="en-US" dirty="0"/>
              <a:t>Release factor: resembles tRNA, instructs peptidyl transferase to add a water molecule at the carboxyl  end of the amino acid in the P site, aa detaches from tRNA and protein is released</a:t>
            </a:r>
          </a:p>
        </p:txBody>
      </p:sp>
      <p:sp>
        <p:nvSpPr>
          <p:cNvPr id="4" name="Slide Number Placeholder 3"/>
          <p:cNvSpPr>
            <a:spLocks noGrp="1"/>
          </p:cNvSpPr>
          <p:nvPr>
            <p:ph type="sldNum" sz="quarter" idx="5"/>
          </p:nvPr>
        </p:nvSpPr>
        <p:spPr/>
        <p:txBody>
          <a:bodyPr/>
          <a:lstStyle/>
          <a:p>
            <a:fld id="{BC1204DF-8D6E-CF47-9FB4-E0BCAF7785D8}" type="slidenum">
              <a:rPr lang="en-US" smtClean="0"/>
              <a:t>32</a:t>
            </a:fld>
            <a:endParaRPr lang="en-US"/>
          </a:p>
        </p:txBody>
      </p:sp>
    </p:spTree>
    <p:extLst>
      <p:ext uri="{BB962C8B-B14F-4D97-AF65-F5344CB8AC3E}">
        <p14:creationId xmlns:p14="http://schemas.microsoft.com/office/powerpoint/2010/main" val="2290973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utlple</a:t>
            </a:r>
            <a:r>
              <a:rPr lang="en-US" dirty="0"/>
              <a:t> </a:t>
            </a:r>
            <a:r>
              <a:rPr lang="en-US" dirty="0" err="1"/>
              <a:t>regulatuions</a:t>
            </a:r>
            <a:endParaRPr lang="en-US" dirty="0"/>
          </a:p>
        </p:txBody>
      </p:sp>
      <p:sp>
        <p:nvSpPr>
          <p:cNvPr id="4" name="Slide Number Placeholder 3"/>
          <p:cNvSpPr>
            <a:spLocks noGrp="1"/>
          </p:cNvSpPr>
          <p:nvPr>
            <p:ph type="sldNum" sz="quarter" idx="5"/>
          </p:nvPr>
        </p:nvSpPr>
        <p:spPr/>
        <p:txBody>
          <a:bodyPr/>
          <a:lstStyle/>
          <a:p>
            <a:fld id="{BC1204DF-8D6E-CF47-9FB4-E0BCAF7785D8}" type="slidenum">
              <a:rPr lang="en-US" smtClean="0"/>
              <a:t>39</a:t>
            </a:fld>
            <a:endParaRPr lang="en-US"/>
          </a:p>
        </p:txBody>
      </p:sp>
    </p:spTree>
    <p:extLst>
      <p:ext uri="{BB962C8B-B14F-4D97-AF65-F5344CB8AC3E}">
        <p14:creationId xmlns:p14="http://schemas.microsoft.com/office/powerpoint/2010/main" val="3306358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a:t>
            </a:r>
            <a:r>
              <a:rPr lang="en-US" dirty="0"/>
              <a:t>. Sequence micro-heterogeneity in rRNA operons</a:t>
            </a:r>
          </a:p>
          <a:p>
            <a:r>
              <a:rPr lang="en-US" dirty="0"/>
              <a:t>ii. Diverse modifications of rRNA (stars)</a:t>
            </a:r>
          </a:p>
          <a:p>
            <a:r>
              <a:rPr lang="en-US" dirty="0"/>
              <a:t>iii. Assembly of modified r-proteins (dots)</a:t>
            </a:r>
          </a:p>
          <a:p>
            <a:r>
              <a:rPr lang="en-US" dirty="0"/>
              <a:t>iv. Conditional modifications of rRNA (either during biogenesis or on mature ribosomes)</a:t>
            </a:r>
          </a:p>
          <a:p>
            <a:r>
              <a:rPr lang="en-US" dirty="0"/>
              <a:t>v. Removal or exchange of r-proteins (specifically referring to replacing damaged r-proteins)</a:t>
            </a:r>
          </a:p>
          <a:p>
            <a:r>
              <a:rPr lang="en-US" dirty="0"/>
              <a:t>vii. </a:t>
            </a:r>
            <a:r>
              <a:rPr lang="en-US" dirty="0" err="1"/>
              <a:t>MazF</a:t>
            </a:r>
            <a:r>
              <a:rPr lang="en-US" dirty="0"/>
              <a:t> </a:t>
            </a:r>
            <a:r>
              <a:rPr lang="en-US" dirty="0" err="1"/>
              <a:t>enoribonuclease</a:t>
            </a:r>
            <a:r>
              <a:rPr lang="en-US" dirty="0"/>
              <a:t> truncates 16S rRNA</a:t>
            </a:r>
          </a:p>
          <a:p>
            <a:r>
              <a:rPr lang="en-US" dirty="0"/>
              <a:t>Straight arrows = biogenesis</a:t>
            </a:r>
          </a:p>
          <a:p>
            <a:r>
              <a:rPr lang="en-US" dirty="0"/>
              <a:t>Curved arrows = mature </a:t>
            </a:r>
            <a:r>
              <a:rPr lang="en-US" dirty="0" err="1"/>
              <a:t>ribos</a:t>
            </a:r>
            <a:endParaRPr lang="en-US" dirty="0"/>
          </a:p>
          <a:p>
            <a:endParaRPr lang="en-US" dirty="0"/>
          </a:p>
        </p:txBody>
      </p:sp>
      <p:sp>
        <p:nvSpPr>
          <p:cNvPr id="4" name="Slide Number Placeholder 3"/>
          <p:cNvSpPr>
            <a:spLocks noGrp="1"/>
          </p:cNvSpPr>
          <p:nvPr>
            <p:ph type="sldNum" sz="quarter" idx="5"/>
          </p:nvPr>
        </p:nvSpPr>
        <p:spPr/>
        <p:txBody>
          <a:bodyPr/>
          <a:lstStyle/>
          <a:p>
            <a:fld id="{BC1204DF-8D6E-CF47-9FB4-E0BCAF7785D8}" type="slidenum">
              <a:rPr lang="en-US" smtClean="0"/>
              <a:t>40</a:t>
            </a:fld>
            <a:endParaRPr lang="en-US"/>
          </a:p>
        </p:txBody>
      </p:sp>
    </p:spTree>
    <p:extLst>
      <p:ext uri="{BB962C8B-B14F-4D97-AF65-F5344CB8AC3E}">
        <p14:creationId xmlns:p14="http://schemas.microsoft.com/office/powerpoint/2010/main" val="3828556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We solved the structure of the </a:t>
            </a:r>
            <a:r>
              <a:rPr lang="en-US" dirty="0" err="1"/>
              <a:t>ribo</a:t>
            </a:r>
            <a:r>
              <a:rPr lang="en-US" dirty="0"/>
              <a:t> and we thought that this is how it works, but we now know that there are other versions</a:t>
            </a:r>
          </a:p>
        </p:txBody>
      </p:sp>
      <p:sp>
        <p:nvSpPr>
          <p:cNvPr id="4" name="Slide Number Placeholder 3"/>
          <p:cNvSpPr>
            <a:spLocks noGrp="1"/>
          </p:cNvSpPr>
          <p:nvPr>
            <p:ph type="sldNum" sz="quarter" idx="5"/>
          </p:nvPr>
        </p:nvSpPr>
        <p:spPr/>
        <p:txBody>
          <a:bodyPr/>
          <a:lstStyle/>
          <a:p>
            <a:fld id="{BC1204DF-8D6E-CF47-9FB4-E0BCAF7785D8}" type="slidenum">
              <a:rPr lang="en-US" smtClean="0"/>
              <a:t>5</a:t>
            </a:fld>
            <a:endParaRPr lang="en-US"/>
          </a:p>
        </p:txBody>
      </p:sp>
    </p:spTree>
    <p:extLst>
      <p:ext uri="{BB962C8B-B14F-4D97-AF65-F5344CB8AC3E}">
        <p14:creationId xmlns:p14="http://schemas.microsoft.com/office/powerpoint/2010/main" val="4007809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ex of really well understood sources of </a:t>
            </a:r>
            <a:r>
              <a:rPr lang="en-US" dirty="0" err="1"/>
              <a:t>ribo</a:t>
            </a:r>
            <a:r>
              <a:rPr lang="en-US" dirty="0"/>
              <a:t> </a:t>
            </a:r>
            <a:r>
              <a:rPr lang="en-US" dirty="0" err="1"/>
              <a:t>hetergeneity</a:t>
            </a:r>
            <a:r>
              <a:rPr lang="en-US" dirty="0"/>
              <a:t> in bacteria</a:t>
            </a:r>
          </a:p>
          <a:p>
            <a:endParaRPr lang="en-US" dirty="0"/>
          </a:p>
          <a:p>
            <a:endParaRPr lang="en-US" dirty="0"/>
          </a:p>
          <a:p>
            <a:r>
              <a:rPr lang="en-US" dirty="0" err="1"/>
              <a:t>i</a:t>
            </a:r>
            <a:r>
              <a:rPr lang="en-US" dirty="0"/>
              <a:t>. Sequence micro-heterogeneity in rRNA operons</a:t>
            </a:r>
          </a:p>
          <a:p>
            <a:r>
              <a:rPr lang="en-US" dirty="0"/>
              <a:t>ii. Diverse modifications of rRNA (stars)</a:t>
            </a:r>
          </a:p>
          <a:p>
            <a:r>
              <a:rPr lang="en-US" dirty="0"/>
              <a:t>iii. Assembly of modified r-proteins (dots)</a:t>
            </a:r>
          </a:p>
          <a:p>
            <a:r>
              <a:rPr lang="en-US" dirty="0"/>
              <a:t>iv. Conditional modifications of rRNA (either during biogenesis or on mature ribosomes)</a:t>
            </a:r>
          </a:p>
          <a:p>
            <a:r>
              <a:rPr lang="en-US" dirty="0"/>
              <a:t>v. Removal or exchange of r-proteins (specifically referring to replacing damaged r-proteins)</a:t>
            </a:r>
          </a:p>
          <a:p>
            <a:r>
              <a:rPr lang="en-US" dirty="0"/>
              <a:t>vii. </a:t>
            </a:r>
            <a:r>
              <a:rPr lang="en-US" dirty="0" err="1"/>
              <a:t>MazF</a:t>
            </a:r>
            <a:r>
              <a:rPr lang="en-US" dirty="0"/>
              <a:t> </a:t>
            </a:r>
            <a:r>
              <a:rPr lang="en-US" dirty="0" err="1"/>
              <a:t>enoribonuclease</a:t>
            </a:r>
            <a:r>
              <a:rPr lang="en-US" dirty="0"/>
              <a:t> truncates 16S rRNA</a:t>
            </a:r>
          </a:p>
          <a:p>
            <a:r>
              <a:rPr lang="en-US" dirty="0"/>
              <a:t>Straight arrows = biogenesis</a:t>
            </a:r>
          </a:p>
          <a:p>
            <a:r>
              <a:rPr lang="en-US" dirty="0"/>
              <a:t>Curved arrows = mature </a:t>
            </a:r>
            <a:r>
              <a:rPr lang="en-US" dirty="0" err="1"/>
              <a:t>ribos</a:t>
            </a:r>
            <a:endParaRPr lang="en-US" dirty="0"/>
          </a:p>
          <a:p>
            <a:endParaRPr lang="en-US" dirty="0"/>
          </a:p>
        </p:txBody>
      </p:sp>
      <p:sp>
        <p:nvSpPr>
          <p:cNvPr id="4" name="Slide Number Placeholder 3"/>
          <p:cNvSpPr>
            <a:spLocks noGrp="1"/>
          </p:cNvSpPr>
          <p:nvPr>
            <p:ph type="sldNum" sz="quarter" idx="5"/>
          </p:nvPr>
        </p:nvSpPr>
        <p:spPr/>
        <p:txBody>
          <a:bodyPr/>
          <a:lstStyle/>
          <a:p>
            <a:fld id="{BC1204DF-8D6E-CF47-9FB4-E0BCAF7785D8}" type="slidenum">
              <a:rPr lang="en-US" smtClean="0"/>
              <a:t>6</a:t>
            </a:fld>
            <a:endParaRPr lang="en-US"/>
          </a:p>
        </p:txBody>
      </p:sp>
    </p:spTree>
    <p:extLst>
      <p:ext uri="{BB962C8B-B14F-4D97-AF65-F5344CB8AC3E}">
        <p14:creationId xmlns:p14="http://schemas.microsoft.com/office/powerpoint/2010/main" val="319439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there are some well characterized </a:t>
            </a:r>
            <a:r>
              <a:rPr lang="en-US" dirty="0" err="1"/>
              <a:t>examkes</a:t>
            </a:r>
            <a:r>
              <a:rPr lang="en-US" dirty="0"/>
              <a:t> of </a:t>
            </a:r>
            <a:r>
              <a:rPr lang="en-US" dirty="0" err="1"/>
              <a:t>ribo</a:t>
            </a:r>
            <a:r>
              <a:rPr lang="en-US" dirty="0"/>
              <a:t> heterogeneity</a:t>
            </a:r>
          </a:p>
          <a:p>
            <a:endParaRPr lang="en-US" dirty="0"/>
          </a:p>
          <a:p>
            <a:endParaRPr lang="en-US" dirty="0"/>
          </a:p>
          <a:p>
            <a:r>
              <a:rPr lang="en-US" dirty="0"/>
              <a:t>clear shift in ribosome composition over time</a:t>
            </a:r>
          </a:p>
          <a:p>
            <a:endParaRPr lang="en-US" dirty="0"/>
          </a:p>
          <a:p>
            <a:r>
              <a:rPr lang="en-US" dirty="0"/>
              <a:t>This model is spec  to </a:t>
            </a:r>
            <a:r>
              <a:rPr lang="en-US" dirty="0" err="1"/>
              <a:t>myco</a:t>
            </a:r>
            <a:r>
              <a:rPr lang="en-US" dirty="0"/>
              <a:t>, other bacteria use a similar mechanism </a:t>
            </a:r>
          </a:p>
          <a:p>
            <a:r>
              <a:rPr lang="en-US" dirty="0"/>
              <a:t>2 different version of same RP, one with Zn, and one without</a:t>
            </a:r>
          </a:p>
          <a:p>
            <a:r>
              <a:rPr lang="en-US" dirty="0"/>
              <a:t>How do you know which </a:t>
            </a:r>
            <a:r>
              <a:rPr lang="en-US" dirty="0" err="1"/>
              <a:t>arangement</a:t>
            </a:r>
            <a:r>
              <a:rPr lang="en-US" dirty="0"/>
              <a:t> to use?</a:t>
            </a:r>
          </a:p>
          <a:p>
            <a:r>
              <a:rPr lang="en-US" dirty="0" err="1"/>
              <a:t>Contorleed</a:t>
            </a:r>
            <a:r>
              <a:rPr lang="en-US" dirty="0"/>
              <a:t> at the level of transcription (</a:t>
            </a:r>
            <a:r>
              <a:rPr lang="en-US" dirty="0" err="1"/>
              <a:t>Zur</a:t>
            </a:r>
            <a:r>
              <a:rPr lang="en-US" dirty="0"/>
              <a:t>) binds to Zn, represses the operon to not coordinate Zn</a:t>
            </a:r>
          </a:p>
          <a:p>
            <a:r>
              <a:rPr lang="en-US" dirty="0"/>
              <a:t>Under normal condition, primary RP is produced and expression of alternate RPs is repressed</a:t>
            </a:r>
          </a:p>
        </p:txBody>
      </p:sp>
      <p:sp>
        <p:nvSpPr>
          <p:cNvPr id="4" name="Slide Number Placeholder 3"/>
          <p:cNvSpPr>
            <a:spLocks noGrp="1"/>
          </p:cNvSpPr>
          <p:nvPr>
            <p:ph type="sldNum" sz="quarter" idx="5"/>
          </p:nvPr>
        </p:nvSpPr>
        <p:spPr/>
        <p:txBody>
          <a:bodyPr/>
          <a:lstStyle/>
          <a:p>
            <a:fld id="{BC1204DF-8D6E-CF47-9FB4-E0BCAF7785D8}" type="slidenum">
              <a:rPr lang="en-US" smtClean="0"/>
              <a:t>7</a:t>
            </a:fld>
            <a:endParaRPr lang="en-US"/>
          </a:p>
        </p:txBody>
      </p:sp>
    </p:spTree>
    <p:extLst>
      <p:ext uri="{BB962C8B-B14F-4D97-AF65-F5344CB8AC3E}">
        <p14:creationId xmlns:p14="http://schemas.microsoft.com/office/powerpoint/2010/main" val="1880489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know they do not  coordinate Zn, don’t have the binding domains</a:t>
            </a:r>
          </a:p>
          <a:p>
            <a:r>
              <a:rPr lang="en-US" sz="1200" kern="1200" dirty="0">
                <a:solidFill>
                  <a:schemeClr val="tx1"/>
                </a:solidFill>
                <a:effectLst/>
                <a:latin typeface="+mn-lt"/>
                <a:ea typeface="+mn-ea"/>
                <a:cs typeface="+mn-cs"/>
              </a:rPr>
              <a:t>Don’t know how </a:t>
            </a:r>
            <a:r>
              <a:rPr lang="en-US" sz="1200" kern="1200" dirty="0" err="1">
                <a:solidFill>
                  <a:schemeClr val="tx1"/>
                </a:solidFill>
                <a:effectLst/>
                <a:latin typeface="+mn-lt"/>
                <a:ea typeface="+mn-ea"/>
                <a:cs typeface="+mn-cs"/>
              </a:rPr>
              <a:t>theyre</a:t>
            </a:r>
            <a:r>
              <a:rPr lang="en-US" sz="1200" kern="1200" dirty="0">
                <a:solidFill>
                  <a:schemeClr val="tx1"/>
                </a:solidFill>
                <a:effectLst/>
                <a:latin typeface="+mn-lt"/>
                <a:ea typeface="+mn-ea"/>
                <a:cs typeface="+mn-cs"/>
              </a:rPr>
              <a:t> regulated</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Even though </a:t>
            </a:r>
            <a:r>
              <a:rPr lang="en-US" sz="1200" kern="1200" dirty="0" err="1">
                <a:solidFill>
                  <a:schemeClr val="tx1"/>
                </a:solidFill>
                <a:effectLst/>
                <a:latin typeface="+mn-lt"/>
                <a:ea typeface="+mn-ea"/>
                <a:cs typeface="+mn-cs"/>
              </a:rPr>
              <a:t>francisella</a:t>
            </a:r>
            <a:r>
              <a:rPr lang="en-US" sz="1200" kern="1200" dirty="0">
                <a:solidFill>
                  <a:schemeClr val="tx1"/>
                </a:solidFill>
                <a:effectLst/>
                <a:latin typeface="+mn-lt"/>
                <a:ea typeface="+mn-ea"/>
                <a:cs typeface="+mn-cs"/>
              </a:rPr>
              <a:t> has a reduced genome, it encodes three copies of the </a:t>
            </a:r>
            <a:r>
              <a:rPr lang="en-US" sz="1200" kern="1200" dirty="0" err="1">
                <a:solidFill>
                  <a:schemeClr val="tx1"/>
                </a:solidFill>
                <a:effectLst/>
                <a:latin typeface="+mn-lt"/>
                <a:ea typeface="+mn-ea"/>
                <a:cs typeface="+mn-cs"/>
              </a:rPr>
              <a:t>rpsU</a:t>
            </a:r>
            <a:r>
              <a:rPr lang="en-US" sz="1200" kern="1200" dirty="0">
                <a:solidFill>
                  <a:schemeClr val="tx1"/>
                </a:solidFill>
                <a:effectLst/>
                <a:latin typeface="+mn-lt"/>
                <a:ea typeface="+mn-ea"/>
                <a:cs typeface="+mn-cs"/>
              </a:rPr>
              <a:t> genes, which encode bS21, a protein in the small ribosomal subunit. Most bacteria have 0 or 1 of this gene. We originally, hypothesized, and have since shown, that these three proteins are produced and incorporated into ribosomes. This is a western blot of purified ribosomes from our wild-type strain as well as strains </a:t>
            </a:r>
            <a:r>
              <a:rPr lang="en-US" sz="1200" b="1" kern="1200" dirty="0">
                <a:solidFill>
                  <a:schemeClr val="tx1"/>
                </a:solidFill>
                <a:effectLst/>
                <a:latin typeface="+mn-lt"/>
                <a:ea typeface="+mn-ea"/>
                <a:cs typeface="+mn-cs"/>
              </a:rPr>
              <a:t>ectopically expressing </a:t>
            </a:r>
            <a:r>
              <a:rPr lang="en-US" sz="1200" kern="1200" dirty="0">
                <a:solidFill>
                  <a:schemeClr val="tx1"/>
                </a:solidFill>
                <a:effectLst/>
                <a:latin typeface="+mn-lt"/>
                <a:ea typeface="+mn-ea"/>
                <a:cs typeface="+mn-cs"/>
              </a:rPr>
              <a:t>each of the bS21 proteins, with a VSVG tag. This, along with some mass spec data we have of purified ribosomes, indicates that multiple classes of ribosomes are possible and occurring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protein is also interesting to us because it is located close to the mRNA exit channel in the ribosome, and early research has identified that it is involved in translation initiation, so it is in an ideal location to be regulating gene expression at the level of translation initiation.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C35E36-44CF-41A2-B0A4-F6B5CD6E8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724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interact with 5’ UTR during translation initiation</a:t>
            </a:r>
          </a:p>
          <a:p>
            <a:r>
              <a:rPr lang="en-US" dirty="0"/>
              <a:t>Makes sense that has been implicated in initiation</a:t>
            </a:r>
          </a:p>
          <a:p>
            <a:r>
              <a:rPr lang="en-US" dirty="0"/>
              <a:t>Maybe get rid of </a:t>
            </a:r>
            <a:r>
              <a:rPr lang="en-US"/>
              <a:t>translation initiation</a:t>
            </a:r>
            <a:endParaRPr lang="en-US" dirty="0"/>
          </a:p>
        </p:txBody>
      </p:sp>
      <p:sp>
        <p:nvSpPr>
          <p:cNvPr id="4" name="Slide Number Placeholder 3"/>
          <p:cNvSpPr>
            <a:spLocks noGrp="1"/>
          </p:cNvSpPr>
          <p:nvPr>
            <p:ph type="sldNum" sz="quarter" idx="5"/>
          </p:nvPr>
        </p:nvSpPr>
        <p:spPr/>
        <p:txBody>
          <a:bodyPr/>
          <a:lstStyle/>
          <a:p>
            <a:fld id="{BC1204DF-8D6E-CF47-9FB4-E0BCAF7785D8}" type="slidenum">
              <a:rPr lang="en-US" smtClean="0"/>
              <a:t>9</a:t>
            </a:fld>
            <a:endParaRPr lang="en-US"/>
          </a:p>
        </p:txBody>
      </p:sp>
    </p:spTree>
    <p:extLst>
      <p:ext uri="{BB962C8B-B14F-4D97-AF65-F5344CB8AC3E}">
        <p14:creationId xmlns:p14="http://schemas.microsoft.com/office/powerpoint/2010/main" val="4287773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 up translation </a:t>
            </a:r>
            <a:r>
              <a:rPr lang="en-US" dirty="0" err="1"/>
              <a:t>initation</a:t>
            </a:r>
            <a:r>
              <a:rPr lang="en-US" dirty="0"/>
              <a:t> </a:t>
            </a:r>
          </a:p>
          <a:p>
            <a:r>
              <a:rPr lang="en-US" dirty="0"/>
              <a:t>What makes </a:t>
            </a:r>
            <a:r>
              <a:rPr lang="en-US" dirty="0" err="1"/>
              <a:t>ut</a:t>
            </a:r>
            <a:r>
              <a:rPr lang="en-US" dirty="0"/>
              <a:t> a regulator</a:t>
            </a:r>
          </a:p>
          <a:p>
            <a:r>
              <a:rPr lang="en-US" dirty="0"/>
              <a:t>Encoded by phage</a:t>
            </a:r>
          </a:p>
          <a:p>
            <a:r>
              <a:rPr lang="en-US" dirty="0"/>
              <a:t>Transition: only one organism in which function id bS21 has been well </a:t>
            </a:r>
            <a:r>
              <a:rPr lang="en-US" dirty="0" err="1"/>
              <a:t>characteirsed</a:t>
            </a:r>
            <a:r>
              <a:rPr lang="en-US" dirty="0"/>
              <a:t>, a bacteria that’s’ very different from Ft, so I will tell you about it,</a:t>
            </a:r>
          </a:p>
          <a:p>
            <a:r>
              <a:rPr lang="en-US" dirty="0"/>
              <a:t>To explain story, I’ll remind you of salient aspects of </a:t>
            </a:r>
            <a:r>
              <a:rPr lang="en-US" dirty="0" err="1"/>
              <a:t>trnalstion</a:t>
            </a:r>
            <a:r>
              <a:rPr lang="en-US" dirty="0"/>
              <a:t> </a:t>
            </a:r>
            <a:r>
              <a:rPr lang="en-US" dirty="0" err="1"/>
              <a:t>intation</a:t>
            </a:r>
            <a:endParaRPr lang="en-US" dirty="0"/>
          </a:p>
        </p:txBody>
      </p:sp>
      <p:sp>
        <p:nvSpPr>
          <p:cNvPr id="4" name="Slide Number Placeholder 3"/>
          <p:cNvSpPr>
            <a:spLocks noGrp="1"/>
          </p:cNvSpPr>
          <p:nvPr>
            <p:ph type="sldNum" sz="quarter" idx="5"/>
          </p:nvPr>
        </p:nvSpPr>
        <p:spPr/>
        <p:txBody>
          <a:bodyPr/>
          <a:lstStyle/>
          <a:p>
            <a:fld id="{BC1204DF-8D6E-CF47-9FB4-E0BCAF7785D8}" type="slidenum">
              <a:rPr lang="en-US" smtClean="0"/>
              <a:t>10</a:t>
            </a:fld>
            <a:endParaRPr lang="en-US"/>
          </a:p>
        </p:txBody>
      </p:sp>
    </p:spTree>
    <p:extLst>
      <p:ext uri="{BB962C8B-B14F-4D97-AF65-F5344CB8AC3E}">
        <p14:creationId xmlns:p14="http://schemas.microsoft.com/office/powerpoint/2010/main" val="2393474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err="1"/>
              <a:t>Celar</a:t>
            </a:r>
            <a:r>
              <a:rPr lang="en-US" dirty="0"/>
              <a:t> example In anther </a:t>
            </a:r>
            <a:r>
              <a:rPr lang="en-US" dirty="0" err="1"/>
              <a:t>orgaism</a:t>
            </a:r>
            <a:r>
              <a:rPr lang="en-US" dirty="0"/>
              <a:t> of how bS21 regulates </a:t>
            </a:r>
            <a:r>
              <a:rPr lang="en-US" dirty="0" err="1"/>
              <a:t>transation</a:t>
            </a:r>
            <a:r>
              <a:rPr lang="en-US" dirty="0"/>
              <a:t> was uncovered </a:t>
            </a:r>
            <a:r>
              <a:rPr lang="en-US" dirty="0" err="1"/>
              <a:t>recentrly</a:t>
            </a:r>
            <a:r>
              <a:rPr lang="en-US" dirty="0"/>
              <a:t>, so I’ll tell you about it, but first I need to remind aspects of SALIENT aspects of translation </a:t>
            </a:r>
            <a:r>
              <a:rPr lang="en-US" dirty="0" err="1"/>
              <a:t>intiiaion</a:t>
            </a:r>
            <a:endParaRPr lang="en-US" dirty="0"/>
          </a:p>
          <a:p>
            <a:endParaRPr lang="en-US" dirty="0"/>
          </a:p>
          <a:p>
            <a:r>
              <a:rPr lang="en-US" dirty="0"/>
              <a:t>These 3 proteins are different enough that they sequester ASD, depending on c-term region of bS21, unique to </a:t>
            </a:r>
            <a:r>
              <a:rPr lang="en-US" dirty="0" err="1"/>
              <a:t>bacteroidia</a:t>
            </a:r>
            <a:endParaRPr lang="en-US" dirty="0"/>
          </a:p>
          <a:p>
            <a:r>
              <a:rPr lang="en-US" dirty="0"/>
              <a:t>Can move</a:t>
            </a:r>
          </a:p>
          <a:p>
            <a:r>
              <a:rPr lang="en-US" dirty="0"/>
              <a:t>Graph of SD, this </a:t>
            </a:r>
            <a:r>
              <a:rPr lang="en-US" dirty="0" err="1"/>
              <a:t>immeditaley</a:t>
            </a:r>
            <a:r>
              <a:rPr lang="en-US" dirty="0"/>
              <a:t> </a:t>
            </a:r>
            <a:r>
              <a:rPr lang="en-US" dirty="0" err="1"/>
              <a:t>preoivudes</a:t>
            </a:r>
            <a:r>
              <a:rPr lang="en-US" dirty="0"/>
              <a:t> a method to regulate production of bS21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472704-43C4-D74C-B919-F9F0BCE0F6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269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294C767-41B9-8349-9E59-19511C2B9E2B}" type="datetimeFigureOut">
              <a:rPr lang="en-US" smtClean="0"/>
              <a:t>1/26/24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791AC-18F8-254C-BB67-E0E3E875BFDD}" type="slidenum">
              <a:rPr lang="en-US" smtClean="0"/>
              <a:t>‹#›</a:t>
            </a:fld>
            <a:endParaRPr lang="en-US"/>
          </a:p>
        </p:txBody>
      </p:sp>
    </p:spTree>
    <p:extLst>
      <p:ext uri="{BB962C8B-B14F-4D97-AF65-F5344CB8AC3E}">
        <p14:creationId xmlns:p14="http://schemas.microsoft.com/office/powerpoint/2010/main" val="683176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94C767-41B9-8349-9E59-19511C2B9E2B}" type="datetimeFigureOut">
              <a:rPr lang="en-US" smtClean="0"/>
              <a:t>1/26/24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791AC-18F8-254C-BB67-E0E3E875BFDD}" type="slidenum">
              <a:rPr lang="en-US" smtClean="0"/>
              <a:t>‹#›</a:t>
            </a:fld>
            <a:endParaRPr lang="en-US"/>
          </a:p>
        </p:txBody>
      </p:sp>
    </p:spTree>
    <p:extLst>
      <p:ext uri="{BB962C8B-B14F-4D97-AF65-F5344CB8AC3E}">
        <p14:creationId xmlns:p14="http://schemas.microsoft.com/office/powerpoint/2010/main" val="2530846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94C767-41B9-8349-9E59-19511C2B9E2B}" type="datetimeFigureOut">
              <a:rPr lang="en-US" smtClean="0"/>
              <a:t>1/26/24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791AC-18F8-254C-BB67-E0E3E875BFDD}" type="slidenum">
              <a:rPr lang="en-US" smtClean="0"/>
              <a:t>‹#›</a:t>
            </a:fld>
            <a:endParaRPr lang="en-US"/>
          </a:p>
        </p:txBody>
      </p:sp>
    </p:spTree>
    <p:extLst>
      <p:ext uri="{BB962C8B-B14F-4D97-AF65-F5344CB8AC3E}">
        <p14:creationId xmlns:p14="http://schemas.microsoft.com/office/powerpoint/2010/main" val="697524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94C767-41B9-8349-9E59-19511C2B9E2B}" type="datetimeFigureOut">
              <a:rPr lang="en-US" smtClean="0"/>
              <a:t>1/26/24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791AC-18F8-254C-BB67-E0E3E875BFDD}" type="slidenum">
              <a:rPr lang="en-US" smtClean="0"/>
              <a:t>‹#›</a:t>
            </a:fld>
            <a:endParaRPr lang="en-US"/>
          </a:p>
        </p:txBody>
      </p:sp>
    </p:spTree>
    <p:extLst>
      <p:ext uri="{BB962C8B-B14F-4D97-AF65-F5344CB8AC3E}">
        <p14:creationId xmlns:p14="http://schemas.microsoft.com/office/powerpoint/2010/main" val="3167335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94C767-41B9-8349-9E59-19511C2B9E2B}" type="datetimeFigureOut">
              <a:rPr lang="en-US" smtClean="0"/>
              <a:t>1/26/24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791AC-18F8-254C-BB67-E0E3E875BFDD}" type="slidenum">
              <a:rPr lang="en-US" smtClean="0"/>
              <a:t>‹#›</a:t>
            </a:fld>
            <a:endParaRPr lang="en-US"/>
          </a:p>
        </p:txBody>
      </p:sp>
    </p:spTree>
    <p:extLst>
      <p:ext uri="{BB962C8B-B14F-4D97-AF65-F5344CB8AC3E}">
        <p14:creationId xmlns:p14="http://schemas.microsoft.com/office/powerpoint/2010/main" val="2961076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94C767-41B9-8349-9E59-19511C2B9E2B}" type="datetimeFigureOut">
              <a:rPr lang="en-US" smtClean="0"/>
              <a:t>1/26/24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791AC-18F8-254C-BB67-E0E3E875BFDD}" type="slidenum">
              <a:rPr lang="en-US" smtClean="0"/>
              <a:t>‹#›</a:t>
            </a:fld>
            <a:endParaRPr lang="en-US"/>
          </a:p>
        </p:txBody>
      </p:sp>
    </p:spTree>
    <p:extLst>
      <p:ext uri="{BB962C8B-B14F-4D97-AF65-F5344CB8AC3E}">
        <p14:creationId xmlns:p14="http://schemas.microsoft.com/office/powerpoint/2010/main" val="2620838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94C767-41B9-8349-9E59-19511C2B9E2B}" type="datetimeFigureOut">
              <a:rPr lang="en-US" smtClean="0"/>
              <a:t>1/26/24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7791AC-18F8-254C-BB67-E0E3E875BFDD}" type="slidenum">
              <a:rPr lang="en-US" smtClean="0"/>
              <a:t>‹#›</a:t>
            </a:fld>
            <a:endParaRPr lang="en-US"/>
          </a:p>
        </p:txBody>
      </p:sp>
    </p:spTree>
    <p:extLst>
      <p:ext uri="{BB962C8B-B14F-4D97-AF65-F5344CB8AC3E}">
        <p14:creationId xmlns:p14="http://schemas.microsoft.com/office/powerpoint/2010/main" val="378119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294C767-41B9-8349-9E59-19511C2B9E2B}" type="datetimeFigureOut">
              <a:rPr lang="en-US" smtClean="0"/>
              <a:t>1/26/24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7791AC-18F8-254C-BB67-E0E3E875BFDD}" type="slidenum">
              <a:rPr lang="en-US" smtClean="0"/>
              <a:t>‹#›</a:t>
            </a:fld>
            <a:endParaRPr lang="en-US"/>
          </a:p>
        </p:txBody>
      </p:sp>
    </p:spTree>
    <p:extLst>
      <p:ext uri="{BB962C8B-B14F-4D97-AF65-F5344CB8AC3E}">
        <p14:creationId xmlns:p14="http://schemas.microsoft.com/office/powerpoint/2010/main" val="2851352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94C767-41B9-8349-9E59-19511C2B9E2B}" type="datetimeFigureOut">
              <a:rPr lang="en-US" smtClean="0"/>
              <a:t>1/26/24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7791AC-18F8-254C-BB67-E0E3E875BFDD}" type="slidenum">
              <a:rPr lang="en-US" smtClean="0"/>
              <a:t>‹#›</a:t>
            </a:fld>
            <a:endParaRPr lang="en-US"/>
          </a:p>
        </p:txBody>
      </p:sp>
    </p:spTree>
    <p:extLst>
      <p:ext uri="{BB962C8B-B14F-4D97-AF65-F5344CB8AC3E}">
        <p14:creationId xmlns:p14="http://schemas.microsoft.com/office/powerpoint/2010/main" val="2877133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94C767-41B9-8349-9E59-19511C2B9E2B}" type="datetimeFigureOut">
              <a:rPr lang="en-US" smtClean="0"/>
              <a:t>1/26/24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791AC-18F8-254C-BB67-E0E3E875BFDD}" type="slidenum">
              <a:rPr lang="en-US" smtClean="0"/>
              <a:t>‹#›</a:t>
            </a:fld>
            <a:endParaRPr lang="en-US"/>
          </a:p>
        </p:txBody>
      </p:sp>
    </p:spTree>
    <p:extLst>
      <p:ext uri="{BB962C8B-B14F-4D97-AF65-F5344CB8AC3E}">
        <p14:creationId xmlns:p14="http://schemas.microsoft.com/office/powerpoint/2010/main" val="3201948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94C767-41B9-8349-9E59-19511C2B9E2B}" type="datetimeFigureOut">
              <a:rPr lang="en-US" smtClean="0"/>
              <a:t>1/26/24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791AC-18F8-254C-BB67-E0E3E875BFDD}" type="slidenum">
              <a:rPr lang="en-US" smtClean="0"/>
              <a:t>‹#›</a:t>
            </a:fld>
            <a:endParaRPr lang="en-US"/>
          </a:p>
        </p:txBody>
      </p:sp>
    </p:spTree>
    <p:extLst>
      <p:ext uri="{BB962C8B-B14F-4D97-AF65-F5344CB8AC3E}">
        <p14:creationId xmlns:p14="http://schemas.microsoft.com/office/powerpoint/2010/main" val="1628688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94C767-41B9-8349-9E59-19511C2B9E2B}" type="datetimeFigureOut">
              <a:rPr lang="en-US" smtClean="0"/>
              <a:t>1/26/24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7791AC-18F8-254C-BB67-E0E3E875BFDD}" type="slidenum">
              <a:rPr lang="en-US" smtClean="0"/>
              <a:t>‹#›</a:t>
            </a:fld>
            <a:endParaRPr lang="en-US"/>
          </a:p>
        </p:txBody>
      </p:sp>
    </p:spTree>
    <p:extLst>
      <p:ext uri="{BB962C8B-B14F-4D97-AF65-F5344CB8AC3E}">
        <p14:creationId xmlns:p14="http://schemas.microsoft.com/office/powerpoint/2010/main" val="11696154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2315-F80E-56F4-23AC-8362BBE174DC}"/>
              </a:ext>
            </a:extLst>
          </p:cNvPr>
          <p:cNvSpPr>
            <a:spLocks noGrp="1"/>
          </p:cNvSpPr>
          <p:nvPr>
            <p:ph type="ctrTitle"/>
          </p:nvPr>
        </p:nvSpPr>
        <p:spPr/>
        <p:txBody>
          <a:bodyPr>
            <a:normAutofit fontScale="90000"/>
          </a:bodyPr>
          <a:lstStyle/>
          <a:p>
            <a:r>
              <a:rPr lang="en-US" dirty="0"/>
              <a:t>Exploring the effects of ribosome heterogeneity on gene regulation in </a:t>
            </a:r>
            <a:r>
              <a:rPr lang="en-US" i="1" dirty="0" err="1"/>
              <a:t>Francisella</a:t>
            </a:r>
            <a:r>
              <a:rPr lang="en-US" i="1" dirty="0"/>
              <a:t> </a:t>
            </a:r>
            <a:r>
              <a:rPr lang="en-US" i="1" dirty="0" err="1"/>
              <a:t>tularensis</a:t>
            </a:r>
            <a:endParaRPr lang="en-US" i="1" dirty="0"/>
          </a:p>
        </p:txBody>
      </p:sp>
      <p:sp>
        <p:nvSpPr>
          <p:cNvPr id="3" name="Subtitle 2">
            <a:extLst>
              <a:ext uri="{FF2B5EF4-FFF2-40B4-BE49-F238E27FC236}">
                <a16:creationId xmlns:a16="http://schemas.microsoft.com/office/drawing/2014/main" id="{2A3E5B58-6C16-76A8-48BC-013E14F58628}"/>
              </a:ext>
            </a:extLst>
          </p:cNvPr>
          <p:cNvSpPr>
            <a:spLocks noGrp="1"/>
          </p:cNvSpPr>
          <p:nvPr>
            <p:ph type="subTitle" idx="1"/>
          </p:nvPr>
        </p:nvSpPr>
        <p:spPr/>
        <p:txBody>
          <a:bodyPr/>
          <a:lstStyle/>
          <a:p>
            <a:r>
              <a:rPr lang="en-US" dirty="0"/>
              <a:t>Kira Bernabe</a:t>
            </a:r>
          </a:p>
          <a:p>
            <a:r>
              <a:rPr lang="en-US" dirty="0"/>
              <a:t>CMB Seminar</a:t>
            </a:r>
          </a:p>
          <a:p>
            <a:r>
              <a:rPr lang="en-US" dirty="0"/>
              <a:t>01/26/24</a:t>
            </a:r>
          </a:p>
        </p:txBody>
      </p:sp>
    </p:spTree>
    <p:extLst>
      <p:ext uri="{BB962C8B-B14F-4D97-AF65-F5344CB8AC3E}">
        <p14:creationId xmlns:p14="http://schemas.microsoft.com/office/powerpoint/2010/main" val="2850035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idx="1"/>
          </p:nvPr>
        </p:nvSpPr>
        <p:spPr>
          <a:xfrm>
            <a:off x="144378" y="1567849"/>
            <a:ext cx="8144216" cy="5112899"/>
          </a:xfrm>
        </p:spPr>
        <p:txBody>
          <a:bodyPr>
            <a:normAutofit fontScale="92500" lnSpcReduction="10000"/>
          </a:bodyPr>
          <a:lstStyle/>
          <a:p>
            <a:pPr marL="11113" lvl="1" indent="0">
              <a:lnSpc>
                <a:spcPct val="150000"/>
              </a:lnSpc>
              <a:buNone/>
            </a:pPr>
            <a:r>
              <a:rPr lang="en-US" dirty="0"/>
              <a:t>Involved in translation initiation</a:t>
            </a:r>
          </a:p>
          <a:p>
            <a:pPr marL="11113" lvl="1" indent="0">
              <a:lnSpc>
                <a:spcPct val="150000"/>
              </a:lnSpc>
              <a:buNone/>
            </a:pPr>
            <a:r>
              <a:rPr lang="en-US" dirty="0"/>
              <a:t>Non-essential</a:t>
            </a:r>
          </a:p>
          <a:p>
            <a:pPr marL="11113" lvl="1" indent="0">
              <a:lnSpc>
                <a:spcPct val="150000"/>
              </a:lnSpc>
              <a:buNone/>
            </a:pPr>
            <a:r>
              <a:rPr lang="en-US" dirty="0"/>
              <a:t>Can be easily exchanged</a:t>
            </a:r>
          </a:p>
          <a:p>
            <a:pPr marL="11113" lvl="1" indent="0">
              <a:lnSpc>
                <a:spcPct val="150000"/>
              </a:lnSpc>
              <a:buNone/>
            </a:pPr>
            <a:r>
              <a:rPr lang="en-US" dirty="0"/>
              <a:t>Encoded by phage</a:t>
            </a:r>
          </a:p>
          <a:p>
            <a:pPr marL="11113" lvl="1" indent="0">
              <a:lnSpc>
                <a:spcPct val="150000"/>
              </a:lnSpc>
              <a:buNone/>
            </a:pPr>
            <a:r>
              <a:rPr lang="en-US" dirty="0"/>
              <a:t>Implicated in control of specific processes</a:t>
            </a:r>
          </a:p>
          <a:p>
            <a:pPr marL="411163" lvl="2" indent="0">
              <a:lnSpc>
                <a:spcPct val="150000"/>
              </a:lnSpc>
              <a:spcBef>
                <a:spcPts val="0"/>
              </a:spcBef>
              <a:buNone/>
            </a:pPr>
            <a:r>
              <a:rPr lang="en-US" sz="2400" dirty="0"/>
              <a:t>biofilm</a:t>
            </a:r>
          </a:p>
          <a:p>
            <a:pPr marL="411163" lvl="2" indent="0">
              <a:lnSpc>
                <a:spcPct val="150000"/>
              </a:lnSpc>
              <a:spcBef>
                <a:spcPts val="0"/>
              </a:spcBef>
              <a:buNone/>
            </a:pPr>
            <a:r>
              <a:rPr lang="en-US" sz="2400" dirty="0"/>
              <a:t>motility</a:t>
            </a:r>
          </a:p>
          <a:p>
            <a:pPr marL="411163" lvl="2" indent="0">
              <a:lnSpc>
                <a:spcPct val="150000"/>
              </a:lnSpc>
              <a:spcBef>
                <a:spcPts val="0"/>
              </a:spcBef>
              <a:buNone/>
            </a:pPr>
            <a:r>
              <a:rPr lang="en-US" sz="2400" dirty="0"/>
              <a:t>acid stress resistance</a:t>
            </a:r>
          </a:p>
          <a:p>
            <a:pPr marL="411163" lvl="2" indent="0">
              <a:lnSpc>
                <a:spcPct val="150000"/>
              </a:lnSpc>
              <a:spcBef>
                <a:spcPts val="0"/>
              </a:spcBef>
              <a:buNone/>
            </a:pPr>
            <a:r>
              <a:rPr lang="en-US" sz="2400" dirty="0"/>
              <a:t>antibiotic resistance</a:t>
            </a:r>
          </a:p>
          <a:p>
            <a:pPr marL="411163" lvl="2" indent="0">
              <a:lnSpc>
                <a:spcPct val="150000"/>
              </a:lnSpc>
              <a:spcBef>
                <a:spcPts val="0"/>
              </a:spcBef>
              <a:buNone/>
            </a:pPr>
            <a:r>
              <a:rPr lang="en-US" sz="2400" dirty="0"/>
              <a:t>virulence</a:t>
            </a:r>
          </a:p>
          <a:p>
            <a:pPr marL="411163" lvl="2" indent="0">
              <a:lnSpc>
                <a:spcPct val="150000"/>
              </a:lnSpc>
              <a:spcBef>
                <a:spcPts val="0"/>
              </a:spcBef>
              <a:buNone/>
            </a:pPr>
            <a:endParaRPr lang="en-US" sz="2400" dirty="0"/>
          </a:p>
          <a:p>
            <a:pPr marL="11113" lvl="1" indent="0">
              <a:lnSpc>
                <a:spcPct val="150000"/>
              </a:lnSpc>
              <a:buNone/>
            </a:pPr>
            <a:endParaRPr lang="en-US" dirty="0"/>
          </a:p>
          <a:p>
            <a:pPr marL="11113" lvl="1" indent="0">
              <a:lnSpc>
                <a:spcPct val="150000"/>
              </a:lnSpc>
              <a:buNone/>
            </a:pPr>
            <a:endParaRPr lang="en-US" dirty="0"/>
          </a:p>
          <a:p>
            <a:pPr marL="0" indent="0">
              <a:lnSpc>
                <a:spcPct val="150000"/>
              </a:lnSpc>
              <a:buNone/>
            </a:pPr>
            <a:endParaRPr lang="en-US" dirty="0"/>
          </a:p>
          <a:p>
            <a:pPr marL="0" indent="0">
              <a:lnSpc>
                <a:spcPct val="150000"/>
              </a:lnSpc>
              <a:buNone/>
            </a:pPr>
            <a:endParaRPr lang="en-US" dirty="0"/>
          </a:p>
          <a:p>
            <a:pPr marL="0" indent="0">
              <a:lnSpc>
                <a:spcPct val="150000"/>
              </a:lnSpc>
              <a:buNone/>
            </a:pPr>
            <a:endParaRPr lang="en-US" dirty="0"/>
          </a:p>
          <a:p>
            <a:pPr marL="0" indent="0">
              <a:lnSpc>
                <a:spcPct val="150000"/>
              </a:lnSpc>
              <a:buNone/>
            </a:pPr>
            <a:endParaRPr lang="en-US" dirty="0"/>
          </a:p>
        </p:txBody>
      </p:sp>
      <p:sp>
        <p:nvSpPr>
          <p:cNvPr id="2" name="Title 1"/>
          <p:cNvSpPr>
            <a:spLocks noGrp="1"/>
          </p:cNvSpPr>
          <p:nvPr>
            <p:ph type="title"/>
          </p:nvPr>
        </p:nvSpPr>
        <p:spPr>
          <a:xfrm>
            <a:off x="1" y="118204"/>
            <a:ext cx="12191999" cy="1104954"/>
          </a:xfrm>
        </p:spPr>
        <p:txBody>
          <a:bodyPr>
            <a:normAutofit/>
          </a:bodyPr>
          <a:lstStyle/>
          <a:p>
            <a:r>
              <a:rPr lang="en-US" dirty="0"/>
              <a:t>bS21 may be important for regulation of translation </a:t>
            </a:r>
          </a:p>
        </p:txBody>
      </p:sp>
      <p:pic>
        <p:nvPicPr>
          <p:cNvPr id="6" name="Picture 5" descr="A structure of a dna molecule&#10;&#10;Description automatically generated with medium confidence">
            <a:extLst>
              <a:ext uri="{FF2B5EF4-FFF2-40B4-BE49-F238E27FC236}">
                <a16:creationId xmlns:a16="http://schemas.microsoft.com/office/drawing/2014/main" id="{458C5CC9-1013-6055-FA0C-8A87E1C87FB7}"/>
              </a:ext>
            </a:extLst>
          </p:cNvPr>
          <p:cNvPicPr>
            <a:picLocks noChangeAspect="1"/>
          </p:cNvPicPr>
          <p:nvPr/>
        </p:nvPicPr>
        <p:blipFill>
          <a:blip r:embed="rId3"/>
          <a:stretch>
            <a:fillRect/>
          </a:stretch>
        </p:blipFill>
        <p:spPr>
          <a:xfrm>
            <a:off x="6804024" y="1223158"/>
            <a:ext cx="4511676" cy="5510571"/>
          </a:xfrm>
          <a:prstGeom prst="rect">
            <a:avLst/>
          </a:prstGeom>
        </p:spPr>
      </p:pic>
    </p:spTree>
    <p:extLst>
      <p:ext uri="{BB962C8B-B14F-4D97-AF65-F5344CB8AC3E}">
        <p14:creationId xmlns:p14="http://schemas.microsoft.com/office/powerpoint/2010/main" val="246348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bldLvl="2"/>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F7907D-CFA0-3039-80E8-46B069DF614E}"/>
              </a:ext>
            </a:extLst>
          </p:cNvPr>
          <p:cNvPicPr>
            <a:picLocks noChangeAspect="1"/>
          </p:cNvPicPr>
          <p:nvPr/>
        </p:nvPicPr>
        <p:blipFill rotWithShape="1">
          <a:blip r:embed="rId3"/>
          <a:srcRect b="42454"/>
          <a:stretch/>
        </p:blipFill>
        <p:spPr>
          <a:xfrm>
            <a:off x="817204" y="3798501"/>
            <a:ext cx="6297313" cy="2927757"/>
          </a:xfrm>
          <a:prstGeom prst="rect">
            <a:avLst/>
          </a:prstGeom>
        </p:spPr>
      </p:pic>
      <p:grpSp>
        <p:nvGrpSpPr>
          <p:cNvPr id="79" name="Group 78">
            <a:extLst>
              <a:ext uri="{FF2B5EF4-FFF2-40B4-BE49-F238E27FC236}">
                <a16:creationId xmlns:a16="http://schemas.microsoft.com/office/drawing/2014/main" id="{4A1BEB56-EE30-247D-D926-0FFFB85EFF86}"/>
              </a:ext>
            </a:extLst>
          </p:cNvPr>
          <p:cNvGrpSpPr/>
          <p:nvPr/>
        </p:nvGrpSpPr>
        <p:grpSpPr>
          <a:xfrm>
            <a:off x="4894974" y="1461901"/>
            <a:ext cx="2734012" cy="844643"/>
            <a:chOff x="3772606" y="1461901"/>
            <a:chExt cx="2734012" cy="844643"/>
          </a:xfrm>
        </p:grpSpPr>
        <p:sp>
          <p:nvSpPr>
            <p:cNvPr id="35" name="TextBox 34">
              <a:extLst>
                <a:ext uri="{FF2B5EF4-FFF2-40B4-BE49-F238E27FC236}">
                  <a16:creationId xmlns:a16="http://schemas.microsoft.com/office/drawing/2014/main" id="{774A5D53-EC0B-0FE7-C085-F09F4CFFE595}"/>
                </a:ext>
              </a:extLst>
            </p:cNvPr>
            <p:cNvSpPr txBox="1"/>
            <p:nvPr/>
          </p:nvSpPr>
          <p:spPr>
            <a:xfrm>
              <a:off x="3772606" y="1461901"/>
              <a:ext cx="273401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Anti-Shine-Dalgarno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ASD</a:t>
              </a: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36" name="Left Brace 35">
              <a:extLst>
                <a:ext uri="{FF2B5EF4-FFF2-40B4-BE49-F238E27FC236}">
                  <a16:creationId xmlns:a16="http://schemas.microsoft.com/office/drawing/2014/main" id="{4C929069-956E-C01B-C9C9-B78BD9C9A2C2}"/>
                </a:ext>
              </a:extLst>
            </p:cNvPr>
            <p:cNvSpPr/>
            <p:nvPr/>
          </p:nvSpPr>
          <p:spPr>
            <a:xfrm rot="5400000">
              <a:off x="5062874" y="1722397"/>
              <a:ext cx="118723" cy="1049571"/>
            </a:xfrm>
            <a:prstGeom prst="leftBrace">
              <a:avLst/>
            </a:prstGeom>
            <a:ln w="12700"/>
            <a:effectLst/>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4" name="Group 73">
            <a:extLst>
              <a:ext uri="{FF2B5EF4-FFF2-40B4-BE49-F238E27FC236}">
                <a16:creationId xmlns:a16="http://schemas.microsoft.com/office/drawing/2014/main" id="{187515AA-8B55-7085-2072-1CC8FE310F97}"/>
              </a:ext>
            </a:extLst>
          </p:cNvPr>
          <p:cNvGrpSpPr/>
          <p:nvPr/>
        </p:nvGrpSpPr>
        <p:grpSpPr>
          <a:xfrm>
            <a:off x="5367600" y="2851394"/>
            <a:ext cx="1754005" cy="797139"/>
            <a:chOff x="1298721" y="2579901"/>
            <a:chExt cx="1754005" cy="797139"/>
          </a:xfrm>
        </p:grpSpPr>
        <p:sp>
          <p:nvSpPr>
            <p:cNvPr id="67" name="TextBox 66">
              <a:extLst>
                <a:ext uri="{FF2B5EF4-FFF2-40B4-BE49-F238E27FC236}">
                  <a16:creationId xmlns:a16="http://schemas.microsoft.com/office/drawing/2014/main" id="{0D32C29D-C11A-12AE-935D-6DA8B0BBC127}"/>
                </a:ext>
              </a:extLst>
            </p:cNvPr>
            <p:cNvSpPr txBox="1"/>
            <p:nvPr/>
          </p:nvSpPr>
          <p:spPr>
            <a:xfrm>
              <a:off x="1298721" y="2730709"/>
              <a:ext cx="1754005"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Shine-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Dalgarno (</a:t>
              </a: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SD</a:t>
              </a: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t>
              </a:r>
            </a:p>
          </p:txBody>
        </p:sp>
        <p:sp>
          <p:nvSpPr>
            <p:cNvPr id="68" name="Left Brace 67">
              <a:extLst>
                <a:ext uri="{FF2B5EF4-FFF2-40B4-BE49-F238E27FC236}">
                  <a16:creationId xmlns:a16="http://schemas.microsoft.com/office/drawing/2014/main" id="{B9389C79-D6D8-064D-EB54-5004F5534B4E}"/>
                </a:ext>
              </a:extLst>
            </p:cNvPr>
            <p:cNvSpPr/>
            <p:nvPr/>
          </p:nvSpPr>
          <p:spPr>
            <a:xfrm rot="16200000" flipV="1">
              <a:off x="2116363" y="2114477"/>
              <a:ext cx="118723" cy="1049571"/>
            </a:xfrm>
            <a:prstGeom prst="leftBrace">
              <a:avLst/>
            </a:prstGeom>
            <a:ln w="12700"/>
            <a:effectLst/>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1" name="Group 80">
            <a:extLst>
              <a:ext uri="{FF2B5EF4-FFF2-40B4-BE49-F238E27FC236}">
                <a16:creationId xmlns:a16="http://schemas.microsoft.com/office/drawing/2014/main" id="{C8714C3B-44B3-F470-4B2E-98C6ED448C04}"/>
              </a:ext>
            </a:extLst>
          </p:cNvPr>
          <p:cNvGrpSpPr/>
          <p:nvPr/>
        </p:nvGrpSpPr>
        <p:grpSpPr>
          <a:xfrm>
            <a:off x="4434124" y="2547723"/>
            <a:ext cx="5136910" cy="702044"/>
            <a:chOff x="110840" y="2547723"/>
            <a:chExt cx="5136910" cy="702044"/>
          </a:xfrm>
        </p:grpSpPr>
        <p:grpSp>
          <p:nvGrpSpPr>
            <p:cNvPr id="73" name="Group 72">
              <a:extLst>
                <a:ext uri="{FF2B5EF4-FFF2-40B4-BE49-F238E27FC236}">
                  <a16:creationId xmlns:a16="http://schemas.microsoft.com/office/drawing/2014/main" id="{B8D16119-095F-490F-4059-5D07DDE2C017}"/>
                </a:ext>
              </a:extLst>
            </p:cNvPr>
            <p:cNvGrpSpPr/>
            <p:nvPr/>
          </p:nvGrpSpPr>
          <p:grpSpPr>
            <a:xfrm>
              <a:off x="110840" y="2547723"/>
              <a:ext cx="4792397" cy="369332"/>
              <a:chOff x="365245" y="2276230"/>
              <a:chExt cx="4792397" cy="369332"/>
            </a:xfrm>
          </p:grpSpPr>
          <p:sp>
            <p:nvSpPr>
              <p:cNvPr id="22" name="TextBox 21">
                <a:extLst>
                  <a:ext uri="{FF2B5EF4-FFF2-40B4-BE49-F238E27FC236}">
                    <a16:creationId xmlns:a16="http://schemas.microsoft.com/office/drawing/2014/main" id="{37C7C666-D6D5-1381-7454-B5F3336BA219}"/>
                  </a:ext>
                </a:extLst>
              </p:cNvPr>
              <p:cNvSpPr txBox="1"/>
              <p:nvPr/>
            </p:nvSpPr>
            <p:spPr>
              <a:xfrm>
                <a:off x="783627" y="2276230"/>
                <a:ext cx="401263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 normalizeH="0" baseline="0" noProof="0" dirty="0">
                    <a:ln>
                      <a:noFill/>
                    </a:ln>
                    <a:solidFill>
                      <a:srgbClr val="002060"/>
                    </a:solidFill>
                    <a:effectLst/>
                    <a:uLnTx/>
                    <a:uFillTx/>
                    <a:latin typeface="Courier New" panose="02070309020205020404" pitchFamily="49" charset="0"/>
                    <a:ea typeface="+mn-ea"/>
                    <a:cs typeface="Courier New" panose="02070309020205020404" pitchFamily="49" charset="0"/>
                  </a:rPr>
                  <a:t>NNNNN</a:t>
                </a:r>
                <a:r>
                  <a:rPr kumimoji="0" lang="en-US" sz="1800" b="1" i="0" u="none" strike="noStrike" kern="1200" cap="none" spc="150" normalizeH="0" baseline="0" noProof="0" dirty="0">
                    <a:ln>
                      <a:noFill/>
                    </a:ln>
                    <a:solidFill>
                      <a:srgbClr val="002060"/>
                    </a:solidFill>
                    <a:effectLst/>
                    <a:uLnTx/>
                    <a:uFillTx/>
                    <a:latin typeface="Courier New" panose="02070309020205020404" pitchFamily="49" charset="0"/>
                    <a:ea typeface="+mn-ea"/>
                    <a:cs typeface="Courier New" panose="02070309020205020404" pitchFamily="49" charset="0"/>
                  </a:rPr>
                  <a:t>AGGAGGU</a:t>
                </a:r>
                <a:r>
                  <a:rPr kumimoji="0" lang="en-US" sz="1800" b="0" i="0" u="none" strike="noStrike" kern="1200" cap="none" spc="150" normalizeH="0" baseline="0" noProof="0" dirty="0">
                    <a:ln>
                      <a:noFill/>
                    </a:ln>
                    <a:solidFill>
                      <a:srgbClr val="002060"/>
                    </a:solidFill>
                    <a:effectLst/>
                    <a:uLnTx/>
                    <a:uFillTx/>
                    <a:latin typeface="Courier New" panose="02070309020205020404" pitchFamily="49" charset="0"/>
                    <a:ea typeface="+mn-ea"/>
                    <a:cs typeface="Courier New" panose="02070309020205020404" pitchFamily="49" charset="0"/>
                  </a:rPr>
                  <a:t>(N</a:t>
                </a:r>
                <a:r>
                  <a:rPr kumimoji="0" lang="en-US" sz="1800" b="0" i="0" u="none" strike="noStrike" kern="1200" cap="none" spc="150" normalizeH="0" baseline="-25000" noProof="0" dirty="0">
                    <a:ln>
                      <a:noFill/>
                    </a:ln>
                    <a:solidFill>
                      <a:srgbClr val="002060"/>
                    </a:solidFill>
                    <a:effectLst/>
                    <a:uLnTx/>
                    <a:uFillTx/>
                    <a:latin typeface="Courier New" panose="02070309020205020404" pitchFamily="49" charset="0"/>
                    <a:ea typeface="+mn-ea"/>
                    <a:cs typeface="Courier New" panose="02070309020205020404" pitchFamily="49" charset="0"/>
                  </a:rPr>
                  <a:t>5-10</a:t>
                </a:r>
                <a:r>
                  <a:rPr kumimoji="0" lang="en-US" sz="1800" b="0" i="0" u="none" strike="noStrike" kern="1200" cap="none" spc="150" normalizeH="0" baseline="0" noProof="0" dirty="0">
                    <a:ln>
                      <a:noFill/>
                    </a:ln>
                    <a:solidFill>
                      <a:srgbClr val="002060"/>
                    </a:solidFill>
                    <a:effectLst/>
                    <a:uLnTx/>
                    <a:uFillTx/>
                    <a:latin typeface="Courier New" panose="02070309020205020404" pitchFamily="49" charset="0"/>
                    <a:ea typeface="+mn-ea"/>
                    <a:cs typeface="Courier New" panose="02070309020205020404" pitchFamily="49" charset="0"/>
                  </a:rPr>
                  <a:t>)</a:t>
                </a:r>
                <a:r>
                  <a:rPr kumimoji="0" lang="en-US" sz="1800" b="1" i="0" u="none" strike="noStrike" kern="1200" cap="none" spc="15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AUG</a:t>
                </a:r>
                <a:r>
                  <a:rPr kumimoji="0" lang="en-US" sz="1800" b="0" i="0" u="none" strike="noStrike" kern="1200" cap="none" spc="150" normalizeH="0" baseline="0" noProof="0" dirty="0">
                    <a:ln>
                      <a:noFill/>
                    </a:ln>
                    <a:solidFill>
                      <a:srgbClr val="002060"/>
                    </a:solidFill>
                    <a:effectLst/>
                    <a:uLnTx/>
                    <a:uFillTx/>
                    <a:latin typeface="Courier New" panose="02070309020205020404" pitchFamily="49" charset="0"/>
                    <a:ea typeface="+mn-ea"/>
                    <a:cs typeface="Courier New" panose="02070309020205020404" pitchFamily="49" charset="0"/>
                  </a:rPr>
                  <a:t>(</a:t>
                </a:r>
                <a:r>
                  <a:rPr kumimoji="0" lang="en-US" sz="1800" b="0" i="0" u="none" strike="noStrike" kern="1200" cap="none" spc="150" normalizeH="0" baseline="0" noProof="0" dirty="0" err="1">
                    <a:ln>
                      <a:noFill/>
                    </a:ln>
                    <a:solidFill>
                      <a:srgbClr val="002060"/>
                    </a:solidFill>
                    <a:effectLst/>
                    <a:uLnTx/>
                    <a:uFillTx/>
                    <a:latin typeface="Courier New" panose="02070309020205020404" pitchFamily="49" charset="0"/>
                    <a:ea typeface="+mn-ea"/>
                    <a:cs typeface="Courier New" panose="02070309020205020404" pitchFamily="49" charset="0"/>
                  </a:rPr>
                  <a:t>N</a:t>
                </a:r>
                <a:r>
                  <a:rPr kumimoji="0" lang="en-US" sz="1800" b="0" i="0" u="none" strike="noStrike" kern="1200" cap="none" spc="150" normalizeH="0" baseline="-25000" noProof="0" dirty="0" err="1">
                    <a:ln>
                      <a:noFill/>
                    </a:ln>
                    <a:solidFill>
                      <a:srgbClr val="002060"/>
                    </a:solidFill>
                    <a:effectLst/>
                    <a:uLnTx/>
                    <a:uFillTx/>
                    <a:latin typeface="Courier New" panose="02070309020205020404" pitchFamily="49" charset="0"/>
                    <a:ea typeface="+mn-ea"/>
                    <a:cs typeface="Courier New" panose="02070309020205020404" pitchFamily="49" charset="0"/>
                  </a:rPr>
                  <a:t>n</a:t>
                </a:r>
                <a:r>
                  <a:rPr kumimoji="0" lang="en-US" sz="1800" b="0" i="0" u="none" strike="noStrike" kern="1200" cap="none" spc="150" normalizeH="0" baseline="0" noProof="0" dirty="0">
                    <a:ln>
                      <a:noFill/>
                    </a:ln>
                    <a:solidFill>
                      <a:srgbClr val="002060"/>
                    </a:solidFill>
                    <a:effectLst/>
                    <a:uLnTx/>
                    <a:uFillTx/>
                    <a:latin typeface="Courier New" panose="02070309020205020404" pitchFamily="49" charset="0"/>
                    <a:ea typeface="+mn-ea"/>
                    <a:cs typeface="Courier New" panose="02070309020205020404" pitchFamily="49" charset="0"/>
                  </a:rPr>
                  <a:t>)</a:t>
                </a:r>
                <a:endParaRPr kumimoji="0" lang="en-US" sz="1800" b="1" i="0" u="none" strike="noStrike" kern="1200" cap="none" spc="15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3" name="TextBox 32">
                <a:extLst>
                  <a:ext uri="{FF2B5EF4-FFF2-40B4-BE49-F238E27FC236}">
                    <a16:creationId xmlns:a16="http://schemas.microsoft.com/office/drawing/2014/main" id="{C5734F43-7F64-B0B9-37F0-E3664AF7525B}"/>
                  </a:ext>
                </a:extLst>
              </p:cNvPr>
              <p:cNvSpPr txBox="1"/>
              <p:nvPr/>
            </p:nvSpPr>
            <p:spPr>
              <a:xfrm>
                <a:off x="4697260" y="2276230"/>
                <a:ext cx="4603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rPr>
                  <a:t>3ʹ</a:t>
                </a:r>
              </a:p>
            </p:txBody>
          </p:sp>
          <p:sp>
            <p:nvSpPr>
              <p:cNvPr id="34" name="TextBox 33">
                <a:extLst>
                  <a:ext uri="{FF2B5EF4-FFF2-40B4-BE49-F238E27FC236}">
                    <a16:creationId xmlns:a16="http://schemas.microsoft.com/office/drawing/2014/main" id="{679D29D3-4340-25E5-EE0D-795CDFF1EEE5}"/>
                  </a:ext>
                </a:extLst>
              </p:cNvPr>
              <p:cNvSpPr txBox="1"/>
              <p:nvPr/>
            </p:nvSpPr>
            <p:spPr>
              <a:xfrm>
                <a:off x="365245" y="2276230"/>
                <a:ext cx="4603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rPr>
                  <a:t>5ʹ</a:t>
                </a:r>
              </a:p>
            </p:txBody>
          </p:sp>
        </p:grpSp>
        <p:sp>
          <p:nvSpPr>
            <p:cNvPr id="72" name="TextBox 71">
              <a:extLst>
                <a:ext uri="{FF2B5EF4-FFF2-40B4-BE49-F238E27FC236}">
                  <a16:creationId xmlns:a16="http://schemas.microsoft.com/office/drawing/2014/main" id="{3A3DCE0B-7396-FF83-0C1F-FF4154D85DF6}"/>
                </a:ext>
              </a:extLst>
            </p:cNvPr>
            <p:cNvSpPr txBox="1"/>
            <p:nvPr/>
          </p:nvSpPr>
          <p:spPr>
            <a:xfrm>
              <a:off x="4364174" y="2880435"/>
              <a:ext cx="883576"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73E87"/>
                  </a:solidFill>
                  <a:effectLst/>
                  <a:uLnTx/>
                  <a:uFillTx/>
                  <a:latin typeface="Century Gothic" panose="020B0502020202020204" pitchFamily="34" charset="0"/>
                  <a:ea typeface="+mn-ea"/>
                  <a:cs typeface="+mn-cs"/>
                </a:rPr>
                <a:t>mRNA</a:t>
              </a:r>
            </a:p>
          </p:txBody>
        </p:sp>
      </p:grpSp>
      <p:grpSp>
        <p:nvGrpSpPr>
          <p:cNvPr id="76" name="Group 75">
            <a:extLst>
              <a:ext uri="{FF2B5EF4-FFF2-40B4-BE49-F238E27FC236}">
                <a16:creationId xmlns:a16="http://schemas.microsoft.com/office/drawing/2014/main" id="{45637929-B6EC-10EC-9252-3ED9D15B1E8E}"/>
              </a:ext>
            </a:extLst>
          </p:cNvPr>
          <p:cNvGrpSpPr/>
          <p:nvPr/>
        </p:nvGrpSpPr>
        <p:grpSpPr>
          <a:xfrm>
            <a:off x="7352694" y="2851393"/>
            <a:ext cx="1124026" cy="797140"/>
            <a:chOff x="1293312" y="2579900"/>
            <a:chExt cx="1124026" cy="797140"/>
          </a:xfrm>
        </p:grpSpPr>
        <p:sp>
          <p:nvSpPr>
            <p:cNvPr id="77" name="TextBox 76">
              <a:extLst>
                <a:ext uri="{FF2B5EF4-FFF2-40B4-BE49-F238E27FC236}">
                  <a16:creationId xmlns:a16="http://schemas.microsoft.com/office/drawing/2014/main" id="{112A1268-9684-AA25-962D-4993784D792A}"/>
                </a:ext>
              </a:extLst>
            </p:cNvPr>
            <p:cNvSpPr txBox="1"/>
            <p:nvPr/>
          </p:nvSpPr>
          <p:spPr>
            <a:xfrm>
              <a:off x="1293312" y="2730709"/>
              <a:ext cx="1124026"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Initiation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Codon</a:t>
              </a:r>
            </a:p>
          </p:txBody>
        </p:sp>
        <p:sp>
          <p:nvSpPr>
            <p:cNvPr id="78" name="Left Brace 77">
              <a:extLst>
                <a:ext uri="{FF2B5EF4-FFF2-40B4-BE49-F238E27FC236}">
                  <a16:creationId xmlns:a16="http://schemas.microsoft.com/office/drawing/2014/main" id="{B299A1BE-C005-5ED0-3AAA-E30896958FAB}"/>
                </a:ext>
              </a:extLst>
            </p:cNvPr>
            <p:cNvSpPr/>
            <p:nvPr/>
          </p:nvSpPr>
          <p:spPr>
            <a:xfrm rot="16200000" flipV="1">
              <a:off x="1794261" y="2409070"/>
              <a:ext cx="118723" cy="460383"/>
            </a:xfrm>
            <a:prstGeom prst="leftBrace">
              <a:avLst/>
            </a:prstGeom>
            <a:ln w="12700"/>
            <a:effectLst/>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0" name="Group 79">
            <a:extLst>
              <a:ext uri="{FF2B5EF4-FFF2-40B4-BE49-F238E27FC236}">
                <a16:creationId xmlns:a16="http://schemas.microsoft.com/office/drawing/2014/main" id="{134B1078-898B-2D99-00CC-DE1877D8BCBF}"/>
              </a:ext>
            </a:extLst>
          </p:cNvPr>
          <p:cNvGrpSpPr/>
          <p:nvPr/>
        </p:nvGrpSpPr>
        <p:grpSpPr>
          <a:xfrm>
            <a:off x="4832966" y="1508603"/>
            <a:ext cx="4089855" cy="1112583"/>
            <a:chOff x="509682" y="1508603"/>
            <a:chExt cx="4089855" cy="1112583"/>
          </a:xfrm>
        </p:grpSpPr>
        <p:grpSp>
          <p:nvGrpSpPr>
            <p:cNvPr id="70" name="Group 69">
              <a:extLst>
                <a:ext uri="{FF2B5EF4-FFF2-40B4-BE49-F238E27FC236}">
                  <a16:creationId xmlns:a16="http://schemas.microsoft.com/office/drawing/2014/main" id="{9F40A9CA-0B64-EE8A-8E58-5283D4A6FD72}"/>
                </a:ext>
              </a:extLst>
            </p:cNvPr>
            <p:cNvGrpSpPr/>
            <p:nvPr/>
          </p:nvGrpSpPr>
          <p:grpSpPr>
            <a:xfrm>
              <a:off x="509682" y="1863954"/>
              <a:ext cx="3562950" cy="757232"/>
              <a:chOff x="764087" y="1592461"/>
              <a:chExt cx="3562950" cy="757232"/>
            </a:xfrm>
          </p:grpSpPr>
          <p:sp>
            <p:nvSpPr>
              <p:cNvPr id="18" name="TextBox 17">
                <a:extLst>
                  <a:ext uri="{FF2B5EF4-FFF2-40B4-BE49-F238E27FC236}">
                    <a16:creationId xmlns:a16="http://schemas.microsoft.com/office/drawing/2014/main" id="{D41146D4-A7D0-EFC8-BE71-622D209132DC}"/>
                  </a:ext>
                </a:extLst>
              </p:cNvPr>
              <p:cNvSpPr txBox="1"/>
              <p:nvPr/>
            </p:nvSpPr>
            <p:spPr>
              <a:xfrm>
                <a:off x="1088277" y="1732347"/>
                <a:ext cx="3225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5E0DB">
                        <a:lumMod val="75000"/>
                      </a:srgbClr>
                    </a:solidFill>
                    <a:effectLst/>
                    <a:uLnTx/>
                    <a:uFillTx/>
                    <a:latin typeface="Courier New" panose="02070309020205020404" pitchFamily="49" charset="0"/>
                    <a:ea typeface="+mn-ea"/>
                    <a:cs typeface="Courier New" panose="02070309020205020404" pitchFamily="49" charset="0"/>
                  </a:rPr>
                  <a:t>A</a:t>
                </a:r>
              </a:p>
            </p:txBody>
          </p:sp>
          <p:sp>
            <p:nvSpPr>
              <p:cNvPr id="19" name="TextBox 18">
                <a:extLst>
                  <a:ext uri="{FF2B5EF4-FFF2-40B4-BE49-F238E27FC236}">
                    <a16:creationId xmlns:a16="http://schemas.microsoft.com/office/drawing/2014/main" id="{7699C3D5-048F-ECCA-BFD4-3C43B6A45DEE}"/>
                  </a:ext>
                </a:extLst>
              </p:cNvPr>
              <p:cNvSpPr txBox="1"/>
              <p:nvPr/>
            </p:nvSpPr>
            <p:spPr>
              <a:xfrm>
                <a:off x="1270618" y="1836763"/>
                <a:ext cx="33214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5E0DB">
                        <a:lumMod val="75000"/>
                      </a:srgbClr>
                    </a:solidFill>
                    <a:effectLst/>
                    <a:uLnTx/>
                    <a:uFillTx/>
                    <a:latin typeface="Courier New" panose="02070309020205020404" pitchFamily="49" charset="0"/>
                    <a:ea typeface="+mn-ea"/>
                    <a:cs typeface="Courier New" panose="02070309020205020404" pitchFamily="49" charset="0"/>
                  </a:rPr>
                  <a:t>U</a:t>
                </a:r>
              </a:p>
            </p:txBody>
          </p:sp>
          <p:sp>
            <p:nvSpPr>
              <p:cNvPr id="20" name="TextBox 19">
                <a:extLst>
                  <a:ext uri="{FF2B5EF4-FFF2-40B4-BE49-F238E27FC236}">
                    <a16:creationId xmlns:a16="http://schemas.microsoft.com/office/drawing/2014/main" id="{E7E8CF65-17DB-FDE0-C21D-9653B2AE6046}"/>
                  </a:ext>
                </a:extLst>
              </p:cNvPr>
              <p:cNvSpPr txBox="1"/>
              <p:nvPr/>
            </p:nvSpPr>
            <p:spPr>
              <a:xfrm>
                <a:off x="1548659" y="1980361"/>
                <a:ext cx="128432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50" normalizeH="0" baseline="0" noProof="0" dirty="0">
                    <a:ln>
                      <a:noFill/>
                    </a:ln>
                    <a:solidFill>
                      <a:srgbClr val="05E0DB">
                        <a:lumMod val="75000"/>
                      </a:srgbClr>
                    </a:solidFill>
                    <a:effectLst/>
                    <a:uLnTx/>
                    <a:uFillTx/>
                    <a:latin typeface="Courier New" panose="02070309020205020404" pitchFamily="49" charset="0"/>
                    <a:ea typeface="+mn-ea"/>
                    <a:cs typeface="Courier New" panose="02070309020205020404" pitchFamily="49" charset="0"/>
                  </a:rPr>
                  <a:t>UCCUCCA</a:t>
                </a:r>
              </a:p>
            </p:txBody>
          </p:sp>
          <p:sp>
            <p:nvSpPr>
              <p:cNvPr id="21" name="TextBox 20">
                <a:extLst>
                  <a:ext uri="{FF2B5EF4-FFF2-40B4-BE49-F238E27FC236}">
                    <a16:creationId xmlns:a16="http://schemas.microsoft.com/office/drawing/2014/main" id="{9C62984C-C332-7C4C-E5F3-B7B5B016D165}"/>
                  </a:ext>
                </a:extLst>
              </p:cNvPr>
              <p:cNvSpPr txBox="1"/>
              <p:nvPr/>
            </p:nvSpPr>
            <p:spPr>
              <a:xfrm>
                <a:off x="764087" y="1732347"/>
                <a:ext cx="4603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rPr>
                  <a:t>3ʹ</a:t>
                </a:r>
              </a:p>
            </p:txBody>
          </p:sp>
          <p:sp>
            <p:nvSpPr>
              <p:cNvPr id="25" name="Arc 24">
                <a:extLst>
                  <a:ext uri="{FF2B5EF4-FFF2-40B4-BE49-F238E27FC236}">
                    <a16:creationId xmlns:a16="http://schemas.microsoft.com/office/drawing/2014/main" id="{D470A845-493C-CF9A-A609-B4580B4007F9}"/>
                  </a:ext>
                </a:extLst>
              </p:cNvPr>
              <p:cNvSpPr/>
              <p:nvPr/>
            </p:nvSpPr>
            <p:spPr>
              <a:xfrm flipV="1">
                <a:off x="2227893" y="1836763"/>
                <a:ext cx="1049572" cy="324226"/>
              </a:xfrm>
              <a:prstGeom prst="arc">
                <a:avLst/>
              </a:prstGeom>
              <a:ln w="762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Arc 25">
                <a:extLst>
                  <a:ext uri="{FF2B5EF4-FFF2-40B4-BE49-F238E27FC236}">
                    <a16:creationId xmlns:a16="http://schemas.microsoft.com/office/drawing/2014/main" id="{73BBDF80-B080-6F3E-3200-1C585B59CBC7}"/>
                  </a:ext>
                </a:extLst>
              </p:cNvPr>
              <p:cNvSpPr/>
              <p:nvPr/>
            </p:nvSpPr>
            <p:spPr>
              <a:xfrm flipH="1">
                <a:off x="3277465" y="1782349"/>
                <a:ext cx="1049572" cy="324226"/>
              </a:xfrm>
              <a:prstGeom prst="arc">
                <a:avLst/>
              </a:prstGeom>
              <a:ln w="762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8" name="Straight Connector 27">
                <a:extLst>
                  <a:ext uri="{FF2B5EF4-FFF2-40B4-BE49-F238E27FC236}">
                    <a16:creationId xmlns:a16="http://schemas.microsoft.com/office/drawing/2014/main" id="{F5D6E53E-B52D-456D-5DE2-B4D349DDD098}"/>
                  </a:ext>
                </a:extLst>
              </p:cNvPr>
              <p:cNvCxnSpPr>
                <a:cxnSpLocks/>
              </p:cNvCxnSpPr>
              <p:nvPr/>
            </p:nvCxnSpPr>
            <p:spPr>
              <a:xfrm>
                <a:off x="3190143" y="1970742"/>
                <a:ext cx="198162" cy="50687"/>
              </a:xfrm>
              <a:prstGeom prst="line">
                <a:avLst/>
              </a:prstGeom>
              <a:effectLst/>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5F69233E-2061-4540-5A12-63D303E4CCE7}"/>
                  </a:ext>
                </a:extLst>
              </p:cNvPr>
              <p:cNvCxnSpPr>
                <a:cxnSpLocks/>
              </p:cNvCxnSpPr>
              <p:nvPr/>
            </p:nvCxnSpPr>
            <p:spPr>
              <a:xfrm>
                <a:off x="3178384" y="1916328"/>
                <a:ext cx="198162" cy="50687"/>
              </a:xfrm>
              <a:prstGeom prst="line">
                <a:avLst/>
              </a:prstGeom>
              <a:effectLst/>
            </p:spPr>
            <p:style>
              <a:lnRef idx="2">
                <a:schemeClr val="dk1"/>
              </a:lnRef>
              <a:fillRef idx="0">
                <a:schemeClr val="dk1"/>
              </a:fillRef>
              <a:effectRef idx="1">
                <a:schemeClr val="dk1"/>
              </a:effectRef>
              <a:fontRef idx="minor">
                <a:schemeClr val="tx1"/>
              </a:fontRef>
            </p:style>
          </p:cxnSp>
          <p:sp>
            <p:nvSpPr>
              <p:cNvPr id="32" name="TextBox 31">
                <a:extLst>
                  <a:ext uri="{FF2B5EF4-FFF2-40B4-BE49-F238E27FC236}">
                    <a16:creationId xmlns:a16="http://schemas.microsoft.com/office/drawing/2014/main" id="{44CA9DF9-D6FD-872A-6F4B-262440B9A672}"/>
                  </a:ext>
                </a:extLst>
              </p:cNvPr>
              <p:cNvSpPr txBox="1"/>
              <p:nvPr/>
            </p:nvSpPr>
            <p:spPr>
              <a:xfrm>
                <a:off x="3784850" y="1592461"/>
                <a:ext cx="4603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rPr>
                  <a:t>5ʹ</a:t>
                </a:r>
              </a:p>
            </p:txBody>
          </p:sp>
        </p:grpSp>
        <p:sp>
          <p:nvSpPr>
            <p:cNvPr id="69" name="TextBox 68">
              <a:extLst>
                <a:ext uri="{FF2B5EF4-FFF2-40B4-BE49-F238E27FC236}">
                  <a16:creationId xmlns:a16="http://schemas.microsoft.com/office/drawing/2014/main" id="{41A5ABE7-F15B-A224-6001-9E49071C4842}"/>
                </a:ext>
              </a:extLst>
            </p:cNvPr>
            <p:cNvSpPr txBox="1"/>
            <p:nvPr/>
          </p:nvSpPr>
          <p:spPr>
            <a:xfrm>
              <a:off x="3427421" y="1508603"/>
              <a:ext cx="1172116"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5E0DB">
                      <a:lumMod val="75000"/>
                    </a:srgbClr>
                  </a:solidFill>
                  <a:effectLst/>
                  <a:uLnTx/>
                  <a:uFillTx/>
                  <a:latin typeface="Century Gothic" panose="020B0502020202020204" pitchFamily="34" charset="0"/>
                  <a:ea typeface="+mn-ea"/>
                  <a:cs typeface="+mn-cs"/>
                </a:rPr>
                <a:t>16S rRNA</a:t>
              </a:r>
            </a:p>
          </p:txBody>
        </p:sp>
      </p:grpSp>
      <p:grpSp>
        <p:nvGrpSpPr>
          <p:cNvPr id="71" name="Group 70">
            <a:extLst>
              <a:ext uri="{FF2B5EF4-FFF2-40B4-BE49-F238E27FC236}">
                <a16:creationId xmlns:a16="http://schemas.microsoft.com/office/drawing/2014/main" id="{E6E7DD73-A502-782C-053E-337D36D6BD73}"/>
              </a:ext>
            </a:extLst>
          </p:cNvPr>
          <p:cNvGrpSpPr/>
          <p:nvPr/>
        </p:nvGrpSpPr>
        <p:grpSpPr>
          <a:xfrm>
            <a:off x="5772633" y="2552385"/>
            <a:ext cx="958850" cy="68801"/>
            <a:chOff x="1703754" y="2280892"/>
            <a:chExt cx="958850" cy="68801"/>
          </a:xfrm>
        </p:grpSpPr>
        <p:grpSp>
          <p:nvGrpSpPr>
            <p:cNvPr id="44" name="Group 43">
              <a:extLst>
                <a:ext uri="{FF2B5EF4-FFF2-40B4-BE49-F238E27FC236}">
                  <a16:creationId xmlns:a16="http://schemas.microsoft.com/office/drawing/2014/main" id="{381713F8-3497-0752-668F-BD2D85757098}"/>
                </a:ext>
              </a:extLst>
            </p:cNvPr>
            <p:cNvGrpSpPr/>
            <p:nvPr/>
          </p:nvGrpSpPr>
          <p:grpSpPr>
            <a:xfrm>
              <a:off x="1703754" y="2280892"/>
              <a:ext cx="28575" cy="68801"/>
              <a:chOff x="1694229" y="2280892"/>
              <a:chExt cx="28575" cy="68801"/>
            </a:xfrm>
          </p:grpSpPr>
          <p:cxnSp>
            <p:nvCxnSpPr>
              <p:cNvPr id="40" name="Straight Connector 39">
                <a:extLst>
                  <a:ext uri="{FF2B5EF4-FFF2-40B4-BE49-F238E27FC236}">
                    <a16:creationId xmlns:a16="http://schemas.microsoft.com/office/drawing/2014/main" id="{F35240E4-4298-D02F-DC23-9F0EDA1D7F23}"/>
                  </a:ext>
                </a:extLst>
              </p:cNvPr>
              <p:cNvCxnSpPr>
                <a:cxnSpLocks/>
              </p:cNvCxnSpPr>
              <p:nvPr/>
            </p:nvCxnSpPr>
            <p:spPr>
              <a:xfrm>
                <a:off x="1694229"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5E9C271E-D95A-F234-7E35-BA4D53AE0E9F}"/>
                  </a:ext>
                </a:extLst>
              </p:cNvPr>
              <p:cNvCxnSpPr>
                <a:cxnSpLocks/>
              </p:cNvCxnSpPr>
              <p:nvPr/>
            </p:nvCxnSpPr>
            <p:spPr>
              <a:xfrm>
                <a:off x="1722804"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grpSp>
        <p:grpSp>
          <p:nvGrpSpPr>
            <p:cNvPr id="48" name="Group 47">
              <a:extLst>
                <a:ext uri="{FF2B5EF4-FFF2-40B4-BE49-F238E27FC236}">
                  <a16:creationId xmlns:a16="http://schemas.microsoft.com/office/drawing/2014/main" id="{F657683E-643B-2589-F112-39EC9C347FB4}"/>
                </a:ext>
              </a:extLst>
            </p:cNvPr>
            <p:cNvGrpSpPr/>
            <p:nvPr/>
          </p:nvGrpSpPr>
          <p:grpSpPr>
            <a:xfrm>
              <a:off x="1846619" y="2280892"/>
              <a:ext cx="53985" cy="68801"/>
              <a:chOff x="1840269" y="2280892"/>
              <a:chExt cx="53985" cy="68801"/>
            </a:xfrm>
          </p:grpSpPr>
          <p:cxnSp>
            <p:nvCxnSpPr>
              <p:cNvPr id="42" name="Straight Connector 41">
                <a:extLst>
                  <a:ext uri="{FF2B5EF4-FFF2-40B4-BE49-F238E27FC236}">
                    <a16:creationId xmlns:a16="http://schemas.microsoft.com/office/drawing/2014/main" id="{E1E081B9-814E-9EAA-2053-1A785C71E0C6}"/>
                  </a:ext>
                </a:extLst>
              </p:cNvPr>
              <p:cNvCxnSpPr>
                <a:cxnSpLocks/>
              </p:cNvCxnSpPr>
              <p:nvPr/>
            </p:nvCxnSpPr>
            <p:spPr>
              <a:xfrm>
                <a:off x="1894254"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79E51C46-E438-A104-DAD5-E1F5C1728ECE}"/>
                  </a:ext>
                </a:extLst>
              </p:cNvPr>
              <p:cNvCxnSpPr>
                <a:cxnSpLocks/>
              </p:cNvCxnSpPr>
              <p:nvPr/>
            </p:nvCxnSpPr>
            <p:spPr>
              <a:xfrm>
                <a:off x="1840269"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6E057617-7EFF-4581-88AF-E02A907C091E}"/>
                  </a:ext>
                </a:extLst>
              </p:cNvPr>
              <p:cNvCxnSpPr>
                <a:cxnSpLocks/>
              </p:cNvCxnSpPr>
              <p:nvPr/>
            </p:nvCxnSpPr>
            <p:spPr>
              <a:xfrm>
                <a:off x="1867261"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grpSp>
        <p:grpSp>
          <p:nvGrpSpPr>
            <p:cNvPr id="49" name="Group 48">
              <a:extLst>
                <a:ext uri="{FF2B5EF4-FFF2-40B4-BE49-F238E27FC236}">
                  <a16:creationId xmlns:a16="http://schemas.microsoft.com/office/drawing/2014/main" id="{7F88D1A0-40BE-833B-B90F-24544A90ED6B}"/>
                </a:ext>
              </a:extLst>
            </p:cNvPr>
            <p:cNvGrpSpPr/>
            <p:nvPr/>
          </p:nvGrpSpPr>
          <p:grpSpPr>
            <a:xfrm>
              <a:off x="2008544" y="2280892"/>
              <a:ext cx="53985" cy="68801"/>
              <a:chOff x="1840269" y="2280892"/>
              <a:chExt cx="53985" cy="68801"/>
            </a:xfrm>
          </p:grpSpPr>
          <p:cxnSp>
            <p:nvCxnSpPr>
              <p:cNvPr id="50" name="Straight Connector 49">
                <a:extLst>
                  <a:ext uri="{FF2B5EF4-FFF2-40B4-BE49-F238E27FC236}">
                    <a16:creationId xmlns:a16="http://schemas.microsoft.com/office/drawing/2014/main" id="{301A77AC-806B-465C-37FD-878CA99C05FD}"/>
                  </a:ext>
                </a:extLst>
              </p:cNvPr>
              <p:cNvCxnSpPr>
                <a:cxnSpLocks/>
              </p:cNvCxnSpPr>
              <p:nvPr/>
            </p:nvCxnSpPr>
            <p:spPr>
              <a:xfrm>
                <a:off x="1894254"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cxnSp>
            <p:nvCxnSpPr>
              <p:cNvPr id="51" name="Straight Connector 50">
                <a:extLst>
                  <a:ext uri="{FF2B5EF4-FFF2-40B4-BE49-F238E27FC236}">
                    <a16:creationId xmlns:a16="http://schemas.microsoft.com/office/drawing/2014/main" id="{6D55B7EE-DA9F-1CA7-C4EE-7454A2421A7A}"/>
                  </a:ext>
                </a:extLst>
              </p:cNvPr>
              <p:cNvCxnSpPr>
                <a:cxnSpLocks/>
              </p:cNvCxnSpPr>
              <p:nvPr/>
            </p:nvCxnSpPr>
            <p:spPr>
              <a:xfrm>
                <a:off x="1840269"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cxnSp>
            <p:nvCxnSpPr>
              <p:cNvPr id="52" name="Straight Connector 51">
                <a:extLst>
                  <a:ext uri="{FF2B5EF4-FFF2-40B4-BE49-F238E27FC236}">
                    <a16:creationId xmlns:a16="http://schemas.microsoft.com/office/drawing/2014/main" id="{A7EEB510-F6DE-2743-9D20-18E8F41CF640}"/>
                  </a:ext>
                </a:extLst>
              </p:cNvPr>
              <p:cNvCxnSpPr>
                <a:cxnSpLocks/>
              </p:cNvCxnSpPr>
              <p:nvPr/>
            </p:nvCxnSpPr>
            <p:spPr>
              <a:xfrm>
                <a:off x="1867261"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grpSp>
        <p:grpSp>
          <p:nvGrpSpPr>
            <p:cNvPr id="53" name="Group 52">
              <a:extLst>
                <a:ext uri="{FF2B5EF4-FFF2-40B4-BE49-F238E27FC236}">
                  <a16:creationId xmlns:a16="http://schemas.microsoft.com/office/drawing/2014/main" id="{A2B0F7E8-FF34-BFC4-5EE5-D7547E806A6D}"/>
                </a:ext>
              </a:extLst>
            </p:cNvPr>
            <p:cNvGrpSpPr/>
            <p:nvPr/>
          </p:nvGrpSpPr>
          <p:grpSpPr>
            <a:xfrm>
              <a:off x="2164129" y="2280892"/>
              <a:ext cx="28575" cy="68801"/>
              <a:chOff x="1694229" y="2280892"/>
              <a:chExt cx="28575" cy="68801"/>
            </a:xfrm>
          </p:grpSpPr>
          <p:cxnSp>
            <p:nvCxnSpPr>
              <p:cNvPr id="54" name="Straight Connector 53">
                <a:extLst>
                  <a:ext uri="{FF2B5EF4-FFF2-40B4-BE49-F238E27FC236}">
                    <a16:creationId xmlns:a16="http://schemas.microsoft.com/office/drawing/2014/main" id="{41DFBB76-125B-44EA-57C8-FE828E8A180D}"/>
                  </a:ext>
                </a:extLst>
              </p:cNvPr>
              <p:cNvCxnSpPr>
                <a:cxnSpLocks/>
              </p:cNvCxnSpPr>
              <p:nvPr/>
            </p:nvCxnSpPr>
            <p:spPr>
              <a:xfrm>
                <a:off x="1694229"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cxnSp>
            <p:nvCxnSpPr>
              <p:cNvPr id="55" name="Straight Connector 54">
                <a:extLst>
                  <a:ext uri="{FF2B5EF4-FFF2-40B4-BE49-F238E27FC236}">
                    <a16:creationId xmlns:a16="http://schemas.microsoft.com/office/drawing/2014/main" id="{366A5BF0-57B0-7D68-A7B8-293BEB0F6947}"/>
                  </a:ext>
                </a:extLst>
              </p:cNvPr>
              <p:cNvCxnSpPr>
                <a:cxnSpLocks/>
              </p:cNvCxnSpPr>
              <p:nvPr/>
            </p:nvCxnSpPr>
            <p:spPr>
              <a:xfrm>
                <a:off x="1722804"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grpSp>
        <p:grpSp>
          <p:nvGrpSpPr>
            <p:cNvPr id="56" name="Group 55">
              <a:extLst>
                <a:ext uri="{FF2B5EF4-FFF2-40B4-BE49-F238E27FC236}">
                  <a16:creationId xmlns:a16="http://schemas.microsoft.com/office/drawing/2014/main" id="{B83823B2-9B9F-5C1B-73E6-83233272583D}"/>
                </a:ext>
              </a:extLst>
            </p:cNvPr>
            <p:cNvGrpSpPr/>
            <p:nvPr/>
          </p:nvGrpSpPr>
          <p:grpSpPr>
            <a:xfrm>
              <a:off x="2310169" y="2280892"/>
              <a:ext cx="53985" cy="68801"/>
              <a:chOff x="1840269" y="2280892"/>
              <a:chExt cx="53985" cy="68801"/>
            </a:xfrm>
          </p:grpSpPr>
          <p:cxnSp>
            <p:nvCxnSpPr>
              <p:cNvPr id="57" name="Straight Connector 56">
                <a:extLst>
                  <a:ext uri="{FF2B5EF4-FFF2-40B4-BE49-F238E27FC236}">
                    <a16:creationId xmlns:a16="http://schemas.microsoft.com/office/drawing/2014/main" id="{7F7186E3-8E6B-D232-F7F0-C3A0DD3C830F}"/>
                  </a:ext>
                </a:extLst>
              </p:cNvPr>
              <p:cNvCxnSpPr>
                <a:cxnSpLocks/>
              </p:cNvCxnSpPr>
              <p:nvPr/>
            </p:nvCxnSpPr>
            <p:spPr>
              <a:xfrm>
                <a:off x="1894254"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cxnSp>
            <p:nvCxnSpPr>
              <p:cNvPr id="58" name="Straight Connector 57">
                <a:extLst>
                  <a:ext uri="{FF2B5EF4-FFF2-40B4-BE49-F238E27FC236}">
                    <a16:creationId xmlns:a16="http://schemas.microsoft.com/office/drawing/2014/main" id="{DCE21DFB-4CCD-0A2D-CE3B-11054061C44E}"/>
                  </a:ext>
                </a:extLst>
              </p:cNvPr>
              <p:cNvCxnSpPr>
                <a:cxnSpLocks/>
              </p:cNvCxnSpPr>
              <p:nvPr/>
            </p:nvCxnSpPr>
            <p:spPr>
              <a:xfrm>
                <a:off x="1840269"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cxnSp>
            <p:nvCxnSpPr>
              <p:cNvPr id="59" name="Straight Connector 58">
                <a:extLst>
                  <a:ext uri="{FF2B5EF4-FFF2-40B4-BE49-F238E27FC236}">
                    <a16:creationId xmlns:a16="http://schemas.microsoft.com/office/drawing/2014/main" id="{E1780577-4E1F-6D1B-5B9F-D441DD7B0015}"/>
                  </a:ext>
                </a:extLst>
              </p:cNvPr>
              <p:cNvCxnSpPr>
                <a:cxnSpLocks/>
              </p:cNvCxnSpPr>
              <p:nvPr/>
            </p:nvCxnSpPr>
            <p:spPr>
              <a:xfrm>
                <a:off x="1867261"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grpSp>
        <p:grpSp>
          <p:nvGrpSpPr>
            <p:cNvPr id="60" name="Group 59">
              <a:extLst>
                <a:ext uri="{FF2B5EF4-FFF2-40B4-BE49-F238E27FC236}">
                  <a16:creationId xmlns:a16="http://schemas.microsoft.com/office/drawing/2014/main" id="{542A6B86-C99E-495F-2B6C-2260832CAE2D}"/>
                </a:ext>
              </a:extLst>
            </p:cNvPr>
            <p:cNvGrpSpPr/>
            <p:nvPr/>
          </p:nvGrpSpPr>
          <p:grpSpPr>
            <a:xfrm>
              <a:off x="2462569" y="2280892"/>
              <a:ext cx="53985" cy="68801"/>
              <a:chOff x="1840269" y="2280892"/>
              <a:chExt cx="53985" cy="68801"/>
            </a:xfrm>
          </p:grpSpPr>
          <p:cxnSp>
            <p:nvCxnSpPr>
              <p:cNvPr id="61" name="Straight Connector 60">
                <a:extLst>
                  <a:ext uri="{FF2B5EF4-FFF2-40B4-BE49-F238E27FC236}">
                    <a16:creationId xmlns:a16="http://schemas.microsoft.com/office/drawing/2014/main" id="{A2324D85-4B8C-E9FB-8604-68FBD28A7147}"/>
                  </a:ext>
                </a:extLst>
              </p:cNvPr>
              <p:cNvCxnSpPr>
                <a:cxnSpLocks/>
              </p:cNvCxnSpPr>
              <p:nvPr/>
            </p:nvCxnSpPr>
            <p:spPr>
              <a:xfrm>
                <a:off x="1894254"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cxnSp>
            <p:nvCxnSpPr>
              <p:cNvPr id="62" name="Straight Connector 61">
                <a:extLst>
                  <a:ext uri="{FF2B5EF4-FFF2-40B4-BE49-F238E27FC236}">
                    <a16:creationId xmlns:a16="http://schemas.microsoft.com/office/drawing/2014/main" id="{6EDA48B4-4109-6824-311C-1792216F0486}"/>
                  </a:ext>
                </a:extLst>
              </p:cNvPr>
              <p:cNvCxnSpPr>
                <a:cxnSpLocks/>
              </p:cNvCxnSpPr>
              <p:nvPr/>
            </p:nvCxnSpPr>
            <p:spPr>
              <a:xfrm>
                <a:off x="1840269"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cxnSp>
            <p:nvCxnSpPr>
              <p:cNvPr id="63" name="Straight Connector 62">
                <a:extLst>
                  <a:ext uri="{FF2B5EF4-FFF2-40B4-BE49-F238E27FC236}">
                    <a16:creationId xmlns:a16="http://schemas.microsoft.com/office/drawing/2014/main" id="{7E252B98-7B77-9C1B-37D9-94B64E56E392}"/>
                  </a:ext>
                </a:extLst>
              </p:cNvPr>
              <p:cNvCxnSpPr>
                <a:cxnSpLocks/>
              </p:cNvCxnSpPr>
              <p:nvPr/>
            </p:nvCxnSpPr>
            <p:spPr>
              <a:xfrm>
                <a:off x="1867261"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grpSp>
        <p:grpSp>
          <p:nvGrpSpPr>
            <p:cNvPr id="64" name="Group 63">
              <a:extLst>
                <a:ext uri="{FF2B5EF4-FFF2-40B4-BE49-F238E27FC236}">
                  <a16:creationId xmlns:a16="http://schemas.microsoft.com/office/drawing/2014/main" id="{9E9228D6-BF9F-ED11-E642-A44870FAF6DD}"/>
                </a:ext>
              </a:extLst>
            </p:cNvPr>
            <p:cNvGrpSpPr/>
            <p:nvPr/>
          </p:nvGrpSpPr>
          <p:grpSpPr>
            <a:xfrm>
              <a:off x="2634029" y="2280892"/>
              <a:ext cx="28575" cy="68801"/>
              <a:chOff x="1694229" y="2280892"/>
              <a:chExt cx="28575" cy="68801"/>
            </a:xfrm>
          </p:grpSpPr>
          <p:cxnSp>
            <p:nvCxnSpPr>
              <p:cNvPr id="65" name="Straight Connector 64">
                <a:extLst>
                  <a:ext uri="{FF2B5EF4-FFF2-40B4-BE49-F238E27FC236}">
                    <a16:creationId xmlns:a16="http://schemas.microsoft.com/office/drawing/2014/main" id="{EC19563B-60F4-A92B-C84E-C6759744A67F}"/>
                  </a:ext>
                </a:extLst>
              </p:cNvPr>
              <p:cNvCxnSpPr>
                <a:cxnSpLocks/>
              </p:cNvCxnSpPr>
              <p:nvPr/>
            </p:nvCxnSpPr>
            <p:spPr>
              <a:xfrm>
                <a:off x="1694229"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cxnSp>
            <p:nvCxnSpPr>
              <p:cNvPr id="66" name="Straight Connector 65">
                <a:extLst>
                  <a:ext uri="{FF2B5EF4-FFF2-40B4-BE49-F238E27FC236}">
                    <a16:creationId xmlns:a16="http://schemas.microsoft.com/office/drawing/2014/main" id="{21FECD1F-F83D-7A04-B607-996934B83CC3}"/>
                  </a:ext>
                </a:extLst>
              </p:cNvPr>
              <p:cNvCxnSpPr>
                <a:cxnSpLocks/>
              </p:cNvCxnSpPr>
              <p:nvPr/>
            </p:nvCxnSpPr>
            <p:spPr>
              <a:xfrm>
                <a:off x="1722804"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grpSp>
      </p:grpSp>
      <p:sp>
        <p:nvSpPr>
          <p:cNvPr id="2" name="Title 1">
            <a:extLst>
              <a:ext uri="{FF2B5EF4-FFF2-40B4-BE49-F238E27FC236}">
                <a16:creationId xmlns:a16="http://schemas.microsoft.com/office/drawing/2014/main" id="{69C2119C-3EF7-1DA2-989A-2BA1F1E5FB94}"/>
              </a:ext>
            </a:extLst>
          </p:cNvPr>
          <p:cNvSpPr>
            <a:spLocks noGrp="1"/>
          </p:cNvSpPr>
          <p:nvPr>
            <p:ph type="title" idx="4294967295"/>
          </p:nvPr>
        </p:nvSpPr>
        <p:spPr>
          <a:xfrm>
            <a:off x="0" y="365125"/>
            <a:ext cx="10515600" cy="1325563"/>
          </a:xfrm>
        </p:spPr>
        <p:txBody>
          <a:bodyPr>
            <a:normAutofit/>
          </a:bodyPr>
          <a:lstStyle/>
          <a:p>
            <a:r>
              <a:rPr lang="en-US" dirty="0"/>
              <a:t>bS21-mediated specialized ribosomes in </a:t>
            </a:r>
            <a:r>
              <a:rPr lang="en-US" dirty="0" err="1"/>
              <a:t>Bacteroidia</a:t>
            </a:r>
            <a:endParaRPr lang="en-US" dirty="0"/>
          </a:p>
        </p:txBody>
      </p:sp>
      <p:sp>
        <p:nvSpPr>
          <p:cNvPr id="82" name="Content Placeholder 2">
            <a:extLst>
              <a:ext uri="{FF2B5EF4-FFF2-40B4-BE49-F238E27FC236}">
                <a16:creationId xmlns:a16="http://schemas.microsoft.com/office/drawing/2014/main" id="{A643B8A1-4B25-9F88-C60D-BFE6C4333EE2}"/>
              </a:ext>
            </a:extLst>
          </p:cNvPr>
          <p:cNvSpPr>
            <a:spLocks noGrp="1"/>
          </p:cNvSpPr>
          <p:nvPr>
            <p:ph idx="4294967295"/>
          </p:nvPr>
        </p:nvSpPr>
        <p:spPr>
          <a:xfrm>
            <a:off x="-20142" y="1696631"/>
            <a:ext cx="4678363" cy="1871663"/>
          </a:xfrm>
        </p:spPr>
        <p:txBody>
          <a:bodyPr>
            <a:normAutofit/>
          </a:bodyPr>
          <a:lstStyle/>
          <a:p>
            <a:r>
              <a:rPr lang="en-US" dirty="0"/>
              <a:t>Many bacteria use SD-ASD pairing</a:t>
            </a:r>
          </a:p>
          <a:p>
            <a:r>
              <a:rPr lang="en-US" dirty="0" err="1"/>
              <a:t>Bacteroidia</a:t>
            </a:r>
            <a:r>
              <a:rPr lang="en-US" dirty="0"/>
              <a:t> do not</a:t>
            </a:r>
          </a:p>
          <a:p>
            <a:pPr lvl="1"/>
            <a:r>
              <a:rPr lang="en-US" dirty="0"/>
              <a:t>bS21 has unique C-term</a:t>
            </a:r>
          </a:p>
        </p:txBody>
      </p:sp>
      <p:sp>
        <p:nvSpPr>
          <p:cNvPr id="5" name="TextBox 4">
            <a:extLst>
              <a:ext uri="{FF2B5EF4-FFF2-40B4-BE49-F238E27FC236}">
                <a16:creationId xmlns:a16="http://schemas.microsoft.com/office/drawing/2014/main" id="{6AAD8503-F815-7C82-1F15-D8B777C7992C}"/>
              </a:ext>
            </a:extLst>
          </p:cNvPr>
          <p:cNvSpPr txBox="1"/>
          <p:nvPr/>
        </p:nvSpPr>
        <p:spPr>
          <a:xfrm>
            <a:off x="8675588" y="6488668"/>
            <a:ext cx="351641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Jha et al., 2020; McNutt et al., 2023</a:t>
            </a:r>
          </a:p>
        </p:txBody>
      </p:sp>
      <p:sp>
        <p:nvSpPr>
          <p:cNvPr id="3" name="Rectangle 2">
            <a:extLst>
              <a:ext uri="{FF2B5EF4-FFF2-40B4-BE49-F238E27FC236}">
                <a16:creationId xmlns:a16="http://schemas.microsoft.com/office/drawing/2014/main" id="{81310B3F-8AD2-0BF5-4919-5EC6E9747945}"/>
              </a:ext>
            </a:extLst>
          </p:cNvPr>
          <p:cNvSpPr/>
          <p:nvPr/>
        </p:nvSpPr>
        <p:spPr>
          <a:xfrm>
            <a:off x="4434125" y="2552385"/>
            <a:ext cx="5401394"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C2C0770-68ED-E193-89A5-2694C9BE6415}"/>
              </a:ext>
            </a:extLst>
          </p:cNvPr>
          <p:cNvPicPr>
            <a:picLocks noChangeAspect="1"/>
          </p:cNvPicPr>
          <p:nvPr/>
        </p:nvPicPr>
        <p:blipFill rotWithShape="1">
          <a:blip r:embed="rId3"/>
          <a:srcRect t="58760" r="70544"/>
          <a:stretch/>
        </p:blipFill>
        <p:spPr>
          <a:xfrm>
            <a:off x="8226140" y="3921732"/>
            <a:ext cx="2289460" cy="2589639"/>
          </a:xfrm>
          <a:prstGeom prst="rect">
            <a:avLst/>
          </a:prstGeom>
        </p:spPr>
      </p:pic>
    </p:spTree>
    <p:extLst>
      <p:ext uri="{BB962C8B-B14F-4D97-AF65-F5344CB8AC3E}">
        <p14:creationId xmlns:p14="http://schemas.microsoft.com/office/powerpoint/2010/main" val="377912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2">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2">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2" grpId="0" uiExpand="1" build="p"/>
      <p:bldP spid="5"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EBB5D-37BB-2036-E554-E625A4DE425D}"/>
              </a:ext>
            </a:extLst>
          </p:cNvPr>
          <p:cNvSpPr>
            <a:spLocks noGrp="1"/>
          </p:cNvSpPr>
          <p:nvPr>
            <p:ph type="title"/>
          </p:nvPr>
        </p:nvSpPr>
        <p:spPr>
          <a:xfrm>
            <a:off x="142875" y="35855"/>
            <a:ext cx="10515600" cy="1325563"/>
          </a:xfrm>
        </p:spPr>
        <p:txBody>
          <a:bodyPr>
            <a:normAutofit/>
          </a:bodyPr>
          <a:lstStyle/>
          <a:p>
            <a:r>
              <a:rPr lang="en-US" dirty="0"/>
              <a:t>Ribosome composition in </a:t>
            </a:r>
            <a:r>
              <a:rPr lang="en-US" i="1" dirty="0"/>
              <a:t>F. </a:t>
            </a:r>
            <a:r>
              <a:rPr lang="en-US" i="1" dirty="0" err="1"/>
              <a:t>johnsoniae</a:t>
            </a:r>
            <a:r>
              <a:rPr lang="en-US" i="1" dirty="0"/>
              <a:t> </a:t>
            </a:r>
            <a:r>
              <a:rPr lang="en-US" dirty="0"/>
              <a:t> influences translation</a:t>
            </a:r>
          </a:p>
        </p:txBody>
      </p:sp>
      <p:pic>
        <p:nvPicPr>
          <p:cNvPr id="5" name="Picture 4" descr="A diagram of a diagram of a protein&#10;&#10;Description automatically generated with medium confidence">
            <a:extLst>
              <a:ext uri="{FF2B5EF4-FFF2-40B4-BE49-F238E27FC236}">
                <a16:creationId xmlns:a16="http://schemas.microsoft.com/office/drawing/2014/main" id="{F02B8EEE-CBB8-E3DB-7C0A-72FDDF2274DE}"/>
              </a:ext>
            </a:extLst>
          </p:cNvPr>
          <p:cNvPicPr>
            <a:picLocks noChangeAspect="1"/>
          </p:cNvPicPr>
          <p:nvPr/>
        </p:nvPicPr>
        <p:blipFill>
          <a:blip r:embed="rId3"/>
          <a:stretch>
            <a:fillRect/>
          </a:stretch>
        </p:blipFill>
        <p:spPr>
          <a:xfrm>
            <a:off x="5789298" y="1237066"/>
            <a:ext cx="5833474" cy="5092715"/>
          </a:xfrm>
          <a:prstGeom prst="rect">
            <a:avLst/>
          </a:prstGeom>
        </p:spPr>
      </p:pic>
      <p:sp>
        <p:nvSpPr>
          <p:cNvPr id="7" name="TextBox 6">
            <a:extLst>
              <a:ext uri="{FF2B5EF4-FFF2-40B4-BE49-F238E27FC236}">
                <a16:creationId xmlns:a16="http://schemas.microsoft.com/office/drawing/2014/main" id="{A6E32A54-72BA-2326-5EC7-A72C8AB578DD}"/>
              </a:ext>
            </a:extLst>
          </p:cNvPr>
          <p:cNvSpPr txBox="1"/>
          <p:nvPr/>
        </p:nvSpPr>
        <p:spPr>
          <a:xfrm>
            <a:off x="142875" y="2460604"/>
            <a:ext cx="5219700" cy="1384995"/>
          </a:xfrm>
          <a:prstGeom prst="rect">
            <a:avLst/>
          </a:prstGeom>
          <a:noFill/>
        </p:spPr>
        <p:txBody>
          <a:bodyPr wrap="square" rtlCol="0">
            <a:spAutoFit/>
          </a:bodyPr>
          <a:lstStyle/>
          <a:p>
            <a:r>
              <a:rPr lang="en-US" sz="2800" dirty="0"/>
              <a:t>Cells lacking bS21 have increased synthesis of mRNAs with SDs, including bS21</a:t>
            </a:r>
          </a:p>
        </p:txBody>
      </p:sp>
      <p:sp>
        <p:nvSpPr>
          <p:cNvPr id="10" name="TextBox 9">
            <a:extLst>
              <a:ext uri="{FF2B5EF4-FFF2-40B4-BE49-F238E27FC236}">
                <a16:creationId xmlns:a16="http://schemas.microsoft.com/office/drawing/2014/main" id="{CEC33364-E783-C605-C422-AD0D8EA6FB1C}"/>
              </a:ext>
            </a:extLst>
          </p:cNvPr>
          <p:cNvSpPr txBox="1"/>
          <p:nvPr/>
        </p:nvSpPr>
        <p:spPr>
          <a:xfrm>
            <a:off x="8106360" y="6329781"/>
            <a:ext cx="3516412" cy="646331"/>
          </a:xfrm>
          <a:prstGeom prst="rect">
            <a:avLst/>
          </a:prstGeom>
          <a:noFill/>
        </p:spPr>
        <p:txBody>
          <a:bodyPr wrap="none" rtlCol="0">
            <a:spAutoFit/>
          </a:bodyPr>
          <a:lstStyle/>
          <a:p>
            <a:r>
              <a:rPr kumimoji="0" lang="en-US" sz="1800" b="0" i="0" u="none" strike="noStrike" kern="1200" cap="none" spc="0" normalizeH="0" baseline="0" noProof="0" dirty="0">
                <a:ln>
                  <a:noFill/>
                </a:ln>
                <a:solidFill>
                  <a:prstClr val="black"/>
                </a:solidFill>
                <a:effectLst/>
                <a:uLnTx/>
                <a:uFillTx/>
                <a:latin typeface="Calibri"/>
                <a:ea typeface="+mn-ea"/>
                <a:cs typeface="+mn-cs"/>
              </a:rPr>
              <a:t>Jha et al., 2020; McNutt et al., 2023</a:t>
            </a:r>
          </a:p>
          <a:p>
            <a:endParaRPr lang="en-US" dirty="0"/>
          </a:p>
        </p:txBody>
      </p:sp>
    </p:spTree>
    <p:extLst>
      <p:ext uri="{BB962C8B-B14F-4D97-AF65-F5344CB8AC3E}">
        <p14:creationId xmlns:p14="http://schemas.microsoft.com/office/powerpoint/2010/main" val="164315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video game&#10;&#10;Description automatically generated with low confidence">
            <a:extLst>
              <a:ext uri="{FF2B5EF4-FFF2-40B4-BE49-F238E27FC236}">
                <a16:creationId xmlns:a16="http://schemas.microsoft.com/office/drawing/2014/main" id="{1ED7E0C8-C44E-B9AF-FAEF-E7238858E665}"/>
              </a:ext>
            </a:extLst>
          </p:cNvPr>
          <p:cNvPicPr>
            <a:picLocks noChangeAspect="1"/>
          </p:cNvPicPr>
          <p:nvPr/>
        </p:nvPicPr>
        <p:blipFill rotWithShape="1">
          <a:blip r:embed="rId3"/>
          <a:srcRect l="48303" t="69638" r="36444"/>
          <a:stretch/>
        </p:blipFill>
        <p:spPr>
          <a:xfrm>
            <a:off x="8684364" y="3947822"/>
            <a:ext cx="1605046" cy="1618432"/>
          </a:xfrm>
          <a:prstGeom prst="rect">
            <a:avLst/>
          </a:prstGeom>
        </p:spPr>
      </p:pic>
      <p:sp>
        <p:nvSpPr>
          <p:cNvPr id="2" name="Title 1">
            <a:extLst>
              <a:ext uri="{FF2B5EF4-FFF2-40B4-BE49-F238E27FC236}">
                <a16:creationId xmlns:a16="http://schemas.microsoft.com/office/drawing/2014/main" id="{F2FE53BA-B60B-432B-A28F-475D4AD38747}"/>
              </a:ext>
            </a:extLst>
          </p:cNvPr>
          <p:cNvSpPr>
            <a:spLocks noGrp="1"/>
          </p:cNvSpPr>
          <p:nvPr>
            <p:ph type="title"/>
          </p:nvPr>
        </p:nvSpPr>
        <p:spPr/>
        <p:txBody>
          <a:bodyPr>
            <a:normAutofit fontScale="90000"/>
          </a:bodyPr>
          <a:lstStyle/>
          <a:p>
            <a:r>
              <a:rPr lang="en-US" dirty="0"/>
              <a:t>Multiple bS21 homologs lead to heterogenous ribosomes in </a:t>
            </a:r>
            <a:r>
              <a:rPr lang="en-US" i="1" dirty="0"/>
              <a:t>Francisella tularensis </a:t>
            </a:r>
          </a:p>
        </p:txBody>
      </p:sp>
      <p:grpSp>
        <p:nvGrpSpPr>
          <p:cNvPr id="37" name="Group 36">
            <a:extLst>
              <a:ext uri="{FF2B5EF4-FFF2-40B4-BE49-F238E27FC236}">
                <a16:creationId xmlns:a16="http://schemas.microsoft.com/office/drawing/2014/main" id="{8D23FF7F-6A19-BF54-5DAF-001957354431}"/>
              </a:ext>
            </a:extLst>
          </p:cNvPr>
          <p:cNvGrpSpPr/>
          <p:nvPr/>
        </p:nvGrpSpPr>
        <p:grpSpPr>
          <a:xfrm>
            <a:off x="1237866" y="1713087"/>
            <a:ext cx="2936568" cy="592491"/>
            <a:chOff x="1237866" y="1897151"/>
            <a:chExt cx="2936568" cy="592491"/>
          </a:xfrm>
        </p:grpSpPr>
        <p:grpSp>
          <p:nvGrpSpPr>
            <p:cNvPr id="20" name="Group 19">
              <a:extLst>
                <a:ext uri="{FF2B5EF4-FFF2-40B4-BE49-F238E27FC236}">
                  <a16:creationId xmlns:a16="http://schemas.microsoft.com/office/drawing/2014/main" id="{2E048DBC-AACB-408C-8C50-DDE4C175BC67}"/>
                </a:ext>
              </a:extLst>
            </p:cNvPr>
            <p:cNvGrpSpPr/>
            <p:nvPr/>
          </p:nvGrpSpPr>
          <p:grpSpPr>
            <a:xfrm>
              <a:off x="1237866" y="2071052"/>
              <a:ext cx="2936568" cy="409498"/>
              <a:chOff x="88488" y="5508064"/>
              <a:chExt cx="2433484" cy="302800"/>
            </a:xfrm>
          </p:grpSpPr>
          <p:sp>
            <p:nvSpPr>
              <p:cNvPr id="21" name="Rectangle 20">
                <a:extLst>
                  <a:ext uri="{FF2B5EF4-FFF2-40B4-BE49-F238E27FC236}">
                    <a16:creationId xmlns:a16="http://schemas.microsoft.com/office/drawing/2014/main" id="{7B2E7CE3-F39D-4A4B-ACA3-EB10B9F81FF5}"/>
                  </a:ext>
                </a:extLst>
              </p:cNvPr>
              <p:cNvSpPr/>
              <p:nvPr/>
            </p:nvSpPr>
            <p:spPr>
              <a:xfrm>
                <a:off x="339211" y="55748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7D856861-AF5D-4CD7-A60D-617A009C7AD6}"/>
                  </a:ext>
                </a:extLst>
              </p:cNvPr>
              <p:cNvSpPr/>
              <p:nvPr/>
            </p:nvSpPr>
            <p:spPr>
              <a:xfrm>
                <a:off x="1597742" y="5574890"/>
                <a:ext cx="835395" cy="235974"/>
              </a:xfrm>
              <a:prstGeom prst="rect">
                <a:avLst/>
              </a:prstGeom>
              <a:solidFill>
                <a:srgbClr val="BBE1C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E2F19A2F-905C-4516-8C8C-A111EFB6A789}"/>
                  </a:ext>
                </a:extLst>
              </p:cNvPr>
              <p:cNvSpPr txBox="1"/>
              <p:nvPr/>
            </p:nvSpPr>
            <p:spPr>
              <a:xfrm>
                <a:off x="1663398" y="5519341"/>
                <a:ext cx="718056" cy="29151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rpsU1</a:t>
                </a:r>
              </a:p>
            </p:txBody>
          </p:sp>
          <p:sp>
            <p:nvSpPr>
              <p:cNvPr id="25" name="TextBox 24">
                <a:extLst>
                  <a:ext uri="{FF2B5EF4-FFF2-40B4-BE49-F238E27FC236}">
                    <a16:creationId xmlns:a16="http://schemas.microsoft.com/office/drawing/2014/main" id="{064A10EE-B828-4FFB-A0D3-BCF1874F8F26}"/>
                  </a:ext>
                </a:extLst>
              </p:cNvPr>
              <p:cNvSpPr txBox="1"/>
              <p:nvPr/>
            </p:nvSpPr>
            <p:spPr>
              <a:xfrm>
                <a:off x="552432" y="5508064"/>
                <a:ext cx="698117" cy="29151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entury Gothic" charset="0"/>
                    <a:ea typeface="Century Gothic" charset="0"/>
                    <a:cs typeface="Century Gothic" charset="0"/>
                  </a:rPr>
                  <a:t>cspC</a:t>
                </a:r>
                <a:endParaRPr kumimoji="0" lang="en-US" sz="2200" b="0"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endParaRPr>
              </a:p>
            </p:txBody>
          </p:sp>
          <p:cxnSp>
            <p:nvCxnSpPr>
              <p:cNvPr id="22" name="Straight Connector 21">
                <a:extLst>
                  <a:ext uri="{FF2B5EF4-FFF2-40B4-BE49-F238E27FC236}">
                    <a16:creationId xmlns:a16="http://schemas.microsoft.com/office/drawing/2014/main" id="{77643CB9-90A7-4CC8-A41E-313561290D5F}"/>
                  </a:ext>
                </a:extLst>
              </p:cNvPr>
              <p:cNvCxnSpPr/>
              <p:nvPr/>
            </p:nvCxnSpPr>
            <p:spPr>
              <a:xfrm>
                <a:off x="88488" y="5810864"/>
                <a:ext cx="2433484" cy="0"/>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C8D88673-005C-44E0-9941-34265127BF1D}"/>
                </a:ext>
              </a:extLst>
            </p:cNvPr>
            <p:cNvGrpSpPr/>
            <p:nvPr/>
          </p:nvGrpSpPr>
          <p:grpSpPr>
            <a:xfrm>
              <a:off x="1307178" y="1897151"/>
              <a:ext cx="527368" cy="592491"/>
              <a:chOff x="5299447" y="2480912"/>
              <a:chExt cx="796553" cy="447345"/>
            </a:xfrm>
          </p:grpSpPr>
          <p:cxnSp>
            <p:nvCxnSpPr>
              <p:cNvPr id="9" name="Straight Connector 8">
                <a:extLst>
                  <a:ext uri="{FF2B5EF4-FFF2-40B4-BE49-F238E27FC236}">
                    <a16:creationId xmlns:a16="http://schemas.microsoft.com/office/drawing/2014/main" id="{4C5D8E56-C5A1-4CB4-AEAB-F8543993DB27}"/>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5D73B5C0-4F79-4A61-B18F-0E26945E3472}"/>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nvGrpSpPr>
          <p:cNvPr id="36" name="Group 35">
            <a:extLst>
              <a:ext uri="{FF2B5EF4-FFF2-40B4-BE49-F238E27FC236}">
                <a16:creationId xmlns:a16="http://schemas.microsoft.com/office/drawing/2014/main" id="{4059D46F-F0AF-4C63-D764-0B0B758C96B3}"/>
              </a:ext>
            </a:extLst>
          </p:cNvPr>
          <p:cNvGrpSpPr/>
          <p:nvPr/>
        </p:nvGrpSpPr>
        <p:grpSpPr>
          <a:xfrm>
            <a:off x="1247526" y="2974011"/>
            <a:ext cx="6271992" cy="757425"/>
            <a:chOff x="1247526" y="3373925"/>
            <a:chExt cx="6271992" cy="757425"/>
          </a:xfrm>
        </p:grpSpPr>
        <p:grpSp>
          <p:nvGrpSpPr>
            <p:cNvPr id="3" name="Group 2">
              <a:extLst>
                <a:ext uri="{FF2B5EF4-FFF2-40B4-BE49-F238E27FC236}">
                  <a16:creationId xmlns:a16="http://schemas.microsoft.com/office/drawing/2014/main" id="{1B92F4DE-56FB-4C41-A4C7-C875F904ED82}"/>
                </a:ext>
              </a:extLst>
            </p:cNvPr>
            <p:cNvGrpSpPr/>
            <p:nvPr/>
          </p:nvGrpSpPr>
          <p:grpSpPr>
            <a:xfrm>
              <a:off x="1247526" y="3667618"/>
              <a:ext cx="6271992" cy="428803"/>
              <a:chOff x="375074" y="3675587"/>
              <a:chExt cx="7597803" cy="549128"/>
            </a:xfrm>
          </p:grpSpPr>
          <p:grpSp>
            <p:nvGrpSpPr>
              <p:cNvPr id="10" name="Group 9">
                <a:extLst>
                  <a:ext uri="{FF2B5EF4-FFF2-40B4-BE49-F238E27FC236}">
                    <a16:creationId xmlns:a16="http://schemas.microsoft.com/office/drawing/2014/main" id="{AECAF56C-1FF8-461B-A083-A9E4DBA1F9D0}"/>
                  </a:ext>
                </a:extLst>
              </p:cNvPr>
              <p:cNvGrpSpPr/>
              <p:nvPr/>
            </p:nvGrpSpPr>
            <p:grpSpPr>
              <a:xfrm>
                <a:off x="682215" y="3675587"/>
                <a:ext cx="6863619" cy="527506"/>
                <a:chOff x="2873471" y="5821692"/>
                <a:chExt cx="3972892" cy="280603"/>
              </a:xfrm>
            </p:grpSpPr>
            <p:sp>
              <p:nvSpPr>
                <p:cNvPr id="12" name="Rectangle 11">
                  <a:extLst>
                    <a:ext uri="{FF2B5EF4-FFF2-40B4-BE49-F238E27FC236}">
                      <a16:creationId xmlns:a16="http://schemas.microsoft.com/office/drawing/2014/main" id="{2C00F6EE-7F1E-4C55-9248-A39881C85FB4}"/>
                    </a:ext>
                  </a:extLst>
                </p:cNvPr>
                <p:cNvSpPr/>
                <p:nvPr/>
              </p:nvSpPr>
              <p:spPr>
                <a:xfrm>
                  <a:off x="4335968" y="58542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535FAEE5-7563-4F02-A146-3EBF747ABDC8}"/>
                    </a:ext>
                  </a:extLst>
                </p:cNvPr>
                <p:cNvSpPr/>
                <p:nvPr/>
              </p:nvSpPr>
              <p:spPr>
                <a:xfrm>
                  <a:off x="2886174" y="5854289"/>
                  <a:ext cx="608685" cy="235974"/>
                </a:xfrm>
                <a:prstGeom prst="rect">
                  <a:avLst/>
                </a:prstGeom>
                <a:solidFill>
                  <a:srgbClr val="DA2627"/>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188F732B-9348-4CEA-AC35-5AB68F45D103}"/>
                    </a:ext>
                  </a:extLst>
                </p:cNvPr>
                <p:cNvSpPr/>
                <p:nvPr/>
              </p:nvSpPr>
              <p:spPr>
                <a:xfrm>
                  <a:off x="5636995" y="58542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A15446D8-3622-4E5E-932B-72EC3FC94227}"/>
                    </a:ext>
                  </a:extLst>
                </p:cNvPr>
                <p:cNvSpPr txBox="1"/>
                <p:nvPr/>
              </p:nvSpPr>
              <p:spPr>
                <a:xfrm>
                  <a:off x="4572301" y="5821692"/>
                  <a:ext cx="649762" cy="2685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entury Gothic" charset="0"/>
                      <a:ea typeface="Century Gothic" charset="0"/>
                      <a:cs typeface="Century Gothic" charset="0"/>
                    </a:rPr>
                    <a:t>dnaG</a:t>
                  </a:r>
                  <a:endParaRPr kumimoji="0" lang="en-US" sz="2200" b="0"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endParaRPr>
                </a:p>
              </p:txBody>
            </p:sp>
            <p:sp>
              <p:nvSpPr>
                <p:cNvPr id="17" name="TextBox 16">
                  <a:extLst>
                    <a:ext uri="{FF2B5EF4-FFF2-40B4-BE49-F238E27FC236}">
                      <a16:creationId xmlns:a16="http://schemas.microsoft.com/office/drawing/2014/main" id="{E02D3E7D-9689-4562-8B40-67790DECDAED}"/>
                    </a:ext>
                  </a:extLst>
                </p:cNvPr>
                <p:cNvSpPr txBox="1"/>
                <p:nvPr/>
              </p:nvSpPr>
              <p:spPr>
                <a:xfrm>
                  <a:off x="5931980" y="5827655"/>
                  <a:ext cx="563296" cy="2685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entury Gothic" charset="0"/>
                      <a:ea typeface="Century Gothic" charset="0"/>
                      <a:cs typeface="Century Gothic" charset="0"/>
                    </a:rPr>
                    <a:t>rpoD</a:t>
                  </a:r>
                  <a:endParaRPr kumimoji="0" lang="en-US" sz="2200" b="0"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endParaRPr>
                </a:p>
              </p:txBody>
            </p:sp>
            <p:sp>
              <p:nvSpPr>
                <p:cNvPr id="18" name="Rectangle 17">
                  <a:extLst>
                    <a:ext uri="{FF2B5EF4-FFF2-40B4-BE49-F238E27FC236}">
                      <a16:creationId xmlns:a16="http://schemas.microsoft.com/office/drawing/2014/main" id="{698352D2-02F1-4B41-AB6B-BF6EFBDA8EFF}"/>
                    </a:ext>
                  </a:extLst>
                </p:cNvPr>
                <p:cNvSpPr/>
                <p:nvPr/>
              </p:nvSpPr>
              <p:spPr>
                <a:xfrm>
                  <a:off x="3559285" y="5854289"/>
                  <a:ext cx="702823"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97D9AC1B-7415-4C16-9C71-54E2633027CD}"/>
                    </a:ext>
                  </a:extLst>
                </p:cNvPr>
                <p:cNvSpPr txBox="1"/>
                <p:nvPr/>
              </p:nvSpPr>
              <p:spPr>
                <a:xfrm>
                  <a:off x="3609726" y="5827657"/>
                  <a:ext cx="577004" cy="2685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entury Gothic" charset="0"/>
                      <a:ea typeface="Century Gothic" charset="0"/>
                      <a:cs typeface="Century Gothic" charset="0"/>
                    </a:rPr>
                    <a:t>yqeY</a:t>
                  </a:r>
                  <a:endParaRPr kumimoji="0" lang="en-US" sz="2200" b="0"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endParaRPr>
                </a:p>
              </p:txBody>
            </p:sp>
            <p:sp>
              <p:nvSpPr>
                <p:cNvPr id="11" name="TextBox 10">
                  <a:extLst>
                    <a:ext uri="{FF2B5EF4-FFF2-40B4-BE49-F238E27FC236}">
                      <a16:creationId xmlns:a16="http://schemas.microsoft.com/office/drawing/2014/main" id="{AE96A1C4-9A3A-4524-9FFE-C7D1B7CA94B8}"/>
                    </a:ext>
                  </a:extLst>
                </p:cNvPr>
                <p:cNvSpPr txBox="1"/>
                <p:nvPr/>
              </p:nvSpPr>
              <p:spPr>
                <a:xfrm>
                  <a:off x="2873471" y="5833740"/>
                  <a:ext cx="607584" cy="2685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rpsU2</a:t>
                  </a:r>
                </a:p>
              </p:txBody>
            </p:sp>
          </p:grpSp>
          <p:cxnSp>
            <p:nvCxnSpPr>
              <p:cNvPr id="28" name="Straight Connector 27">
                <a:extLst>
                  <a:ext uri="{FF2B5EF4-FFF2-40B4-BE49-F238E27FC236}">
                    <a16:creationId xmlns:a16="http://schemas.microsoft.com/office/drawing/2014/main" id="{E1B42F70-5F01-4312-AF86-B4DBBB375442}"/>
                  </a:ext>
                </a:extLst>
              </p:cNvPr>
              <p:cNvCxnSpPr>
                <a:cxnSpLocks/>
              </p:cNvCxnSpPr>
              <p:nvPr/>
            </p:nvCxnSpPr>
            <p:spPr>
              <a:xfrm flipV="1">
                <a:off x="375074" y="4180502"/>
                <a:ext cx="7597803" cy="44213"/>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8" name="Group 67">
              <a:extLst>
                <a:ext uri="{FF2B5EF4-FFF2-40B4-BE49-F238E27FC236}">
                  <a16:creationId xmlns:a16="http://schemas.microsoft.com/office/drawing/2014/main" id="{331EF46C-3D81-40FB-9150-38E3D410086B}"/>
                </a:ext>
              </a:extLst>
            </p:cNvPr>
            <p:cNvGrpSpPr/>
            <p:nvPr/>
          </p:nvGrpSpPr>
          <p:grpSpPr>
            <a:xfrm>
              <a:off x="1306351" y="3373925"/>
              <a:ext cx="527368" cy="757425"/>
              <a:chOff x="5299447" y="2480912"/>
              <a:chExt cx="796553" cy="447345"/>
            </a:xfrm>
          </p:grpSpPr>
          <p:cxnSp>
            <p:nvCxnSpPr>
              <p:cNvPr id="69" name="Straight Connector 68">
                <a:extLst>
                  <a:ext uri="{FF2B5EF4-FFF2-40B4-BE49-F238E27FC236}">
                    <a16:creationId xmlns:a16="http://schemas.microsoft.com/office/drawing/2014/main" id="{457B1360-BE97-46FE-B233-D0F8B12C155A}"/>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7481F4CA-2549-4180-B27D-6A2C1CE0F32C}"/>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nvGrpSpPr>
          <p:cNvPr id="35" name="Group 34">
            <a:extLst>
              <a:ext uri="{FF2B5EF4-FFF2-40B4-BE49-F238E27FC236}">
                <a16:creationId xmlns:a16="http://schemas.microsoft.com/office/drawing/2014/main" id="{2F9D9036-5953-CC59-8526-F142AADF3661}"/>
              </a:ext>
            </a:extLst>
          </p:cNvPr>
          <p:cNvGrpSpPr/>
          <p:nvPr/>
        </p:nvGrpSpPr>
        <p:grpSpPr>
          <a:xfrm>
            <a:off x="1247525" y="4399869"/>
            <a:ext cx="1758050" cy="653844"/>
            <a:chOff x="1247525" y="5117244"/>
            <a:chExt cx="1758050" cy="653844"/>
          </a:xfrm>
        </p:grpSpPr>
        <p:grpSp>
          <p:nvGrpSpPr>
            <p:cNvPr id="4" name="Group 3">
              <a:extLst>
                <a:ext uri="{FF2B5EF4-FFF2-40B4-BE49-F238E27FC236}">
                  <a16:creationId xmlns:a16="http://schemas.microsoft.com/office/drawing/2014/main" id="{2A1F6859-2CA6-4D08-9BA8-65289EB3ECC2}"/>
                </a:ext>
              </a:extLst>
            </p:cNvPr>
            <p:cNvGrpSpPr/>
            <p:nvPr/>
          </p:nvGrpSpPr>
          <p:grpSpPr>
            <a:xfrm>
              <a:off x="1247525" y="5336103"/>
              <a:ext cx="1758050" cy="414612"/>
              <a:chOff x="7425086" y="5569807"/>
              <a:chExt cx="1084733" cy="241057"/>
            </a:xfrm>
          </p:grpSpPr>
          <p:sp>
            <p:nvSpPr>
              <p:cNvPr id="6" name="Rectangle 5">
                <a:extLst>
                  <a:ext uri="{FF2B5EF4-FFF2-40B4-BE49-F238E27FC236}">
                    <a16:creationId xmlns:a16="http://schemas.microsoft.com/office/drawing/2014/main" id="{7EA30759-068C-472C-A603-61E96E0C0612}"/>
                  </a:ext>
                </a:extLst>
              </p:cNvPr>
              <p:cNvSpPr/>
              <p:nvPr/>
            </p:nvSpPr>
            <p:spPr>
              <a:xfrm>
                <a:off x="7622191" y="5604953"/>
                <a:ext cx="585017" cy="205909"/>
              </a:xfrm>
              <a:prstGeom prst="rect">
                <a:avLst/>
              </a:prstGeom>
              <a:solidFill>
                <a:srgbClr val="35989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E1C12214-8D38-4EC7-80B6-EA689D27FD6A}"/>
                  </a:ext>
                </a:extLst>
              </p:cNvPr>
              <p:cNvSpPr txBox="1"/>
              <p:nvPr/>
            </p:nvSpPr>
            <p:spPr>
              <a:xfrm>
                <a:off x="7646030" y="5569807"/>
                <a:ext cx="534640" cy="22920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rpsU3</a:t>
                </a:r>
              </a:p>
            </p:txBody>
          </p:sp>
          <p:cxnSp>
            <p:nvCxnSpPr>
              <p:cNvPr id="5" name="Straight Connector 4">
                <a:extLst>
                  <a:ext uri="{FF2B5EF4-FFF2-40B4-BE49-F238E27FC236}">
                    <a16:creationId xmlns:a16="http://schemas.microsoft.com/office/drawing/2014/main" id="{08CF31FC-A688-4259-9D46-AC4A242F097D}"/>
                  </a:ext>
                </a:extLst>
              </p:cNvPr>
              <p:cNvCxnSpPr>
                <a:cxnSpLocks/>
              </p:cNvCxnSpPr>
              <p:nvPr/>
            </p:nvCxnSpPr>
            <p:spPr>
              <a:xfrm>
                <a:off x="7425086" y="5810863"/>
                <a:ext cx="1084733" cy="1"/>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CF0DE6A2-D168-447C-AC32-4D5E1C47F0A1}"/>
                </a:ext>
              </a:extLst>
            </p:cNvPr>
            <p:cNvGrpSpPr/>
            <p:nvPr/>
          </p:nvGrpSpPr>
          <p:grpSpPr>
            <a:xfrm>
              <a:off x="1306111" y="5117244"/>
              <a:ext cx="527368" cy="653844"/>
              <a:chOff x="5299447" y="2480912"/>
              <a:chExt cx="796553" cy="447345"/>
            </a:xfrm>
          </p:grpSpPr>
          <p:cxnSp>
            <p:nvCxnSpPr>
              <p:cNvPr id="72" name="Straight Connector 71">
                <a:extLst>
                  <a:ext uri="{FF2B5EF4-FFF2-40B4-BE49-F238E27FC236}">
                    <a16:creationId xmlns:a16="http://schemas.microsoft.com/office/drawing/2014/main" id="{97B89B47-EC89-43C2-9CD7-D6E0F3389683}"/>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id="{78602E2B-D57E-4A82-BCAF-935AD7D71DB0}"/>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sp>
        <p:nvSpPr>
          <p:cNvPr id="26" name="TextBox 25">
            <a:extLst>
              <a:ext uri="{FF2B5EF4-FFF2-40B4-BE49-F238E27FC236}">
                <a16:creationId xmlns:a16="http://schemas.microsoft.com/office/drawing/2014/main" id="{C8380E27-AEE7-3464-FEBE-A0C2C4A97FB9}"/>
              </a:ext>
            </a:extLst>
          </p:cNvPr>
          <p:cNvSpPr txBox="1"/>
          <p:nvPr/>
        </p:nvSpPr>
        <p:spPr>
          <a:xfrm>
            <a:off x="10528335" y="1789499"/>
            <a:ext cx="102784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bS21-1</a:t>
            </a:r>
          </a:p>
        </p:txBody>
      </p:sp>
      <p:sp>
        <p:nvSpPr>
          <p:cNvPr id="30" name="TextBox 29">
            <a:extLst>
              <a:ext uri="{FF2B5EF4-FFF2-40B4-BE49-F238E27FC236}">
                <a16:creationId xmlns:a16="http://schemas.microsoft.com/office/drawing/2014/main" id="{A940861E-C0A7-AA4F-1476-EE2C7EB1FB79}"/>
              </a:ext>
            </a:extLst>
          </p:cNvPr>
          <p:cNvSpPr txBox="1"/>
          <p:nvPr/>
        </p:nvSpPr>
        <p:spPr>
          <a:xfrm>
            <a:off x="10528335" y="3136796"/>
            <a:ext cx="102784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bS21-2</a:t>
            </a:r>
          </a:p>
        </p:txBody>
      </p:sp>
      <p:sp>
        <p:nvSpPr>
          <p:cNvPr id="31" name="TextBox 30">
            <a:extLst>
              <a:ext uri="{FF2B5EF4-FFF2-40B4-BE49-F238E27FC236}">
                <a16:creationId xmlns:a16="http://schemas.microsoft.com/office/drawing/2014/main" id="{7231317F-9F9C-3FE0-75CB-96C2A74BAB08}"/>
              </a:ext>
            </a:extLst>
          </p:cNvPr>
          <p:cNvSpPr txBox="1"/>
          <p:nvPr/>
        </p:nvSpPr>
        <p:spPr>
          <a:xfrm>
            <a:off x="10003351" y="1317654"/>
            <a:ext cx="207781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70S containing:</a:t>
            </a:r>
          </a:p>
        </p:txBody>
      </p:sp>
      <p:sp>
        <p:nvSpPr>
          <p:cNvPr id="34" name="TextBox 33">
            <a:extLst>
              <a:ext uri="{FF2B5EF4-FFF2-40B4-BE49-F238E27FC236}">
                <a16:creationId xmlns:a16="http://schemas.microsoft.com/office/drawing/2014/main" id="{B6AADFA8-3F7C-C047-1F81-CA93F7AC1ACF}"/>
              </a:ext>
            </a:extLst>
          </p:cNvPr>
          <p:cNvSpPr txBox="1"/>
          <p:nvPr/>
        </p:nvSpPr>
        <p:spPr>
          <a:xfrm>
            <a:off x="10528335" y="4484093"/>
            <a:ext cx="102784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bS21-3</a:t>
            </a:r>
          </a:p>
        </p:txBody>
      </p:sp>
      <p:sp>
        <p:nvSpPr>
          <p:cNvPr id="8" name="TextBox 7">
            <a:extLst>
              <a:ext uri="{FF2B5EF4-FFF2-40B4-BE49-F238E27FC236}">
                <a16:creationId xmlns:a16="http://schemas.microsoft.com/office/drawing/2014/main" id="{137BD16E-65A1-023B-1501-B9DA3495AD5A}"/>
              </a:ext>
            </a:extLst>
          </p:cNvPr>
          <p:cNvSpPr txBox="1"/>
          <p:nvPr/>
        </p:nvSpPr>
        <p:spPr>
          <a:xfrm>
            <a:off x="9702265" y="5304325"/>
            <a:ext cx="267998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Trautmann</a:t>
            </a:r>
            <a:r>
              <a:rPr kumimoji="0" lang="en-US" sz="1400" b="0" i="0" u="none" strike="noStrike" kern="1200" cap="none" spc="0" normalizeH="0" baseline="0" noProof="0" dirty="0">
                <a:ln>
                  <a:noFill/>
                </a:ln>
                <a:solidFill>
                  <a:prstClr val="black"/>
                </a:solidFill>
                <a:effectLst/>
                <a:uLnTx/>
                <a:uFillTx/>
                <a:latin typeface="Calibri"/>
                <a:ea typeface="+mn-ea"/>
                <a:cs typeface="+mn-cs"/>
              </a:rPr>
              <a:t> and Ramsey, 2022</a:t>
            </a:r>
          </a:p>
        </p:txBody>
      </p:sp>
      <p:sp>
        <p:nvSpPr>
          <p:cNvPr id="33" name="TextBox 32">
            <a:extLst>
              <a:ext uri="{FF2B5EF4-FFF2-40B4-BE49-F238E27FC236}">
                <a16:creationId xmlns:a16="http://schemas.microsoft.com/office/drawing/2014/main" id="{62CA317E-69C6-4D27-934C-BB66C29CAEAC}"/>
              </a:ext>
            </a:extLst>
          </p:cNvPr>
          <p:cNvSpPr txBox="1"/>
          <p:nvPr/>
        </p:nvSpPr>
        <p:spPr>
          <a:xfrm>
            <a:off x="517389" y="5736701"/>
            <a:ext cx="10637849" cy="461665"/>
          </a:xfrm>
          <a:prstGeom prst="rect">
            <a:avLst/>
          </a:prstGeom>
          <a:noFill/>
        </p:spPr>
        <p:txBody>
          <a:bodyPr wrap="non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How do changes in ribosome composition influence protein synthesis?</a:t>
            </a:r>
          </a:p>
        </p:txBody>
      </p:sp>
      <p:pic>
        <p:nvPicPr>
          <p:cNvPr id="38" name="Picture 37" descr="A screenshot of a video game&#10;&#10;Description automatically generated with low confidence">
            <a:extLst>
              <a:ext uri="{FF2B5EF4-FFF2-40B4-BE49-F238E27FC236}">
                <a16:creationId xmlns:a16="http://schemas.microsoft.com/office/drawing/2014/main" id="{841E4758-7357-49C5-03BF-67E57293C1D9}"/>
              </a:ext>
            </a:extLst>
          </p:cNvPr>
          <p:cNvPicPr>
            <a:picLocks noChangeAspect="1"/>
          </p:cNvPicPr>
          <p:nvPr/>
        </p:nvPicPr>
        <p:blipFill rotWithShape="1">
          <a:blip r:embed="rId3"/>
          <a:srcRect l="48303" t="39798" r="36444" b="33221"/>
          <a:stretch/>
        </p:blipFill>
        <p:spPr>
          <a:xfrm>
            <a:off x="8684364" y="2633918"/>
            <a:ext cx="1605046" cy="1438149"/>
          </a:xfrm>
          <a:prstGeom prst="rect">
            <a:avLst/>
          </a:prstGeom>
        </p:spPr>
      </p:pic>
      <p:pic>
        <p:nvPicPr>
          <p:cNvPr id="39" name="Picture 38" descr="A screenshot of a video game&#10;&#10;Description automatically generated with low confidence">
            <a:extLst>
              <a:ext uri="{FF2B5EF4-FFF2-40B4-BE49-F238E27FC236}">
                <a16:creationId xmlns:a16="http://schemas.microsoft.com/office/drawing/2014/main" id="{6B441FDA-1EB9-ABB9-DF3D-63D0768A2428}"/>
              </a:ext>
            </a:extLst>
          </p:cNvPr>
          <p:cNvPicPr>
            <a:picLocks noChangeAspect="1"/>
          </p:cNvPicPr>
          <p:nvPr/>
        </p:nvPicPr>
        <p:blipFill rotWithShape="1">
          <a:blip r:embed="rId3"/>
          <a:srcRect l="48303" t="10651" r="36444" b="63061"/>
          <a:stretch/>
        </p:blipFill>
        <p:spPr>
          <a:xfrm>
            <a:off x="8684364" y="1356929"/>
            <a:ext cx="1605046" cy="1401234"/>
          </a:xfrm>
          <a:prstGeom prst="rect">
            <a:avLst/>
          </a:prstGeom>
        </p:spPr>
      </p:pic>
    </p:spTree>
    <p:extLst>
      <p:ext uri="{BB962C8B-B14F-4D97-AF65-F5344CB8AC3E}">
        <p14:creationId xmlns:p14="http://schemas.microsoft.com/office/powerpoint/2010/main" val="273039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1" grpId="0"/>
      <p:bldP spid="34" grpId="0"/>
      <p:bldP spid="8" grpId="0"/>
      <p:bldP spid="3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19722-F707-A093-F992-8D7B7F4AD86F}"/>
              </a:ext>
            </a:extLst>
          </p:cNvPr>
          <p:cNvSpPr>
            <a:spLocks noGrp="1"/>
          </p:cNvSpPr>
          <p:nvPr>
            <p:ph type="title"/>
          </p:nvPr>
        </p:nvSpPr>
        <p:spPr/>
        <p:txBody>
          <a:bodyPr/>
          <a:lstStyle/>
          <a:p>
            <a:r>
              <a:rPr lang="en-US" dirty="0"/>
              <a:t>bS21 homologs control gene expression</a:t>
            </a:r>
          </a:p>
        </p:txBody>
      </p:sp>
      <p:sp>
        <p:nvSpPr>
          <p:cNvPr id="3" name="Content Placeholder 2">
            <a:extLst>
              <a:ext uri="{FF2B5EF4-FFF2-40B4-BE49-F238E27FC236}">
                <a16:creationId xmlns:a16="http://schemas.microsoft.com/office/drawing/2014/main" id="{05B539E4-9525-2716-F075-47EA0D40CB55}"/>
              </a:ext>
            </a:extLst>
          </p:cNvPr>
          <p:cNvSpPr>
            <a:spLocks noGrp="1"/>
          </p:cNvSpPr>
          <p:nvPr>
            <p:ph idx="1"/>
          </p:nvPr>
        </p:nvSpPr>
        <p:spPr/>
        <p:txBody>
          <a:bodyPr/>
          <a:lstStyle/>
          <a:p>
            <a:r>
              <a:rPr lang="en-US" dirty="0"/>
              <a:t>~160 proteins with altered protein abundance but not transcript abundance in cells lacking bS21-2</a:t>
            </a:r>
          </a:p>
          <a:p>
            <a:endParaRPr lang="en-US" i="1" dirty="0"/>
          </a:p>
          <a:p>
            <a:pPr marL="0" indent="0">
              <a:buNone/>
            </a:pPr>
            <a:endParaRPr lang="en-US" i="1" dirty="0"/>
          </a:p>
          <a:p>
            <a:r>
              <a:rPr lang="en-US" dirty="0"/>
              <a:t>bS21-2 is important in controlling translation of these proteins</a:t>
            </a:r>
          </a:p>
        </p:txBody>
      </p:sp>
    </p:spTree>
    <p:extLst>
      <p:ext uri="{BB962C8B-B14F-4D97-AF65-F5344CB8AC3E}">
        <p14:creationId xmlns:p14="http://schemas.microsoft.com/office/powerpoint/2010/main" val="664475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7CF2AE-1FF1-1E33-85D1-D2415EC2190B}"/>
              </a:ext>
            </a:extLst>
          </p:cNvPr>
          <p:cNvSpPr txBox="1"/>
          <p:nvPr/>
        </p:nvSpPr>
        <p:spPr>
          <a:xfrm>
            <a:off x="597390" y="5449934"/>
            <a:ext cx="10330915" cy="1074590"/>
          </a:xfrm>
          <a:prstGeom prst="rect">
            <a:avLst/>
          </a:prstGeom>
          <a:noFill/>
        </p:spPr>
        <p:txBody>
          <a:bodyPr wrap="square">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800" b="0" i="0" u="sng" strike="noStrike" kern="1200" cap="none" spc="0" normalizeH="0" baseline="0" noProof="0" dirty="0">
                <a:ln>
                  <a:noFill/>
                </a:ln>
                <a:solidFill>
                  <a:prstClr val="black"/>
                </a:solidFill>
                <a:effectLst/>
                <a:uLnTx/>
                <a:uFillTx/>
                <a:latin typeface="Courier" pitchFamily="2" charset="0"/>
                <a:ea typeface="+mn-ea"/>
                <a:cs typeface="+mn-cs"/>
              </a:rPr>
              <a:t>5’ UTR</a:t>
            </a:r>
            <a:r>
              <a:rPr kumimoji="0" lang="en-US" sz="1800" b="0" i="1"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800" b="0" i="0" u="sng" strike="noStrike" kern="1200" cap="none" spc="0" normalizeH="0" baseline="0" noProof="0" dirty="0">
                <a:ln>
                  <a:noFill/>
                </a:ln>
                <a:solidFill>
                  <a:prstClr val="black"/>
                </a:solidFill>
                <a:effectLst/>
                <a:uLnTx/>
                <a:uFillTx/>
                <a:latin typeface="Courier" pitchFamily="2" charset="0"/>
                <a:ea typeface="+mn-ea"/>
                <a:cs typeface="+mn-cs"/>
              </a:rPr>
              <a:t>6 codons</a:t>
            </a:r>
            <a:r>
              <a:rPr kumimoji="0" lang="en-US" sz="1800" b="0" i="0" u="none" strike="noStrike" kern="1200" cap="none" spc="0" normalizeH="0" baseline="0" noProof="0" dirty="0">
                <a:ln>
                  <a:noFill/>
                </a:ln>
                <a:solidFill>
                  <a:prstClr val="black"/>
                </a:solidFill>
                <a:effectLst/>
                <a:uLnTx/>
                <a:uFillTx/>
                <a:latin typeface="Courier" pitchFamily="2" charset="0"/>
                <a:ea typeface="+mn-ea"/>
                <a:cs typeface="+mn-cs"/>
              </a:rPr>
              <a:t>   </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ourier" pitchFamily="2" charset="0"/>
                <a:ea typeface="+mn-ea"/>
                <a:cs typeface="+mn-cs"/>
              </a:rPr>
              <a:t>pdpA                  </a:t>
            </a:r>
            <a:r>
              <a:rPr kumimoji="0" lang="en-US" sz="1800" b="0" i="0" u="none" strike="noStrike" kern="1200" cap="none" spc="0" normalizeH="0" baseline="0" noProof="0" dirty="0" err="1">
                <a:ln>
                  <a:noFill/>
                </a:ln>
                <a:solidFill>
                  <a:prstClr val="black"/>
                </a:solidFill>
                <a:effectLst/>
                <a:uLnTx/>
                <a:uFillTx/>
                <a:latin typeface="Courier" pitchFamily="2" charset="0"/>
                <a:ea typeface="+mn-ea"/>
                <a:cs typeface="+mn-cs"/>
              </a:rPr>
              <a:t>aguuauguucuaauu</a:t>
            </a:r>
            <a:r>
              <a:rPr kumimoji="0" lang="en-US" sz="1800" b="0" i="0" u="sng" strike="noStrike" kern="1200" cap="none" spc="0" normalizeH="0" baseline="0" noProof="0" dirty="0" err="1">
                <a:ln>
                  <a:noFill/>
                </a:ln>
                <a:solidFill>
                  <a:prstClr val="black"/>
                </a:solidFill>
                <a:effectLst/>
                <a:uLnTx/>
                <a:uFillTx/>
                <a:latin typeface="Courier" pitchFamily="2" charset="0"/>
                <a:ea typeface="+mn-ea"/>
                <a:cs typeface="+mn-cs"/>
              </a:rPr>
              <a:t>aaguag</a:t>
            </a:r>
            <a:r>
              <a:rPr kumimoji="0" lang="en-US" sz="1800" b="0" i="0" u="none" strike="noStrike" kern="1200" cap="none" spc="0" normalizeH="0" baseline="0" noProof="0" dirty="0" err="1">
                <a:ln>
                  <a:noFill/>
                </a:ln>
                <a:solidFill>
                  <a:prstClr val="black"/>
                </a:solidFill>
                <a:effectLst/>
                <a:uLnTx/>
                <a:uFillTx/>
                <a:latin typeface="Courier" pitchFamily="2" charset="0"/>
                <a:ea typeface="+mn-ea"/>
                <a:cs typeface="+mn-cs"/>
              </a:rPr>
              <a:t>aca</a:t>
            </a:r>
            <a:r>
              <a:rPr kumimoji="0" lang="en-US" sz="18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urier" pitchFamily="2" charset="0"/>
                <a:ea typeface="+mn-ea"/>
                <a:cs typeface="+mn-cs"/>
              </a:rPr>
              <a:t>AUG</a:t>
            </a:r>
            <a:r>
              <a:rPr kumimoji="0" lang="en-US" sz="18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urier" pitchFamily="2" charset="0"/>
                <a:ea typeface="+mn-ea"/>
                <a:cs typeface="+mn-cs"/>
              </a:rPr>
              <a:t>aua gca gua aaa gau</a:t>
            </a:r>
            <a:endParaRPr kumimoji="0" lang="en-US" sz="18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ourier" pitchFamily="2" charset="0"/>
                <a:ea typeface="+mn-ea"/>
                <a:cs typeface="Courier New" panose="02070309020205020404" pitchFamily="49" charset="0"/>
              </a:rPr>
              <a:t>tul4</a:t>
            </a:r>
            <a:r>
              <a:rPr kumimoji="0" lang="en-US" sz="1800" b="0" i="0" u="none" strike="noStrike" kern="1200" cap="none" spc="0" normalizeH="0" baseline="0" noProof="0" dirty="0">
                <a:ln>
                  <a:noFill/>
                </a:ln>
                <a:solidFill>
                  <a:prstClr val="black"/>
                </a:solidFill>
                <a:effectLst/>
                <a:uLnTx/>
                <a:uFillTx/>
                <a:latin typeface="Courier" pitchFamily="2" charset="0"/>
                <a:ea typeface="+mn-ea"/>
                <a:cs typeface="Courier New" panose="02070309020205020404" pitchFamily="49" charset="0"/>
              </a:rPr>
              <a:t>      </a:t>
            </a:r>
            <a:r>
              <a:rPr kumimoji="0" lang="en-US" sz="1800" b="0" i="0" u="none" strike="noStrike" kern="1200" cap="none" spc="0" normalizeH="0" baseline="0" noProof="0" dirty="0" err="1">
                <a:ln>
                  <a:noFill/>
                </a:ln>
                <a:solidFill>
                  <a:prstClr val="black"/>
                </a:solidFill>
                <a:effectLst/>
                <a:uLnTx/>
                <a:uFillTx/>
                <a:latin typeface="Courier" pitchFamily="2" charset="0"/>
                <a:ea typeface="+mn-ea"/>
                <a:cs typeface="Courier New" panose="02070309020205020404" pitchFamily="49" charset="0"/>
              </a:rPr>
              <a:t>gaguauaugugaauauuuaaaaau</a:t>
            </a:r>
            <a:r>
              <a:rPr kumimoji="0" lang="en-US" sz="1800" b="0" i="0" u="sng" strike="noStrike" kern="1200" cap="none" spc="0" normalizeH="0" baseline="0" noProof="0" dirty="0" err="1">
                <a:ln>
                  <a:noFill/>
                </a:ln>
                <a:solidFill>
                  <a:prstClr val="black"/>
                </a:solidFill>
                <a:effectLst/>
                <a:uLnTx/>
                <a:uFillTx/>
                <a:latin typeface="Courier" pitchFamily="2" charset="0"/>
                <a:ea typeface="+mn-ea"/>
                <a:cs typeface="Courier New" panose="02070309020205020404" pitchFamily="49" charset="0"/>
              </a:rPr>
              <a:t>aggagu</a:t>
            </a:r>
            <a:r>
              <a:rPr kumimoji="0" lang="en-US" sz="1800" b="0" i="0" u="none" strike="noStrike" kern="1200" cap="none" spc="0" normalizeH="0" baseline="0" noProof="0" dirty="0" err="1">
                <a:ln>
                  <a:noFill/>
                </a:ln>
                <a:solidFill>
                  <a:prstClr val="black"/>
                </a:solidFill>
                <a:effectLst/>
                <a:uLnTx/>
                <a:uFillTx/>
                <a:latin typeface="Courier" pitchFamily="2" charset="0"/>
                <a:ea typeface="+mn-ea"/>
                <a:cs typeface="Courier New" panose="02070309020205020404" pitchFamily="49" charset="0"/>
              </a:rPr>
              <a:t>aucuau</a:t>
            </a:r>
            <a:r>
              <a:rPr kumimoji="0" lang="en-US" sz="1800" b="0" i="0" u="none" strike="noStrike" kern="1200" cap="none" spc="0" normalizeH="0" baseline="0" noProof="0" dirty="0">
                <a:ln>
                  <a:noFill/>
                </a:ln>
                <a:solidFill>
                  <a:prstClr val="black"/>
                </a:solidFill>
                <a:effectLst/>
                <a:uLnTx/>
                <a:uFillTx/>
                <a:latin typeface="Courier" pitchFamily="2" charset="0"/>
                <a:ea typeface="+mn-ea"/>
                <a:cs typeface="Courier New" panose="02070309020205020404" pitchFamily="49" charset="0"/>
              </a:rPr>
              <a:t> AUG </a:t>
            </a:r>
            <a:r>
              <a:rPr kumimoji="0" lang="en-US" sz="1800" b="0" i="0" u="none" strike="noStrike" kern="1200" cap="none" spc="0" normalizeH="0" baseline="0" noProof="0" dirty="0" err="1">
                <a:ln>
                  <a:noFill/>
                </a:ln>
                <a:solidFill>
                  <a:prstClr val="black"/>
                </a:solidFill>
                <a:effectLst/>
                <a:uLnTx/>
                <a:uFillTx/>
                <a:latin typeface="Courier" pitchFamily="2" charset="0"/>
                <a:ea typeface="+mn-ea"/>
                <a:cs typeface="Courier New" panose="02070309020205020404" pitchFamily="49" charset="0"/>
              </a:rPr>
              <a:t>aaa aaa aua auu aag</a:t>
            </a:r>
            <a:endParaRPr kumimoji="0" lang="en-US" sz="1800" b="0" i="0" u="none" strike="noStrike" kern="1200" cap="none" spc="0" normalizeH="0" baseline="0" noProof="0" dirty="0">
              <a:ln>
                <a:noFill/>
              </a:ln>
              <a:solidFill>
                <a:prstClr val="black"/>
              </a:solidFill>
              <a:effectLst/>
              <a:uLnTx/>
              <a:uFillTx/>
              <a:latin typeface="Courier" pitchFamily="2" charset="0"/>
              <a:ea typeface="+mn-ea"/>
              <a:cs typeface="Courier New" panose="02070309020205020404" pitchFamily="49" charset="0"/>
            </a:endParaRPr>
          </a:p>
        </p:txBody>
      </p:sp>
      <p:sp>
        <p:nvSpPr>
          <p:cNvPr id="2" name="Title 1">
            <a:extLst>
              <a:ext uri="{FF2B5EF4-FFF2-40B4-BE49-F238E27FC236}">
                <a16:creationId xmlns:a16="http://schemas.microsoft.com/office/drawing/2014/main" id="{BA0676D8-B611-B329-0C24-1FE50B27B106}"/>
              </a:ext>
            </a:extLst>
          </p:cNvPr>
          <p:cNvSpPr>
            <a:spLocks noGrp="1"/>
          </p:cNvSpPr>
          <p:nvPr>
            <p:ph type="title"/>
          </p:nvPr>
        </p:nvSpPr>
        <p:spPr>
          <a:xfrm>
            <a:off x="748678" y="127695"/>
            <a:ext cx="10515600" cy="1325563"/>
          </a:xfrm>
        </p:spPr>
        <p:txBody>
          <a:bodyPr>
            <a:normAutofit/>
          </a:bodyPr>
          <a:lstStyle/>
          <a:p>
            <a:r>
              <a:rPr lang="en-US" sz="4000" dirty="0"/>
              <a:t>bS21-2 influences translation initiation of particular UTRs</a:t>
            </a:r>
            <a:endParaRPr lang="en-US" dirty="0"/>
          </a:p>
        </p:txBody>
      </p:sp>
      <p:sp>
        <p:nvSpPr>
          <p:cNvPr id="10" name="TextBox 9">
            <a:extLst>
              <a:ext uri="{FF2B5EF4-FFF2-40B4-BE49-F238E27FC236}">
                <a16:creationId xmlns:a16="http://schemas.microsoft.com/office/drawing/2014/main" id="{37EE8C05-C109-DBFC-8F19-BD43492D407E}"/>
              </a:ext>
            </a:extLst>
          </p:cNvPr>
          <p:cNvSpPr txBox="1"/>
          <p:nvPr/>
        </p:nvSpPr>
        <p:spPr>
          <a:xfrm>
            <a:off x="6006478" y="4807184"/>
            <a:ext cx="90223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(control)</a:t>
            </a:r>
          </a:p>
        </p:txBody>
      </p:sp>
      <p:sp>
        <p:nvSpPr>
          <p:cNvPr id="12" name="TextBox 11">
            <a:extLst>
              <a:ext uri="{FF2B5EF4-FFF2-40B4-BE49-F238E27FC236}">
                <a16:creationId xmlns:a16="http://schemas.microsoft.com/office/drawing/2014/main" id="{3B83D93F-312E-8DB2-6F46-AF0F7113DF75}"/>
              </a:ext>
            </a:extLst>
          </p:cNvPr>
          <p:cNvSpPr txBox="1"/>
          <p:nvPr/>
        </p:nvSpPr>
        <p:spPr>
          <a:xfrm>
            <a:off x="10294958" y="5791344"/>
            <a:ext cx="126669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Menlo" panose="020B0609030804020204" pitchFamily="49" charset="0"/>
                <a:ea typeface="Menlo" panose="020B0609030804020204" pitchFamily="49" charset="0"/>
                <a:cs typeface="Menlo" panose="020B0609030804020204" pitchFamily="49" charset="0"/>
              </a:rPr>
              <a:t>-lacZ</a:t>
            </a:r>
            <a:endParaRPr kumimoji="0" lang="en-US" sz="1800" b="0" i="1" u="none" strike="noStrike" kern="1200" cap="none" spc="0" normalizeH="0" baseline="0" noProof="0" dirty="0">
              <a:ln>
                <a:noFill/>
              </a:ln>
              <a:solidFill>
                <a:prstClr val="black"/>
              </a:solidFill>
              <a:effectLst/>
              <a:uLnTx/>
              <a:uFillTx/>
              <a:latin typeface="Menlo" panose="020B0609030804020204" pitchFamily="49" charset="0"/>
              <a:ea typeface="Menlo" panose="020B0609030804020204" pitchFamily="49" charset="0"/>
              <a:cs typeface="Menlo" panose="020B0609030804020204" pitchFamily="49" charset="0"/>
            </a:endParaRPr>
          </a:p>
        </p:txBody>
      </p:sp>
      <p:grpSp>
        <p:nvGrpSpPr>
          <p:cNvPr id="3" name="Group 2">
            <a:extLst>
              <a:ext uri="{FF2B5EF4-FFF2-40B4-BE49-F238E27FC236}">
                <a16:creationId xmlns:a16="http://schemas.microsoft.com/office/drawing/2014/main" id="{5B004D69-AE89-7E73-CDD1-7951F47C5FC3}"/>
              </a:ext>
            </a:extLst>
          </p:cNvPr>
          <p:cNvGrpSpPr/>
          <p:nvPr/>
        </p:nvGrpSpPr>
        <p:grpSpPr>
          <a:xfrm>
            <a:off x="5879676" y="1407019"/>
            <a:ext cx="1248389" cy="3450116"/>
            <a:chOff x="7523214" y="1499307"/>
            <a:chExt cx="1248389" cy="3450116"/>
          </a:xfrm>
        </p:grpSpPr>
        <p:sp>
          <p:nvSpPr>
            <p:cNvPr id="4" name="TextBox 3">
              <a:extLst>
                <a:ext uri="{FF2B5EF4-FFF2-40B4-BE49-F238E27FC236}">
                  <a16:creationId xmlns:a16="http://schemas.microsoft.com/office/drawing/2014/main" id="{7AF2AB54-7B72-04CB-B14C-418F5D3B08BF}"/>
                </a:ext>
              </a:extLst>
            </p:cNvPr>
            <p:cNvSpPr txBox="1"/>
            <p:nvPr/>
          </p:nvSpPr>
          <p:spPr>
            <a:xfrm>
              <a:off x="7712556" y="4301761"/>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sp>
          <p:nvSpPr>
            <p:cNvPr id="6" name="TextBox 5">
              <a:extLst>
                <a:ext uri="{FF2B5EF4-FFF2-40B4-BE49-F238E27FC236}">
                  <a16:creationId xmlns:a16="http://schemas.microsoft.com/office/drawing/2014/main" id="{08CC1978-626A-C6D3-D7C4-F7DB5392E7DC}"/>
                </a:ext>
              </a:extLst>
            </p:cNvPr>
            <p:cNvSpPr txBox="1"/>
            <p:nvPr/>
          </p:nvSpPr>
          <p:spPr>
            <a:xfrm>
              <a:off x="8282811" y="4301761"/>
              <a:ext cx="2551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sp>
          <p:nvSpPr>
            <p:cNvPr id="7" name="TextBox 6">
              <a:extLst>
                <a:ext uri="{FF2B5EF4-FFF2-40B4-BE49-F238E27FC236}">
                  <a16:creationId xmlns:a16="http://schemas.microsoft.com/office/drawing/2014/main" id="{6E506098-ED22-3B34-CBCB-6F6171EB259F}"/>
                </a:ext>
              </a:extLst>
            </p:cNvPr>
            <p:cNvSpPr txBox="1"/>
            <p:nvPr/>
          </p:nvSpPr>
          <p:spPr>
            <a:xfrm>
              <a:off x="7854360" y="4580091"/>
              <a:ext cx="550152"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tul4</a:t>
              </a:r>
            </a:p>
          </p:txBody>
        </p:sp>
        <p:pic>
          <p:nvPicPr>
            <p:cNvPr id="8" name="Picture 7">
              <a:extLst>
                <a:ext uri="{FF2B5EF4-FFF2-40B4-BE49-F238E27FC236}">
                  <a16:creationId xmlns:a16="http://schemas.microsoft.com/office/drawing/2014/main" id="{7D58FFE1-E087-E6FC-ED5C-475E3BA91717}"/>
                </a:ext>
              </a:extLst>
            </p:cNvPr>
            <p:cNvPicPr>
              <a:picLocks noChangeAspect="1"/>
            </p:cNvPicPr>
            <p:nvPr/>
          </p:nvPicPr>
          <p:blipFill rotWithShape="1">
            <a:blip r:embed="rId3"/>
            <a:srcRect l="78100" t="5086"/>
            <a:stretch/>
          </p:blipFill>
          <p:spPr>
            <a:xfrm>
              <a:off x="7523214" y="1499307"/>
              <a:ext cx="1248389" cy="2927658"/>
            </a:xfrm>
            <a:prstGeom prst="rect">
              <a:avLst/>
            </a:prstGeom>
          </p:spPr>
        </p:pic>
        <p:grpSp>
          <p:nvGrpSpPr>
            <p:cNvPr id="9" name="Group 8">
              <a:extLst>
                <a:ext uri="{FF2B5EF4-FFF2-40B4-BE49-F238E27FC236}">
                  <a16:creationId xmlns:a16="http://schemas.microsoft.com/office/drawing/2014/main" id="{683EADC7-618F-D213-64D1-5C4E4D5821DC}"/>
                </a:ext>
              </a:extLst>
            </p:cNvPr>
            <p:cNvGrpSpPr/>
            <p:nvPr/>
          </p:nvGrpSpPr>
          <p:grpSpPr>
            <a:xfrm>
              <a:off x="7730668" y="1510087"/>
              <a:ext cx="740932" cy="830997"/>
              <a:chOff x="6210344" y="2302394"/>
              <a:chExt cx="740932" cy="830997"/>
            </a:xfrm>
          </p:grpSpPr>
          <p:sp>
            <p:nvSpPr>
              <p:cNvPr id="11" name="TextBox 10">
                <a:extLst>
                  <a:ext uri="{FF2B5EF4-FFF2-40B4-BE49-F238E27FC236}">
                    <a16:creationId xmlns:a16="http://schemas.microsoft.com/office/drawing/2014/main" id="{E0DA3C8D-BD1D-01DE-454F-A643CED4891D}"/>
                  </a:ext>
                </a:extLst>
              </p:cNvPr>
              <p:cNvSpPr txBox="1"/>
              <p:nvPr/>
            </p:nvSpPr>
            <p:spPr>
              <a:xfrm>
                <a:off x="6210344" y="2302394"/>
                <a:ext cx="74093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1.02x</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4" name="Straight Connector 13">
                <a:extLst>
                  <a:ext uri="{FF2B5EF4-FFF2-40B4-BE49-F238E27FC236}">
                    <a16:creationId xmlns:a16="http://schemas.microsoft.com/office/drawing/2014/main" id="{2D01B6EF-F712-0D4F-8FD7-35CCA02187EC}"/>
                  </a:ext>
                </a:extLst>
              </p:cNvPr>
              <p:cNvCxnSpPr>
                <a:cxnSpLocks/>
              </p:cNvCxnSpPr>
              <p:nvPr/>
            </p:nvCxnSpPr>
            <p:spPr>
              <a:xfrm flipH="1">
                <a:off x="6283350" y="2630605"/>
                <a:ext cx="581966" cy="0"/>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16" name="Group 15">
            <a:extLst>
              <a:ext uri="{FF2B5EF4-FFF2-40B4-BE49-F238E27FC236}">
                <a16:creationId xmlns:a16="http://schemas.microsoft.com/office/drawing/2014/main" id="{6AA862ED-84F1-3834-6C6F-25A7D147039C}"/>
              </a:ext>
            </a:extLst>
          </p:cNvPr>
          <p:cNvGrpSpPr/>
          <p:nvPr/>
        </p:nvGrpSpPr>
        <p:grpSpPr>
          <a:xfrm>
            <a:off x="3607952" y="1407019"/>
            <a:ext cx="1234684" cy="3450116"/>
            <a:chOff x="3071082" y="1499307"/>
            <a:chExt cx="1234684" cy="3450116"/>
          </a:xfrm>
        </p:grpSpPr>
        <p:sp>
          <p:nvSpPr>
            <p:cNvPr id="17" name="TextBox 16">
              <a:extLst>
                <a:ext uri="{FF2B5EF4-FFF2-40B4-BE49-F238E27FC236}">
                  <a16:creationId xmlns:a16="http://schemas.microsoft.com/office/drawing/2014/main" id="{D4954C32-3D03-7EC3-6E7A-94264C1CF1A7}"/>
                </a:ext>
              </a:extLst>
            </p:cNvPr>
            <p:cNvSpPr txBox="1"/>
            <p:nvPr/>
          </p:nvSpPr>
          <p:spPr>
            <a:xfrm>
              <a:off x="3310736" y="4580091"/>
              <a:ext cx="85311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5ʹ UTR:</a:t>
              </a:r>
            </a:p>
          </p:txBody>
        </p:sp>
        <p:pic>
          <p:nvPicPr>
            <p:cNvPr id="18" name="Picture 17">
              <a:extLst>
                <a:ext uri="{FF2B5EF4-FFF2-40B4-BE49-F238E27FC236}">
                  <a16:creationId xmlns:a16="http://schemas.microsoft.com/office/drawing/2014/main" id="{A0DCBE5E-498B-6123-0123-36A82658E50E}"/>
                </a:ext>
              </a:extLst>
            </p:cNvPr>
            <p:cNvPicPr>
              <a:picLocks noChangeAspect="1"/>
            </p:cNvPicPr>
            <p:nvPr/>
          </p:nvPicPr>
          <p:blipFill rotWithShape="1">
            <a:blip r:embed="rId3"/>
            <a:srcRect l="1" t="5086" r="78340"/>
            <a:stretch/>
          </p:blipFill>
          <p:spPr>
            <a:xfrm>
              <a:off x="3071082" y="1499307"/>
              <a:ext cx="1234684" cy="2927658"/>
            </a:xfrm>
            <a:prstGeom prst="rect">
              <a:avLst/>
            </a:prstGeom>
          </p:spPr>
        </p:pic>
        <p:sp>
          <p:nvSpPr>
            <p:cNvPr id="19" name="TextBox 18">
              <a:extLst>
                <a:ext uri="{FF2B5EF4-FFF2-40B4-BE49-F238E27FC236}">
                  <a16:creationId xmlns:a16="http://schemas.microsoft.com/office/drawing/2014/main" id="{9234DF5D-26A6-26B4-0A77-AAE9504769E2}"/>
                </a:ext>
              </a:extLst>
            </p:cNvPr>
            <p:cNvSpPr txBox="1"/>
            <p:nvPr/>
          </p:nvSpPr>
          <p:spPr>
            <a:xfrm>
              <a:off x="3267456" y="4301761"/>
              <a:ext cx="89639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bS21-2:</a:t>
              </a:r>
            </a:p>
          </p:txBody>
        </p:sp>
      </p:grpSp>
      <p:grpSp>
        <p:nvGrpSpPr>
          <p:cNvPr id="22" name="Group 21">
            <a:extLst>
              <a:ext uri="{FF2B5EF4-FFF2-40B4-BE49-F238E27FC236}">
                <a16:creationId xmlns:a16="http://schemas.microsoft.com/office/drawing/2014/main" id="{706C6344-A0C4-2AAC-8785-41DAE4F90454}"/>
              </a:ext>
            </a:extLst>
          </p:cNvPr>
          <p:cNvGrpSpPr/>
          <p:nvPr/>
        </p:nvGrpSpPr>
        <p:grpSpPr>
          <a:xfrm>
            <a:off x="4700724" y="1336636"/>
            <a:ext cx="1237531" cy="3520499"/>
            <a:chOff x="4163854" y="1428924"/>
            <a:chExt cx="1237531" cy="3520499"/>
          </a:xfrm>
        </p:grpSpPr>
        <p:grpSp>
          <p:nvGrpSpPr>
            <p:cNvPr id="23" name="Group 22">
              <a:extLst>
                <a:ext uri="{FF2B5EF4-FFF2-40B4-BE49-F238E27FC236}">
                  <a16:creationId xmlns:a16="http://schemas.microsoft.com/office/drawing/2014/main" id="{4A198E80-FAA0-5824-FBFC-72FD57984DAD}"/>
                </a:ext>
              </a:extLst>
            </p:cNvPr>
            <p:cNvGrpSpPr/>
            <p:nvPr/>
          </p:nvGrpSpPr>
          <p:grpSpPr>
            <a:xfrm>
              <a:off x="4163854" y="1428924"/>
              <a:ext cx="1237531" cy="3520499"/>
              <a:chOff x="4163854" y="1428924"/>
              <a:chExt cx="1237531" cy="3520499"/>
            </a:xfrm>
          </p:grpSpPr>
          <p:sp>
            <p:nvSpPr>
              <p:cNvPr id="25" name="TextBox 24">
                <a:extLst>
                  <a:ext uri="{FF2B5EF4-FFF2-40B4-BE49-F238E27FC236}">
                    <a16:creationId xmlns:a16="http://schemas.microsoft.com/office/drawing/2014/main" id="{4974364A-CE1D-846A-68AA-2589E51DCF42}"/>
                  </a:ext>
                </a:extLst>
              </p:cNvPr>
              <p:cNvSpPr txBox="1"/>
              <p:nvPr/>
            </p:nvSpPr>
            <p:spPr>
              <a:xfrm>
                <a:off x="4425696" y="4301761"/>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sp>
            <p:nvSpPr>
              <p:cNvPr id="26" name="TextBox 25">
                <a:extLst>
                  <a:ext uri="{FF2B5EF4-FFF2-40B4-BE49-F238E27FC236}">
                    <a16:creationId xmlns:a16="http://schemas.microsoft.com/office/drawing/2014/main" id="{15243C69-523C-415D-6B20-7233BBB0561C}"/>
                  </a:ext>
                </a:extLst>
              </p:cNvPr>
              <p:cNvSpPr txBox="1"/>
              <p:nvPr/>
            </p:nvSpPr>
            <p:spPr>
              <a:xfrm>
                <a:off x="4995948" y="4301761"/>
                <a:ext cx="2551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sp>
            <p:nvSpPr>
              <p:cNvPr id="27" name="TextBox 26">
                <a:extLst>
                  <a:ext uri="{FF2B5EF4-FFF2-40B4-BE49-F238E27FC236}">
                    <a16:creationId xmlns:a16="http://schemas.microsoft.com/office/drawing/2014/main" id="{0A6915BC-8E6A-5E91-8149-27F503D81451}"/>
                  </a:ext>
                </a:extLst>
              </p:cNvPr>
              <p:cNvSpPr txBox="1"/>
              <p:nvPr/>
            </p:nvSpPr>
            <p:spPr>
              <a:xfrm>
                <a:off x="4505151" y="4580091"/>
                <a:ext cx="68320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a:ea typeface="+mn-ea"/>
                    <a:cs typeface="+mn-cs"/>
                  </a:rPr>
                  <a:t>pdpA</a:t>
                </a:r>
              </a:p>
            </p:txBody>
          </p:sp>
          <p:pic>
            <p:nvPicPr>
              <p:cNvPr id="28" name="Picture 27">
                <a:extLst>
                  <a:ext uri="{FF2B5EF4-FFF2-40B4-BE49-F238E27FC236}">
                    <a16:creationId xmlns:a16="http://schemas.microsoft.com/office/drawing/2014/main" id="{209C3905-0596-C677-0C1E-EF18FAB562AF}"/>
                  </a:ext>
                </a:extLst>
              </p:cNvPr>
              <p:cNvPicPr>
                <a:picLocks noChangeAspect="1"/>
              </p:cNvPicPr>
              <p:nvPr/>
            </p:nvPicPr>
            <p:blipFill rotWithShape="1">
              <a:blip r:embed="rId3"/>
              <a:srcRect l="19170" t="5086" r="59121"/>
              <a:stretch/>
            </p:blipFill>
            <p:spPr>
              <a:xfrm>
                <a:off x="4163854" y="1499307"/>
                <a:ext cx="1237531" cy="2927658"/>
              </a:xfrm>
              <a:prstGeom prst="rect">
                <a:avLst/>
              </a:prstGeom>
            </p:spPr>
          </p:pic>
          <p:grpSp>
            <p:nvGrpSpPr>
              <p:cNvPr id="29" name="Group 28">
                <a:extLst>
                  <a:ext uri="{FF2B5EF4-FFF2-40B4-BE49-F238E27FC236}">
                    <a16:creationId xmlns:a16="http://schemas.microsoft.com/office/drawing/2014/main" id="{D17E31E8-675D-2B27-2555-23E6BC5E95CE}"/>
                  </a:ext>
                </a:extLst>
              </p:cNvPr>
              <p:cNvGrpSpPr/>
              <p:nvPr/>
            </p:nvGrpSpPr>
            <p:grpSpPr>
              <a:xfrm>
                <a:off x="4468575" y="1428924"/>
                <a:ext cx="740932" cy="830997"/>
                <a:chOff x="6215476" y="2146667"/>
                <a:chExt cx="740932" cy="830997"/>
              </a:xfrm>
            </p:grpSpPr>
            <p:sp>
              <p:nvSpPr>
                <p:cNvPr id="30" name="TextBox 29">
                  <a:extLst>
                    <a:ext uri="{FF2B5EF4-FFF2-40B4-BE49-F238E27FC236}">
                      <a16:creationId xmlns:a16="http://schemas.microsoft.com/office/drawing/2014/main" id="{A19988E7-0CE7-9BD2-285A-3B00718E8CC8}"/>
                    </a:ext>
                  </a:extLst>
                </p:cNvPr>
                <p:cNvSpPr txBox="1"/>
                <p:nvPr/>
              </p:nvSpPr>
              <p:spPr>
                <a:xfrm>
                  <a:off x="6215476" y="2146667"/>
                  <a:ext cx="74093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0.71x</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1" name="Straight Connector 30">
                  <a:extLst>
                    <a:ext uri="{FF2B5EF4-FFF2-40B4-BE49-F238E27FC236}">
                      <a16:creationId xmlns:a16="http://schemas.microsoft.com/office/drawing/2014/main" id="{590C8D41-A1B6-F7D1-2804-F45CE5075EC3}"/>
                    </a:ext>
                  </a:extLst>
                </p:cNvPr>
                <p:cNvCxnSpPr>
                  <a:cxnSpLocks/>
                </p:cNvCxnSpPr>
                <p:nvPr/>
              </p:nvCxnSpPr>
              <p:spPr>
                <a:xfrm flipH="1">
                  <a:off x="6288482" y="2474878"/>
                  <a:ext cx="581966" cy="0"/>
                </a:xfrm>
                <a:prstGeom prst="line">
                  <a:avLst/>
                </a:prstGeom>
                <a:ln w="19050"/>
              </p:spPr>
              <p:style>
                <a:lnRef idx="1">
                  <a:schemeClr val="dk1"/>
                </a:lnRef>
                <a:fillRef idx="0">
                  <a:schemeClr val="dk1"/>
                </a:fillRef>
                <a:effectRef idx="0">
                  <a:schemeClr val="dk1"/>
                </a:effectRef>
                <a:fontRef idx="minor">
                  <a:schemeClr val="tx1"/>
                </a:fontRef>
              </p:style>
            </p:cxnSp>
          </p:grpSp>
        </p:grpSp>
        <p:sp>
          <p:nvSpPr>
            <p:cNvPr id="24" name="TextBox 23">
              <a:extLst>
                <a:ext uri="{FF2B5EF4-FFF2-40B4-BE49-F238E27FC236}">
                  <a16:creationId xmlns:a16="http://schemas.microsoft.com/office/drawing/2014/main" id="{96331E6E-B5EE-4611-56D3-17D08185745A}"/>
                </a:ext>
              </a:extLst>
            </p:cNvPr>
            <p:cNvSpPr txBox="1"/>
            <p:nvPr/>
          </p:nvSpPr>
          <p:spPr>
            <a:xfrm>
              <a:off x="4707834" y="1729671"/>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grpSp>
      <p:sp>
        <p:nvSpPr>
          <p:cNvPr id="32" name="TextBox 31">
            <a:extLst>
              <a:ext uri="{FF2B5EF4-FFF2-40B4-BE49-F238E27FC236}">
                <a16:creationId xmlns:a16="http://schemas.microsoft.com/office/drawing/2014/main" id="{5694B968-7B49-ED29-1326-5047ED985BA8}"/>
              </a:ext>
            </a:extLst>
          </p:cNvPr>
          <p:cNvSpPr txBox="1"/>
          <p:nvPr/>
        </p:nvSpPr>
        <p:spPr>
          <a:xfrm>
            <a:off x="6975295" y="1358077"/>
            <a:ext cx="110479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 p &lt; 0.005</a:t>
            </a:r>
          </a:p>
        </p:txBody>
      </p:sp>
      <p:sp>
        <p:nvSpPr>
          <p:cNvPr id="15" name="TextBox 14">
            <a:extLst>
              <a:ext uri="{FF2B5EF4-FFF2-40B4-BE49-F238E27FC236}">
                <a16:creationId xmlns:a16="http://schemas.microsoft.com/office/drawing/2014/main" id="{908947E1-3556-44F8-A748-1F54C3535839}"/>
              </a:ext>
            </a:extLst>
          </p:cNvPr>
          <p:cNvSpPr txBox="1"/>
          <p:nvPr/>
        </p:nvSpPr>
        <p:spPr>
          <a:xfrm>
            <a:off x="10235704" y="6540566"/>
            <a:ext cx="184546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Trautmann</a:t>
            </a:r>
            <a:r>
              <a:rPr kumimoji="0" lang="en-US" sz="1400" b="0" i="0" u="none" strike="noStrike" kern="1200" cap="none" spc="0" normalizeH="0" baseline="0" noProof="0" dirty="0">
                <a:ln>
                  <a:noFill/>
                </a:ln>
                <a:solidFill>
                  <a:prstClr val="black"/>
                </a:solidFill>
                <a:effectLst/>
                <a:uLnTx/>
                <a:uFillTx/>
                <a:latin typeface="Calibri"/>
                <a:ea typeface="+mn-ea"/>
                <a:cs typeface="+mn-cs"/>
              </a:rPr>
              <a:t> et al., 2023</a:t>
            </a:r>
          </a:p>
        </p:txBody>
      </p:sp>
      <p:sp>
        <p:nvSpPr>
          <p:cNvPr id="20" name="Rectangle 19">
            <a:extLst>
              <a:ext uri="{FF2B5EF4-FFF2-40B4-BE49-F238E27FC236}">
                <a16:creationId xmlns:a16="http://schemas.microsoft.com/office/drawing/2014/main" id="{B0EB66A6-12BF-5833-0636-DCDECFCF6F26}"/>
              </a:ext>
            </a:extLst>
          </p:cNvPr>
          <p:cNvSpPr/>
          <p:nvPr/>
        </p:nvSpPr>
        <p:spPr>
          <a:xfrm>
            <a:off x="7073151" y="1325248"/>
            <a:ext cx="914400" cy="4322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Shape 33">
            <a:extLst>
              <a:ext uri="{FF2B5EF4-FFF2-40B4-BE49-F238E27FC236}">
                <a16:creationId xmlns:a16="http://schemas.microsoft.com/office/drawing/2014/main" id="{2948BBF1-0E0F-CF64-420F-F6E1601F8C51}"/>
              </a:ext>
            </a:extLst>
          </p:cNvPr>
          <p:cNvSpPr/>
          <p:nvPr/>
        </p:nvSpPr>
        <p:spPr>
          <a:xfrm>
            <a:off x="3635792" y="1295672"/>
            <a:ext cx="3437359" cy="3804875"/>
          </a:xfrm>
          <a:prstGeom prst="corner">
            <a:avLst>
              <a:gd name="adj1" fmla="val 30295"/>
              <a:gd name="adj2" fmla="val 35452"/>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B597915-B23C-9918-6293-BEA94714A3EE}"/>
              </a:ext>
            </a:extLst>
          </p:cNvPr>
          <p:cNvSpPr/>
          <p:nvPr/>
        </p:nvSpPr>
        <p:spPr>
          <a:xfrm>
            <a:off x="5935408" y="1343119"/>
            <a:ext cx="1137743" cy="28503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42A873A-EAB9-75A8-1520-74BE3A19DA43}"/>
              </a:ext>
            </a:extLst>
          </p:cNvPr>
          <p:cNvSpPr/>
          <p:nvPr/>
        </p:nvSpPr>
        <p:spPr>
          <a:xfrm>
            <a:off x="4890245" y="1346759"/>
            <a:ext cx="1045162" cy="28466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392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p:bldP spid="15" grpId="0"/>
      <p:bldP spid="34" grpId="0" animBg="1"/>
      <p:bldP spid="35"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AED38-7608-4B5C-B1A0-47D4F6ECC64D}"/>
              </a:ext>
            </a:extLst>
          </p:cNvPr>
          <p:cNvSpPr>
            <a:spLocks noGrp="1"/>
          </p:cNvSpPr>
          <p:nvPr>
            <p:ph type="title"/>
          </p:nvPr>
        </p:nvSpPr>
        <p:spPr/>
        <p:txBody>
          <a:bodyPr/>
          <a:lstStyle/>
          <a:p>
            <a:r>
              <a:rPr lang="en-US" dirty="0"/>
              <a:t>Why have multiple bS21 homologs?</a:t>
            </a:r>
          </a:p>
        </p:txBody>
      </p:sp>
      <p:sp>
        <p:nvSpPr>
          <p:cNvPr id="42" name="Content Placeholder 16">
            <a:extLst>
              <a:ext uri="{FF2B5EF4-FFF2-40B4-BE49-F238E27FC236}">
                <a16:creationId xmlns:a16="http://schemas.microsoft.com/office/drawing/2014/main" id="{78564FF4-8976-B8B8-B0E4-E628EAA6BBC6}"/>
              </a:ext>
            </a:extLst>
          </p:cNvPr>
          <p:cNvSpPr>
            <a:spLocks noGrp="1"/>
          </p:cNvSpPr>
          <p:nvPr>
            <p:ph idx="1"/>
          </p:nvPr>
        </p:nvSpPr>
        <p:spPr>
          <a:xfrm>
            <a:off x="101736" y="1604853"/>
            <a:ext cx="5994263" cy="5253147"/>
          </a:xfrm>
        </p:spPr>
        <p:txBody>
          <a:bodyPr>
            <a:normAutofit fontScale="92500" lnSpcReduction="20000"/>
          </a:bodyPr>
          <a:lstStyle/>
          <a:p>
            <a:pPr marL="0" indent="0">
              <a:lnSpc>
                <a:spcPct val="110000"/>
              </a:lnSpc>
              <a:spcBef>
                <a:spcPts val="600"/>
              </a:spcBef>
              <a:spcAft>
                <a:spcPts val="600"/>
              </a:spcAft>
              <a:buNone/>
            </a:pPr>
            <a:r>
              <a:rPr lang="en-US" b="1" dirty="0">
                <a:latin typeface="Century Gothic" charset="0"/>
                <a:ea typeface="Century Gothic" charset="0"/>
                <a:cs typeface="Century Gothic" charset="0"/>
              </a:rPr>
              <a:t>Hypothesis</a:t>
            </a:r>
            <a:r>
              <a:rPr lang="en-US" dirty="0">
                <a:latin typeface="Century Gothic" charset="0"/>
                <a:ea typeface="Century Gothic" charset="0"/>
                <a:cs typeface="Century Gothic" charset="0"/>
              </a:rPr>
              <a:t> </a:t>
            </a:r>
          </a:p>
          <a:p>
            <a:pPr marL="0" indent="0">
              <a:lnSpc>
                <a:spcPct val="110000"/>
              </a:lnSpc>
              <a:spcBef>
                <a:spcPts val="600"/>
              </a:spcBef>
              <a:spcAft>
                <a:spcPts val="1800"/>
              </a:spcAft>
              <a:buNone/>
            </a:pPr>
            <a:r>
              <a:rPr lang="en-US" sz="2400" dirty="0">
                <a:latin typeface="Century Gothic" charset="0"/>
                <a:ea typeface="Century Gothic" charset="0"/>
                <a:cs typeface="Century Gothic" charset="0"/>
              </a:rPr>
              <a:t>Incorporation of distinct bS21s:</a:t>
            </a:r>
          </a:p>
          <a:p>
            <a:pPr>
              <a:lnSpc>
                <a:spcPct val="110000"/>
              </a:lnSpc>
              <a:spcBef>
                <a:spcPts val="600"/>
              </a:spcBef>
              <a:spcAft>
                <a:spcPts val="1800"/>
              </a:spcAft>
              <a:buFont typeface="System Font Regular"/>
              <a:buChar char="➔"/>
            </a:pPr>
            <a:r>
              <a:rPr lang="en-US" sz="2400" dirty="0">
                <a:solidFill>
                  <a:schemeClr val="tx2"/>
                </a:solidFill>
                <a:latin typeface="Century Gothic" charset="0"/>
                <a:ea typeface="Century Gothic" charset="0"/>
                <a:cs typeface="Century Gothic" charset="0"/>
              </a:rPr>
              <a:t>Heterogeneous ribosomes</a:t>
            </a:r>
          </a:p>
          <a:p>
            <a:pPr>
              <a:lnSpc>
                <a:spcPct val="110000"/>
              </a:lnSpc>
              <a:spcBef>
                <a:spcPts val="600"/>
              </a:spcBef>
              <a:spcAft>
                <a:spcPts val="1800"/>
              </a:spcAft>
              <a:buFont typeface="System Font Regular"/>
              <a:buChar char="➔"/>
            </a:pPr>
            <a:r>
              <a:rPr lang="en-US" sz="2400" dirty="0">
                <a:solidFill>
                  <a:schemeClr val="tx2"/>
                </a:solidFill>
                <a:latin typeface="Century Gothic" charset="0"/>
                <a:ea typeface="Century Gothic" charset="0"/>
                <a:cs typeface="Century Gothic" charset="0"/>
              </a:rPr>
              <a:t>Altered translation initiation for distinct mRNAs </a:t>
            </a:r>
          </a:p>
          <a:p>
            <a:pPr>
              <a:lnSpc>
                <a:spcPct val="110000"/>
              </a:lnSpc>
              <a:spcBef>
                <a:spcPts val="600"/>
              </a:spcBef>
              <a:spcAft>
                <a:spcPts val="1800"/>
              </a:spcAft>
              <a:buFont typeface="System Font Regular"/>
              <a:buChar char="➔"/>
            </a:pPr>
            <a:r>
              <a:rPr lang="en-US" sz="2400" dirty="0">
                <a:solidFill>
                  <a:schemeClr val="tx2"/>
                </a:solidFill>
                <a:latin typeface="Century Gothic" charset="0"/>
                <a:ea typeface="Century Gothic" charset="0"/>
                <a:cs typeface="Century Gothic" charset="0"/>
              </a:rPr>
              <a:t>Regulation of protein expression during translation initiation</a:t>
            </a:r>
          </a:p>
          <a:p>
            <a:pPr>
              <a:lnSpc>
                <a:spcPct val="110000"/>
              </a:lnSpc>
              <a:spcBef>
                <a:spcPts val="600"/>
              </a:spcBef>
              <a:spcAft>
                <a:spcPts val="1800"/>
              </a:spcAft>
              <a:buFont typeface="System Font Regular"/>
              <a:buChar char="➔"/>
            </a:pPr>
            <a:r>
              <a:rPr lang="en-US" sz="2400" dirty="0">
                <a:solidFill>
                  <a:schemeClr val="tx2"/>
                </a:solidFill>
                <a:latin typeface="Century Gothic" charset="0"/>
                <a:ea typeface="Century Gothic" charset="0"/>
                <a:cs typeface="Century Gothic" charset="0"/>
              </a:rPr>
              <a:t>Modify the proteome</a:t>
            </a:r>
          </a:p>
          <a:p>
            <a:pPr>
              <a:lnSpc>
                <a:spcPct val="110000"/>
              </a:lnSpc>
              <a:spcBef>
                <a:spcPts val="600"/>
              </a:spcBef>
              <a:spcAft>
                <a:spcPts val="1800"/>
              </a:spcAft>
              <a:buFont typeface="System Font Regular"/>
              <a:buChar char="➔"/>
            </a:pPr>
            <a:r>
              <a:rPr lang="en-US" sz="2400" dirty="0">
                <a:solidFill>
                  <a:schemeClr val="tx2"/>
                </a:solidFill>
                <a:latin typeface="Century Gothic" panose="020B0502020202020204" pitchFamily="34" charset="0"/>
              </a:rPr>
              <a:t>Easy to exchange, rapid response to changing conditions</a:t>
            </a:r>
          </a:p>
          <a:p>
            <a:pPr marL="0" indent="0">
              <a:lnSpc>
                <a:spcPct val="110000"/>
              </a:lnSpc>
              <a:spcBef>
                <a:spcPts val="600"/>
              </a:spcBef>
              <a:spcAft>
                <a:spcPts val="600"/>
              </a:spcAft>
              <a:buNone/>
            </a:pPr>
            <a:endParaRPr lang="en-US" sz="3200" dirty="0"/>
          </a:p>
          <a:p>
            <a:pPr marL="0" indent="0">
              <a:lnSpc>
                <a:spcPct val="110000"/>
              </a:lnSpc>
              <a:spcBef>
                <a:spcPts val="600"/>
              </a:spcBef>
              <a:spcAft>
                <a:spcPts val="600"/>
              </a:spcAft>
              <a:buNone/>
            </a:pPr>
            <a:endParaRPr lang="en-US" sz="3200" dirty="0"/>
          </a:p>
          <a:p>
            <a:pPr marL="0" indent="0">
              <a:lnSpc>
                <a:spcPct val="110000"/>
              </a:lnSpc>
              <a:spcBef>
                <a:spcPts val="600"/>
              </a:spcBef>
              <a:spcAft>
                <a:spcPts val="600"/>
              </a:spcAft>
              <a:buNone/>
            </a:pPr>
            <a:endParaRPr lang="en-US" sz="3200" dirty="0"/>
          </a:p>
        </p:txBody>
      </p:sp>
      <p:pic>
        <p:nvPicPr>
          <p:cNvPr id="29" name="Picture 28" descr="A picture containing darkness&#10;&#10;Description automatically generated">
            <a:extLst>
              <a:ext uri="{FF2B5EF4-FFF2-40B4-BE49-F238E27FC236}">
                <a16:creationId xmlns:a16="http://schemas.microsoft.com/office/drawing/2014/main" id="{89C4B9A5-F735-7AE1-9E05-EB56CF220345}"/>
              </a:ext>
            </a:extLst>
          </p:cNvPr>
          <p:cNvPicPr>
            <a:picLocks noChangeAspect="1"/>
          </p:cNvPicPr>
          <p:nvPr/>
        </p:nvPicPr>
        <p:blipFill rotWithShape="1">
          <a:blip r:embed="rId3"/>
          <a:srcRect l="45530"/>
          <a:stretch/>
        </p:blipFill>
        <p:spPr>
          <a:xfrm>
            <a:off x="6096002" y="1320181"/>
            <a:ext cx="5723116" cy="5322079"/>
          </a:xfrm>
          <a:prstGeom prst="rect">
            <a:avLst/>
          </a:prstGeom>
        </p:spPr>
      </p:pic>
      <p:pic>
        <p:nvPicPr>
          <p:cNvPr id="27" name="Picture 26" descr="A screenshot of a video game&#10;&#10;Description automatically generated with low confidence">
            <a:extLst>
              <a:ext uri="{FF2B5EF4-FFF2-40B4-BE49-F238E27FC236}">
                <a16:creationId xmlns:a16="http://schemas.microsoft.com/office/drawing/2014/main" id="{68EBEA05-8BB7-DB2B-350D-E1665184A098}"/>
              </a:ext>
            </a:extLst>
          </p:cNvPr>
          <p:cNvPicPr>
            <a:picLocks noChangeAspect="1"/>
          </p:cNvPicPr>
          <p:nvPr/>
        </p:nvPicPr>
        <p:blipFill rotWithShape="1">
          <a:blip r:embed="rId4"/>
          <a:srcRect l="45530"/>
          <a:stretch/>
        </p:blipFill>
        <p:spPr>
          <a:xfrm>
            <a:off x="6096000" y="1320181"/>
            <a:ext cx="5723117" cy="5322079"/>
          </a:xfrm>
          <a:prstGeom prst="rect">
            <a:avLst/>
          </a:prstGeom>
        </p:spPr>
      </p:pic>
      <p:pic>
        <p:nvPicPr>
          <p:cNvPr id="31" name="Picture 30" descr="A picture containing darkness, screenshot, black&#10;&#10;Description automatically generated">
            <a:extLst>
              <a:ext uri="{FF2B5EF4-FFF2-40B4-BE49-F238E27FC236}">
                <a16:creationId xmlns:a16="http://schemas.microsoft.com/office/drawing/2014/main" id="{80A79022-0F4E-CCBA-137D-3C2342BE41C1}"/>
              </a:ext>
            </a:extLst>
          </p:cNvPr>
          <p:cNvPicPr>
            <a:picLocks noChangeAspect="1"/>
          </p:cNvPicPr>
          <p:nvPr/>
        </p:nvPicPr>
        <p:blipFill rotWithShape="1">
          <a:blip r:embed="rId5"/>
          <a:srcRect l="45530"/>
          <a:stretch/>
        </p:blipFill>
        <p:spPr>
          <a:xfrm>
            <a:off x="6096002" y="1320181"/>
            <a:ext cx="5723116" cy="5322079"/>
          </a:xfrm>
          <a:prstGeom prst="rect">
            <a:avLst/>
          </a:prstGeom>
        </p:spPr>
      </p:pic>
      <p:pic>
        <p:nvPicPr>
          <p:cNvPr id="3" name="Picture 2" descr="A picture containing screenshot, graphics, design&#10;&#10;Description automatically generated">
            <a:extLst>
              <a:ext uri="{FF2B5EF4-FFF2-40B4-BE49-F238E27FC236}">
                <a16:creationId xmlns:a16="http://schemas.microsoft.com/office/drawing/2014/main" id="{1C2B83B2-5642-0B6D-06F5-BE1E72C6F456}"/>
              </a:ext>
            </a:extLst>
          </p:cNvPr>
          <p:cNvPicPr>
            <a:picLocks noChangeAspect="1"/>
          </p:cNvPicPr>
          <p:nvPr/>
        </p:nvPicPr>
        <p:blipFill rotWithShape="1">
          <a:blip r:embed="rId6"/>
          <a:srcRect l="45530" t="38890" b="32057"/>
          <a:stretch/>
        </p:blipFill>
        <p:spPr>
          <a:xfrm>
            <a:off x="7261991" y="3580039"/>
            <a:ext cx="3695929" cy="998544"/>
          </a:xfrm>
          <a:prstGeom prst="rect">
            <a:avLst/>
          </a:prstGeom>
        </p:spPr>
      </p:pic>
      <p:pic>
        <p:nvPicPr>
          <p:cNvPr id="35" name="Picture 34" descr="A picture containing screenshot, graphics, design&#10;&#10;Description automatically generated">
            <a:extLst>
              <a:ext uri="{FF2B5EF4-FFF2-40B4-BE49-F238E27FC236}">
                <a16:creationId xmlns:a16="http://schemas.microsoft.com/office/drawing/2014/main" id="{B53E9552-39DE-EC4C-11E5-DC18E8E8255A}"/>
              </a:ext>
            </a:extLst>
          </p:cNvPr>
          <p:cNvPicPr>
            <a:picLocks noChangeAspect="1"/>
          </p:cNvPicPr>
          <p:nvPr/>
        </p:nvPicPr>
        <p:blipFill rotWithShape="1">
          <a:blip r:embed="rId6"/>
          <a:srcRect l="45530" b="65527"/>
          <a:stretch/>
        </p:blipFill>
        <p:spPr>
          <a:xfrm>
            <a:off x="7188251" y="1727050"/>
            <a:ext cx="3695929" cy="1184808"/>
          </a:xfrm>
          <a:prstGeom prst="rect">
            <a:avLst/>
          </a:prstGeom>
        </p:spPr>
      </p:pic>
      <p:pic>
        <p:nvPicPr>
          <p:cNvPr id="4" name="Picture 3" descr="A picture containing screenshot, graphics, design&#10;&#10;Description automatically generated">
            <a:extLst>
              <a:ext uri="{FF2B5EF4-FFF2-40B4-BE49-F238E27FC236}">
                <a16:creationId xmlns:a16="http://schemas.microsoft.com/office/drawing/2014/main" id="{B155A734-4E0E-27C5-7130-08CB0C2289A4}"/>
              </a:ext>
            </a:extLst>
          </p:cNvPr>
          <p:cNvPicPr>
            <a:picLocks noChangeAspect="1"/>
          </p:cNvPicPr>
          <p:nvPr/>
        </p:nvPicPr>
        <p:blipFill rotWithShape="1">
          <a:blip r:embed="rId6"/>
          <a:srcRect l="45530" t="70947"/>
          <a:stretch/>
        </p:blipFill>
        <p:spPr>
          <a:xfrm>
            <a:off x="7261990" y="5291928"/>
            <a:ext cx="3695929" cy="998544"/>
          </a:xfrm>
          <a:prstGeom prst="rect">
            <a:avLst/>
          </a:prstGeom>
        </p:spPr>
      </p:pic>
      <p:grpSp>
        <p:nvGrpSpPr>
          <p:cNvPr id="9" name="Group 8">
            <a:extLst>
              <a:ext uri="{FF2B5EF4-FFF2-40B4-BE49-F238E27FC236}">
                <a16:creationId xmlns:a16="http://schemas.microsoft.com/office/drawing/2014/main" id="{4445748C-BE2D-3B7B-DA3C-C63D242FC329}"/>
              </a:ext>
            </a:extLst>
          </p:cNvPr>
          <p:cNvGrpSpPr/>
          <p:nvPr/>
        </p:nvGrpSpPr>
        <p:grpSpPr>
          <a:xfrm>
            <a:off x="7261990" y="3184525"/>
            <a:ext cx="0" cy="1939290"/>
            <a:chOff x="7261990" y="3184525"/>
            <a:chExt cx="0" cy="1939290"/>
          </a:xfrm>
        </p:grpSpPr>
        <p:cxnSp>
          <p:nvCxnSpPr>
            <p:cNvPr id="6" name="Straight Arrow Connector 5">
              <a:extLst>
                <a:ext uri="{FF2B5EF4-FFF2-40B4-BE49-F238E27FC236}">
                  <a16:creationId xmlns:a16="http://schemas.microsoft.com/office/drawing/2014/main" id="{691F120E-30F8-C5F5-35F8-168219F895C6}"/>
                </a:ext>
              </a:extLst>
            </p:cNvPr>
            <p:cNvCxnSpPr>
              <a:cxnSpLocks/>
            </p:cNvCxnSpPr>
            <p:nvPr/>
          </p:nvCxnSpPr>
          <p:spPr>
            <a:xfrm>
              <a:off x="7261990" y="3184525"/>
              <a:ext cx="0" cy="323850"/>
            </a:xfrm>
            <a:prstGeom prst="straightConnector1">
              <a:avLst/>
            </a:prstGeom>
            <a:ln w="38100">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2D223495-E20D-2F0B-9589-7EA3A9841B98}"/>
                </a:ext>
              </a:extLst>
            </p:cNvPr>
            <p:cNvCxnSpPr>
              <a:cxnSpLocks/>
            </p:cNvCxnSpPr>
            <p:nvPr/>
          </p:nvCxnSpPr>
          <p:spPr>
            <a:xfrm>
              <a:off x="7261990" y="4799965"/>
              <a:ext cx="0" cy="323850"/>
            </a:xfrm>
            <a:prstGeom prst="straightConnector1">
              <a:avLst/>
            </a:prstGeom>
            <a:ln w="38100">
              <a:headEnd type="triangle"/>
              <a:tailEnd type="triangle"/>
            </a:ln>
            <a:effectLst/>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41524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F9C57-E8E0-3A94-8AE3-85995CECAB95}"/>
              </a:ext>
            </a:extLst>
          </p:cNvPr>
          <p:cNvSpPr>
            <a:spLocks noGrp="1"/>
          </p:cNvSpPr>
          <p:nvPr>
            <p:ph type="title"/>
          </p:nvPr>
        </p:nvSpPr>
        <p:spPr/>
        <p:txBody>
          <a:bodyPr/>
          <a:lstStyle/>
          <a:p>
            <a:r>
              <a:rPr lang="en-US" dirty="0"/>
              <a:t>Goals</a:t>
            </a:r>
          </a:p>
        </p:txBody>
      </p:sp>
      <p:sp>
        <p:nvSpPr>
          <p:cNvPr id="3" name="Content Placeholder 2">
            <a:extLst>
              <a:ext uri="{FF2B5EF4-FFF2-40B4-BE49-F238E27FC236}">
                <a16:creationId xmlns:a16="http://schemas.microsoft.com/office/drawing/2014/main" id="{D30E590B-B31D-6487-B683-C04C99B87BE2}"/>
              </a:ext>
            </a:extLst>
          </p:cNvPr>
          <p:cNvSpPr>
            <a:spLocks noGrp="1"/>
          </p:cNvSpPr>
          <p:nvPr>
            <p:ph idx="1"/>
          </p:nvPr>
        </p:nvSpPr>
        <p:spPr/>
        <p:txBody>
          <a:bodyPr/>
          <a:lstStyle/>
          <a:p>
            <a:r>
              <a:rPr lang="en-US" b="1" dirty="0"/>
              <a:t>Use ribosome profiling to determine if ribosomes with different bS21 homologs are preferentially translating particular mRNAs</a:t>
            </a:r>
          </a:p>
          <a:p>
            <a:endParaRPr lang="en-US" dirty="0"/>
          </a:p>
        </p:txBody>
      </p:sp>
    </p:spTree>
    <p:extLst>
      <p:ext uri="{BB962C8B-B14F-4D97-AF65-F5344CB8AC3E}">
        <p14:creationId xmlns:p14="http://schemas.microsoft.com/office/powerpoint/2010/main" val="212652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6990A-6B21-0F9B-202E-D202325C077C}"/>
              </a:ext>
            </a:extLst>
          </p:cNvPr>
          <p:cNvSpPr>
            <a:spLocks noGrp="1"/>
          </p:cNvSpPr>
          <p:nvPr>
            <p:ph type="title"/>
          </p:nvPr>
        </p:nvSpPr>
        <p:spPr/>
        <p:txBody>
          <a:bodyPr/>
          <a:lstStyle/>
          <a:p>
            <a:r>
              <a:rPr lang="en-US" dirty="0"/>
              <a:t>Ribosome profiling</a:t>
            </a:r>
          </a:p>
        </p:txBody>
      </p:sp>
      <p:sp>
        <p:nvSpPr>
          <p:cNvPr id="3" name="Content Placeholder 2">
            <a:extLst>
              <a:ext uri="{FF2B5EF4-FFF2-40B4-BE49-F238E27FC236}">
                <a16:creationId xmlns:a16="http://schemas.microsoft.com/office/drawing/2014/main" id="{C379EFE0-2D85-4192-9B9D-B9846F05AC8C}"/>
              </a:ext>
            </a:extLst>
          </p:cNvPr>
          <p:cNvSpPr>
            <a:spLocks noGrp="1"/>
          </p:cNvSpPr>
          <p:nvPr>
            <p:ph idx="1"/>
          </p:nvPr>
        </p:nvSpPr>
        <p:spPr/>
        <p:txBody>
          <a:bodyPr/>
          <a:lstStyle/>
          <a:p>
            <a:r>
              <a:rPr lang="en-US" dirty="0"/>
              <a:t>Provides a global snapshot of translation across the genome</a:t>
            </a:r>
          </a:p>
          <a:p>
            <a:endParaRPr lang="en-US" dirty="0"/>
          </a:p>
          <a:p>
            <a:pPr marL="0" indent="0">
              <a:buNone/>
            </a:pPr>
            <a:endParaRPr lang="en-US" dirty="0"/>
          </a:p>
          <a:p>
            <a:r>
              <a:rPr lang="en-US" dirty="0"/>
              <a:t>Reveals the position and densities of ribosomes on individual mRNAs</a:t>
            </a:r>
          </a:p>
          <a:p>
            <a:endParaRPr lang="en-US" dirty="0"/>
          </a:p>
        </p:txBody>
      </p:sp>
    </p:spTree>
    <p:extLst>
      <p:ext uri="{BB962C8B-B14F-4D97-AF65-F5344CB8AC3E}">
        <p14:creationId xmlns:p14="http://schemas.microsoft.com/office/powerpoint/2010/main" val="369276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65D97-479E-5A39-D9F8-2EE0FC361488}"/>
              </a:ext>
            </a:extLst>
          </p:cNvPr>
          <p:cNvSpPr>
            <a:spLocks noGrp="1"/>
          </p:cNvSpPr>
          <p:nvPr>
            <p:ph type="title"/>
          </p:nvPr>
        </p:nvSpPr>
        <p:spPr/>
        <p:txBody>
          <a:bodyPr/>
          <a:lstStyle/>
          <a:p>
            <a:r>
              <a:rPr lang="en-US" dirty="0"/>
              <a:t>Overview of ribosome profiling</a:t>
            </a:r>
          </a:p>
        </p:txBody>
      </p:sp>
      <p:pic>
        <p:nvPicPr>
          <p:cNvPr id="4" name="Picture 3" descr="A close-up of a cupcake&#10;&#10;Description automatically generated">
            <a:extLst>
              <a:ext uri="{FF2B5EF4-FFF2-40B4-BE49-F238E27FC236}">
                <a16:creationId xmlns:a16="http://schemas.microsoft.com/office/drawing/2014/main" id="{775F32A4-66EA-2BAB-6D73-A23748538A27}"/>
              </a:ext>
            </a:extLst>
          </p:cNvPr>
          <p:cNvPicPr>
            <a:picLocks noChangeAspect="1"/>
          </p:cNvPicPr>
          <p:nvPr/>
        </p:nvPicPr>
        <p:blipFill>
          <a:blip r:embed="rId3"/>
          <a:stretch>
            <a:fillRect/>
          </a:stretch>
        </p:blipFill>
        <p:spPr>
          <a:xfrm>
            <a:off x="829225" y="1720779"/>
            <a:ext cx="7483566" cy="1261409"/>
          </a:xfrm>
          <a:prstGeom prst="rect">
            <a:avLst/>
          </a:prstGeom>
        </p:spPr>
      </p:pic>
      <p:pic>
        <p:nvPicPr>
          <p:cNvPr id="6" name="Picture 5" descr="A blue and white object&#10;&#10;Description automatically generated with medium confidence">
            <a:extLst>
              <a:ext uri="{FF2B5EF4-FFF2-40B4-BE49-F238E27FC236}">
                <a16:creationId xmlns:a16="http://schemas.microsoft.com/office/drawing/2014/main" id="{989F7B2D-BB04-49B7-4785-91671C2F53AE}"/>
              </a:ext>
            </a:extLst>
          </p:cNvPr>
          <p:cNvPicPr>
            <a:picLocks noChangeAspect="1"/>
          </p:cNvPicPr>
          <p:nvPr/>
        </p:nvPicPr>
        <p:blipFill>
          <a:blip r:embed="rId4"/>
          <a:stretch>
            <a:fillRect/>
          </a:stretch>
        </p:blipFill>
        <p:spPr>
          <a:xfrm>
            <a:off x="1078033" y="3162845"/>
            <a:ext cx="6187161" cy="1042891"/>
          </a:xfrm>
          <a:prstGeom prst="rect">
            <a:avLst/>
          </a:prstGeom>
        </p:spPr>
      </p:pic>
      <p:pic>
        <p:nvPicPr>
          <p:cNvPr id="8" name="Picture 7">
            <a:extLst>
              <a:ext uri="{FF2B5EF4-FFF2-40B4-BE49-F238E27FC236}">
                <a16:creationId xmlns:a16="http://schemas.microsoft.com/office/drawing/2014/main" id="{20DA11EE-CAEA-719B-B432-0468BE68741A}"/>
              </a:ext>
            </a:extLst>
          </p:cNvPr>
          <p:cNvPicPr>
            <a:picLocks noChangeAspect="1"/>
          </p:cNvPicPr>
          <p:nvPr/>
        </p:nvPicPr>
        <p:blipFill>
          <a:blip r:embed="rId5"/>
          <a:stretch>
            <a:fillRect/>
          </a:stretch>
        </p:blipFill>
        <p:spPr>
          <a:xfrm flipV="1">
            <a:off x="999451" y="4610471"/>
            <a:ext cx="6265741" cy="654157"/>
          </a:xfrm>
          <a:prstGeom prst="rect">
            <a:avLst/>
          </a:prstGeom>
        </p:spPr>
      </p:pic>
      <p:pic>
        <p:nvPicPr>
          <p:cNvPr id="10" name="Picture 9">
            <a:extLst>
              <a:ext uri="{FF2B5EF4-FFF2-40B4-BE49-F238E27FC236}">
                <a16:creationId xmlns:a16="http://schemas.microsoft.com/office/drawing/2014/main" id="{DCA5E6AF-798A-1A67-4040-6B41507A598A}"/>
              </a:ext>
            </a:extLst>
          </p:cNvPr>
          <p:cNvPicPr>
            <a:picLocks noChangeAspect="1"/>
          </p:cNvPicPr>
          <p:nvPr/>
        </p:nvPicPr>
        <p:blipFill>
          <a:blip r:embed="rId6"/>
          <a:stretch>
            <a:fillRect/>
          </a:stretch>
        </p:blipFill>
        <p:spPr>
          <a:xfrm>
            <a:off x="999451" y="5674082"/>
            <a:ext cx="6265741" cy="353943"/>
          </a:xfrm>
          <a:prstGeom prst="rect">
            <a:avLst/>
          </a:prstGeom>
        </p:spPr>
      </p:pic>
      <p:pic>
        <p:nvPicPr>
          <p:cNvPr id="14" name="Picture 13" descr="A graph of a sound wave&#10;&#10;Description automatically generated with medium confidence">
            <a:extLst>
              <a:ext uri="{FF2B5EF4-FFF2-40B4-BE49-F238E27FC236}">
                <a16:creationId xmlns:a16="http://schemas.microsoft.com/office/drawing/2014/main" id="{6DC02501-63BC-D5BC-A00C-4AED26901A73}"/>
              </a:ext>
            </a:extLst>
          </p:cNvPr>
          <p:cNvPicPr>
            <a:picLocks noChangeAspect="1"/>
          </p:cNvPicPr>
          <p:nvPr/>
        </p:nvPicPr>
        <p:blipFill>
          <a:blip r:embed="rId7"/>
          <a:stretch>
            <a:fillRect/>
          </a:stretch>
        </p:blipFill>
        <p:spPr>
          <a:xfrm>
            <a:off x="8684849" y="4937550"/>
            <a:ext cx="3000998" cy="1261409"/>
          </a:xfrm>
          <a:prstGeom prst="rect">
            <a:avLst/>
          </a:prstGeom>
        </p:spPr>
      </p:pic>
      <p:pic>
        <p:nvPicPr>
          <p:cNvPr id="49" name="Picture 48" descr="A white rectangular object with a green top&#10;&#10;Description automatically generated">
            <a:extLst>
              <a:ext uri="{FF2B5EF4-FFF2-40B4-BE49-F238E27FC236}">
                <a16:creationId xmlns:a16="http://schemas.microsoft.com/office/drawing/2014/main" id="{C6D4A9BD-8476-4234-7D7D-8D4C281010FE}"/>
              </a:ext>
            </a:extLst>
          </p:cNvPr>
          <p:cNvPicPr>
            <a:picLocks noChangeAspect="1"/>
          </p:cNvPicPr>
          <p:nvPr/>
        </p:nvPicPr>
        <p:blipFill>
          <a:blip r:embed="rId8"/>
          <a:stretch>
            <a:fillRect/>
          </a:stretch>
        </p:blipFill>
        <p:spPr>
          <a:xfrm>
            <a:off x="9536366" y="1429077"/>
            <a:ext cx="1066800" cy="2032000"/>
          </a:xfrm>
          <a:prstGeom prst="rect">
            <a:avLst/>
          </a:prstGeom>
        </p:spPr>
      </p:pic>
      <p:pic>
        <p:nvPicPr>
          <p:cNvPr id="51" name="Picture 50" descr="A person sitting at a computer&#10;&#10;Description automatically generated">
            <a:extLst>
              <a:ext uri="{FF2B5EF4-FFF2-40B4-BE49-F238E27FC236}">
                <a16:creationId xmlns:a16="http://schemas.microsoft.com/office/drawing/2014/main" id="{6BA8D311-4CF7-3034-2174-83AC078A4539}"/>
              </a:ext>
            </a:extLst>
          </p:cNvPr>
          <p:cNvPicPr>
            <a:picLocks noChangeAspect="1"/>
          </p:cNvPicPr>
          <p:nvPr/>
        </p:nvPicPr>
        <p:blipFill>
          <a:blip r:embed="rId9"/>
          <a:stretch>
            <a:fillRect/>
          </a:stretch>
        </p:blipFill>
        <p:spPr>
          <a:xfrm>
            <a:off x="9210243" y="3419956"/>
            <a:ext cx="1719045" cy="1517594"/>
          </a:xfrm>
          <a:prstGeom prst="rect">
            <a:avLst/>
          </a:prstGeom>
        </p:spPr>
      </p:pic>
    </p:spTree>
    <p:extLst>
      <p:ext uri="{BB962C8B-B14F-4D97-AF65-F5344CB8AC3E}">
        <p14:creationId xmlns:p14="http://schemas.microsoft.com/office/powerpoint/2010/main" val="207309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64FBF-AAE5-B34C-876B-8066FE3415B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02C86295-AC49-EB72-19AB-8DB70EC7F485}"/>
              </a:ext>
            </a:extLst>
          </p:cNvPr>
          <p:cNvSpPr>
            <a:spLocks noGrp="1"/>
          </p:cNvSpPr>
          <p:nvPr>
            <p:ph idx="1"/>
          </p:nvPr>
        </p:nvSpPr>
        <p:spPr>
          <a:xfrm>
            <a:off x="838200" y="1444625"/>
            <a:ext cx="10515600" cy="4351338"/>
          </a:xfrm>
        </p:spPr>
        <p:txBody>
          <a:bodyPr>
            <a:normAutofit lnSpcReduction="10000"/>
          </a:bodyPr>
          <a:lstStyle/>
          <a:p>
            <a:pPr marL="0" indent="0">
              <a:buNone/>
            </a:pPr>
            <a:r>
              <a:rPr lang="en-US" dirty="0"/>
              <a:t>Introduction</a:t>
            </a:r>
          </a:p>
          <a:p>
            <a:pPr lvl="1"/>
            <a:r>
              <a:rPr lang="en-US" i="1" dirty="0" err="1"/>
              <a:t>Francisella</a:t>
            </a:r>
            <a:r>
              <a:rPr lang="en-US" i="1" dirty="0"/>
              <a:t> </a:t>
            </a:r>
            <a:r>
              <a:rPr lang="en-US" i="1" dirty="0" err="1"/>
              <a:t>tularensis</a:t>
            </a:r>
            <a:endParaRPr lang="en-US" i="1" dirty="0"/>
          </a:p>
          <a:p>
            <a:pPr lvl="1"/>
            <a:r>
              <a:rPr lang="en-US" dirty="0"/>
              <a:t>Gene regulation and ribosome heterogeneity</a:t>
            </a:r>
          </a:p>
          <a:p>
            <a:pPr lvl="1"/>
            <a:r>
              <a:rPr lang="en-US" dirty="0"/>
              <a:t>Model of </a:t>
            </a:r>
            <a:r>
              <a:rPr lang="en-US" i="1" dirty="0"/>
              <a:t>F. </a:t>
            </a:r>
            <a:r>
              <a:rPr lang="en-US" i="1" dirty="0" err="1"/>
              <a:t>tularensis</a:t>
            </a:r>
            <a:r>
              <a:rPr lang="en-US" dirty="0"/>
              <a:t> ribosome heterogeneity and gene regulation</a:t>
            </a:r>
          </a:p>
          <a:p>
            <a:pPr lvl="1"/>
            <a:r>
              <a:rPr lang="en-US" dirty="0"/>
              <a:t>Project goals</a:t>
            </a:r>
          </a:p>
          <a:p>
            <a:pPr marL="0" indent="0">
              <a:buNone/>
            </a:pPr>
            <a:endParaRPr lang="en-US" dirty="0"/>
          </a:p>
          <a:p>
            <a:pPr marL="0" indent="0">
              <a:buNone/>
            </a:pPr>
            <a:r>
              <a:rPr lang="en-US" dirty="0"/>
              <a:t>Methods Development</a:t>
            </a:r>
          </a:p>
          <a:p>
            <a:pPr lvl="1"/>
            <a:r>
              <a:rPr lang="en-US" dirty="0"/>
              <a:t>Ribosome profiling overview</a:t>
            </a:r>
          </a:p>
          <a:p>
            <a:pPr lvl="1"/>
            <a:r>
              <a:rPr lang="en-US" dirty="0"/>
              <a:t>Preliminary results</a:t>
            </a:r>
          </a:p>
          <a:p>
            <a:pPr lvl="1"/>
            <a:endParaRPr lang="en-US" dirty="0"/>
          </a:p>
          <a:p>
            <a:pPr marL="0" indent="0">
              <a:buNone/>
            </a:pPr>
            <a:r>
              <a:rPr lang="en-US" dirty="0"/>
              <a:t>Future Plans</a:t>
            </a:r>
          </a:p>
          <a:p>
            <a:pPr lvl="1"/>
            <a:endParaRPr lang="en-US" b="1" dirty="0"/>
          </a:p>
          <a:p>
            <a:pPr lvl="2"/>
            <a:endParaRPr lang="en-US" dirty="0"/>
          </a:p>
          <a:p>
            <a:pPr marL="457200" lvl="1" indent="0">
              <a:buNone/>
            </a:pPr>
            <a:endParaRPr lang="en-US"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23170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8F939-C362-79A9-51A4-FC105FE43002}"/>
              </a:ext>
            </a:extLst>
          </p:cNvPr>
          <p:cNvSpPr>
            <a:spLocks noGrp="1"/>
          </p:cNvSpPr>
          <p:nvPr>
            <p:ph type="title"/>
          </p:nvPr>
        </p:nvSpPr>
        <p:spPr>
          <a:xfrm>
            <a:off x="323850" y="-4707"/>
            <a:ext cx="10515600" cy="1095320"/>
          </a:xfrm>
        </p:spPr>
        <p:txBody>
          <a:bodyPr/>
          <a:lstStyle/>
          <a:p>
            <a:r>
              <a:rPr lang="en-US" dirty="0"/>
              <a:t>Heterogeneity of bS21 in LVS</a:t>
            </a:r>
          </a:p>
        </p:txBody>
      </p:sp>
      <p:pic>
        <p:nvPicPr>
          <p:cNvPr id="4" name="Picture 3" descr="A group of blue and purple objects&#10;&#10;Description automatically generated">
            <a:extLst>
              <a:ext uri="{FF2B5EF4-FFF2-40B4-BE49-F238E27FC236}">
                <a16:creationId xmlns:a16="http://schemas.microsoft.com/office/drawing/2014/main" id="{03B88945-A62E-FE1B-E7CC-31ED5915617D}"/>
              </a:ext>
            </a:extLst>
          </p:cNvPr>
          <p:cNvPicPr>
            <a:picLocks noChangeAspect="1"/>
          </p:cNvPicPr>
          <p:nvPr/>
        </p:nvPicPr>
        <p:blipFill>
          <a:blip r:embed="rId3"/>
          <a:stretch>
            <a:fillRect/>
          </a:stretch>
        </p:blipFill>
        <p:spPr>
          <a:xfrm>
            <a:off x="2209800" y="1510952"/>
            <a:ext cx="7491413" cy="5237455"/>
          </a:xfrm>
          <a:prstGeom prst="rect">
            <a:avLst/>
          </a:prstGeom>
        </p:spPr>
      </p:pic>
      <p:sp>
        <p:nvSpPr>
          <p:cNvPr id="6" name="TextBox 5">
            <a:extLst>
              <a:ext uri="{FF2B5EF4-FFF2-40B4-BE49-F238E27FC236}">
                <a16:creationId xmlns:a16="http://schemas.microsoft.com/office/drawing/2014/main" id="{F8C9FFCD-3EA7-923B-B5D8-9FD1A2126B16}"/>
              </a:ext>
            </a:extLst>
          </p:cNvPr>
          <p:cNvSpPr txBox="1"/>
          <p:nvPr/>
        </p:nvSpPr>
        <p:spPr>
          <a:xfrm>
            <a:off x="323850" y="852841"/>
            <a:ext cx="8308182" cy="461665"/>
          </a:xfrm>
          <a:prstGeom prst="rect">
            <a:avLst/>
          </a:prstGeom>
          <a:noFill/>
        </p:spPr>
        <p:txBody>
          <a:bodyPr wrap="square">
            <a:spAutoFit/>
          </a:bodyPr>
          <a:lstStyle/>
          <a:p>
            <a:r>
              <a:rPr lang="en-US" sz="2400" b="1" dirty="0"/>
              <a:t>How do we specifically identify translation by each homolog?</a:t>
            </a:r>
          </a:p>
        </p:txBody>
      </p:sp>
    </p:spTree>
    <p:extLst>
      <p:ext uri="{BB962C8B-B14F-4D97-AF65-F5344CB8AC3E}">
        <p14:creationId xmlns:p14="http://schemas.microsoft.com/office/powerpoint/2010/main" val="1244855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77F52-5597-8487-0736-B3E4BCD40A87}"/>
              </a:ext>
            </a:extLst>
          </p:cNvPr>
          <p:cNvSpPr>
            <a:spLocks noGrp="1"/>
          </p:cNvSpPr>
          <p:nvPr>
            <p:ph type="title"/>
          </p:nvPr>
        </p:nvSpPr>
        <p:spPr>
          <a:xfrm>
            <a:off x="381000" y="-148071"/>
            <a:ext cx="10515600" cy="1325563"/>
          </a:xfrm>
        </p:spPr>
        <p:txBody>
          <a:bodyPr/>
          <a:lstStyle/>
          <a:p>
            <a:r>
              <a:rPr lang="en-US" dirty="0"/>
              <a:t>Heterogeneity of bS21 in LVS</a:t>
            </a:r>
          </a:p>
        </p:txBody>
      </p:sp>
      <p:sp>
        <p:nvSpPr>
          <p:cNvPr id="5" name="TextBox 4">
            <a:extLst>
              <a:ext uri="{FF2B5EF4-FFF2-40B4-BE49-F238E27FC236}">
                <a16:creationId xmlns:a16="http://schemas.microsoft.com/office/drawing/2014/main" id="{62AE6C2D-1E68-ED87-3059-91E5663BE6DC}"/>
              </a:ext>
            </a:extLst>
          </p:cNvPr>
          <p:cNvSpPr txBox="1"/>
          <p:nvPr/>
        </p:nvSpPr>
        <p:spPr>
          <a:xfrm>
            <a:off x="381000" y="808160"/>
            <a:ext cx="7991418"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How do we specifically identify translation by each homolog?</a:t>
            </a:r>
          </a:p>
          <a:p>
            <a:endParaRPr lang="en-US" dirty="0"/>
          </a:p>
        </p:txBody>
      </p:sp>
      <p:pic>
        <p:nvPicPr>
          <p:cNvPr id="7" name="Picture 6" descr="A pattern of blue and purple clouds&#10;&#10;Description automatically generated with medium confidence">
            <a:extLst>
              <a:ext uri="{FF2B5EF4-FFF2-40B4-BE49-F238E27FC236}">
                <a16:creationId xmlns:a16="http://schemas.microsoft.com/office/drawing/2014/main" id="{2745DFC6-C9B9-35BE-7ADD-4B7960F45B76}"/>
              </a:ext>
            </a:extLst>
          </p:cNvPr>
          <p:cNvPicPr>
            <a:picLocks noChangeAspect="1"/>
          </p:cNvPicPr>
          <p:nvPr/>
        </p:nvPicPr>
        <p:blipFill>
          <a:blip r:embed="rId2"/>
          <a:stretch>
            <a:fillRect/>
          </a:stretch>
        </p:blipFill>
        <p:spPr>
          <a:xfrm>
            <a:off x="2209800" y="1291792"/>
            <a:ext cx="7772400" cy="5356654"/>
          </a:xfrm>
          <a:prstGeom prst="rect">
            <a:avLst/>
          </a:prstGeom>
        </p:spPr>
      </p:pic>
    </p:spTree>
    <p:extLst>
      <p:ext uri="{BB962C8B-B14F-4D97-AF65-F5344CB8AC3E}">
        <p14:creationId xmlns:p14="http://schemas.microsoft.com/office/powerpoint/2010/main" val="3564371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23A1D-E668-FB28-CA7C-3D6BF23CF149}"/>
              </a:ext>
            </a:extLst>
          </p:cNvPr>
          <p:cNvSpPr>
            <a:spLocks noGrp="1"/>
          </p:cNvSpPr>
          <p:nvPr>
            <p:ph type="title"/>
          </p:nvPr>
        </p:nvSpPr>
        <p:spPr/>
        <p:txBody>
          <a:bodyPr/>
          <a:lstStyle/>
          <a:p>
            <a:r>
              <a:rPr lang="en-US" dirty="0"/>
              <a:t>Selected epitope tags to be tested for pulldown efficiency by immunoprecipitation</a:t>
            </a:r>
          </a:p>
        </p:txBody>
      </p:sp>
      <p:graphicFrame>
        <p:nvGraphicFramePr>
          <p:cNvPr id="3" name="Table 2">
            <a:extLst>
              <a:ext uri="{FF2B5EF4-FFF2-40B4-BE49-F238E27FC236}">
                <a16:creationId xmlns:a16="http://schemas.microsoft.com/office/drawing/2014/main" id="{5F69AC67-6AF3-CCC9-A0BF-DE8907A8707A}"/>
              </a:ext>
            </a:extLst>
          </p:cNvPr>
          <p:cNvGraphicFramePr>
            <a:graphicFrameLocks noGrp="1"/>
          </p:cNvGraphicFramePr>
          <p:nvPr>
            <p:extLst>
              <p:ext uri="{D42A27DB-BD31-4B8C-83A1-F6EECF244321}">
                <p14:modId xmlns:p14="http://schemas.microsoft.com/office/powerpoint/2010/main" val="1902833591"/>
              </p:ext>
            </p:extLst>
          </p:nvPr>
        </p:nvGraphicFramePr>
        <p:xfrm>
          <a:off x="3072372" y="2185988"/>
          <a:ext cx="5113553" cy="2903948"/>
        </p:xfrm>
        <a:graphic>
          <a:graphicData uri="http://schemas.openxmlformats.org/drawingml/2006/table">
            <a:tbl>
              <a:tblPr firstRow="1" bandRow="1">
                <a:tableStyleId>{5C22544A-7EE6-4342-B048-85BDC9FD1C3A}</a:tableStyleId>
              </a:tblPr>
              <a:tblGrid>
                <a:gridCol w="2848222">
                  <a:extLst>
                    <a:ext uri="{9D8B030D-6E8A-4147-A177-3AD203B41FA5}">
                      <a16:colId xmlns:a16="http://schemas.microsoft.com/office/drawing/2014/main" val="3905140872"/>
                    </a:ext>
                  </a:extLst>
                </a:gridCol>
                <a:gridCol w="2265331">
                  <a:extLst>
                    <a:ext uri="{9D8B030D-6E8A-4147-A177-3AD203B41FA5}">
                      <a16:colId xmlns:a16="http://schemas.microsoft.com/office/drawing/2014/main" val="2180002356"/>
                    </a:ext>
                  </a:extLst>
                </a:gridCol>
              </a:tblGrid>
              <a:tr h="566056">
                <a:tc>
                  <a:txBody>
                    <a:bodyPr/>
                    <a:lstStyle/>
                    <a:p>
                      <a:pPr marL="0" marR="0" algn="just">
                        <a:lnSpc>
                          <a:spcPct val="115000"/>
                        </a:lnSpc>
                        <a:spcBef>
                          <a:spcPts val="0"/>
                        </a:spcBef>
                        <a:spcAft>
                          <a:spcPts val="0"/>
                        </a:spcAft>
                      </a:pPr>
                      <a:r>
                        <a:rPr lang="en-US" sz="2400" kern="1200">
                          <a:effectLst/>
                        </a:rPr>
                        <a:t>Epitope Tag</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just">
                        <a:lnSpc>
                          <a:spcPct val="115000"/>
                        </a:lnSpc>
                        <a:spcBef>
                          <a:spcPts val="0"/>
                        </a:spcBef>
                        <a:spcAft>
                          <a:spcPts val="0"/>
                        </a:spcAft>
                      </a:pPr>
                      <a:r>
                        <a:rPr lang="en-US" sz="2400" kern="1200">
                          <a:effectLst/>
                        </a:rPr>
                        <a:t>Size </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508983088"/>
                  </a:ext>
                </a:extLst>
              </a:tr>
              <a:tr h="584473">
                <a:tc>
                  <a:txBody>
                    <a:bodyPr/>
                    <a:lstStyle/>
                    <a:p>
                      <a:pPr marL="0" marR="0" algn="just">
                        <a:lnSpc>
                          <a:spcPct val="115000"/>
                        </a:lnSpc>
                        <a:spcBef>
                          <a:spcPts val="0"/>
                        </a:spcBef>
                        <a:spcAft>
                          <a:spcPts val="0"/>
                        </a:spcAft>
                      </a:pPr>
                      <a:r>
                        <a:rPr lang="en-US" sz="2400" kern="1200">
                          <a:effectLst/>
                        </a:rPr>
                        <a:t>HA</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just">
                        <a:lnSpc>
                          <a:spcPct val="115000"/>
                        </a:lnSpc>
                        <a:spcBef>
                          <a:spcPts val="0"/>
                        </a:spcBef>
                        <a:spcAft>
                          <a:spcPts val="0"/>
                        </a:spcAft>
                      </a:pPr>
                      <a:r>
                        <a:rPr lang="en-US" sz="2400" kern="1200">
                          <a:effectLst/>
                        </a:rPr>
                        <a:t>1.1 kDa</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478899067"/>
                  </a:ext>
                </a:extLst>
              </a:tr>
              <a:tr h="584473">
                <a:tc>
                  <a:txBody>
                    <a:bodyPr/>
                    <a:lstStyle/>
                    <a:p>
                      <a:pPr marL="0" marR="0" algn="just">
                        <a:lnSpc>
                          <a:spcPct val="115000"/>
                        </a:lnSpc>
                        <a:spcBef>
                          <a:spcPts val="0"/>
                        </a:spcBef>
                        <a:spcAft>
                          <a:spcPts val="0"/>
                        </a:spcAft>
                      </a:pPr>
                      <a:r>
                        <a:rPr lang="en-US" sz="2400" kern="1200">
                          <a:effectLst/>
                        </a:rPr>
                        <a:t>6X His</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just">
                        <a:lnSpc>
                          <a:spcPct val="115000"/>
                        </a:lnSpc>
                        <a:spcBef>
                          <a:spcPts val="0"/>
                        </a:spcBef>
                        <a:spcAft>
                          <a:spcPts val="0"/>
                        </a:spcAft>
                      </a:pPr>
                      <a:r>
                        <a:rPr lang="en-US" sz="2400" kern="1200">
                          <a:effectLst/>
                        </a:rPr>
                        <a:t>0.8 kDa</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734635258"/>
                  </a:ext>
                </a:extLst>
              </a:tr>
              <a:tr h="584473">
                <a:tc>
                  <a:txBody>
                    <a:bodyPr/>
                    <a:lstStyle/>
                    <a:p>
                      <a:pPr marL="0" marR="0" algn="just">
                        <a:lnSpc>
                          <a:spcPct val="115000"/>
                        </a:lnSpc>
                        <a:spcBef>
                          <a:spcPts val="0"/>
                        </a:spcBef>
                        <a:spcAft>
                          <a:spcPts val="0"/>
                        </a:spcAft>
                      </a:pPr>
                      <a:r>
                        <a:rPr lang="en-US" sz="2400" kern="1200">
                          <a:effectLst/>
                        </a:rPr>
                        <a:t>FLAG</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just">
                        <a:lnSpc>
                          <a:spcPct val="115000"/>
                        </a:lnSpc>
                        <a:spcBef>
                          <a:spcPts val="0"/>
                        </a:spcBef>
                        <a:spcAft>
                          <a:spcPts val="0"/>
                        </a:spcAft>
                      </a:pPr>
                      <a:r>
                        <a:rPr lang="en-US" sz="2400" kern="1200">
                          <a:effectLst/>
                        </a:rPr>
                        <a:t>1 kDa</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911561896"/>
                  </a:ext>
                </a:extLst>
              </a:tr>
              <a:tr h="584473">
                <a:tc>
                  <a:txBody>
                    <a:bodyPr/>
                    <a:lstStyle/>
                    <a:p>
                      <a:pPr marL="0" marR="0" algn="just">
                        <a:lnSpc>
                          <a:spcPct val="115000"/>
                        </a:lnSpc>
                        <a:spcBef>
                          <a:spcPts val="0"/>
                        </a:spcBef>
                        <a:spcAft>
                          <a:spcPts val="0"/>
                        </a:spcAft>
                      </a:pPr>
                      <a:r>
                        <a:rPr lang="en-US" sz="2400" kern="1200">
                          <a:effectLst/>
                        </a:rPr>
                        <a:t>V5</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just">
                        <a:lnSpc>
                          <a:spcPct val="115000"/>
                        </a:lnSpc>
                        <a:spcBef>
                          <a:spcPts val="0"/>
                        </a:spcBef>
                        <a:spcAft>
                          <a:spcPts val="0"/>
                        </a:spcAft>
                      </a:pPr>
                      <a:r>
                        <a:rPr lang="en-US" sz="2400" kern="1200" dirty="0">
                          <a:effectLst/>
                        </a:rPr>
                        <a:t>1.4 </a:t>
                      </a:r>
                      <a:r>
                        <a:rPr lang="en-US" sz="2400" kern="1200" dirty="0" err="1">
                          <a:effectLst/>
                        </a:rPr>
                        <a:t>kDa</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61399299"/>
                  </a:ext>
                </a:extLst>
              </a:tr>
            </a:tbl>
          </a:graphicData>
        </a:graphic>
      </p:graphicFrame>
      <p:sp>
        <p:nvSpPr>
          <p:cNvPr id="4" name="TextBox 3">
            <a:extLst>
              <a:ext uri="{FF2B5EF4-FFF2-40B4-BE49-F238E27FC236}">
                <a16:creationId xmlns:a16="http://schemas.microsoft.com/office/drawing/2014/main" id="{CBF192C8-0724-BC72-5E65-E5308AF3B2D1}"/>
              </a:ext>
            </a:extLst>
          </p:cNvPr>
          <p:cNvSpPr txBox="1"/>
          <p:nvPr/>
        </p:nvSpPr>
        <p:spPr>
          <a:xfrm>
            <a:off x="838200" y="5400570"/>
            <a:ext cx="6696128" cy="369332"/>
          </a:xfrm>
          <a:prstGeom prst="rect">
            <a:avLst/>
          </a:prstGeom>
          <a:noFill/>
        </p:spPr>
        <p:txBody>
          <a:bodyPr wrap="none" rtlCol="0">
            <a:spAutoFit/>
          </a:bodyPr>
          <a:lstStyle/>
          <a:p>
            <a:r>
              <a:rPr lang="en-US" dirty="0"/>
              <a:t>Generated strains with ectopically expressed bS21-2 with epitope tags</a:t>
            </a:r>
          </a:p>
        </p:txBody>
      </p:sp>
    </p:spTree>
    <p:extLst>
      <p:ext uri="{BB962C8B-B14F-4D97-AF65-F5344CB8AC3E}">
        <p14:creationId xmlns:p14="http://schemas.microsoft.com/office/powerpoint/2010/main" val="3501278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olorfulness, light-emitting diode, darkness, light&#10;&#10;Description automatically generated">
            <a:extLst>
              <a:ext uri="{FF2B5EF4-FFF2-40B4-BE49-F238E27FC236}">
                <a16:creationId xmlns:a16="http://schemas.microsoft.com/office/drawing/2014/main" id="{3FA464E0-F586-F5C3-8AB0-89D33E6B0B74}"/>
              </a:ext>
            </a:extLst>
          </p:cNvPr>
          <p:cNvPicPr>
            <a:picLocks noChangeAspect="1"/>
          </p:cNvPicPr>
          <p:nvPr/>
        </p:nvPicPr>
        <p:blipFill>
          <a:blip r:embed="rId3"/>
          <a:stretch>
            <a:fillRect/>
          </a:stretch>
        </p:blipFill>
        <p:spPr>
          <a:xfrm>
            <a:off x="638129" y="2282956"/>
            <a:ext cx="11299235" cy="3682797"/>
          </a:xfrm>
          <a:prstGeom prst="rect">
            <a:avLst/>
          </a:prstGeom>
        </p:spPr>
      </p:pic>
      <p:sp>
        <p:nvSpPr>
          <p:cNvPr id="8" name="TextBox 7">
            <a:extLst>
              <a:ext uri="{FF2B5EF4-FFF2-40B4-BE49-F238E27FC236}">
                <a16:creationId xmlns:a16="http://schemas.microsoft.com/office/drawing/2014/main" id="{F5F0547B-8E4A-7E52-0159-74DD62DF3F57}"/>
              </a:ext>
            </a:extLst>
          </p:cNvPr>
          <p:cNvSpPr txBox="1"/>
          <p:nvPr/>
        </p:nvSpPr>
        <p:spPr>
          <a:xfrm>
            <a:off x="1248216" y="1600395"/>
            <a:ext cx="998991" cy="646331"/>
          </a:xfrm>
          <a:prstGeom prst="rect">
            <a:avLst/>
          </a:prstGeom>
          <a:noFill/>
        </p:spPr>
        <p:txBody>
          <a:bodyPr wrap="none" rtlCol="0">
            <a:spAutoFit/>
          </a:bodyPr>
          <a:lstStyle/>
          <a:p>
            <a:r>
              <a:rPr lang="en-US" b="1" dirty="0"/>
              <a:t>      HA</a:t>
            </a:r>
          </a:p>
          <a:p>
            <a:r>
              <a:rPr lang="en-US" b="1" dirty="0"/>
              <a:t>  A   B   C</a:t>
            </a:r>
          </a:p>
        </p:txBody>
      </p:sp>
      <p:sp>
        <p:nvSpPr>
          <p:cNvPr id="12" name="TextBox 11">
            <a:extLst>
              <a:ext uri="{FF2B5EF4-FFF2-40B4-BE49-F238E27FC236}">
                <a16:creationId xmlns:a16="http://schemas.microsoft.com/office/drawing/2014/main" id="{43619E3C-3218-B396-5C01-6581F5A947C9}"/>
              </a:ext>
            </a:extLst>
          </p:cNvPr>
          <p:cNvSpPr txBox="1"/>
          <p:nvPr/>
        </p:nvSpPr>
        <p:spPr>
          <a:xfrm>
            <a:off x="2631490" y="1597588"/>
            <a:ext cx="883575" cy="646331"/>
          </a:xfrm>
          <a:prstGeom prst="rect">
            <a:avLst/>
          </a:prstGeom>
          <a:noFill/>
        </p:spPr>
        <p:txBody>
          <a:bodyPr wrap="none" rtlCol="0">
            <a:spAutoFit/>
          </a:bodyPr>
          <a:lstStyle/>
          <a:p>
            <a:r>
              <a:rPr lang="en-US" dirty="0"/>
              <a:t>   His6 </a:t>
            </a:r>
          </a:p>
          <a:p>
            <a:r>
              <a:rPr lang="en-US" dirty="0"/>
              <a:t>A   B   C</a:t>
            </a:r>
          </a:p>
        </p:txBody>
      </p:sp>
      <p:sp>
        <p:nvSpPr>
          <p:cNvPr id="16" name="TextBox 15">
            <a:extLst>
              <a:ext uri="{FF2B5EF4-FFF2-40B4-BE49-F238E27FC236}">
                <a16:creationId xmlns:a16="http://schemas.microsoft.com/office/drawing/2014/main" id="{1D5F53F7-EE10-D06A-545D-2A2BAC929D17}"/>
              </a:ext>
            </a:extLst>
          </p:cNvPr>
          <p:cNvSpPr txBox="1"/>
          <p:nvPr/>
        </p:nvSpPr>
        <p:spPr>
          <a:xfrm>
            <a:off x="3788079" y="1580285"/>
            <a:ext cx="936475" cy="646331"/>
          </a:xfrm>
          <a:prstGeom prst="rect">
            <a:avLst/>
          </a:prstGeom>
          <a:noFill/>
        </p:spPr>
        <p:txBody>
          <a:bodyPr wrap="none" rtlCol="0">
            <a:spAutoFit/>
          </a:bodyPr>
          <a:lstStyle/>
          <a:p>
            <a:r>
              <a:rPr lang="en-US" dirty="0"/>
              <a:t>   FLAG</a:t>
            </a:r>
          </a:p>
          <a:p>
            <a:r>
              <a:rPr lang="en-US" dirty="0"/>
              <a:t> A   B   C</a:t>
            </a:r>
          </a:p>
        </p:txBody>
      </p:sp>
      <p:sp>
        <p:nvSpPr>
          <p:cNvPr id="17" name="TextBox 16">
            <a:extLst>
              <a:ext uri="{FF2B5EF4-FFF2-40B4-BE49-F238E27FC236}">
                <a16:creationId xmlns:a16="http://schemas.microsoft.com/office/drawing/2014/main" id="{9F475F37-5921-800B-AF6E-5D3476D44B1C}"/>
              </a:ext>
            </a:extLst>
          </p:cNvPr>
          <p:cNvSpPr txBox="1"/>
          <p:nvPr/>
        </p:nvSpPr>
        <p:spPr>
          <a:xfrm>
            <a:off x="5016339" y="1591641"/>
            <a:ext cx="883575" cy="646331"/>
          </a:xfrm>
          <a:prstGeom prst="rect">
            <a:avLst/>
          </a:prstGeom>
          <a:noFill/>
        </p:spPr>
        <p:txBody>
          <a:bodyPr wrap="none" rtlCol="0">
            <a:spAutoFit/>
          </a:bodyPr>
          <a:lstStyle/>
          <a:p>
            <a:r>
              <a:rPr lang="en-US" dirty="0"/>
              <a:t>    V5  </a:t>
            </a:r>
          </a:p>
          <a:p>
            <a:r>
              <a:rPr lang="en-US" dirty="0"/>
              <a:t>A   B   C</a:t>
            </a:r>
          </a:p>
        </p:txBody>
      </p:sp>
      <p:sp>
        <p:nvSpPr>
          <p:cNvPr id="18" name="TextBox 17">
            <a:extLst>
              <a:ext uri="{FF2B5EF4-FFF2-40B4-BE49-F238E27FC236}">
                <a16:creationId xmlns:a16="http://schemas.microsoft.com/office/drawing/2014/main" id="{7E7F8FEB-AA0A-B68B-3252-1B190F5FAE71}"/>
              </a:ext>
            </a:extLst>
          </p:cNvPr>
          <p:cNvSpPr txBox="1"/>
          <p:nvPr/>
        </p:nvSpPr>
        <p:spPr>
          <a:xfrm>
            <a:off x="6961990" y="1574922"/>
            <a:ext cx="883575" cy="646331"/>
          </a:xfrm>
          <a:prstGeom prst="rect">
            <a:avLst/>
          </a:prstGeom>
          <a:noFill/>
        </p:spPr>
        <p:txBody>
          <a:bodyPr wrap="none" rtlCol="0">
            <a:spAutoFit/>
          </a:bodyPr>
          <a:lstStyle/>
          <a:p>
            <a:r>
              <a:rPr lang="en-US" dirty="0"/>
              <a:t>   HA  </a:t>
            </a:r>
          </a:p>
          <a:p>
            <a:r>
              <a:rPr lang="en-US" dirty="0"/>
              <a:t>A   B   C</a:t>
            </a:r>
          </a:p>
        </p:txBody>
      </p:sp>
      <p:sp>
        <p:nvSpPr>
          <p:cNvPr id="19" name="TextBox 18">
            <a:extLst>
              <a:ext uri="{FF2B5EF4-FFF2-40B4-BE49-F238E27FC236}">
                <a16:creationId xmlns:a16="http://schemas.microsoft.com/office/drawing/2014/main" id="{2CE238D7-32D8-5D74-D8BF-C47303CD3C47}"/>
              </a:ext>
            </a:extLst>
          </p:cNvPr>
          <p:cNvSpPr txBox="1"/>
          <p:nvPr/>
        </p:nvSpPr>
        <p:spPr>
          <a:xfrm>
            <a:off x="8182433" y="1579531"/>
            <a:ext cx="893193" cy="646331"/>
          </a:xfrm>
          <a:prstGeom prst="rect">
            <a:avLst/>
          </a:prstGeom>
          <a:noFill/>
        </p:spPr>
        <p:txBody>
          <a:bodyPr wrap="none" rtlCol="0">
            <a:spAutoFit/>
          </a:bodyPr>
          <a:lstStyle/>
          <a:p>
            <a:r>
              <a:rPr lang="en-US" b="1" dirty="0"/>
              <a:t>   His6  </a:t>
            </a:r>
          </a:p>
          <a:p>
            <a:r>
              <a:rPr lang="en-US" b="1" dirty="0"/>
              <a:t>A   B   C</a:t>
            </a:r>
          </a:p>
        </p:txBody>
      </p:sp>
      <p:sp>
        <p:nvSpPr>
          <p:cNvPr id="20" name="TextBox 19">
            <a:extLst>
              <a:ext uri="{FF2B5EF4-FFF2-40B4-BE49-F238E27FC236}">
                <a16:creationId xmlns:a16="http://schemas.microsoft.com/office/drawing/2014/main" id="{974EEA95-C436-27CC-BD27-FD569F93A5D5}"/>
              </a:ext>
            </a:extLst>
          </p:cNvPr>
          <p:cNvSpPr txBox="1"/>
          <p:nvPr/>
        </p:nvSpPr>
        <p:spPr>
          <a:xfrm>
            <a:off x="9465537" y="1605175"/>
            <a:ext cx="936475" cy="646331"/>
          </a:xfrm>
          <a:prstGeom prst="rect">
            <a:avLst/>
          </a:prstGeom>
          <a:noFill/>
        </p:spPr>
        <p:txBody>
          <a:bodyPr wrap="none" rtlCol="0">
            <a:spAutoFit/>
          </a:bodyPr>
          <a:lstStyle/>
          <a:p>
            <a:r>
              <a:rPr lang="en-US" dirty="0"/>
              <a:t>  FLAG </a:t>
            </a:r>
          </a:p>
          <a:p>
            <a:r>
              <a:rPr lang="en-US" dirty="0"/>
              <a:t>A   B   C </a:t>
            </a:r>
          </a:p>
        </p:txBody>
      </p:sp>
      <p:sp>
        <p:nvSpPr>
          <p:cNvPr id="21" name="TextBox 20">
            <a:extLst>
              <a:ext uri="{FF2B5EF4-FFF2-40B4-BE49-F238E27FC236}">
                <a16:creationId xmlns:a16="http://schemas.microsoft.com/office/drawing/2014/main" id="{93DA84EA-79FB-7AF7-0021-E23494BF9F5D}"/>
              </a:ext>
            </a:extLst>
          </p:cNvPr>
          <p:cNvSpPr txBox="1"/>
          <p:nvPr/>
        </p:nvSpPr>
        <p:spPr>
          <a:xfrm>
            <a:off x="10691560" y="1591641"/>
            <a:ext cx="1072255" cy="646331"/>
          </a:xfrm>
          <a:prstGeom prst="rect">
            <a:avLst/>
          </a:prstGeom>
          <a:noFill/>
        </p:spPr>
        <p:txBody>
          <a:bodyPr wrap="square" rtlCol="0">
            <a:spAutoFit/>
          </a:bodyPr>
          <a:lstStyle/>
          <a:p>
            <a:r>
              <a:rPr lang="en-US" dirty="0"/>
              <a:t>       V5</a:t>
            </a:r>
          </a:p>
          <a:p>
            <a:r>
              <a:rPr lang="en-US" dirty="0"/>
              <a:t>  A   B   C</a:t>
            </a:r>
          </a:p>
        </p:txBody>
      </p:sp>
      <p:sp>
        <p:nvSpPr>
          <p:cNvPr id="22" name="TextBox 21">
            <a:extLst>
              <a:ext uri="{FF2B5EF4-FFF2-40B4-BE49-F238E27FC236}">
                <a16:creationId xmlns:a16="http://schemas.microsoft.com/office/drawing/2014/main" id="{D31C6F51-D85C-6CCD-C5CF-E18371D054DC}"/>
              </a:ext>
            </a:extLst>
          </p:cNvPr>
          <p:cNvSpPr txBox="1"/>
          <p:nvPr/>
        </p:nvSpPr>
        <p:spPr>
          <a:xfrm>
            <a:off x="3112989" y="6040904"/>
            <a:ext cx="663964" cy="369332"/>
          </a:xfrm>
          <a:prstGeom prst="rect">
            <a:avLst/>
          </a:prstGeom>
          <a:noFill/>
        </p:spPr>
        <p:txBody>
          <a:bodyPr wrap="none" rtlCol="0">
            <a:spAutoFit/>
          </a:bodyPr>
          <a:lstStyle/>
          <a:p>
            <a:r>
              <a:rPr lang="el-GR" dirty="0"/>
              <a:t>α</a:t>
            </a:r>
            <a:r>
              <a:rPr lang="en-US" dirty="0"/>
              <a:t>-HA</a:t>
            </a:r>
          </a:p>
        </p:txBody>
      </p:sp>
      <p:sp>
        <p:nvSpPr>
          <p:cNvPr id="23" name="TextBox 22">
            <a:extLst>
              <a:ext uri="{FF2B5EF4-FFF2-40B4-BE49-F238E27FC236}">
                <a16:creationId xmlns:a16="http://schemas.microsoft.com/office/drawing/2014/main" id="{5B41526E-AC64-D394-C269-CADFF10928B4}"/>
              </a:ext>
            </a:extLst>
          </p:cNvPr>
          <p:cNvSpPr txBox="1"/>
          <p:nvPr/>
        </p:nvSpPr>
        <p:spPr>
          <a:xfrm>
            <a:off x="8391590" y="6052489"/>
            <a:ext cx="790601" cy="369332"/>
          </a:xfrm>
          <a:prstGeom prst="rect">
            <a:avLst/>
          </a:prstGeom>
          <a:noFill/>
        </p:spPr>
        <p:txBody>
          <a:bodyPr wrap="none" rtlCol="0">
            <a:spAutoFit/>
          </a:bodyPr>
          <a:lstStyle/>
          <a:p>
            <a:r>
              <a:rPr lang="el-GR" dirty="0"/>
              <a:t>α</a:t>
            </a:r>
            <a:r>
              <a:rPr lang="en-US" dirty="0"/>
              <a:t>-His6</a:t>
            </a:r>
          </a:p>
        </p:txBody>
      </p:sp>
      <p:sp>
        <p:nvSpPr>
          <p:cNvPr id="24" name="TextBox 23">
            <a:extLst>
              <a:ext uri="{FF2B5EF4-FFF2-40B4-BE49-F238E27FC236}">
                <a16:creationId xmlns:a16="http://schemas.microsoft.com/office/drawing/2014/main" id="{C1485B3F-2540-5789-D499-3C2100D3C2B5}"/>
              </a:ext>
            </a:extLst>
          </p:cNvPr>
          <p:cNvSpPr txBox="1"/>
          <p:nvPr/>
        </p:nvSpPr>
        <p:spPr>
          <a:xfrm>
            <a:off x="265049" y="3847218"/>
            <a:ext cx="237566" cy="369332"/>
          </a:xfrm>
          <a:prstGeom prst="rect">
            <a:avLst/>
          </a:prstGeom>
          <a:noFill/>
        </p:spPr>
        <p:txBody>
          <a:bodyPr wrap="none" rtlCol="0">
            <a:spAutoFit/>
          </a:bodyPr>
          <a:lstStyle/>
          <a:p>
            <a:r>
              <a:rPr lang="en-US" dirty="0"/>
              <a:t> </a:t>
            </a:r>
          </a:p>
        </p:txBody>
      </p:sp>
      <p:sp>
        <p:nvSpPr>
          <p:cNvPr id="2" name="TextBox 1">
            <a:extLst>
              <a:ext uri="{FF2B5EF4-FFF2-40B4-BE49-F238E27FC236}">
                <a16:creationId xmlns:a16="http://schemas.microsoft.com/office/drawing/2014/main" id="{D63720B8-3526-A76D-1809-ACF04309975A}"/>
              </a:ext>
            </a:extLst>
          </p:cNvPr>
          <p:cNvSpPr txBox="1"/>
          <p:nvPr/>
        </p:nvSpPr>
        <p:spPr>
          <a:xfrm>
            <a:off x="33274" y="2652562"/>
            <a:ext cx="535724" cy="369332"/>
          </a:xfrm>
          <a:prstGeom prst="rect">
            <a:avLst/>
          </a:prstGeom>
          <a:noFill/>
        </p:spPr>
        <p:txBody>
          <a:bodyPr wrap="none" rtlCol="0">
            <a:spAutoFit/>
          </a:bodyPr>
          <a:lstStyle/>
          <a:p>
            <a:r>
              <a:rPr lang="en-US" dirty="0"/>
              <a:t>250</a:t>
            </a:r>
          </a:p>
        </p:txBody>
      </p:sp>
      <p:sp>
        <p:nvSpPr>
          <p:cNvPr id="3" name="TextBox 2">
            <a:extLst>
              <a:ext uri="{FF2B5EF4-FFF2-40B4-BE49-F238E27FC236}">
                <a16:creationId xmlns:a16="http://schemas.microsoft.com/office/drawing/2014/main" id="{0D334039-0201-2C8E-C1FF-E1ED6526FAE6}"/>
              </a:ext>
            </a:extLst>
          </p:cNvPr>
          <p:cNvSpPr txBox="1"/>
          <p:nvPr/>
        </p:nvSpPr>
        <p:spPr>
          <a:xfrm>
            <a:off x="150294" y="2999019"/>
            <a:ext cx="418704" cy="369332"/>
          </a:xfrm>
          <a:prstGeom prst="rect">
            <a:avLst/>
          </a:prstGeom>
          <a:noFill/>
        </p:spPr>
        <p:txBody>
          <a:bodyPr wrap="none" rtlCol="0">
            <a:spAutoFit/>
          </a:bodyPr>
          <a:lstStyle/>
          <a:p>
            <a:r>
              <a:rPr lang="en-US" dirty="0"/>
              <a:t>90</a:t>
            </a:r>
          </a:p>
        </p:txBody>
      </p:sp>
      <p:sp>
        <p:nvSpPr>
          <p:cNvPr id="4" name="TextBox 3">
            <a:extLst>
              <a:ext uri="{FF2B5EF4-FFF2-40B4-BE49-F238E27FC236}">
                <a16:creationId xmlns:a16="http://schemas.microsoft.com/office/drawing/2014/main" id="{387BB5FF-F437-DFD5-7EBF-DF7FA783F907}"/>
              </a:ext>
            </a:extLst>
          </p:cNvPr>
          <p:cNvSpPr txBox="1"/>
          <p:nvPr/>
        </p:nvSpPr>
        <p:spPr>
          <a:xfrm>
            <a:off x="142420" y="3254420"/>
            <a:ext cx="418704" cy="369332"/>
          </a:xfrm>
          <a:prstGeom prst="rect">
            <a:avLst/>
          </a:prstGeom>
          <a:noFill/>
        </p:spPr>
        <p:txBody>
          <a:bodyPr wrap="none" rtlCol="0">
            <a:spAutoFit/>
          </a:bodyPr>
          <a:lstStyle/>
          <a:p>
            <a:r>
              <a:rPr lang="en-US" dirty="0"/>
              <a:t>50</a:t>
            </a:r>
          </a:p>
        </p:txBody>
      </p:sp>
      <p:sp>
        <p:nvSpPr>
          <p:cNvPr id="6" name="TextBox 5">
            <a:extLst>
              <a:ext uri="{FF2B5EF4-FFF2-40B4-BE49-F238E27FC236}">
                <a16:creationId xmlns:a16="http://schemas.microsoft.com/office/drawing/2014/main" id="{9A2F4F76-127E-787A-D2D3-BBEDC66DD373}"/>
              </a:ext>
            </a:extLst>
          </p:cNvPr>
          <p:cNvSpPr txBox="1"/>
          <p:nvPr/>
        </p:nvSpPr>
        <p:spPr>
          <a:xfrm>
            <a:off x="163691" y="3638622"/>
            <a:ext cx="418704" cy="369332"/>
          </a:xfrm>
          <a:prstGeom prst="rect">
            <a:avLst/>
          </a:prstGeom>
          <a:noFill/>
        </p:spPr>
        <p:txBody>
          <a:bodyPr wrap="none" rtlCol="0">
            <a:spAutoFit/>
          </a:bodyPr>
          <a:lstStyle/>
          <a:p>
            <a:r>
              <a:rPr lang="en-US" dirty="0"/>
              <a:t>30</a:t>
            </a:r>
          </a:p>
        </p:txBody>
      </p:sp>
      <p:sp>
        <p:nvSpPr>
          <p:cNvPr id="7" name="TextBox 6">
            <a:extLst>
              <a:ext uri="{FF2B5EF4-FFF2-40B4-BE49-F238E27FC236}">
                <a16:creationId xmlns:a16="http://schemas.microsoft.com/office/drawing/2014/main" id="{547A6EB1-45B8-F6C9-06AE-EE1B466FC599}"/>
              </a:ext>
            </a:extLst>
          </p:cNvPr>
          <p:cNvSpPr txBox="1"/>
          <p:nvPr/>
        </p:nvSpPr>
        <p:spPr>
          <a:xfrm>
            <a:off x="179755" y="4425146"/>
            <a:ext cx="418704" cy="369332"/>
          </a:xfrm>
          <a:prstGeom prst="rect">
            <a:avLst/>
          </a:prstGeom>
          <a:noFill/>
        </p:spPr>
        <p:txBody>
          <a:bodyPr wrap="none" rtlCol="0">
            <a:spAutoFit/>
          </a:bodyPr>
          <a:lstStyle/>
          <a:p>
            <a:r>
              <a:rPr lang="en-US" dirty="0"/>
              <a:t>15</a:t>
            </a:r>
          </a:p>
        </p:txBody>
      </p:sp>
      <p:sp>
        <p:nvSpPr>
          <p:cNvPr id="9" name="TextBox 8">
            <a:extLst>
              <a:ext uri="{FF2B5EF4-FFF2-40B4-BE49-F238E27FC236}">
                <a16:creationId xmlns:a16="http://schemas.microsoft.com/office/drawing/2014/main" id="{0A857907-508B-A814-A639-CF250C149F04}"/>
              </a:ext>
            </a:extLst>
          </p:cNvPr>
          <p:cNvSpPr txBox="1"/>
          <p:nvPr/>
        </p:nvSpPr>
        <p:spPr>
          <a:xfrm>
            <a:off x="26862" y="2009606"/>
            <a:ext cx="542136" cy="369332"/>
          </a:xfrm>
          <a:prstGeom prst="rect">
            <a:avLst/>
          </a:prstGeom>
          <a:noFill/>
        </p:spPr>
        <p:txBody>
          <a:bodyPr wrap="none" rtlCol="0">
            <a:spAutoFit/>
          </a:bodyPr>
          <a:lstStyle/>
          <a:p>
            <a:r>
              <a:rPr lang="en-US" dirty="0" err="1"/>
              <a:t>kDa</a:t>
            </a:r>
            <a:endParaRPr lang="en-US" dirty="0"/>
          </a:p>
        </p:txBody>
      </p:sp>
      <p:sp>
        <p:nvSpPr>
          <p:cNvPr id="10" name="TextBox 9">
            <a:extLst>
              <a:ext uri="{FF2B5EF4-FFF2-40B4-BE49-F238E27FC236}">
                <a16:creationId xmlns:a16="http://schemas.microsoft.com/office/drawing/2014/main" id="{671EB83C-38D7-57F7-7266-270F7AFC6BFF}"/>
              </a:ext>
            </a:extLst>
          </p:cNvPr>
          <p:cNvSpPr txBox="1"/>
          <p:nvPr/>
        </p:nvSpPr>
        <p:spPr>
          <a:xfrm>
            <a:off x="280709" y="4872079"/>
            <a:ext cx="301686" cy="369332"/>
          </a:xfrm>
          <a:prstGeom prst="rect">
            <a:avLst/>
          </a:prstGeom>
          <a:noFill/>
        </p:spPr>
        <p:txBody>
          <a:bodyPr wrap="none" rtlCol="0">
            <a:spAutoFit/>
          </a:bodyPr>
          <a:lstStyle/>
          <a:p>
            <a:r>
              <a:rPr lang="en-US" dirty="0"/>
              <a:t>8</a:t>
            </a:r>
          </a:p>
        </p:txBody>
      </p:sp>
      <p:sp>
        <p:nvSpPr>
          <p:cNvPr id="11" name="Title 10">
            <a:extLst>
              <a:ext uri="{FF2B5EF4-FFF2-40B4-BE49-F238E27FC236}">
                <a16:creationId xmlns:a16="http://schemas.microsoft.com/office/drawing/2014/main" id="{08DC09C5-B9F6-59E3-617B-0A8C0002EF58}"/>
              </a:ext>
            </a:extLst>
          </p:cNvPr>
          <p:cNvSpPr>
            <a:spLocks noGrp="1"/>
          </p:cNvSpPr>
          <p:nvPr>
            <p:ph type="title"/>
          </p:nvPr>
        </p:nvSpPr>
        <p:spPr/>
        <p:txBody>
          <a:bodyPr/>
          <a:lstStyle/>
          <a:p>
            <a:r>
              <a:rPr lang="en-US" dirty="0"/>
              <a:t>No cross-reactivity to antibodies</a:t>
            </a:r>
          </a:p>
        </p:txBody>
      </p:sp>
      <p:sp>
        <p:nvSpPr>
          <p:cNvPr id="13" name="TextBox 12">
            <a:extLst>
              <a:ext uri="{FF2B5EF4-FFF2-40B4-BE49-F238E27FC236}">
                <a16:creationId xmlns:a16="http://schemas.microsoft.com/office/drawing/2014/main" id="{F7F9A501-98C2-148C-7C19-5B576E43B9C2}"/>
              </a:ext>
            </a:extLst>
          </p:cNvPr>
          <p:cNvSpPr txBox="1"/>
          <p:nvPr/>
        </p:nvSpPr>
        <p:spPr>
          <a:xfrm rot="16200000">
            <a:off x="807870" y="1749188"/>
            <a:ext cx="787395" cy="369332"/>
          </a:xfrm>
          <a:prstGeom prst="rect">
            <a:avLst/>
          </a:prstGeom>
          <a:noFill/>
        </p:spPr>
        <p:txBody>
          <a:bodyPr wrap="none" rtlCol="0">
            <a:spAutoFit/>
          </a:bodyPr>
          <a:lstStyle/>
          <a:p>
            <a:r>
              <a:rPr lang="en-US" dirty="0"/>
              <a:t>ladder</a:t>
            </a:r>
          </a:p>
        </p:txBody>
      </p:sp>
      <p:sp>
        <p:nvSpPr>
          <p:cNvPr id="14" name="TextBox 13">
            <a:extLst>
              <a:ext uri="{FF2B5EF4-FFF2-40B4-BE49-F238E27FC236}">
                <a16:creationId xmlns:a16="http://schemas.microsoft.com/office/drawing/2014/main" id="{8FB4AA3B-25E4-3139-28E1-B0E79CA6C4F3}"/>
              </a:ext>
            </a:extLst>
          </p:cNvPr>
          <p:cNvSpPr txBox="1"/>
          <p:nvPr/>
        </p:nvSpPr>
        <p:spPr>
          <a:xfrm rot="16200000">
            <a:off x="2143059" y="1748987"/>
            <a:ext cx="787395" cy="369332"/>
          </a:xfrm>
          <a:prstGeom prst="rect">
            <a:avLst/>
          </a:prstGeom>
          <a:noFill/>
        </p:spPr>
        <p:txBody>
          <a:bodyPr wrap="none" rtlCol="0">
            <a:spAutoFit/>
          </a:bodyPr>
          <a:lstStyle/>
          <a:p>
            <a:r>
              <a:rPr lang="en-US" dirty="0"/>
              <a:t>ladder</a:t>
            </a:r>
          </a:p>
        </p:txBody>
      </p:sp>
      <p:sp>
        <p:nvSpPr>
          <p:cNvPr id="15" name="TextBox 14">
            <a:extLst>
              <a:ext uri="{FF2B5EF4-FFF2-40B4-BE49-F238E27FC236}">
                <a16:creationId xmlns:a16="http://schemas.microsoft.com/office/drawing/2014/main" id="{7E157C13-9900-2684-B497-FB17A1408EBA}"/>
              </a:ext>
            </a:extLst>
          </p:cNvPr>
          <p:cNvSpPr txBox="1"/>
          <p:nvPr/>
        </p:nvSpPr>
        <p:spPr>
          <a:xfrm rot="16200000">
            <a:off x="3307167" y="1738893"/>
            <a:ext cx="787395" cy="369332"/>
          </a:xfrm>
          <a:prstGeom prst="rect">
            <a:avLst/>
          </a:prstGeom>
          <a:noFill/>
        </p:spPr>
        <p:txBody>
          <a:bodyPr wrap="none" rtlCol="0">
            <a:spAutoFit/>
          </a:bodyPr>
          <a:lstStyle/>
          <a:p>
            <a:r>
              <a:rPr lang="en-US" dirty="0"/>
              <a:t>ladder</a:t>
            </a:r>
          </a:p>
        </p:txBody>
      </p:sp>
      <p:sp>
        <p:nvSpPr>
          <p:cNvPr id="25" name="TextBox 24">
            <a:extLst>
              <a:ext uri="{FF2B5EF4-FFF2-40B4-BE49-F238E27FC236}">
                <a16:creationId xmlns:a16="http://schemas.microsoft.com/office/drawing/2014/main" id="{45AE4476-4F16-CA21-BD59-CFBE71951A0B}"/>
              </a:ext>
            </a:extLst>
          </p:cNvPr>
          <p:cNvSpPr txBox="1"/>
          <p:nvPr/>
        </p:nvSpPr>
        <p:spPr>
          <a:xfrm rot="16200000">
            <a:off x="4499987" y="1750763"/>
            <a:ext cx="787395" cy="369332"/>
          </a:xfrm>
          <a:prstGeom prst="rect">
            <a:avLst/>
          </a:prstGeom>
          <a:noFill/>
        </p:spPr>
        <p:txBody>
          <a:bodyPr wrap="none" rtlCol="0">
            <a:spAutoFit/>
          </a:bodyPr>
          <a:lstStyle/>
          <a:p>
            <a:r>
              <a:rPr lang="en-US" dirty="0"/>
              <a:t>ladder</a:t>
            </a:r>
          </a:p>
        </p:txBody>
      </p:sp>
      <p:sp>
        <p:nvSpPr>
          <p:cNvPr id="26" name="TextBox 25">
            <a:extLst>
              <a:ext uri="{FF2B5EF4-FFF2-40B4-BE49-F238E27FC236}">
                <a16:creationId xmlns:a16="http://schemas.microsoft.com/office/drawing/2014/main" id="{FF0D1855-DEE6-3D3E-771B-D71D4894BED3}"/>
              </a:ext>
            </a:extLst>
          </p:cNvPr>
          <p:cNvSpPr txBox="1"/>
          <p:nvPr/>
        </p:nvSpPr>
        <p:spPr>
          <a:xfrm rot="16200000">
            <a:off x="6397064" y="1758716"/>
            <a:ext cx="787395" cy="369332"/>
          </a:xfrm>
          <a:prstGeom prst="rect">
            <a:avLst/>
          </a:prstGeom>
          <a:noFill/>
        </p:spPr>
        <p:txBody>
          <a:bodyPr wrap="none" rtlCol="0">
            <a:spAutoFit/>
          </a:bodyPr>
          <a:lstStyle/>
          <a:p>
            <a:r>
              <a:rPr lang="en-US" dirty="0"/>
              <a:t>ladder</a:t>
            </a:r>
          </a:p>
        </p:txBody>
      </p:sp>
      <p:sp>
        <p:nvSpPr>
          <p:cNvPr id="27" name="TextBox 26">
            <a:extLst>
              <a:ext uri="{FF2B5EF4-FFF2-40B4-BE49-F238E27FC236}">
                <a16:creationId xmlns:a16="http://schemas.microsoft.com/office/drawing/2014/main" id="{039BD890-D4EF-AC01-B25F-E919277578C4}"/>
              </a:ext>
            </a:extLst>
          </p:cNvPr>
          <p:cNvSpPr txBox="1"/>
          <p:nvPr/>
        </p:nvSpPr>
        <p:spPr>
          <a:xfrm rot="16200000">
            <a:off x="7630396" y="1744741"/>
            <a:ext cx="787395" cy="369332"/>
          </a:xfrm>
          <a:prstGeom prst="rect">
            <a:avLst/>
          </a:prstGeom>
          <a:noFill/>
        </p:spPr>
        <p:txBody>
          <a:bodyPr wrap="none" rtlCol="0">
            <a:spAutoFit/>
          </a:bodyPr>
          <a:lstStyle/>
          <a:p>
            <a:r>
              <a:rPr lang="en-US" dirty="0"/>
              <a:t>ladder</a:t>
            </a:r>
          </a:p>
        </p:txBody>
      </p:sp>
      <p:sp>
        <p:nvSpPr>
          <p:cNvPr id="28" name="TextBox 27">
            <a:extLst>
              <a:ext uri="{FF2B5EF4-FFF2-40B4-BE49-F238E27FC236}">
                <a16:creationId xmlns:a16="http://schemas.microsoft.com/office/drawing/2014/main" id="{28FAFF58-5AAE-2112-2D02-D74CFD65C4F9}"/>
              </a:ext>
            </a:extLst>
          </p:cNvPr>
          <p:cNvSpPr txBox="1"/>
          <p:nvPr/>
        </p:nvSpPr>
        <p:spPr>
          <a:xfrm rot="16200000">
            <a:off x="8921859" y="1738892"/>
            <a:ext cx="787395" cy="369332"/>
          </a:xfrm>
          <a:prstGeom prst="rect">
            <a:avLst/>
          </a:prstGeom>
          <a:noFill/>
        </p:spPr>
        <p:txBody>
          <a:bodyPr wrap="none" rtlCol="0">
            <a:spAutoFit/>
          </a:bodyPr>
          <a:lstStyle/>
          <a:p>
            <a:r>
              <a:rPr lang="en-US" dirty="0"/>
              <a:t>ladder</a:t>
            </a:r>
          </a:p>
        </p:txBody>
      </p:sp>
      <p:sp>
        <p:nvSpPr>
          <p:cNvPr id="29" name="TextBox 28">
            <a:extLst>
              <a:ext uri="{FF2B5EF4-FFF2-40B4-BE49-F238E27FC236}">
                <a16:creationId xmlns:a16="http://schemas.microsoft.com/office/drawing/2014/main" id="{A49ECEDF-714D-4562-3D1C-56EAC66A936C}"/>
              </a:ext>
            </a:extLst>
          </p:cNvPr>
          <p:cNvSpPr txBox="1"/>
          <p:nvPr/>
        </p:nvSpPr>
        <p:spPr>
          <a:xfrm rot="16200000">
            <a:off x="10213322" y="1756918"/>
            <a:ext cx="787395" cy="369332"/>
          </a:xfrm>
          <a:prstGeom prst="rect">
            <a:avLst/>
          </a:prstGeom>
          <a:noFill/>
        </p:spPr>
        <p:txBody>
          <a:bodyPr wrap="none" rtlCol="0">
            <a:spAutoFit/>
          </a:bodyPr>
          <a:lstStyle/>
          <a:p>
            <a:r>
              <a:rPr lang="en-US" dirty="0"/>
              <a:t>ladder</a:t>
            </a:r>
          </a:p>
        </p:txBody>
      </p:sp>
      <p:cxnSp>
        <p:nvCxnSpPr>
          <p:cNvPr id="31" name="Straight Connector 30">
            <a:extLst>
              <a:ext uri="{FF2B5EF4-FFF2-40B4-BE49-F238E27FC236}">
                <a16:creationId xmlns:a16="http://schemas.microsoft.com/office/drawing/2014/main" id="{1F25A5CB-DAC2-46E5-5AF3-69B9C15A18A8}"/>
              </a:ext>
            </a:extLst>
          </p:cNvPr>
          <p:cNvCxnSpPr>
            <a:cxnSpLocks/>
          </p:cNvCxnSpPr>
          <p:nvPr/>
        </p:nvCxnSpPr>
        <p:spPr>
          <a:xfrm>
            <a:off x="6413539" y="2225862"/>
            <a:ext cx="0" cy="3739891"/>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248B95F-1C4B-609D-E0FD-631E56329B33}"/>
              </a:ext>
            </a:extLst>
          </p:cNvPr>
          <p:cNvCxnSpPr>
            <a:cxnSpLocks/>
          </p:cNvCxnSpPr>
          <p:nvPr/>
        </p:nvCxnSpPr>
        <p:spPr>
          <a:xfrm>
            <a:off x="1386234" y="1928340"/>
            <a:ext cx="8133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E7924F9-AE3E-CCDB-CEE0-04930921EB27}"/>
              </a:ext>
            </a:extLst>
          </p:cNvPr>
          <p:cNvCxnSpPr>
            <a:cxnSpLocks/>
          </p:cNvCxnSpPr>
          <p:nvPr/>
        </p:nvCxnSpPr>
        <p:spPr>
          <a:xfrm>
            <a:off x="2701683" y="1928494"/>
            <a:ext cx="8133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C683CF4-153C-CC6B-05D5-65BD446E2194}"/>
              </a:ext>
            </a:extLst>
          </p:cNvPr>
          <p:cNvCxnSpPr>
            <a:cxnSpLocks/>
          </p:cNvCxnSpPr>
          <p:nvPr/>
        </p:nvCxnSpPr>
        <p:spPr>
          <a:xfrm>
            <a:off x="3895636" y="1910225"/>
            <a:ext cx="8133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8116E1B-13EA-9358-162B-DA56BE2DF112}"/>
              </a:ext>
            </a:extLst>
          </p:cNvPr>
          <p:cNvCxnSpPr>
            <a:cxnSpLocks/>
          </p:cNvCxnSpPr>
          <p:nvPr/>
        </p:nvCxnSpPr>
        <p:spPr>
          <a:xfrm>
            <a:off x="5086532" y="1898088"/>
            <a:ext cx="8133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F2D4104-7001-BB77-4F31-A61FBF32E6D3}"/>
              </a:ext>
            </a:extLst>
          </p:cNvPr>
          <p:cNvCxnSpPr>
            <a:cxnSpLocks/>
          </p:cNvCxnSpPr>
          <p:nvPr/>
        </p:nvCxnSpPr>
        <p:spPr>
          <a:xfrm>
            <a:off x="6961990" y="1899197"/>
            <a:ext cx="8133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68C8EA2-1D67-9B90-C31C-0264C0B5A07F}"/>
              </a:ext>
            </a:extLst>
          </p:cNvPr>
          <p:cNvCxnSpPr>
            <a:cxnSpLocks/>
          </p:cNvCxnSpPr>
          <p:nvPr/>
        </p:nvCxnSpPr>
        <p:spPr>
          <a:xfrm>
            <a:off x="8208760" y="1910225"/>
            <a:ext cx="8133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981B519-67ED-CB94-766B-AEF330745336}"/>
              </a:ext>
            </a:extLst>
          </p:cNvPr>
          <p:cNvCxnSpPr>
            <a:cxnSpLocks/>
          </p:cNvCxnSpPr>
          <p:nvPr/>
        </p:nvCxnSpPr>
        <p:spPr>
          <a:xfrm>
            <a:off x="9500223" y="1914806"/>
            <a:ext cx="8133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60C25F7-DAAA-20AA-2DC8-922CDAD4D59C}"/>
              </a:ext>
            </a:extLst>
          </p:cNvPr>
          <p:cNvCxnSpPr>
            <a:cxnSpLocks/>
          </p:cNvCxnSpPr>
          <p:nvPr/>
        </p:nvCxnSpPr>
        <p:spPr>
          <a:xfrm>
            <a:off x="10820996" y="1898087"/>
            <a:ext cx="8133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943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ell&#10;&#10;Description automatically generated">
            <a:extLst>
              <a:ext uri="{FF2B5EF4-FFF2-40B4-BE49-F238E27FC236}">
                <a16:creationId xmlns:a16="http://schemas.microsoft.com/office/drawing/2014/main" id="{F7FE7396-153D-1442-ACBE-99881099376D}"/>
              </a:ext>
            </a:extLst>
          </p:cNvPr>
          <p:cNvPicPr>
            <a:picLocks noChangeAspect="1"/>
          </p:cNvPicPr>
          <p:nvPr/>
        </p:nvPicPr>
        <p:blipFill>
          <a:blip r:embed="rId2"/>
          <a:stretch>
            <a:fillRect/>
          </a:stretch>
        </p:blipFill>
        <p:spPr>
          <a:xfrm>
            <a:off x="901207" y="1892298"/>
            <a:ext cx="10999186" cy="4508501"/>
          </a:xfrm>
          <a:prstGeom prst="rect">
            <a:avLst/>
          </a:prstGeom>
        </p:spPr>
      </p:pic>
      <p:pic>
        <p:nvPicPr>
          <p:cNvPr id="4" name="Picture 3" descr="A diagram of a cell&#10;&#10;Description automatically generated">
            <a:extLst>
              <a:ext uri="{FF2B5EF4-FFF2-40B4-BE49-F238E27FC236}">
                <a16:creationId xmlns:a16="http://schemas.microsoft.com/office/drawing/2014/main" id="{03C4A845-4120-07B2-B352-C8581DC6E8A6}"/>
              </a:ext>
            </a:extLst>
          </p:cNvPr>
          <p:cNvPicPr>
            <a:picLocks noChangeAspect="1"/>
          </p:cNvPicPr>
          <p:nvPr/>
        </p:nvPicPr>
        <p:blipFill>
          <a:blip r:embed="rId2"/>
          <a:stretch>
            <a:fillRect/>
          </a:stretch>
        </p:blipFill>
        <p:spPr>
          <a:xfrm>
            <a:off x="901207" y="1892298"/>
            <a:ext cx="10999186" cy="4508501"/>
          </a:xfrm>
          <a:prstGeom prst="rect">
            <a:avLst/>
          </a:prstGeom>
        </p:spPr>
      </p:pic>
      <p:pic>
        <p:nvPicPr>
          <p:cNvPr id="5" name="Picture 4" descr="A diagram of a cell&#10;&#10;Description automatically generated">
            <a:extLst>
              <a:ext uri="{FF2B5EF4-FFF2-40B4-BE49-F238E27FC236}">
                <a16:creationId xmlns:a16="http://schemas.microsoft.com/office/drawing/2014/main" id="{915E9E0A-9BA6-70BB-FADF-BF62334C6BB4}"/>
              </a:ext>
            </a:extLst>
          </p:cNvPr>
          <p:cNvPicPr>
            <a:picLocks noChangeAspect="1"/>
          </p:cNvPicPr>
          <p:nvPr/>
        </p:nvPicPr>
        <p:blipFill rotWithShape="1">
          <a:blip r:embed="rId2"/>
          <a:srcRect r="18479"/>
          <a:stretch/>
        </p:blipFill>
        <p:spPr>
          <a:xfrm>
            <a:off x="901207" y="1892298"/>
            <a:ext cx="8966693" cy="4508501"/>
          </a:xfrm>
          <a:prstGeom prst="rect">
            <a:avLst/>
          </a:prstGeom>
        </p:spPr>
      </p:pic>
      <p:pic>
        <p:nvPicPr>
          <p:cNvPr id="6" name="Picture 5" descr="A diagram of a cell&#10;&#10;Description automatically generated">
            <a:extLst>
              <a:ext uri="{FF2B5EF4-FFF2-40B4-BE49-F238E27FC236}">
                <a16:creationId xmlns:a16="http://schemas.microsoft.com/office/drawing/2014/main" id="{C38AD059-5538-4802-3AA7-DE78CDAF54FF}"/>
              </a:ext>
            </a:extLst>
          </p:cNvPr>
          <p:cNvPicPr>
            <a:picLocks noChangeAspect="1"/>
          </p:cNvPicPr>
          <p:nvPr/>
        </p:nvPicPr>
        <p:blipFill rotWithShape="1">
          <a:blip r:embed="rId2"/>
          <a:srcRect r="37877"/>
          <a:stretch/>
        </p:blipFill>
        <p:spPr>
          <a:xfrm>
            <a:off x="901207" y="1892298"/>
            <a:ext cx="6833093" cy="4508501"/>
          </a:xfrm>
          <a:prstGeom prst="rect">
            <a:avLst/>
          </a:prstGeom>
        </p:spPr>
      </p:pic>
      <p:pic>
        <p:nvPicPr>
          <p:cNvPr id="7" name="Picture 6" descr="A diagram of a cell&#10;&#10;Description automatically generated">
            <a:extLst>
              <a:ext uri="{FF2B5EF4-FFF2-40B4-BE49-F238E27FC236}">
                <a16:creationId xmlns:a16="http://schemas.microsoft.com/office/drawing/2014/main" id="{4B54726F-067B-553D-6EEF-648C99F87FFF}"/>
              </a:ext>
            </a:extLst>
          </p:cNvPr>
          <p:cNvPicPr>
            <a:picLocks noChangeAspect="1"/>
          </p:cNvPicPr>
          <p:nvPr/>
        </p:nvPicPr>
        <p:blipFill rotWithShape="1">
          <a:blip r:embed="rId2"/>
          <a:srcRect r="58198"/>
          <a:stretch/>
        </p:blipFill>
        <p:spPr>
          <a:xfrm>
            <a:off x="901207" y="1892298"/>
            <a:ext cx="4597893" cy="4508501"/>
          </a:xfrm>
          <a:prstGeom prst="rect">
            <a:avLst/>
          </a:prstGeom>
        </p:spPr>
      </p:pic>
      <p:pic>
        <p:nvPicPr>
          <p:cNvPr id="8" name="Picture 7" descr="A diagram of a cell&#10;&#10;Description automatically generated">
            <a:extLst>
              <a:ext uri="{FF2B5EF4-FFF2-40B4-BE49-F238E27FC236}">
                <a16:creationId xmlns:a16="http://schemas.microsoft.com/office/drawing/2014/main" id="{7E8B8D09-684E-CA10-C6FB-2A53163FBFDA}"/>
              </a:ext>
            </a:extLst>
          </p:cNvPr>
          <p:cNvPicPr>
            <a:picLocks noChangeAspect="1"/>
          </p:cNvPicPr>
          <p:nvPr/>
        </p:nvPicPr>
        <p:blipFill rotWithShape="1">
          <a:blip r:embed="rId2"/>
          <a:srcRect r="77134"/>
          <a:stretch/>
        </p:blipFill>
        <p:spPr>
          <a:xfrm>
            <a:off x="901207" y="1892298"/>
            <a:ext cx="2515093" cy="4508501"/>
          </a:xfrm>
          <a:prstGeom prst="rect">
            <a:avLst/>
          </a:prstGeom>
        </p:spPr>
      </p:pic>
      <p:sp>
        <p:nvSpPr>
          <p:cNvPr id="2" name="Title 1">
            <a:extLst>
              <a:ext uri="{FF2B5EF4-FFF2-40B4-BE49-F238E27FC236}">
                <a16:creationId xmlns:a16="http://schemas.microsoft.com/office/drawing/2014/main" id="{727105DC-B30E-280C-2B92-A197C820CA9F}"/>
              </a:ext>
            </a:extLst>
          </p:cNvPr>
          <p:cNvSpPr>
            <a:spLocks noGrp="1"/>
          </p:cNvSpPr>
          <p:nvPr>
            <p:ph type="title"/>
          </p:nvPr>
        </p:nvSpPr>
        <p:spPr/>
        <p:txBody>
          <a:bodyPr/>
          <a:lstStyle/>
          <a:p>
            <a:r>
              <a:rPr lang="en-US" dirty="0"/>
              <a:t>Immunoprecipitation protocol</a:t>
            </a:r>
          </a:p>
        </p:txBody>
      </p:sp>
    </p:spTree>
    <p:extLst>
      <p:ext uri="{BB962C8B-B14F-4D97-AF65-F5344CB8AC3E}">
        <p14:creationId xmlns:p14="http://schemas.microsoft.com/office/powerpoint/2010/main" val="6677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8BCD8-D55B-8C29-714B-4E46E1859920}"/>
              </a:ext>
            </a:extLst>
          </p:cNvPr>
          <p:cNvSpPr>
            <a:spLocks noGrp="1"/>
          </p:cNvSpPr>
          <p:nvPr>
            <p:ph type="title"/>
          </p:nvPr>
        </p:nvSpPr>
        <p:spPr>
          <a:xfrm rot="10800000" flipV="1">
            <a:off x="101884" y="247650"/>
            <a:ext cx="2418256" cy="4474252"/>
          </a:xfrm>
        </p:spPr>
        <p:txBody>
          <a:bodyPr>
            <a:normAutofit/>
          </a:bodyPr>
          <a:lstStyle/>
          <a:p>
            <a:r>
              <a:rPr lang="en-US" dirty="0"/>
              <a:t>Pulling down of </a:t>
            </a:r>
            <a:br>
              <a:rPr lang="en-US" dirty="0"/>
            </a:br>
            <a:r>
              <a:rPr lang="en-US" dirty="0"/>
              <a:t>70S ribosome with bS21-2-HA</a:t>
            </a:r>
          </a:p>
        </p:txBody>
      </p:sp>
      <p:pic>
        <p:nvPicPr>
          <p:cNvPr id="4" name="Picture 3" descr="A close-up of a dna test&#10;&#10;Description automatically generated">
            <a:extLst>
              <a:ext uri="{FF2B5EF4-FFF2-40B4-BE49-F238E27FC236}">
                <a16:creationId xmlns:a16="http://schemas.microsoft.com/office/drawing/2014/main" id="{02AD78E8-4ED4-D6F2-5E8B-C6EFDD2FFBC9}"/>
              </a:ext>
            </a:extLst>
          </p:cNvPr>
          <p:cNvPicPr>
            <a:picLocks noChangeAspect="1"/>
          </p:cNvPicPr>
          <p:nvPr/>
        </p:nvPicPr>
        <p:blipFill>
          <a:blip r:embed="rId2"/>
          <a:stretch>
            <a:fillRect/>
          </a:stretch>
        </p:blipFill>
        <p:spPr>
          <a:xfrm>
            <a:off x="2520143" y="247650"/>
            <a:ext cx="8006517" cy="6083751"/>
          </a:xfrm>
          <a:prstGeom prst="rect">
            <a:avLst/>
          </a:prstGeom>
        </p:spPr>
      </p:pic>
      <p:pic>
        <p:nvPicPr>
          <p:cNvPr id="12" name="Picture 11" descr="A close-up of a dna test&#10;&#10;Description automatically generated">
            <a:extLst>
              <a:ext uri="{FF2B5EF4-FFF2-40B4-BE49-F238E27FC236}">
                <a16:creationId xmlns:a16="http://schemas.microsoft.com/office/drawing/2014/main" id="{465760B0-54D7-029D-C43F-4B30999267C3}"/>
              </a:ext>
            </a:extLst>
          </p:cNvPr>
          <p:cNvPicPr>
            <a:picLocks noChangeAspect="1"/>
          </p:cNvPicPr>
          <p:nvPr/>
        </p:nvPicPr>
        <p:blipFill rotWithShape="1">
          <a:blip r:embed="rId2"/>
          <a:srcRect r="28877"/>
          <a:stretch/>
        </p:blipFill>
        <p:spPr>
          <a:xfrm>
            <a:off x="2520143" y="247650"/>
            <a:ext cx="5694467" cy="6083751"/>
          </a:xfrm>
          <a:prstGeom prst="rect">
            <a:avLst/>
          </a:prstGeom>
        </p:spPr>
      </p:pic>
      <p:pic>
        <p:nvPicPr>
          <p:cNvPr id="13" name="Picture 12" descr="A close-up of a dna test&#10;&#10;Description automatically generated">
            <a:extLst>
              <a:ext uri="{FF2B5EF4-FFF2-40B4-BE49-F238E27FC236}">
                <a16:creationId xmlns:a16="http://schemas.microsoft.com/office/drawing/2014/main" id="{00472281-726B-9BB0-5C4A-2E554B8E0DC2}"/>
              </a:ext>
            </a:extLst>
          </p:cNvPr>
          <p:cNvPicPr>
            <a:picLocks noChangeAspect="1"/>
          </p:cNvPicPr>
          <p:nvPr/>
        </p:nvPicPr>
        <p:blipFill rotWithShape="1">
          <a:blip r:embed="rId2"/>
          <a:srcRect r="38987"/>
          <a:stretch/>
        </p:blipFill>
        <p:spPr>
          <a:xfrm>
            <a:off x="2520144" y="247650"/>
            <a:ext cx="4884998" cy="6083751"/>
          </a:xfrm>
          <a:prstGeom prst="rect">
            <a:avLst/>
          </a:prstGeom>
        </p:spPr>
      </p:pic>
      <p:pic>
        <p:nvPicPr>
          <p:cNvPr id="14" name="Picture 13" descr="A close-up of a dna test&#10;&#10;Description automatically generated">
            <a:extLst>
              <a:ext uri="{FF2B5EF4-FFF2-40B4-BE49-F238E27FC236}">
                <a16:creationId xmlns:a16="http://schemas.microsoft.com/office/drawing/2014/main" id="{CB18EBF5-AACF-D90D-7635-EAA4DB62EBAB}"/>
              </a:ext>
            </a:extLst>
          </p:cNvPr>
          <p:cNvPicPr>
            <a:picLocks noChangeAspect="1"/>
          </p:cNvPicPr>
          <p:nvPr/>
        </p:nvPicPr>
        <p:blipFill rotWithShape="1">
          <a:blip r:embed="rId2"/>
          <a:srcRect r="48161"/>
          <a:stretch/>
        </p:blipFill>
        <p:spPr>
          <a:xfrm>
            <a:off x="2520144" y="247650"/>
            <a:ext cx="4150480" cy="6083751"/>
          </a:xfrm>
          <a:prstGeom prst="rect">
            <a:avLst/>
          </a:prstGeom>
        </p:spPr>
      </p:pic>
      <p:pic>
        <p:nvPicPr>
          <p:cNvPr id="15" name="Picture 14" descr="A close-up of a dna test&#10;&#10;Description automatically generated">
            <a:extLst>
              <a:ext uri="{FF2B5EF4-FFF2-40B4-BE49-F238E27FC236}">
                <a16:creationId xmlns:a16="http://schemas.microsoft.com/office/drawing/2014/main" id="{A00A1B69-CA8E-2BAA-80A1-159685D70398}"/>
              </a:ext>
            </a:extLst>
          </p:cNvPr>
          <p:cNvPicPr>
            <a:picLocks noChangeAspect="1"/>
          </p:cNvPicPr>
          <p:nvPr/>
        </p:nvPicPr>
        <p:blipFill rotWithShape="1">
          <a:blip r:embed="rId2"/>
          <a:srcRect r="57897"/>
          <a:stretch/>
        </p:blipFill>
        <p:spPr>
          <a:xfrm>
            <a:off x="2520143" y="247650"/>
            <a:ext cx="3370991" cy="6083751"/>
          </a:xfrm>
          <a:prstGeom prst="rect">
            <a:avLst/>
          </a:prstGeom>
        </p:spPr>
      </p:pic>
      <p:pic>
        <p:nvPicPr>
          <p:cNvPr id="16" name="Picture 15" descr="A close-up of a dna test&#10;&#10;Description automatically generated">
            <a:extLst>
              <a:ext uri="{FF2B5EF4-FFF2-40B4-BE49-F238E27FC236}">
                <a16:creationId xmlns:a16="http://schemas.microsoft.com/office/drawing/2014/main" id="{334434E5-D214-D934-182A-256C720FEBF6}"/>
              </a:ext>
            </a:extLst>
          </p:cNvPr>
          <p:cNvPicPr>
            <a:picLocks noChangeAspect="1"/>
          </p:cNvPicPr>
          <p:nvPr/>
        </p:nvPicPr>
        <p:blipFill rotWithShape="1">
          <a:blip r:embed="rId2"/>
          <a:srcRect r="67820"/>
          <a:stretch/>
        </p:blipFill>
        <p:spPr>
          <a:xfrm>
            <a:off x="2520143" y="247650"/>
            <a:ext cx="2576513" cy="6083751"/>
          </a:xfrm>
          <a:prstGeom prst="rect">
            <a:avLst/>
          </a:prstGeom>
        </p:spPr>
      </p:pic>
      <p:pic>
        <p:nvPicPr>
          <p:cNvPr id="17" name="Picture 16" descr="A close-up of a dna test&#10;&#10;Description automatically generated">
            <a:extLst>
              <a:ext uri="{FF2B5EF4-FFF2-40B4-BE49-F238E27FC236}">
                <a16:creationId xmlns:a16="http://schemas.microsoft.com/office/drawing/2014/main" id="{28B73B96-3A2A-BC61-0D72-4DABDB8F9043}"/>
              </a:ext>
            </a:extLst>
          </p:cNvPr>
          <p:cNvPicPr>
            <a:picLocks noChangeAspect="1"/>
          </p:cNvPicPr>
          <p:nvPr/>
        </p:nvPicPr>
        <p:blipFill rotWithShape="1">
          <a:blip r:embed="rId2"/>
          <a:srcRect r="77743"/>
          <a:stretch/>
        </p:blipFill>
        <p:spPr>
          <a:xfrm>
            <a:off x="2520142" y="247650"/>
            <a:ext cx="1782035" cy="6083751"/>
          </a:xfrm>
          <a:prstGeom prst="rect">
            <a:avLst/>
          </a:prstGeom>
        </p:spPr>
      </p:pic>
    </p:spTree>
    <p:extLst>
      <p:ext uri="{BB962C8B-B14F-4D97-AF65-F5344CB8AC3E}">
        <p14:creationId xmlns:p14="http://schemas.microsoft.com/office/powerpoint/2010/main" val="99671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red light&#10;&#10;Description automatically generated">
            <a:extLst>
              <a:ext uri="{FF2B5EF4-FFF2-40B4-BE49-F238E27FC236}">
                <a16:creationId xmlns:a16="http://schemas.microsoft.com/office/drawing/2014/main" id="{97A0FA39-A8FF-53A3-F715-AE5866D3B994}"/>
              </a:ext>
            </a:extLst>
          </p:cNvPr>
          <p:cNvPicPr>
            <a:picLocks noChangeAspect="1"/>
          </p:cNvPicPr>
          <p:nvPr/>
        </p:nvPicPr>
        <p:blipFill>
          <a:blip r:embed="rId3"/>
          <a:stretch>
            <a:fillRect/>
          </a:stretch>
        </p:blipFill>
        <p:spPr>
          <a:xfrm>
            <a:off x="2667000" y="1400516"/>
            <a:ext cx="7772400" cy="5263587"/>
          </a:xfrm>
          <a:prstGeom prst="rect">
            <a:avLst/>
          </a:prstGeom>
        </p:spPr>
      </p:pic>
      <p:sp>
        <p:nvSpPr>
          <p:cNvPr id="4" name="Title 3">
            <a:extLst>
              <a:ext uri="{FF2B5EF4-FFF2-40B4-BE49-F238E27FC236}">
                <a16:creationId xmlns:a16="http://schemas.microsoft.com/office/drawing/2014/main" id="{93B49069-42AF-5DEA-9BBA-2F757477EF2B}"/>
              </a:ext>
            </a:extLst>
          </p:cNvPr>
          <p:cNvSpPr>
            <a:spLocks noGrp="1"/>
          </p:cNvSpPr>
          <p:nvPr>
            <p:ph type="title"/>
          </p:nvPr>
        </p:nvSpPr>
        <p:spPr/>
        <p:txBody>
          <a:bodyPr/>
          <a:lstStyle/>
          <a:p>
            <a:r>
              <a:rPr lang="en-US" dirty="0"/>
              <a:t>bS21-2 is pulled down</a:t>
            </a:r>
          </a:p>
        </p:txBody>
      </p:sp>
      <p:pic>
        <p:nvPicPr>
          <p:cNvPr id="2" name="Picture 1" descr="A green and red light&#10;&#10;Description automatically generated">
            <a:extLst>
              <a:ext uri="{FF2B5EF4-FFF2-40B4-BE49-F238E27FC236}">
                <a16:creationId xmlns:a16="http://schemas.microsoft.com/office/drawing/2014/main" id="{BD08F64F-7FA4-9E61-D400-DF48DB6E385F}"/>
              </a:ext>
            </a:extLst>
          </p:cNvPr>
          <p:cNvPicPr>
            <a:picLocks noChangeAspect="1"/>
          </p:cNvPicPr>
          <p:nvPr/>
        </p:nvPicPr>
        <p:blipFill rotWithShape="1">
          <a:blip r:embed="rId3"/>
          <a:srcRect r="27274"/>
          <a:stretch/>
        </p:blipFill>
        <p:spPr>
          <a:xfrm>
            <a:off x="2667000" y="1400516"/>
            <a:ext cx="5652541" cy="5263587"/>
          </a:xfrm>
          <a:prstGeom prst="rect">
            <a:avLst/>
          </a:prstGeom>
        </p:spPr>
      </p:pic>
      <p:pic>
        <p:nvPicPr>
          <p:cNvPr id="5" name="Picture 4" descr="A green and red light&#10;&#10;Description automatically generated">
            <a:extLst>
              <a:ext uri="{FF2B5EF4-FFF2-40B4-BE49-F238E27FC236}">
                <a16:creationId xmlns:a16="http://schemas.microsoft.com/office/drawing/2014/main" id="{124AB5E6-DA64-89BE-B297-32EFD44BE894}"/>
              </a:ext>
            </a:extLst>
          </p:cNvPr>
          <p:cNvPicPr>
            <a:picLocks noChangeAspect="1"/>
          </p:cNvPicPr>
          <p:nvPr/>
        </p:nvPicPr>
        <p:blipFill rotWithShape="1">
          <a:blip r:embed="rId3"/>
          <a:srcRect r="37882"/>
          <a:stretch/>
        </p:blipFill>
        <p:spPr>
          <a:xfrm>
            <a:off x="2667000" y="1400516"/>
            <a:ext cx="4828082" cy="5263587"/>
          </a:xfrm>
          <a:prstGeom prst="rect">
            <a:avLst/>
          </a:prstGeom>
        </p:spPr>
      </p:pic>
      <p:pic>
        <p:nvPicPr>
          <p:cNvPr id="6" name="Picture 5" descr="A green and red light&#10;&#10;Description automatically generated">
            <a:extLst>
              <a:ext uri="{FF2B5EF4-FFF2-40B4-BE49-F238E27FC236}">
                <a16:creationId xmlns:a16="http://schemas.microsoft.com/office/drawing/2014/main" id="{04DC551B-B5FA-FE1C-9C75-B832840DA37E}"/>
              </a:ext>
            </a:extLst>
          </p:cNvPr>
          <p:cNvPicPr>
            <a:picLocks noChangeAspect="1"/>
          </p:cNvPicPr>
          <p:nvPr/>
        </p:nvPicPr>
        <p:blipFill rotWithShape="1">
          <a:blip r:embed="rId3"/>
          <a:srcRect r="46367"/>
          <a:stretch/>
        </p:blipFill>
        <p:spPr>
          <a:xfrm>
            <a:off x="2667000" y="1400516"/>
            <a:ext cx="4168515" cy="5263587"/>
          </a:xfrm>
          <a:prstGeom prst="rect">
            <a:avLst/>
          </a:prstGeom>
        </p:spPr>
      </p:pic>
      <p:pic>
        <p:nvPicPr>
          <p:cNvPr id="7" name="Picture 6" descr="A green and red light&#10;&#10;Description automatically generated">
            <a:extLst>
              <a:ext uri="{FF2B5EF4-FFF2-40B4-BE49-F238E27FC236}">
                <a16:creationId xmlns:a16="http://schemas.microsoft.com/office/drawing/2014/main" id="{F912606E-E4B3-7911-52B0-9374D5571EA0}"/>
              </a:ext>
            </a:extLst>
          </p:cNvPr>
          <p:cNvPicPr>
            <a:picLocks noChangeAspect="1"/>
          </p:cNvPicPr>
          <p:nvPr/>
        </p:nvPicPr>
        <p:blipFill rotWithShape="1">
          <a:blip r:embed="rId3"/>
          <a:srcRect r="55882"/>
          <a:stretch/>
        </p:blipFill>
        <p:spPr>
          <a:xfrm>
            <a:off x="2667000" y="1400516"/>
            <a:ext cx="3429000" cy="5263587"/>
          </a:xfrm>
          <a:prstGeom prst="rect">
            <a:avLst/>
          </a:prstGeom>
        </p:spPr>
      </p:pic>
      <p:pic>
        <p:nvPicPr>
          <p:cNvPr id="8" name="Picture 7" descr="A green and red light&#10;&#10;Description automatically generated">
            <a:extLst>
              <a:ext uri="{FF2B5EF4-FFF2-40B4-BE49-F238E27FC236}">
                <a16:creationId xmlns:a16="http://schemas.microsoft.com/office/drawing/2014/main" id="{3DB2028B-BF28-39D7-DA2E-E3C45D87DE9C}"/>
              </a:ext>
            </a:extLst>
          </p:cNvPr>
          <p:cNvPicPr>
            <a:picLocks noChangeAspect="1"/>
          </p:cNvPicPr>
          <p:nvPr/>
        </p:nvPicPr>
        <p:blipFill rotWithShape="1">
          <a:blip r:embed="rId3"/>
          <a:srcRect r="66233"/>
          <a:stretch/>
        </p:blipFill>
        <p:spPr>
          <a:xfrm>
            <a:off x="2667000" y="1400516"/>
            <a:ext cx="2624528" cy="5263587"/>
          </a:xfrm>
          <a:prstGeom prst="rect">
            <a:avLst/>
          </a:prstGeom>
        </p:spPr>
      </p:pic>
      <p:pic>
        <p:nvPicPr>
          <p:cNvPr id="9" name="Picture 8" descr="A green and red light&#10;&#10;Description automatically generated">
            <a:extLst>
              <a:ext uri="{FF2B5EF4-FFF2-40B4-BE49-F238E27FC236}">
                <a16:creationId xmlns:a16="http://schemas.microsoft.com/office/drawing/2014/main" id="{02D11F21-FFC8-82A2-F92E-3CB9B7FD4F20}"/>
              </a:ext>
            </a:extLst>
          </p:cNvPr>
          <p:cNvPicPr>
            <a:picLocks noChangeAspect="1"/>
          </p:cNvPicPr>
          <p:nvPr/>
        </p:nvPicPr>
        <p:blipFill rotWithShape="1">
          <a:blip r:embed="rId3"/>
          <a:srcRect r="76455"/>
          <a:stretch/>
        </p:blipFill>
        <p:spPr>
          <a:xfrm>
            <a:off x="2667000" y="1400516"/>
            <a:ext cx="1830049" cy="5263587"/>
          </a:xfrm>
          <a:prstGeom prst="rect">
            <a:avLst/>
          </a:prstGeom>
        </p:spPr>
      </p:pic>
    </p:spTree>
    <p:extLst>
      <p:ext uri="{BB962C8B-B14F-4D97-AF65-F5344CB8AC3E}">
        <p14:creationId xmlns:p14="http://schemas.microsoft.com/office/powerpoint/2010/main" val="346582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29B35-07C7-4452-2248-C38AC17DAB9D}"/>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70356419-8894-7FDC-010C-C01D379EB813}"/>
              </a:ext>
            </a:extLst>
          </p:cNvPr>
          <p:cNvSpPr>
            <a:spLocks noGrp="1"/>
          </p:cNvSpPr>
          <p:nvPr>
            <p:ph idx="1"/>
          </p:nvPr>
        </p:nvSpPr>
        <p:spPr>
          <a:xfrm>
            <a:off x="1095375" y="1690688"/>
            <a:ext cx="10515600" cy="4351338"/>
          </a:xfrm>
        </p:spPr>
        <p:txBody>
          <a:bodyPr/>
          <a:lstStyle/>
          <a:p>
            <a:r>
              <a:rPr lang="en-US" dirty="0"/>
              <a:t>Perform fractionation via sucrose gradients to confirm presence of intact 70S ribosomes</a:t>
            </a:r>
          </a:p>
          <a:p>
            <a:r>
              <a:rPr lang="en-US" sz="2800" dirty="0"/>
              <a:t>Add DNA specifying epitope tags to </a:t>
            </a:r>
            <a:r>
              <a:rPr lang="en-US" sz="2800" i="1" dirty="0" err="1"/>
              <a:t>rpsU</a:t>
            </a:r>
            <a:r>
              <a:rPr lang="en-US" sz="2800" dirty="0"/>
              <a:t> genes on the chromosome</a:t>
            </a:r>
          </a:p>
        </p:txBody>
      </p:sp>
      <p:pic>
        <p:nvPicPr>
          <p:cNvPr id="4" name="Content Placeholder 4" descr="A diagram of a circle with arrows&#10;&#10;Description automatically generated">
            <a:extLst>
              <a:ext uri="{FF2B5EF4-FFF2-40B4-BE49-F238E27FC236}">
                <a16:creationId xmlns:a16="http://schemas.microsoft.com/office/drawing/2014/main" id="{55042620-15DC-2EF3-E295-840EF354C9B6}"/>
              </a:ext>
            </a:extLst>
          </p:cNvPr>
          <p:cNvPicPr>
            <a:picLocks noChangeAspect="1"/>
          </p:cNvPicPr>
          <p:nvPr/>
        </p:nvPicPr>
        <p:blipFill>
          <a:blip r:embed="rId3"/>
          <a:stretch>
            <a:fillRect/>
          </a:stretch>
        </p:blipFill>
        <p:spPr>
          <a:xfrm>
            <a:off x="7630313" y="3052742"/>
            <a:ext cx="3605258" cy="3440133"/>
          </a:xfrm>
          <a:prstGeom prst="rect">
            <a:avLst/>
          </a:prstGeom>
        </p:spPr>
      </p:pic>
      <p:pic>
        <p:nvPicPr>
          <p:cNvPr id="6" name="Picture 5">
            <a:extLst>
              <a:ext uri="{FF2B5EF4-FFF2-40B4-BE49-F238E27FC236}">
                <a16:creationId xmlns:a16="http://schemas.microsoft.com/office/drawing/2014/main" id="{1CD0CC15-6CEE-D713-172A-47A442E891FA}"/>
              </a:ext>
            </a:extLst>
          </p:cNvPr>
          <p:cNvPicPr>
            <a:picLocks noChangeAspect="1"/>
          </p:cNvPicPr>
          <p:nvPr/>
        </p:nvPicPr>
        <p:blipFill>
          <a:blip r:embed="rId4"/>
          <a:stretch>
            <a:fillRect/>
          </a:stretch>
        </p:blipFill>
        <p:spPr>
          <a:xfrm>
            <a:off x="1519632" y="3326191"/>
            <a:ext cx="5066906" cy="3172230"/>
          </a:xfrm>
          <a:prstGeom prst="rect">
            <a:avLst/>
          </a:prstGeom>
        </p:spPr>
      </p:pic>
    </p:spTree>
    <p:extLst>
      <p:ext uri="{BB962C8B-B14F-4D97-AF65-F5344CB8AC3E}">
        <p14:creationId xmlns:p14="http://schemas.microsoft.com/office/powerpoint/2010/main" val="1844577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41FFA-1CDD-04D4-AAEE-18A15D990940}"/>
              </a:ext>
            </a:extLst>
          </p:cNvPr>
          <p:cNvSpPr>
            <a:spLocks noGrp="1"/>
          </p:cNvSpPr>
          <p:nvPr>
            <p:ph type="title"/>
          </p:nvPr>
        </p:nvSpPr>
        <p:spPr/>
        <p:txBody>
          <a:bodyPr/>
          <a:lstStyle/>
          <a:p>
            <a:r>
              <a:rPr lang="en-US" dirty="0"/>
              <a:t>Future directions</a:t>
            </a:r>
          </a:p>
        </p:txBody>
      </p:sp>
      <p:sp>
        <p:nvSpPr>
          <p:cNvPr id="3" name="Content Placeholder 2">
            <a:extLst>
              <a:ext uri="{FF2B5EF4-FFF2-40B4-BE49-F238E27FC236}">
                <a16:creationId xmlns:a16="http://schemas.microsoft.com/office/drawing/2014/main" id="{707406B7-26CA-7224-DC90-355E8702F5DF}"/>
              </a:ext>
            </a:extLst>
          </p:cNvPr>
          <p:cNvSpPr>
            <a:spLocks noGrp="1"/>
          </p:cNvSpPr>
          <p:nvPr>
            <p:ph idx="1"/>
          </p:nvPr>
        </p:nvSpPr>
        <p:spPr/>
        <p:txBody>
          <a:bodyPr/>
          <a:lstStyle/>
          <a:p>
            <a:pPr lvl="1"/>
            <a:r>
              <a:rPr lang="en-US" sz="2800" dirty="0"/>
              <a:t>Define preferential proteome of different ribosome classes</a:t>
            </a:r>
          </a:p>
          <a:p>
            <a:pPr marL="457200" lvl="1" indent="0">
              <a:buNone/>
            </a:pPr>
            <a:endParaRPr lang="en-US" sz="2800" dirty="0"/>
          </a:p>
          <a:p>
            <a:pPr lvl="1"/>
            <a:r>
              <a:rPr lang="en-US" sz="2800" dirty="0"/>
              <a:t>What RNA elements lead to preferential translation initiation</a:t>
            </a:r>
          </a:p>
          <a:p>
            <a:pPr marL="457200" lvl="1" indent="0">
              <a:buNone/>
            </a:pPr>
            <a:endParaRPr lang="en-US" sz="2800" dirty="0"/>
          </a:p>
          <a:p>
            <a:pPr lvl="1"/>
            <a:r>
              <a:rPr lang="en-US" sz="2800" dirty="0">
                <a:solidFill>
                  <a:prstClr val="black"/>
                </a:solidFill>
              </a:rPr>
              <a:t>Recapitulate results using </a:t>
            </a:r>
            <a:r>
              <a:rPr lang="en-US" sz="2800" i="1" dirty="0">
                <a:solidFill>
                  <a:prstClr val="black"/>
                </a:solidFill>
              </a:rPr>
              <a:t>in vitro </a:t>
            </a:r>
            <a:r>
              <a:rPr lang="en-US" sz="2800" dirty="0">
                <a:solidFill>
                  <a:prstClr val="black"/>
                </a:solidFill>
              </a:rPr>
              <a:t>translation assays</a:t>
            </a:r>
          </a:p>
          <a:p>
            <a:pPr marL="457200" lvl="1" indent="0">
              <a:buNone/>
            </a:pPr>
            <a:endParaRPr lang="en-US" sz="2800" dirty="0"/>
          </a:p>
          <a:p>
            <a:pPr lvl="1"/>
            <a:endParaRPr lang="en-US" dirty="0"/>
          </a:p>
          <a:p>
            <a:pPr marL="457200" lvl="1" indent="0">
              <a:buNone/>
            </a:pPr>
            <a:endParaRPr lang="en-US" dirty="0"/>
          </a:p>
        </p:txBody>
      </p:sp>
    </p:spTree>
    <p:extLst>
      <p:ext uri="{BB962C8B-B14F-4D97-AF65-F5344CB8AC3E}">
        <p14:creationId xmlns:p14="http://schemas.microsoft.com/office/powerpoint/2010/main" val="37631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245EB-17D4-BCF1-94E7-F0332700AD61}"/>
              </a:ext>
            </a:extLst>
          </p:cNvPr>
          <p:cNvSpPr>
            <a:spLocks noGrp="1"/>
          </p:cNvSpPr>
          <p:nvPr>
            <p:ph type="title"/>
          </p:nvPr>
        </p:nvSpPr>
        <p:spPr/>
        <p:txBody>
          <a:bodyPr/>
          <a:lstStyle/>
          <a:p>
            <a:r>
              <a:rPr lang="en-US" dirty="0"/>
              <a:t>Acknowledgments</a:t>
            </a:r>
          </a:p>
        </p:txBody>
      </p:sp>
      <p:sp>
        <p:nvSpPr>
          <p:cNvPr id="4" name="TextBox 3">
            <a:extLst>
              <a:ext uri="{FF2B5EF4-FFF2-40B4-BE49-F238E27FC236}">
                <a16:creationId xmlns:a16="http://schemas.microsoft.com/office/drawing/2014/main" id="{E39AAFCE-CA58-F6C5-C71E-A539D58FCB0A}"/>
              </a:ext>
            </a:extLst>
          </p:cNvPr>
          <p:cNvSpPr txBox="1"/>
          <p:nvPr/>
        </p:nvSpPr>
        <p:spPr>
          <a:xfrm>
            <a:off x="708082" y="1690688"/>
            <a:ext cx="3417154" cy="3539430"/>
          </a:xfrm>
          <a:prstGeom prst="rect">
            <a:avLst/>
          </a:prstGeom>
          <a:noFill/>
        </p:spPr>
        <p:txBody>
          <a:bodyPr wrap="none" rtlCol="0">
            <a:spAutoFit/>
          </a:bodyPr>
          <a:lstStyle/>
          <a:p>
            <a:r>
              <a:rPr lang="en-US" sz="2800" b="1" dirty="0"/>
              <a:t>Ramsey Lab</a:t>
            </a:r>
          </a:p>
          <a:p>
            <a:r>
              <a:rPr lang="en-US" sz="2800" dirty="0"/>
              <a:t>Dr Kathryn Ramsey</a:t>
            </a:r>
          </a:p>
          <a:p>
            <a:r>
              <a:rPr lang="en-US" sz="2800" dirty="0"/>
              <a:t>Dr Hannah </a:t>
            </a:r>
            <a:r>
              <a:rPr lang="en-US" sz="2800" dirty="0" err="1"/>
              <a:t>Trautmann</a:t>
            </a:r>
            <a:endParaRPr lang="en-US" sz="2800" dirty="0"/>
          </a:p>
          <a:p>
            <a:r>
              <a:rPr lang="en-US" sz="2800" dirty="0"/>
              <a:t>Sierra Schmidt</a:t>
            </a:r>
          </a:p>
          <a:p>
            <a:r>
              <a:rPr lang="en-US" sz="2800" dirty="0"/>
              <a:t>Ben Moore</a:t>
            </a:r>
          </a:p>
          <a:p>
            <a:r>
              <a:rPr lang="en-US" sz="2800" dirty="0"/>
              <a:t>Alex Farah</a:t>
            </a:r>
          </a:p>
          <a:p>
            <a:r>
              <a:rPr lang="en-US" sz="2800" dirty="0" err="1"/>
              <a:t>Johanyx</a:t>
            </a:r>
            <a:r>
              <a:rPr lang="en-US" sz="2800" dirty="0"/>
              <a:t> Rodriguez</a:t>
            </a:r>
          </a:p>
          <a:p>
            <a:r>
              <a:rPr lang="en-US" sz="2800" dirty="0"/>
              <a:t>Christina </a:t>
            </a:r>
            <a:r>
              <a:rPr lang="en-US" sz="2800" dirty="0" err="1"/>
              <a:t>Surace</a:t>
            </a:r>
            <a:endParaRPr lang="en-US" sz="2800" dirty="0"/>
          </a:p>
        </p:txBody>
      </p:sp>
      <p:sp>
        <p:nvSpPr>
          <p:cNvPr id="5" name="TextBox 4">
            <a:extLst>
              <a:ext uri="{FF2B5EF4-FFF2-40B4-BE49-F238E27FC236}">
                <a16:creationId xmlns:a16="http://schemas.microsoft.com/office/drawing/2014/main" id="{20D1DA2E-3383-5C89-1087-2FC0547092A9}"/>
              </a:ext>
            </a:extLst>
          </p:cNvPr>
          <p:cNvSpPr txBox="1"/>
          <p:nvPr/>
        </p:nvSpPr>
        <p:spPr>
          <a:xfrm>
            <a:off x="6227095" y="1705356"/>
            <a:ext cx="3679341" cy="1384995"/>
          </a:xfrm>
          <a:prstGeom prst="rect">
            <a:avLst/>
          </a:prstGeom>
          <a:noFill/>
        </p:spPr>
        <p:txBody>
          <a:bodyPr wrap="none" rtlCol="0">
            <a:spAutoFit/>
          </a:bodyPr>
          <a:lstStyle/>
          <a:p>
            <a:r>
              <a:rPr lang="en-US" sz="2800" b="1" dirty="0"/>
              <a:t>Committee Members</a:t>
            </a:r>
          </a:p>
          <a:p>
            <a:r>
              <a:rPr lang="en-US" sz="2800" dirty="0"/>
              <a:t>Dr Marta Gomez-</a:t>
            </a:r>
            <a:r>
              <a:rPr lang="en-US" sz="2800" dirty="0" err="1"/>
              <a:t>Chiarri</a:t>
            </a:r>
            <a:endParaRPr lang="en-US" sz="2800" dirty="0"/>
          </a:p>
          <a:p>
            <a:r>
              <a:rPr lang="en-US" sz="2800" dirty="0"/>
              <a:t>Dr Steve Gregory</a:t>
            </a:r>
          </a:p>
        </p:txBody>
      </p:sp>
      <p:sp>
        <p:nvSpPr>
          <p:cNvPr id="6" name="TextBox 5">
            <a:extLst>
              <a:ext uri="{FF2B5EF4-FFF2-40B4-BE49-F238E27FC236}">
                <a16:creationId xmlns:a16="http://schemas.microsoft.com/office/drawing/2014/main" id="{C013BD43-1B54-711C-DD56-418EBC4A2FF9}"/>
              </a:ext>
            </a:extLst>
          </p:cNvPr>
          <p:cNvSpPr txBox="1"/>
          <p:nvPr/>
        </p:nvSpPr>
        <p:spPr>
          <a:xfrm>
            <a:off x="6227095" y="3646714"/>
            <a:ext cx="2057486" cy="523220"/>
          </a:xfrm>
          <a:prstGeom prst="rect">
            <a:avLst/>
          </a:prstGeom>
          <a:noFill/>
        </p:spPr>
        <p:txBody>
          <a:bodyPr wrap="none" rtlCol="0">
            <a:spAutoFit/>
          </a:bodyPr>
          <a:lstStyle/>
          <a:p>
            <a:r>
              <a:rPr lang="en-US" sz="2800" dirty="0"/>
              <a:t>Janet </a:t>
            </a:r>
            <a:r>
              <a:rPr lang="en-US" sz="2800" dirty="0" err="1"/>
              <a:t>Atoyan</a:t>
            </a:r>
            <a:endParaRPr lang="en-US" sz="2800" dirty="0"/>
          </a:p>
        </p:txBody>
      </p:sp>
      <p:pic>
        <p:nvPicPr>
          <p:cNvPr id="8" name="Picture 7">
            <a:extLst>
              <a:ext uri="{FF2B5EF4-FFF2-40B4-BE49-F238E27FC236}">
                <a16:creationId xmlns:a16="http://schemas.microsoft.com/office/drawing/2014/main" id="{EFE21655-C84E-21DB-DC34-9B174CDFBF02}"/>
              </a:ext>
            </a:extLst>
          </p:cNvPr>
          <p:cNvPicPr>
            <a:picLocks noChangeAspect="1"/>
          </p:cNvPicPr>
          <p:nvPr/>
        </p:nvPicPr>
        <p:blipFill>
          <a:blip r:embed="rId2"/>
          <a:stretch>
            <a:fillRect/>
          </a:stretch>
        </p:blipFill>
        <p:spPr>
          <a:xfrm>
            <a:off x="4125236" y="4169934"/>
            <a:ext cx="2844800" cy="2501900"/>
          </a:xfrm>
          <a:prstGeom prst="rect">
            <a:avLst/>
          </a:prstGeom>
        </p:spPr>
      </p:pic>
      <p:sp>
        <p:nvSpPr>
          <p:cNvPr id="3" name="TextBox 2">
            <a:extLst>
              <a:ext uri="{FF2B5EF4-FFF2-40B4-BE49-F238E27FC236}">
                <a16:creationId xmlns:a16="http://schemas.microsoft.com/office/drawing/2014/main" id="{9AD24DDD-2D5B-0CDD-40CA-56B3370C4CC5}"/>
              </a:ext>
            </a:extLst>
          </p:cNvPr>
          <p:cNvSpPr txBox="1"/>
          <p:nvPr/>
        </p:nvSpPr>
        <p:spPr>
          <a:xfrm>
            <a:off x="708082" y="5420884"/>
            <a:ext cx="1982081" cy="523220"/>
          </a:xfrm>
          <a:prstGeom prst="rect">
            <a:avLst/>
          </a:prstGeom>
          <a:noFill/>
        </p:spPr>
        <p:txBody>
          <a:bodyPr wrap="none" rtlCol="0">
            <a:spAutoFit/>
          </a:bodyPr>
          <a:lstStyle/>
          <a:p>
            <a:r>
              <a:rPr lang="en-US" sz="2800" b="1" dirty="0"/>
              <a:t>Gregory Lab</a:t>
            </a:r>
          </a:p>
        </p:txBody>
      </p:sp>
    </p:spTree>
    <p:extLst>
      <p:ext uri="{BB962C8B-B14F-4D97-AF65-F5344CB8AC3E}">
        <p14:creationId xmlns:p14="http://schemas.microsoft.com/office/powerpoint/2010/main" val="1219095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F456-7328-4502-6F1B-883AFB5B6F63}"/>
              </a:ext>
            </a:extLst>
          </p:cNvPr>
          <p:cNvSpPr>
            <a:spLocks noGrp="1"/>
          </p:cNvSpPr>
          <p:nvPr>
            <p:ph type="title"/>
          </p:nvPr>
        </p:nvSpPr>
        <p:spPr/>
        <p:txBody>
          <a:bodyPr/>
          <a:lstStyle/>
          <a:p>
            <a:r>
              <a:rPr lang="en-US" i="1" dirty="0" err="1"/>
              <a:t>Francisella</a:t>
            </a:r>
            <a:r>
              <a:rPr lang="en-US" i="1" dirty="0"/>
              <a:t> </a:t>
            </a:r>
            <a:r>
              <a:rPr lang="en-US" i="1" dirty="0" err="1"/>
              <a:t>tularensis</a:t>
            </a:r>
            <a:endParaRPr lang="en-US" i="1" dirty="0"/>
          </a:p>
        </p:txBody>
      </p:sp>
      <p:sp>
        <p:nvSpPr>
          <p:cNvPr id="5" name="Content Placeholder 4">
            <a:extLst>
              <a:ext uri="{FF2B5EF4-FFF2-40B4-BE49-F238E27FC236}">
                <a16:creationId xmlns:a16="http://schemas.microsoft.com/office/drawing/2014/main" id="{217288DD-B1B1-21A3-64AB-0263F1722530}"/>
              </a:ext>
            </a:extLst>
          </p:cNvPr>
          <p:cNvSpPr>
            <a:spLocks noGrp="1"/>
          </p:cNvSpPr>
          <p:nvPr>
            <p:ph idx="1"/>
          </p:nvPr>
        </p:nvSpPr>
        <p:spPr>
          <a:xfrm>
            <a:off x="838200" y="1756287"/>
            <a:ext cx="10515600" cy="4351338"/>
          </a:xfrm>
        </p:spPr>
        <p:txBody>
          <a:bodyPr>
            <a:normAutofit fontScale="92500" lnSpcReduction="10000"/>
          </a:bodyPr>
          <a:lstStyle/>
          <a:p>
            <a:r>
              <a:rPr lang="en-US" dirty="0"/>
              <a:t>Gram negative facultative </a:t>
            </a:r>
          </a:p>
          <a:p>
            <a:pPr marL="0" indent="0">
              <a:buNone/>
            </a:pPr>
            <a:r>
              <a:rPr lang="en-US" dirty="0"/>
              <a:t>intracellular pathogen</a:t>
            </a:r>
          </a:p>
          <a:p>
            <a:pPr marL="0" indent="0">
              <a:buNone/>
            </a:pPr>
            <a:endParaRPr lang="en-US" dirty="0"/>
          </a:p>
          <a:p>
            <a:r>
              <a:rPr lang="en-US" dirty="0"/>
              <a:t>Causes tularemia</a:t>
            </a:r>
          </a:p>
          <a:p>
            <a:pPr marL="0" indent="0">
              <a:buNone/>
            </a:pPr>
            <a:endParaRPr lang="en-US" dirty="0"/>
          </a:p>
          <a:p>
            <a:r>
              <a:rPr lang="en-US" dirty="0"/>
              <a:t>Type A: </a:t>
            </a:r>
            <a:r>
              <a:rPr lang="en-US" i="1" dirty="0"/>
              <a:t>F. </a:t>
            </a:r>
            <a:r>
              <a:rPr lang="en-US" i="1" dirty="0" err="1"/>
              <a:t>tularensis</a:t>
            </a:r>
            <a:r>
              <a:rPr lang="en-US" i="1" dirty="0"/>
              <a:t> </a:t>
            </a:r>
            <a:r>
              <a:rPr lang="en-US" dirty="0" err="1"/>
              <a:t>subsp</a:t>
            </a:r>
            <a:r>
              <a:rPr lang="en-US" dirty="0"/>
              <a:t> </a:t>
            </a:r>
            <a:r>
              <a:rPr lang="en-US" i="1" dirty="0" err="1"/>
              <a:t>tularensis</a:t>
            </a:r>
            <a:endParaRPr lang="en-US" i="1" dirty="0"/>
          </a:p>
          <a:p>
            <a:r>
              <a:rPr lang="en-US" dirty="0"/>
              <a:t>Type B: </a:t>
            </a:r>
            <a:r>
              <a:rPr lang="en-US" i="1" dirty="0"/>
              <a:t>F. </a:t>
            </a:r>
            <a:r>
              <a:rPr lang="en-US" i="1" dirty="0" err="1"/>
              <a:t>tularensis</a:t>
            </a:r>
            <a:r>
              <a:rPr lang="en-US" i="1" dirty="0"/>
              <a:t> </a:t>
            </a:r>
            <a:r>
              <a:rPr lang="en-US" dirty="0" err="1"/>
              <a:t>subsp</a:t>
            </a:r>
            <a:r>
              <a:rPr lang="en-US" dirty="0"/>
              <a:t> </a:t>
            </a:r>
            <a:r>
              <a:rPr lang="en-US" i="1" dirty="0" err="1"/>
              <a:t>holarctica</a:t>
            </a:r>
            <a:endParaRPr lang="en-US" i="1" dirty="0"/>
          </a:p>
          <a:p>
            <a:pPr lvl="1"/>
            <a:r>
              <a:rPr lang="en-US" dirty="0"/>
              <a:t>Live Vaccine Strain (LVS)</a:t>
            </a:r>
          </a:p>
          <a:p>
            <a:endParaRPr lang="en-US" dirty="0"/>
          </a:p>
          <a:p>
            <a:r>
              <a:rPr lang="en-US" dirty="0"/>
              <a:t>Control of virulence genes</a:t>
            </a:r>
          </a:p>
        </p:txBody>
      </p:sp>
      <p:pic>
        <p:nvPicPr>
          <p:cNvPr id="3" name="Picture 2">
            <a:extLst>
              <a:ext uri="{FF2B5EF4-FFF2-40B4-BE49-F238E27FC236}">
                <a16:creationId xmlns:a16="http://schemas.microsoft.com/office/drawing/2014/main" id="{59E58491-762C-DCFC-75C9-D51349235D9E}"/>
              </a:ext>
            </a:extLst>
          </p:cNvPr>
          <p:cNvPicPr>
            <a:picLocks noChangeAspect="1"/>
          </p:cNvPicPr>
          <p:nvPr/>
        </p:nvPicPr>
        <p:blipFill>
          <a:blip r:embed="rId3"/>
          <a:stretch>
            <a:fillRect/>
          </a:stretch>
        </p:blipFill>
        <p:spPr>
          <a:xfrm>
            <a:off x="7010757" y="1690688"/>
            <a:ext cx="3778629" cy="4131872"/>
          </a:xfrm>
          <a:prstGeom prst="rect">
            <a:avLst/>
          </a:prstGeom>
        </p:spPr>
      </p:pic>
      <p:sp>
        <p:nvSpPr>
          <p:cNvPr id="4" name="TextBox 3">
            <a:extLst>
              <a:ext uri="{FF2B5EF4-FFF2-40B4-BE49-F238E27FC236}">
                <a16:creationId xmlns:a16="http://schemas.microsoft.com/office/drawing/2014/main" id="{B1C96AAB-DD63-D9C6-7E96-D0AEC97F25D4}"/>
              </a:ext>
            </a:extLst>
          </p:cNvPr>
          <p:cNvSpPr txBox="1"/>
          <p:nvPr/>
        </p:nvSpPr>
        <p:spPr>
          <a:xfrm>
            <a:off x="7010757" y="5822560"/>
            <a:ext cx="2571601" cy="646331"/>
          </a:xfrm>
          <a:prstGeom prst="rect">
            <a:avLst/>
          </a:prstGeom>
          <a:noFill/>
        </p:spPr>
        <p:txBody>
          <a:bodyPr wrap="none" rtlCol="0">
            <a:spAutoFit/>
          </a:bodyPr>
          <a:lstStyle/>
          <a:p>
            <a:r>
              <a:rPr lang="en-US" dirty="0"/>
              <a:t>Fischer, PNAS cover, 2006</a:t>
            </a:r>
          </a:p>
          <a:p>
            <a:endParaRPr lang="en-US" dirty="0"/>
          </a:p>
        </p:txBody>
      </p:sp>
    </p:spTree>
    <p:extLst>
      <p:ext uri="{BB962C8B-B14F-4D97-AF65-F5344CB8AC3E}">
        <p14:creationId xmlns:p14="http://schemas.microsoft.com/office/powerpoint/2010/main" val="185116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B8812F-5232-2D8C-ACA3-25022F67A9AA}"/>
              </a:ext>
            </a:extLst>
          </p:cNvPr>
          <p:cNvSpPr>
            <a:spLocks noGrp="1"/>
          </p:cNvSpPr>
          <p:nvPr>
            <p:ph type="title"/>
          </p:nvPr>
        </p:nvSpPr>
        <p:spPr/>
        <p:txBody>
          <a:bodyPr/>
          <a:lstStyle/>
          <a:p>
            <a:r>
              <a:rPr lang="en-US" dirty="0"/>
              <a:t>Aim 1 Alternative Approach</a:t>
            </a:r>
          </a:p>
        </p:txBody>
      </p:sp>
      <p:sp>
        <p:nvSpPr>
          <p:cNvPr id="4" name="Content Placeholder 3">
            <a:extLst>
              <a:ext uri="{FF2B5EF4-FFF2-40B4-BE49-F238E27FC236}">
                <a16:creationId xmlns:a16="http://schemas.microsoft.com/office/drawing/2014/main" id="{0E3427A9-544B-4A4E-ABCA-CC74C140CCC9}"/>
              </a:ext>
            </a:extLst>
          </p:cNvPr>
          <p:cNvSpPr>
            <a:spLocks noGrp="1"/>
          </p:cNvSpPr>
          <p:nvPr>
            <p:ph idx="1"/>
          </p:nvPr>
        </p:nvSpPr>
        <p:spPr/>
        <p:txBody>
          <a:bodyPr/>
          <a:lstStyle/>
          <a:p>
            <a:r>
              <a:rPr lang="en-US" dirty="0"/>
              <a:t>Adjust our model: is it abundance of a specific homolog that governs regulation? </a:t>
            </a:r>
          </a:p>
          <a:p>
            <a:pPr lvl="1"/>
            <a:r>
              <a:rPr lang="en-US" dirty="0"/>
              <a:t>If the identity of the homolog does not matter, perhaps a certain amount of any given homolog is required for preferential translation of mRNAs</a:t>
            </a:r>
          </a:p>
        </p:txBody>
      </p:sp>
    </p:spTree>
    <p:extLst>
      <p:ext uri="{BB962C8B-B14F-4D97-AF65-F5344CB8AC3E}">
        <p14:creationId xmlns:p14="http://schemas.microsoft.com/office/powerpoint/2010/main" val="3099708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1242B-7596-5898-5F81-BD10795A9B49}"/>
              </a:ext>
            </a:extLst>
          </p:cNvPr>
          <p:cNvSpPr>
            <a:spLocks noGrp="1"/>
          </p:cNvSpPr>
          <p:nvPr>
            <p:ph type="title"/>
          </p:nvPr>
        </p:nvSpPr>
        <p:spPr>
          <a:xfrm>
            <a:off x="838200" y="365125"/>
            <a:ext cx="4391025" cy="1325563"/>
          </a:xfrm>
        </p:spPr>
        <p:txBody>
          <a:bodyPr>
            <a:normAutofit fontScale="90000"/>
          </a:bodyPr>
          <a:lstStyle/>
          <a:p>
            <a:r>
              <a:rPr lang="en-US" dirty="0"/>
              <a:t>Ribosome Profiling: </a:t>
            </a:r>
            <a:br>
              <a:rPr lang="en-US" dirty="0"/>
            </a:br>
            <a:r>
              <a:rPr lang="en-US" dirty="0"/>
              <a:t>Library Prep</a:t>
            </a:r>
          </a:p>
        </p:txBody>
      </p:sp>
      <p:pic>
        <p:nvPicPr>
          <p:cNvPr id="4" name="Picture 3" descr="Diagram&#10;&#10;Description automatically generated">
            <a:extLst>
              <a:ext uri="{FF2B5EF4-FFF2-40B4-BE49-F238E27FC236}">
                <a16:creationId xmlns:a16="http://schemas.microsoft.com/office/drawing/2014/main" id="{32828957-7F6E-8485-9929-C6940F0DE2E9}"/>
              </a:ext>
            </a:extLst>
          </p:cNvPr>
          <p:cNvPicPr>
            <a:picLocks noChangeAspect="1"/>
          </p:cNvPicPr>
          <p:nvPr/>
        </p:nvPicPr>
        <p:blipFill>
          <a:blip r:embed="rId2"/>
          <a:stretch>
            <a:fillRect/>
          </a:stretch>
        </p:blipFill>
        <p:spPr>
          <a:xfrm>
            <a:off x="5353049" y="71438"/>
            <a:ext cx="4048125" cy="6786562"/>
          </a:xfrm>
          <a:prstGeom prst="rect">
            <a:avLst/>
          </a:prstGeom>
        </p:spPr>
      </p:pic>
      <p:sp>
        <p:nvSpPr>
          <p:cNvPr id="5" name="TextBox 4">
            <a:extLst>
              <a:ext uri="{FF2B5EF4-FFF2-40B4-BE49-F238E27FC236}">
                <a16:creationId xmlns:a16="http://schemas.microsoft.com/office/drawing/2014/main" id="{67976416-E157-1C9A-9707-0008BE5BFC29}"/>
              </a:ext>
            </a:extLst>
          </p:cNvPr>
          <p:cNvSpPr txBox="1"/>
          <p:nvPr/>
        </p:nvSpPr>
        <p:spPr>
          <a:xfrm>
            <a:off x="838200" y="3203109"/>
            <a:ext cx="3089307" cy="523220"/>
          </a:xfrm>
          <a:prstGeom prst="rect">
            <a:avLst/>
          </a:prstGeom>
          <a:noFill/>
        </p:spPr>
        <p:txBody>
          <a:bodyPr wrap="none" rtlCol="0">
            <a:spAutoFit/>
          </a:bodyPr>
          <a:lstStyle/>
          <a:p>
            <a:r>
              <a:rPr lang="en-US" sz="2800" dirty="0"/>
              <a:t>Illumina</a:t>
            </a:r>
            <a:r>
              <a:rPr lang="en-US" dirty="0"/>
              <a:t> </a:t>
            </a:r>
            <a:r>
              <a:rPr lang="en-US" sz="2800" dirty="0"/>
              <a:t>Sequencing</a:t>
            </a:r>
          </a:p>
        </p:txBody>
      </p:sp>
      <p:sp>
        <p:nvSpPr>
          <p:cNvPr id="6" name="TextBox 5">
            <a:extLst>
              <a:ext uri="{FF2B5EF4-FFF2-40B4-BE49-F238E27FC236}">
                <a16:creationId xmlns:a16="http://schemas.microsoft.com/office/drawing/2014/main" id="{50A4B7C3-87EC-AB4F-3CE8-751098746047}"/>
              </a:ext>
            </a:extLst>
          </p:cNvPr>
          <p:cNvSpPr txBox="1"/>
          <p:nvPr/>
        </p:nvSpPr>
        <p:spPr>
          <a:xfrm>
            <a:off x="1309482" y="6211669"/>
            <a:ext cx="2146742" cy="646331"/>
          </a:xfrm>
          <a:prstGeom prst="rect">
            <a:avLst/>
          </a:prstGeom>
          <a:noFill/>
        </p:spPr>
        <p:txBody>
          <a:bodyPr wrap="none" rtlCol="0">
            <a:spAutoFit/>
          </a:bodyPr>
          <a:lstStyle/>
          <a:p>
            <a:r>
              <a:rPr lang="en-US" dirty="0"/>
              <a:t>Johnson and Li, 2018</a:t>
            </a:r>
          </a:p>
          <a:p>
            <a:endParaRPr lang="en-US" dirty="0"/>
          </a:p>
        </p:txBody>
      </p:sp>
    </p:spTree>
    <p:extLst>
      <p:ext uri="{BB962C8B-B14F-4D97-AF65-F5344CB8AC3E}">
        <p14:creationId xmlns:p14="http://schemas.microsoft.com/office/powerpoint/2010/main" val="2859408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63F6D-32C2-C7F5-2661-2915F1DDEC49}"/>
              </a:ext>
            </a:extLst>
          </p:cNvPr>
          <p:cNvSpPr>
            <a:spLocks noGrp="1"/>
          </p:cNvSpPr>
          <p:nvPr>
            <p:ph type="title"/>
          </p:nvPr>
        </p:nvSpPr>
        <p:spPr/>
        <p:txBody>
          <a:bodyPr/>
          <a:lstStyle/>
          <a:p>
            <a:r>
              <a:rPr lang="en-US" dirty="0"/>
              <a:t>Translation initiation in prokaryotes</a:t>
            </a:r>
          </a:p>
        </p:txBody>
      </p:sp>
      <p:pic>
        <p:nvPicPr>
          <p:cNvPr id="4" name="Content Placeholder 4" descr="A diagram of dna sequence&#10;&#10;Description automatically generated">
            <a:extLst>
              <a:ext uri="{FF2B5EF4-FFF2-40B4-BE49-F238E27FC236}">
                <a16:creationId xmlns:a16="http://schemas.microsoft.com/office/drawing/2014/main" id="{7A29C4AB-94B3-1A50-9EFF-712A671361C4}"/>
              </a:ext>
            </a:extLst>
          </p:cNvPr>
          <p:cNvPicPr>
            <a:picLocks noChangeAspect="1"/>
          </p:cNvPicPr>
          <p:nvPr/>
        </p:nvPicPr>
        <p:blipFill>
          <a:blip r:embed="rId3"/>
          <a:stretch>
            <a:fillRect/>
          </a:stretch>
        </p:blipFill>
        <p:spPr>
          <a:xfrm>
            <a:off x="141070" y="1476263"/>
            <a:ext cx="11909860" cy="4136913"/>
          </a:xfrm>
          <a:prstGeom prst="rect">
            <a:avLst/>
          </a:prstGeom>
        </p:spPr>
      </p:pic>
      <p:sp>
        <p:nvSpPr>
          <p:cNvPr id="5" name="TextBox 4">
            <a:extLst>
              <a:ext uri="{FF2B5EF4-FFF2-40B4-BE49-F238E27FC236}">
                <a16:creationId xmlns:a16="http://schemas.microsoft.com/office/drawing/2014/main" id="{8C392982-8731-9888-ADE5-B74775FB1AAC}"/>
              </a:ext>
            </a:extLst>
          </p:cNvPr>
          <p:cNvSpPr txBox="1"/>
          <p:nvPr/>
        </p:nvSpPr>
        <p:spPr>
          <a:xfrm>
            <a:off x="8933837" y="5829710"/>
            <a:ext cx="1573059" cy="369332"/>
          </a:xfrm>
          <a:prstGeom prst="rect">
            <a:avLst/>
          </a:prstGeom>
          <a:noFill/>
        </p:spPr>
        <p:txBody>
          <a:bodyPr wrap="none" rtlCol="0">
            <a:spAutoFit/>
          </a:bodyPr>
          <a:lstStyle/>
          <a:p>
            <a:r>
              <a:rPr lang="en-US" dirty="0"/>
              <a:t>Khan Academy</a:t>
            </a:r>
          </a:p>
        </p:txBody>
      </p:sp>
    </p:spTree>
    <p:extLst>
      <p:ext uri="{BB962C8B-B14F-4D97-AF65-F5344CB8AC3E}">
        <p14:creationId xmlns:p14="http://schemas.microsoft.com/office/powerpoint/2010/main" val="2072104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184CE9B-081C-FD3F-1776-4AFF27867D66}"/>
              </a:ext>
            </a:extLst>
          </p:cNvPr>
          <p:cNvSpPr>
            <a:spLocks noGrp="1"/>
          </p:cNvSpPr>
          <p:nvPr>
            <p:ph type="title"/>
          </p:nvPr>
        </p:nvSpPr>
        <p:spPr/>
        <p:txBody>
          <a:bodyPr/>
          <a:lstStyle/>
          <a:p>
            <a:r>
              <a:rPr lang="en-US" dirty="0" err="1"/>
              <a:t>Multiplr</a:t>
            </a:r>
            <a:r>
              <a:rPr lang="en-US" dirty="0"/>
              <a:t> homologs incorporate into ribosome</a:t>
            </a:r>
          </a:p>
        </p:txBody>
      </p:sp>
      <p:grpSp>
        <p:nvGrpSpPr>
          <p:cNvPr id="4" name="Google Shape;384;p9">
            <a:extLst>
              <a:ext uri="{FF2B5EF4-FFF2-40B4-BE49-F238E27FC236}">
                <a16:creationId xmlns:a16="http://schemas.microsoft.com/office/drawing/2014/main" id="{2F9119B8-B09F-8CD9-BC14-4A2D242971DF}"/>
              </a:ext>
            </a:extLst>
          </p:cNvPr>
          <p:cNvGrpSpPr/>
          <p:nvPr/>
        </p:nvGrpSpPr>
        <p:grpSpPr>
          <a:xfrm>
            <a:off x="3972528" y="2390995"/>
            <a:ext cx="2123472" cy="2076009"/>
            <a:chOff x="8185682" y="2936473"/>
            <a:chExt cx="2123472" cy="2076009"/>
          </a:xfrm>
        </p:grpSpPr>
        <p:pic>
          <p:nvPicPr>
            <p:cNvPr id="5" name="Google Shape;385;p9">
              <a:extLst>
                <a:ext uri="{FF2B5EF4-FFF2-40B4-BE49-F238E27FC236}">
                  <a16:creationId xmlns:a16="http://schemas.microsoft.com/office/drawing/2014/main" id="{D86E42EC-1724-3D08-2AFF-32A7CDE444F1}"/>
                </a:ext>
              </a:extLst>
            </p:cNvPr>
            <p:cNvPicPr preferRelativeResize="0"/>
            <p:nvPr/>
          </p:nvPicPr>
          <p:blipFill rotWithShape="1">
            <a:blip r:embed="rId2">
              <a:alphaModFix/>
            </a:blip>
            <a:srcRect l="47354" t="55212" r="41650" b="32523"/>
            <a:stretch/>
          </p:blipFill>
          <p:spPr>
            <a:xfrm rot="5400000">
              <a:off x="8486841" y="3656651"/>
              <a:ext cx="1056111" cy="1655550"/>
            </a:xfrm>
            <a:prstGeom prst="rect">
              <a:avLst/>
            </a:prstGeom>
            <a:noFill/>
            <a:ln w="9525" cap="flat" cmpd="sng">
              <a:solidFill>
                <a:schemeClr val="dk1"/>
              </a:solidFill>
              <a:prstDash val="solid"/>
              <a:round/>
              <a:headEnd type="none" w="sm" len="sm"/>
              <a:tailEnd type="none" w="sm" len="sm"/>
            </a:ln>
          </p:spPr>
        </p:pic>
        <p:sp>
          <p:nvSpPr>
            <p:cNvPr id="6" name="Google Shape;386;p9">
              <a:extLst>
                <a:ext uri="{FF2B5EF4-FFF2-40B4-BE49-F238E27FC236}">
                  <a16:creationId xmlns:a16="http://schemas.microsoft.com/office/drawing/2014/main" id="{48EE8E71-2CF8-2CAE-CBFC-E99939CCB6B0}"/>
                </a:ext>
              </a:extLst>
            </p:cNvPr>
            <p:cNvSpPr txBox="1"/>
            <p:nvPr/>
          </p:nvSpPr>
          <p:spPr>
            <a:xfrm rot="-3117515">
              <a:off x="8209154" y="3501133"/>
              <a:ext cx="643510" cy="3731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WT</a:t>
              </a:r>
              <a:endParaRPr/>
            </a:p>
          </p:txBody>
        </p:sp>
        <p:sp>
          <p:nvSpPr>
            <p:cNvPr id="7" name="Google Shape;387;p9">
              <a:extLst>
                <a:ext uri="{FF2B5EF4-FFF2-40B4-BE49-F238E27FC236}">
                  <a16:creationId xmlns:a16="http://schemas.microsoft.com/office/drawing/2014/main" id="{B75373C3-505C-C78B-4531-D7EDC833E2D3}"/>
                </a:ext>
              </a:extLst>
            </p:cNvPr>
            <p:cNvSpPr txBox="1"/>
            <p:nvPr/>
          </p:nvSpPr>
          <p:spPr>
            <a:xfrm rot="-3117515">
              <a:off x="8438862" y="3324468"/>
              <a:ext cx="1147517" cy="3731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bS21-1-V</a:t>
              </a:r>
              <a:endParaRPr/>
            </a:p>
          </p:txBody>
        </p:sp>
        <p:sp>
          <p:nvSpPr>
            <p:cNvPr id="8" name="Google Shape;388;p9">
              <a:extLst>
                <a:ext uri="{FF2B5EF4-FFF2-40B4-BE49-F238E27FC236}">
                  <a16:creationId xmlns:a16="http://schemas.microsoft.com/office/drawing/2014/main" id="{4E236C1A-ECE1-4906-DC8B-BF6ADE45C0ED}"/>
                </a:ext>
              </a:extLst>
            </p:cNvPr>
            <p:cNvSpPr txBox="1"/>
            <p:nvPr/>
          </p:nvSpPr>
          <p:spPr>
            <a:xfrm rot="-3117515">
              <a:off x="8808645" y="3316738"/>
              <a:ext cx="1147517" cy="3731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bS21-2-V</a:t>
              </a:r>
              <a:endParaRPr/>
            </a:p>
          </p:txBody>
        </p:sp>
        <p:sp>
          <p:nvSpPr>
            <p:cNvPr id="9" name="Google Shape;389;p9">
              <a:extLst>
                <a:ext uri="{FF2B5EF4-FFF2-40B4-BE49-F238E27FC236}">
                  <a16:creationId xmlns:a16="http://schemas.microsoft.com/office/drawing/2014/main" id="{0FF2FA81-7B12-1940-12CF-190B391FE334}"/>
                </a:ext>
              </a:extLst>
            </p:cNvPr>
            <p:cNvSpPr txBox="1"/>
            <p:nvPr/>
          </p:nvSpPr>
          <p:spPr>
            <a:xfrm rot="-3117515">
              <a:off x="9234876" y="3318046"/>
              <a:ext cx="1147517" cy="3731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bS21-3-V</a:t>
              </a:r>
              <a:endParaRPr/>
            </a:p>
          </p:txBody>
        </p:sp>
      </p:grpSp>
      <p:sp>
        <p:nvSpPr>
          <p:cNvPr id="17" name="Google Shape;390;p9">
            <a:extLst>
              <a:ext uri="{FF2B5EF4-FFF2-40B4-BE49-F238E27FC236}">
                <a16:creationId xmlns:a16="http://schemas.microsoft.com/office/drawing/2014/main" id="{0B275891-E090-AB0E-5816-31B633ED50DF}"/>
              </a:ext>
            </a:extLst>
          </p:cNvPr>
          <p:cNvSpPr txBox="1"/>
          <p:nvPr/>
        </p:nvSpPr>
        <p:spPr>
          <a:xfrm>
            <a:off x="5900765" y="3754282"/>
            <a:ext cx="16055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α-VSVG</a:t>
            </a:r>
            <a:endParaRPr dirty="0"/>
          </a:p>
        </p:txBody>
      </p:sp>
    </p:spTree>
    <p:extLst>
      <p:ext uri="{BB962C8B-B14F-4D97-AF65-F5344CB8AC3E}">
        <p14:creationId xmlns:p14="http://schemas.microsoft.com/office/powerpoint/2010/main" val="454673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57B98-5E2B-D289-A0AA-666C17DEE3CF}"/>
              </a:ext>
            </a:extLst>
          </p:cNvPr>
          <p:cNvSpPr>
            <a:spLocks noGrp="1"/>
          </p:cNvSpPr>
          <p:nvPr>
            <p:ph type="title"/>
          </p:nvPr>
        </p:nvSpPr>
        <p:spPr/>
        <p:txBody>
          <a:bodyPr/>
          <a:lstStyle/>
          <a:p>
            <a:endParaRPr lang="en-US"/>
          </a:p>
        </p:txBody>
      </p:sp>
      <p:pic>
        <p:nvPicPr>
          <p:cNvPr id="4" name="Picture 3" descr="A graph of a normalized pulse&#10;&#10;Description automatically generated with medium confidence">
            <a:extLst>
              <a:ext uri="{FF2B5EF4-FFF2-40B4-BE49-F238E27FC236}">
                <a16:creationId xmlns:a16="http://schemas.microsoft.com/office/drawing/2014/main" id="{55231200-A495-8F69-CCA0-2F80A5BAFD08}"/>
              </a:ext>
            </a:extLst>
          </p:cNvPr>
          <p:cNvPicPr>
            <a:picLocks noChangeAspect="1"/>
          </p:cNvPicPr>
          <p:nvPr/>
        </p:nvPicPr>
        <p:blipFill>
          <a:blip r:embed="rId2"/>
          <a:stretch>
            <a:fillRect/>
          </a:stretch>
        </p:blipFill>
        <p:spPr>
          <a:xfrm>
            <a:off x="2209800" y="1587594"/>
            <a:ext cx="7772400" cy="5107577"/>
          </a:xfrm>
          <a:prstGeom prst="rect">
            <a:avLst/>
          </a:prstGeom>
        </p:spPr>
      </p:pic>
    </p:spTree>
    <p:extLst>
      <p:ext uri="{BB962C8B-B14F-4D97-AF65-F5344CB8AC3E}">
        <p14:creationId xmlns:p14="http://schemas.microsoft.com/office/powerpoint/2010/main" val="1430503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FD89E-706B-43DB-F681-34DB20FD652C}"/>
              </a:ext>
            </a:extLst>
          </p:cNvPr>
          <p:cNvSpPr>
            <a:spLocks noGrp="1"/>
          </p:cNvSpPr>
          <p:nvPr>
            <p:ph type="title"/>
          </p:nvPr>
        </p:nvSpPr>
        <p:spPr/>
        <p:txBody>
          <a:bodyPr/>
          <a:lstStyle/>
          <a:p>
            <a:r>
              <a:rPr lang="en-US" dirty="0"/>
              <a:t>70S Ribosomes can be pulled down</a:t>
            </a:r>
          </a:p>
        </p:txBody>
      </p:sp>
      <p:pic>
        <p:nvPicPr>
          <p:cNvPr id="5" name="Content Placeholder 4" descr="A graph of a dna test&#10;&#10;Description automatically generated">
            <a:extLst>
              <a:ext uri="{FF2B5EF4-FFF2-40B4-BE49-F238E27FC236}">
                <a16:creationId xmlns:a16="http://schemas.microsoft.com/office/drawing/2014/main" id="{A26C1427-C763-6120-5FA6-D5F82411C568}"/>
              </a:ext>
            </a:extLst>
          </p:cNvPr>
          <p:cNvPicPr>
            <a:picLocks noGrp="1" noChangeAspect="1"/>
          </p:cNvPicPr>
          <p:nvPr>
            <p:ph idx="4294967295"/>
          </p:nvPr>
        </p:nvPicPr>
        <p:blipFill>
          <a:blip r:embed="rId2"/>
          <a:stretch>
            <a:fillRect/>
          </a:stretch>
        </p:blipFill>
        <p:spPr>
          <a:xfrm>
            <a:off x="2994644" y="1690688"/>
            <a:ext cx="4921250" cy="4291012"/>
          </a:xfrm>
        </p:spPr>
      </p:pic>
      <p:sp>
        <p:nvSpPr>
          <p:cNvPr id="3" name="TextBox 2">
            <a:extLst>
              <a:ext uri="{FF2B5EF4-FFF2-40B4-BE49-F238E27FC236}">
                <a16:creationId xmlns:a16="http://schemas.microsoft.com/office/drawing/2014/main" id="{A578C6DA-09A7-C815-0697-DA2A6A5B7D51}"/>
              </a:ext>
            </a:extLst>
          </p:cNvPr>
          <p:cNvSpPr txBox="1"/>
          <p:nvPr/>
        </p:nvSpPr>
        <p:spPr>
          <a:xfrm>
            <a:off x="7216877" y="2467897"/>
            <a:ext cx="2435282" cy="400110"/>
          </a:xfrm>
          <a:prstGeom prst="rect">
            <a:avLst/>
          </a:prstGeom>
          <a:noFill/>
        </p:spPr>
        <p:txBody>
          <a:bodyPr wrap="none" rtlCol="0">
            <a:spAutoFit/>
          </a:bodyPr>
          <a:lstStyle/>
          <a:p>
            <a:r>
              <a:rPr lang="en-US" sz="2000" dirty="0">
                <a:latin typeface="Helvetica" pitchFamily="2" charset="0"/>
              </a:rPr>
              <a:t>Immunoprecipitated</a:t>
            </a:r>
          </a:p>
        </p:txBody>
      </p:sp>
      <p:sp>
        <p:nvSpPr>
          <p:cNvPr id="4" name="TextBox 3">
            <a:extLst>
              <a:ext uri="{FF2B5EF4-FFF2-40B4-BE49-F238E27FC236}">
                <a16:creationId xmlns:a16="http://schemas.microsoft.com/office/drawing/2014/main" id="{10124D83-5190-6F8A-89EB-94256BE74D24}"/>
              </a:ext>
            </a:extLst>
          </p:cNvPr>
          <p:cNvSpPr txBox="1"/>
          <p:nvPr/>
        </p:nvSpPr>
        <p:spPr>
          <a:xfrm>
            <a:off x="7216877" y="2816196"/>
            <a:ext cx="1980479" cy="400110"/>
          </a:xfrm>
          <a:prstGeom prst="rect">
            <a:avLst/>
          </a:prstGeom>
          <a:noFill/>
        </p:spPr>
        <p:txBody>
          <a:bodyPr wrap="none" rtlCol="0">
            <a:spAutoFit/>
          </a:bodyPr>
          <a:lstStyle/>
          <a:p>
            <a:r>
              <a:rPr lang="en-US" sz="2000" dirty="0">
                <a:latin typeface="Helvetica" pitchFamily="2" charset="0"/>
              </a:rPr>
              <a:t>Total ribosomes</a:t>
            </a:r>
          </a:p>
        </p:txBody>
      </p:sp>
    </p:spTree>
    <p:extLst>
      <p:ext uri="{BB962C8B-B14F-4D97-AF65-F5344CB8AC3E}">
        <p14:creationId xmlns:p14="http://schemas.microsoft.com/office/powerpoint/2010/main" val="29277743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na sample&#10;&#10;Description automatically generated">
            <a:extLst>
              <a:ext uri="{FF2B5EF4-FFF2-40B4-BE49-F238E27FC236}">
                <a16:creationId xmlns:a16="http://schemas.microsoft.com/office/drawing/2014/main" id="{041874AF-8C6B-90AA-B1C5-9567BECDF210}"/>
              </a:ext>
            </a:extLst>
          </p:cNvPr>
          <p:cNvPicPr>
            <a:picLocks noChangeAspect="1"/>
          </p:cNvPicPr>
          <p:nvPr/>
        </p:nvPicPr>
        <p:blipFill>
          <a:blip r:embed="rId2"/>
          <a:stretch>
            <a:fillRect/>
          </a:stretch>
        </p:blipFill>
        <p:spPr>
          <a:xfrm>
            <a:off x="2209800" y="753204"/>
            <a:ext cx="7772400" cy="6104796"/>
          </a:xfrm>
          <a:prstGeom prst="rect">
            <a:avLst/>
          </a:prstGeom>
        </p:spPr>
      </p:pic>
      <p:sp>
        <p:nvSpPr>
          <p:cNvPr id="6" name="TextBox 5">
            <a:extLst>
              <a:ext uri="{FF2B5EF4-FFF2-40B4-BE49-F238E27FC236}">
                <a16:creationId xmlns:a16="http://schemas.microsoft.com/office/drawing/2014/main" id="{7997EC28-FEA4-8F18-60FE-85A1730E1797}"/>
              </a:ext>
            </a:extLst>
          </p:cNvPr>
          <p:cNvSpPr txBox="1"/>
          <p:nvPr/>
        </p:nvSpPr>
        <p:spPr>
          <a:xfrm>
            <a:off x="2909054" y="197170"/>
            <a:ext cx="479683" cy="369332"/>
          </a:xfrm>
          <a:prstGeom prst="rect">
            <a:avLst/>
          </a:prstGeom>
          <a:noFill/>
        </p:spPr>
        <p:txBody>
          <a:bodyPr wrap="none" rtlCol="0">
            <a:spAutoFit/>
          </a:bodyPr>
          <a:lstStyle/>
          <a:p>
            <a:r>
              <a:rPr lang="en-US" dirty="0"/>
              <a:t>LYS</a:t>
            </a:r>
          </a:p>
        </p:txBody>
      </p:sp>
      <p:sp>
        <p:nvSpPr>
          <p:cNvPr id="7" name="TextBox 6">
            <a:extLst>
              <a:ext uri="{FF2B5EF4-FFF2-40B4-BE49-F238E27FC236}">
                <a16:creationId xmlns:a16="http://schemas.microsoft.com/office/drawing/2014/main" id="{381E2108-BF0E-DDBC-B84C-CB0D684E127A}"/>
              </a:ext>
            </a:extLst>
          </p:cNvPr>
          <p:cNvSpPr txBox="1"/>
          <p:nvPr/>
        </p:nvSpPr>
        <p:spPr>
          <a:xfrm>
            <a:off x="3806263" y="190500"/>
            <a:ext cx="519694" cy="369332"/>
          </a:xfrm>
          <a:prstGeom prst="rect">
            <a:avLst/>
          </a:prstGeom>
          <a:noFill/>
        </p:spPr>
        <p:txBody>
          <a:bodyPr wrap="none" rtlCol="0">
            <a:spAutoFit/>
          </a:bodyPr>
          <a:lstStyle/>
          <a:p>
            <a:r>
              <a:rPr lang="en-US" dirty="0"/>
              <a:t>FT1</a:t>
            </a:r>
          </a:p>
        </p:txBody>
      </p:sp>
      <p:sp>
        <p:nvSpPr>
          <p:cNvPr id="8" name="TextBox 7">
            <a:extLst>
              <a:ext uri="{FF2B5EF4-FFF2-40B4-BE49-F238E27FC236}">
                <a16:creationId xmlns:a16="http://schemas.microsoft.com/office/drawing/2014/main" id="{CA396AE1-1A41-B16E-DA76-C52B2BD0CD5E}"/>
              </a:ext>
            </a:extLst>
          </p:cNvPr>
          <p:cNvSpPr txBox="1"/>
          <p:nvPr/>
        </p:nvSpPr>
        <p:spPr>
          <a:xfrm>
            <a:off x="4669482" y="190500"/>
            <a:ext cx="519694" cy="369332"/>
          </a:xfrm>
          <a:prstGeom prst="rect">
            <a:avLst/>
          </a:prstGeom>
          <a:noFill/>
        </p:spPr>
        <p:txBody>
          <a:bodyPr wrap="none" rtlCol="0">
            <a:spAutoFit/>
          </a:bodyPr>
          <a:lstStyle/>
          <a:p>
            <a:r>
              <a:rPr lang="en-US" dirty="0"/>
              <a:t>FT2</a:t>
            </a:r>
          </a:p>
        </p:txBody>
      </p:sp>
      <p:sp>
        <p:nvSpPr>
          <p:cNvPr id="9" name="TextBox 8">
            <a:extLst>
              <a:ext uri="{FF2B5EF4-FFF2-40B4-BE49-F238E27FC236}">
                <a16:creationId xmlns:a16="http://schemas.microsoft.com/office/drawing/2014/main" id="{38E0357C-64D0-D8EA-6BE3-A3A77EFC7CA5}"/>
              </a:ext>
            </a:extLst>
          </p:cNvPr>
          <p:cNvSpPr txBox="1"/>
          <p:nvPr/>
        </p:nvSpPr>
        <p:spPr>
          <a:xfrm>
            <a:off x="5558156" y="190500"/>
            <a:ext cx="519694" cy="369332"/>
          </a:xfrm>
          <a:prstGeom prst="rect">
            <a:avLst/>
          </a:prstGeom>
          <a:noFill/>
        </p:spPr>
        <p:txBody>
          <a:bodyPr wrap="none" rtlCol="0">
            <a:spAutoFit/>
          </a:bodyPr>
          <a:lstStyle/>
          <a:p>
            <a:r>
              <a:rPr lang="en-US" dirty="0"/>
              <a:t>FT3</a:t>
            </a:r>
          </a:p>
        </p:txBody>
      </p:sp>
      <p:sp>
        <p:nvSpPr>
          <p:cNvPr id="10" name="TextBox 9">
            <a:extLst>
              <a:ext uri="{FF2B5EF4-FFF2-40B4-BE49-F238E27FC236}">
                <a16:creationId xmlns:a16="http://schemas.microsoft.com/office/drawing/2014/main" id="{4EEE3A01-9049-3F02-6984-3095716011EE}"/>
              </a:ext>
            </a:extLst>
          </p:cNvPr>
          <p:cNvSpPr txBox="1"/>
          <p:nvPr/>
        </p:nvSpPr>
        <p:spPr>
          <a:xfrm>
            <a:off x="6456936" y="190500"/>
            <a:ext cx="519694" cy="369332"/>
          </a:xfrm>
          <a:prstGeom prst="rect">
            <a:avLst/>
          </a:prstGeom>
          <a:noFill/>
        </p:spPr>
        <p:txBody>
          <a:bodyPr wrap="square" rtlCol="0">
            <a:spAutoFit/>
          </a:bodyPr>
          <a:lstStyle/>
          <a:p>
            <a:r>
              <a:rPr lang="en-US" dirty="0"/>
              <a:t>FT4</a:t>
            </a:r>
          </a:p>
        </p:txBody>
      </p:sp>
      <p:sp>
        <p:nvSpPr>
          <p:cNvPr id="11" name="TextBox 10">
            <a:extLst>
              <a:ext uri="{FF2B5EF4-FFF2-40B4-BE49-F238E27FC236}">
                <a16:creationId xmlns:a16="http://schemas.microsoft.com/office/drawing/2014/main" id="{D8CFB553-1AE1-AA30-44B9-0A8B179D6461}"/>
              </a:ext>
            </a:extLst>
          </p:cNvPr>
          <p:cNvSpPr txBox="1"/>
          <p:nvPr/>
        </p:nvSpPr>
        <p:spPr>
          <a:xfrm>
            <a:off x="8683666" y="190500"/>
            <a:ext cx="511679" cy="369332"/>
          </a:xfrm>
          <a:prstGeom prst="rect">
            <a:avLst/>
          </a:prstGeom>
          <a:noFill/>
        </p:spPr>
        <p:txBody>
          <a:bodyPr wrap="none" rtlCol="0">
            <a:spAutoFit/>
          </a:bodyPr>
          <a:lstStyle/>
          <a:p>
            <a:r>
              <a:rPr lang="en-US" dirty="0"/>
              <a:t>EL1</a:t>
            </a:r>
          </a:p>
        </p:txBody>
      </p:sp>
      <p:sp>
        <p:nvSpPr>
          <p:cNvPr id="12" name="TextBox 11">
            <a:extLst>
              <a:ext uri="{FF2B5EF4-FFF2-40B4-BE49-F238E27FC236}">
                <a16:creationId xmlns:a16="http://schemas.microsoft.com/office/drawing/2014/main" id="{FF51B9F9-981C-28FC-3529-9DD1A06C7CC6}"/>
              </a:ext>
            </a:extLst>
          </p:cNvPr>
          <p:cNvSpPr txBox="1"/>
          <p:nvPr/>
        </p:nvSpPr>
        <p:spPr>
          <a:xfrm>
            <a:off x="8003939" y="51999"/>
            <a:ext cx="513282" cy="646331"/>
          </a:xfrm>
          <a:prstGeom prst="rect">
            <a:avLst/>
          </a:prstGeom>
          <a:noFill/>
        </p:spPr>
        <p:txBody>
          <a:bodyPr wrap="none" rtlCol="0">
            <a:spAutoFit/>
          </a:bodyPr>
          <a:lstStyle/>
          <a:p>
            <a:r>
              <a:rPr lang="en-US" dirty="0"/>
              <a:t>1X </a:t>
            </a:r>
          </a:p>
          <a:p>
            <a:r>
              <a:rPr lang="en-US" dirty="0"/>
              <a:t>SLB</a:t>
            </a:r>
          </a:p>
        </p:txBody>
      </p:sp>
      <p:sp>
        <p:nvSpPr>
          <p:cNvPr id="13" name="TextBox 12">
            <a:extLst>
              <a:ext uri="{FF2B5EF4-FFF2-40B4-BE49-F238E27FC236}">
                <a16:creationId xmlns:a16="http://schemas.microsoft.com/office/drawing/2014/main" id="{366D9704-F0EB-D2EA-7273-CE8D079F42F8}"/>
              </a:ext>
            </a:extLst>
          </p:cNvPr>
          <p:cNvSpPr txBox="1"/>
          <p:nvPr/>
        </p:nvSpPr>
        <p:spPr>
          <a:xfrm>
            <a:off x="7215400" y="52000"/>
            <a:ext cx="833498" cy="646331"/>
          </a:xfrm>
          <a:prstGeom prst="rect">
            <a:avLst/>
          </a:prstGeom>
          <a:noFill/>
        </p:spPr>
        <p:txBody>
          <a:bodyPr wrap="none" rtlCol="0">
            <a:spAutoFit/>
          </a:bodyPr>
          <a:lstStyle/>
          <a:p>
            <a:r>
              <a:rPr lang="en-US" dirty="0"/>
              <a:t>Ni-NTA</a:t>
            </a:r>
          </a:p>
          <a:p>
            <a:r>
              <a:rPr lang="en-US" dirty="0"/>
              <a:t>Beads</a:t>
            </a:r>
          </a:p>
        </p:txBody>
      </p:sp>
      <p:sp>
        <p:nvSpPr>
          <p:cNvPr id="14" name="TextBox 13">
            <a:extLst>
              <a:ext uri="{FF2B5EF4-FFF2-40B4-BE49-F238E27FC236}">
                <a16:creationId xmlns:a16="http://schemas.microsoft.com/office/drawing/2014/main" id="{591B62D2-53CE-0ABA-0D9C-709791461487}"/>
              </a:ext>
            </a:extLst>
          </p:cNvPr>
          <p:cNvSpPr txBox="1"/>
          <p:nvPr/>
        </p:nvSpPr>
        <p:spPr>
          <a:xfrm>
            <a:off x="4564727" y="437420"/>
            <a:ext cx="300082" cy="369332"/>
          </a:xfrm>
          <a:prstGeom prst="rect">
            <a:avLst/>
          </a:prstGeom>
          <a:noFill/>
        </p:spPr>
        <p:txBody>
          <a:bodyPr wrap="none" rtlCol="0">
            <a:spAutoFit/>
          </a:bodyPr>
          <a:lstStyle/>
          <a:p>
            <a:r>
              <a:rPr lang="en-US" dirty="0"/>
              <a:t>+</a:t>
            </a:r>
          </a:p>
        </p:txBody>
      </p:sp>
      <p:sp>
        <p:nvSpPr>
          <p:cNvPr id="15" name="TextBox 14">
            <a:extLst>
              <a:ext uri="{FF2B5EF4-FFF2-40B4-BE49-F238E27FC236}">
                <a16:creationId xmlns:a16="http://schemas.microsoft.com/office/drawing/2014/main" id="{4A2F6BC5-2F4F-CDF2-C3BD-31F181DEAA27}"/>
              </a:ext>
            </a:extLst>
          </p:cNvPr>
          <p:cNvSpPr txBox="1"/>
          <p:nvPr/>
        </p:nvSpPr>
        <p:spPr>
          <a:xfrm>
            <a:off x="7225143" y="471852"/>
            <a:ext cx="300082" cy="369332"/>
          </a:xfrm>
          <a:prstGeom prst="rect">
            <a:avLst/>
          </a:prstGeom>
          <a:noFill/>
        </p:spPr>
        <p:txBody>
          <a:bodyPr wrap="none" rtlCol="0">
            <a:spAutoFit/>
          </a:bodyPr>
          <a:lstStyle/>
          <a:p>
            <a:r>
              <a:rPr lang="en-US" dirty="0"/>
              <a:t>+</a:t>
            </a:r>
          </a:p>
        </p:txBody>
      </p:sp>
      <p:sp>
        <p:nvSpPr>
          <p:cNvPr id="16" name="TextBox 15">
            <a:extLst>
              <a:ext uri="{FF2B5EF4-FFF2-40B4-BE49-F238E27FC236}">
                <a16:creationId xmlns:a16="http://schemas.microsoft.com/office/drawing/2014/main" id="{1019C67D-CB64-0228-2E6D-024D4A1DC56F}"/>
              </a:ext>
            </a:extLst>
          </p:cNvPr>
          <p:cNvSpPr txBox="1"/>
          <p:nvPr/>
        </p:nvSpPr>
        <p:spPr>
          <a:xfrm>
            <a:off x="6309530" y="461664"/>
            <a:ext cx="300082" cy="369332"/>
          </a:xfrm>
          <a:prstGeom prst="rect">
            <a:avLst/>
          </a:prstGeom>
          <a:noFill/>
        </p:spPr>
        <p:txBody>
          <a:bodyPr wrap="none" rtlCol="0">
            <a:spAutoFit/>
          </a:bodyPr>
          <a:lstStyle/>
          <a:p>
            <a:r>
              <a:rPr lang="en-US" dirty="0"/>
              <a:t>+</a:t>
            </a:r>
          </a:p>
        </p:txBody>
      </p:sp>
      <p:sp>
        <p:nvSpPr>
          <p:cNvPr id="17" name="TextBox 16">
            <a:extLst>
              <a:ext uri="{FF2B5EF4-FFF2-40B4-BE49-F238E27FC236}">
                <a16:creationId xmlns:a16="http://schemas.microsoft.com/office/drawing/2014/main" id="{C49F183D-3DCF-83DC-CD98-901238FA6276}"/>
              </a:ext>
            </a:extLst>
          </p:cNvPr>
          <p:cNvSpPr txBox="1"/>
          <p:nvPr/>
        </p:nvSpPr>
        <p:spPr>
          <a:xfrm>
            <a:off x="8557489" y="471852"/>
            <a:ext cx="300082" cy="369332"/>
          </a:xfrm>
          <a:prstGeom prst="rect">
            <a:avLst/>
          </a:prstGeom>
          <a:noFill/>
        </p:spPr>
        <p:txBody>
          <a:bodyPr wrap="none" rtlCol="0">
            <a:spAutoFit/>
          </a:bodyPr>
          <a:lstStyle/>
          <a:p>
            <a:r>
              <a:rPr lang="en-US" dirty="0"/>
              <a:t>+</a:t>
            </a:r>
          </a:p>
        </p:txBody>
      </p:sp>
      <p:sp>
        <p:nvSpPr>
          <p:cNvPr id="18" name="TextBox 17">
            <a:extLst>
              <a:ext uri="{FF2B5EF4-FFF2-40B4-BE49-F238E27FC236}">
                <a16:creationId xmlns:a16="http://schemas.microsoft.com/office/drawing/2014/main" id="{E9BE736E-9369-CB28-9908-D4A471592A89}"/>
              </a:ext>
            </a:extLst>
          </p:cNvPr>
          <p:cNvSpPr txBox="1"/>
          <p:nvPr/>
        </p:nvSpPr>
        <p:spPr>
          <a:xfrm>
            <a:off x="5470597" y="451921"/>
            <a:ext cx="300082" cy="369332"/>
          </a:xfrm>
          <a:prstGeom prst="rect">
            <a:avLst/>
          </a:prstGeom>
          <a:noFill/>
        </p:spPr>
        <p:txBody>
          <a:bodyPr wrap="none" rtlCol="0">
            <a:spAutoFit/>
          </a:bodyPr>
          <a:lstStyle/>
          <a:p>
            <a:r>
              <a:rPr lang="en-US" dirty="0"/>
              <a:t>+</a:t>
            </a:r>
          </a:p>
        </p:txBody>
      </p:sp>
      <p:sp>
        <p:nvSpPr>
          <p:cNvPr id="19" name="TextBox 18">
            <a:extLst>
              <a:ext uri="{FF2B5EF4-FFF2-40B4-BE49-F238E27FC236}">
                <a16:creationId xmlns:a16="http://schemas.microsoft.com/office/drawing/2014/main" id="{BC89E36E-927B-A636-E706-661F271844BE}"/>
              </a:ext>
            </a:extLst>
          </p:cNvPr>
          <p:cNvSpPr txBox="1"/>
          <p:nvPr/>
        </p:nvSpPr>
        <p:spPr>
          <a:xfrm>
            <a:off x="3685232" y="451365"/>
            <a:ext cx="300082" cy="369332"/>
          </a:xfrm>
          <a:prstGeom prst="rect">
            <a:avLst/>
          </a:prstGeom>
          <a:noFill/>
        </p:spPr>
        <p:txBody>
          <a:bodyPr wrap="none" rtlCol="0">
            <a:spAutoFit/>
          </a:bodyPr>
          <a:lstStyle/>
          <a:p>
            <a:r>
              <a:rPr lang="en-US" dirty="0"/>
              <a:t>+</a:t>
            </a:r>
          </a:p>
        </p:txBody>
      </p:sp>
      <p:sp>
        <p:nvSpPr>
          <p:cNvPr id="20" name="TextBox 19">
            <a:extLst>
              <a:ext uri="{FF2B5EF4-FFF2-40B4-BE49-F238E27FC236}">
                <a16:creationId xmlns:a16="http://schemas.microsoft.com/office/drawing/2014/main" id="{8F8C869D-E483-B43F-E07B-35DDCECD0ECD}"/>
              </a:ext>
            </a:extLst>
          </p:cNvPr>
          <p:cNvSpPr txBox="1"/>
          <p:nvPr/>
        </p:nvSpPr>
        <p:spPr>
          <a:xfrm>
            <a:off x="2759013" y="436709"/>
            <a:ext cx="300082" cy="369332"/>
          </a:xfrm>
          <a:prstGeom prst="rect">
            <a:avLst/>
          </a:prstGeom>
          <a:noFill/>
        </p:spPr>
        <p:txBody>
          <a:bodyPr wrap="none" rtlCol="0">
            <a:spAutoFit/>
          </a:bodyPr>
          <a:lstStyle/>
          <a:p>
            <a:r>
              <a:rPr lang="en-US" dirty="0"/>
              <a:t>+</a:t>
            </a:r>
          </a:p>
        </p:txBody>
      </p:sp>
      <p:sp>
        <p:nvSpPr>
          <p:cNvPr id="21" name="TextBox 20">
            <a:extLst>
              <a:ext uri="{FF2B5EF4-FFF2-40B4-BE49-F238E27FC236}">
                <a16:creationId xmlns:a16="http://schemas.microsoft.com/office/drawing/2014/main" id="{FCE2C2CD-548A-B0D6-8B58-424545EB87E0}"/>
              </a:ext>
            </a:extLst>
          </p:cNvPr>
          <p:cNvSpPr txBox="1"/>
          <p:nvPr/>
        </p:nvSpPr>
        <p:spPr>
          <a:xfrm>
            <a:off x="6782072" y="461664"/>
            <a:ext cx="255198" cy="369332"/>
          </a:xfrm>
          <a:prstGeom prst="rect">
            <a:avLst/>
          </a:prstGeom>
          <a:noFill/>
        </p:spPr>
        <p:txBody>
          <a:bodyPr wrap="none" rtlCol="0">
            <a:spAutoFit/>
          </a:bodyPr>
          <a:lstStyle/>
          <a:p>
            <a:r>
              <a:rPr lang="en-US" dirty="0"/>
              <a:t>-</a:t>
            </a:r>
          </a:p>
        </p:txBody>
      </p:sp>
      <p:sp>
        <p:nvSpPr>
          <p:cNvPr id="22" name="TextBox 21">
            <a:extLst>
              <a:ext uri="{FF2B5EF4-FFF2-40B4-BE49-F238E27FC236}">
                <a16:creationId xmlns:a16="http://schemas.microsoft.com/office/drawing/2014/main" id="{B8DF81A5-51C3-89A6-8B20-E0E09FCB0CB2}"/>
              </a:ext>
            </a:extLst>
          </p:cNvPr>
          <p:cNvSpPr txBox="1"/>
          <p:nvPr/>
        </p:nvSpPr>
        <p:spPr>
          <a:xfrm>
            <a:off x="7697299" y="471852"/>
            <a:ext cx="255198" cy="369332"/>
          </a:xfrm>
          <a:prstGeom prst="rect">
            <a:avLst/>
          </a:prstGeom>
          <a:noFill/>
        </p:spPr>
        <p:txBody>
          <a:bodyPr wrap="none" rtlCol="0">
            <a:spAutoFit/>
          </a:bodyPr>
          <a:lstStyle/>
          <a:p>
            <a:r>
              <a:rPr lang="en-US" dirty="0"/>
              <a:t>-</a:t>
            </a:r>
          </a:p>
        </p:txBody>
      </p:sp>
      <p:sp>
        <p:nvSpPr>
          <p:cNvPr id="23" name="TextBox 22">
            <a:extLst>
              <a:ext uri="{FF2B5EF4-FFF2-40B4-BE49-F238E27FC236}">
                <a16:creationId xmlns:a16="http://schemas.microsoft.com/office/drawing/2014/main" id="{5E3527CA-C63D-FC33-DCD8-BAC1FF719EFE}"/>
              </a:ext>
            </a:extLst>
          </p:cNvPr>
          <p:cNvSpPr txBox="1"/>
          <p:nvPr/>
        </p:nvSpPr>
        <p:spPr>
          <a:xfrm>
            <a:off x="9031476" y="461664"/>
            <a:ext cx="255198" cy="369332"/>
          </a:xfrm>
          <a:prstGeom prst="rect">
            <a:avLst/>
          </a:prstGeom>
          <a:noFill/>
        </p:spPr>
        <p:txBody>
          <a:bodyPr wrap="none" rtlCol="0">
            <a:spAutoFit/>
          </a:bodyPr>
          <a:lstStyle/>
          <a:p>
            <a:r>
              <a:rPr lang="en-US" dirty="0"/>
              <a:t>-</a:t>
            </a:r>
          </a:p>
        </p:txBody>
      </p:sp>
      <p:sp>
        <p:nvSpPr>
          <p:cNvPr id="24" name="TextBox 23">
            <a:extLst>
              <a:ext uri="{FF2B5EF4-FFF2-40B4-BE49-F238E27FC236}">
                <a16:creationId xmlns:a16="http://schemas.microsoft.com/office/drawing/2014/main" id="{DE9F7C83-57D4-B66F-F080-5E49AEF17059}"/>
              </a:ext>
            </a:extLst>
          </p:cNvPr>
          <p:cNvSpPr txBox="1"/>
          <p:nvPr/>
        </p:nvSpPr>
        <p:spPr>
          <a:xfrm>
            <a:off x="5930316" y="444566"/>
            <a:ext cx="255198" cy="369332"/>
          </a:xfrm>
          <a:prstGeom prst="rect">
            <a:avLst/>
          </a:prstGeom>
          <a:noFill/>
        </p:spPr>
        <p:txBody>
          <a:bodyPr wrap="none" rtlCol="0">
            <a:spAutoFit/>
          </a:bodyPr>
          <a:lstStyle/>
          <a:p>
            <a:r>
              <a:rPr lang="en-US" dirty="0"/>
              <a:t>-</a:t>
            </a:r>
          </a:p>
        </p:txBody>
      </p:sp>
      <p:sp>
        <p:nvSpPr>
          <p:cNvPr id="25" name="TextBox 24">
            <a:extLst>
              <a:ext uri="{FF2B5EF4-FFF2-40B4-BE49-F238E27FC236}">
                <a16:creationId xmlns:a16="http://schemas.microsoft.com/office/drawing/2014/main" id="{E7B4A70F-04BD-078C-C670-DA7DBD164CF9}"/>
              </a:ext>
            </a:extLst>
          </p:cNvPr>
          <p:cNvSpPr txBox="1"/>
          <p:nvPr/>
        </p:nvSpPr>
        <p:spPr>
          <a:xfrm>
            <a:off x="5068215" y="444566"/>
            <a:ext cx="255198" cy="369332"/>
          </a:xfrm>
          <a:prstGeom prst="rect">
            <a:avLst/>
          </a:prstGeom>
          <a:noFill/>
        </p:spPr>
        <p:txBody>
          <a:bodyPr wrap="none" rtlCol="0">
            <a:spAutoFit/>
          </a:bodyPr>
          <a:lstStyle/>
          <a:p>
            <a:r>
              <a:rPr lang="en-US" dirty="0"/>
              <a:t>-</a:t>
            </a:r>
          </a:p>
        </p:txBody>
      </p:sp>
      <p:sp>
        <p:nvSpPr>
          <p:cNvPr id="26" name="TextBox 25">
            <a:extLst>
              <a:ext uri="{FF2B5EF4-FFF2-40B4-BE49-F238E27FC236}">
                <a16:creationId xmlns:a16="http://schemas.microsoft.com/office/drawing/2014/main" id="{C454E747-E956-5D6F-D73D-CD72BA31B427}"/>
              </a:ext>
            </a:extLst>
          </p:cNvPr>
          <p:cNvSpPr txBox="1"/>
          <p:nvPr/>
        </p:nvSpPr>
        <p:spPr>
          <a:xfrm>
            <a:off x="4167703" y="444566"/>
            <a:ext cx="255198" cy="369332"/>
          </a:xfrm>
          <a:prstGeom prst="rect">
            <a:avLst/>
          </a:prstGeom>
          <a:noFill/>
        </p:spPr>
        <p:txBody>
          <a:bodyPr wrap="none" rtlCol="0">
            <a:spAutoFit/>
          </a:bodyPr>
          <a:lstStyle/>
          <a:p>
            <a:r>
              <a:rPr lang="en-US" dirty="0"/>
              <a:t>-</a:t>
            </a:r>
          </a:p>
        </p:txBody>
      </p:sp>
      <p:sp>
        <p:nvSpPr>
          <p:cNvPr id="27" name="TextBox 26">
            <a:extLst>
              <a:ext uri="{FF2B5EF4-FFF2-40B4-BE49-F238E27FC236}">
                <a16:creationId xmlns:a16="http://schemas.microsoft.com/office/drawing/2014/main" id="{B1E5B6EB-0F80-74C2-9AEB-5071C6D11DC4}"/>
              </a:ext>
            </a:extLst>
          </p:cNvPr>
          <p:cNvSpPr txBox="1"/>
          <p:nvPr/>
        </p:nvSpPr>
        <p:spPr>
          <a:xfrm>
            <a:off x="3262320" y="433752"/>
            <a:ext cx="255198" cy="369332"/>
          </a:xfrm>
          <a:prstGeom prst="rect">
            <a:avLst/>
          </a:prstGeom>
          <a:noFill/>
        </p:spPr>
        <p:txBody>
          <a:bodyPr wrap="none" rtlCol="0">
            <a:spAutoFit/>
          </a:bodyPr>
          <a:lstStyle/>
          <a:p>
            <a:r>
              <a:rPr lang="en-US" dirty="0"/>
              <a:t>-</a:t>
            </a:r>
          </a:p>
        </p:txBody>
      </p:sp>
      <p:sp>
        <p:nvSpPr>
          <p:cNvPr id="28" name="TextBox 27">
            <a:extLst>
              <a:ext uri="{FF2B5EF4-FFF2-40B4-BE49-F238E27FC236}">
                <a16:creationId xmlns:a16="http://schemas.microsoft.com/office/drawing/2014/main" id="{E62368AA-AE81-2544-B0CC-8F4AEB41F254}"/>
              </a:ext>
            </a:extLst>
          </p:cNvPr>
          <p:cNvSpPr txBox="1"/>
          <p:nvPr/>
        </p:nvSpPr>
        <p:spPr>
          <a:xfrm rot="18763921">
            <a:off x="9280699" y="51998"/>
            <a:ext cx="1207382" cy="646331"/>
          </a:xfrm>
          <a:prstGeom prst="rect">
            <a:avLst/>
          </a:prstGeom>
          <a:noFill/>
        </p:spPr>
        <p:txBody>
          <a:bodyPr wrap="none" rtlCol="0">
            <a:spAutoFit/>
          </a:bodyPr>
          <a:lstStyle/>
          <a:p>
            <a:r>
              <a:rPr lang="en-US" dirty="0"/>
              <a:t>Hannah’s</a:t>
            </a:r>
          </a:p>
          <a:p>
            <a:r>
              <a:rPr lang="en-US" dirty="0"/>
              <a:t>Ribosomes</a:t>
            </a:r>
          </a:p>
        </p:txBody>
      </p:sp>
      <p:sp>
        <p:nvSpPr>
          <p:cNvPr id="29" name="TextBox 28">
            <a:extLst>
              <a:ext uri="{FF2B5EF4-FFF2-40B4-BE49-F238E27FC236}">
                <a16:creationId xmlns:a16="http://schemas.microsoft.com/office/drawing/2014/main" id="{2F259A63-501A-4D3F-30AB-E48A51E67DA5}"/>
              </a:ext>
            </a:extLst>
          </p:cNvPr>
          <p:cNvSpPr txBox="1"/>
          <p:nvPr/>
        </p:nvSpPr>
        <p:spPr>
          <a:xfrm rot="18654439">
            <a:off x="1407814" y="270312"/>
            <a:ext cx="1298753" cy="646331"/>
          </a:xfrm>
          <a:prstGeom prst="rect">
            <a:avLst/>
          </a:prstGeom>
          <a:noFill/>
        </p:spPr>
        <p:txBody>
          <a:bodyPr wrap="none" rtlCol="0">
            <a:spAutoFit/>
          </a:bodyPr>
          <a:lstStyle/>
          <a:p>
            <a:r>
              <a:rPr lang="en-US" dirty="0" err="1"/>
              <a:t>BenchMark</a:t>
            </a:r>
            <a:endParaRPr lang="en-US" dirty="0"/>
          </a:p>
          <a:p>
            <a:r>
              <a:rPr lang="en-US" dirty="0"/>
              <a:t>Ladder 1:10</a:t>
            </a:r>
          </a:p>
        </p:txBody>
      </p:sp>
      <p:sp>
        <p:nvSpPr>
          <p:cNvPr id="30" name="TextBox 29">
            <a:extLst>
              <a:ext uri="{FF2B5EF4-FFF2-40B4-BE49-F238E27FC236}">
                <a16:creationId xmlns:a16="http://schemas.microsoft.com/office/drawing/2014/main" id="{D3CF4C9A-F8E6-92DF-A0B9-3637A45E1FB5}"/>
              </a:ext>
            </a:extLst>
          </p:cNvPr>
          <p:cNvSpPr txBox="1"/>
          <p:nvPr/>
        </p:nvSpPr>
        <p:spPr>
          <a:xfrm>
            <a:off x="533400" y="2806700"/>
            <a:ext cx="1510093" cy="923330"/>
          </a:xfrm>
          <a:prstGeom prst="rect">
            <a:avLst/>
          </a:prstGeom>
          <a:noFill/>
        </p:spPr>
        <p:txBody>
          <a:bodyPr wrap="none" rtlCol="0">
            <a:spAutoFit/>
          </a:bodyPr>
          <a:lstStyle/>
          <a:p>
            <a:r>
              <a:rPr lang="en-US" dirty="0"/>
              <a:t>Silver Stain of </a:t>
            </a:r>
          </a:p>
          <a:p>
            <a:r>
              <a:rPr lang="en-US" dirty="0"/>
              <a:t>His6 IP</a:t>
            </a:r>
          </a:p>
          <a:p>
            <a:r>
              <a:rPr lang="en-US" dirty="0"/>
              <a:t>11/7/23</a:t>
            </a:r>
          </a:p>
        </p:txBody>
      </p:sp>
    </p:spTree>
    <p:extLst>
      <p:ext uri="{BB962C8B-B14F-4D97-AF65-F5344CB8AC3E}">
        <p14:creationId xmlns:p14="http://schemas.microsoft.com/office/powerpoint/2010/main" val="139224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na sample&#10;&#10;Description automatically generated">
            <a:extLst>
              <a:ext uri="{FF2B5EF4-FFF2-40B4-BE49-F238E27FC236}">
                <a16:creationId xmlns:a16="http://schemas.microsoft.com/office/drawing/2014/main" id="{041874AF-8C6B-90AA-B1C5-9567BECDF210}"/>
              </a:ext>
            </a:extLst>
          </p:cNvPr>
          <p:cNvPicPr>
            <a:picLocks noChangeAspect="1"/>
          </p:cNvPicPr>
          <p:nvPr/>
        </p:nvPicPr>
        <p:blipFill>
          <a:blip r:embed="rId2"/>
          <a:stretch>
            <a:fillRect/>
          </a:stretch>
        </p:blipFill>
        <p:spPr>
          <a:xfrm>
            <a:off x="2209800" y="753204"/>
            <a:ext cx="7772400" cy="6104796"/>
          </a:xfrm>
          <a:prstGeom prst="rect">
            <a:avLst/>
          </a:prstGeom>
        </p:spPr>
      </p:pic>
      <p:sp>
        <p:nvSpPr>
          <p:cNvPr id="6" name="TextBox 5">
            <a:extLst>
              <a:ext uri="{FF2B5EF4-FFF2-40B4-BE49-F238E27FC236}">
                <a16:creationId xmlns:a16="http://schemas.microsoft.com/office/drawing/2014/main" id="{7997EC28-FEA4-8F18-60FE-85A1730E1797}"/>
              </a:ext>
            </a:extLst>
          </p:cNvPr>
          <p:cNvSpPr txBox="1"/>
          <p:nvPr/>
        </p:nvSpPr>
        <p:spPr>
          <a:xfrm>
            <a:off x="2909054" y="197170"/>
            <a:ext cx="479683" cy="369332"/>
          </a:xfrm>
          <a:prstGeom prst="rect">
            <a:avLst/>
          </a:prstGeom>
          <a:noFill/>
        </p:spPr>
        <p:txBody>
          <a:bodyPr wrap="none" rtlCol="0">
            <a:spAutoFit/>
          </a:bodyPr>
          <a:lstStyle/>
          <a:p>
            <a:r>
              <a:rPr lang="en-US" dirty="0"/>
              <a:t>LYS</a:t>
            </a:r>
          </a:p>
        </p:txBody>
      </p:sp>
      <p:sp>
        <p:nvSpPr>
          <p:cNvPr id="7" name="TextBox 6">
            <a:extLst>
              <a:ext uri="{FF2B5EF4-FFF2-40B4-BE49-F238E27FC236}">
                <a16:creationId xmlns:a16="http://schemas.microsoft.com/office/drawing/2014/main" id="{381E2108-BF0E-DDBC-B84C-CB0D684E127A}"/>
              </a:ext>
            </a:extLst>
          </p:cNvPr>
          <p:cNvSpPr txBox="1"/>
          <p:nvPr/>
        </p:nvSpPr>
        <p:spPr>
          <a:xfrm>
            <a:off x="3806263" y="190500"/>
            <a:ext cx="519694" cy="369332"/>
          </a:xfrm>
          <a:prstGeom prst="rect">
            <a:avLst/>
          </a:prstGeom>
          <a:noFill/>
        </p:spPr>
        <p:txBody>
          <a:bodyPr wrap="none" rtlCol="0">
            <a:spAutoFit/>
          </a:bodyPr>
          <a:lstStyle/>
          <a:p>
            <a:r>
              <a:rPr lang="en-US" dirty="0"/>
              <a:t>FT1</a:t>
            </a:r>
          </a:p>
        </p:txBody>
      </p:sp>
      <p:sp>
        <p:nvSpPr>
          <p:cNvPr id="8" name="TextBox 7">
            <a:extLst>
              <a:ext uri="{FF2B5EF4-FFF2-40B4-BE49-F238E27FC236}">
                <a16:creationId xmlns:a16="http://schemas.microsoft.com/office/drawing/2014/main" id="{CA396AE1-1A41-B16E-DA76-C52B2BD0CD5E}"/>
              </a:ext>
            </a:extLst>
          </p:cNvPr>
          <p:cNvSpPr txBox="1"/>
          <p:nvPr/>
        </p:nvSpPr>
        <p:spPr>
          <a:xfrm>
            <a:off x="4669482" y="190500"/>
            <a:ext cx="519694" cy="369332"/>
          </a:xfrm>
          <a:prstGeom prst="rect">
            <a:avLst/>
          </a:prstGeom>
          <a:noFill/>
        </p:spPr>
        <p:txBody>
          <a:bodyPr wrap="none" rtlCol="0">
            <a:spAutoFit/>
          </a:bodyPr>
          <a:lstStyle/>
          <a:p>
            <a:r>
              <a:rPr lang="en-US" dirty="0"/>
              <a:t>FT2</a:t>
            </a:r>
          </a:p>
        </p:txBody>
      </p:sp>
      <p:sp>
        <p:nvSpPr>
          <p:cNvPr id="9" name="TextBox 8">
            <a:extLst>
              <a:ext uri="{FF2B5EF4-FFF2-40B4-BE49-F238E27FC236}">
                <a16:creationId xmlns:a16="http://schemas.microsoft.com/office/drawing/2014/main" id="{38E0357C-64D0-D8EA-6BE3-A3A77EFC7CA5}"/>
              </a:ext>
            </a:extLst>
          </p:cNvPr>
          <p:cNvSpPr txBox="1"/>
          <p:nvPr/>
        </p:nvSpPr>
        <p:spPr>
          <a:xfrm>
            <a:off x="5558156" y="190500"/>
            <a:ext cx="519694" cy="369332"/>
          </a:xfrm>
          <a:prstGeom prst="rect">
            <a:avLst/>
          </a:prstGeom>
          <a:noFill/>
        </p:spPr>
        <p:txBody>
          <a:bodyPr wrap="none" rtlCol="0">
            <a:spAutoFit/>
          </a:bodyPr>
          <a:lstStyle/>
          <a:p>
            <a:r>
              <a:rPr lang="en-US" dirty="0"/>
              <a:t>FT3</a:t>
            </a:r>
          </a:p>
        </p:txBody>
      </p:sp>
      <p:sp>
        <p:nvSpPr>
          <p:cNvPr id="10" name="TextBox 9">
            <a:extLst>
              <a:ext uri="{FF2B5EF4-FFF2-40B4-BE49-F238E27FC236}">
                <a16:creationId xmlns:a16="http://schemas.microsoft.com/office/drawing/2014/main" id="{4EEE3A01-9049-3F02-6984-3095716011EE}"/>
              </a:ext>
            </a:extLst>
          </p:cNvPr>
          <p:cNvSpPr txBox="1"/>
          <p:nvPr/>
        </p:nvSpPr>
        <p:spPr>
          <a:xfrm>
            <a:off x="6456936" y="190500"/>
            <a:ext cx="519694" cy="369332"/>
          </a:xfrm>
          <a:prstGeom prst="rect">
            <a:avLst/>
          </a:prstGeom>
          <a:noFill/>
        </p:spPr>
        <p:txBody>
          <a:bodyPr wrap="square" rtlCol="0">
            <a:spAutoFit/>
          </a:bodyPr>
          <a:lstStyle/>
          <a:p>
            <a:r>
              <a:rPr lang="en-US" dirty="0"/>
              <a:t>FT4</a:t>
            </a:r>
          </a:p>
        </p:txBody>
      </p:sp>
      <p:sp>
        <p:nvSpPr>
          <p:cNvPr id="11" name="TextBox 10">
            <a:extLst>
              <a:ext uri="{FF2B5EF4-FFF2-40B4-BE49-F238E27FC236}">
                <a16:creationId xmlns:a16="http://schemas.microsoft.com/office/drawing/2014/main" id="{D8CFB553-1AE1-AA30-44B9-0A8B179D6461}"/>
              </a:ext>
            </a:extLst>
          </p:cNvPr>
          <p:cNvSpPr txBox="1"/>
          <p:nvPr/>
        </p:nvSpPr>
        <p:spPr>
          <a:xfrm>
            <a:off x="8683666" y="190500"/>
            <a:ext cx="511679" cy="369332"/>
          </a:xfrm>
          <a:prstGeom prst="rect">
            <a:avLst/>
          </a:prstGeom>
          <a:noFill/>
        </p:spPr>
        <p:txBody>
          <a:bodyPr wrap="none" rtlCol="0">
            <a:spAutoFit/>
          </a:bodyPr>
          <a:lstStyle/>
          <a:p>
            <a:r>
              <a:rPr lang="en-US" dirty="0"/>
              <a:t>EL1</a:t>
            </a:r>
          </a:p>
        </p:txBody>
      </p:sp>
      <p:sp>
        <p:nvSpPr>
          <p:cNvPr id="12" name="TextBox 11">
            <a:extLst>
              <a:ext uri="{FF2B5EF4-FFF2-40B4-BE49-F238E27FC236}">
                <a16:creationId xmlns:a16="http://schemas.microsoft.com/office/drawing/2014/main" id="{FF51B9F9-981C-28FC-3529-9DD1A06C7CC6}"/>
              </a:ext>
            </a:extLst>
          </p:cNvPr>
          <p:cNvSpPr txBox="1"/>
          <p:nvPr/>
        </p:nvSpPr>
        <p:spPr>
          <a:xfrm>
            <a:off x="8003939" y="51999"/>
            <a:ext cx="513282" cy="646331"/>
          </a:xfrm>
          <a:prstGeom prst="rect">
            <a:avLst/>
          </a:prstGeom>
          <a:noFill/>
        </p:spPr>
        <p:txBody>
          <a:bodyPr wrap="none" rtlCol="0">
            <a:spAutoFit/>
          </a:bodyPr>
          <a:lstStyle/>
          <a:p>
            <a:r>
              <a:rPr lang="en-US" dirty="0"/>
              <a:t>1X </a:t>
            </a:r>
          </a:p>
          <a:p>
            <a:r>
              <a:rPr lang="en-US" dirty="0"/>
              <a:t>SLB</a:t>
            </a:r>
          </a:p>
        </p:txBody>
      </p:sp>
      <p:sp>
        <p:nvSpPr>
          <p:cNvPr id="13" name="TextBox 12">
            <a:extLst>
              <a:ext uri="{FF2B5EF4-FFF2-40B4-BE49-F238E27FC236}">
                <a16:creationId xmlns:a16="http://schemas.microsoft.com/office/drawing/2014/main" id="{366D9704-F0EB-D2EA-7273-CE8D079F42F8}"/>
              </a:ext>
            </a:extLst>
          </p:cNvPr>
          <p:cNvSpPr txBox="1"/>
          <p:nvPr/>
        </p:nvSpPr>
        <p:spPr>
          <a:xfrm>
            <a:off x="7215400" y="52000"/>
            <a:ext cx="833498" cy="646331"/>
          </a:xfrm>
          <a:prstGeom prst="rect">
            <a:avLst/>
          </a:prstGeom>
          <a:noFill/>
        </p:spPr>
        <p:txBody>
          <a:bodyPr wrap="none" rtlCol="0">
            <a:spAutoFit/>
          </a:bodyPr>
          <a:lstStyle/>
          <a:p>
            <a:r>
              <a:rPr lang="en-US" dirty="0"/>
              <a:t>Ni-NTA</a:t>
            </a:r>
          </a:p>
          <a:p>
            <a:r>
              <a:rPr lang="en-US" dirty="0"/>
              <a:t>Beads</a:t>
            </a:r>
          </a:p>
        </p:txBody>
      </p:sp>
      <p:sp>
        <p:nvSpPr>
          <p:cNvPr id="14" name="TextBox 13">
            <a:extLst>
              <a:ext uri="{FF2B5EF4-FFF2-40B4-BE49-F238E27FC236}">
                <a16:creationId xmlns:a16="http://schemas.microsoft.com/office/drawing/2014/main" id="{591B62D2-53CE-0ABA-0D9C-709791461487}"/>
              </a:ext>
            </a:extLst>
          </p:cNvPr>
          <p:cNvSpPr txBox="1"/>
          <p:nvPr/>
        </p:nvSpPr>
        <p:spPr>
          <a:xfrm>
            <a:off x="4564727" y="437420"/>
            <a:ext cx="300082" cy="369332"/>
          </a:xfrm>
          <a:prstGeom prst="rect">
            <a:avLst/>
          </a:prstGeom>
          <a:noFill/>
        </p:spPr>
        <p:txBody>
          <a:bodyPr wrap="none" rtlCol="0">
            <a:spAutoFit/>
          </a:bodyPr>
          <a:lstStyle/>
          <a:p>
            <a:r>
              <a:rPr lang="en-US" dirty="0"/>
              <a:t>+</a:t>
            </a:r>
          </a:p>
        </p:txBody>
      </p:sp>
      <p:sp>
        <p:nvSpPr>
          <p:cNvPr id="15" name="TextBox 14">
            <a:extLst>
              <a:ext uri="{FF2B5EF4-FFF2-40B4-BE49-F238E27FC236}">
                <a16:creationId xmlns:a16="http://schemas.microsoft.com/office/drawing/2014/main" id="{4A2F6BC5-2F4F-CDF2-C3BD-31F181DEAA27}"/>
              </a:ext>
            </a:extLst>
          </p:cNvPr>
          <p:cNvSpPr txBox="1"/>
          <p:nvPr/>
        </p:nvSpPr>
        <p:spPr>
          <a:xfrm>
            <a:off x="7225143" y="471852"/>
            <a:ext cx="300082" cy="369332"/>
          </a:xfrm>
          <a:prstGeom prst="rect">
            <a:avLst/>
          </a:prstGeom>
          <a:noFill/>
        </p:spPr>
        <p:txBody>
          <a:bodyPr wrap="none" rtlCol="0">
            <a:spAutoFit/>
          </a:bodyPr>
          <a:lstStyle/>
          <a:p>
            <a:r>
              <a:rPr lang="en-US" dirty="0"/>
              <a:t>+</a:t>
            </a:r>
          </a:p>
        </p:txBody>
      </p:sp>
      <p:sp>
        <p:nvSpPr>
          <p:cNvPr id="16" name="TextBox 15">
            <a:extLst>
              <a:ext uri="{FF2B5EF4-FFF2-40B4-BE49-F238E27FC236}">
                <a16:creationId xmlns:a16="http://schemas.microsoft.com/office/drawing/2014/main" id="{1019C67D-CB64-0228-2E6D-024D4A1DC56F}"/>
              </a:ext>
            </a:extLst>
          </p:cNvPr>
          <p:cNvSpPr txBox="1"/>
          <p:nvPr/>
        </p:nvSpPr>
        <p:spPr>
          <a:xfrm>
            <a:off x="6309530" y="461664"/>
            <a:ext cx="300082" cy="369332"/>
          </a:xfrm>
          <a:prstGeom prst="rect">
            <a:avLst/>
          </a:prstGeom>
          <a:noFill/>
        </p:spPr>
        <p:txBody>
          <a:bodyPr wrap="none" rtlCol="0">
            <a:spAutoFit/>
          </a:bodyPr>
          <a:lstStyle/>
          <a:p>
            <a:r>
              <a:rPr lang="en-US" dirty="0"/>
              <a:t>+</a:t>
            </a:r>
          </a:p>
        </p:txBody>
      </p:sp>
      <p:sp>
        <p:nvSpPr>
          <p:cNvPr id="17" name="TextBox 16">
            <a:extLst>
              <a:ext uri="{FF2B5EF4-FFF2-40B4-BE49-F238E27FC236}">
                <a16:creationId xmlns:a16="http://schemas.microsoft.com/office/drawing/2014/main" id="{C49F183D-3DCF-83DC-CD98-901238FA6276}"/>
              </a:ext>
            </a:extLst>
          </p:cNvPr>
          <p:cNvSpPr txBox="1"/>
          <p:nvPr/>
        </p:nvSpPr>
        <p:spPr>
          <a:xfrm>
            <a:off x="8557489" y="471852"/>
            <a:ext cx="300082" cy="369332"/>
          </a:xfrm>
          <a:prstGeom prst="rect">
            <a:avLst/>
          </a:prstGeom>
          <a:noFill/>
        </p:spPr>
        <p:txBody>
          <a:bodyPr wrap="none" rtlCol="0">
            <a:spAutoFit/>
          </a:bodyPr>
          <a:lstStyle/>
          <a:p>
            <a:r>
              <a:rPr lang="en-US" dirty="0"/>
              <a:t>+</a:t>
            </a:r>
          </a:p>
        </p:txBody>
      </p:sp>
      <p:sp>
        <p:nvSpPr>
          <p:cNvPr id="18" name="TextBox 17">
            <a:extLst>
              <a:ext uri="{FF2B5EF4-FFF2-40B4-BE49-F238E27FC236}">
                <a16:creationId xmlns:a16="http://schemas.microsoft.com/office/drawing/2014/main" id="{E9BE736E-9369-CB28-9908-D4A471592A89}"/>
              </a:ext>
            </a:extLst>
          </p:cNvPr>
          <p:cNvSpPr txBox="1"/>
          <p:nvPr/>
        </p:nvSpPr>
        <p:spPr>
          <a:xfrm>
            <a:off x="5470597" y="451921"/>
            <a:ext cx="300082" cy="369332"/>
          </a:xfrm>
          <a:prstGeom prst="rect">
            <a:avLst/>
          </a:prstGeom>
          <a:noFill/>
        </p:spPr>
        <p:txBody>
          <a:bodyPr wrap="none" rtlCol="0">
            <a:spAutoFit/>
          </a:bodyPr>
          <a:lstStyle/>
          <a:p>
            <a:r>
              <a:rPr lang="en-US" dirty="0"/>
              <a:t>+</a:t>
            </a:r>
          </a:p>
        </p:txBody>
      </p:sp>
      <p:sp>
        <p:nvSpPr>
          <p:cNvPr id="19" name="TextBox 18">
            <a:extLst>
              <a:ext uri="{FF2B5EF4-FFF2-40B4-BE49-F238E27FC236}">
                <a16:creationId xmlns:a16="http://schemas.microsoft.com/office/drawing/2014/main" id="{BC89E36E-927B-A636-E706-661F271844BE}"/>
              </a:ext>
            </a:extLst>
          </p:cNvPr>
          <p:cNvSpPr txBox="1"/>
          <p:nvPr/>
        </p:nvSpPr>
        <p:spPr>
          <a:xfrm>
            <a:off x="3685232" y="451365"/>
            <a:ext cx="300082" cy="369332"/>
          </a:xfrm>
          <a:prstGeom prst="rect">
            <a:avLst/>
          </a:prstGeom>
          <a:noFill/>
        </p:spPr>
        <p:txBody>
          <a:bodyPr wrap="none" rtlCol="0">
            <a:spAutoFit/>
          </a:bodyPr>
          <a:lstStyle/>
          <a:p>
            <a:r>
              <a:rPr lang="en-US" dirty="0"/>
              <a:t>+</a:t>
            </a:r>
          </a:p>
        </p:txBody>
      </p:sp>
      <p:sp>
        <p:nvSpPr>
          <p:cNvPr id="20" name="TextBox 19">
            <a:extLst>
              <a:ext uri="{FF2B5EF4-FFF2-40B4-BE49-F238E27FC236}">
                <a16:creationId xmlns:a16="http://schemas.microsoft.com/office/drawing/2014/main" id="{8F8C869D-E483-B43F-E07B-35DDCECD0ECD}"/>
              </a:ext>
            </a:extLst>
          </p:cNvPr>
          <p:cNvSpPr txBox="1"/>
          <p:nvPr/>
        </p:nvSpPr>
        <p:spPr>
          <a:xfrm>
            <a:off x="2759013" y="436709"/>
            <a:ext cx="300082" cy="369332"/>
          </a:xfrm>
          <a:prstGeom prst="rect">
            <a:avLst/>
          </a:prstGeom>
          <a:noFill/>
        </p:spPr>
        <p:txBody>
          <a:bodyPr wrap="none" rtlCol="0">
            <a:spAutoFit/>
          </a:bodyPr>
          <a:lstStyle/>
          <a:p>
            <a:r>
              <a:rPr lang="en-US" dirty="0"/>
              <a:t>+</a:t>
            </a:r>
          </a:p>
        </p:txBody>
      </p:sp>
      <p:sp>
        <p:nvSpPr>
          <p:cNvPr id="21" name="TextBox 20">
            <a:extLst>
              <a:ext uri="{FF2B5EF4-FFF2-40B4-BE49-F238E27FC236}">
                <a16:creationId xmlns:a16="http://schemas.microsoft.com/office/drawing/2014/main" id="{FCE2C2CD-548A-B0D6-8B58-424545EB87E0}"/>
              </a:ext>
            </a:extLst>
          </p:cNvPr>
          <p:cNvSpPr txBox="1"/>
          <p:nvPr/>
        </p:nvSpPr>
        <p:spPr>
          <a:xfrm>
            <a:off x="6782072" y="461664"/>
            <a:ext cx="255198" cy="369332"/>
          </a:xfrm>
          <a:prstGeom prst="rect">
            <a:avLst/>
          </a:prstGeom>
          <a:noFill/>
        </p:spPr>
        <p:txBody>
          <a:bodyPr wrap="none" rtlCol="0">
            <a:spAutoFit/>
          </a:bodyPr>
          <a:lstStyle/>
          <a:p>
            <a:r>
              <a:rPr lang="en-US" dirty="0"/>
              <a:t>-</a:t>
            </a:r>
          </a:p>
        </p:txBody>
      </p:sp>
      <p:sp>
        <p:nvSpPr>
          <p:cNvPr id="22" name="TextBox 21">
            <a:extLst>
              <a:ext uri="{FF2B5EF4-FFF2-40B4-BE49-F238E27FC236}">
                <a16:creationId xmlns:a16="http://schemas.microsoft.com/office/drawing/2014/main" id="{B8DF81A5-51C3-89A6-8B20-E0E09FCB0CB2}"/>
              </a:ext>
            </a:extLst>
          </p:cNvPr>
          <p:cNvSpPr txBox="1"/>
          <p:nvPr/>
        </p:nvSpPr>
        <p:spPr>
          <a:xfrm>
            <a:off x="7697299" y="471852"/>
            <a:ext cx="255198" cy="369332"/>
          </a:xfrm>
          <a:prstGeom prst="rect">
            <a:avLst/>
          </a:prstGeom>
          <a:noFill/>
        </p:spPr>
        <p:txBody>
          <a:bodyPr wrap="none" rtlCol="0">
            <a:spAutoFit/>
          </a:bodyPr>
          <a:lstStyle/>
          <a:p>
            <a:r>
              <a:rPr lang="en-US" dirty="0"/>
              <a:t>-</a:t>
            </a:r>
          </a:p>
        </p:txBody>
      </p:sp>
      <p:sp>
        <p:nvSpPr>
          <p:cNvPr id="23" name="TextBox 22">
            <a:extLst>
              <a:ext uri="{FF2B5EF4-FFF2-40B4-BE49-F238E27FC236}">
                <a16:creationId xmlns:a16="http://schemas.microsoft.com/office/drawing/2014/main" id="{5E3527CA-C63D-FC33-DCD8-BAC1FF719EFE}"/>
              </a:ext>
            </a:extLst>
          </p:cNvPr>
          <p:cNvSpPr txBox="1"/>
          <p:nvPr/>
        </p:nvSpPr>
        <p:spPr>
          <a:xfrm>
            <a:off x="9031476" y="461664"/>
            <a:ext cx="255198" cy="369332"/>
          </a:xfrm>
          <a:prstGeom prst="rect">
            <a:avLst/>
          </a:prstGeom>
          <a:noFill/>
        </p:spPr>
        <p:txBody>
          <a:bodyPr wrap="none" rtlCol="0">
            <a:spAutoFit/>
          </a:bodyPr>
          <a:lstStyle/>
          <a:p>
            <a:r>
              <a:rPr lang="en-US" dirty="0"/>
              <a:t>-</a:t>
            </a:r>
          </a:p>
        </p:txBody>
      </p:sp>
      <p:sp>
        <p:nvSpPr>
          <p:cNvPr id="24" name="TextBox 23">
            <a:extLst>
              <a:ext uri="{FF2B5EF4-FFF2-40B4-BE49-F238E27FC236}">
                <a16:creationId xmlns:a16="http://schemas.microsoft.com/office/drawing/2014/main" id="{DE9F7C83-57D4-B66F-F080-5E49AEF17059}"/>
              </a:ext>
            </a:extLst>
          </p:cNvPr>
          <p:cNvSpPr txBox="1"/>
          <p:nvPr/>
        </p:nvSpPr>
        <p:spPr>
          <a:xfrm>
            <a:off x="5930316" y="444566"/>
            <a:ext cx="255198" cy="369332"/>
          </a:xfrm>
          <a:prstGeom prst="rect">
            <a:avLst/>
          </a:prstGeom>
          <a:noFill/>
        </p:spPr>
        <p:txBody>
          <a:bodyPr wrap="none" rtlCol="0">
            <a:spAutoFit/>
          </a:bodyPr>
          <a:lstStyle/>
          <a:p>
            <a:r>
              <a:rPr lang="en-US" dirty="0"/>
              <a:t>-</a:t>
            </a:r>
          </a:p>
        </p:txBody>
      </p:sp>
      <p:sp>
        <p:nvSpPr>
          <p:cNvPr id="25" name="TextBox 24">
            <a:extLst>
              <a:ext uri="{FF2B5EF4-FFF2-40B4-BE49-F238E27FC236}">
                <a16:creationId xmlns:a16="http://schemas.microsoft.com/office/drawing/2014/main" id="{E7B4A70F-04BD-078C-C670-DA7DBD164CF9}"/>
              </a:ext>
            </a:extLst>
          </p:cNvPr>
          <p:cNvSpPr txBox="1"/>
          <p:nvPr/>
        </p:nvSpPr>
        <p:spPr>
          <a:xfrm>
            <a:off x="5068215" y="444566"/>
            <a:ext cx="255198" cy="369332"/>
          </a:xfrm>
          <a:prstGeom prst="rect">
            <a:avLst/>
          </a:prstGeom>
          <a:noFill/>
        </p:spPr>
        <p:txBody>
          <a:bodyPr wrap="none" rtlCol="0">
            <a:spAutoFit/>
          </a:bodyPr>
          <a:lstStyle/>
          <a:p>
            <a:r>
              <a:rPr lang="en-US" dirty="0"/>
              <a:t>-</a:t>
            </a:r>
          </a:p>
        </p:txBody>
      </p:sp>
      <p:sp>
        <p:nvSpPr>
          <p:cNvPr id="26" name="TextBox 25">
            <a:extLst>
              <a:ext uri="{FF2B5EF4-FFF2-40B4-BE49-F238E27FC236}">
                <a16:creationId xmlns:a16="http://schemas.microsoft.com/office/drawing/2014/main" id="{C454E747-E956-5D6F-D73D-CD72BA31B427}"/>
              </a:ext>
            </a:extLst>
          </p:cNvPr>
          <p:cNvSpPr txBox="1"/>
          <p:nvPr/>
        </p:nvSpPr>
        <p:spPr>
          <a:xfrm>
            <a:off x="4167703" y="444566"/>
            <a:ext cx="255198" cy="369332"/>
          </a:xfrm>
          <a:prstGeom prst="rect">
            <a:avLst/>
          </a:prstGeom>
          <a:noFill/>
        </p:spPr>
        <p:txBody>
          <a:bodyPr wrap="none" rtlCol="0">
            <a:spAutoFit/>
          </a:bodyPr>
          <a:lstStyle/>
          <a:p>
            <a:r>
              <a:rPr lang="en-US" dirty="0"/>
              <a:t>-</a:t>
            </a:r>
          </a:p>
        </p:txBody>
      </p:sp>
      <p:sp>
        <p:nvSpPr>
          <p:cNvPr id="27" name="TextBox 26">
            <a:extLst>
              <a:ext uri="{FF2B5EF4-FFF2-40B4-BE49-F238E27FC236}">
                <a16:creationId xmlns:a16="http://schemas.microsoft.com/office/drawing/2014/main" id="{B1E5B6EB-0F80-74C2-9AEB-5071C6D11DC4}"/>
              </a:ext>
            </a:extLst>
          </p:cNvPr>
          <p:cNvSpPr txBox="1"/>
          <p:nvPr/>
        </p:nvSpPr>
        <p:spPr>
          <a:xfrm>
            <a:off x="3262320" y="433752"/>
            <a:ext cx="255198" cy="369332"/>
          </a:xfrm>
          <a:prstGeom prst="rect">
            <a:avLst/>
          </a:prstGeom>
          <a:noFill/>
        </p:spPr>
        <p:txBody>
          <a:bodyPr wrap="none" rtlCol="0">
            <a:spAutoFit/>
          </a:bodyPr>
          <a:lstStyle/>
          <a:p>
            <a:r>
              <a:rPr lang="en-US" dirty="0"/>
              <a:t>-</a:t>
            </a:r>
          </a:p>
        </p:txBody>
      </p:sp>
      <p:sp>
        <p:nvSpPr>
          <p:cNvPr id="28" name="TextBox 27">
            <a:extLst>
              <a:ext uri="{FF2B5EF4-FFF2-40B4-BE49-F238E27FC236}">
                <a16:creationId xmlns:a16="http://schemas.microsoft.com/office/drawing/2014/main" id="{E62368AA-AE81-2544-B0CC-8F4AEB41F254}"/>
              </a:ext>
            </a:extLst>
          </p:cNvPr>
          <p:cNvSpPr txBox="1"/>
          <p:nvPr/>
        </p:nvSpPr>
        <p:spPr>
          <a:xfrm rot="18763921">
            <a:off x="9280699" y="51998"/>
            <a:ext cx="1207382" cy="646331"/>
          </a:xfrm>
          <a:prstGeom prst="rect">
            <a:avLst/>
          </a:prstGeom>
          <a:noFill/>
        </p:spPr>
        <p:txBody>
          <a:bodyPr wrap="none" rtlCol="0">
            <a:spAutoFit/>
          </a:bodyPr>
          <a:lstStyle/>
          <a:p>
            <a:r>
              <a:rPr lang="en-US" dirty="0"/>
              <a:t>Hannah’s</a:t>
            </a:r>
          </a:p>
          <a:p>
            <a:r>
              <a:rPr lang="en-US" dirty="0"/>
              <a:t>Ribosomes</a:t>
            </a:r>
          </a:p>
        </p:txBody>
      </p:sp>
      <p:sp>
        <p:nvSpPr>
          <p:cNvPr id="29" name="TextBox 28">
            <a:extLst>
              <a:ext uri="{FF2B5EF4-FFF2-40B4-BE49-F238E27FC236}">
                <a16:creationId xmlns:a16="http://schemas.microsoft.com/office/drawing/2014/main" id="{2F259A63-501A-4D3F-30AB-E48A51E67DA5}"/>
              </a:ext>
            </a:extLst>
          </p:cNvPr>
          <p:cNvSpPr txBox="1"/>
          <p:nvPr/>
        </p:nvSpPr>
        <p:spPr>
          <a:xfrm rot="18654439">
            <a:off x="1407814" y="270312"/>
            <a:ext cx="1298753" cy="646331"/>
          </a:xfrm>
          <a:prstGeom prst="rect">
            <a:avLst/>
          </a:prstGeom>
          <a:noFill/>
        </p:spPr>
        <p:txBody>
          <a:bodyPr wrap="none" rtlCol="0">
            <a:spAutoFit/>
          </a:bodyPr>
          <a:lstStyle/>
          <a:p>
            <a:r>
              <a:rPr lang="en-US" dirty="0" err="1"/>
              <a:t>BenchMark</a:t>
            </a:r>
            <a:endParaRPr lang="en-US" dirty="0"/>
          </a:p>
          <a:p>
            <a:r>
              <a:rPr lang="en-US" dirty="0"/>
              <a:t>Ladder 1:10</a:t>
            </a:r>
          </a:p>
        </p:txBody>
      </p:sp>
      <p:sp>
        <p:nvSpPr>
          <p:cNvPr id="30" name="TextBox 29">
            <a:extLst>
              <a:ext uri="{FF2B5EF4-FFF2-40B4-BE49-F238E27FC236}">
                <a16:creationId xmlns:a16="http://schemas.microsoft.com/office/drawing/2014/main" id="{D3CF4C9A-F8E6-92DF-A0B9-3637A45E1FB5}"/>
              </a:ext>
            </a:extLst>
          </p:cNvPr>
          <p:cNvSpPr txBox="1"/>
          <p:nvPr/>
        </p:nvSpPr>
        <p:spPr>
          <a:xfrm>
            <a:off x="533400" y="2806700"/>
            <a:ext cx="1211935" cy="646331"/>
          </a:xfrm>
          <a:prstGeom prst="rect">
            <a:avLst/>
          </a:prstGeom>
          <a:noFill/>
        </p:spPr>
        <p:txBody>
          <a:bodyPr wrap="none" rtlCol="0">
            <a:spAutoFit/>
          </a:bodyPr>
          <a:lstStyle/>
          <a:p>
            <a:r>
              <a:rPr lang="en-US" dirty="0"/>
              <a:t>Silver Stain</a:t>
            </a:r>
          </a:p>
          <a:p>
            <a:r>
              <a:rPr lang="en-US"/>
              <a:t>11/7/23</a:t>
            </a:r>
          </a:p>
        </p:txBody>
      </p:sp>
    </p:spTree>
    <p:extLst>
      <p:ext uri="{BB962C8B-B14F-4D97-AF65-F5344CB8AC3E}">
        <p14:creationId xmlns:p14="http://schemas.microsoft.com/office/powerpoint/2010/main" val="1512691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light on a black background&#10;&#10;Description automatically generated">
            <a:extLst>
              <a:ext uri="{FF2B5EF4-FFF2-40B4-BE49-F238E27FC236}">
                <a16:creationId xmlns:a16="http://schemas.microsoft.com/office/drawing/2014/main" id="{3B7BE91E-19D2-7EDD-B8D6-F036F948EAA8}"/>
              </a:ext>
            </a:extLst>
          </p:cNvPr>
          <p:cNvPicPr>
            <a:picLocks noChangeAspect="1"/>
          </p:cNvPicPr>
          <p:nvPr/>
        </p:nvPicPr>
        <p:blipFill>
          <a:blip r:embed="rId2"/>
          <a:stretch>
            <a:fillRect/>
          </a:stretch>
        </p:blipFill>
        <p:spPr>
          <a:xfrm>
            <a:off x="2310312" y="1017942"/>
            <a:ext cx="7772400" cy="5527510"/>
          </a:xfrm>
          <a:prstGeom prst="rect">
            <a:avLst/>
          </a:prstGeom>
        </p:spPr>
      </p:pic>
      <p:pic>
        <p:nvPicPr>
          <p:cNvPr id="5" name="Picture 4" descr="A group of black text&#10;&#10;Description automatically generated">
            <a:extLst>
              <a:ext uri="{FF2B5EF4-FFF2-40B4-BE49-F238E27FC236}">
                <a16:creationId xmlns:a16="http://schemas.microsoft.com/office/drawing/2014/main" id="{64FB3329-0D21-4F97-DC5D-2D2B0C50BA9F}"/>
              </a:ext>
            </a:extLst>
          </p:cNvPr>
          <p:cNvPicPr>
            <a:picLocks noChangeAspect="1"/>
          </p:cNvPicPr>
          <p:nvPr/>
        </p:nvPicPr>
        <p:blipFill>
          <a:blip r:embed="rId3"/>
          <a:stretch>
            <a:fillRect/>
          </a:stretch>
        </p:blipFill>
        <p:spPr>
          <a:xfrm>
            <a:off x="2818855" y="0"/>
            <a:ext cx="6312081" cy="850900"/>
          </a:xfrm>
          <a:prstGeom prst="rect">
            <a:avLst/>
          </a:prstGeom>
        </p:spPr>
      </p:pic>
      <p:sp>
        <p:nvSpPr>
          <p:cNvPr id="6" name="TextBox 5">
            <a:extLst>
              <a:ext uri="{FF2B5EF4-FFF2-40B4-BE49-F238E27FC236}">
                <a16:creationId xmlns:a16="http://schemas.microsoft.com/office/drawing/2014/main" id="{64FB8A62-88C3-15E9-DF08-575F11A91F11}"/>
              </a:ext>
            </a:extLst>
          </p:cNvPr>
          <p:cNvSpPr txBox="1"/>
          <p:nvPr/>
        </p:nvSpPr>
        <p:spPr>
          <a:xfrm>
            <a:off x="9190264" y="204569"/>
            <a:ext cx="736035" cy="646331"/>
          </a:xfrm>
          <a:prstGeom prst="rect">
            <a:avLst/>
          </a:prstGeom>
          <a:noFill/>
        </p:spPr>
        <p:txBody>
          <a:bodyPr wrap="none" rtlCol="0">
            <a:spAutoFit/>
          </a:bodyPr>
          <a:lstStyle/>
          <a:p>
            <a:r>
              <a:rPr lang="en-US" dirty="0"/>
              <a:t>FLAG-</a:t>
            </a:r>
          </a:p>
          <a:p>
            <a:r>
              <a:rPr lang="en-US" dirty="0"/>
              <a:t>WCL</a:t>
            </a:r>
          </a:p>
        </p:txBody>
      </p:sp>
      <p:sp>
        <p:nvSpPr>
          <p:cNvPr id="7" name="TextBox 6">
            <a:extLst>
              <a:ext uri="{FF2B5EF4-FFF2-40B4-BE49-F238E27FC236}">
                <a16:creationId xmlns:a16="http://schemas.microsoft.com/office/drawing/2014/main" id="{CF40C3C9-C115-2B28-EDC9-F97BB1CF41CE}"/>
              </a:ext>
            </a:extLst>
          </p:cNvPr>
          <p:cNvSpPr txBox="1"/>
          <p:nvPr/>
        </p:nvSpPr>
        <p:spPr>
          <a:xfrm>
            <a:off x="10515600" y="3971109"/>
            <a:ext cx="1567993" cy="369332"/>
          </a:xfrm>
          <a:prstGeom prst="rect">
            <a:avLst/>
          </a:prstGeom>
          <a:noFill/>
        </p:spPr>
        <p:txBody>
          <a:bodyPr wrap="none" rtlCol="0">
            <a:spAutoFit/>
          </a:bodyPr>
          <a:lstStyle/>
          <a:p>
            <a:r>
              <a:rPr lang="el-GR" dirty="0"/>
              <a:t>α</a:t>
            </a:r>
            <a:r>
              <a:rPr lang="en-US" dirty="0"/>
              <a:t>-FLAG 1:1000</a:t>
            </a:r>
          </a:p>
        </p:txBody>
      </p:sp>
      <p:sp>
        <p:nvSpPr>
          <p:cNvPr id="8" name="TextBox 7">
            <a:extLst>
              <a:ext uri="{FF2B5EF4-FFF2-40B4-BE49-F238E27FC236}">
                <a16:creationId xmlns:a16="http://schemas.microsoft.com/office/drawing/2014/main" id="{6C5FC1E4-012C-336E-3DE9-82AE50736D5E}"/>
              </a:ext>
            </a:extLst>
          </p:cNvPr>
          <p:cNvSpPr txBox="1"/>
          <p:nvPr/>
        </p:nvSpPr>
        <p:spPr>
          <a:xfrm rot="18962769">
            <a:off x="1567690" y="393956"/>
            <a:ext cx="1396023" cy="646331"/>
          </a:xfrm>
          <a:prstGeom prst="rect">
            <a:avLst/>
          </a:prstGeom>
          <a:noFill/>
        </p:spPr>
        <p:txBody>
          <a:bodyPr wrap="none" rtlCol="0">
            <a:spAutoFit/>
          </a:bodyPr>
          <a:lstStyle/>
          <a:p>
            <a:r>
              <a:rPr lang="en-US" dirty="0" err="1"/>
              <a:t>WesternSure</a:t>
            </a:r>
            <a:endParaRPr lang="en-US" dirty="0"/>
          </a:p>
          <a:p>
            <a:r>
              <a:rPr lang="en-US" dirty="0"/>
              <a:t>Ladder</a:t>
            </a:r>
          </a:p>
        </p:txBody>
      </p:sp>
    </p:spTree>
    <p:extLst>
      <p:ext uri="{BB962C8B-B14F-4D97-AF65-F5344CB8AC3E}">
        <p14:creationId xmlns:p14="http://schemas.microsoft.com/office/powerpoint/2010/main" val="3580846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957285D-D5CD-0DAF-5DD0-7C9B40502D35}"/>
              </a:ext>
            </a:extLst>
          </p:cNvPr>
          <p:cNvSpPr>
            <a:spLocks noGrp="1"/>
          </p:cNvSpPr>
          <p:nvPr>
            <p:ph type="title"/>
          </p:nvPr>
        </p:nvSpPr>
        <p:spPr/>
        <p:txBody>
          <a:bodyPr/>
          <a:lstStyle/>
          <a:p>
            <a:r>
              <a:rPr lang="en-US" dirty="0"/>
              <a:t>Central Dogma</a:t>
            </a:r>
          </a:p>
        </p:txBody>
      </p:sp>
      <p:pic>
        <p:nvPicPr>
          <p:cNvPr id="15" name="Picture 14" descr="A purple spiral with a white background&#10;&#10;Description automatically generated">
            <a:extLst>
              <a:ext uri="{FF2B5EF4-FFF2-40B4-BE49-F238E27FC236}">
                <a16:creationId xmlns:a16="http://schemas.microsoft.com/office/drawing/2014/main" id="{A72A80FA-4818-9FE0-8BE9-C405BE3B6122}"/>
              </a:ext>
            </a:extLst>
          </p:cNvPr>
          <p:cNvPicPr>
            <a:picLocks noChangeAspect="1"/>
          </p:cNvPicPr>
          <p:nvPr/>
        </p:nvPicPr>
        <p:blipFill>
          <a:blip r:embed="rId3"/>
          <a:stretch>
            <a:fillRect/>
          </a:stretch>
        </p:blipFill>
        <p:spPr>
          <a:xfrm>
            <a:off x="1714369" y="1789857"/>
            <a:ext cx="903680" cy="4357746"/>
          </a:xfrm>
          <a:prstGeom prst="rect">
            <a:avLst/>
          </a:prstGeom>
        </p:spPr>
      </p:pic>
      <p:pic>
        <p:nvPicPr>
          <p:cNvPr id="17" name="Picture 16" descr="A diagram of a blue and red object&#10;&#10;Description automatically generated">
            <a:extLst>
              <a:ext uri="{FF2B5EF4-FFF2-40B4-BE49-F238E27FC236}">
                <a16:creationId xmlns:a16="http://schemas.microsoft.com/office/drawing/2014/main" id="{5D691209-005D-BD07-1EF9-18B6DEA9D6E6}"/>
              </a:ext>
            </a:extLst>
          </p:cNvPr>
          <p:cNvPicPr>
            <a:picLocks noChangeAspect="1"/>
          </p:cNvPicPr>
          <p:nvPr/>
        </p:nvPicPr>
        <p:blipFill>
          <a:blip r:embed="rId4"/>
          <a:stretch>
            <a:fillRect/>
          </a:stretch>
        </p:blipFill>
        <p:spPr>
          <a:xfrm>
            <a:off x="2528059" y="2634650"/>
            <a:ext cx="2961122" cy="2089011"/>
          </a:xfrm>
          <a:prstGeom prst="rect">
            <a:avLst/>
          </a:prstGeom>
        </p:spPr>
      </p:pic>
      <p:pic>
        <p:nvPicPr>
          <p:cNvPr id="19" name="Picture 18" descr="A black line on a white background&#10;&#10;Description automatically generated">
            <a:extLst>
              <a:ext uri="{FF2B5EF4-FFF2-40B4-BE49-F238E27FC236}">
                <a16:creationId xmlns:a16="http://schemas.microsoft.com/office/drawing/2014/main" id="{89C8B196-DEA3-920B-7CBA-3F6ECC45CAFA}"/>
              </a:ext>
            </a:extLst>
          </p:cNvPr>
          <p:cNvPicPr>
            <a:picLocks noChangeAspect="1"/>
          </p:cNvPicPr>
          <p:nvPr/>
        </p:nvPicPr>
        <p:blipFill>
          <a:blip r:embed="rId5"/>
          <a:stretch>
            <a:fillRect/>
          </a:stretch>
        </p:blipFill>
        <p:spPr>
          <a:xfrm>
            <a:off x="5522165" y="2011112"/>
            <a:ext cx="973841" cy="3915236"/>
          </a:xfrm>
          <a:prstGeom prst="rect">
            <a:avLst/>
          </a:prstGeom>
        </p:spPr>
      </p:pic>
      <p:pic>
        <p:nvPicPr>
          <p:cNvPr id="21" name="Picture 20" descr="A black text on a white background&#10;&#10;Description automatically generated">
            <a:extLst>
              <a:ext uri="{FF2B5EF4-FFF2-40B4-BE49-F238E27FC236}">
                <a16:creationId xmlns:a16="http://schemas.microsoft.com/office/drawing/2014/main" id="{5839D5EC-FA5A-FC0D-4918-F70698FF5E75}"/>
              </a:ext>
            </a:extLst>
          </p:cNvPr>
          <p:cNvPicPr>
            <a:picLocks noChangeAspect="1"/>
          </p:cNvPicPr>
          <p:nvPr/>
        </p:nvPicPr>
        <p:blipFill>
          <a:blip r:embed="rId6"/>
          <a:stretch>
            <a:fillRect/>
          </a:stretch>
        </p:blipFill>
        <p:spPr>
          <a:xfrm>
            <a:off x="3065922" y="4577377"/>
            <a:ext cx="1616926" cy="498839"/>
          </a:xfrm>
          <a:prstGeom prst="rect">
            <a:avLst/>
          </a:prstGeom>
        </p:spPr>
      </p:pic>
      <p:pic>
        <p:nvPicPr>
          <p:cNvPr id="23" name="Picture 22" descr="A purple cloud with a black arrow&#10;&#10;Description automatically generated">
            <a:extLst>
              <a:ext uri="{FF2B5EF4-FFF2-40B4-BE49-F238E27FC236}">
                <a16:creationId xmlns:a16="http://schemas.microsoft.com/office/drawing/2014/main" id="{BECCBB7E-2AD3-D936-3A4A-BDF9B827E78F}"/>
              </a:ext>
            </a:extLst>
          </p:cNvPr>
          <p:cNvPicPr>
            <a:picLocks noChangeAspect="1"/>
          </p:cNvPicPr>
          <p:nvPr/>
        </p:nvPicPr>
        <p:blipFill>
          <a:blip r:embed="rId7"/>
          <a:stretch>
            <a:fillRect/>
          </a:stretch>
        </p:blipFill>
        <p:spPr>
          <a:xfrm>
            <a:off x="6600138" y="2634650"/>
            <a:ext cx="2396030" cy="1942727"/>
          </a:xfrm>
          <a:prstGeom prst="rect">
            <a:avLst/>
          </a:prstGeom>
        </p:spPr>
      </p:pic>
      <p:pic>
        <p:nvPicPr>
          <p:cNvPr id="25" name="Picture 24" descr="A purple beads on a white background&#10;&#10;Description automatically generated">
            <a:extLst>
              <a:ext uri="{FF2B5EF4-FFF2-40B4-BE49-F238E27FC236}">
                <a16:creationId xmlns:a16="http://schemas.microsoft.com/office/drawing/2014/main" id="{68601E53-A4C9-BB28-AC21-2C9E228E6309}"/>
              </a:ext>
            </a:extLst>
          </p:cNvPr>
          <p:cNvPicPr>
            <a:picLocks noChangeAspect="1"/>
          </p:cNvPicPr>
          <p:nvPr/>
        </p:nvPicPr>
        <p:blipFill>
          <a:blip r:embed="rId8"/>
          <a:stretch>
            <a:fillRect/>
          </a:stretch>
        </p:blipFill>
        <p:spPr>
          <a:xfrm>
            <a:off x="8996168" y="1875127"/>
            <a:ext cx="2072941" cy="4027428"/>
          </a:xfrm>
          <a:prstGeom prst="rect">
            <a:avLst/>
          </a:prstGeom>
        </p:spPr>
      </p:pic>
      <p:pic>
        <p:nvPicPr>
          <p:cNvPr id="27" name="Picture 26" descr="A black text on a white background&#10;&#10;Description automatically generated">
            <a:extLst>
              <a:ext uri="{FF2B5EF4-FFF2-40B4-BE49-F238E27FC236}">
                <a16:creationId xmlns:a16="http://schemas.microsoft.com/office/drawing/2014/main" id="{920E0A68-EB79-B171-5607-622146C90C86}"/>
              </a:ext>
            </a:extLst>
          </p:cNvPr>
          <p:cNvPicPr>
            <a:picLocks noChangeAspect="1"/>
          </p:cNvPicPr>
          <p:nvPr/>
        </p:nvPicPr>
        <p:blipFill>
          <a:blip r:embed="rId9"/>
          <a:stretch>
            <a:fillRect/>
          </a:stretch>
        </p:blipFill>
        <p:spPr>
          <a:xfrm>
            <a:off x="7019312" y="4577377"/>
            <a:ext cx="1453550" cy="456347"/>
          </a:xfrm>
          <a:prstGeom prst="rect">
            <a:avLst/>
          </a:prstGeom>
        </p:spPr>
      </p:pic>
      <p:sp>
        <p:nvSpPr>
          <p:cNvPr id="28" name="Rectangle 27">
            <a:extLst>
              <a:ext uri="{FF2B5EF4-FFF2-40B4-BE49-F238E27FC236}">
                <a16:creationId xmlns:a16="http://schemas.microsoft.com/office/drawing/2014/main" id="{57473C72-3DAE-9271-5AE2-077EE087AFC6}"/>
              </a:ext>
            </a:extLst>
          </p:cNvPr>
          <p:cNvSpPr/>
          <p:nvPr/>
        </p:nvSpPr>
        <p:spPr>
          <a:xfrm>
            <a:off x="6843252" y="2634650"/>
            <a:ext cx="1666567" cy="1642382"/>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04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A50DA-B9F9-B358-0B79-A6A6084279CE}"/>
              </a:ext>
            </a:extLst>
          </p:cNvPr>
          <p:cNvSpPr>
            <a:spLocks noGrp="1"/>
          </p:cNvSpPr>
          <p:nvPr>
            <p:ph type="title"/>
          </p:nvPr>
        </p:nvSpPr>
        <p:spPr/>
        <p:txBody>
          <a:bodyPr/>
          <a:lstStyle/>
          <a:p>
            <a:r>
              <a:rPr lang="en-US" dirty="0"/>
              <a:t>Post-transcriptional gene regulation</a:t>
            </a:r>
          </a:p>
        </p:txBody>
      </p:sp>
      <p:sp>
        <p:nvSpPr>
          <p:cNvPr id="7" name="Content Placeholder 6">
            <a:extLst>
              <a:ext uri="{FF2B5EF4-FFF2-40B4-BE49-F238E27FC236}">
                <a16:creationId xmlns:a16="http://schemas.microsoft.com/office/drawing/2014/main" id="{1D74C5AA-52DC-29A2-6EE3-8D292945789F}"/>
              </a:ext>
            </a:extLst>
          </p:cNvPr>
          <p:cNvSpPr>
            <a:spLocks noGrp="1"/>
          </p:cNvSpPr>
          <p:nvPr>
            <p:ph idx="1"/>
          </p:nvPr>
        </p:nvSpPr>
        <p:spPr>
          <a:xfrm>
            <a:off x="381000" y="1794137"/>
            <a:ext cx="10515600" cy="4351338"/>
          </a:xfrm>
        </p:spPr>
        <p:txBody>
          <a:bodyPr/>
          <a:lstStyle/>
          <a:p>
            <a:r>
              <a:rPr lang="en-US" dirty="0"/>
              <a:t>mRNA elements</a:t>
            </a:r>
          </a:p>
          <a:p>
            <a:r>
              <a:rPr lang="en-US" dirty="0"/>
              <a:t>sRNAs</a:t>
            </a:r>
          </a:p>
          <a:p>
            <a:r>
              <a:rPr lang="en-US" dirty="0"/>
              <a:t>RNA binding proteins</a:t>
            </a:r>
          </a:p>
          <a:p>
            <a:r>
              <a:rPr lang="en-US" dirty="0"/>
              <a:t>Ribosome binding proteins</a:t>
            </a:r>
          </a:p>
        </p:txBody>
      </p:sp>
      <p:pic>
        <p:nvPicPr>
          <p:cNvPr id="6" name="Picture 5" descr="A diagram of a cell&#10;&#10;Description automatically generated">
            <a:extLst>
              <a:ext uri="{FF2B5EF4-FFF2-40B4-BE49-F238E27FC236}">
                <a16:creationId xmlns:a16="http://schemas.microsoft.com/office/drawing/2014/main" id="{95AB5DA2-8EEB-87E6-473C-D7136C8448D9}"/>
              </a:ext>
            </a:extLst>
          </p:cNvPr>
          <p:cNvPicPr>
            <a:picLocks noChangeAspect="1"/>
          </p:cNvPicPr>
          <p:nvPr/>
        </p:nvPicPr>
        <p:blipFill>
          <a:blip r:embed="rId3"/>
          <a:stretch>
            <a:fillRect/>
          </a:stretch>
        </p:blipFill>
        <p:spPr>
          <a:xfrm>
            <a:off x="4741605" y="1565929"/>
            <a:ext cx="7252447" cy="2774061"/>
          </a:xfrm>
          <a:prstGeom prst="rect">
            <a:avLst/>
          </a:prstGeom>
        </p:spPr>
      </p:pic>
      <p:sp>
        <p:nvSpPr>
          <p:cNvPr id="8" name="TextBox 7">
            <a:extLst>
              <a:ext uri="{FF2B5EF4-FFF2-40B4-BE49-F238E27FC236}">
                <a16:creationId xmlns:a16="http://schemas.microsoft.com/office/drawing/2014/main" id="{9073354E-9C36-7095-652E-A89F94BF2911}"/>
              </a:ext>
            </a:extLst>
          </p:cNvPr>
          <p:cNvSpPr txBox="1"/>
          <p:nvPr/>
        </p:nvSpPr>
        <p:spPr>
          <a:xfrm>
            <a:off x="8768060" y="5356128"/>
            <a:ext cx="2275366" cy="369332"/>
          </a:xfrm>
          <a:prstGeom prst="rect">
            <a:avLst/>
          </a:prstGeom>
          <a:noFill/>
        </p:spPr>
        <p:txBody>
          <a:bodyPr wrap="none" rtlCol="0">
            <a:spAutoFit/>
          </a:bodyPr>
          <a:lstStyle/>
          <a:p>
            <a:r>
              <a:rPr lang="en-US" dirty="0"/>
              <a:t>Van </a:t>
            </a:r>
            <a:r>
              <a:rPr lang="en-US" dirty="0" err="1"/>
              <a:t>Assche</a:t>
            </a:r>
            <a:r>
              <a:rPr lang="en-US" dirty="0"/>
              <a:t> et al, 2015</a:t>
            </a:r>
          </a:p>
        </p:txBody>
      </p:sp>
      <p:sp>
        <p:nvSpPr>
          <p:cNvPr id="3" name="TextBox 2">
            <a:extLst>
              <a:ext uri="{FF2B5EF4-FFF2-40B4-BE49-F238E27FC236}">
                <a16:creationId xmlns:a16="http://schemas.microsoft.com/office/drawing/2014/main" id="{6E9C2AF7-244A-3665-F6E1-B33D1EE1A6B5}"/>
              </a:ext>
            </a:extLst>
          </p:cNvPr>
          <p:cNvSpPr txBox="1"/>
          <p:nvPr/>
        </p:nvSpPr>
        <p:spPr>
          <a:xfrm>
            <a:off x="381000" y="5776143"/>
            <a:ext cx="7406771" cy="523220"/>
          </a:xfrm>
          <a:prstGeom prst="rect">
            <a:avLst/>
          </a:prstGeom>
          <a:noFill/>
        </p:spPr>
        <p:txBody>
          <a:bodyPr wrap="none" rtlCol="0">
            <a:spAutoFit/>
          </a:bodyPr>
          <a:lstStyle/>
          <a:p>
            <a:r>
              <a:rPr lang="en-US" sz="2800" dirty="0"/>
              <a:t>Does the ribosome play a role in gene regulation?</a:t>
            </a:r>
          </a:p>
        </p:txBody>
      </p:sp>
      <p:sp>
        <p:nvSpPr>
          <p:cNvPr id="4" name="Rectangle 3">
            <a:extLst>
              <a:ext uri="{FF2B5EF4-FFF2-40B4-BE49-F238E27FC236}">
                <a16:creationId xmlns:a16="http://schemas.microsoft.com/office/drawing/2014/main" id="{436DFBFC-1E13-E39E-7DEA-2CAD824F5BB2}"/>
              </a:ext>
            </a:extLst>
          </p:cNvPr>
          <p:cNvSpPr/>
          <p:nvPr/>
        </p:nvSpPr>
        <p:spPr>
          <a:xfrm>
            <a:off x="8301038" y="2651759"/>
            <a:ext cx="3619317" cy="31243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527332-2C34-6B5E-8FCD-AECE5268C8CE}"/>
              </a:ext>
            </a:extLst>
          </p:cNvPr>
          <p:cNvSpPr/>
          <p:nvPr/>
        </p:nvSpPr>
        <p:spPr>
          <a:xfrm>
            <a:off x="4929188" y="1640249"/>
            <a:ext cx="3371850" cy="24602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017A397-DE79-165F-F07A-869A97D0A3FF}"/>
              </a:ext>
            </a:extLst>
          </p:cNvPr>
          <p:cNvSpPr/>
          <p:nvPr/>
        </p:nvSpPr>
        <p:spPr>
          <a:xfrm>
            <a:off x="8301038" y="1589567"/>
            <a:ext cx="3693014"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339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831FE-408A-B7B2-B566-52CFBA025C9B}"/>
              </a:ext>
            </a:extLst>
          </p:cNvPr>
          <p:cNvSpPr>
            <a:spLocks noGrp="1"/>
          </p:cNvSpPr>
          <p:nvPr>
            <p:ph type="title"/>
          </p:nvPr>
        </p:nvSpPr>
        <p:spPr/>
        <p:txBody>
          <a:bodyPr/>
          <a:lstStyle/>
          <a:p>
            <a:r>
              <a:rPr lang="en-US" dirty="0"/>
              <a:t>Sources of heterogeneity in ribosomes</a:t>
            </a:r>
          </a:p>
        </p:txBody>
      </p:sp>
      <p:pic>
        <p:nvPicPr>
          <p:cNvPr id="4" name="Picture 3" descr="A diagram of a dna sequence&#10;&#10;Description automatically generated">
            <a:extLst>
              <a:ext uri="{FF2B5EF4-FFF2-40B4-BE49-F238E27FC236}">
                <a16:creationId xmlns:a16="http://schemas.microsoft.com/office/drawing/2014/main" id="{92C221FA-44DE-1460-4F3E-7EE31D8C396B}"/>
              </a:ext>
            </a:extLst>
          </p:cNvPr>
          <p:cNvPicPr>
            <a:picLocks noChangeAspect="1"/>
          </p:cNvPicPr>
          <p:nvPr/>
        </p:nvPicPr>
        <p:blipFill>
          <a:blip r:embed="rId3"/>
          <a:stretch>
            <a:fillRect/>
          </a:stretch>
        </p:blipFill>
        <p:spPr>
          <a:xfrm>
            <a:off x="2590800" y="1577202"/>
            <a:ext cx="7010400" cy="4508500"/>
          </a:xfrm>
          <a:prstGeom prst="rect">
            <a:avLst/>
          </a:prstGeom>
        </p:spPr>
      </p:pic>
      <p:sp>
        <p:nvSpPr>
          <p:cNvPr id="5" name="TextBox 4">
            <a:extLst>
              <a:ext uri="{FF2B5EF4-FFF2-40B4-BE49-F238E27FC236}">
                <a16:creationId xmlns:a16="http://schemas.microsoft.com/office/drawing/2014/main" id="{70F0AB2B-AA30-55E7-C88B-28F153F801CF}"/>
              </a:ext>
            </a:extLst>
          </p:cNvPr>
          <p:cNvSpPr txBox="1"/>
          <p:nvPr/>
        </p:nvSpPr>
        <p:spPr>
          <a:xfrm>
            <a:off x="9554817" y="6417230"/>
            <a:ext cx="2054409" cy="369332"/>
          </a:xfrm>
          <a:prstGeom prst="rect">
            <a:avLst/>
          </a:prstGeom>
          <a:noFill/>
        </p:spPr>
        <p:txBody>
          <a:bodyPr wrap="none" rtlCol="0">
            <a:spAutoFit/>
          </a:bodyPr>
          <a:lstStyle/>
          <a:p>
            <a:r>
              <a:rPr lang="en-US" dirty="0" err="1"/>
              <a:t>Byrgazov</a:t>
            </a:r>
            <a:r>
              <a:rPr lang="en-US" dirty="0"/>
              <a:t> et al, 2013</a:t>
            </a:r>
          </a:p>
        </p:txBody>
      </p:sp>
      <p:sp>
        <p:nvSpPr>
          <p:cNvPr id="6" name="Rectangle 5">
            <a:extLst>
              <a:ext uri="{FF2B5EF4-FFF2-40B4-BE49-F238E27FC236}">
                <a16:creationId xmlns:a16="http://schemas.microsoft.com/office/drawing/2014/main" id="{718D4C2A-42FB-C20B-EDAE-D0C6E8EFE47C}"/>
              </a:ext>
            </a:extLst>
          </p:cNvPr>
          <p:cNvSpPr/>
          <p:nvPr/>
        </p:nvSpPr>
        <p:spPr>
          <a:xfrm>
            <a:off x="6887495" y="3831452"/>
            <a:ext cx="1858297" cy="914400"/>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863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3D889-2D34-144C-71B5-593F53E62020}"/>
              </a:ext>
            </a:extLst>
          </p:cNvPr>
          <p:cNvSpPr>
            <a:spLocks noGrp="1"/>
          </p:cNvSpPr>
          <p:nvPr>
            <p:ph type="title"/>
          </p:nvPr>
        </p:nvSpPr>
        <p:spPr/>
        <p:txBody>
          <a:bodyPr/>
          <a:lstStyle/>
          <a:p>
            <a:r>
              <a:rPr lang="en-US" dirty="0"/>
              <a:t>bS21-2 is specifically required for intramacrophage growth</a:t>
            </a:r>
          </a:p>
        </p:txBody>
      </p:sp>
      <p:pic>
        <p:nvPicPr>
          <p:cNvPr id="3" name="Picture 2">
            <a:extLst>
              <a:ext uri="{FF2B5EF4-FFF2-40B4-BE49-F238E27FC236}">
                <a16:creationId xmlns:a16="http://schemas.microsoft.com/office/drawing/2014/main" id="{024E234E-7C39-6DE8-4CE0-4F50C5B50882}"/>
              </a:ext>
            </a:extLst>
          </p:cNvPr>
          <p:cNvPicPr>
            <a:picLocks noChangeAspect="1"/>
          </p:cNvPicPr>
          <p:nvPr/>
        </p:nvPicPr>
        <p:blipFill>
          <a:blip r:embed="rId2"/>
          <a:stretch>
            <a:fillRect/>
          </a:stretch>
        </p:blipFill>
        <p:spPr>
          <a:xfrm>
            <a:off x="2841112" y="1786614"/>
            <a:ext cx="5919430" cy="4706261"/>
          </a:xfrm>
          <a:prstGeom prst="rect">
            <a:avLst/>
          </a:prstGeom>
        </p:spPr>
      </p:pic>
      <p:sp>
        <p:nvSpPr>
          <p:cNvPr id="4" name="TextBox 3">
            <a:extLst>
              <a:ext uri="{FF2B5EF4-FFF2-40B4-BE49-F238E27FC236}">
                <a16:creationId xmlns:a16="http://schemas.microsoft.com/office/drawing/2014/main" id="{196F366E-6CB8-B24A-13FD-3B959A568C98}"/>
              </a:ext>
            </a:extLst>
          </p:cNvPr>
          <p:cNvSpPr txBox="1"/>
          <p:nvPr/>
        </p:nvSpPr>
        <p:spPr>
          <a:xfrm>
            <a:off x="9085007" y="6308209"/>
            <a:ext cx="295613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Trautmann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Ramsey, 2022</a:t>
            </a:r>
          </a:p>
        </p:txBody>
      </p:sp>
    </p:spTree>
    <p:extLst>
      <p:ext uri="{BB962C8B-B14F-4D97-AF65-F5344CB8AC3E}">
        <p14:creationId xmlns:p14="http://schemas.microsoft.com/office/powerpoint/2010/main" val="55882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6630-A75B-558C-0243-8197A43E3AA4}"/>
              </a:ext>
            </a:extLst>
          </p:cNvPr>
          <p:cNvSpPr>
            <a:spLocks noGrp="1"/>
          </p:cNvSpPr>
          <p:nvPr>
            <p:ph type="title" idx="4294967295"/>
          </p:nvPr>
        </p:nvSpPr>
        <p:spPr>
          <a:xfrm>
            <a:off x="737418" y="3051558"/>
            <a:ext cx="10021888" cy="1116013"/>
          </a:xfrm>
        </p:spPr>
        <p:txBody>
          <a:bodyPr>
            <a:noAutofit/>
          </a:bodyPr>
          <a:lstStyle/>
          <a:p>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2800" u="sng" kern="100" dirty="0">
                <a:latin typeface="Calibri" panose="020F0502020204030204" pitchFamily="34" charset="0"/>
                <a:ea typeface="Calibri" panose="020F0502020204030204" pitchFamily="34" charset="0"/>
                <a:cs typeface="Times New Roman" panose="02020603050405020304" pitchFamily="18" charset="0"/>
              </a:rPr>
              <a:t>Hypothesis</a:t>
            </a:r>
            <a:r>
              <a:rPr lang="en-US" sz="2800" kern="100" dirty="0">
                <a:latin typeface="Calibri" panose="020F0502020204030204" pitchFamily="34" charset="0"/>
                <a:ea typeface="Calibri" panose="020F0502020204030204" pitchFamily="34" charset="0"/>
                <a:cs typeface="Times New Roman" panose="02020603050405020304" pitchFamily="18" charset="0"/>
              </a:rPr>
              <a:t>: Different populations of ribosomes in </a:t>
            </a:r>
            <a:r>
              <a:rPr lang="en-US" sz="2800" i="1" kern="100" dirty="0">
                <a:latin typeface="Calibri" panose="020F0502020204030204" pitchFamily="34" charset="0"/>
                <a:ea typeface="Calibri" panose="020F0502020204030204" pitchFamily="34" charset="0"/>
                <a:cs typeface="Times New Roman" panose="02020603050405020304" pitchFamily="18" charset="0"/>
              </a:rPr>
              <a:t>F. </a:t>
            </a:r>
            <a:r>
              <a:rPr lang="en-US" sz="2800" i="1" kern="100" dirty="0" err="1">
                <a:latin typeface="Calibri" panose="020F0502020204030204" pitchFamily="34" charset="0"/>
                <a:ea typeface="Calibri" panose="020F0502020204030204" pitchFamily="34" charset="0"/>
                <a:cs typeface="Times New Roman" panose="02020603050405020304" pitchFamily="18" charset="0"/>
              </a:rPr>
              <a:t>tularensis</a:t>
            </a:r>
            <a:r>
              <a:rPr lang="en-US" sz="2800" i="1" kern="100" dirty="0">
                <a:latin typeface="Calibri" panose="020F0502020204030204" pitchFamily="34" charset="0"/>
                <a:ea typeface="Calibri" panose="020F0502020204030204" pitchFamily="34" charset="0"/>
                <a:cs typeface="Times New Roman" panose="02020603050405020304" pitchFamily="18" charset="0"/>
              </a:rPr>
              <a:t> </a:t>
            </a:r>
            <a:r>
              <a:rPr lang="en-US" sz="2800" kern="100" dirty="0">
                <a:latin typeface="Calibri" panose="020F0502020204030204" pitchFamily="34" charset="0"/>
                <a:ea typeface="Calibri" panose="020F0502020204030204" pitchFamily="34" charset="0"/>
                <a:cs typeface="Times New Roman" panose="02020603050405020304" pitchFamily="18" charset="0"/>
              </a:rPr>
              <a:t>will preferentially translate specific mRNAs</a:t>
            </a:r>
            <a:br>
              <a:rPr lang="en-US" sz="2800" kern="100" dirty="0">
                <a:latin typeface="Calibri" panose="020F0502020204030204" pitchFamily="34" charset="0"/>
                <a:ea typeface="Calibri" panose="020F0502020204030204" pitchFamily="34" charset="0"/>
                <a:cs typeface="Times New Roman" panose="02020603050405020304" pitchFamily="18" charset="0"/>
              </a:rPr>
            </a:br>
            <a:br>
              <a:rPr lang="en-US" sz="2800" kern="100" dirty="0">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sp>
        <p:nvSpPr>
          <p:cNvPr id="5" name="TextBox 4">
            <a:extLst>
              <a:ext uri="{FF2B5EF4-FFF2-40B4-BE49-F238E27FC236}">
                <a16:creationId xmlns:a16="http://schemas.microsoft.com/office/drawing/2014/main" id="{D741AC92-B08A-66EE-746E-F34191544BF3}"/>
              </a:ext>
            </a:extLst>
          </p:cNvPr>
          <p:cNvSpPr txBox="1"/>
          <p:nvPr/>
        </p:nvSpPr>
        <p:spPr>
          <a:xfrm>
            <a:off x="737418" y="743234"/>
            <a:ext cx="10323871" cy="2308324"/>
          </a:xfrm>
          <a:prstGeom prst="rect">
            <a:avLst/>
          </a:prstGeom>
          <a:noFill/>
        </p:spPr>
        <p:txBody>
          <a:bodyPr wrap="square" rtlCol="0">
            <a:spAutoFit/>
          </a:bodyPr>
          <a:lstStyle/>
          <a:p>
            <a:r>
              <a:rPr lang="en-US" sz="3600" b="1" dirty="0">
                <a:effectLst/>
                <a:latin typeface="Calibri" panose="020F0502020204030204" pitchFamily="34" charset="0"/>
                <a:ea typeface="Calibri" panose="020F0502020204030204" pitchFamily="34" charset="0"/>
                <a:cs typeface="Times New Roman" panose="02020603050405020304" pitchFamily="18" charset="0"/>
              </a:rPr>
              <a:t>Specific Aim 1. </a:t>
            </a:r>
            <a:r>
              <a:rPr lang="en-US" sz="3600" dirty="0">
                <a:effectLst/>
                <a:latin typeface="Calibri" panose="020F0502020204030204" pitchFamily="34" charset="0"/>
                <a:ea typeface="Calibri" panose="020F0502020204030204" pitchFamily="34" charset="0"/>
                <a:cs typeface="Times New Roman" panose="02020603050405020304" pitchFamily="18" charset="0"/>
              </a:rPr>
              <a:t>Determine how incorporation of specific </a:t>
            </a:r>
            <a:r>
              <a:rPr lang="en-US" sz="3600" i="1" dirty="0">
                <a:effectLst/>
                <a:latin typeface="Calibri" panose="020F0502020204030204" pitchFamily="34" charset="0"/>
                <a:ea typeface="Calibri" panose="020F0502020204030204" pitchFamily="34" charset="0"/>
                <a:cs typeface="Times New Roman" panose="02020603050405020304" pitchFamily="18" charset="0"/>
              </a:rPr>
              <a:t>F. </a:t>
            </a:r>
            <a:r>
              <a:rPr lang="en-US" sz="3600" i="1" dirty="0" err="1">
                <a:effectLst/>
                <a:latin typeface="Calibri" panose="020F0502020204030204" pitchFamily="34" charset="0"/>
                <a:ea typeface="Calibri" panose="020F0502020204030204" pitchFamily="34" charset="0"/>
                <a:cs typeface="Times New Roman" panose="02020603050405020304" pitchFamily="18" charset="0"/>
              </a:rPr>
              <a:t>tularensis</a:t>
            </a:r>
            <a:r>
              <a:rPr lang="en-US" sz="3600" dirty="0">
                <a:effectLst/>
                <a:latin typeface="Calibri" panose="020F0502020204030204" pitchFamily="34" charset="0"/>
                <a:ea typeface="Calibri" panose="020F0502020204030204" pitchFamily="34" charset="0"/>
                <a:cs typeface="Times New Roman" panose="02020603050405020304" pitchFamily="18" charset="0"/>
              </a:rPr>
              <a:t> bS21 homologs into the ribosome influences translation initiation on transcripts, genome wide.</a:t>
            </a:r>
            <a:endParaRPr lang="en-US" sz="3600" dirty="0"/>
          </a:p>
        </p:txBody>
      </p:sp>
      <p:sp>
        <p:nvSpPr>
          <p:cNvPr id="6" name="TextBox 5">
            <a:extLst>
              <a:ext uri="{FF2B5EF4-FFF2-40B4-BE49-F238E27FC236}">
                <a16:creationId xmlns:a16="http://schemas.microsoft.com/office/drawing/2014/main" id="{94F99143-C2B5-A004-8797-93BDD6ABFD56}"/>
              </a:ext>
            </a:extLst>
          </p:cNvPr>
          <p:cNvSpPr txBox="1"/>
          <p:nvPr/>
        </p:nvSpPr>
        <p:spPr>
          <a:xfrm>
            <a:off x="737417" y="4299775"/>
            <a:ext cx="8686801" cy="1384995"/>
          </a:xfrm>
          <a:prstGeom prst="rect">
            <a:avLst/>
          </a:prstGeom>
          <a:noFill/>
        </p:spPr>
        <p:txBody>
          <a:bodyPr wrap="square" rtlCol="0">
            <a:spAutoFit/>
          </a:bodyPr>
          <a:lstStyle/>
          <a:p>
            <a:r>
              <a:rPr lang="en-US" sz="2800" u="sng" dirty="0"/>
              <a:t>Approach</a:t>
            </a:r>
            <a:r>
              <a:rPr lang="en-US" sz="2800" dirty="0"/>
              <a:t>: ribosome profiling and RNA-Seq to assess relative translation of all </a:t>
            </a:r>
            <a:r>
              <a:rPr lang="en-US" sz="2800" i="1" dirty="0"/>
              <a:t>F. </a:t>
            </a:r>
            <a:r>
              <a:rPr lang="en-US" sz="2800" i="1" dirty="0" err="1"/>
              <a:t>tularensis</a:t>
            </a:r>
            <a:r>
              <a:rPr lang="en-US" sz="2800" i="1" dirty="0"/>
              <a:t> </a:t>
            </a:r>
            <a:r>
              <a:rPr lang="en-US" sz="2800" dirty="0"/>
              <a:t>mRNAs across the genome</a:t>
            </a:r>
          </a:p>
        </p:txBody>
      </p:sp>
    </p:spTree>
    <p:extLst>
      <p:ext uri="{BB962C8B-B14F-4D97-AF65-F5344CB8AC3E}">
        <p14:creationId xmlns:p14="http://schemas.microsoft.com/office/powerpoint/2010/main" val="79831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0386-2588-B674-7056-195887966E98}"/>
              </a:ext>
            </a:extLst>
          </p:cNvPr>
          <p:cNvSpPr>
            <a:spLocks noGrp="1"/>
          </p:cNvSpPr>
          <p:nvPr>
            <p:ph type="title"/>
          </p:nvPr>
        </p:nvSpPr>
        <p:spPr/>
        <p:txBody>
          <a:bodyPr/>
          <a:lstStyle/>
          <a:p>
            <a:r>
              <a:rPr lang="en-US" dirty="0"/>
              <a:t>Plasmid design</a:t>
            </a:r>
          </a:p>
        </p:txBody>
      </p:sp>
      <p:pic>
        <p:nvPicPr>
          <p:cNvPr id="8" name="Picture 7" descr="A diagram of a train&#10;&#10;Description automatically generated with medium confidence">
            <a:extLst>
              <a:ext uri="{FF2B5EF4-FFF2-40B4-BE49-F238E27FC236}">
                <a16:creationId xmlns:a16="http://schemas.microsoft.com/office/drawing/2014/main" id="{7DEB1A09-451A-1C5F-7A27-DF4C7E461FAE}"/>
              </a:ext>
            </a:extLst>
          </p:cNvPr>
          <p:cNvPicPr>
            <a:picLocks noChangeAspect="1"/>
          </p:cNvPicPr>
          <p:nvPr/>
        </p:nvPicPr>
        <p:blipFill>
          <a:blip r:embed="rId2"/>
          <a:stretch>
            <a:fillRect/>
          </a:stretch>
        </p:blipFill>
        <p:spPr>
          <a:xfrm>
            <a:off x="419100" y="1518272"/>
            <a:ext cx="11353800" cy="4974603"/>
          </a:xfrm>
          <a:prstGeom prst="rect">
            <a:avLst/>
          </a:prstGeom>
        </p:spPr>
      </p:pic>
    </p:spTree>
    <p:extLst>
      <p:ext uri="{BB962C8B-B14F-4D97-AF65-F5344CB8AC3E}">
        <p14:creationId xmlns:p14="http://schemas.microsoft.com/office/powerpoint/2010/main" val="1248037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64FBF-AAE5-B34C-876B-8066FE3415B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02C86295-AC49-EB72-19AB-8DB70EC7F485}"/>
              </a:ext>
            </a:extLst>
          </p:cNvPr>
          <p:cNvSpPr>
            <a:spLocks noGrp="1"/>
          </p:cNvSpPr>
          <p:nvPr>
            <p:ph idx="1"/>
          </p:nvPr>
        </p:nvSpPr>
        <p:spPr>
          <a:xfrm>
            <a:off x="823452" y="1825625"/>
            <a:ext cx="10515600" cy="4351338"/>
          </a:xfrm>
        </p:spPr>
        <p:txBody>
          <a:bodyPr>
            <a:normAutofit/>
          </a:bodyPr>
          <a:lstStyle/>
          <a:p>
            <a:r>
              <a:rPr lang="en-US" dirty="0"/>
              <a:t>Introduction</a:t>
            </a:r>
          </a:p>
          <a:p>
            <a:pPr lvl="1"/>
            <a:r>
              <a:rPr lang="en-US" i="1" dirty="0"/>
              <a:t>F. </a:t>
            </a:r>
            <a:r>
              <a:rPr lang="en-US" i="1" dirty="0" err="1"/>
              <a:t>tularensis</a:t>
            </a:r>
            <a:endParaRPr lang="en-US" i="1" dirty="0"/>
          </a:p>
          <a:p>
            <a:pPr lvl="1"/>
            <a:r>
              <a:rPr lang="en-US" dirty="0"/>
              <a:t>Gene regulation</a:t>
            </a:r>
          </a:p>
          <a:p>
            <a:pPr lvl="1"/>
            <a:r>
              <a:rPr lang="en-US" dirty="0"/>
              <a:t>Ribosome heterogeneity</a:t>
            </a:r>
          </a:p>
          <a:p>
            <a:pPr lvl="1"/>
            <a:endParaRPr lang="en-US" dirty="0"/>
          </a:p>
          <a:p>
            <a:endParaRPr lang="en-US" dirty="0"/>
          </a:p>
          <a:p>
            <a:r>
              <a:rPr lang="en-US" dirty="0"/>
              <a:t>Ribosome profiling for multiple classes of ribosome</a:t>
            </a:r>
          </a:p>
          <a:p>
            <a:pPr lvl="1"/>
            <a:r>
              <a:rPr lang="en-US" dirty="0"/>
              <a:t>Ribosome profiling overview</a:t>
            </a:r>
          </a:p>
          <a:p>
            <a:pPr lvl="1"/>
            <a:r>
              <a:rPr lang="en-US" dirty="0"/>
              <a:t>Validating IP results</a:t>
            </a:r>
          </a:p>
          <a:p>
            <a:pPr lvl="1"/>
            <a:r>
              <a:rPr lang="en-US" dirty="0"/>
              <a:t>Next steps</a:t>
            </a:r>
          </a:p>
          <a:p>
            <a:pPr lvl="1"/>
            <a:endParaRPr lang="en-US" b="1" dirty="0"/>
          </a:p>
          <a:p>
            <a:pPr lvl="2"/>
            <a:endParaRPr lang="en-US" dirty="0"/>
          </a:p>
          <a:p>
            <a:pPr marL="457200" lvl="1" indent="0">
              <a:buNone/>
            </a:pPr>
            <a:endParaRPr lang="en-US"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3513354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B61E6-3F2E-B9F6-C959-77917AFD3F13}"/>
              </a:ext>
            </a:extLst>
          </p:cNvPr>
          <p:cNvSpPr>
            <a:spLocks noGrp="1"/>
          </p:cNvSpPr>
          <p:nvPr>
            <p:ph type="title"/>
          </p:nvPr>
        </p:nvSpPr>
        <p:spPr/>
        <p:txBody>
          <a:bodyPr/>
          <a:lstStyle/>
          <a:p>
            <a:r>
              <a:rPr lang="en-US" dirty="0"/>
              <a:t>The Bacterial Ribosome</a:t>
            </a:r>
          </a:p>
        </p:txBody>
      </p:sp>
      <p:pic>
        <p:nvPicPr>
          <p:cNvPr id="5" name="Content Placeholder 4" descr="A close-up of a molecule&#10;&#10;Description automatically generated">
            <a:extLst>
              <a:ext uri="{FF2B5EF4-FFF2-40B4-BE49-F238E27FC236}">
                <a16:creationId xmlns:a16="http://schemas.microsoft.com/office/drawing/2014/main" id="{904F200C-E831-A9EC-32DF-635C834DECD1}"/>
              </a:ext>
            </a:extLst>
          </p:cNvPr>
          <p:cNvPicPr>
            <a:picLocks noGrp="1" noChangeAspect="1"/>
          </p:cNvPicPr>
          <p:nvPr>
            <p:ph idx="1"/>
          </p:nvPr>
        </p:nvPicPr>
        <p:blipFill>
          <a:blip r:embed="rId3"/>
          <a:stretch>
            <a:fillRect/>
          </a:stretch>
        </p:blipFill>
        <p:spPr>
          <a:xfrm>
            <a:off x="3111500" y="1505744"/>
            <a:ext cx="5353050" cy="4618004"/>
          </a:xfrm>
        </p:spPr>
      </p:pic>
      <p:sp>
        <p:nvSpPr>
          <p:cNvPr id="3" name="TextBox 2">
            <a:extLst>
              <a:ext uri="{FF2B5EF4-FFF2-40B4-BE49-F238E27FC236}">
                <a16:creationId xmlns:a16="http://schemas.microsoft.com/office/drawing/2014/main" id="{8B560BA8-8F30-862A-D1D4-6BEB30B13886}"/>
              </a:ext>
            </a:extLst>
          </p:cNvPr>
          <p:cNvSpPr txBox="1"/>
          <p:nvPr/>
        </p:nvSpPr>
        <p:spPr>
          <a:xfrm>
            <a:off x="838200" y="3491719"/>
            <a:ext cx="1952980" cy="830997"/>
          </a:xfrm>
          <a:prstGeom prst="rect">
            <a:avLst/>
          </a:prstGeom>
          <a:noFill/>
        </p:spPr>
        <p:txBody>
          <a:bodyPr wrap="square" rtlCol="0">
            <a:spAutoFit/>
          </a:bodyPr>
          <a:lstStyle/>
          <a:p>
            <a:r>
              <a:rPr lang="en-US" sz="2400" dirty="0"/>
              <a:t>3 rRNAs</a:t>
            </a:r>
          </a:p>
          <a:p>
            <a:r>
              <a:rPr lang="en-US" sz="2400" dirty="0"/>
              <a:t>~55 r-proteins</a:t>
            </a:r>
          </a:p>
        </p:txBody>
      </p:sp>
    </p:spTree>
    <p:extLst>
      <p:ext uri="{BB962C8B-B14F-4D97-AF65-F5344CB8AC3E}">
        <p14:creationId xmlns:p14="http://schemas.microsoft.com/office/powerpoint/2010/main" val="3816273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831FE-408A-B7B2-B566-52CFBA025C9B}"/>
              </a:ext>
            </a:extLst>
          </p:cNvPr>
          <p:cNvSpPr>
            <a:spLocks noGrp="1"/>
          </p:cNvSpPr>
          <p:nvPr>
            <p:ph type="title"/>
          </p:nvPr>
        </p:nvSpPr>
        <p:spPr>
          <a:xfrm>
            <a:off x="468313" y="-106363"/>
            <a:ext cx="10515600" cy="1325563"/>
          </a:xfrm>
        </p:spPr>
        <p:txBody>
          <a:bodyPr/>
          <a:lstStyle/>
          <a:p>
            <a:r>
              <a:rPr lang="en-US" dirty="0"/>
              <a:t>Sources of heterogeneity in ribosomes</a:t>
            </a:r>
          </a:p>
        </p:txBody>
      </p:sp>
      <p:pic>
        <p:nvPicPr>
          <p:cNvPr id="7" name="Picture 6" descr="A diagram of different types of ribosomes&#10;&#10;Description automatically generated">
            <a:extLst>
              <a:ext uri="{FF2B5EF4-FFF2-40B4-BE49-F238E27FC236}">
                <a16:creationId xmlns:a16="http://schemas.microsoft.com/office/drawing/2014/main" id="{67A446E1-3A34-2198-903B-C2BDD7ABC538}"/>
              </a:ext>
            </a:extLst>
          </p:cNvPr>
          <p:cNvPicPr>
            <a:picLocks noChangeAspect="1"/>
          </p:cNvPicPr>
          <p:nvPr/>
        </p:nvPicPr>
        <p:blipFill rotWithShape="1">
          <a:blip r:embed="rId3"/>
          <a:srcRect b="42458"/>
          <a:stretch/>
        </p:blipFill>
        <p:spPr>
          <a:xfrm>
            <a:off x="468313" y="1147761"/>
            <a:ext cx="11801756" cy="4910081"/>
          </a:xfrm>
          <a:prstGeom prst="rect">
            <a:avLst/>
          </a:prstGeom>
        </p:spPr>
      </p:pic>
      <p:sp>
        <p:nvSpPr>
          <p:cNvPr id="4" name="TextBox 3">
            <a:extLst>
              <a:ext uri="{FF2B5EF4-FFF2-40B4-BE49-F238E27FC236}">
                <a16:creationId xmlns:a16="http://schemas.microsoft.com/office/drawing/2014/main" id="{67F6BC1B-624B-2D29-967E-18EC4AD5BEC0}"/>
              </a:ext>
            </a:extLst>
          </p:cNvPr>
          <p:cNvSpPr txBox="1"/>
          <p:nvPr/>
        </p:nvSpPr>
        <p:spPr>
          <a:xfrm>
            <a:off x="8458200" y="6218181"/>
            <a:ext cx="3321487" cy="369332"/>
          </a:xfrm>
          <a:prstGeom prst="rect">
            <a:avLst/>
          </a:prstGeom>
          <a:noFill/>
        </p:spPr>
        <p:txBody>
          <a:bodyPr wrap="none" rtlCol="0">
            <a:spAutoFit/>
          </a:bodyPr>
          <a:lstStyle/>
          <a:p>
            <a:r>
              <a:rPr lang="en-US" dirty="0"/>
              <a:t>Adapted from Li and Wang, 2020</a:t>
            </a:r>
          </a:p>
        </p:txBody>
      </p:sp>
      <p:sp>
        <p:nvSpPr>
          <p:cNvPr id="3" name="Rectangle 2">
            <a:extLst>
              <a:ext uri="{FF2B5EF4-FFF2-40B4-BE49-F238E27FC236}">
                <a16:creationId xmlns:a16="http://schemas.microsoft.com/office/drawing/2014/main" id="{0ABB7E3D-766C-E642-D38A-A6FE40CC955D}"/>
              </a:ext>
            </a:extLst>
          </p:cNvPr>
          <p:cNvSpPr/>
          <p:nvPr/>
        </p:nvSpPr>
        <p:spPr>
          <a:xfrm>
            <a:off x="9558338" y="2143124"/>
            <a:ext cx="2028825" cy="14573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34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14BA-BE43-9C43-67CC-AF62135ABC23}"/>
              </a:ext>
            </a:extLst>
          </p:cNvPr>
          <p:cNvSpPr>
            <a:spLocks noGrp="1"/>
          </p:cNvSpPr>
          <p:nvPr>
            <p:ph type="title"/>
          </p:nvPr>
        </p:nvSpPr>
        <p:spPr>
          <a:xfrm>
            <a:off x="0" y="120089"/>
            <a:ext cx="5525628" cy="1325563"/>
          </a:xfrm>
        </p:spPr>
        <p:txBody>
          <a:bodyPr>
            <a:normAutofit fontScale="90000"/>
          </a:bodyPr>
          <a:lstStyle/>
          <a:p>
            <a:r>
              <a:rPr lang="en-US" sz="3600" dirty="0"/>
              <a:t>A well-described example of ribosome heterogeneity in bacteria</a:t>
            </a:r>
          </a:p>
        </p:txBody>
      </p:sp>
      <p:pic>
        <p:nvPicPr>
          <p:cNvPr id="3" name="Picture 2" descr="A diagram of a cell division&#10;&#10;Description automatically generated">
            <a:extLst>
              <a:ext uri="{FF2B5EF4-FFF2-40B4-BE49-F238E27FC236}">
                <a16:creationId xmlns:a16="http://schemas.microsoft.com/office/drawing/2014/main" id="{7ED99967-381E-B786-4512-6054EBD3A37D}"/>
              </a:ext>
            </a:extLst>
          </p:cNvPr>
          <p:cNvPicPr>
            <a:picLocks noChangeAspect="1"/>
          </p:cNvPicPr>
          <p:nvPr/>
        </p:nvPicPr>
        <p:blipFill>
          <a:blip r:embed="rId3"/>
          <a:stretch>
            <a:fillRect/>
          </a:stretch>
        </p:blipFill>
        <p:spPr>
          <a:xfrm>
            <a:off x="5177349" y="470211"/>
            <a:ext cx="6491288" cy="4836975"/>
          </a:xfrm>
          <a:prstGeom prst="rect">
            <a:avLst/>
          </a:prstGeom>
        </p:spPr>
      </p:pic>
      <p:sp>
        <p:nvSpPr>
          <p:cNvPr id="6" name="TextBox 5">
            <a:extLst>
              <a:ext uri="{FF2B5EF4-FFF2-40B4-BE49-F238E27FC236}">
                <a16:creationId xmlns:a16="http://schemas.microsoft.com/office/drawing/2014/main" id="{70A5473E-6C05-AAAB-3ED3-FB6823157EF9}"/>
              </a:ext>
            </a:extLst>
          </p:cNvPr>
          <p:cNvSpPr txBox="1"/>
          <p:nvPr/>
        </p:nvSpPr>
        <p:spPr>
          <a:xfrm>
            <a:off x="9596876" y="6308209"/>
            <a:ext cx="6098344" cy="369332"/>
          </a:xfrm>
          <a:prstGeom prst="rect">
            <a:avLst/>
          </a:prstGeom>
          <a:noFill/>
        </p:spPr>
        <p:txBody>
          <a:bodyPr wrap="square">
            <a:spAutoFit/>
          </a:bodyPr>
          <a:lstStyle/>
          <a:p>
            <a:r>
              <a:rPr lang="en-US" dirty="0" err="1"/>
              <a:t>Prisic</a:t>
            </a:r>
            <a:r>
              <a:rPr lang="en-US" dirty="0"/>
              <a:t> et al., 2015</a:t>
            </a:r>
          </a:p>
        </p:txBody>
      </p:sp>
      <p:sp>
        <p:nvSpPr>
          <p:cNvPr id="7" name="TextBox 6">
            <a:extLst>
              <a:ext uri="{FF2B5EF4-FFF2-40B4-BE49-F238E27FC236}">
                <a16:creationId xmlns:a16="http://schemas.microsoft.com/office/drawing/2014/main" id="{64897A87-28EE-E262-DA92-CCECD9BFF48D}"/>
              </a:ext>
            </a:extLst>
          </p:cNvPr>
          <p:cNvSpPr txBox="1"/>
          <p:nvPr/>
        </p:nvSpPr>
        <p:spPr>
          <a:xfrm>
            <a:off x="0" y="4099236"/>
            <a:ext cx="5365908" cy="461665"/>
          </a:xfrm>
          <a:prstGeom prst="rect">
            <a:avLst/>
          </a:prstGeom>
          <a:noFill/>
        </p:spPr>
        <p:txBody>
          <a:bodyPr wrap="square">
            <a:spAutoFit/>
          </a:bodyPr>
          <a:lstStyle/>
          <a:p>
            <a:pPr marL="285750" indent="-285750">
              <a:buFont typeface="Arial" panose="020B0604020202020204" pitchFamily="34" charset="0"/>
              <a:buChar char="•"/>
            </a:pPr>
            <a:r>
              <a:rPr lang="en-US" sz="2400" dirty="0"/>
              <a:t>What is the functional significance?</a:t>
            </a:r>
          </a:p>
        </p:txBody>
      </p:sp>
      <p:pic>
        <p:nvPicPr>
          <p:cNvPr id="9" name="Picture 8" descr="A diagram of a cell division&#10;&#10;Description automatically generated">
            <a:extLst>
              <a:ext uri="{FF2B5EF4-FFF2-40B4-BE49-F238E27FC236}">
                <a16:creationId xmlns:a16="http://schemas.microsoft.com/office/drawing/2014/main" id="{BBCBF376-E136-8BA7-E25E-155511A764D7}"/>
              </a:ext>
            </a:extLst>
          </p:cNvPr>
          <p:cNvPicPr>
            <a:picLocks noChangeAspect="1"/>
          </p:cNvPicPr>
          <p:nvPr/>
        </p:nvPicPr>
        <p:blipFill rotWithShape="1">
          <a:blip r:embed="rId3"/>
          <a:srcRect b="52686"/>
          <a:stretch/>
        </p:blipFill>
        <p:spPr>
          <a:xfrm>
            <a:off x="5177349" y="470211"/>
            <a:ext cx="6491288" cy="2288554"/>
          </a:xfrm>
          <a:prstGeom prst="rect">
            <a:avLst/>
          </a:prstGeom>
        </p:spPr>
      </p:pic>
    </p:spTree>
    <p:extLst>
      <p:ext uri="{BB962C8B-B14F-4D97-AF65-F5344CB8AC3E}">
        <p14:creationId xmlns:p14="http://schemas.microsoft.com/office/powerpoint/2010/main" val="316080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video game&#10;&#10;Description automatically generated with low confidence">
            <a:extLst>
              <a:ext uri="{FF2B5EF4-FFF2-40B4-BE49-F238E27FC236}">
                <a16:creationId xmlns:a16="http://schemas.microsoft.com/office/drawing/2014/main" id="{1ED7E0C8-C44E-B9AF-FAEF-E7238858E665}"/>
              </a:ext>
            </a:extLst>
          </p:cNvPr>
          <p:cNvPicPr>
            <a:picLocks noChangeAspect="1"/>
          </p:cNvPicPr>
          <p:nvPr/>
        </p:nvPicPr>
        <p:blipFill rotWithShape="1">
          <a:blip r:embed="rId3"/>
          <a:srcRect l="48303" t="69638" r="36444"/>
          <a:stretch/>
        </p:blipFill>
        <p:spPr>
          <a:xfrm>
            <a:off x="8684364" y="3947822"/>
            <a:ext cx="1605046" cy="1618432"/>
          </a:xfrm>
          <a:prstGeom prst="rect">
            <a:avLst/>
          </a:prstGeom>
        </p:spPr>
      </p:pic>
      <p:sp>
        <p:nvSpPr>
          <p:cNvPr id="2" name="Title 1">
            <a:extLst>
              <a:ext uri="{FF2B5EF4-FFF2-40B4-BE49-F238E27FC236}">
                <a16:creationId xmlns:a16="http://schemas.microsoft.com/office/drawing/2014/main" id="{F2FE53BA-B60B-432B-A28F-475D4AD38747}"/>
              </a:ext>
            </a:extLst>
          </p:cNvPr>
          <p:cNvSpPr>
            <a:spLocks noGrp="1"/>
          </p:cNvSpPr>
          <p:nvPr>
            <p:ph type="title"/>
          </p:nvPr>
        </p:nvSpPr>
        <p:spPr/>
        <p:txBody>
          <a:bodyPr>
            <a:normAutofit fontScale="90000"/>
          </a:bodyPr>
          <a:lstStyle/>
          <a:p>
            <a:r>
              <a:rPr lang="en-US" dirty="0"/>
              <a:t>Multiple bS21 homologs lead to heterogenous ribosomes in </a:t>
            </a:r>
            <a:r>
              <a:rPr lang="en-US" i="1" dirty="0"/>
              <a:t>Francisella tularensis </a:t>
            </a:r>
          </a:p>
        </p:txBody>
      </p:sp>
      <p:grpSp>
        <p:nvGrpSpPr>
          <p:cNvPr id="37" name="Group 36">
            <a:extLst>
              <a:ext uri="{FF2B5EF4-FFF2-40B4-BE49-F238E27FC236}">
                <a16:creationId xmlns:a16="http://schemas.microsoft.com/office/drawing/2014/main" id="{8D23FF7F-6A19-BF54-5DAF-001957354431}"/>
              </a:ext>
            </a:extLst>
          </p:cNvPr>
          <p:cNvGrpSpPr/>
          <p:nvPr/>
        </p:nvGrpSpPr>
        <p:grpSpPr>
          <a:xfrm>
            <a:off x="1237866" y="1713087"/>
            <a:ext cx="2936568" cy="592491"/>
            <a:chOff x="1237866" y="1897151"/>
            <a:chExt cx="2936568" cy="592491"/>
          </a:xfrm>
        </p:grpSpPr>
        <p:grpSp>
          <p:nvGrpSpPr>
            <p:cNvPr id="20" name="Group 19">
              <a:extLst>
                <a:ext uri="{FF2B5EF4-FFF2-40B4-BE49-F238E27FC236}">
                  <a16:creationId xmlns:a16="http://schemas.microsoft.com/office/drawing/2014/main" id="{2E048DBC-AACB-408C-8C50-DDE4C175BC67}"/>
                </a:ext>
              </a:extLst>
            </p:cNvPr>
            <p:cNvGrpSpPr/>
            <p:nvPr/>
          </p:nvGrpSpPr>
          <p:grpSpPr>
            <a:xfrm>
              <a:off x="1237866" y="2071052"/>
              <a:ext cx="2936568" cy="409498"/>
              <a:chOff x="88488" y="5508064"/>
              <a:chExt cx="2433484" cy="302800"/>
            </a:xfrm>
          </p:grpSpPr>
          <p:sp>
            <p:nvSpPr>
              <p:cNvPr id="21" name="Rectangle 20">
                <a:extLst>
                  <a:ext uri="{FF2B5EF4-FFF2-40B4-BE49-F238E27FC236}">
                    <a16:creationId xmlns:a16="http://schemas.microsoft.com/office/drawing/2014/main" id="{7B2E7CE3-F39D-4A4B-ACA3-EB10B9F81FF5}"/>
                  </a:ext>
                </a:extLst>
              </p:cNvPr>
              <p:cNvSpPr/>
              <p:nvPr/>
            </p:nvSpPr>
            <p:spPr>
              <a:xfrm>
                <a:off x="339211" y="55748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7D856861-AF5D-4CD7-A60D-617A009C7AD6}"/>
                  </a:ext>
                </a:extLst>
              </p:cNvPr>
              <p:cNvSpPr/>
              <p:nvPr/>
            </p:nvSpPr>
            <p:spPr>
              <a:xfrm>
                <a:off x="1597742" y="5574890"/>
                <a:ext cx="835395" cy="235974"/>
              </a:xfrm>
              <a:prstGeom prst="rect">
                <a:avLst/>
              </a:prstGeom>
              <a:solidFill>
                <a:srgbClr val="BBE1C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E2F19A2F-905C-4516-8C8C-A111EFB6A789}"/>
                  </a:ext>
                </a:extLst>
              </p:cNvPr>
              <p:cNvSpPr txBox="1"/>
              <p:nvPr/>
            </p:nvSpPr>
            <p:spPr>
              <a:xfrm>
                <a:off x="1663398" y="5519341"/>
                <a:ext cx="718056" cy="29151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rpsU1</a:t>
                </a:r>
              </a:p>
            </p:txBody>
          </p:sp>
          <p:sp>
            <p:nvSpPr>
              <p:cNvPr id="25" name="TextBox 24">
                <a:extLst>
                  <a:ext uri="{FF2B5EF4-FFF2-40B4-BE49-F238E27FC236}">
                    <a16:creationId xmlns:a16="http://schemas.microsoft.com/office/drawing/2014/main" id="{064A10EE-B828-4FFB-A0D3-BCF1874F8F26}"/>
                  </a:ext>
                </a:extLst>
              </p:cNvPr>
              <p:cNvSpPr txBox="1"/>
              <p:nvPr/>
            </p:nvSpPr>
            <p:spPr>
              <a:xfrm>
                <a:off x="552432" y="5508064"/>
                <a:ext cx="698117" cy="29151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entury Gothic" charset="0"/>
                    <a:ea typeface="Century Gothic" charset="0"/>
                    <a:cs typeface="Century Gothic" charset="0"/>
                  </a:rPr>
                  <a:t>cspC</a:t>
                </a:r>
                <a:endParaRPr kumimoji="0" lang="en-US" sz="2200" b="0"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endParaRPr>
              </a:p>
            </p:txBody>
          </p:sp>
          <p:cxnSp>
            <p:nvCxnSpPr>
              <p:cNvPr id="22" name="Straight Connector 21">
                <a:extLst>
                  <a:ext uri="{FF2B5EF4-FFF2-40B4-BE49-F238E27FC236}">
                    <a16:creationId xmlns:a16="http://schemas.microsoft.com/office/drawing/2014/main" id="{77643CB9-90A7-4CC8-A41E-313561290D5F}"/>
                  </a:ext>
                </a:extLst>
              </p:cNvPr>
              <p:cNvCxnSpPr/>
              <p:nvPr/>
            </p:nvCxnSpPr>
            <p:spPr>
              <a:xfrm>
                <a:off x="88488" y="5810864"/>
                <a:ext cx="2433484" cy="0"/>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C8D88673-005C-44E0-9941-34265127BF1D}"/>
                </a:ext>
              </a:extLst>
            </p:cNvPr>
            <p:cNvGrpSpPr/>
            <p:nvPr/>
          </p:nvGrpSpPr>
          <p:grpSpPr>
            <a:xfrm>
              <a:off x="1307178" y="1897151"/>
              <a:ext cx="527368" cy="592491"/>
              <a:chOff x="5299447" y="2480912"/>
              <a:chExt cx="796553" cy="447345"/>
            </a:xfrm>
          </p:grpSpPr>
          <p:cxnSp>
            <p:nvCxnSpPr>
              <p:cNvPr id="9" name="Straight Connector 8">
                <a:extLst>
                  <a:ext uri="{FF2B5EF4-FFF2-40B4-BE49-F238E27FC236}">
                    <a16:creationId xmlns:a16="http://schemas.microsoft.com/office/drawing/2014/main" id="{4C5D8E56-C5A1-4CB4-AEAB-F8543993DB27}"/>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5D73B5C0-4F79-4A61-B18F-0E26945E3472}"/>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nvGrpSpPr>
          <p:cNvPr id="36" name="Group 35">
            <a:extLst>
              <a:ext uri="{FF2B5EF4-FFF2-40B4-BE49-F238E27FC236}">
                <a16:creationId xmlns:a16="http://schemas.microsoft.com/office/drawing/2014/main" id="{4059D46F-F0AF-4C63-D764-0B0B758C96B3}"/>
              </a:ext>
            </a:extLst>
          </p:cNvPr>
          <p:cNvGrpSpPr/>
          <p:nvPr/>
        </p:nvGrpSpPr>
        <p:grpSpPr>
          <a:xfrm>
            <a:off x="1247526" y="2974011"/>
            <a:ext cx="6271992" cy="757425"/>
            <a:chOff x="1247526" y="3373925"/>
            <a:chExt cx="6271992" cy="757425"/>
          </a:xfrm>
        </p:grpSpPr>
        <p:grpSp>
          <p:nvGrpSpPr>
            <p:cNvPr id="3" name="Group 2">
              <a:extLst>
                <a:ext uri="{FF2B5EF4-FFF2-40B4-BE49-F238E27FC236}">
                  <a16:creationId xmlns:a16="http://schemas.microsoft.com/office/drawing/2014/main" id="{1B92F4DE-56FB-4C41-A4C7-C875F904ED82}"/>
                </a:ext>
              </a:extLst>
            </p:cNvPr>
            <p:cNvGrpSpPr/>
            <p:nvPr/>
          </p:nvGrpSpPr>
          <p:grpSpPr>
            <a:xfrm>
              <a:off x="1247526" y="3667618"/>
              <a:ext cx="6271992" cy="428803"/>
              <a:chOff x="375074" y="3675587"/>
              <a:chExt cx="7597803" cy="549128"/>
            </a:xfrm>
          </p:grpSpPr>
          <p:grpSp>
            <p:nvGrpSpPr>
              <p:cNvPr id="10" name="Group 9">
                <a:extLst>
                  <a:ext uri="{FF2B5EF4-FFF2-40B4-BE49-F238E27FC236}">
                    <a16:creationId xmlns:a16="http://schemas.microsoft.com/office/drawing/2014/main" id="{AECAF56C-1FF8-461B-A083-A9E4DBA1F9D0}"/>
                  </a:ext>
                </a:extLst>
              </p:cNvPr>
              <p:cNvGrpSpPr/>
              <p:nvPr/>
            </p:nvGrpSpPr>
            <p:grpSpPr>
              <a:xfrm>
                <a:off x="682215" y="3675587"/>
                <a:ext cx="6863619" cy="527506"/>
                <a:chOff x="2873471" y="5821692"/>
                <a:chExt cx="3972892" cy="280603"/>
              </a:xfrm>
            </p:grpSpPr>
            <p:sp>
              <p:nvSpPr>
                <p:cNvPr id="12" name="Rectangle 11">
                  <a:extLst>
                    <a:ext uri="{FF2B5EF4-FFF2-40B4-BE49-F238E27FC236}">
                      <a16:creationId xmlns:a16="http://schemas.microsoft.com/office/drawing/2014/main" id="{2C00F6EE-7F1E-4C55-9248-A39881C85FB4}"/>
                    </a:ext>
                  </a:extLst>
                </p:cNvPr>
                <p:cNvSpPr/>
                <p:nvPr/>
              </p:nvSpPr>
              <p:spPr>
                <a:xfrm>
                  <a:off x="4335968" y="58542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535FAEE5-7563-4F02-A146-3EBF747ABDC8}"/>
                    </a:ext>
                  </a:extLst>
                </p:cNvPr>
                <p:cNvSpPr/>
                <p:nvPr/>
              </p:nvSpPr>
              <p:spPr>
                <a:xfrm>
                  <a:off x="2886174" y="5854289"/>
                  <a:ext cx="608685" cy="235974"/>
                </a:xfrm>
                <a:prstGeom prst="rect">
                  <a:avLst/>
                </a:prstGeom>
                <a:solidFill>
                  <a:srgbClr val="DA2627"/>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188F732B-9348-4CEA-AC35-5AB68F45D103}"/>
                    </a:ext>
                  </a:extLst>
                </p:cNvPr>
                <p:cNvSpPr/>
                <p:nvPr/>
              </p:nvSpPr>
              <p:spPr>
                <a:xfrm>
                  <a:off x="5636995" y="58542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A15446D8-3622-4E5E-932B-72EC3FC94227}"/>
                    </a:ext>
                  </a:extLst>
                </p:cNvPr>
                <p:cNvSpPr txBox="1"/>
                <p:nvPr/>
              </p:nvSpPr>
              <p:spPr>
                <a:xfrm>
                  <a:off x="4572301" y="5821692"/>
                  <a:ext cx="649762" cy="2685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entury Gothic" charset="0"/>
                      <a:ea typeface="Century Gothic" charset="0"/>
                      <a:cs typeface="Century Gothic" charset="0"/>
                    </a:rPr>
                    <a:t>dnaG</a:t>
                  </a:r>
                  <a:endParaRPr kumimoji="0" lang="en-US" sz="2200" b="0"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endParaRPr>
                </a:p>
              </p:txBody>
            </p:sp>
            <p:sp>
              <p:nvSpPr>
                <p:cNvPr id="17" name="TextBox 16">
                  <a:extLst>
                    <a:ext uri="{FF2B5EF4-FFF2-40B4-BE49-F238E27FC236}">
                      <a16:creationId xmlns:a16="http://schemas.microsoft.com/office/drawing/2014/main" id="{E02D3E7D-9689-4562-8B40-67790DECDAED}"/>
                    </a:ext>
                  </a:extLst>
                </p:cNvPr>
                <p:cNvSpPr txBox="1"/>
                <p:nvPr/>
              </p:nvSpPr>
              <p:spPr>
                <a:xfrm>
                  <a:off x="5931980" y="5827655"/>
                  <a:ext cx="563296" cy="2685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entury Gothic" charset="0"/>
                      <a:ea typeface="Century Gothic" charset="0"/>
                      <a:cs typeface="Century Gothic" charset="0"/>
                    </a:rPr>
                    <a:t>rpoD</a:t>
                  </a:r>
                  <a:endParaRPr kumimoji="0" lang="en-US" sz="2200" b="0"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endParaRPr>
                </a:p>
              </p:txBody>
            </p:sp>
            <p:sp>
              <p:nvSpPr>
                <p:cNvPr id="18" name="Rectangle 17">
                  <a:extLst>
                    <a:ext uri="{FF2B5EF4-FFF2-40B4-BE49-F238E27FC236}">
                      <a16:creationId xmlns:a16="http://schemas.microsoft.com/office/drawing/2014/main" id="{698352D2-02F1-4B41-AB6B-BF6EFBDA8EFF}"/>
                    </a:ext>
                  </a:extLst>
                </p:cNvPr>
                <p:cNvSpPr/>
                <p:nvPr/>
              </p:nvSpPr>
              <p:spPr>
                <a:xfrm>
                  <a:off x="3559285" y="5854289"/>
                  <a:ext cx="702823"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97D9AC1B-7415-4C16-9C71-54E2633027CD}"/>
                    </a:ext>
                  </a:extLst>
                </p:cNvPr>
                <p:cNvSpPr txBox="1"/>
                <p:nvPr/>
              </p:nvSpPr>
              <p:spPr>
                <a:xfrm>
                  <a:off x="3609726" y="5827657"/>
                  <a:ext cx="577004" cy="2685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entury Gothic" charset="0"/>
                      <a:ea typeface="Century Gothic" charset="0"/>
                      <a:cs typeface="Century Gothic" charset="0"/>
                    </a:rPr>
                    <a:t>yqeY</a:t>
                  </a:r>
                  <a:endParaRPr kumimoji="0" lang="en-US" sz="2200" b="0"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endParaRPr>
                </a:p>
              </p:txBody>
            </p:sp>
            <p:sp>
              <p:nvSpPr>
                <p:cNvPr id="11" name="TextBox 10">
                  <a:extLst>
                    <a:ext uri="{FF2B5EF4-FFF2-40B4-BE49-F238E27FC236}">
                      <a16:creationId xmlns:a16="http://schemas.microsoft.com/office/drawing/2014/main" id="{AE96A1C4-9A3A-4524-9FFE-C7D1B7CA94B8}"/>
                    </a:ext>
                  </a:extLst>
                </p:cNvPr>
                <p:cNvSpPr txBox="1"/>
                <p:nvPr/>
              </p:nvSpPr>
              <p:spPr>
                <a:xfrm>
                  <a:off x="2873471" y="5833740"/>
                  <a:ext cx="607584" cy="2685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rpsU2</a:t>
                  </a:r>
                </a:p>
              </p:txBody>
            </p:sp>
          </p:grpSp>
          <p:cxnSp>
            <p:nvCxnSpPr>
              <p:cNvPr id="28" name="Straight Connector 27">
                <a:extLst>
                  <a:ext uri="{FF2B5EF4-FFF2-40B4-BE49-F238E27FC236}">
                    <a16:creationId xmlns:a16="http://schemas.microsoft.com/office/drawing/2014/main" id="{E1B42F70-5F01-4312-AF86-B4DBBB375442}"/>
                  </a:ext>
                </a:extLst>
              </p:cNvPr>
              <p:cNvCxnSpPr>
                <a:cxnSpLocks/>
              </p:cNvCxnSpPr>
              <p:nvPr/>
            </p:nvCxnSpPr>
            <p:spPr>
              <a:xfrm flipV="1">
                <a:off x="375074" y="4180502"/>
                <a:ext cx="7597803" cy="44213"/>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8" name="Group 67">
              <a:extLst>
                <a:ext uri="{FF2B5EF4-FFF2-40B4-BE49-F238E27FC236}">
                  <a16:creationId xmlns:a16="http://schemas.microsoft.com/office/drawing/2014/main" id="{331EF46C-3D81-40FB-9150-38E3D410086B}"/>
                </a:ext>
              </a:extLst>
            </p:cNvPr>
            <p:cNvGrpSpPr/>
            <p:nvPr/>
          </p:nvGrpSpPr>
          <p:grpSpPr>
            <a:xfrm>
              <a:off x="1306351" y="3373925"/>
              <a:ext cx="527368" cy="757425"/>
              <a:chOff x="5299447" y="2480912"/>
              <a:chExt cx="796553" cy="447345"/>
            </a:xfrm>
          </p:grpSpPr>
          <p:cxnSp>
            <p:nvCxnSpPr>
              <p:cNvPr id="69" name="Straight Connector 68">
                <a:extLst>
                  <a:ext uri="{FF2B5EF4-FFF2-40B4-BE49-F238E27FC236}">
                    <a16:creationId xmlns:a16="http://schemas.microsoft.com/office/drawing/2014/main" id="{457B1360-BE97-46FE-B233-D0F8B12C155A}"/>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7481F4CA-2549-4180-B27D-6A2C1CE0F32C}"/>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nvGrpSpPr>
          <p:cNvPr id="35" name="Group 34">
            <a:extLst>
              <a:ext uri="{FF2B5EF4-FFF2-40B4-BE49-F238E27FC236}">
                <a16:creationId xmlns:a16="http://schemas.microsoft.com/office/drawing/2014/main" id="{2F9D9036-5953-CC59-8526-F142AADF3661}"/>
              </a:ext>
            </a:extLst>
          </p:cNvPr>
          <p:cNvGrpSpPr/>
          <p:nvPr/>
        </p:nvGrpSpPr>
        <p:grpSpPr>
          <a:xfrm>
            <a:off x="1247525" y="4399869"/>
            <a:ext cx="1758050" cy="653844"/>
            <a:chOff x="1247525" y="5117244"/>
            <a:chExt cx="1758050" cy="653844"/>
          </a:xfrm>
        </p:grpSpPr>
        <p:grpSp>
          <p:nvGrpSpPr>
            <p:cNvPr id="4" name="Group 3">
              <a:extLst>
                <a:ext uri="{FF2B5EF4-FFF2-40B4-BE49-F238E27FC236}">
                  <a16:creationId xmlns:a16="http://schemas.microsoft.com/office/drawing/2014/main" id="{2A1F6859-2CA6-4D08-9BA8-65289EB3ECC2}"/>
                </a:ext>
              </a:extLst>
            </p:cNvPr>
            <p:cNvGrpSpPr/>
            <p:nvPr/>
          </p:nvGrpSpPr>
          <p:grpSpPr>
            <a:xfrm>
              <a:off x="1247525" y="5336103"/>
              <a:ext cx="1758050" cy="414612"/>
              <a:chOff x="7425086" y="5569807"/>
              <a:chExt cx="1084733" cy="241057"/>
            </a:xfrm>
          </p:grpSpPr>
          <p:sp>
            <p:nvSpPr>
              <p:cNvPr id="6" name="Rectangle 5">
                <a:extLst>
                  <a:ext uri="{FF2B5EF4-FFF2-40B4-BE49-F238E27FC236}">
                    <a16:creationId xmlns:a16="http://schemas.microsoft.com/office/drawing/2014/main" id="{7EA30759-068C-472C-A603-61E96E0C0612}"/>
                  </a:ext>
                </a:extLst>
              </p:cNvPr>
              <p:cNvSpPr/>
              <p:nvPr/>
            </p:nvSpPr>
            <p:spPr>
              <a:xfrm>
                <a:off x="7622191" y="5604953"/>
                <a:ext cx="585017" cy="205909"/>
              </a:xfrm>
              <a:prstGeom prst="rect">
                <a:avLst/>
              </a:prstGeom>
              <a:solidFill>
                <a:srgbClr val="35989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E1C12214-8D38-4EC7-80B6-EA689D27FD6A}"/>
                  </a:ext>
                </a:extLst>
              </p:cNvPr>
              <p:cNvSpPr txBox="1"/>
              <p:nvPr/>
            </p:nvSpPr>
            <p:spPr>
              <a:xfrm>
                <a:off x="7646030" y="5569807"/>
                <a:ext cx="534640" cy="22920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rpsU3</a:t>
                </a:r>
              </a:p>
            </p:txBody>
          </p:sp>
          <p:cxnSp>
            <p:nvCxnSpPr>
              <p:cNvPr id="5" name="Straight Connector 4">
                <a:extLst>
                  <a:ext uri="{FF2B5EF4-FFF2-40B4-BE49-F238E27FC236}">
                    <a16:creationId xmlns:a16="http://schemas.microsoft.com/office/drawing/2014/main" id="{08CF31FC-A688-4259-9D46-AC4A242F097D}"/>
                  </a:ext>
                </a:extLst>
              </p:cNvPr>
              <p:cNvCxnSpPr>
                <a:cxnSpLocks/>
              </p:cNvCxnSpPr>
              <p:nvPr/>
            </p:nvCxnSpPr>
            <p:spPr>
              <a:xfrm>
                <a:off x="7425086" y="5810863"/>
                <a:ext cx="1084733" cy="1"/>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CF0DE6A2-D168-447C-AC32-4D5E1C47F0A1}"/>
                </a:ext>
              </a:extLst>
            </p:cNvPr>
            <p:cNvGrpSpPr/>
            <p:nvPr/>
          </p:nvGrpSpPr>
          <p:grpSpPr>
            <a:xfrm>
              <a:off x="1306111" y="5117244"/>
              <a:ext cx="527368" cy="653844"/>
              <a:chOff x="5299447" y="2480912"/>
              <a:chExt cx="796553" cy="447345"/>
            </a:xfrm>
          </p:grpSpPr>
          <p:cxnSp>
            <p:nvCxnSpPr>
              <p:cNvPr id="72" name="Straight Connector 71">
                <a:extLst>
                  <a:ext uri="{FF2B5EF4-FFF2-40B4-BE49-F238E27FC236}">
                    <a16:creationId xmlns:a16="http://schemas.microsoft.com/office/drawing/2014/main" id="{97B89B47-EC89-43C2-9CD7-D6E0F3389683}"/>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id="{78602E2B-D57E-4A82-BCAF-935AD7D71DB0}"/>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sp>
        <p:nvSpPr>
          <p:cNvPr id="26" name="TextBox 25">
            <a:extLst>
              <a:ext uri="{FF2B5EF4-FFF2-40B4-BE49-F238E27FC236}">
                <a16:creationId xmlns:a16="http://schemas.microsoft.com/office/drawing/2014/main" id="{C8380E27-AEE7-3464-FEBE-A0C2C4A97FB9}"/>
              </a:ext>
            </a:extLst>
          </p:cNvPr>
          <p:cNvSpPr txBox="1"/>
          <p:nvPr/>
        </p:nvSpPr>
        <p:spPr>
          <a:xfrm>
            <a:off x="10528335" y="1789499"/>
            <a:ext cx="102784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bS21-1</a:t>
            </a:r>
          </a:p>
        </p:txBody>
      </p:sp>
      <p:sp>
        <p:nvSpPr>
          <p:cNvPr id="30" name="TextBox 29">
            <a:extLst>
              <a:ext uri="{FF2B5EF4-FFF2-40B4-BE49-F238E27FC236}">
                <a16:creationId xmlns:a16="http://schemas.microsoft.com/office/drawing/2014/main" id="{A940861E-C0A7-AA4F-1476-EE2C7EB1FB79}"/>
              </a:ext>
            </a:extLst>
          </p:cNvPr>
          <p:cNvSpPr txBox="1"/>
          <p:nvPr/>
        </p:nvSpPr>
        <p:spPr>
          <a:xfrm>
            <a:off x="10528335" y="3136796"/>
            <a:ext cx="102784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bS21-2</a:t>
            </a:r>
          </a:p>
        </p:txBody>
      </p:sp>
      <p:sp>
        <p:nvSpPr>
          <p:cNvPr id="31" name="TextBox 30">
            <a:extLst>
              <a:ext uri="{FF2B5EF4-FFF2-40B4-BE49-F238E27FC236}">
                <a16:creationId xmlns:a16="http://schemas.microsoft.com/office/drawing/2014/main" id="{7231317F-9F9C-3FE0-75CB-96C2A74BAB08}"/>
              </a:ext>
            </a:extLst>
          </p:cNvPr>
          <p:cNvSpPr txBox="1"/>
          <p:nvPr/>
        </p:nvSpPr>
        <p:spPr>
          <a:xfrm>
            <a:off x="10003351" y="1317654"/>
            <a:ext cx="207781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70S containing:</a:t>
            </a:r>
          </a:p>
        </p:txBody>
      </p:sp>
      <p:sp>
        <p:nvSpPr>
          <p:cNvPr id="34" name="TextBox 33">
            <a:extLst>
              <a:ext uri="{FF2B5EF4-FFF2-40B4-BE49-F238E27FC236}">
                <a16:creationId xmlns:a16="http://schemas.microsoft.com/office/drawing/2014/main" id="{B6AADFA8-3F7C-C047-1F81-CA93F7AC1ACF}"/>
              </a:ext>
            </a:extLst>
          </p:cNvPr>
          <p:cNvSpPr txBox="1"/>
          <p:nvPr/>
        </p:nvSpPr>
        <p:spPr>
          <a:xfrm>
            <a:off x="10528335" y="4484093"/>
            <a:ext cx="102784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bS21-3</a:t>
            </a:r>
          </a:p>
        </p:txBody>
      </p:sp>
      <p:sp>
        <p:nvSpPr>
          <p:cNvPr id="8" name="TextBox 7">
            <a:extLst>
              <a:ext uri="{FF2B5EF4-FFF2-40B4-BE49-F238E27FC236}">
                <a16:creationId xmlns:a16="http://schemas.microsoft.com/office/drawing/2014/main" id="{137BD16E-65A1-023B-1501-B9DA3495AD5A}"/>
              </a:ext>
            </a:extLst>
          </p:cNvPr>
          <p:cNvSpPr txBox="1"/>
          <p:nvPr/>
        </p:nvSpPr>
        <p:spPr>
          <a:xfrm>
            <a:off x="9702265" y="5304325"/>
            <a:ext cx="267998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Trautmann</a:t>
            </a:r>
            <a:r>
              <a:rPr kumimoji="0" lang="en-US" sz="1400" b="0" i="0" u="none" strike="noStrike" kern="1200" cap="none" spc="0" normalizeH="0" baseline="0" noProof="0" dirty="0">
                <a:ln>
                  <a:noFill/>
                </a:ln>
                <a:solidFill>
                  <a:prstClr val="black"/>
                </a:solidFill>
                <a:effectLst/>
                <a:uLnTx/>
                <a:uFillTx/>
                <a:latin typeface="Calibri"/>
                <a:ea typeface="+mn-ea"/>
                <a:cs typeface="+mn-cs"/>
              </a:rPr>
              <a:t> and Ramsey, 2022</a:t>
            </a:r>
          </a:p>
        </p:txBody>
      </p:sp>
      <p:pic>
        <p:nvPicPr>
          <p:cNvPr id="38" name="Picture 37" descr="A screenshot of a video game&#10;&#10;Description automatically generated with low confidence">
            <a:extLst>
              <a:ext uri="{FF2B5EF4-FFF2-40B4-BE49-F238E27FC236}">
                <a16:creationId xmlns:a16="http://schemas.microsoft.com/office/drawing/2014/main" id="{841E4758-7357-49C5-03BF-67E57293C1D9}"/>
              </a:ext>
            </a:extLst>
          </p:cNvPr>
          <p:cNvPicPr>
            <a:picLocks noChangeAspect="1"/>
          </p:cNvPicPr>
          <p:nvPr/>
        </p:nvPicPr>
        <p:blipFill rotWithShape="1">
          <a:blip r:embed="rId3"/>
          <a:srcRect l="48303" t="39798" r="36444" b="33221"/>
          <a:stretch/>
        </p:blipFill>
        <p:spPr>
          <a:xfrm>
            <a:off x="8684364" y="2633918"/>
            <a:ext cx="1605046" cy="1438149"/>
          </a:xfrm>
          <a:prstGeom prst="rect">
            <a:avLst/>
          </a:prstGeom>
        </p:spPr>
      </p:pic>
      <p:pic>
        <p:nvPicPr>
          <p:cNvPr id="39" name="Picture 38" descr="A screenshot of a video game&#10;&#10;Description automatically generated with low confidence">
            <a:extLst>
              <a:ext uri="{FF2B5EF4-FFF2-40B4-BE49-F238E27FC236}">
                <a16:creationId xmlns:a16="http://schemas.microsoft.com/office/drawing/2014/main" id="{6B441FDA-1EB9-ABB9-DF3D-63D0768A2428}"/>
              </a:ext>
            </a:extLst>
          </p:cNvPr>
          <p:cNvPicPr>
            <a:picLocks noChangeAspect="1"/>
          </p:cNvPicPr>
          <p:nvPr/>
        </p:nvPicPr>
        <p:blipFill rotWithShape="1">
          <a:blip r:embed="rId3"/>
          <a:srcRect l="48303" t="10651" r="36444" b="63061"/>
          <a:stretch/>
        </p:blipFill>
        <p:spPr>
          <a:xfrm>
            <a:off x="8684364" y="1356929"/>
            <a:ext cx="1605046" cy="1401234"/>
          </a:xfrm>
          <a:prstGeom prst="rect">
            <a:avLst/>
          </a:prstGeom>
        </p:spPr>
      </p:pic>
    </p:spTree>
    <p:extLst>
      <p:ext uri="{BB962C8B-B14F-4D97-AF65-F5344CB8AC3E}">
        <p14:creationId xmlns:p14="http://schemas.microsoft.com/office/powerpoint/2010/main" val="24191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1" grpId="0"/>
      <p:bldP spid="3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3DB813-027E-D072-C5D3-A796225A7F8B}"/>
              </a:ext>
            </a:extLst>
          </p:cNvPr>
          <p:cNvSpPr>
            <a:spLocks noGrp="1"/>
          </p:cNvSpPr>
          <p:nvPr>
            <p:ph type="title"/>
          </p:nvPr>
        </p:nvSpPr>
        <p:spPr/>
        <p:txBody>
          <a:bodyPr/>
          <a:lstStyle/>
          <a:p>
            <a:r>
              <a:rPr lang="en-US" cap="none" dirty="0"/>
              <a:t>bS21: a small subunit ribosomal protein</a:t>
            </a:r>
            <a:endParaRPr lang="en-US" dirty="0"/>
          </a:p>
        </p:txBody>
      </p:sp>
      <p:pic>
        <p:nvPicPr>
          <p:cNvPr id="5" name="Content Placeholder 4" descr="A structure of a protein&#10;&#10;Description automatically generated with medium confidence">
            <a:extLst>
              <a:ext uri="{FF2B5EF4-FFF2-40B4-BE49-F238E27FC236}">
                <a16:creationId xmlns:a16="http://schemas.microsoft.com/office/drawing/2014/main" id="{54E0074C-D3F9-4F9D-1DBB-1D6D2BB78A16}"/>
              </a:ext>
            </a:extLst>
          </p:cNvPr>
          <p:cNvPicPr>
            <a:picLocks noGrp="1" noChangeAspect="1"/>
          </p:cNvPicPr>
          <p:nvPr>
            <p:ph idx="4294967295"/>
          </p:nvPr>
        </p:nvPicPr>
        <p:blipFill>
          <a:blip r:embed="rId3"/>
          <a:stretch>
            <a:fillRect/>
          </a:stretch>
        </p:blipFill>
        <p:spPr>
          <a:xfrm>
            <a:off x="1534318" y="1543204"/>
            <a:ext cx="3365500" cy="4076700"/>
          </a:xfrm>
        </p:spPr>
      </p:pic>
      <p:pic>
        <p:nvPicPr>
          <p:cNvPr id="4" name="Picture 3" descr="A diagram of a dna molecule&#10;&#10;Description automatically generated with medium confidence">
            <a:extLst>
              <a:ext uri="{FF2B5EF4-FFF2-40B4-BE49-F238E27FC236}">
                <a16:creationId xmlns:a16="http://schemas.microsoft.com/office/drawing/2014/main" id="{16E19038-F74E-DCFD-554B-D5C905F13433}"/>
              </a:ext>
            </a:extLst>
          </p:cNvPr>
          <p:cNvPicPr>
            <a:picLocks noChangeAspect="1"/>
          </p:cNvPicPr>
          <p:nvPr/>
        </p:nvPicPr>
        <p:blipFill>
          <a:blip r:embed="rId4"/>
          <a:stretch>
            <a:fillRect/>
          </a:stretch>
        </p:blipFill>
        <p:spPr>
          <a:xfrm>
            <a:off x="5595936" y="1252384"/>
            <a:ext cx="6204743" cy="5451740"/>
          </a:xfrm>
          <a:prstGeom prst="rect">
            <a:avLst/>
          </a:prstGeom>
        </p:spPr>
      </p:pic>
    </p:spTree>
    <p:extLst>
      <p:ext uri="{BB962C8B-B14F-4D97-AF65-F5344CB8AC3E}">
        <p14:creationId xmlns:p14="http://schemas.microsoft.com/office/powerpoint/2010/main" val="236518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13887</TotalTime>
  <Words>2380</Words>
  <Application>Microsoft Macintosh PowerPoint</Application>
  <PresentationFormat>Widescreen</PresentationFormat>
  <Paragraphs>481</Paragraphs>
  <Slides>44</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Calibri</vt:lpstr>
      <vt:lpstr>Calibri Light</vt:lpstr>
      <vt:lpstr>Century Gothic</vt:lpstr>
      <vt:lpstr>Courier</vt:lpstr>
      <vt:lpstr>Courier New</vt:lpstr>
      <vt:lpstr>Helvetica</vt:lpstr>
      <vt:lpstr>Menlo</vt:lpstr>
      <vt:lpstr>System Font Regular</vt:lpstr>
      <vt:lpstr>Office 2013 - 2022 Theme</vt:lpstr>
      <vt:lpstr>Exploring the effects of ribosome heterogeneity on gene regulation in Francisella tularensis</vt:lpstr>
      <vt:lpstr>Outline</vt:lpstr>
      <vt:lpstr>Francisella tularensis</vt:lpstr>
      <vt:lpstr>Post-transcriptional gene regulation</vt:lpstr>
      <vt:lpstr>The Bacterial Ribosome</vt:lpstr>
      <vt:lpstr>Sources of heterogeneity in ribosomes</vt:lpstr>
      <vt:lpstr>A well-described example of ribosome heterogeneity in bacteria</vt:lpstr>
      <vt:lpstr>Multiple bS21 homologs lead to heterogenous ribosomes in Francisella tularensis </vt:lpstr>
      <vt:lpstr>bS21: a small subunit ribosomal protein</vt:lpstr>
      <vt:lpstr>bS21 may be important for regulation of translation </vt:lpstr>
      <vt:lpstr>bS21-mediated specialized ribosomes in Bacteroidia</vt:lpstr>
      <vt:lpstr>Ribosome composition in F. johnsoniae  influences translation</vt:lpstr>
      <vt:lpstr>Multiple bS21 homologs lead to heterogenous ribosomes in Francisella tularensis </vt:lpstr>
      <vt:lpstr>bS21 homologs control gene expression</vt:lpstr>
      <vt:lpstr>bS21-2 influences translation initiation of particular UTRs</vt:lpstr>
      <vt:lpstr>Why have multiple bS21 homologs?</vt:lpstr>
      <vt:lpstr>Goals</vt:lpstr>
      <vt:lpstr>Ribosome profiling</vt:lpstr>
      <vt:lpstr>Overview of ribosome profiling</vt:lpstr>
      <vt:lpstr>Heterogeneity of bS21 in LVS</vt:lpstr>
      <vt:lpstr>Heterogeneity of bS21 in LVS</vt:lpstr>
      <vt:lpstr>Selected epitope tags to be tested for pulldown efficiency by immunoprecipitation</vt:lpstr>
      <vt:lpstr>No cross-reactivity to antibodies</vt:lpstr>
      <vt:lpstr>Immunoprecipitation protocol</vt:lpstr>
      <vt:lpstr>Pulling down of  70S ribosome with bS21-2-HA</vt:lpstr>
      <vt:lpstr>bS21-2 is pulled down</vt:lpstr>
      <vt:lpstr>Next steps:</vt:lpstr>
      <vt:lpstr>Future directions</vt:lpstr>
      <vt:lpstr>Acknowledgments</vt:lpstr>
      <vt:lpstr>Aim 1 Alternative Approach</vt:lpstr>
      <vt:lpstr>Ribosome Profiling:  Library Prep</vt:lpstr>
      <vt:lpstr>Translation initiation in prokaryotes</vt:lpstr>
      <vt:lpstr>Multiplr homologs incorporate into ribosome</vt:lpstr>
      <vt:lpstr>PowerPoint Presentation</vt:lpstr>
      <vt:lpstr>70S Ribosomes can be pulled down</vt:lpstr>
      <vt:lpstr>PowerPoint Presentation</vt:lpstr>
      <vt:lpstr>PowerPoint Presentation</vt:lpstr>
      <vt:lpstr>PowerPoint Presentation</vt:lpstr>
      <vt:lpstr>Central Dogma</vt:lpstr>
      <vt:lpstr>Sources of heterogeneity in ribosomes</vt:lpstr>
      <vt:lpstr>bS21-2 is specifically required for intramacrophage growth</vt:lpstr>
      <vt:lpstr>   Hypothesis: Different populations of ribosomes in F. tularensis will preferentially translate specific mRNAs  </vt:lpstr>
      <vt:lpstr>Plasmid design</vt:lpstr>
      <vt:lpstr>Outline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the role of bS21 function in bacterial pathogens</dc:title>
  <dc:creator>Kira Bernabe</dc:creator>
  <cp:lastModifiedBy>Kira Bernabe</cp:lastModifiedBy>
  <cp:revision>116</cp:revision>
  <dcterms:created xsi:type="dcterms:W3CDTF">2024-01-11T15:00:39Z</dcterms:created>
  <dcterms:modified xsi:type="dcterms:W3CDTF">2024-01-26T16:15:50Z</dcterms:modified>
</cp:coreProperties>
</file>