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1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03"/>
  </p:normalViewPr>
  <p:slideViewPr>
    <p:cSldViewPr snapToGrid="0">
      <p:cViewPr varScale="1">
        <p:scale>
          <a:sx n="90" d="100"/>
          <a:sy n="90" d="100"/>
        </p:scale>
        <p:origin x="23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ED09A-C4B6-0DE2-A712-013A27E25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43F77-E26C-F5EC-3DFE-98DDA1D52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6CEA1-E13C-34C6-5E74-8672BB4F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51D-8113-394A-B568-18C9379184F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9962B-6095-1F72-1132-EFE0C1B80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732B3-2BC2-3986-D440-65D817AB2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1D43-ABF9-3046-84F9-175D606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9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55CD7-6F97-C4CE-4B44-293AB39E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D5274-9AD4-4D84-D1D4-5B6BBDF74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7A240-CDE7-D28E-39CC-381D5AAE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51D-8113-394A-B568-18C9379184F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A09FD-6917-56BD-9106-8F1920A2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E7140-2D8A-7F37-76C7-9EC1B80F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1D43-ABF9-3046-84F9-175D606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5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2ED0E0-902D-DF2D-2BB3-265CAB4E0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A7083-C7C6-5B97-DECD-79BB0EF53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282AA-0026-2E41-F0D4-2C65F6E8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51D-8113-394A-B568-18C9379184F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A6A6-8B9C-3D8E-CF4B-DE5CAEF04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5AADA-44F3-7E93-67A6-F40A992B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1D43-ABF9-3046-84F9-175D606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4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3E80-E29F-4C94-58DB-536C0943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A3635-6706-FB3B-C5D4-008E5D3DB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10EDD-6ABA-538B-94AF-2D81A2E33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51D-8113-394A-B568-18C9379184F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AB91B-F4CC-1EE7-3917-C1D072C07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2A37F-ECF8-B165-C204-153D3D44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1D43-ABF9-3046-84F9-175D606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4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BC98-E489-1E09-EEB3-AD343035C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649F6-DAC0-BC7A-6A7C-902316F75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477D5-FCA4-60B0-340A-533DB3F84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51D-8113-394A-B568-18C9379184F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78DB8-FB29-F8F9-5745-32F46136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E6603-A59A-3787-0F2C-4F170F5F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1D43-ABF9-3046-84F9-175D606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5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D933C-DAF7-15B9-22E4-61CA2B3CD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63334-D113-9D27-93AE-C9BEE9B31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9307B-54D7-1A66-D555-9F5D8AB3B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4EFC1-0431-11E5-AF8D-9B33E71BF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51D-8113-394A-B568-18C9379184F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0F9C8-0EC2-0B7A-C41C-D1E8C562A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77CB5-FC14-8482-E60F-F338A0698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1D43-ABF9-3046-84F9-175D606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3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5825-5016-A1CA-588E-B739C3B84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31C5A-59EF-632E-B001-B384F88A3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E0C6D-4532-7C31-1633-373B86C99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8C056-D57F-A23A-6BA8-257E34F9F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6677AB-E6CB-A513-FB08-9F551D777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0EF6C5-22F0-1488-F724-68DB93BE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51D-8113-394A-B568-18C9379184F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D37EAD-9333-D703-E719-054D572D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91A72-A5F4-068E-A539-6AEE3D07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1D43-ABF9-3046-84F9-175D606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7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E20AE-00D6-4071-EE89-457129E26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27DB67-5C89-D330-307F-B0053AEA9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51D-8113-394A-B568-18C9379184F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F74E26-7C3C-E8FD-DFB6-5E263E8D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8E2432-120C-2A8E-2847-8CF1C38F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1D43-ABF9-3046-84F9-175D606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8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3BF74-36FE-5D03-4C39-FB0C3F24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51D-8113-394A-B568-18C9379184F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E2EA-408F-1C18-9BC5-58F32F73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FA4C4-B207-E533-5791-618B5B9E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1D43-ABF9-3046-84F9-175D606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2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ECDA-A48C-C77E-FB60-8D601E66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ABECB-C9AD-12AA-2CA2-762F85616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076AC-87A0-7947-CA87-DE9CD6707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3D2A3-91EC-A286-5447-133F8495A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51D-8113-394A-B568-18C9379184F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791DB-5519-FF15-E17E-4AFB40DF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6063D-F437-2B3A-F3AC-10D2EC54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1D43-ABF9-3046-84F9-175D606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0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FF65A-C520-598E-4843-ABB9045A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BAF23C-305A-DBB4-3CA0-ABC22376FD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B1B7-1456-BC8B-E542-0B2AB51ED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F9581-1F53-BD6B-591D-34EFCC68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F51D-8113-394A-B568-18C9379184F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A9EAB-6427-4B89-F8A8-31099D037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10C83-1131-C72A-AB51-BB075ACC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1D43-ABF9-3046-84F9-175D606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7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A610A5-896B-8139-8D71-4D140059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74DC3-2051-6071-90C1-95C48C914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74015-9AA7-4E3D-DE62-83E23CF92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0F51D-8113-394A-B568-18C9379184F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246B5-4CF4-F735-1A6E-72507C014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41EE7-98D1-BC73-906D-DB61BF684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31D43-ABF9-3046-84F9-175D606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4A2D1-0C6C-7DA5-3A25-477766AD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Structural insights of translation initiation of the </a:t>
            </a:r>
            <a:r>
              <a:rPr lang="el-GR" i="1" dirty="0"/>
              <a:t>λ</a:t>
            </a:r>
            <a:r>
              <a:rPr lang="en-US" i="1" dirty="0"/>
              <a:t>cl </a:t>
            </a:r>
            <a:r>
              <a:rPr lang="en-US" dirty="0"/>
              <a:t>leaderless mRNA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8DFF0-A43B-71B3-1D5F-3BAE7EDB2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51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leaderless reaction&#10;&#10;Description automatically generated">
            <a:extLst>
              <a:ext uri="{FF2B5EF4-FFF2-40B4-BE49-F238E27FC236}">
                <a16:creationId xmlns:a16="http://schemas.microsoft.com/office/drawing/2014/main" id="{0ECF02D3-D0E3-9B3A-DD88-88FB2438B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629" y="0"/>
            <a:ext cx="6322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5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E722E7-C55F-E2ED-567F-208A4BF04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Prokaryotic Translation Initiation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C10CC4-724A-CCCC-ED1C-4C4537C99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ribosome binding site (RBS) places the mRNA in the initiation position</a:t>
            </a:r>
          </a:p>
          <a:p>
            <a:r>
              <a:rPr lang="en-US" dirty="0"/>
              <a:t>RBS is located in the 5’-UTR (aka leader), contains the Shine </a:t>
            </a:r>
            <a:r>
              <a:rPr lang="en-US" dirty="0" err="1"/>
              <a:t>Delgarno</a:t>
            </a:r>
            <a:r>
              <a:rPr lang="en-US" dirty="0"/>
              <a:t> sequence</a:t>
            </a:r>
          </a:p>
          <a:p>
            <a:r>
              <a:rPr lang="en-US" dirty="0"/>
              <a:t>Shine </a:t>
            </a:r>
            <a:r>
              <a:rPr lang="en-US" dirty="0" err="1"/>
              <a:t>Delgarno</a:t>
            </a:r>
            <a:r>
              <a:rPr lang="en-US" dirty="0"/>
              <a:t> is complementary to 5’ end of 16S rRNA (aka anti-Shine </a:t>
            </a:r>
            <a:r>
              <a:rPr lang="en-US" dirty="0" err="1"/>
              <a:t>Delgarno</a:t>
            </a:r>
            <a:r>
              <a:rPr lang="en-US" dirty="0"/>
              <a:t>)</a:t>
            </a:r>
          </a:p>
          <a:p>
            <a:r>
              <a:rPr lang="en-US" dirty="0"/>
              <a:t>This interaction positions start codon at P site to recognize initiator tRNA</a:t>
            </a:r>
          </a:p>
          <a:p>
            <a:r>
              <a:rPr lang="en-US" dirty="0"/>
              <a:t>Not essential!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1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5A81A-CD2D-DFB6-238D-88302AE9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Prokaryotic Translation Initiation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7E67F-9676-9814-B06B-769BA6453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lmRNA</a:t>
            </a:r>
            <a:r>
              <a:rPr lang="en-US" dirty="0"/>
              <a:t> can be directly loaded onto 70S in the presence of initiator tRNA</a:t>
            </a:r>
          </a:p>
          <a:p>
            <a:r>
              <a:rPr lang="el-GR" dirty="0"/>
              <a:t>λ</a:t>
            </a:r>
            <a:r>
              <a:rPr lang="en-US" dirty="0" err="1"/>
              <a:t>cI</a:t>
            </a:r>
            <a:r>
              <a:rPr lang="en-US" dirty="0"/>
              <a:t> allows transition from lytic to lysogenic cycle of phages</a:t>
            </a:r>
          </a:p>
          <a:p>
            <a:r>
              <a:rPr lang="en-US" dirty="0"/>
              <a:t>Encoded by </a:t>
            </a:r>
            <a:r>
              <a:rPr lang="en-US" dirty="0" err="1"/>
              <a:t>lmRNA</a:t>
            </a:r>
            <a:endParaRPr lang="en-US" dirty="0"/>
          </a:p>
          <a:p>
            <a:r>
              <a:rPr lang="en-US" dirty="0"/>
              <a:t>No SD, initiation occurs in 70S rather than 30S</a:t>
            </a:r>
          </a:p>
          <a:p>
            <a:r>
              <a:rPr lang="en-US" dirty="0"/>
              <a:t>E coli lacking uS2 can translate </a:t>
            </a:r>
            <a:r>
              <a:rPr lang="el-GR" dirty="0"/>
              <a:t>λ</a:t>
            </a:r>
            <a:r>
              <a:rPr lang="en-US" dirty="0" err="1"/>
              <a:t>cI</a:t>
            </a:r>
            <a:r>
              <a:rPr lang="en-US" dirty="0"/>
              <a:t> more efficiently</a:t>
            </a:r>
          </a:p>
          <a:p>
            <a:pPr lvl="1"/>
            <a:r>
              <a:rPr lang="en-US" dirty="0"/>
              <a:t>Translation is enhanced by a down-stream box</a:t>
            </a:r>
          </a:p>
        </p:txBody>
      </p:sp>
    </p:spTree>
    <p:extLst>
      <p:ext uri="{BB962C8B-B14F-4D97-AF65-F5344CB8AC3E}">
        <p14:creationId xmlns:p14="http://schemas.microsoft.com/office/powerpoint/2010/main" val="227863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multiple images of a protein&#10;&#10;Description automatically generated">
            <a:extLst>
              <a:ext uri="{FF2B5EF4-FFF2-40B4-BE49-F238E27FC236}">
                <a16:creationId xmlns:a16="http://schemas.microsoft.com/office/drawing/2014/main" id="{117CA1D5-B979-0ED3-02B9-02DF6F29A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88" y="139700"/>
            <a:ext cx="5308600" cy="6578600"/>
          </a:xfrm>
          <a:prstGeom prst="rect">
            <a:avLst/>
          </a:prstGeom>
        </p:spPr>
      </p:pic>
      <p:pic>
        <p:nvPicPr>
          <p:cNvPr id="7" name="Picture 6" descr="A map of the world&#10;&#10;Description automatically generated">
            <a:extLst>
              <a:ext uri="{FF2B5EF4-FFF2-40B4-BE49-F238E27FC236}">
                <a16:creationId xmlns:a16="http://schemas.microsoft.com/office/drawing/2014/main" id="{3A502AD0-C53A-2B4B-2E7F-485E29B66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200" y="139700"/>
            <a:ext cx="5308600" cy="3314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6FA8C6-51A6-31B1-EEAA-CB0FED3CFA68}"/>
              </a:ext>
            </a:extLst>
          </p:cNvPr>
          <p:cNvSpPr txBox="1"/>
          <p:nvPr/>
        </p:nvSpPr>
        <p:spPr>
          <a:xfrm>
            <a:off x="6972300" y="4486275"/>
            <a:ext cx="4884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Figure 1: </a:t>
            </a:r>
            <a:r>
              <a:rPr lang="en-US" dirty="0"/>
              <a:t>Comparisons between ribosomes lacking</a:t>
            </a:r>
          </a:p>
          <a:p>
            <a:r>
              <a:rPr lang="en-US" dirty="0"/>
              <a:t>or containing uS2/bS21 isolated from an </a:t>
            </a:r>
            <a:r>
              <a:rPr lang="en-US" i="1" dirty="0"/>
              <a:t>rpsB</a:t>
            </a:r>
            <a:r>
              <a:rPr lang="en-US" dirty="0"/>
              <a:t>11</a:t>
            </a:r>
          </a:p>
          <a:p>
            <a:r>
              <a:rPr lang="en-US" dirty="0"/>
              <a:t>mutant preparation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70C250-8A13-D32E-10F1-8A49C80F6168}"/>
              </a:ext>
            </a:extLst>
          </p:cNvPr>
          <p:cNvSpPr txBox="1"/>
          <p:nvPr/>
        </p:nvSpPr>
        <p:spPr>
          <a:xfrm>
            <a:off x="228600" y="11557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nB11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184335-FD1F-F61A-301E-3B0AF49EB739}"/>
              </a:ext>
            </a:extLst>
          </p:cNvPr>
          <p:cNvSpPr txBox="1"/>
          <p:nvPr/>
        </p:nvSpPr>
        <p:spPr>
          <a:xfrm>
            <a:off x="185319" y="342900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wB11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D7C082-92A1-6B89-FB19-80B179BE3D09}"/>
              </a:ext>
            </a:extLst>
          </p:cNvPr>
          <p:cNvSpPr txBox="1"/>
          <p:nvPr/>
        </p:nvSpPr>
        <p:spPr>
          <a:xfrm>
            <a:off x="110779" y="540960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MR600</a:t>
            </a:r>
          </a:p>
        </p:txBody>
      </p:sp>
    </p:spTree>
    <p:extLst>
      <p:ext uri="{BB962C8B-B14F-4D97-AF65-F5344CB8AC3E}">
        <p14:creationId xmlns:p14="http://schemas.microsoft.com/office/powerpoint/2010/main" val="143066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orful molecules&#10;&#10;Description automatically generated with medium confidence">
            <a:extLst>
              <a:ext uri="{FF2B5EF4-FFF2-40B4-BE49-F238E27FC236}">
                <a16:creationId xmlns:a16="http://schemas.microsoft.com/office/drawing/2014/main" id="{1329D267-EA19-5E55-ED3C-C86BFFA93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550" y="441325"/>
            <a:ext cx="7708900" cy="4889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95542B-F8E3-76FC-650B-0754C63F2196}"/>
              </a:ext>
            </a:extLst>
          </p:cNvPr>
          <p:cNvSpPr txBox="1"/>
          <p:nvPr/>
        </p:nvSpPr>
        <p:spPr>
          <a:xfrm>
            <a:off x="1727200" y="0"/>
            <a:ext cx="6180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Figure 2: </a:t>
            </a:r>
            <a:r>
              <a:rPr lang="en-US" dirty="0"/>
              <a:t>The </a:t>
            </a:r>
            <a:r>
              <a:rPr lang="el-GR" i="1" dirty="0"/>
              <a:t>λ</a:t>
            </a:r>
            <a:r>
              <a:rPr lang="en-US" i="1" dirty="0" err="1"/>
              <a:t>cI</a:t>
            </a:r>
            <a:r>
              <a:rPr lang="en-US" i="1" dirty="0"/>
              <a:t> </a:t>
            </a:r>
            <a:r>
              <a:rPr lang="en-US" dirty="0" err="1"/>
              <a:t>lmRNA</a:t>
            </a:r>
            <a:r>
              <a:rPr lang="en-US" dirty="0"/>
              <a:t> interaction with both tRNA and 16sRNA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34E2C-E3D6-5BE5-D501-BDA785216CA6}"/>
              </a:ext>
            </a:extLst>
          </p:cNvPr>
          <p:cNvSpPr txBox="1"/>
          <p:nvPr/>
        </p:nvSpPr>
        <p:spPr>
          <a:xfrm>
            <a:off x="2806700" y="548640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wB11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A7976D-EC10-C550-19C1-775ACEC70A2F}"/>
              </a:ext>
            </a:extLst>
          </p:cNvPr>
          <p:cNvSpPr txBox="1"/>
          <p:nvPr/>
        </p:nvSpPr>
        <p:spPr>
          <a:xfrm>
            <a:off x="5577890" y="54864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nB11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C8479-AACF-0325-4F71-1D61BBB8AB02}"/>
              </a:ext>
            </a:extLst>
          </p:cNvPr>
          <p:cNvSpPr txBox="1"/>
          <p:nvPr/>
        </p:nvSpPr>
        <p:spPr>
          <a:xfrm>
            <a:off x="8229600" y="54864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MR600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0DB652-A678-C34A-D974-0E7090FC7B89}"/>
              </a:ext>
            </a:extLst>
          </p:cNvPr>
          <p:cNvSpPr txBox="1"/>
          <p:nvPr/>
        </p:nvSpPr>
        <p:spPr>
          <a:xfrm>
            <a:off x="3515548" y="6050518"/>
            <a:ext cx="412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λ</a:t>
            </a:r>
            <a:r>
              <a:rPr lang="en-US" i="1" dirty="0" err="1"/>
              <a:t>cI</a:t>
            </a:r>
            <a:r>
              <a:rPr lang="en-US" i="1" dirty="0"/>
              <a:t> </a:t>
            </a:r>
            <a:r>
              <a:rPr lang="en-US" dirty="0" err="1"/>
              <a:t>lmRNA</a:t>
            </a:r>
            <a:r>
              <a:rPr lang="en-US" dirty="0"/>
              <a:t> interactions with </a:t>
            </a:r>
            <a:r>
              <a:rPr lang="en-US" dirty="0" err="1"/>
              <a:t>fmet-tRNA</a:t>
            </a:r>
            <a:r>
              <a:rPr lang="en-US" i="1" baseline="30000" dirty="0" err="1"/>
              <a:t>fMet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1450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images of different colors&#10;&#10;Description automatically generated">
            <a:extLst>
              <a:ext uri="{FF2B5EF4-FFF2-40B4-BE49-F238E27FC236}">
                <a16:creationId xmlns:a16="http://schemas.microsoft.com/office/drawing/2014/main" id="{9C89CA13-DCCE-86BB-810C-7176B8C63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550" y="0"/>
            <a:ext cx="7708900" cy="4356100"/>
          </a:xfrm>
          <a:prstGeom prst="rect">
            <a:avLst/>
          </a:prstGeom>
        </p:spPr>
      </p:pic>
      <p:pic>
        <p:nvPicPr>
          <p:cNvPr id="5" name="Picture 4" descr="A close-up of a diagram&#10;&#10;Description automatically generated">
            <a:extLst>
              <a:ext uri="{FF2B5EF4-FFF2-40B4-BE49-F238E27FC236}">
                <a16:creationId xmlns:a16="http://schemas.microsoft.com/office/drawing/2014/main" id="{BB41D153-E201-3D9B-88A3-15296B18E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550" y="4356100"/>
            <a:ext cx="7708900" cy="2400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DB9310-1D89-29DD-5310-D0AE7CC3DFCD}"/>
              </a:ext>
            </a:extLst>
          </p:cNvPr>
          <p:cNvSpPr txBox="1"/>
          <p:nvPr/>
        </p:nvSpPr>
        <p:spPr>
          <a:xfrm>
            <a:off x="787400" y="1143000"/>
            <a:ext cx="1322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π-</a:t>
            </a:r>
            <a:r>
              <a:rPr lang="el-GR" dirty="0"/>
              <a:t>π</a:t>
            </a:r>
            <a:r>
              <a:rPr lang="en-US" dirty="0"/>
              <a:t> stacking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AB3A8B-0857-00BD-8213-A86D13788CFA}"/>
              </a:ext>
            </a:extLst>
          </p:cNvPr>
          <p:cNvSpPr txBox="1"/>
          <p:nvPr/>
        </p:nvSpPr>
        <p:spPr>
          <a:xfrm>
            <a:off x="10414000" y="2819400"/>
            <a:ext cx="144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Monitor base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4A4EDC-9955-3924-1C0E-981AF586CE38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9950450" y="3004066"/>
            <a:ext cx="463550" cy="4249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08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colored objects&#10;&#10;Description automatically generated">
            <a:extLst>
              <a:ext uri="{FF2B5EF4-FFF2-40B4-BE49-F238E27FC236}">
                <a16:creationId xmlns:a16="http://schemas.microsoft.com/office/drawing/2014/main" id="{3D02F9DA-C201-3BF2-1900-B4F2307A0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878" y="1266825"/>
            <a:ext cx="9270244" cy="4324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FF51FA-7991-B123-FB94-73516689FF12}"/>
              </a:ext>
            </a:extLst>
          </p:cNvPr>
          <p:cNvSpPr txBox="1"/>
          <p:nvPr/>
        </p:nvSpPr>
        <p:spPr>
          <a:xfrm>
            <a:off x="1625600" y="673100"/>
            <a:ext cx="4985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Figure 3: </a:t>
            </a:r>
            <a:r>
              <a:rPr lang="en-US" dirty="0"/>
              <a:t>Dynamics od nB11 30S head and </a:t>
            </a:r>
            <a:r>
              <a:rPr lang="en-US" dirty="0" err="1"/>
              <a:t>aSD</a:t>
            </a:r>
            <a:r>
              <a:rPr lang="en-US" dirty="0"/>
              <a:t> shift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5414F-985D-8689-9D55-D8D7E3A4E9B7}"/>
              </a:ext>
            </a:extLst>
          </p:cNvPr>
          <p:cNvSpPr txBox="1"/>
          <p:nvPr/>
        </p:nvSpPr>
        <p:spPr>
          <a:xfrm>
            <a:off x="1460878" y="5630902"/>
            <a:ext cx="659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Removal of uS2 </a:t>
            </a:r>
            <a:r>
              <a:rPr lang="en-US" dirty="0" err="1"/>
              <a:t>ans</a:t>
            </a:r>
            <a:r>
              <a:rPr lang="en-US" dirty="0"/>
              <a:t> bS21 substantially increase dynamic of 30S 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ADAC5A-A2A0-80FD-6440-5F1A5ABF3ED0}"/>
              </a:ext>
            </a:extLst>
          </p:cNvPr>
          <p:cNvSpPr txBox="1"/>
          <p:nvPr/>
        </p:nvSpPr>
        <p:spPr>
          <a:xfrm>
            <a:off x="1460878" y="6039961"/>
            <a:ext cx="3267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Lack of bS21 causes </a:t>
            </a:r>
            <a:r>
              <a:rPr lang="en-US" dirty="0" err="1"/>
              <a:t>aSD</a:t>
            </a:r>
            <a:r>
              <a:rPr lang="en-US" dirty="0"/>
              <a:t> to move</a:t>
            </a:r>
          </a:p>
        </p:txBody>
      </p:sp>
    </p:spTree>
    <p:extLst>
      <p:ext uri="{BB962C8B-B14F-4D97-AF65-F5344CB8AC3E}">
        <p14:creationId xmlns:p14="http://schemas.microsoft.com/office/powerpoint/2010/main" val="943417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several images of a person's body&#10;&#10;Description automatically generated">
            <a:extLst>
              <a:ext uri="{FF2B5EF4-FFF2-40B4-BE49-F238E27FC236}">
                <a16:creationId xmlns:a16="http://schemas.microsoft.com/office/drawing/2014/main" id="{2471731A-E4B8-E984-D08A-4A66DCE7D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1339850"/>
            <a:ext cx="7772400" cy="37771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EE02DC-3550-5BCA-C384-DAFD1F54E572}"/>
              </a:ext>
            </a:extLst>
          </p:cNvPr>
          <p:cNvSpPr txBox="1"/>
          <p:nvPr/>
        </p:nvSpPr>
        <p:spPr>
          <a:xfrm>
            <a:off x="2108200" y="622300"/>
            <a:ext cx="8935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Figure 4: </a:t>
            </a:r>
            <a:r>
              <a:rPr lang="en-US" dirty="0"/>
              <a:t>Dynamics and charge flow in the mRNA entrance channel due to 30S head and body</a:t>
            </a:r>
          </a:p>
          <a:p>
            <a:r>
              <a:rPr lang="en-US" dirty="0"/>
              <a:t>movement in nB11</a:t>
            </a:r>
          </a:p>
        </p:txBody>
      </p:sp>
    </p:spTree>
    <p:extLst>
      <p:ext uri="{BB962C8B-B14F-4D97-AF65-F5344CB8AC3E}">
        <p14:creationId xmlns:p14="http://schemas.microsoft.com/office/powerpoint/2010/main" val="1476321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colored smoke&#10;&#10;Description automatically generated">
            <a:extLst>
              <a:ext uri="{FF2B5EF4-FFF2-40B4-BE49-F238E27FC236}">
                <a16:creationId xmlns:a16="http://schemas.microsoft.com/office/drawing/2014/main" id="{813B1A06-A77D-A798-5B24-6D8FBA304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1485900"/>
            <a:ext cx="7772400" cy="351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50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231</Words>
  <Application>Microsoft Macintosh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Structural insights of translation initiation of the λcl leaderless mRNA</vt:lpstr>
      <vt:lpstr>Prokaryotic Translation Initiation</vt:lpstr>
      <vt:lpstr>Prokaryotic Translation Initiation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 Bernabe</dc:creator>
  <cp:lastModifiedBy>Kira Bernabe</cp:lastModifiedBy>
  <cp:revision>8</cp:revision>
  <dcterms:created xsi:type="dcterms:W3CDTF">2023-11-16T20:46:28Z</dcterms:created>
  <dcterms:modified xsi:type="dcterms:W3CDTF">2023-11-17T21:56:36Z</dcterms:modified>
</cp:coreProperties>
</file>