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5"/>
  </p:notesMasterIdLst>
  <p:sldIdLst>
    <p:sldId id="256" r:id="rId2"/>
    <p:sldId id="717" r:id="rId3"/>
    <p:sldId id="716" r:id="rId4"/>
    <p:sldId id="257" r:id="rId5"/>
    <p:sldId id="684" r:id="rId6"/>
    <p:sldId id="694" r:id="rId7"/>
    <p:sldId id="708" r:id="rId8"/>
    <p:sldId id="731" r:id="rId9"/>
    <p:sldId id="727" r:id="rId10"/>
    <p:sldId id="666" r:id="rId11"/>
    <p:sldId id="686" r:id="rId12"/>
    <p:sldId id="526" r:id="rId13"/>
    <p:sldId id="648" r:id="rId14"/>
    <p:sldId id="714" r:id="rId15"/>
    <p:sldId id="722" r:id="rId16"/>
    <p:sldId id="730" r:id="rId17"/>
    <p:sldId id="626" r:id="rId18"/>
    <p:sldId id="667" r:id="rId19"/>
    <p:sldId id="724" r:id="rId20"/>
    <p:sldId id="725" r:id="rId21"/>
    <p:sldId id="726" r:id="rId22"/>
    <p:sldId id="700" r:id="rId23"/>
    <p:sldId id="270" r:id="rId24"/>
    <p:sldId id="723" r:id="rId25"/>
    <p:sldId id="304" r:id="rId26"/>
    <p:sldId id="305" r:id="rId27"/>
    <p:sldId id="709" r:id="rId28"/>
    <p:sldId id="259" r:id="rId29"/>
    <p:sldId id="711" r:id="rId30"/>
    <p:sldId id="689" r:id="rId31"/>
    <p:sldId id="264" r:id="rId32"/>
    <p:sldId id="688" r:id="rId33"/>
    <p:sldId id="699" r:id="rId34"/>
    <p:sldId id="701" r:id="rId35"/>
    <p:sldId id="668" r:id="rId36"/>
    <p:sldId id="295" r:id="rId37"/>
    <p:sldId id="713" r:id="rId38"/>
    <p:sldId id="298" r:id="rId39"/>
    <p:sldId id="706" r:id="rId40"/>
    <p:sldId id="721" r:id="rId41"/>
    <p:sldId id="697" r:id="rId42"/>
    <p:sldId id="692" r:id="rId43"/>
    <p:sldId id="69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6"/>
    <p:restoredTop sz="95023"/>
  </p:normalViewPr>
  <p:slideViewPr>
    <p:cSldViewPr snapToGrid="0">
      <p:cViewPr>
        <p:scale>
          <a:sx n="91" d="100"/>
          <a:sy n="91" d="100"/>
        </p:scale>
        <p:origin x="144" y="52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6757E-CF2B-7847-8660-822973289C14}" type="datetimeFigureOut">
              <a:rPr lang="en-US" smtClean="0"/>
              <a:t>1/17/24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204DF-8D6E-CF47-9FB4-E0BCAF7785D8}" type="slidenum">
              <a:rPr lang="en-US" smtClean="0"/>
              <a:t>‹#›</a:t>
            </a:fld>
            <a:endParaRPr lang="en-US"/>
          </a:p>
        </p:txBody>
      </p:sp>
    </p:spTree>
    <p:extLst>
      <p:ext uri="{BB962C8B-B14F-4D97-AF65-F5344CB8AC3E}">
        <p14:creationId xmlns:p14="http://schemas.microsoft.com/office/powerpoint/2010/main" val="365373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described mechanisms of regulation for elements that act on mRNA </a:t>
            </a:r>
          </a:p>
          <a:p>
            <a:endParaRPr lang="en-US" dirty="0"/>
          </a:p>
          <a:p>
            <a:r>
              <a:rPr lang="en-US" dirty="0"/>
              <a:t>Less clear are examples of how </a:t>
            </a:r>
            <a:r>
              <a:rPr lang="en-US" dirty="0" err="1"/>
              <a:t>ribo</a:t>
            </a:r>
            <a:r>
              <a:rPr lang="en-US" dirty="0"/>
              <a:t> composition itself affects gene reg</a:t>
            </a:r>
          </a:p>
          <a:p>
            <a:endParaRPr lang="en-US" dirty="0"/>
          </a:p>
          <a:p>
            <a:r>
              <a:rPr lang="en-US" dirty="0"/>
              <a:t>Top right: RBPs influencing access to RBS</a:t>
            </a:r>
          </a:p>
          <a:p>
            <a:r>
              <a:rPr lang="en-US" dirty="0"/>
              <a:t>A: directly blocking region</a:t>
            </a:r>
          </a:p>
          <a:p>
            <a:r>
              <a:rPr lang="en-US" dirty="0"/>
              <a:t>B: changing secondary structure of region surrounding RBS</a:t>
            </a:r>
          </a:p>
          <a:p>
            <a:endParaRPr lang="en-US" dirty="0"/>
          </a:p>
          <a:p>
            <a:r>
              <a:rPr lang="en-US" dirty="0"/>
              <a:t>RNA binding proteins (</a:t>
            </a:r>
            <a:r>
              <a:rPr lang="en-US" dirty="0" err="1"/>
              <a:t>HfQ</a:t>
            </a:r>
            <a:r>
              <a:rPr lang="en-US" dirty="0"/>
              <a:t>, </a:t>
            </a:r>
            <a:r>
              <a:rPr lang="en-US" dirty="0" err="1"/>
              <a:t>CsrA</a:t>
            </a:r>
            <a:r>
              <a:rPr lang="en-US" dirty="0"/>
              <a:t>): adaptation of susceptibility of mRNA and sRNA to RNase, modulating accessibility of </a:t>
            </a:r>
            <a:r>
              <a:rPr lang="en-US" dirty="0" err="1"/>
              <a:t>ribo</a:t>
            </a:r>
            <a:r>
              <a:rPr lang="en-US" dirty="0"/>
              <a:t> binding site of mRNA, recruiting and assisting in interaction of mRNA with other molecules, regulate formation of transcription terminator/anti-terminator structures</a:t>
            </a:r>
          </a:p>
          <a:p>
            <a:r>
              <a:rPr lang="en-US" dirty="0"/>
              <a:t>mRNAs: 5’ and 3’ UTRs have regulatory capacity, degradation</a:t>
            </a:r>
          </a:p>
          <a:p>
            <a:r>
              <a:rPr lang="en-US" dirty="0"/>
              <a:t>sRNAs: help bacteria adapt to environmental change, base pairing with mRNA either perfectly (cis) or not (trans). Bind in vicinity of </a:t>
            </a:r>
            <a:r>
              <a:rPr lang="en-US" dirty="0" err="1"/>
              <a:t>ribo</a:t>
            </a:r>
            <a:r>
              <a:rPr lang="en-US" dirty="0"/>
              <a:t> binding site to inhibit translation initiation/ stimulate mRNA decay or they can do the opposite by base pairing the 5’ UTR way upstream of RBS</a:t>
            </a:r>
          </a:p>
        </p:txBody>
      </p:sp>
      <p:sp>
        <p:nvSpPr>
          <p:cNvPr id="4" name="Slide Number Placeholder 3"/>
          <p:cNvSpPr>
            <a:spLocks noGrp="1"/>
          </p:cNvSpPr>
          <p:nvPr>
            <p:ph type="sldNum" sz="quarter" idx="5"/>
          </p:nvPr>
        </p:nvSpPr>
        <p:spPr/>
        <p:txBody>
          <a:bodyPr/>
          <a:lstStyle/>
          <a:p>
            <a:fld id="{BC1204DF-8D6E-CF47-9FB4-E0BCAF7785D8}" type="slidenum">
              <a:rPr lang="en-US" smtClean="0"/>
              <a:t>4</a:t>
            </a:fld>
            <a:endParaRPr lang="en-US"/>
          </a:p>
        </p:txBody>
      </p:sp>
    </p:spTree>
    <p:extLst>
      <p:ext uri="{BB962C8B-B14F-4D97-AF65-F5344CB8AC3E}">
        <p14:creationId xmlns:p14="http://schemas.microsoft.com/office/powerpoint/2010/main" val="14922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initiation is rate limiting step of translation and is highly regulated</a:t>
            </a:r>
          </a:p>
          <a:p>
            <a:r>
              <a:rPr lang="en-US" dirty="0" err="1"/>
              <a:t>fMet</a:t>
            </a:r>
            <a:r>
              <a:rPr lang="en-US" dirty="0"/>
              <a:t> tRNA: </a:t>
            </a:r>
            <a:r>
              <a:rPr lang="en-US" dirty="0" err="1"/>
              <a:t>forymlated</a:t>
            </a:r>
            <a:r>
              <a:rPr lang="en-US" dirty="0"/>
              <a:t> methionine that carries a “false” peptide  bond between met amino and formyl carboxyl group</a:t>
            </a:r>
          </a:p>
          <a:p>
            <a:r>
              <a:rPr lang="en-US" dirty="0"/>
              <a:t>IF1: binds to A site of 30S, maybe directs </a:t>
            </a:r>
            <a:r>
              <a:rPr lang="en-US" dirty="0" err="1"/>
              <a:t>fMet</a:t>
            </a:r>
            <a:r>
              <a:rPr lang="en-US" dirty="0"/>
              <a:t> tRNA to P site by blocking A site</a:t>
            </a:r>
          </a:p>
          <a:p>
            <a:r>
              <a:rPr lang="en-US" dirty="0"/>
              <a:t>IF2: facilitates binding of </a:t>
            </a:r>
            <a:r>
              <a:rPr lang="en-US" dirty="0" err="1"/>
              <a:t>fMet</a:t>
            </a:r>
            <a:r>
              <a:rPr lang="en-US" dirty="0"/>
              <a:t>-tRNA</a:t>
            </a:r>
          </a:p>
          <a:p>
            <a:r>
              <a:rPr lang="en-US" dirty="0"/>
              <a:t>IF3: required for binding of mRNA to 30S</a:t>
            </a:r>
          </a:p>
          <a:p>
            <a:r>
              <a:rPr lang="en-US" dirty="0"/>
              <a:t>when does 50S bind? After initiation complex</a:t>
            </a:r>
          </a:p>
          <a:p>
            <a:r>
              <a:rPr lang="en-US" dirty="0"/>
              <a:t>GTP hydrolysis powers elongation</a:t>
            </a:r>
          </a:p>
          <a:p>
            <a:r>
              <a:rPr lang="en-US" dirty="0"/>
              <a:t>Release factor: resembles tRNA, instructs peptidyl transferase to add a water molecule at the carboxyl  end of the amino acid in the P site, aa detaches from tRNA and protein is released</a:t>
            </a:r>
          </a:p>
        </p:txBody>
      </p:sp>
      <p:sp>
        <p:nvSpPr>
          <p:cNvPr id="4" name="Slide Number Placeholder 3"/>
          <p:cNvSpPr>
            <a:spLocks noGrp="1"/>
          </p:cNvSpPr>
          <p:nvPr>
            <p:ph type="sldNum" sz="quarter" idx="5"/>
          </p:nvPr>
        </p:nvSpPr>
        <p:spPr/>
        <p:txBody>
          <a:bodyPr/>
          <a:lstStyle/>
          <a:p>
            <a:fld id="{BC1204DF-8D6E-CF47-9FB4-E0BCAF7785D8}" type="slidenum">
              <a:rPr lang="en-US" smtClean="0"/>
              <a:t>32</a:t>
            </a:fld>
            <a:endParaRPr lang="en-US"/>
          </a:p>
        </p:txBody>
      </p:sp>
    </p:spTree>
    <p:extLst>
      <p:ext uri="{BB962C8B-B14F-4D97-AF65-F5344CB8AC3E}">
        <p14:creationId xmlns:p14="http://schemas.microsoft.com/office/powerpoint/2010/main" val="229097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utlple</a:t>
            </a:r>
            <a:r>
              <a:rPr lang="en-US" dirty="0"/>
              <a:t> </a:t>
            </a:r>
            <a:r>
              <a:rPr lang="en-US" dirty="0" err="1"/>
              <a:t>regulatuions</a:t>
            </a:r>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39</a:t>
            </a:fld>
            <a:endParaRPr lang="en-US"/>
          </a:p>
        </p:txBody>
      </p:sp>
    </p:spTree>
    <p:extLst>
      <p:ext uri="{BB962C8B-B14F-4D97-AF65-F5344CB8AC3E}">
        <p14:creationId xmlns:p14="http://schemas.microsoft.com/office/powerpoint/2010/main" val="3306358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a:t>
            </a:r>
            <a:r>
              <a:rPr lang="en-US" dirty="0"/>
              <a:t>. Sequence micro-heterogeneity in rRNA operons</a:t>
            </a:r>
          </a:p>
          <a:p>
            <a:r>
              <a:rPr lang="en-US" dirty="0"/>
              <a:t>ii. Diverse modifications of rRNA (stars)</a:t>
            </a:r>
          </a:p>
          <a:p>
            <a:r>
              <a:rPr lang="en-US" dirty="0"/>
              <a:t>iii. Assembly of modified r-proteins (dots)</a:t>
            </a:r>
          </a:p>
          <a:p>
            <a:r>
              <a:rPr lang="en-US" dirty="0"/>
              <a:t>iv. Conditional modifications of rRNA (either during biogenesis or on mature ribosomes)</a:t>
            </a:r>
          </a:p>
          <a:p>
            <a:r>
              <a:rPr lang="en-US" dirty="0"/>
              <a:t>v. Removal or exchange of r-proteins (specifically referring to replacing damaged r-proteins)</a:t>
            </a:r>
          </a:p>
          <a:p>
            <a:r>
              <a:rPr lang="en-US" dirty="0"/>
              <a:t>vii. </a:t>
            </a:r>
            <a:r>
              <a:rPr lang="en-US" dirty="0" err="1"/>
              <a:t>MazF</a:t>
            </a:r>
            <a:r>
              <a:rPr lang="en-US" dirty="0"/>
              <a:t> </a:t>
            </a:r>
            <a:r>
              <a:rPr lang="en-US" dirty="0" err="1"/>
              <a:t>enoribonuclease</a:t>
            </a:r>
            <a:r>
              <a:rPr lang="en-US" dirty="0"/>
              <a:t> truncates 16S rRNA</a:t>
            </a:r>
          </a:p>
          <a:p>
            <a:r>
              <a:rPr lang="en-US" dirty="0"/>
              <a:t>Straight arrows = biogenesis</a:t>
            </a:r>
          </a:p>
          <a:p>
            <a:r>
              <a:rPr lang="en-US" dirty="0"/>
              <a:t>Curved arrows = mature </a:t>
            </a:r>
            <a:r>
              <a:rPr lang="en-US" dirty="0" err="1"/>
              <a:t>ribos</a:t>
            </a:r>
            <a:endParaRPr lang="en-US" dirty="0"/>
          </a:p>
          <a:p>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40</a:t>
            </a:fld>
            <a:endParaRPr lang="en-US"/>
          </a:p>
        </p:txBody>
      </p:sp>
    </p:spTree>
    <p:extLst>
      <p:ext uri="{BB962C8B-B14F-4D97-AF65-F5344CB8AC3E}">
        <p14:creationId xmlns:p14="http://schemas.microsoft.com/office/powerpoint/2010/main" val="3828556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a:t>
            </a:r>
            <a:r>
              <a:rPr lang="en-US" dirty="0"/>
              <a:t>. Sequence micro-heterogeneity in rRNA operons</a:t>
            </a:r>
          </a:p>
          <a:p>
            <a:r>
              <a:rPr lang="en-US" dirty="0"/>
              <a:t>ii. Diverse modifications of rRNA (stars)</a:t>
            </a:r>
          </a:p>
          <a:p>
            <a:r>
              <a:rPr lang="en-US" dirty="0"/>
              <a:t>iii. Assembly of modified r-proteins (dots)</a:t>
            </a:r>
          </a:p>
          <a:p>
            <a:r>
              <a:rPr lang="en-US" dirty="0"/>
              <a:t>iv. Conditional modifications of rRNA (either during biogenesis or on mature ribosomes)</a:t>
            </a:r>
          </a:p>
          <a:p>
            <a:r>
              <a:rPr lang="en-US" dirty="0"/>
              <a:t>v. Removal or exchange of r-proteins (specifically referring to replacing damaged r-proteins)</a:t>
            </a:r>
          </a:p>
          <a:p>
            <a:r>
              <a:rPr lang="en-US" dirty="0"/>
              <a:t>vii. </a:t>
            </a:r>
            <a:r>
              <a:rPr lang="en-US" dirty="0" err="1"/>
              <a:t>MazF</a:t>
            </a:r>
            <a:r>
              <a:rPr lang="en-US" dirty="0"/>
              <a:t> </a:t>
            </a:r>
            <a:r>
              <a:rPr lang="en-US" dirty="0" err="1"/>
              <a:t>enoribonuclease</a:t>
            </a:r>
            <a:r>
              <a:rPr lang="en-US" dirty="0"/>
              <a:t> truncates 16S rRNA</a:t>
            </a:r>
          </a:p>
          <a:p>
            <a:r>
              <a:rPr lang="en-US" dirty="0"/>
              <a:t>Straight arrows = biogenesis</a:t>
            </a:r>
          </a:p>
          <a:p>
            <a:r>
              <a:rPr lang="en-US" dirty="0"/>
              <a:t>Curved arrows = mature </a:t>
            </a:r>
            <a:r>
              <a:rPr lang="en-US" dirty="0" err="1"/>
              <a:t>ribos</a:t>
            </a:r>
            <a:endParaRPr lang="en-US" dirty="0"/>
          </a:p>
          <a:p>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6</a:t>
            </a:fld>
            <a:endParaRPr lang="en-US"/>
          </a:p>
        </p:txBody>
      </p:sp>
    </p:spTree>
    <p:extLst>
      <p:ext uri="{BB962C8B-B14F-4D97-AF65-F5344CB8AC3E}">
        <p14:creationId xmlns:p14="http://schemas.microsoft.com/office/powerpoint/2010/main" val="319439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Myco</a:t>
            </a:r>
            <a:r>
              <a:rPr lang="en-US" dirty="0"/>
              <a:t> have an operon that encode several </a:t>
            </a:r>
            <a:r>
              <a:rPr lang="en-US" dirty="0" err="1"/>
              <a:t>AltRPs</a:t>
            </a:r>
            <a:endParaRPr lang="en-US" dirty="0"/>
          </a:p>
        </p:txBody>
      </p:sp>
      <p:sp>
        <p:nvSpPr>
          <p:cNvPr id="4" name="Slide Number Placeholder 3"/>
          <p:cNvSpPr>
            <a:spLocks noGrp="1"/>
          </p:cNvSpPr>
          <p:nvPr>
            <p:ph type="sldNum" sz="quarter" idx="5"/>
          </p:nvPr>
        </p:nvSpPr>
        <p:spPr/>
        <p:txBody>
          <a:bodyPr/>
          <a:lstStyle/>
          <a:p>
            <a:fld id="{BC1204DF-8D6E-CF47-9FB4-E0BCAF7785D8}" type="slidenum">
              <a:rPr lang="en-US" smtClean="0"/>
              <a:t>9</a:t>
            </a:fld>
            <a:endParaRPr lang="en-US"/>
          </a:p>
        </p:txBody>
      </p:sp>
    </p:spTree>
    <p:extLst>
      <p:ext uri="{BB962C8B-B14F-4D97-AF65-F5344CB8AC3E}">
        <p14:creationId xmlns:p14="http://schemas.microsoft.com/office/powerpoint/2010/main" val="373408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35E36-44CF-41A2-B0A4-F6B5CD6E8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72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72704-43C4-D74C-B919-F9F0BCE0F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26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35E36-44CF-41A2-B0A4-F6B5CD6E8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00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i="1"/>
              <a:t>pdpA</a:t>
            </a:r>
            <a:r>
              <a:rPr lang="en-US"/>
              <a:t> 5ʹ UTR is responsive to bS21-2</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472704-43C4-D74C-B919-F9F0BCE0F6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251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C382C-B8B7-984F-A0D4-9AF2DB9AA489}" type="slidenum">
              <a:rPr lang="en-US" smtClean="0"/>
              <a:t>23</a:t>
            </a:fld>
            <a:endParaRPr lang="en-US"/>
          </a:p>
        </p:txBody>
      </p:sp>
    </p:spTree>
    <p:extLst>
      <p:ext uri="{BB962C8B-B14F-4D97-AF65-F5344CB8AC3E}">
        <p14:creationId xmlns:p14="http://schemas.microsoft.com/office/powerpoint/2010/main" val="103698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vitro assays to assess if there are other factors in vivo that influence translation of particular mRNAs</a:t>
            </a:r>
          </a:p>
          <a:p>
            <a:r>
              <a:rPr lang="en-US" dirty="0"/>
              <a:t>Direct by ribosome or indirect by other post-transcriptional regulators</a:t>
            </a:r>
          </a:p>
        </p:txBody>
      </p:sp>
      <p:sp>
        <p:nvSpPr>
          <p:cNvPr id="4" name="Slide Number Placeholder 3"/>
          <p:cNvSpPr>
            <a:spLocks noGrp="1"/>
          </p:cNvSpPr>
          <p:nvPr>
            <p:ph type="sldNum" sz="quarter" idx="5"/>
          </p:nvPr>
        </p:nvSpPr>
        <p:spPr/>
        <p:txBody>
          <a:bodyPr/>
          <a:lstStyle/>
          <a:p>
            <a:fld id="{BC1204DF-8D6E-CF47-9FB4-E0BCAF7785D8}" type="slidenum">
              <a:rPr lang="en-US" smtClean="0"/>
              <a:t>28</a:t>
            </a:fld>
            <a:endParaRPr lang="en-US"/>
          </a:p>
        </p:txBody>
      </p:sp>
    </p:spTree>
    <p:extLst>
      <p:ext uri="{BB962C8B-B14F-4D97-AF65-F5344CB8AC3E}">
        <p14:creationId xmlns:p14="http://schemas.microsoft.com/office/powerpoint/2010/main" val="185146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94C767-41B9-8349-9E59-19511C2B9E2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68317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4C767-41B9-8349-9E59-19511C2B9E2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53084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4C767-41B9-8349-9E59-19511C2B9E2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69752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4C767-41B9-8349-9E59-19511C2B9E2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316733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94C767-41B9-8349-9E59-19511C2B9E2B}" type="datetimeFigureOut">
              <a:rPr lang="en-US" smtClean="0"/>
              <a:t>1/17/24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96107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94C767-41B9-8349-9E59-19511C2B9E2B}"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62083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94C767-41B9-8349-9E59-19511C2B9E2B}" type="datetimeFigureOut">
              <a:rPr lang="en-US" smtClean="0"/>
              <a:t>1/17/24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378119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94C767-41B9-8349-9E59-19511C2B9E2B}" type="datetimeFigureOut">
              <a:rPr lang="en-US" smtClean="0"/>
              <a:t>1/17/24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851352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4C767-41B9-8349-9E59-19511C2B9E2B}" type="datetimeFigureOut">
              <a:rPr lang="en-US" smtClean="0"/>
              <a:t>1/17/24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287713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94C767-41B9-8349-9E59-19511C2B9E2B}"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320194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94C767-41B9-8349-9E59-19511C2B9E2B}" type="datetimeFigureOut">
              <a:rPr lang="en-US" smtClean="0"/>
              <a:t>1/17/24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791AC-18F8-254C-BB67-E0E3E875BFDD}" type="slidenum">
              <a:rPr lang="en-US" smtClean="0"/>
              <a:t>‹#›</a:t>
            </a:fld>
            <a:endParaRPr lang="en-US"/>
          </a:p>
        </p:txBody>
      </p:sp>
    </p:spTree>
    <p:extLst>
      <p:ext uri="{BB962C8B-B14F-4D97-AF65-F5344CB8AC3E}">
        <p14:creationId xmlns:p14="http://schemas.microsoft.com/office/powerpoint/2010/main" val="162868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4C767-41B9-8349-9E59-19511C2B9E2B}" type="datetimeFigureOut">
              <a:rPr lang="en-US" smtClean="0"/>
              <a:t>1/17/24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791AC-18F8-254C-BB67-E0E3E875BFDD}" type="slidenum">
              <a:rPr lang="en-US" smtClean="0"/>
              <a:t>‹#›</a:t>
            </a:fld>
            <a:endParaRPr lang="en-US"/>
          </a:p>
        </p:txBody>
      </p:sp>
    </p:spTree>
    <p:extLst>
      <p:ext uri="{BB962C8B-B14F-4D97-AF65-F5344CB8AC3E}">
        <p14:creationId xmlns:p14="http://schemas.microsoft.com/office/powerpoint/2010/main" val="11696154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2315-F80E-56F4-23AC-8362BBE174DC}"/>
              </a:ext>
            </a:extLst>
          </p:cNvPr>
          <p:cNvSpPr>
            <a:spLocks noGrp="1"/>
          </p:cNvSpPr>
          <p:nvPr>
            <p:ph type="ctrTitle"/>
          </p:nvPr>
        </p:nvSpPr>
        <p:spPr/>
        <p:txBody>
          <a:bodyPr>
            <a:normAutofit fontScale="90000"/>
          </a:bodyPr>
          <a:lstStyle/>
          <a:p>
            <a:r>
              <a:rPr lang="en-US" dirty="0">
                <a:highlight>
                  <a:srgbClr val="FFFF00"/>
                </a:highlight>
              </a:rPr>
              <a:t>Exploring the role of bS21 function in bacterial pathogens</a:t>
            </a:r>
          </a:p>
        </p:txBody>
      </p:sp>
      <p:sp>
        <p:nvSpPr>
          <p:cNvPr id="3" name="Subtitle 2">
            <a:extLst>
              <a:ext uri="{FF2B5EF4-FFF2-40B4-BE49-F238E27FC236}">
                <a16:creationId xmlns:a16="http://schemas.microsoft.com/office/drawing/2014/main" id="{2A3E5B58-6C16-76A8-48BC-013E14F58628}"/>
              </a:ext>
            </a:extLst>
          </p:cNvPr>
          <p:cNvSpPr>
            <a:spLocks noGrp="1"/>
          </p:cNvSpPr>
          <p:nvPr>
            <p:ph type="subTitle" idx="1"/>
          </p:nvPr>
        </p:nvSpPr>
        <p:spPr/>
        <p:txBody>
          <a:bodyPr/>
          <a:lstStyle/>
          <a:p>
            <a:r>
              <a:rPr lang="en-US" dirty="0"/>
              <a:t>Kira Bernabe</a:t>
            </a:r>
          </a:p>
          <a:p>
            <a:r>
              <a:rPr lang="en-US" dirty="0"/>
              <a:t>CMB Seminar</a:t>
            </a:r>
          </a:p>
          <a:p>
            <a:r>
              <a:rPr lang="en-US" dirty="0"/>
              <a:t>01/26/24</a:t>
            </a:r>
          </a:p>
        </p:txBody>
      </p:sp>
    </p:spTree>
    <p:extLst>
      <p:ext uri="{BB962C8B-B14F-4D97-AF65-F5344CB8AC3E}">
        <p14:creationId xmlns:p14="http://schemas.microsoft.com/office/powerpoint/2010/main" val="2850035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video game&#10;&#10;Description automatically generated with low confidence">
            <a:extLst>
              <a:ext uri="{FF2B5EF4-FFF2-40B4-BE49-F238E27FC236}">
                <a16:creationId xmlns:a16="http://schemas.microsoft.com/office/drawing/2014/main" id="{1ED7E0C8-C44E-B9AF-FAEF-E7238858E665}"/>
              </a:ext>
            </a:extLst>
          </p:cNvPr>
          <p:cNvPicPr>
            <a:picLocks noChangeAspect="1"/>
          </p:cNvPicPr>
          <p:nvPr/>
        </p:nvPicPr>
        <p:blipFill rotWithShape="1">
          <a:blip r:embed="rId3"/>
          <a:srcRect l="48303" t="69638" r="36444"/>
          <a:stretch/>
        </p:blipFill>
        <p:spPr>
          <a:xfrm>
            <a:off x="8684364" y="3947822"/>
            <a:ext cx="1605046" cy="1618432"/>
          </a:xfrm>
          <a:prstGeom prst="rect">
            <a:avLst/>
          </a:prstGeom>
        </p:spPr>
      </p:pic>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p:txBody>
          <a:bodyPr>
            <a:normAutofit fontScale="90000"/>
          </a:bodyPr>
          <a:lstStyle/>
          <a:p>
            <a:r>
              <a:rPr lang="en-US" dirty="0"/>
              <a:t>Multiple bS21 homologs lead to heterogenous ribosomes in </a:t>
            </a:r>
            <a:r>
              <a:rPr lang="en-US" i="1" dirty="0"/>
              <a:t>Francisella tularensis </a:t>
            </a:r>
          </a:p>
        </p:txBody>
      </p:sp>
      <p:grpSp>
        <p:nvGrpSpPr>
          <p:cNvPr id="37" name="Group 36">
            <a:extLst>
              <a:ext uri="{FF2B5EF4-FFF2-40B4-BE49-F238E27FC236}">
                <a16:creationId xmlns:a16="http://schemas.microsoft.com/office/drawing/2014/main" id="{8D23FF7F-6A19-BF54-5DAF-001957354431}"/>
              </a:ext>
            </a:extLst>
          </p:cNvPr>
          <p:cNvGrpSpPr/>
          <p:nvPr/>
        </p:nvGrpSpPr>
        <p:grpSpPr>
          <a:xfrm>
            <a:off x="1237866" y="1713087"/>
            <a:ext cx="2936568" cy="592491"/>
            <a:chOff x="1237866" y="1897151"/>
            <a:chExt cx="2936568" cy="592491"/>
          </a:xfrm>
        </p:grpSpPr>
        <p:grpSp>
          <p:nvGrpSpPr>
            <p:cNvPr id="20" name="Group 19">
              <a:extLst>
                <a:ext uri="{FF2B5EF4-FFF2-40B4-BE49-F238E27FC236}">
                  <a16:creationId xmlns:a16="http://schemas.microsoft.com/office/drawing/2014/main" id="{2E048DBC-AACB-408C-8C50-DDE4C175BC67}"/>
                </a:ext>
              </a:extLst>
            </p:cNvPr>
            <p:cNvGrpSpPr/>
            <p:nvPr/>
          </p:nvGrpSpPr>
          <p:grpSpPr>
            <a:xfrm>
              <a:off x="1237866" y="2071052"/>
              <a:ext cx="2936568" cy="409498"/>
              <a:chOff x="88488" y="5508064"/>
              <a:chExt cx="2433484" cy="302800"/>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D856861-AF5D-4CD7-A60D-617A009C7AD6}"/>
                  </a:ext>
                </a:extLst>
              </p:cNvPr>
              <p:cNvSpPr/>
              <p:nvPr/>
            </p:nvSpPr>
            <p:spPr>
              <a:xfrm>
                <a:off x="1597742" y="5574890"/>
                <a:ext cx="835395" cy="235974"/>
              </a:xfrm>
              <a:prstGeom prst="rect">
                <a:avLst/>
              </a:prstGeom>
              <a:solidFill>
                <a:srgbClr val="BBE1C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2F19A2F-905C-4516-8C8C-A111EFB6A789}"/>
                  </a:ext>
                </a:extLst>
              </p:cNvPr>
              <p:cNvSpPr txBox="1"/>
              <p:nvPr/>
            </p:nvSpPr>
            <p:spPr>
              <a:xfrm>
                <a:off x="1663398" y="5519341"/>
                <a:ext cx="718056"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cspC</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8D88673-005C-44E0-9941-34265127BF1D}"/>
                </a:ext>
              </a:extLst>
            </p:cNvPr>
            <p:cNvGrpSpPr/>
            <p:nvPr/>
          </p:nvGrpSpPr>
          <p:grpSpPr>
            <a:xfrm>
              <a:off x="1307178" y="1897151"/>
              <a:ext cx="527368" cy="592491"/>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6" name="Group 35">
            <a:extLst>
              <a:ext uri="{FF2B5EF4-FFF2-40B4-BE49-F238E27FC236}">
                <a16:creationId xmlns:a16="http://schemas.microsoft.com/office/drawing/2014/main" id="{4059D46F-F0AF-4C63-D764-0B0B758C96B3}"/>
              </a:ext>
            </a:extLst>
          </p:cNvPr>
          <p:cNvGrpSpPr/>
          <p:nvPr/>
        </p:nvGrpSpPr>
        <p:grpSpPr>
          <a:xfrm>
            <a:off x="1247526" y="2974011"/>
            <a:ext cx="6271992" cy="757425"/>
            <a:chOff x="1247526" y="3373925"/>
            <a:chExt cx="6271992" cy="757425"/>
          </a:xfrm>
        </p:grpSpPr>
        <p:grpSp>
          <p:nvGrpSpPr>
            <p:cNvPr id="3" name="Group 2">
              <a:extLst>
                <a:ext uri="{FF2B5EF4-FFF2-40B4-BE49-F238E27FC236}">
                  <a16:creationId xmlns:a16="http://schemas.microsoft.com/office/drawing/2014/main" id="{1B92F4DE-56FB-4C41-A4C7-C875F904ED82}"/>
                </a:ext>
              </a:extLst>
            </p:cNvPr>
            <p:cNvGrpSpPr/>
            <p:nvPr/>
          </p:nvGrpSpPr>
          <p:grpSpPr>
            <a:xfrm>
              <a:off x="1247526" y="3667618"/>
              <a:ext cx="6271992" cy="428803"/>
              <a:chOff x="375074" y="3675587"/>
              <a:chExt cx="7597803" cy="549128"/>
            </a:xfrm>
          </p:grpSpPr>
          <p:grpSp>
            <p:nvGrpSpPr>
              <p:cNvPr id="10" name="Group 9">
                <a:extLst>
                  <a:ext uri="{FF2B5EF4-FFF2-40B4-BE49-F238E27FC236}">
                    <a16:creationId xmlns:a16="http://schemas.microsoft.com/office/drawing/2014/main" id="{AECAF56C-1FF8-461B-A083-A9E4DBA1F9D0}"/>
                  </a:ext>
                </a:extLst>
              </p:cNvPr>
              <p:cNvGrpSpPr/>
              <p:nvPr/>
            </p:nvGrpSpPr>
            <p:grpSpPr>
              <a:xfrm>
                <a:off x="682215" y="3675587"/>
                <a:ext cx="6863619" cy="527506"/>
                <a:chOff x="2873471" y="5821692"/>
                <a:chExt cx="3972892" cy="280603"/>
              </a:xfrm>
            </p:grpSpPr>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35FAEE5-7563-4F02-A146-3EBF747ABDC8}"/>
                    </a:ext>
                  </a:extLst>
                </p:cNvPr>
                <p:cNvSpPr/>
                <p:nvPr/>
              </p:nvSpPr>
              <p:spPr>
                <a:xfrm>
                  <a:off x="2886174" y="5854289"/>
                  <a:ext cx="608685" cy="235974"/>
                </a:xfrm>
                <a:prstGeom prst="rect">
                  <a:avLst/>
                </a:prstGeom>
                <a:solidFill>
                  <a:srgbClr val="DA262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dnaG</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rpoD</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yqeY</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1" name="TextBox 10">
                  <a:extLst>
                    <a:ext uri="{FF2B5EF4-FFF2-40B4-BE49-F238E27FC236}">
                      <a16:creationId xmlns:a16="http://schemas.microsoft.com/office/drawing/2014/main" id="{AE96A1C4-9A3A-4524-9FFE-C7D1B7CA94B8}"/>
                    </a:ext>
                  </a:extLst>
                </p:cNvPr>
                <p:cNvSpPr txBox="1"/>
                <p:nvPr/>
              </p:nvSpPr>
              <p:spPr>
                <a:xfrm>
                  <a:off x="2873471" y="5833740"/>
                  <a:ext cx="60758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rpsU2</a:t>
                  </a: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1306351" y="3373925"/>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5" name="Group 34">
            <a:extLst>
              <a:ext uri="{FF2B5EF4-FFF2-40B4-BE49-F238E27FC236}">
                <a16:creationId xmlns:a16="http://schemas.microsoft.com/office/drawing/2014/main" id="{2F9D9036-5953-CC59-8526-F142AADF3661}"/>
              </a:ext>
            </a:extLst>
          </p:cNvPr>
          <p:cNvGrpSpPr/>
          <p:nvPr/>
        </p:nvGrpSpPr>
        <p:grpSpPr>
          <a:xfrm>
            <a:off x="1247525" y="4399869"/>
            <a:ext cx="1758050" cy="653844"/>
            <a:chOff x="1247525" y="5117244"/>
            <a:chExt cx="1758050" cy="653844"/>
          </a:xfrm>
        </p:grpSpPr>
        <p:grpSp>
          <p:nvGrpSpPr>
            <p:cNvPr id="4" name="Group 3">
              <a:extLst>
                <a:ext uri="{FF2B5EF4-FFF2-40B4-BE49-F238E27FC236}">
                  <a16:creationId xmlns:a16="http://schemas.microsoft.com/office/drawing/2014/main" id="{2A1F6859-2CA6-4D08-9BA8-65289EB3ECC2}"/>
                </a:ext>
              </a:extLst>
            </p:cNvPr>
            <p:cNvGrpSpPr/>
            <p:nvPr/>
          </p:nvGrpSpPr>
          <p:grpSpPr>
            <a:xfrm>
              <a:off x="1247525" y="5336103"/>
              <a:ext cx="1758050" cy="414612"/>
              <a:chOff x="7425086" y="5569807"/>
              <a:chExt cx="1084733" cy="241057"/>
            </a:xfrm>
          </p:grpSpPr>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35989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1C12214-8D38-4EC7-80B6-EA689D27FD6A}"/>
                  </a:ext>
                </a:extLst>
              </p:cNvPr>
              <p:cNvSpPr txBox="1"/>
              <p:nvPr/>
            </p:nvSpPr>
            <p:spPr>
              <a:xfrm>
                <a:off x="7646030" y="5569807"/>
                <a:ext cx="534640" cy="2292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rpsU3</a:t>
                </a:r>
              </a:p>
            </p:txBody>
          </p:sp>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1306111" y="5117244"/>
              <a:ext cx="527368" cy="653844"/>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26" name="TextBox 25">
            <a:extLst>
              <a:ext uri="{FF2B5EF4-FFF2-40B4-BE49-F238E27FC236}">
                <a16:creationId xmlns:a16="http://schemas.microsoft.com/office/drawing/2014/main" id="{C8380E27-AEE7-3464-FEBE-A0C2C4A97FB9}"/>
              </a:ext>
            </a:extLst>
          </p:cNvPr>
          <p:cNvSpPr txBox="1"/>
          <p:nvPr/>
        </p:nvSpPr>
        <p:spPr>
          <a:xfrm>
            <a:off x="10528335" y="1789499"/>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bS21-1</a:t>
            </a:r>
          </a:p>
        </p:txBody>
      </p:sp>
      <p:sp>
        <p:nvSpPr>
          <p:cNvPr id="30" name="TextBox 29">
            <a:extLst>
              <a:ext uri="{FF2B5EF4-FFF2-40B4-BE49-F238E27FC236}">
                <a16:creationId xmlns:a16="http://schemas.microsoft.com/office/drawing/2014/main" id="{A940861E-C0A7-AA4F-1476-EE2C7EB1FB79}"/>
              </a:ext>
            </a:extLst>
          </p:cNvPr>
          <p:cNvSpPr txBox="1"/>
          <p:nvPr/>
        </p:nvSpPr>
        <p:spPr>
          <a:xfrm>
            <a:off x="10528335" y="3136796"/>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bS21-2</a:t>
            </a:r>
          </a:p>
        </p:txBody>
      </p:sp>
      <p:sp>
        <p:nvSpPr>
          <p:cNvPr id="31" name="TextBox 30">
            <a:extLst>
              <a:ext uri="{FF2B5EF4-FFF2-40B4-BE49-F238E27FC236}">
                <a16:creationId xmlns:a16="http://schemas.microsoft.com/office/drawing/2014/main" id="{7231317F-9F9C-3FE0-75CB-96C2A74BAB08}"/>
              </a:ext>
            </a:extLst>
          </p:cNvPr>
          <p:cNvSpPr txBox="1"/>
          <p:nvPr/>
        </p:nvSpPr>
        <p:spPr>
          <a:xfrm>
            <a:off x="10003351" y="1317654"/>
            <a:ext cx="20778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70S containing:</a:t>
            </a:r>
          </a:p>
        </p:txBody>
      </p:sp>
      <p:sp>
        <p:nvSpPr>
          <p:cNvPr id="34" name="TextBox 33">
            <a:extLst>
              <a:ext uri="{FF2B5EF4-FFF2-40B4-BE49-F238E27FC236}">
                <a16:creationId xmlns:a16="http://schemas.microsoft.com/office/drawing/2014/main" id="{B6AADFA8-3F7C-C047-1F81-CA93F7AC1ACF}"/>
              </a:ext>
            </a:extLst>
          </p:cNvPr>
          <p:cNvSpPr txBox="1"/>
          <p:nvPr/>
        </p:nvSpPr>
        <p:spPr>
          <a:xfrm>
            <a:off x="10528335" y="4484093"/>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bS21-3</a:t>
            </a:r>
          </a:p>
        </p:txBody>
      </p:sp>
      <p:sp>
        <p:nvSpPr>
          <p:cNvPr id="8" name="TextBox 7">
            <a:extLst>
              <a:ext uri="{FF2B5EF4-FFF2-40B4-BE49-F238E27FC236}">
                <a16:creationId xmlns:a16="http://schemas.microsoft.com/office/drawing/2014/main" id="{137BD16E-65A1-023B-1501-B9DA3495AD5A}"/>
              </a:ext>
            </a:extLst>
          </p:cNvPr>
          <p:cNvSpPr txBox="1"/>
          <p:nvPr/>
        </p:nvSpPr>
        <p:spPr>
          <a:xfrm>
            <a:off x="9702265" y="5304325"/>
            <a:ext cx="26799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Trautmann</a:t>
            </a:r>
            <a:r>
              <a:rPr kumimoji="0" lang="en-US" sz="1400" b="0" i="0" u="none" strike="noStrike" kern="1200" cap="none" spc="0" normalizeH="0" baseline="0" noProof="0" dirty="0">
                <a:ln>
                  <a:noFill/>
                </a:ln>
                <a:solidFill>
                  <a:prstClr val="black"/>
                </a:solidFill>
                <a:effectLst/>
                <a:uLnTx/>
                <a:uFillTx/>
                <a:latin typeface="Calibri"/>
                <a:ea typeface="+mn-ea"/>
                <a:cs typeface="+mn-cs"/>
              </a:rPr>
              <a:t> and Ramsey, 2022</a:t>
            </a:r>
          </a:p>
        </p:txBody>
      </p:sp>
      <p:pic>
        <p:nvPicPr>
          <p:cNvPr id="38" name="Picture 37" descr="A screenshot of a video game&#10;&#10;Description automatically generated with low confidence">
            <a:extLst>
              <a:ext uri="{FF2B5EF4-FFF2-40B4-BE49-F238E27FC236}">
                <a16:creationId xmlns:a16="http://schemas.microsoft.com/office/drawing/2014/main" id="{841E4758-7357-49C5-03BF-67E57293C1D9}"/>
              </a:ext>
            </a:extLst>
          </p:cNvPr>
          <p:cNvPicPr>
            <a:picLocks noChangeAspect="1"/>
          </p:cNvPicPr>
          <p:nvPr/>
        </p:nvPicPr>
        <p:blipFill rotWithShape="1">
          <a:blip r:embed="rId3"/>
          <a:srcRect l="48303" t="39798" r="36444" b="33221"/>
          <a:stretch/>
        </p:blipFill>
        <p:spPr>
          <a:xfrm>
            <a:off x="8684364" y="2633918"/>
            <a:ext cx="1605046" cy="1438149"/>
          </a:xfrm>
          <a:prstGeom prst="rect">
            <a:avLst/>
          </a:prstGeom>
        </p:spPr>
      </p:pic>
      <p:pic>
        <p:nvPicPr>
          <p:cNvPr id="39" name="Picture 38" descr="A screenshot of a video game&#10;&#10;Description automatically generated with low confidence">
            <a:extLst>
              <a:ext uri="{FF2B5EF4-FFF2-40B4-BE49-F238E27FC236}">
                <a16:creationId xmlns:a16="http://schemas.microsoft.com/office/drawing/2014/main" id="{6B441FDA-1EB9-ABB9-DF3D-63D0768A2428}"/>
              </a:ext>
            </a:extLst>
          </p:cNvPr>
          <p:cNvPicPr>
            <a:picLocks noChangeAspect="1"/>
          </p:cNvPicPr>
          <p:nvPr/>
        </p:nvPicPr>
        <p:blipFill rotWithShape="1">
          <a:blip r:embed="rId3"/>
          <a:srcRect l="48303" t="10651" r="36444" b="63061"/>
          <a:stretch/>
        </p:blipFill>
        <p:spPr>
          <a:xfrm>
            <a:off x="8684364" y="1356929"/>
            <a:ext cx="1605046" cy="1401234"/>
          </a:xfrm>
          <a:prstGeom prst="rect">
            <a:avLst/>
          </a:prstGeom>
        </p:spPr>
      </p:pic>
    </p:spTree>
    <p:extLst>
      <p:ext uri="{BB962C8B-B14F-4D97-AF65-F5344CB8AC3E}">
        <p14:creationId xmlns:p14="http://schemas.microsoft.com/office/powerpoint/2010/main" val="24191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3DB813-027E-D072-C5D3-A796225A7F8B}"/>
              </a:ext>
            </a:extLst>
          </p:cNvPr>
          <p:cNvSpPr>
            <a:spLocks noGrp="1"/>
          </p:cNvSpPr>
          <p:nvPr>
            <p:ph type="title"/>
          </p:nvPr>
        </p:nvSpPr>
        <p:spPr/>
        <p:txBody>
          <a:bodyPr/>
          <a:lstStyle/>
          <a:p>
            <a:r>
              <a:rPr lang="en-US" cap="none" dirty="0"/>
              <a:t>bS21: a small subunit ribosomal protein</a:t>
            </a:r>
            <a:endParaRPr lang="en-US" dirty="0"/>
          </a:p>
        </p:txBody>
      </p:sp>
      <p:pic>
        <p:nvPicPr>
          <p:cNvPr id="5" name="Content Placeholder 4" descr="A structure of a protein&#10;&#10;Description automatically generated with medium confidence">
            <a:extLst>
              <a:ext uri="{FF2B5EF4-FFF2-40B4-BE49-F238E27FC236}">
                <a16:creationId xmlns:a16="http://schemas.microsoft.com/office/drawing/2014/main" id="{54E0074C-D3F9-4F9D-1DBB-1D6D2BB78A16}"/>
              </a:ext>
            </a:extLst>
          </p:cNvPr>
          <p:cNvPicPr>
            <a:picLocks noGrp="1" noChangeAspect="1"/>
          </p:cNvPicPr>
          <p:nvPr>
            <p:ph idx="4294967295"/>
          </p:nvPr>
        </p:nvPicPr>
        <p:blipFill>
          <a:blip r:embed="rId2"/>
          <a:stretch>
            <a:fillRect/>
          </a:stretch>
        </p:blipFill>
        <p:spPr>
          <a:xfrm>
            <a:off x="1534318" y="1543204"/>
            <a:ext cx="3365500" cy="4076700"/>
          </a:xfrm>
        </p:spPr>
      </p:pic>
      <p:pic>
        <p:nvPicPr>
          <p:cNvPr id="8" name="Picture 7" descr="A close-up of a dna model&#10;&#10;Description automatically generated">
            <a:extLst>
              <a:ext uri="{FF2B5EF4-FFF2-40B4-BE49-F238E27FC236}">
                <a16:creationId xmlns:a16="http://schemas.microsoft.com/office/drawing/2014/main" id="{3C182D88-70FE-4FF5-F7B1-A77FECF5750F}"/>
              </a:ext>
            </a:extLst>
          </p:cNvPr>
          <p:cNvPicPr>
            <a:picLocks noChangeAspect="1"/>
          </p:cNvPicPr>
          <p:nvPr/>
        </p:nvPicPr>
        <p:blipFill>
          <a:blip r:embed="rId3"/>
          <a:stretch>
            <a:fillRect/>
          </a:stretch>
        </p:blipFill>
        <p:spPr>
          <a:xfrm>
            <a:off x="5595936" y="1376363"/>
            <a:ext cx="5548313" cy="4966083"/>
          </a:xfrm>
          <a:prstGeom prst="rect">
            <a:avLst/>
          </a:prstGeom>
        </p:spPr>
      </p:pic>
      <p:sp>
        <p:nvSpPr>
          <p:cNvPr id="10" name="TextBox 9">
            <a:extLst>
              <a:ext uri="{FF2B5EF4-FFF2-40B4-BE49-F238E27FC236}">
                <a16:creationId xmlns:a16="http://schemas.microsoft.com/office/drawing/2014/main" id="{1C053D47-F853-1E37-906D-A4A89E9D4BD2}"/>
              </a:ext>
            </a:extLst>
          </p:cNvPr>
          <p:cNvSpPr txBox="1"/>
          <p:nvPr/>
        </p:nvSpPr>
        <p:spPr>
          <a:xfrm>
            <a:off x="378619" y="6157780"/>
            <a:ext cx="6100762" cy="461665"/>
          </a:xfrm>
          <a:prstGeom prst="rect">
            <a:avLst/>
          </a:prstGeom>
          <a:noFill/>
        </p:spPr>
        <p:txBody>
          <a:bodyPr wrap="square">
            <a:spAutoFit/>
          </a:bodyPr>
          <a:lstStyle/>
          <a:p>
            <a:pPr marL="98425" lvl="0" indent="0" algn="l" rtl="0">
              <a:lnSpc>
                <a:spcPct val="100000"/>
              </a:lnSpc>
              <a:spcBef>
                <a:spcPts val="0"/>
              </a:spcBef>
              <a:spcAft>
                <a:spcPts val="0"/>
              </a:spcAft>
              <a:buSzPts val="3000"/>
              <a:buNone/>
            </a:pPr>
            <a:r>
              <a:rPr lang="en-US" sz="2400" dirty="0"/>
              <a:t>bS21 is involved in translation initiation</a:t>
            </a:r>
          </a:p>
        </p:txBody>
      </p:sp>
    </p:spTree>
    <p:extLst>
      <p:ext uri="{BB962C8B-B14F-4D97-AF65-F5344CB8AC3E}">
        <p14:creationId xmlns:p14="http://schemas.microsoft.com/office/powerpoint/2010/main" val="23651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004656-2736-6947-8BDB-249EB9A8C625}"/>
              </a:ext>
            </a:extLst>
          </p:cNvPr>
          <p:cNvPicPr>
            <a:picLocks noChangeAspect="1"/>
          </p:cNvPicPr>
          <p:nvPr/>
        </p:nvPicPr>
        <p:blipFill rotWithShape="1">
          <a:blip r:embed="rId2">
            <a:extLst>
              <a:ext uri="{28A0092B-C50C-407E-A947-70E740481C1C}">
                <a14:useLocalDpi xmlns:a14="http://schemas.microsoft.com/office/drawing/2010/main" val="0"/>
              </a:ext>
            </a:extLst>
          </a:blip>
          <a:srcRect l="2375" t="1540" r="24625"/>
          <a:stretch/>
        </p:blipFill>
        <p:spPr>
          <a:xfrm>
            <a:off x="6893955" y="2025423"/>
            <a:ext cx="5082119" cy="3855720"/>
          </a:xfrm>
          <a:prstGeom prst="rect">
            <a:avLst/>
          </a:prstGeom>
        </p:spPr>
      </p:pic>
      <p:sp>
        <p:nvSpPr>
          <p:cNvPr id="17" name="Content Placeholder 16"/>
          <p:cNvSpPr>
            <a:spLocks noGrp="1"/>
          </p:cNvSpPr>
          <p:nvPr>
            <p:ph idx="1"/>
          </p:nvPr>
        </p:nvSpPr>
        <p:spPr>
          <a:xfrm>
            <a:off x="144378" y="1567849"/>
            <a:ext cx="8144216" cy="5112899"/>
          </a:xfrm>
        </p:spPr>
        <p:txBody>
          <a:bodyPr>
            <a:normAutofit lnSpcReduction="10000"/>
          </a:bodyPr>
          <a:lstStyle/>
          <a:p>
            <a:pPr marL="11113" lvl="1" indent="0">
              <a:lnSpc>
                <a:spcPct val="150000"/>
              </a:lnSpc>
              <a:buNone/>
            </a:pPr>
            <a:r>
              <a:rPr lang="en-US" dirty="0"/>
              <a:t>Non-essential ?</a:t>
            </a:r>
          </a:p>
          <a:p>
            <a:pPr marL="11113" lvl="1" indent="0">
              <a:lnSpc>
                <a:spcPct val="150000"/>
              </a:lnSpc>
              <a:buNone/>
            </a:pPr>
            <a:r>
              <a:rPr lang="en-US" dirty="0"/>
              <a:t>Can be easily exchanged</a:t>
            </a:r>
          </a:p>
          <a:p>
            <a:pPr marL="11113" lvl="1" indent="0">
              <a:lnSpc>
                <a:spcPct val="150000"/>
              </a:lnSpc>
              <a:buNone/>
            </a:pPr>
            <a:r>
              <a:rPr lang="en-US" dirty="0"/>
              <a:t>Implicated in control of specific processes</a:t>
            </a:r>
          </a:p>
          <a:p>
            <a:pPr marL="411163" lvl="2" indent="0">
              <a:lnSpc>
                <a:spcPct val="150000"/>
              </a:lnSpc>
              <a:spcBef>
                <a:spcPts val="0"/>
              </a:spcBef>
              <a:buNone/>
            </a:pPr>
            <a:r>
              <a:rPr lang="en-US" sz="2400" dirty="0"/>
              <a:t>biofilm</a:t>
            </a:r>
          </a:p>
          <a:p>
            <a:pPr marL="411163" lvl="2" indent="0">
              <a:lnSpc>
                <a:spcPct val="150000"/>
              </a:lnSpc>
              <a:spcBef>
                <a:spcPts val="0"/>
              </a:spcBef>
              <a:buNone/>
            </a:pPr>
            <a:r>
              <a:rPr lang="en-US" sz="2400" dirty="0"/>
              <a:t>motility</a:t>
            </a:r>
          </a:p>
          <a:p>
            <a:pPr marL="411163" lvl="2" indent="0">
              <a:lnSpc>
                <a:spcPct val="150000"/>
              </a:lnSpc>
              <a:spcBef>
                <a:spcPts val="0"/>
              </a:spcBef>
              <a:buNone/>
            </a:pPr>
            <a:r>
              <a:rPr lang="en-US" sz="2400" dirty="0"/>
              <a:t>acid stress resistance</a:t>
            </a:r>
          </a:p>
          <a:p>
            <a:pPr marL="411163" lvl="2" indent="0">
              <a:lnSpc>
                <a:spcPct val="150000"/>
              </a:lnSpc>
              <a:spcBef>
                <a:spcPts val="0"/>
              </a:spcBef>
              <a:buNone/>
            </a:pPr>
            <a:r>
              <a:rPr lang="en-US" sz="2400" dirty="0"/>
              <a:t>antibiotic resistance</a:t>
            </a:r>
          </a:p>
          <a:p>
            <a:pPr marL="411163" lvl="2" indent="0">
              <a:lnSpc>
                <a:spcPct val="150000"/>
              </a:lnSpc>
              <a:spcBef>
                <a:spcPts val="0"/>
              </a:spcBef>
              <a:buNone/>
            </a:pPr>
            <a:r>
              <a:rPr lang="en-US" sz="2400" dirty="0"/>
              <a:t>virulence</a:t>
            </a:r>
          </a:p>
          <a:p>
            <a:pPr marL="11113" lvl="1" indent="0">
              <a:lnSpc>
                <a:spcPct val="150000"/>
              </a:lnSpc>
              <a:buNone/>
            </a:pPr>
            <a:r>
              <a:rPr lang="en-US" dirty="0"/>
              <a:t>Involved in translation initiation</a:t>
            </a:r>
          </a:p>
          <a:p>
            <a:pPr marL="11113" lvl="1" indent="0">
              <a:lnSpc>
                <a:spcPct val="150000"/>
              </a:lnSpc>
              <a:buNone/>
            </a:pPr>
            <a:endParaRPr lang="en-US" dirty="0"/>
          </a:p>
          <a:p>
            <a:pPr marL="11113" lvl="1"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a:p>
            <a:pPr marL="0" indent="0">
              <a:lnSpc>
                <a:spcPct val="150000"/>
              </a:lnSpc>
              <a:buNone/>
            </a:pPr>
            <a:endParaRPr lang="en-US" dirty="0"/>
          </a:p>
        </p:txBody>
      </p:sp>
      <p:sp>
        <p:nvSpPr>
          <p:cNvPr id="2" name="Title 1"/>
          <p:cNvSpPr>
            <a:spLocks noGrp="1"/>
          </p:cNvSpPr>
          <p:nvPr>
            <p:ph type="title"/>
          </p:nvPr>
        </p:nvSpPr>
        <p:spPr>
          <a:xfrm>
            <a:off x="1" y="118204"/>
            <a:ext cx="12191999" cy="1104954"/>
          </a:xfrm>
        </p:spPr>
        <p:txBody>
          <a:bodyPr>
            <a:normAutofit/>
          </a:bodyPr>
          <a:lstStyle/>
          <a:p>
            <a:r>
              <a:rPr lang="en-US" dirty="0"/>
              <a:t>The function of a bS21 in various bacteria</a:t>
            </a:r>
          </a:p>
        </p:txBody>
      </p:sp>
      <p:grpSp>
        <p:nvGrpSpPr>
          <p:cNvPr id="3" name="Group 2">
            <a:extLst>
              <a:ext uri="{FF2B5EF4-FFF2-40B4-BE49-F238E27FC236}">
                <a16:creationId xmlns:a16="http://schemas.microsoft.com/office/drawing/2014/main" id="{3D53E168-686F-AF49-9C2D-C28131A09342}"/>
              </a:ext>
            </a:extLst>
          </p:cNvPr>
          <p:cNvGrpSpPr/>
          <p:nvPr/>
        </p:nvGrpSpPr>
        <p:grpSpPr>
          <a:xfrm>
            <a:off x="7527599" y="2324492"/>
            <a:ext cx="4434086" cy="4259910"/>
            <a:chOff x="4637" y="2324492"/>
            <a:chExt cx="4434086" cy="4259910"/>
          </a:xfrm>
        </p:grpSpPr>
        <p:sp>
          <p:nvSpPr>
            <p:cNvPr id="35" name="TextBox 34">
              <a:extLst>
                <a:ext uri="{FF2B5EF4-FFF2-40B4-BE49-F238E27FC236}">
                  <a16:creationId xmlns:a16="http://schemas.microsoft.com/office/drawing/2014/main" id="{0044A769-7EB6-8F42-B05B-932B17D2B8F4}"/>
                </a:ext>
              </a:extLst>
            </p:cNvPr>
            <p:cNvSpPr txBox="1"/>
            <p:nvPr/>
          </p:nvSpPr>
          <p:spPr>
            <a:xfrm>
              <a:off x="3058473" y="2324492"/>
              <a:ext cx="138025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Arial" charset="0"/>
                  <a:cs typeface="Arial" charset="0"/>
                </a:rPr>
                <a:t>mRNA channel</a:t>
              </a:r>
            </a:p>
          </p:txBody>
        </p:sp>
        <p:cxnSp>
          <p:nvCxnSpPr>
            <p:cNvPr id="38" name="Straight Connector 37">
              <a:extLst>
                <a:ext uri="{FF2B5EF4-FFF2-40B4-BE49-F238E27FC236}">
                  <a16:creationId xmlns:a16="http://schemas.microsoft.com/office/drawing/2014/main" id="{1C1912F0-5885-654C-ACBB-2825C33BAC22}"/>
                </a:ext>
              </a:extLst>
            </p:cNvPr>
            <p:cNvCxnSpPr/>
            <p:nvPr/>
          </p:nvCxnSpPr>
          <p:spPr>
            <a:xfrm flipH="1">
              <a:off x="2558865" y="2632269"/>
              <a:ext cx="684348" cy="546207"/>
            </a:xfrm>
            <a:prstGeom prst="line">
              <a:avLst/>
            </a:prstGeom>
            <a:ln w="9525">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5AE2780-343C-104D-896B-C35A551CE77B}"/>
                </a:ext>
              </a:extLst>
            </p:cNvPr>
            <p:cNvSpPr txBox="1"/>
            <p:nvPr/>
          </p:nvSpPr>
          <p:spPr>
            <a:xfrm>
              <a:off x="2448883" y="6215070"/>
              <a:ext cx="19898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Hannah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Trautmann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9DACC433-B78A-6843-9DC1-9B41FF69343B}"/>
                </a:ext>
              </a:extLst>
            </p:cNvPr>
            <p:cNvSpPr txBox="1"/>
            <p:nvPr/>
          </p:nvSpPr>
          <p:spPr>
            <a:xfrm>
              <a:off x="4637" y="5522573"/>
              <a:ext cx="2303615" cy="1061829"/>
            </a:xfrm>
            <a:prstGeom prst="rect">
              <a:avLst/>
            </a:prstGeom>
            <a:solidFill>
              <a:schemeClr val="bg1">
                <a:lumMod val="85000"/>
              </a:schemeClr>
            </a:solidFill>
          </p:spPr>
          <p:txBody>
            <a:bodyPr wrap="square" rtlCol="0">
              <a:spAutoFit/>
            </a:bodyPr>
            <a:lstStyle/>
            <a:p>
              <a:pPr marL="285750" marR="0" lvl="0" indent="-285750" algn="l" defTabSz="457200" rtl="0" eaLnBrk="1" fontAlgn="auto" latinLnBrk="0" hangingPunct="1">
                <a:lnSpc>
                  <a:spcPct val="150000"/>
                </a:lnSpc>
                <a:spcBef>
                  <a:spcPts val="0"/>
                </a:spcBef>
                <a:spcAft>
                  <a:spcPts val="0"/>
                </a:spcAft>
                <a:buClrTx/>
                <a:buSzTx/>
                <a:buFont typeface="Arial" charset="0"/>
                <a:buChar char="•"/>
                <a:tabLst/>
                <a:defRPr/>
              </a:pPr>
              <a:r>
                <a:rPr kumimoji="0" lang="en-US" sz="1400" b="1" i="0" u="none" strike="noStrike" kern="1200" cap="none" spc="0" normalizeH="0" baseline="0" noProof="0" dirty="0">
                  <a:ln>
                    <a:noFill/>
                  </a:ln>
                  <a:solidFill>
                    <a:srgbClr val="FFFF00"/>
                  </a:solidFill>
                  <a:effectLst/>
                  <a:uLnTx/>
                  <a:uFillTx/>
                  <a:latin typeface="Arial" charset="0"/>
                  <a:ea typeface="Arial" charset="0"/>
                  <a:cs typeface="Arial" charset="0"/>
                </a:rPr>
                <a:t>P-site tRNA ASL </a:t>
              </a:r>
            </a:p>
            <a:p>
              <a:pPr marL="285750" marR="0" lvl="0" indent="-285750" algn="l" defTabSz="457200" rtl="0" eaLnBrk="1" fontAlgn="auto" latinLnBrk="0" hangingPunct="1">
                <a:lnSpc>
                  <a:spcPct val="150000"/>
                </a:lnSpc>
                <a:spcBef>
                  <a:spcPts val="0"/>
                </a:spcBef>
                <a:spcAft>
                  <a:spcPts val="0"/>
                </a:spcAft>
                <a:buClrTx/>
                <a:buSzTx/>
                <a:buFont typeface="Arial" charset="0"/>
                <a:buChar char="•"/>
                <a:tabLst/>
                <a:defRPr/>
              </a:pPr>
              <a:r>
                <a:rPr kumimoji="0" lang="en-US" sz="1400" b="1" i="0" u="none" strike="noStrike" kern="1200" cap="none" spc="0" normalizeH="0" baseline="0" noProof="0" dirty="0">
                  <a:ln>
                    <a:noFill/>
                  </a:ln>
                  <a:solidFill>
                    <a:srgbClr val="0070C0"/>
                  </a:solidFill>
                  <a:effectLst/>
                  <a:uLnTx/>
                  <a:uFillTx/>
                  <a:latin typeface="Arial" charset="0"/>
                  <a:ea typeface="Arial" charset="0"/>
                  <a:cs typeface="Arial" charset="0"/>
                </a:rPr>
                <a:t>mRNA (P-site codon)</a:t>
              </a:r>
            </a:p>
            <a:p>
              <a:pPr marL="285750" marR="0" lvl="0" indent="-285750" algn="l" defTabSz="457200" rtl="0" eaLnBrk="1" fontAlgn="auto" latinLnBrk="0" hangingPunct="1">
                <a:lnSpc>
                  <a:spcPct val="150000"/>
                </a:lnSpc>
                <a:spcBef>
                  <a:spcPts val="0"/>
                </a:spcBef>
                <a:spcAft>
                  <a:spcPts val="0"/>
                </a:spcAft>
                <a:buClrTx/>
                <a:buSzTx/>
                <a:buFont typeface="Arial" charset="0"/>
                <a:buChar char="•"/>
                <a:tabLst/>
                <a:defRPr/>
              </a:pPr>
              <a:r>
                <a:rPr kumimoji="0" lang="en-US" sz="1400" b="1" i="0" u="none" strike="noStrike" kern="1200" cap="none" spc="0" normalizeH="0" baseline="0" noProof="0" dirty="0">
                  <a:ln>
                    <a:noFill/>
                  </a:ln>
                  <a:solidFill>
                    <a:srgbClr val="FF0000"/>
                  </a:solidFill>
                  <a:effectLst/>
                  <a:uLnTx/>
                  <a:uFillTx/>
                  <a:latin typeface="Arial" charset="0"/>
                  <a:ea typeface="Arial" charset="0"/>
                  <a:cs typeface="Arial" charset="0"/>
                </a:rPr>
                <a:t>bS21</a:t>
              </a:r>
            </a:p>
          </p:txBody>
        </p:sp>
      </p:grpSp>
    </p:spTree>
    <p:extLst>
      <p:ext uri="{BB962C8B-B14F-4D97-AF65-F5344CB8AC3E}">
        <p14:creationId xmlns:p14="http://schemas.microsoft.com/office/powerpoint/2010/main" val="246348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F7907D-CFA0-3039-80E8-46B069DF614E}"/>
              </a:ext>
            </a:extLst>
          </p:cNvPr>
          <p:cNvPicPr>
            <a:picLocks noChangeAspect="1"/>
          </p:cNvPicPr>
          <p:nvPr/>
        </p:nvPicPr>
        <p:blipFill rotWithShape="1">
          <a:blip r:embed="rId3"/>
          <a:srcRect b="42454"/>
          <a:stretch/>
        </p:blipFill>
        <p:spPr>
          <a:xfrm>
            <a:off x="110840" y="3710059"/>
            <a:ext cx="6297313" cy="2927757"/>
          </a:xfrm>
          <a:prstGeom prst="rect">
            <a:avLst/>
          </a:prstGeom>
        </p:spPr>
      </p:pic>
      <p:grpSp>
        <p:nvGrpSpPr>
          <p:cNvPr id="79" name="Group 78">
            <a:extLst>
              <a:ext uri="{FF2B5EF4-FFF2-40B4-BE49-F238E27FC236}">
                <a16:creationId xmlns:a16="http://schemas.microsoft.com/office/drawing/2014/main" id="{4A1BEB56-EE30-247D-D926-0FFFB85EFF86}"/>
              </a:ext>
            </a:extLst>
          </p:cNvPr>
          <p:cNvGrpSpPr/>
          <p:nvPr/>
        </p:nvGrpSpPr>
        <p:grpSpPr>
          <a:xfrm>
            <a:off x="4894974" y="1461901"/>
            <a:ext cx="2734012" cy="844643"/>
            <a:chOff x="3772606" y="1461901"/>
            <a:chExt cx="2734012" cy="844643"/>
          </a:xfrm>
        </p:grpSpPr>
        <p:sp>
          <p:nvSpPr>
            <p:cNvPr id="35" name="TextBox 34">
              <a:extLst>
                <a:ext uri="{FF2B5EF4-FFF2-40B4-BE49-F238E27FC236}">
                  <a16:creationId xmlns:a16="http://schemas.microsoft.com/office/drawing/2014/main" id="{774A5D53-EC0B-0FE7-C085-F09F4CFFE595}"/>
                </a:ext>
              </a:extLst>
            </p:cNvPr>
            <p:cNvSpPr txBox="1"/>
            <p:nvPr/>
          </p:nvSpPr>
          <p:spPr>
            <a:xfrm>
              <a:off x="3772606" y="1461901"/>
              <a:ext cx="273401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Anti-Shine-Dalgarno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ASD</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p>
          </p:txBody>
        </p:sp>
        <p:sp>
          <p:nvSpPr>
            <p:cNvPr id="36" name="Left Brace 35">
              <a:extLst>
                <a:ext uri="{FF2B5EF4-FFF2-40B4-BE49-F238E27FC236}">
                  <a16:creationId xmlns:a16="http://schemas.microsoft.com/office/drawing/2014/main" id="{4C929069-956E-C01B-C9C9-B78BD9C9A2C2}"/>
                </a:ext>
              </a:extLst>
            </p:cNvPr>
            <p:cNvSpPr/>
            <p:nvPr/>
          </p:nvSpPr>
          <p:spPr>
            <a:xfrm rot="5400000">
              <a:off x="5062874" y="1722397"/>
              <a:ext cx="118723" cy="1049571"/>
            </a:xfrm>
            <a:prstGeom prst="leftBrace">
              <a:avLst/>
            </a:prstGeom>
            <a:ln w="12700"/>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4" name="Group 73">
            <a:extLst>
              <a:ext uri="{FF2B5EF4-FFF2-40B4-BE49-F238E27FC236}">
                <a16:creationId xmlns:a16="http://schemas.microsoft.com/office/drawing/2014/main" id="{187515AA-8B55-7085-2072-1CC8FE310F97}"/>
              </a:ext>
            </a:extLst>
          </p:cNvPr>
          <p:cNvGrpSpPr/>
          <p:nvPr/>
        </p:nvGrpSpPr>
        <p:grpSpPr>
          <a:xfrm>
            <a:off x="5367600" y="2851394"/>
            <a:ext cx="1754005" cy="797139"/>
            <a:chOff x="1298721" y="2579901"/>
            <a:chExt cx="1754005" cy="797139"/>
          </a:xfrm>
        </p:grpSpPr>
        <p:sp>
          <p:nvSpPr>
            <p:cNvPr id="67" name="TextBox 66">
              <a:extLst>
                <a:ext uri="{FF2B5EF4-FFF2-40B4-BE49-F238E27FC236}">
                  <a16:creationId xmlns:a16="http://schemas.microsoft.com/office/drawing/2014/main" id="{0D32C29D-C11A-12AE-935D-6DA8B0BBC127}"/>
                </a:ext>
              </a:extLst>
            </p:cNvPr>
            <p:cNvSpPr txBox="1"/>
            <p:nvPr/>
          </p:nvSpPr>
          <p:spPr>
            <a:xfrm>
              <a:off x="1298721" y="2730709"/>
              <a:ext cx="1754005"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Shine-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Dalgarno (</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SD</a:t>
              </a: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p>
          </p:txBody>
        </p:sp>
        <p:sp>
          <p:nvSpPr>
            <p:cNvPr id="68" name="Left Brace 67">
              <a:extLst>
                <a:ext uri="{FF2B5EF4-FFF2-40B4-BE49-F238E27FC236}">
                  <a16:creationId xmlns:a16="http://schemas.microsoft.com/office/drawing/2014/main" id="{B9389C79-D6D8-064D-EB54-5004F5534B4E}"/>
                </a:ext>
              </a:extLst>
            </p:cNvPr>
            <p:cNvSpPr/>
            <p:nvPr/>
          </p:nvSpPr>
          <p:spPr>
            <a:xfrm rot="16200000" flipV="1">
              <a:off x="2116363" y="2114477"/>
              <a:ext cx="118723" cy="1049571"/>
            </a:xfrm>
            <a:prstGeom prst="leftBrace">
              <a:avLst/>
            </a:prstGeom>
            <a:ln w="12700"/>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1" name="Group 80">
            <a:extLst>
              <a:ext uri="{FF2B5EF4-FFF2-40B4-BE49-F238E27FC236}">
                <a16:creationId xmlns:a16="http://schemas.microsoft.com/office/drawing/2014/main" id="{C8714C3B-44B3-F470-4B2E-98C6ED448C04}"/>
              </a:ext>
            </a:extLst>
          </p:cNvPr>
          <p:cNvGrpSpPr/>
          <p:nvPr/>
        </p:nvGrpSpPr>
        <p:grpSpPr>
          <a:xfrm>
            <a:off x="4434124" y="2547723"/>
            <a:ext cx="5136910" cy="702044"/>
            <a:chOff x="110840" y="2547723"/>
            <a:chExt cx="5136910" cy="702044"/>
          </a:xfrm>
        </p:grpSpPr>
        <p:grpSp>
          <p:nvGrpSpPr>
            <p:cNvPr id="73" name="Group 72">
              <a:extLst>
                <a:ext uri="{FF2B5EF4-FFF2-40B4-BE49-F238E27FC236}">
                  <a16:creationId xmlns:a16="http://schemas.microsoft.com/office/drawing/2014/main" id="{B8D16119-095F-490F-4059-5D07DDE2C017}"/>
                </a:ext>
              </a:extLst>
            </p:cNvPr>
            <p:cNvGrpSpPr/>
            <p:nvPr/>
          </p:nvGrpSpPr>
          <p:grpSpPr>
            <a:xfrm>
              <a:off x="110840" y="2547723"/>
              <a:ext cx="4792397" cy="369332"/>
              <a:chOff x="365245" y="2276230"/>
              <a:chExt cx="4792397" cy="369332"/>
            </a:xfrm>
          </p:grpSpPr>
          <p:sp>
            <p:nvSpPr>
              <p:cNvPr id="22" name="TextBox 21">
                <a:extLst>
                  <a:ext uri="{FF2B5EF4-FFF2-40B4-BE49-F238E27FC236}">
                    <a16:creationId xmlns:a16="http://schemas.microsoft.com/office/drawing/2014/main" id="{37C7C666-D6D5-1381-7454-B5F3336BA219}"/>
                  </a:ext>
                </a:extLst>
              </p:cNvPr>
              <p:cNvSpPr txBox="1"/>
              <p:nvPr/>
            </p:nvSpPr>
            <p:spPr>
              <a:xfrm>
                <a:off x="783627" y="2276230"/>
                <a:ext cx="40126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 normalizeH="0" baseline="0" noProof="0">
                    <a:ln>
                      <a:noFill/>
                    </a:ln>
                    <a:solidFill>
                      <a:srgbClr val="002060"/>
                    </a:solidFill>
                    <a:effectLst/>
                    <a:uLnTx/>
                    <a:uFillTx/>
                    <a:latin typeface="Courier New" panose="02070309020205020404" pitchFamily="49" charset="0"/>
                    <a:ea typeface="+mn-ea"/>
                    <a:cs typeface="Courier New" panose="02070309020205020404" pitchFamily="49" charset="0"/>
                  </a:rPr>
                  <a:t>NNNNN</a:t>
                </a:r>
                <a:r>
                  <a:rPr kumimoji="0" lang="en-US" sz="1800" b="1" i="0" u="none" strike="noStrike" kern="1200" cap="none" spc="150" normalizeH="0" baseline="0" noProof="0">
                    <a:ln>
                      <a:noFill/>
                    </a:ln>
                    <a:solidFill>
                      <a:srgbClr val="002060"/>
                    </a:solidFill>
                    <a:effectLst/>
                    <a:uLnTx/>
                    <a:uFillTx/>
                    <a:latin typeface="Courier New" panose="02070309020205020404" pitchFamily="49" charset="0"/>
                    <a:ea typeface="+mn-ea"/>
                    <a:cs typeface="Courier New" panose="02070309020205020404" pitchFamily="49" charset="0"/>
                  </a:rPr>
                  <a:t>AGGAGGU</a:t>
                </a:r>
                <a:r>
                  <a:rPr kumimoji="0" lang="en-US" sz="1800" b="0" i="0" u="none" strike="noStrike" kern="1200" cap="none" spc="150" normalizeH="0" baseline="0" noProof="0">
                    <a:ln>
                      <a:noFill/>
                    </a:ln>
                    <a:solidFill>
                      <a:srgbClr val="002060"/>
                    </a:solidFill>
                    <a:effectLst/>
                    <a:uLnTx/>
                    <a:uFillTx/>
                    <a:latin typeface="Courier New" panose="02070309020205020404" pitchFamily="49" charset="0"/>
                    <a:ea typeface="+mn-ea"/>
                    <a:cs typeface="Courier New" panose="02070309020205020404" pitchFamily="49" charset="0"/>
                  </a:rPr>
                  <a:t>(N</a:t>
                </a:r>
                <a:r>
                  <a:rPr kumimoji="0" lang="en-US" sz="1800" b="0" i="0" u="none" strike="noStrike" kern="1200" cap="none" spc="150" normalizeH="0" baseline="-25000" noProof="0">
                    <a:ln>
                      <a:noFill/>
                    </a:ln>
                    <a:solidFill>
                      <a:srgbClr val="002060"/>
                    </a:solidFill>
                    <a:effectLst/>
                    <a:uLnTx/>
                    <a:uFillTx/>
                    <a:latin typeface="Courier New" panose="02070309020205020404" pitchFamily="49" charset="0"/>
                    <a:ea typeface="+mn-ea"/>
                    <a:cs typeface="Courier New" panose="02070309020205020404" pitchFamily="49" charset="0"/>
                  </a:rPr>
                  <a:t>5-10</a:t>
                </a:r>
                <a:r>
                  <a:rPr kumimoji="0" lang="en-US" sz="1800" b="0" i="0" u="none" strike="noStrike" kern="1200" cap="none" spc="150" normalizeH="0" baseline="0" noProof="0">
                    <a:ln>
                      <a:noFill/>
                    </a:ln>
                    <a:solidFill>
                      <a:srgbClr val="002060"/>
                    </a:solidFill>
                    <a:effectLst/>
                    <a:uLnTx/>
                    <a:uFillTx/>
                    <a:latin typeface="Courier New" panose="02070309020205020404" pitchFamily="49" charset="0"/>
                    <a:ea typeface="+mn-ea"/>
                    <a:cs typeface="Courier New" panose="02070309020205020404" pitchFamily="49" charset="0"/>
                  </a:rPr>
                  <a:t>)</a:t>
                </a:r>
                <a:r>
                  <a:rPr kumimoji="0" lang="en-US" sz="1800" b="1" i="0" u="none" strike="noStrike" kern="1200" cap="none" spc="15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AUG</a:t>
                </a:r>
                <a:r>
                  <a:rPr kumimoji="0" lang="en-US" sz="1800" b="0" i="0" u="none" strike="noStrike" kern="1200" cap="none" spc="150" normalizeH="0" baseline="0" noProof="0">
                    <a:ln>
                      <a:noFill/>
                    </a:ln>
                    <a:solidFill>
                      <a:srgbClr val="002060"/>
                    </a:solidFill>
                    <a:effectLst/>
                    <a:uLnTx/>
                    <a:uFillTx/>
                    <a:latin typeface="Courier New" panose="02070309020205020404" pitchFamily="49" charset="0"/>
                    <a:ea typeface="+mn-ea"/>
                    <a:cs typeface="Courier New" panose="02070309020205020404" pitchFamily="49" charset="0"/>
                  </a:rPr>
                  <a:t>(N</a:t>
                </a:r>
                <a:r>
                  <a:rPr kumimoji="0" lang="en-US" sz="1800" b="0" i="0" u="none" strike="noStrike" kern="1200" cap="none" spc="150" normalizeH="0" baseline="-25000" noProof="0">
                    <a:ln>
                      <a:noFill/>
                    </a:ln>
                    <a:solidFill>
                      <a:srgbClr val="002060"/>
                    </a:solidFill>
                    <a:effectLst/>
                    <a:uLnTx/>
                    <a:uFillTx/>
                    <a:latin typeface="Courier New" panose="02070309020205020404" pitchFamily="49" charset="0"/>
                    <a:ea typeface="+mn-ea"/>
                    <a:cs typeface="Courier New" panose="02070309020205020404" pitchFamily="49" charset="0"/>
                  </a:rPr>
                  <a:t>n</a:t>
                </a:r>
                <a:r>
                  <a:rPr kumimoji="0" lang="en-US" sz="1800" b="0" i="0" u="none" strike="noStrike" kern="1200" cap="none" spc="150" normalizeH="0" baseline="0" noProof="0">
                    <a:ln>
                      <a:noFill/>
                    </a:ln>
                    <a:solidFill>
                      <a:srgbClr val="002060"/>
                    </a:solidFill>
                    <a:effectLst/>
                    <a:uLnTx/>
                    <a:uFillTx/>
                    <a:latin typeface="Courier New" panose="02070309020205020404" pitchFamily="49" charset="0"/>
                    <a:ea typeface="+mn-ea"/>
                    <a:cs typeface="Courier New" panose="02070309020205020404" pitchFamily="49" charset="0"/>
                  </a:rPr>
                  <a:t>)</a:t>
                </a:r>
                <a:endParaRPr kumimoji="0" lang="en-US" sz="1800" b="1" i="0" u="none" strike="noStrike" kern="1200" cap="none" spc="15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3" name="TextBox 32">
                <a:extLst>
                  <a:ext uri="{FF2B5EF4-FFF2-40B4-BE49-F238E27FC236}">
                    <a16:creationId xmlns:a16="http://schemas.microsoft.com/office/drawing/2014/main" id="{C5734F43-7F64-B0B9-37F0-E3664AF7525B}"/>
                  </a:ext>
                </a:extLst>
              </p:cNvPr>
              <p:cNvSpPr txBox="1"/>
              <p:nvPr/>
            </p:nvSpPr>
            <p:spPr>
              <a:xfrm>
                <a:off x="4697260" y="2276230"/>
                <a:ext cx="4603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3ʹ</a:t>
                </a:r>
              </a:p>
            </p:txBody>
          </p:sp>
          <p:sp>
            <p:nvSpPr>
              <p:cNvPr id="34" name="TextBox 33">
                <a:extLst>
                  <a:ext uri="{FF2B5EF4-FFF2-40B4-BE49-F238E27FC236}">
                    <a16:creationId xmlns:a16="http://schemas.microsoft.com/office/drawing/2014/main" id="{679D29D3-4340-25E5-EE0D-795CDFF1EEE5}"/>
                  </a:ext>
                </a:extLst>
              </p:cNvPr>
              <p:cNvSpPr txBox="1"/>
              <p:nvPr/>
            </p:nvSpPr>
            <p:spPr>
              <a:xfrm>
                <a:off x="365245" y="2276230"/>
                <a:ext cx="4603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5ʹ</a:t>
                </a:r>
              </a:p>
            </p:txBody>
          </p:sp>
        </p:grpSp>
        <p:sp>
          <p:nvSpPr>
            <p:cNvPr id="72" name="TextBox 71">
              <a:extLst>
                <a:ext uri="{FF2B5EF4-FFF2-40B4-BE49-F238E27FC236}">
                  <a16:creationId xmlns:a16="http://schemas.microsoft.com/office/drawing/2014/main" id="{3A3DCE0B-7396-FF83-0C1F-FF4154D85DF6}"/>
                </a:ext>
              </a:extLst>
            </p:cNvPr>
            <p:cNvSpPr txBox="1"/>
            <p:nvPr/>
          </p:nvSpPr>
          <p:spPr>
            <a:xfrm>
              <a:off x="4364174" y="2880435"/>
              <a:ext cx="88357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3E87"/>
                  </a:solidFill>
                  <a:effectLst/>
                  <a:uLnTx/>
                  <a:uFillTx/>
                  <a:latin typeface="Century Gothic" panose="020B0502020202020204" pitchFamily="34" charset="0"/>
                  <a:ea typeface="+mn-ea"/>
                  <a:cs typeface="+mn-cs"/>
                </a:rPr>
                <a:t>mRNA</a:t>
              </a:r>
            </a:p>
          </p:txBody>
        </p:sp>
      </p:grpSp>
      <p:grpSp>
        <p:nvGrpSpPr>
          <p:cNvPr id="76" name="Group 75">
            <a:extLst>
              <a:ext uri="{FF2B5EF4-FFF2-40B4-BE49-F238E27FC236}">
                <a16:creationId xmlns:a16="http://schemas.microsoft.com/office/drawing/2014/main" id="{45637929-B6EC-10EC-9252-3ED9D15B1E8E}"/>
              </a:ext>
            </a:extLst>
          </p:cNvPr>
          <p:cNvGrpSpPr/>
          <p:nvPr/>
        </p:nvGrpSpPr>
        <p:grpSpPr>
          <a:xfrm>
            <a:off x="7352694" y="2851393"/>
            <a:ext cx="1124026" cy="797140"/>
            <a:chOff x="1293312" y="2579900"/>
            <a:chExt cx="1124026" cy="797140"/>
          </a:xfrm>
        </p:grpSpPr>
        <p:sp>
          <p:nvSpPr>
            <p:cNvPr id="77" name="TextBox 76">
              <a:extLst>
                <a:ext uri="{FF2B5EF4-FFF2-40B4-BE49-F238E27FC236}">
                  <a16:creationId xmlns:a16="http://schemas.microsoft.com/office/drawing/2014/main" id="{112A1268-9684-AA25-962D-4993784D792A}"/>
                </a:ext>
              </a:extLst>
            </p:cNvPr>
            <p:cNvSpPr txBox="1"/>
            <p:nvPr/>
          </p:nvSpPr>
          <p:spPr>
            <a:xfrm>
              <a:off x="1293312" y="2730709"/>
              <a:ext cx="1124026"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Initiation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Codon</a:t>
              </a:r>
            </a:p>
          </p:txBody>
        </p:sp>
        <p:sp>
          <p:nvSpPr>
            <p:cNvPr id="78" name="Left Brace 77">
              <a:extLst>
                <a:ext uri="{FF2B5EF4-FFF2-40B4-BE49-F238E27FC236}">
                  <a16:creationId xmlns:a16="http://schemas.microsoft.com/office/drawing/2014/main" id="{B299A1BE-C005-5ED0-3AAA-E30896958FAB}"/>
                </a:ext>
              </a:extLst>
            </p:cNvPr>
            <p:cNvSpPr/>
            <p:nvPr/>
          </p:nvSpPr>
          <p:spPr>
            <a:xfrm rot="16200000" flipV="1">
              <a:off x="1794261" y="2409070"/>
              <a:ext cx="118723" cy="460383"/>
            </a:xfrm>
            <a:prstGeom prst="leftBrace">
              <a:avLst/>
            </a:prstGeom>
            <a:ln w="12700"/>
            <a:effectLst/>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0" name="Group 79">
            <a:extLst>
              <a:ext uri="{FF2B5EF4-FFF2-40B4-BE49-F238E27FC236}">
                <a16:creationId xmlns:a16="http://schemas.microsoft.com/office/drawing/2014/main" id="{134B1078-898B-2D99-00CC-DE1877D8BCBF}"/>
              </a:ext>
            </a:extLst>
          </p:cNvPr>
          <p:cNvGrpSpPr/>
          <p:nvPr/>
        </p:nvGrpSpPr>
        <p:grpSpPr>
          <a:xfrm>
            <a:off x="4832966" y="1508603"/>
            <a:ext cx="4089855" cy="1112583"/>
            <a:chOff x="509682" y="1508603"/>
            <a:chExt cx="4089855" cy="1112583"/>
          </a:xfrm>
        </p:grpSpPr>
        <p:grpSp>
          <p:nvGrpSpPr>
            <p:cNvPr id="70" name="Group 69">
              <a:extLst>
                <a:ext uri="{FF2B5EF4-FFF2-40B4-BE49-F238E27FC236}">
                  <a16:creationId xmlns:a16="http://schemas.microsoft.com/office/drawing/2014/main" id="{9F40A9CA-0B64-EE8A-8E58-5283D4A6FD72}"/>
                </a:ext>
              </a:extLst>
            </p:cNvPr>
            <p:cNvGrpSpPr/>
            <p:nvPr/>
          </p:nvGrpSpPr>
          <p:grpSpPr>
            <a:xfrm>
              <a:off x="509682" y="1863954"/>
              <a:ext cx="3562950" cy="757232"/>
              <a:chOff x="764087" y="1592461"/>
              <a:chExt cx="3562950" cy="757232"/>
            </a:xfrm>
          </p:grpSpPr>
          <p:sp>
            <p:nvSpPr>
              <p:cNvPr id="18" name="TextBox 17">
                <a:extLst>
                  <a:ext uri="{FF2B5EF4-FFF2-40B4-BE49-F238E27FC236}">
                    <a16:creationId xmlns:a16="http://schemas.microsoft.com/office/drawing/2014/main" id="{D41146D4-A7D0-EFC8-BE71-622D209132DC}"/>
                  </a:ext>
                </a:extLst>
              </p:cNvPr>
              <p:cNvSpPr txBox="1"/>
              <p:nvPr/>
            </p:nvSpPr>
            <p:spPr>
              <a:xfrm>
                <a:off x="1088277" y="1732347"/>
                <a:ext cx="3225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5E0DB">
                        <a:lumMod val="75000"/>
                      </a:srgbClr>
                    </a:solidFill>
                    <a:effectLst/>
                    <a:uLnTx/>
                    <a:uFillTx/>
                    <a:latin typeface="Courier New" panose="02070309020205020404" pitchFamily="49" charset="0"/>
                    <a:ea typeface="+mn-ea"/>
                    <a:cs typeface="Courier New" panose="02070309020205020404" pitchFamily="49" charset="0"/>
                  </a:rPr>
                  <a:t>A</a:t>
                </a:r>
              </a:p>
            </p:txBody>
          </p:sp>
          <p:sp>
            <p:nvSpPr>
              <p:cNvPr id="19" name="TextBox 18">
                <a:extLst>
                  <a:ext uri="{FF2B5EF4-FFF2-40B4-BE49-F238E27FC236}">
                    <a16:creationId xmlns:a16="http://schemas.microsoft.com/office/drawing/2014/main" id="{7699C3D5-048F-ECCA-BFD4-3C43B6A45DEE}"/>
                  </a:ext>
                </a:extLst>
              </p:cNvPr>
              <p:cNvSpPr txBox="1"/>
              <p:nvPr/>
            </p:nvSpPr>
            <p:spPr>
              <a:xfrm>
                <a:off x="1270618" y="1836763"/>
                <a:ext cx="3321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5E0DB">
                        <a:lumMod val="75000"/>
                      </a:srgbClr>
                    </a:solidFill>
                    <a:effectLst/>
                    <a:uLnTx/>
                    <a:uFillTx/>
                    <a:latin typeface="Courier New" panose="02070309020205020404" pitchFamily="49" charset="0"/>
                    <a:ea typeface="+mn-ea"/>
                    <a:cs typeface="Courier New" panose="02070309020205020404" pitchFamily="49" charset="0"/>
                  </a:rPr>
                  <a:t>U</a:t>
                </a:r>
              </a:p>
            </p:txBody>
          </p:sp>
          <p:sp>
            <p:nvSpPr>
              <p:cNvPr id="20" name="TextBox 19">
                <a:extLst>
                  <a:ext uri="{FF2B5EF4-FFF2-40B4-BE49-F238E27FC236}">
                    <a16:creationId xmlns:a16="http://schemas.microsoft.com/office/drawing/2014/main" id="{E7E8CF65-17DB-FDE0-C21D-9653B2AE6046}"/>
                  </a:ext>
                </a:extLst>
              </p:cNvPr>
              <p:cNvSpPr txBox="1"/>
              <p:nvPr/>
            </p:nvSpPr>
            <p:spPr>
              <a:xfrm>
                <a:off x="1548659" y="1980361"/>
                <a:ext cx="12843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50" normalizeH="0" baseline="0" noProof="0">
                    <a:ln>
                      <a:noFill/>
                    </a:ln>
                    <a:solidFill>
                      <a:srgbClr val="05E0DB">
                        <a:lumMod val="75000"/>
                      </a:srgbClr>
                    </a:solidFill>
                    <a:effectLst/>
                    <a:uLnTx/>
                    <a:uFillTx/>
                    <a:latin typeface="Courier New" panose="02070309020205020404" pitchFamily="49" charset="0"/>
                    <a:ea typeface="+mn-ea"/>
                    <a:cs typeface="Courier New" panose="02070309020205020404" pitchFamily="49" charset="0"/>
                  </a:rPr>
                  <a:t>UCCUCCA</a:t>
                </a:r>
              </a:p>
            </p:txBody>
          </p:sp>
          <p:sp>
            <p:nvSpPr>
              <p:cNvPr id="21" name="TextBox 20">
                <a:extLst>
                  <a:ext uri="{FF2B5EF4-FFF2-40B4-BE49-F238E27FC236}">
                    <a16:creationId xmlns:a16="http://schemas.microsoft.com/office/drawing/2014/main" id="{9C62984C-C332-7C4C-E5F3-B7B5B016D165}"/>
                  </a:ext>
                </a:extLst>
              </p:cNvPr>
              <p:cNvSpPr txBox="1"/>
              <p:nvPr/>
            </p:nvSpPr>
            <p:spPr>
              <a:xfrm>
                <a:off x="764087" y="1732347"/>
                <a:ext cx="4603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3ʹ</a:t>
                </a:r>
              </a:p>
            </p:txBody>
          </p:sp>
          <p:sp>
            <p:nvSpPr>
              <p:cNvPr id="25" name="Arc 24">
                <a:extLst>
                  <a:ext uri="{FF2B5EF4-FFF2-40B4-BE49-F238E27FC236}">
                    <a16:creationId xmlns:a16="http://schemas.microsoft.com/office/drawing/2014/main" id="{D470A845-493C-CF9A-A609-B4580B4007F9}"/>
                  </a:ext>
                </a:extLst>
              </p:cNvPr>
              <p:cNvSpPr/>
              <p:nvPr/>
            </p:nvSpPr>
            <p:spPr>
              <a:xfrm flipV="1">
                <a:off x="2227893" y="1836763"/>
                <a:ext cx="1049572" cy="324226"/>
              </a:xfrm>
              <a:prstGeom prst="arc">
                <a:avLst/>
              </a:prstGeom>
              <a:ln w="762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Arc 25">
                <a:extLst>
                  <a:ext uri="{FF2B5EF4-FFF2-40B4-BE49-F238E27FC236}">
                    <a16:creationId xmlns:a16="http://schemas.microsoft.com/office/drawing/2014/main" id="{73BBDF80-B080-6F3E-3200-1C585B59CBC7}"/>
                  </a:ext>
                </a:extLst>
              </p:cNvPr>
              <p:cNvSpPr/>
              <p:nvPr/>
            </p:nvSpPr>
            <p:spPr>
              <a:xfrm flipH="1">
                <a:off x="3277465" y="1782349"/>
                <a:ext cx="1049572" cy="324226"/>
              </a:xfrm>
              <a:prstGeom prst="arc">
                <a:avLst/>
              </a:prstGeom>
              <a:ln w="762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8" name="Straight Connector 27">
                <a:extLst>
                  <a:ext uri="{FF2B5EF4-FFF2-40B4-BE49-F238E27FC236}">
                    <a16:creationId xmlns:a16="http://schemas.microsoft.com/office/drawing/2014/main" id="{F5D6E53E-B52D-456D-5DE2-B4D349DDD098}"/>
                  </a:ext>
                </a:extLst>
              </p:cNvPr>
              <p:cNvCxnSpPr>
                <a:cxnSpLocks/>
              </p:cNvCxnSpPr>
              <p:nvPr/>
            </p:nvCxnSpPr>
            <p:spPr>
              <a:xfrm>
                <a:off x="3190143" y="1970742"/>
                <a:ext cx="198162" cy="50687"/>
              </a:xfrm>
              <a:prstGeom prst="line">
                <a:avLst/>
              </a:prstGeom>
              <a:effectLst/>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5F69233E-2061-4540-5A12-63D303E4CCE7}"/>
                  </a:ext>
                </a:extLst>
              </p:cNvPr>
              <p:cNvCxnSpPr>
                <a:cxnSpLocks/>
              </p:cNvCxnSpPr>
              <p:nvPr/>
            </p:nvCxnSpPr>
            <p:spPr>
              <a:xfrm>
                <a:off x="3178384" y="1916328"/>
                <a:ext cx="198162" cy="50687"/>
              </a:xfrm>
              <a:prstGeom prst="line">
                <a:avLst/>
              </a:prstGeom>
              <a:effectLst/>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44CA9DF9-D6FD-872A-6F4B-262440B9A672}"/>
                  </a:ext>
                </a:extLst>
              </p:cNvPr>
              <p:cNvSpPr txBox="1"/>
              <p:nvPr/>
            </p:nvSpPr>
            <p:spPr>
              <a:xfrm>
                <a:off x="3784850" y="1592461"/>
                <a:ext cx="4603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rPr>
                  <a:t>5ʹ</a:t>
                </a:r>
              </a:p>
            </p:txBody>
          </p:sp>
        </p:grpSp>
        <p:sp>
          <p:nvSpPr>
            <p:cNvPr id="69" name="TextBox 68">
              <a:extLst>
                <a:ext uri="{FF2B5EF4-FFF2-40B4-BE49-F238E27FC236}">
                  <a16:creationId xmlns:a16="http://schemas.microsoft.com/office/drawing/2014/main" id="{41A5ABE7-F15B-A224-6001-9E49071C4842}"/>
                </a:ext>
              </a:extLst>
            </p:cNvPr>
            <p:cNvSpPr txBox="1"/>
            <p:nvPr/>
          </p:nvSpPr>
          <p:spPr>
            <a:xfrm>
              <a:off x="3427421" y="1508603"/>
              <a:ext cx="117211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5E0DB">
                      <a:lumMod val="75000"/>
                    </a:srgbClr>
                  </a:solidFill>
                  <a:effectLst/>
                  <a:uLnTx/>
                  <a:uFillTx/>
                  <a:latin typeface="Century Gothic" panose="020B0502020202020204" pitchFamily="34" charset="0"/>
                  <a:ea typeface="+mn-ea"/>
                  <a:cs typeface="+mn-cs"/>
                </a:rPr>
                <a:t>16S rRNA</a:t>
              </a:r>
            </a:p>
          </p:txBody>
        </p:sp>
      </p:grpSp>
      <p:grpSp>
        <p:nvGrpSpPr>
          <p:cNvPr id="71" name="Group 70">
            <a:extLst>
              <a:ext uri="{FF2B5EF4-FFF2-40B4-BE49-F238E27FC236}">
                <a16:creationId xmlns:a16="http://schemas.microsoft.com/office/drawing/2014/main" id="{E6E7DD73-A502-782C-053E-337D36D6BD73}"/>
              </a:ext>
            </a:extLst>
          </p:cNvPr>
          <p:cNvGrpSpPr/>
          <p:nvPr/>
        </p:nvGrpSpPr>
        <p:grpSpPr>
          <a:xfrm>
            <a:off x="5772633" y="2552385"/>
            <a:ext cx="958850" cy="68801"/>
            <a:chOff x="1703754" y="2280892"/>
            <a:chExt cx="958850" cy="68801"/>
          </a:xfrm>
        </p:grpSpPr>
        <p:grpSp>
          <p:nvGrpSpPr>
            <p:cNvPr id="44" name="Group 43">
              <a:extLst>
                <a:ext uri="{FF2B5EF4-FFF2-40B4-BE49-F238E27FC236}">
                  <a16:creationId xmlns:a16="http://schemas.microsoft.com/office/drawing/2014/main" id="{381713F8-3497-0752-668F-BD2D85757098}"/>
                </a:ext>
              </a:extLst>
            </p:cNvPr>
            <p:cNvGrpSpPr/>
            <p:nvPr/>
          </p:nvGrpSpPr>
          <p:grpSpPr>
            <a:xfrm>
              <a:off x="1703754" y="2280892"/>
              <a:ext cx="28575" cy="68801"/>
              <a:chOff x="1694229" y="2280892"/>
              <a:chExt cx="28575" cy="68801"/>
            </a:xfrm>
          </p:grpSpPr>
          <p:cxnSp>
            <p:nvCxnSpPr>
              <p:cNvPr id="40" name="Straight Connector 39">
                <a:extLst>
                  <a:ext uri="{FF2B5EF4-FFF2-40B4-BE49-F238E27FC236}">
                    <a16:creationId xmlns:a16="http://schemas.microsoft.com/office/drawing/2014/main" id="{F35240E4-4298-D02F-DC23-9F0EDA1D7F23}"/>
                  </a:ext>
                </a:extLst>
              </p:cNvPr>
              <p:cNvCxnSpPr>
                <a:cxnSpLocks/>
              </p:cNvCxnSpPr>
              <p:nvPr/>
            </p:nvCxnSpPr>
            <p:spPr>
              <a:xfrm>
                <a:off x="169422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5E9C271E-D95A-F234-7E35-BA4D53AE0E9F}"/>
                  </a:ext>
                </a:extLst>
              </p:cNvPr>
              <p:cNvCxnSpPr>
                <a:cxnSpLocks/>
              </p:cNvCxnSpPr>
              <p:nvPr/>
            </p:nvCxnSpPr>
            <p:spPr>
              <a:xfrm>
                <a:off x="172280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48" name="Group 47">
              <a:extLst>
                <a:ext uri="{FF2B5EF4-FFF2-40B4-BE49-F238E27FC236}">
                  <a16:creationId xmlns:a16="http://schemas.microsoft.com/office/drawing/2014/main" id="{F657683E-643B-2589-F112-39EC9C347FB4}"/>
                </a:ext>
              </a:extLst>
            </p:cNvPr>
            <p:cNvGrpSpPr/>
            <p:nvPr/>
          </p:nvGrpSpPr>
          <p:grpSpPr>
            <a:xfrm>
              <a:off x="1846619" y="2280892"/>
              <a:ext cx="53985" cy="68801"/>
              <a:chOff x="1840269" y="2280892"/>
              <a:chExt cx="53985" cy="68801"/>
            </a:xfrm>
          </p:grpSpPr>
          <p:cxnSp>
            <p:nvCxnSpPr>
              <p:cNvPr id="42" name="Straight Connector 41">
                <a:extLst>
                  <a:ext uri="{FF2B5EF4-FFF2-40B4-BE49-F238E27FC236}">
                    <a16:creationId xmlns:a16="http://schemas.microsoft.com/office/drawing/2014/main" id="{E1E081B9-814E-9EAA-2053-1A785C71E0C6}"/>
                  </a:ext>
                </a:extLst>
              </p:cNvPr>
              <p:cNvCxnSpPr>
                <a:cxnSpLocks/>
              </p:cNvCxnSpPr>
              <p:nvPr/>
            </p:nvCxnSpPr>
            <p:spPr>
              <a:xfrm>
                <a:off x="189425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79E51C46-E438-A104-DAD5-E1F5C1728ECE}"/>
                  </a:ext>
                </a:extLst>
              </p:cNvPr>
              <p:cNvCxnSpPr>
                <a:cxnSpLocks/>
              </p:cNvCxnSpPr>
              <p:nvPr/>
            </p:nvCxnSpPr>
            <p:spPr>
              <a:xfrm>
                <a:off x="184026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6E057617-7EFF-4581-88AF-E02A907C091E}"/>
                  </a:ext>
                </a:extLst>
              </p:cNvPr>
              <p:cNvCxnSpPr>
                <a:cxnSpLocks/>
              </p:cNvCxnSpPr>
              <p:nvPr/>
            </p:nvCxnSpPr>
            <p:spPr>
              <a:xfrm>
                <a:off x="1867261"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49" name="Group 48">
              <a:extLst>
                <a:ext uri="{FF2B5EF4-FFF2-40B4-BE49-F238E27FC236}">
                  <a16:creationId xmlns:a16="http://schemas.microsoft.com/office/drawing/2014/main" id="{7F88D1A0-40BE-833B-B90F-24544A90ED6B}"/>
                </a:ext>
              </a:extLst>
            </p:cNvPr>
            <p:cNvGrpSpPr/>
            <p:nvPr/>
          </p:nvGrpSpPr>
          <p:grpSpPr>
            <a:xfrm>
              <a:off x="2008544" y="2280892"/>
              <a:ext cx="53985" cy="68801"/>
              <a:chOff x="1840269" y="2280892"/>
              <a:chExt cx="53985" cy="68801"/>
            </a:xfrm>
          </p:grpSpPr>
          <p:cxnSp>
            <p:nvCxnSpPr>
              <p:cNvPr id="50" name="Straight Connector 49">
                <a:extLst>
                  <a:ext uri="{FF2B5EF4-FFF2-40B4-BE49-F238E27FC236}">
                    <a16:creationId xmlns:a16="http://schemas.microsoft.com/office/drawing/2014/main" id="{301A77AC-806B-465C-37FD-878CA99C05FD}"/>
                  </a:ext>
                </a:extLst>
              </p:cNvPr>
              <p:cNvCxnSpPr>
                <a:cxnSpLocks/>
              </p:cNvCxnSpPr>
              <p:nvPr/>
            </p:nvCxnSpPr>
            <p:spPr>
              <a:xfrm>
                <a:off x="189425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6D55B7EE-DA9F-1CA7-C4EE-7454A2421A7A}"/>
                  </a:ext>
                </a:extLst>
              </p:cNvPr>
              <p:cNvCxnSpPr>
                <a:cxnSpLocks/>
              </p:cNvCxnSpPr>
              <p:nvPr/>
            </p:nvCxnSpPr>
            <p:spPr>
              <a:xfrm>
                <a:off x="184026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A7EEB510-F6DE-2743-9D20-18E8F41CF640}"/>
                  </a:ext>
                </a:extLst>
              </p:cNvPr>
              <p:cNvCxnSpPr>
                <a:cxnSpLocks/>
              </p:cNvCxnSpPr>
              <p:nvPr/>
            </p:nvCxnSpPr>
            <p:spPr>
              <a:xfrm>
                <a:off x="1867261"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53" name="Group 52">
              <a:extLst>
                <a:ext uri="{FF2B5EF4-FFF2-40B4-BE49-F238E27FC236}">
                  <a16:creationId xmlns:a16="http://schemas.microsoft.com/office/drawing/2014/main" id="{A2B0F7E8-FF34-BFC4-5EE5-D7547E806A6D}"/>
                </a:ext>
              </a:extLst>
            </p:cNvPr>
            <p:cNvGrpSpPr/>
            <p:nvPr/>
          </p:nvGrpSpPr>
          <p:grpSpPr>
            <a:xfrm>
              <a:off x="2164129" y="2280892"/>
              <a:ext cx="28575" cy="68801"/>
              <a:chOff x="1694229" y="2280892"/>
              <a:chExt cx="28575" cy="68801"/>
            </a:xfrm>
          </p:grpSpPr>
          <p:cxnSp>
            <p:nvCxnSpPr>
              <p:cNvPr id="54" name="Straight Connector 53">
                <a:extLst>
                  <a:ext uri="{FF2B5EF4-FFF2-40B4-BE49-F238E27FC236}">
                    <a16:creationId xmlns:a16="http://schemas.microsoft.com/office/drawing/2014/main" id="{41DFBB76-125B-44EA-57C8-FE828E8A180D}"/>
                  </a:ext>
                </a:extLst>
              </p:cNvPr>
              <p:cNvCxnSpPr>
                <a:cxnSpLocks/>
              </p:cNvCxnSpPr>
              <p:nvPr/>
            </p:nvCxnSpPr>
            <p:spPr>
              <a:xfrm>
                <a:off x="169422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5" name="Straight Connector 54">
                <a:extLst>
                  <a:ext uri="{FF2B5EF4-FFF2-40B4-BE49-F238E27FC236}">
                    <a16:creationId xmlns:a16="http://schemas.microsoft.com/office/drawing/2014/main" id="{366A5BF0-57B0-7D68-A7B8-293BEB0F6947}"/>
                  </a:ext>
                </a:extLst>
              </p:cNvPr>
              <p:cNvCxnSpPr>
                <a:cxnSpLocks/>
              </p:cNvCxnSpPr>
              <p:nvPr/>
            </p:nvCxnSpPr>
            <p:spPr>
              <a:xfrm>
                <a:off x="172280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56" name="Group 55">
              <a:extLst>
                <a:ext uri="{FF2B5EF4-FFF2-40B4-BE49-F238E27FC236}">
                  <a16:creationId xmlns:a16="http://schemas.microsoft.com/office/drawing/2014/main" id="{B83823B2-9B9F-5C1B-73E6-83233272583D}"/>
                </a:ext>
              </a:extLst>
            </p:cNvPr>
            <p:cNvGrpSpPr/>
            <p:nvPr/>
          </p:nvGrpSpPr>
          <p:grpSpPr>
            <a:xfrm>
              <a:off x="2310169" y="2280892"/>
              <a:ext cx="53985" cy="68801"/>
              <a:chOff x="1840269" y="2280892"/>
              <a:chExt cx="53985" cy="68801"/>
            </a:xfrm>
          </p:grpSpPr>
          <p:cxnSp>
            <p:nvCxnSpPr>
              <p:cNvPr id="57" name="Straight Connector 56">
                <a:extLst>
                  <a:ext uri="{FF2B5EF4-FFF2-40B4-BE49-F238E27FC236}">
                    <a16:creationId xmlns:a16="http://schemas.microsoft.com/office/drawing/2014/main" id="{7F7186E3-8E6B-D232-F7F0-C3A0DD3C830F}"/>
                  </a:ext>
                </a:extLst>
              </p:cNvPr>
              <p:cNvCxnSpPr>
                <a:cxnSpLocks/>
              </p:cNvCxnSpPr>
              <p:nvPr/>
            </p:nvCxnSpPr>
            <p:spPr>
              <a:xfrm>
                <a:off x="189425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DCE21DFB-4CCD-0A2D-CE3B-11054061C44E}"/>
                  </a:ext>
                </a:extLst>
              </p:cNvPr>
              <p:cNvCxnSpPr>
                <a:cxnSpLocks/>
              </p:cNvCxnSpPr>
              <p:nvPr/>
            </p:nvCxnSpPr>
            <p:spPr>
              <a:xfrm>
                <a:off x="184026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E1780577-4E1F-6D1B-5B9F-D441DD7B0015}"/>
                  </a:ext>
                </a:extLst>
              </p:cNvPr>
              <p:cNvCxnSpPr>
                <a:cxnSpLocks/>
              </p:cNvCxnSpPr>
              <p:nvPr/>
            </p:nvCxnSpPr>
            <p:spPr>
              <a:xfrm>
                <a:off x="1867261"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60" name="Group 59">
              <a:extLst>
                <a:ext uri="{FF2B5EF4-FFF2-40B4-BE49-F238E27FC236}">
                  <a16:creationId xmlns:a16="http://schemas.microsoft.com/office/drawing/2014/main" id="{542A6B86-C99E-495F-2B6C-2260832CAE2D}"/>
                </a:ext>
              </a:extLst>
            </p:cNvPr>
            <p:cNvGrpSpPr/>
            <p:nvPr/>
          </p:nvGrpSpPr>
          <p:grpSpPr>
            <a:xfrm>
              <a:off x="2462569" y="2280892"/>
              <a:ext cx="53985" cy="68801"/>
              <a:chOff x="1840269" y="2280892"/>
              <a:chExt cx="53985" cy="68801"/>
            </a:xfrm>
          </p:grpSpPr>
          <p:cxnSp>
            <p:nvCxnSpPr>
              <p:cNvPr id="61" name="Straight Connector 60">
                <a:extLst>
                  <a:ext uri="{FF2B5EF4-FFF2-40B4-BE49-F238E27FC236}">
                    <a16:creationId xmlns:a16="http://schemas.microsoft.com/office/drawing/2014/main" id="{A2324D85-4B8C-E9FB-8604-68FBD28A7147}"/>
                  </a:ext>
                </a:extLst>
              </p:cNvPr>
              <p:cNvCxnSpPr>
                <a:cxnSpLocks/>
              </p:cNvCxnSpPr>
              <p:nvPr/>
            </p:nvCxnSpPr>
            <p:spPr>
              <a:xfrm>
                <a:off x="189425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6EDA48B4-4109-6824-311C-1792216F0486}"/>
                  </a:ext>
                </a:extLst>
              </p:cNvPr>
              <p:cNvCxnSpPr>
                <a:cxnSpLocks/>
              </p:cNvCxnSpPr>
              <p:nvPr/>
            </p:nvCxnSpPr>
            <p:spPr>
              <a:xfrm>
                <a:off x="184026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63" name="Straight Connector 62">
                <a:extLst>
                  <a:ext uri="{FF2B5EF4-FFF2-40B4-BE49-F238E27FC236}">
                    <a16:creationId xmlns:a16="http://schemas.microsoft.com/office/drawing/2014/main" id="{7E252B98-7B77-9C1B-37D9-94B64E56E392}"/>
                  </a:ext>
                </a:extLst>
              </p:cNvPr>
              <p:cNvCxnSpPr>
                <a:cxnSpLocks/>
              </p:cNvCxnSpPr>
              <p:nvPr/>
            </p:nvCxnSpPr>
            <p:spPr>
              <a:xfrm>
                <a:off x="1867261"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nvGrpSpPr>
            <p:cNvPr id="64" name="Group 63">
              <a:extLst>
                <a:ext uri="{FF2B5EF4-FFF2-40B4-BE49-F238E27FC236}">
                  <a16:creationId xmlns:a16="http://schemas.microsoft.com/office/drawing/2014/main" id="{9E9228D6-BF9F-ED11-E642-A44870FAF6DD}"/>
                </a:ext>
              </a:extLst>
            </p:cNvPr>
            <p:cNvGrpSpPr/>
            <p:nvPr/>
          </p:nvGrpSpPr>
          <p:grpSpPr>
            <a:xfrm>
              <a:off x="2634029" y="2280892"/>
              <a:ext cx="28575" cy="68801"/>
              <a:chOff x="1694229" y="2280892"/>
              <a:chExt cx="28575" cy="68801"/>
            </a:xfrm>
          </p:grpSpPr>
          <p:cxnSp>
            <p:nvCxnSpPr>
              <p:cNvPr id="65" name="Straight Connector 64">
                <a:extLst>
                  <a:ext uri="{FF2B5EF4-FFF2-40B4-BE49-F238E27FC236}">
                    <a16:creationId xmlns:a16="http://schemas.microsoft.com/office/drawing/2014/main" id="{EC19563B-60F4-A92B-C84E-C6759744A67F}"/>
                  </a:ext>
                </a:extLst>
              </p:cNvPr>
              <p:cNvCxnSpPr>
                <a:cxnSpLocks/>
              </p:cNvCxnSpPr>
              <p:nvPr/>
            </p:nvCxnSpPr>
            <p:spPr>
              <a:xfrm>
                <a:off x="1694229"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21FECD1F-F83D-7A04-B607-996934B83CC3}"/>
                  </a:ext>
                </a:extLst>
              </p:cNvPr>
              <p:cNvCxnSpPr>
                <a:cxnSpLocks/>
              </p:cNvCxnSpPr>
              <p:nvPr/>
            </p:nvCxnSpPr>
            <p:spPr>
              <a:xfrm>
                <a:off x="1722804" y="2280892"/>
                <a:ext cx="0" cy="68801"/>
              </a:xfrm>
              <a:prstGeom prst="line">
                <a:avLst/>
              </a:prstGeom>
              <a:ln w="3175"/>
              <a:effectLst/>
            </p:spPr>
            <p:style>
              <a:lnRef idx="2">
                <a:schemeClr val="dk1"/>
              </a:lnRef>
              <a:fillRef idx="0">
                <a:schemeClr val="dk1"/>
              </a:fillRef>
              <a:effectRef idx="1">
                <a:schemeClr val="dk1"/>
              </a:effectRef>
              <a:fontRef idx="minor">
                <a:schemeClr val="tx1"/>
              </a:fontRef>
            </p:style>
          </p:cxnSp>
        </p:grpSp>
      </p:grpSp>
      <p:sp>
        <p:nvSpPr>
          <p:cNvPr id="2" name="Title 1">
            <a:extLst>
              <a:ext uri="{FF2B5EF4-FFF2-40B4-BE49-F238E27FC236}">
                <a16:creationId xmlns:a16="http://schemas.microsoft.com/office/drawing/2014/main" id="{69C2119C-3EF7-1DA2-989A-2BA1F1E5FB94}"/>
              </a:ext>
            </a:extLst>
          </p:cNvPr>
          <p:cNvSpPr>
            <a:spLocks noGrp="1"/>
          </p:cNvSpPr>
          <p:nvPr>
            <p:ph type="title" idx="4294967295"/>
          </p:nvPr>
        </p:nvSpPr>
        <p:spPr>
          <a:xfrm>
            <a:off x="0" y="365125"/>
            <a:ext cx="10515600" cy="1325563"/>
          </a:xfrm>
        </p:spPr>
        <p:txBody>
          <a:bodyPr>
            <a:normAutofit/>
          </a:bodyPr>
          <a:lstStyle/>
          <a:p>
            <a:r>
              <a:rPr lang="en-US" dirty="0"/>
              <a:t>bS21-mediated specialized ribosomes in </a:t>
            </a:r>
            <a:r>
              <a:rPr lang="en-US" dirty="0" err="1"/>
              <a:t>Bacteroidia</a:t>
            </a:r>
            <a:endParaRPr lang="en-US" dirty="0"/>
          </a:p>
        </p:txBody>
      </p:sp>
      <p:sp>
        <p:nvSpPr>
          <p:cNvPr id="82" name="Content Placeholder 2">
            <a:extLst>
              <a:ext uri="{FF2B5EF4-FFF2-40B4-BE49-F238E27FC236}">
                <a16:creationId xmlns:a16="http://schemas.microsoft.com/office/drawing/2014/main" id="{A643B8A1-4B25-9F88-C60D-BFE6C4333EE2}"/>
              </a:ext>
            </a:extLst>
          </p:cNvPr>
          <p:cNvSpPr>
            <a:spLocks noGrp="1"/>
          </p:cNvSpPr>
          <p:nvPr>
            <p:ph idx="4294967295"/>
          </p:nvPr>
        </p:nvSpPr>
        <p:spPr>
          <a:xfrm>
            <a:off x="-20142" y="1696631"/>
            <a:ext cx="4678363" cy="1871663"/>
          </a:xfrm>
        </p:spPr>
        <p:txBody>
          <a:bodyPr>
            <a:normAutofit/>
          </a:bodyPr>
          <a:lstStyle/>
          <a:p>
            <a:r>
              <a:rPr lang="en-US" dirty="0"/>
              <a:t>Many bacteria use SD-ASD pairing</a:t>
            </a:r>
          </a:p>
          <a:p>
            <a:r>
              <a:rPr lang="en-US" dirty="0" err="1"/>
              <a:t>Bacteroidia</a:t>
            </a:r>
            <a:r>
              <a:rPr lang="en-US" dirty="0"/>
              <a:t> do not</a:t>
            </a:r>
          </a:p>
          <a:p>
            <a:pPr lvl="1"/>
            <a:r>
              <a:rPr lang="en-US" dirty="0"/>
              <a:t>bS21 has unique C-term</a:t>
            </a:r>
          </a:p>
        </p:txBody>
      </p:sp>
      <p:sp>
        <p:nvSpPr>
          <p:cNvPr id="5" name="TextBox 4">
            <a:extLst>
              <a:ext uri="{FF2B5EF4-FFF2-40B4-BE49-F238E27FC236}">
                <a16:creationId xmlns:a16="http://schemas.microsoft.com/office/drawing/2014/main" id="{6AAD8503-F815-7C82-1F15-D8B777C7992C}"/>
              </a:ext>
            </a:extLst>
          </p:cNvPr>
          <p:cNvSpPr txBox="1"/>
          <p:nvPr/>
        </p:nvSpPr>
        <p:spPr>
          <a:xfrm>
            <a:off x="8675588" y="6488668"/>
            <a:ext cx="35164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Jha et al., 2020; McNutt et al., 2023</a:t>
            </a:r>
          </a:p>
        </p:txBody>
      </p:sp>
      <p:pic>
        <p:nvPicPr>
          <p:cNvPr id="14" name="Picture 13">
            <a:extLst>
              <a:ext uri="{FF2B5EF4-FFF2-40B4-BE49-F238E27FC236}">
                <a16:creationId xmlns:a16="http://schemas.microsoft.com/office/drawing/2014/main" id="{4D1D8B01-A3E7-1539-A1B1-78B4B79D7EB0}"/>
              </a:ext>
            </a:extLst>
          </p:cNvPr>
          <p:cNvPicPr>
            <a:picLocks noChangeAspect="1"/>
          </p:cNvPicPr>
          <p:nvPr/>
        </p:nvPicPr>
        <p:blipFill rotWithShape="1">
          <a:blip r:embed="rId3"/>
          <a:srcRect t="58760" r="70544"/>
          <a:stretch/>
        </p:blipFill>
        <p:spPr>
          <a:xfrm>
            <a:off x="9633405" y="1377543"/>
            <a:ext cx="2289460" cy="2589639"/>
          </a:xfrm>
          <a:prstGeom prst="rect">
            <a:avLst/>
          </a:prstGeom>
        </p:spPr>
      </p:pic>
      <p:pic>
        <p:nvPicPr>
          <p:cNvPr id="16" name="Picture 15">
            <a:extLst>
              <a:ext uri="{FF2B5EF4-FFF2-40B4-BE49-F238E27FC236}">
                <a16:creationId xmlns:a16="http://schemas.microsoft.com/office/drawing/2014/main" id="{9E41EC0C-5563-4233-3BB4-07E462A2EA33}"/>
              </a:ext>
            </a:extLst>
          </p:cNvPr>
          <p:cNvPicPr>
            <a:picLocks noChangeAspect="1"/>
          </p:cNvPicPr>
          <p:nvPr/>
        </p:nvPicPr>
        <p:blipFill rotWithShape="1">
          <a:blip r:embed="rId3"/>
          <a:srcRect l="29577" t="58011" r="-1962" b="749"/>
          <a:stretch/>
        </p:blipFill>
        <p:spPr>
          <a:xfrm>
            <a:off x="6455060" y="3989393"/>
            <a:ext cx="5626100" cy="2589639"/>
          </a:xfrm>
          <a:prstGeom prst="rect">
            <a:avLst/>
          </a:prstGeom>
        </p:spPr>
      </p:pic>
    </p:spTree>
    <p:extLst>
      <p:ext uri="{BB962C8B-B14F-4D97-AF65-F5344CB8AC3E}">
        <p14:creationId xmlns:p14="http://schemas.microsoft.com/office/powerpoint/2010/main" val="37791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 grpId="0" uiExpand="1"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EBB5D-37BB-2036-E554-E625A4DE425D}"/>
              </a:ext>
            </a:extLst>
          </p:cNvPr>
          <p:cNvSpPr>
            <a:spLocks noGrp="1"/>
          </p:cNvSpPr>
          <p:nvPr>
            <p:ph type="title"/>
          </p:nvPr>
        </p:nvSpPr>
        <p:spPr/>
        <p:txBody>
          <a:bodyPr/>
          <a:lstStyle/>
          <a:p>
            <a:r>
              <a:rPr lang="en-US" dirty="0"/>
              <a:t>bS21 function in </a:t>
            </a:r>
            <a:r>
              <a:rPr lang="en-US" i="1" dirty="0"/>
              <a:t>F. </a:t>
            </a:r>
            <a:r>
              <a:rPr lang="en-US" i="1" dirty="0" err="1"/>
              <a:t>johnsoniae</a:t>
            </a:r>
            <a:endParaRPr lang="en-US" dirty="0"/>
          </a:p>
        </p:txBody>
      </p:sp>
      <p:sp>
        <p:nvSpPr>
          <p:cNvPr id="6" name="Content Placeholder 5">
            <a:extLst>
              <a:ext uri="{FF2B5EF4-FFF2-40B4-BE49-F238E27FC236}">
                <a16:creationId xmlns:a16="http://schemas.microsoft.com/office/drawing/2014/main" id="{C01BAB60-AEB1-7FC5-2719-61B54F40334D}"/>
              </a:ext>
            </a:extLst>
          </p:cNvPr>
          <p:cNvSpPr txBox="1">
            <a:spLocks noGrp="1"/>
          </p:cNvSpPr>
          <p:nvPr>
            <p:ph sz="half" idx="4294967295"/>
          </p:nvPr>
        </p:nvSpPr>
        <p:spPr>
          <a:xfrm>
            <a:off x="0" y="5425904"/>
            <a:ext cx="7501925" cy="996170"/>
          </a:xfrm>
          <a:prstGeom prst="rect">
            <a:avLst/>
          </a:prstGeom>
          <a:noFill/>
        </p:spPr>
        <p:txBody>
          <a:bodyPr wrap="none" rtlCol="0">
            <a:spAutoFit/>
          </a:bodyPr>
          <a:lstStyle/>
          <a:p>
            <a:pPr marL="0" indent="0">
              <a:buNone/>
            </a:pPr>
            <a:r>
              <a:rPr lang="en-US" sz="2800" b="1" dirty="0"/>
              <a:t>Preferential translation of mRNAs with</a:t>
            </a:r>
          </a:p>
          <a:p>
            <a:pPr marL="0" indent="0">
              <a:buNone/>
            </a:pPr>
            <a:r>
              <a:rPr lang="en-US" sz="2800" b="1" dirty="0"/>
              <a:t>or without SDs due to presence/absence of bS21</a:t>
            </a:r>
          </a:p>
        </p:txBody>
      </p:sp>
      <p:pic>
        <p:nvPicPr>
          <p:cNvPr id="5" name="Picture 4" descr="A diagram of a diagram of a protein&#10;&#10;Description automatically generated with medium confidence">
            <a:extLst>
              <a:ext uri="{FF2B5EF4-FFF2-40B4-BE49-F238E27FC236}">
                <a16:creationId xmlns:a16="http://schemas.microsoft.com/office/drawing/2014/main" id="{F02B8EEE-CBB8-E3DB-7C0A-72FDDF2274DE}"/>
              </a:ext>
            </a:extLst>
          </p:cNvPr>
          <p:cNvPicPr>
            <a:picLocks noChangeAspect="1"/>
          </p:cNvPicPr>
          <p:nvPr/>
        </p:nvPicPr>
        <p:blipFill>
          <a:blip r:embed="rId2"/>
          <a:stretch>
            <a:fillRect/>
          </a:stretch>
        </p:blipFill>
        <p:spPr>
          <a:xfrm>
            <a:off x="6237269" y="1222360"/>
            <a:ext cx="5385503" cy="4701629"/>
          </a:xfrm>
          <a:prstGeom prst="rect">
            <a:avLst/>
          </a:prstGeom>
        </p:spPr>
      </p:pic>
      <p:sp>
        <p:nvSpPr>
          <p:cNvPr id="7" name="TextBox 6">
            <a:extLst>
              <a:ext uri="{FF2B5EF4-FFF2-40B4-BE49-F238E27FC236}">
                <a16:creationId xmlns:a16="http://schemas.microsoft.com/office/drawing/2014/main" id="{A6E32A54-72BA-2326-5EC7-A72C8AB578DD}"/>
              </a:ext>
            </a:extLst>
          </p:cNvPr>
          <p:cNvSpPr txBox="1"/>
          <p:nvPr/>
        </p:nvSpPr>
        <p:spPr>
          <a:xfrm>
            <a:off x="0" y="3678134"/>
            <a:ext cx="6420347" cy="954107"/>
          </a:xfrm>
          <a:prstGeom prst="rect">
            <a:avLst/>
          </a:prstGeom>
          <a:noFill/>
        </p:spPr>
        <p:txBody>
          <a:bodyPr wrap="none" rtlCol="0">
            <a:spAutoFit/>
          </a:bodyPr>
          <a:lstStyle/>
          <a:p>
            <a:r>
              <a:rPr lang="en-US" sz="2800" dirty="0"/>
              <a:t>Cells lacking bS21 have increased synthesis</a:t>
            </a:r>
          </a:p>
          <a:p>
            <a:r>
              <a:rPr lang="en-US" sz="2800" dirty="0"/>
              <a:t>of mRNAs with SDs, including bS21</a:t>
            </a:r>
          </a:p>
        </p:txBody>
      </p:sp>
    </p:spTree>
    <p:extLst>
      <p:ext uri="{BB962C8B-B14F-4D97-AF65-F5344CB8AC3E}">
        <p14:creationId xmlns:p14="http://schemas.microsoft.com/office/powerpoint/2010/main" val="16431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video game&#10;&#10;Description automatically generated with low confidence">
            <a:extLst>
              <a:ext uri="{FF2B5EF4-FFF2-40B4-BE49-F238E27FC236}">
                <a16:creationId xmlns:a16="http://schemas.microsoft.com/office/drawing/2014/main" id="{1ED7E0C8-C44E-B9AF-FAEF-E7238858E665}"/>
              </a:ext>
            </a:extLst>
          </p:cNvPr>
          <p:cNvPicPr>
            <a:picLocks noChangeAspect="1"/>
          </p:cNvPicPr>
          <p:nvPr/>
        </p:nvPicPr>
        <p:blipFill rotWithShape="1">
          <a:blip r:embed="rId3"/>
          <a:srcRect l="48303" t="69638" r="36444"/>
          <a:stretch/>
        </p:blipFill>
        <p:spPr>
          <a:xfrm>
            <a:off x="8684364" y="3947822"/>
            <a:ext cx="1605046" cy="1618432"/>
          </a:xfrm>
          <a:prstGeom prst="rect">
            <a:avLst/>
          </a:prstGeom>
        </p:spPr>
      </p:pic>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p:txBody>
          <a:bodyPr>
            <a:normAutofit fontScale="90000"/>
          </a:bodyPr>
          <a:lstStyle/>
          <a:p>
            <a:r>
              <a:rPr lang="en-US" dirty="0"/>
              <a:t>Multiple bS21 homologs lead to heterogenous ribosomes in </a:t>
            </a:r>
            <a:r>
              <a:rPr lang="en-US" i="1" dirty="0"/>
              <a:t>Francisella tularensis </a:t>
            </a:r>
          </a:p>
        </p:txBody>
      </p:sp>
      <p:grpSp>
        <p:nvGrpSpPr>
          <p:cNvPr id="37" name="Group 36">
            <a:extLst>
              <a:ext uri="{FF2B5EF4-FFF2-40B4-BE49-F238E27FC236}">
                <a16:creationId xmlns:a16="http://schemas.microsoft.com/office/drawing/2014/main" id="{8D23FF7F-6A19-BF54-5DAF-001957354431}"/>
              </a:ext>
            </a:extLst>
          </p:cNvPr>
          <p:cNvGrpSpPr/>
          <p:nvPr/>
        </p:nvGrpSpPr>
        <p:grpSpPr>
          <a:xfrm>
            <a:off x="1237866" y="1713087"/>
            <a:ext cx="2936568" cy="592491"/>
            <a:chOff x="1237866" y="1897151"/>
            <a:chExt cx="2936568" cy="592491"/>
          </a:xfrm>
        </p:grpSpPr>
        <p:grpSp>
          <p:nvGrpSpPr>
            <p:cNvPr id="20" name="Group 19">
              <a:extLst>
                <a:ext uri="{FF2B5EF4-FFF2-40B4-BE49-F238E27FC236}">
                  <a16:creationId xmlns:a16="http://schemas.microsoft.com/office/drawing/2014/main" id="{2E048DBC-AACB-408C-8C50-DDE4C175BC67}"/>
                </a:ext>
              </a:extLst>
            </p:cNvPr>
            <p:cNvGrpSpPr/>
            <p:nvPr/>
          </p:nvGrpSpPr>
          <p:grpSpPr>
            <a:xfrm>
              <a:off x="1237866" y="2071052"/>
              <a:ext cx="2936568" cy="409498"/>
              <a:chOff x="88488" y="5508064"/>
              <a:chExt cx="2433484" cy="302800"/>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D856861-AF5D-4CD7-A60D-617A009C7AD6}"/>
                  </a:ext>
                </a:extLst>
              </p:cNvPr>
              <p:cNvSpPr/>
              <p:nvPr/>
            </p:nvSpPr>
            <p:spPr>
              <a:xfrm>
                <a:off x="1597742" y="5574890"/>
                <a:ext cx="835395" cy="235974"/>
              </a:xfrm>
              <a:prstGeom prst="rect">
                <a:avLst/>
              </a:prstGeom>
              <a:solidFill>
                <a:srgbClr val="BBE1C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2F19A2F-905C-4516-8C8C-A111EFB6A789}"/>
                  </a:ext>
                </a:extLst>
              </p:cNvPr>
              <p:cNvSpPr txBox="1"/>
              <p:nvPr/>
            </p:nvSpPr>
            <p:spPr>
              <a:xfrm>
                <a:off x="1663398" y="5519341"/>
                <a:ext cx="718056"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cspC</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8D88673-005C-44E0-9941-34265127BF1D}"/>
                </a:ext>
              </a:extLst>
            </p:cNvPr>
            <p:cNvGrpSpPr/>
            <p:nvPr/>
          </p:nvGrpSpPr>
          <p:grpSpPr>
            <a:xfrm>
              <a:off x="1307178" y="1897151"/>
              <a:ext cx="527368" cy="592491"/>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6" name="Group 35">
            <a:extLst>
              <a:ext uri="{FF2B5EF4-FFF2-40B4-BE49-F238E27FC236}">
                <a16:creationId xmlns:a16="http://schemas.microsoft.com/office/drawing/2014/main" id="{4059D46F-F0AF-4C63-D764-0B0B758C96B3}"/>
              </a:ext>
            </a:extLst>
          </p:cNvPr>
          <p:cNvGrpSpPr/>
          <p:nvPr/>
        </p:nvGrpSpPr>
        <p:grpSpPr>
          <a:xfrm>
            <a:off x="1247526" y="2974011"/>
            <a:ext cx="6271992" cy="757425"/>
            <a:chOff x="1247526" y="3373925"/>
            <a:chExt cx="6271992" cy="757425"/>
          </a:xfrm>
        </p:grpSpPr>
        <p:grpSp>
          <p:nvGrpSpPr>
            <p:cNvPr id="3" name="Group 2">
              <a:extLst>
                <a:ext uri="{FF2B5EF4-FFF2-40B4-BE49-F238E27FC236}">
                  <a16:creationId xmlns:a16="http://schemas.microsoft.com/office/drawing/2014/main" id="{1B92F4DE-56FB-4C41-A4C7-C875F904ED82}"/>
                </a:ext>
              </a:extLst>
            </p:cNvPr>
            <p:cNvGrpSpPr/>
            <p:nvPr/>
          </p:nvGrpSpPr>
          <p:grpSpPr>
            <a:xfrm>
              <a:off x="1247526" y="3667618"/>
              <a:ext cx="6271992" cy="428803"/>
              <a:chOff x="375074" y="3675587"/>
              <a:chExt cx="7597803" cy="549128"/>
            </a:xfrm>
          </p:grpSpPr>
          <p:grpSp>
            <p:nvGrpSpPr>
              <p:cNvPr id="10" name="Group 9">
                <a:extLst>
                  <a:ext uri="{FF2B5EF4-FFF2-40B4-BE49-F238E27FC236}">
                    <a16:creationId xmlns:a16="http://schemas.microsoft.com/office/drawing/2014/main" id="{AECAF56C-1FF8-461B-A083-A9E4DBA1F9D0}"/>
                  </a:ext>
                </a:extLst>
              </p:cNvPr>
              <p:cNvGrpSpPr/>
              <p:nvPr/>
            </p:nvGrpSpPr>
            <p:grpSpPr>
              <a:xfrm>
                <a:off x="682215" y="3675587"/>
                <a:ext cx="6863619" cy="527506"/>
                <a:chOff x="2873471" y="5821692"/>
                <a:chExt cx="3972892" cy="280603"/>
              </a:xfrm>
            </p:grpSpPr>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35FAEE5-7563-4F02-A146-3EBF747ABDC8}"/>
                    </a:ext>
                  </a:extLst>
                </p:cNvPr>
                <p:cNvSpPr/>
                <p:nvPr/>
              </p:nvSpPr>
              <p:spPr>
                <a:xfrm>
                  <a:off x="2886174" y="5854289"/>
                  <a:ext cx="608685" cy="235974"/>
                </a:xfrm>
                <a:prstGeom prst="rect">
                  <a:avLst/>
                </a:prstGeom>
                <a:solidFill>
                  <a:srgbClr val="DA262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dnaG</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rpoD</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yqeY</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1" name="TextBox 10">
                  <a:extLst>
                    <a:ext uri="{FF2B5EF4-FFF2-40B4-BE49-F238E27FC236}">
                      <a16:creationId xmlns:a16="http://schemas.microsoft.com/office/drawing/2014/main" id="{AE96A1C4-9A3A-4524-9FFE-C7D1B7CA94B8}"/>
                    </a:ext>
                  </a:extLst>
                </p:cNvPr>
                <p:cNvSpPr txBox="1"/>
                <p:nvPr/>
              </p:nvSpPr>
              <p:spPr>
                <a:xfrm>
                  <a:off x="2873471" y="5833740"/>
                  <a:ext cx="60758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rpsU2</a:t>
                  </a: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1306351" y="3373925"/>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5" name="Group 34">
            <a:extLst>
              <a:ext uri="{FF2B5EF4-FFF2-40B4-BE49-F238E27FC236}">
                <a16:creationId xmlns:a16="http://schemas.microsoft.com/office/drawing/2014/main" id="{2F9D9036-5953-CC59-8526-F142AADF3661}"/>
              </a:ext>
            </a:extLst>
          </p:cNvPr>
          <p:cNvGrpSpPr/>
          <p:nvPr/>
        </p:nvGrpSpPr>
        <p:grpSpPr>
          <a:xfrm>
            <a:off x="1247525" y="4399869"/>
            <a:ext cx="1758050" cy="653844"/>
            <a:chOff x="1247525" y="5117244"/>
            <a:chExt cx="1758050" cy="653844"/>
          </a:xfrm>
        </p:grpSpPr>
        <p:grpSp>
          <p:nvGrpSpPr>
            <p:cNvPr id="4" name="Group 3">
              <a:extLst>
                <a:ext uri="{FF2B5EF4-FFF2-40B4-BE49-F238E27FC236}">
                  <a16:creationId xmlns:a16="http://schemas.microsoft.com/office/drawing/2014/main" id="{2A1F6859-2CA6-4D08-9BA8-65289EB3ECC2}"/>
                </a:ext>
              </a:extLst>
            </p:cNvPr>
            <p:cNvGrpSpPr/>
            <p:nvPr/>
          </p:nvGrpSpPr>
          <p:grpSpPr>
            <a:xfrm>
              <a:off x="1247525" y="5336103"/>
              <a:ext cx="1758050" cy="414612"/>
              <a:chOff x="7425086" y="5569807"/>
              <a:chExt cx="1084733" cy="241057"/>
            </a:xfrm>
          </p:grpSpPr>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35989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1C12214-8D38-4EC7-80B6-EA689D27FD6A}"/>
                  </a:ext>
                </a:extLst>
              </p:cNvPr>
              <p:cNvSpPr txBox="1"/>
              <p:nvPr/>
            </p:nvSpPr>
            <p:spPr>
              <a:xfrm>
                <a:off x="7646030" y="5569807"/>
                <a:ext cx="534640" cy="2292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rpsU3</a:t>
                </a:r>
              </a:p>
            </p:txBody>
          </p:sp>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1306111" y="5117244"/>
              <a:ext cx="527368" cy="653844"/>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26" name="TextBox 25">
            <a:extLst>
              <a:ext uri="{FF2B5EF4-FFF2-40B4-BE49-F238E27FC236}">
                <a16:creationId xmlns:a16="http://schemas.microsoft.com/office/drawing/2014/main" id="{C8380E27-AEE7-3464-FEBE-A0C2C4A97FB9}"/>
              </a:ext>
            </a:extLst>
          </p:cNvPr>
          <p:cNvSpPr txBox="1"/>
          <p:nvPr/>
        </p:nvSpPr>
        <p:spPr>
          <a:xfrm>
            <a:off x="10528335" y="1789499"/>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bS21-1</a:t>
            </a:r>
          </a:p>
        </p:txBody>
      </p:sp>
      <p:sp>
        <p:nvSpPr>
          <p:cNvPr id="30" name="TextBox 29">
            <a:extLst>
              <a:ext uri="{FF2B5EF4-FFF2-40B4-BE49-F238E27FC236}">
                <a16:creationId xmlns:a16="http://schemas.microsoft.com/office/drawing/2014/main" id="{A940861E-C0A7-AA4F-1476-EE2C7EB1FB79}"/>
              </a:ext>
            </a:extLst>
          </p:cNvPr>
          <p:cNvSpPr txBox="1"/>
          <p:nvPr/>
        </p:nvSpPr>
        <p:spPr>
          <a:xfrm>
            <a:off x="10528335" y="3136796"/>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bS21-2</a:t>
            </a:r>
          </a:p>
        </p:txBody>
      </p:sp>
      <p:sp>
        <p:nvSpPr>
          <p:cNvPr id="31" name="TextBox 30">
            <a:extLst>
              <a:ext uri="{FF2B5EF4-FFF2-40B4-BE49-F238E27FC236}">
                <a16:creationId xmlns:a16="http://schemas.microsoft.com/office/drawing/2014/main" id="{7231317F-9F9C-3FE0-75CB-96C2A74BAB08}"/>
              </a:ext>
            </a:extLst>
          </p:cNvPr>
          <p:cNvSpPr txBox="1"/>
          <p:nvPr/>
        </p:nvSpPr>
        <p:spPr>
          <a:xfrm>
            <a:off x="10003351" y="1317654"/>
            <a:ext cx="20778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70S containing:</a:t>
            </a:r>
          </a:p>
        </p:txBody>
      </p:sp>
      <p:sp>
        <p:nvSpPr>
          <p:cNvPr id="34" name="TextBox 33">
            <a:extLst>
              <a:ext uri="{FF2B5EF4-FFF2-40B4-BE49-F238E27FC236}">
                <a16:creationId xmlns:a16="http://schemas.microsoft.com/office/drawing/2014/main" id="{B6AADFA8-3F7C-C047-1F81-CA93F7AC1ACF}"/>
              </a:ext>
            </a:extLst>
          </p:cNvPr>
          <p:cNvSpPr txBox="1"/>
          <p:nvPr/>
        </p:nvSpPr>
        <p:spPr>
          <a:xfrm>
            <a:off x="10528335" y="4484093"/>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bS21-3</a:t>
            </a:r>
          </a:p>
        </p:txBody>
      </p:sp>
      <p:sp>
        <p:nvSpPr>
          <p:cNvPr id="8" name="TextBox 7">
            <a:extLst>
              <a:ext uri="{FF2B5EF4-FFF2-40B4-BE49-F238E27FC236}">
                <a16:creationId xmlns:a16="http://schemas.microsoft.com/office/drawing/2014/main" id="{137BD16E-65A1-023B-1501-B9DA3495AD5A}"/>
              </a:ext>
            </a:extLst>
          </p:cNvPr>
          <p:cNvSpPr txBox="1"/>
          <p:nvPr/>
        </p:nvSpPr>
        <p:spPr>
          <a:xfrm>
            <a:off x="9702265" y="5304325"/>
            <a:ext cx="26799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Trautmann</a:t>
            </a:r>
            <a:r>
              <a:rPr kumimoji="0" lang="en-US" sz="1400" b="0" i="0" u="none" strike="noStrike" kern="1200" cap="none" spc="0" normalizeH="0" baseline="0" noProof="0" dirty="0">
                <a:ln>
                  <a:noFill/>
                </a:ln>
                <a:solidFill>
                  <a:prstClr val="black"/>
                </a:solidFill>
                <a:effectLst/>
                <a:uLnTx/>
                <a:uFillTx/>
                <a:latin typeface="Calibri"/>
                <a:ea typeface="+mn-ea"/>
                <a:cs typeface="+mn-cs"/>
              </a:rPr>
              <a:t> and Ramsey, 2022</a:t>
            </a:r>
          </a:p>
        </p:txBody>
      </p:sp>
      <p:sp>
        <p:nvSpPr>
          <p:cNvPr id="33" name="TextBox 32">
            <a:extLst>
              <a:ext uri="{FF2B5EF4-FFF2-40B4-BE49-F238E27FC236}">
                <a16:creationId xmlns:a16="http://schemas.microsoft.com/office/drawing/2014/main" id="{62CA317E-69C6-4D27-934C-BB66C29CAEAC}"/>
              </a:ext>
            </a:extLst>
          </p:cNvPr>
          <p:cNvSpPr txBox="1"/>
          <p:nvPr/>
        </p:nvSpPr>
        <p:spPr>
          <a:xfrm>
            <a:off x="517389" y="5736701"/>
            <a:ext cx="10637849" cy="461665"/>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How do changes in ribosome composition influence protein synthesis?</a:t>
            </a:r>
          </a:p>
        </p:txBody>
      </p:sp>
      <p:pic>
        <p:nvPicPr>
          <p:cNvPr id="38" name="Picture 37" descr="A screenshot of a video game&#10;&#10;Description automatically generated with low confidence">
            <a:extLst>
              <a:ext uri="{FF2B5EF4-FFF2-40B4-BE49-F238E27FC236}">
                <a16:creationId xmlns:a16="http://schemas.microsoft.com/office/drawing/2014/main" id="{841E4758-7357-49C5-03BF-67E57293C1D9}"/>
              </a:ext>
            </a:extLst>
          </p:cNvPr>
          <p:cNvPicPr>
            <a:picLocks noChangeAspect="1"/>
          </p:cNvPicPr>
          <p:nvPr/>
        </p:nvPicPr>
        <p:blipFill rotWithShape="1">
          <a:blip r:embed="rId3"/>
          <a:srcRect l="48303" t="39798" r="36444" b="33221"/>
          <a:stretch/>
        </p:blipFill>
        <p:spPr>
          <a:xfrm>
            <a:off x="8684364" y="2633918"/>
            <a:ext cx="1605046" cy="1438149"/>
          </a:xfrm>
          <a:prstGeom prst="rect">
            <a:avLst/>
          </a:prstGeom>
        </p:spPr>
      </p:pic>
      <p:pic>
        <p:nvPicPr>
          <p:cNvPr id="39" name="Picture 38" descr="A screenshot of a video game&#10;&#10;Description automatically generated with low confidence">
            <a:extLst>
              <a:ext uri="{FF2B5EF4-FFF2-40B4-BE49-F238E27FC236}">
                <a16:creationId xmlns:a16="http://schemas.microsoft.com/office/drawing/2014/main" id="{6B441FDA-1EB9-ABB9-DF3D-63D0768A2428}"/>
              </a:ext>
            </a:extLst>
          </p:cNvPr>
          <p:cNvPicPr>
            <a:picLocks noChangeAspect="1"/>
          </p:cNvPicPr>
          <p:nvPr/>
        </p:nvPicPr>
        <p:blipFill rotWithShape="1">
          <a:blip r:embed="rId3"/>
          <a:srcRect l="48303" t="10651" r="36444" b="63061"/>
          <a:stretch/>
        </p:blipFill>
        <p:spPr>
          <a:xfrm>
            <a:off x="8684364" y="1356929"/>
            <a:ext cx="1605046" cy="1401234"/>
          </a:xfrm>
          <a:prstGeom prst="rect">
            <a:avLst/>
          </a:prstGeom>
        </p:spPr>
      </p:pic>
    </p:spTree>
    <p:extLst>
      <p:ext uri="{BB962C8B-B14F-4D97-AF65-F5344CB8AC3E}">
        <p14:creationId xmlns:p14="http://schemas.microsoft.com/office/powerpoint/2010/main" val="27303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4" grpId="0"/>
      <p:bldP spid="8" grpId="0"/>
      <p:bldP spid="3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9722-F707-A093-F992-8D7B7F4AD86F}"/>
              </a:ext>
            </a:extLst>
          </p:cNvPr>
          <p:cNvSpPr>
            <a:spLocks noGrp="1"/>
          </p:cNvSpPr>
          <p:nvPr>
            <p:ph type="title"/>
          </p:nvPr>
        </p:nvSpPr>
        <p:spPr/>
        <p:txBody>
          <a:bodyPr/>
          <a:lstStyle/>
          <a:p>
            <a:r>
              <a:rPr lang="en-US" dirty="0"/>
              <a:t>bS21 homologs control gene expression</a:t>
            </a:r>
          </a:p>
        </p:txBody>
      </p:sp>
      <p:sp>
        <p:nvSpPr>
          <p:cNvPr id="3" name="Content Placeholder 2">
            <a:extLst>
              <a:ext uri="{FF2B5EF4-FFF2-40B4-BE49-F238E27FC236}">
                <a16:creationId xmlns:a16="http://schemas.microsoft.com/office/drawing/2014/main" id="{05B539E4-9525-2716-F075-47EA0D40CB55}"/>
              </a:ext>
            </a:extLst>
          </p:cNvPr>
          <p:cNvSpPr>
            <a:spLocks noGrp="1"/>
          </p:cNvSpPr>
          <p:nvPr>
            <p:ph idx="1"/>
          </p:nvPr>
        </p:nvSpPr>
        <p:spPr/>
        <p:txBody>
          <a:bodyPr/>
          <a:lstStyle/>
          <a:p>
            <a:r>
              <a:rPr lang="en-US" dirty="0"/>
              <a:t>~160 proteins with altered protein abundance but not transcript abundance in </a:t>
            </a:r>
            <a:r>
              <a:rPr lang="en-US" i="1" dirty="0"/>
              <a:t>∆rpsU2</a:t>
            </a:r>
          </a:p>
          <a:p>
            <a:r>
              <a:rPr lang="en-US" dirty="0"/>
              <a:t>bS21-2 is important in controlling translation of these proteins</a:t>
            </a:r>
          </a:p>
        </p:txBody>
      </p:sp>
    </p:spTree>
    <p:extLst>
      <p:ext uri="{BB962C8B-B14F-4D97-AF65-F5344CB8AC3E}">
        <p14:creationId xmlns:p14="http://schemas.microsoft.com/office/powerpoint/2010/main" val="66447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7CF2AE-1FF1-1E33-85D1-D2415EC2190B}"/>
              </a:ext>
            </a:extLst>
          </p:cNvPr>
          <p:cNvSpPr txBox="1"/>
          <p:nvPr/>
        </p:nvSpPr>
        <p:spPr>
          <a:xfrm>
            <a:off x="597390" y="5449934"/>
            <a:ext cx="10330915" cy="1074590"/>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800" b="0" i="0" u="sng" strike="noStrike" kern="1200" cap="none" spc="0" normalizeH="0" baseline="0" noProof="0" dirty="0">
                <a:ln>
                  <a:noFill/>
                </a:ln>
                <a:solidFill>
                  <a:prstClr val="black"/>
                </a:solidFill>
                <a:effectLst/>
                <a:uLnTx/>
                <a:uFillTx/>
                <a:latin typeface="Courier" pitchFamily="2" charset="0"/>
                <a:ea typeface="+mn-ea"/>
                <a:cs typeface="+mn-cs"/>
              </a:rPr>
              <a:t>5’ UTR</a:t>
            </a:r>
            <a:r>
              <a:rPr kumimoji="0" lang="en-US" sz="1800" b="0" i="1"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800" b="0" i="0" u="sng" strike="noStrike" kern="1200" cap="none" spc="0" normalizeH="0" baseline="0" noProof="0" dirty="0">
                <a:ln>
                  <a:noFill/>
                </a:ln>
                <a:solidFill>
                  <a:prstClr val="black"/>
                </a:solidFill>
                <a:effectLst/>
                <a:uLnTx/>
                <a:uFillTx/>
                <a:latin typeface="Courier" pitchFamily="2" charset="0"/>
                <a:ea typeface="+mn-ea"/>
                <a:cs typeface="+mn-cs"/>
              </a:rPr>
              <a:t>6 codons</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mn-cs"/>
              </a:rPr>
              <a:t>   </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ourier" pitchFamily="2" charset="0"/>
                <a:ea typeface="+mn-ea"/>
                <a:cs typeface="+mn-cs"/>
              </a:rPr>
              <a:t>pdpA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mn-cs"/>
              </a:rPr>
              <a:t>aguuauguucuaauu</a:t>
            </a:r>
            <a:r>
              <a:rPr kumimoji="0" lang="en-US" sz="1800" b="0" i="0" u="sng" strike="noStrike" kern="1200" cap="none" spc="0" normalizeH="0" baseline="0" noProof="0" dirty="0" err="1">
                <a:ln>
                  <a:noFill/>
                </a:ln>
                <a:solidFill>
                  <a:prstClr val="black"/>
                </a:solidFill>
                <a:effectLst/>
                <a:uLnTx/>
                <a:uFillTx/>
                <a:latin typeface="Courier" pitchFamily="2" charset="0"/>
                <a:ea typeface="+mn-ea"/>
                <a:cs typeface="+mn-cs"/>
              </a:rPr>
              <a:t>aaguag</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mn-cs"/>
              </a:rPr>
              <a:t>aca</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mn-cs"/>
              </a:rPr>
              <a:t>AUG</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mn-cs"/>
              </a:rPr>
              <a:t>aua gca gua aaa gau</a:t>
            </a:r>
            <a:endParaRPr kumimoji="0" lang="en-US" sz="1800" b="0" i="0" u="none" strike="noStrike" kern="1200" cap="none" spc="0" normalizeH="0" baseline="0" noProof="0" dirty="0">
              <a:ln>
                <a:noFill/>
              </a:ln>
              <a:solidFill>
                <a:prstClr val="black"/>
              </a:solidFill>
              <a:effectLst/>
              <a:uLnTx/>
              <a:uFillTx/>
              <a:latin typeface="Courier" pitchFamily="2" charset="0"/>
              <a:ea typeface="+mn-ea"/>
              <a:cs typeface="+mn-cs"/>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ourier" pitchFamily="2" charset="0"/>
                <a:ea typeface="+mn-ea"/>
                <a:cs typeface="Courier New" panose="02070309020205020404" pitchFamily="49" charset="0"/>
              </a:rPr>
              <a:t>tul4</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Courier New" panose="02070309020205020404" pitchFamily="49" charset="0"/>
              </a:rPr>
              <a:t>gaguauaugugaauauuuaaaaau</a:t>
            </a:r>
            <a:r>
              <a:rPr kumimoji="0" lang="en-US" sz="1800" b="0" i="0" u="sng" strike="noStrike" kern="1200" cap="none" spc="0" normalizeH="0" baseline="0" noProof="0" dirty="0" err="1">
                <a:ln>
                  <a:noFill/>
                </a:ln>
                <a:solidFill>
                  <a:prstClr val="black"/>
                </a:solidFill>
                <a:effectLst/>
                <a:uLnTx/>
                <a:uFillTx/>
                <a:latin typeface="Courier" pitchFamily="2" charset="0"/>
                <a:ea typeface="+mn-ea"/>
                <a:cs typeface="Courier New" panose="02070309020205020404" pitchFamily="49" charset="0"/>
              </a:rPr>
              <a:t>aggagu</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Courier New" panose="02070309020205020404" pitchFamily="49" charset="0"/>
              </a:rPr>
              <a:t>aucuau</a:t>
            </a:r>
            <a:r>
              <a:rPr kumimoji="0" lang="en-US" sz="1800" b="0" i="0" u="none" strike="noStrike" kern="1200" cap="none" spc="0" normalizeH="0" baseline="0" noProof="0" dirty="0">
                <a:ln>
                  <a:noFill/>
                </a:ln>
                <a:solidFill>
                  <a:prstClr val="black"/>
                </a:solidFill>
                <a:effectLst/>
                <a:uLnTx/>
                <a:uFillTx/>
                <a:latin typeface="Courier" pitchFamily="2" charset="0"/>
                <a:ea typeface="+mn-ea"/>
                <a:cs typeface="Courier New" panose="02070309020205020404" pitchFamily="49" charset="0"/>
              </a:rPr>
              <a:t> AUG </a:t>
            </a:r>
            <a:r>
              <a:rPr kumimoji="0" lang="en-US" sz="1800" b="0" i="0" u="none" strike="noStrike" kern="1200" cap="none" spc="0" normalizeH="0" baseline="0" noProof="0" dirty="0" err="1">
                <a:ln>
                  <a:noFill/>
                </a:ln>
                <a:solidFill>
                  <a:prstClr val="black"/>
                </a:solidFill>
                <a:effectLst/>
                <a:uLnTx/>
                <a:uFillTx/>
                <a:latin typeface="Courier" pitchFamily="2" charset="0"/>
                <a:ea typeface="+mn-ea"/>
                <a:cs typeface="Courier New" panose="02070309020205020404" pitchFamily="49" charset="0"/>
              </a:rPr>
              <a:t>aaa aaa aua auu aag</a:t>
            </a:r>
            <a:endParaRPr kumimoji="0" lang="en-US" sz="1800" b="0" i="0" u="none" strike="noStrike" kern="1200" cap="none" spc="0" normalizeH="0" baseline="0" noProof="0" dirty="0">
              <a:ln>
                <a:noFill/>
              </a:ln>
              <a:solidFill>
                <a:prstClr val="black"/>
              </a:solidFill>
              <a:effectLst/>
              <a:uLnTx/>
              <a:uFillTx/>
              <a:latin typeface="Courier" pitchFamily="2" charset="0"/>
              <a:ea typeface="+mn-ea"/>
              <a:cs typeface="Courier New" panose="02070309020205020404" pitchFamily="49" charset="0"/>
            </a:endParaRPr>
          </a:p>
        </p:txBody>
      </p:sp>
      <p:sp>
        <p:nvSpPr>
          <p:cNvPr id="2" name="Title 1">
            <a:extLst>
              <a:ext uri="{FF2B5EF4-FFF2-40B4-BE49-F238E27FC236}">
                <a16:creationId xmlns:a16="http://schemas.microsoft.com/office/drawing/2014/main" id="{BA0676D8-B611-B329-0C24-1FE50B27B106}"/>
              </a:ext>
            </a:extLst>
          </p:cNvPr>
          <p:cNvSpPr>
            <a:spLocks noGrp="1"/>
          </p:cNvSpPr>
          <p:nvPr>
            <p:ph type="title"/>
          </p:nvPr>
        </p:nvSpPr>
        <p:spPr>
          <a:xfrm>
            <a:off x="748678" y="127695"/>
            <a:ext cx="10515600" cy="1325563"/>
          </a:xfrm>
        </p:spPr>
        <p:txBody>
          <a:bodyPr>
            <a:normAutofit/>
          </a:bodyPr>
          <a:lstStyle/>
          <a:p>
            <a:r>
              <a:rPr lang="en-US" sz="4000" dirty="0"/>
              <a:t>Cells without bS21-2 translate from the </a:t>
            </a:r>
            <a:r>
              <a:rPr lang="en-US" sz="4000" i="1" dirty="0"/>
              <a:t>pdpA</a:t>
            </a:r>
            <a:r>
              <a:rPr lang="en-US" sz="4000" dirty="0"/>
              <a:t> 5</a:t>
            </a:r>
            <a:r>
              <a:rPr lang="en-US" sz="4000" dirty="0">
                <a:effectLst/>
                <a:ea typeface="Calibri" panose="020F0502020204030204" pitchFamily="34" charset="0"/>
              </a:rPr>
              <a:t>´</a:t>
            </a:r>
            <a:r>
              <a:rPr lang="en-US" sz="4000" dirty="0"/>
              <a:t>UTR less efficiently</a:t>
            </a:r>
            <a:endParaRPr lang="en-US" dirty="0"/>
          </a:p>
        </p:txBody>
      </p:sp>
      <p:sp>
        <p:nvSpPr>
          <p:cNvPr id="10" name="TextBox 9">
            <a:extLst>
              <a:ext uri="{FF2B5EF4-FFF2-40B4-BE49-F238E27FC236}">
                <a16:creationId xmlns:a16="http://schemas.microsoft.com/office/drawing/2014/main" id="{37EE8C05-C109-DBFC-8F19-BD43492D407E}"/>
              </a:ext>
            </a:extLst>
          </p:cNvPr>
          <p:cNvSpPr txBox="1"/>
          <p:nvPr/>
        </p:nvSpPr>
        <p:spPr>
          <a:xfrm>
            <a:off x="6006478" y="4807184"/>
            <a:ext cx="90223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(control)</a:t>
            </a:r>
          </a:p>
        </p:txBody>
      </p:sp>
      <p:sp>
        <p:nvSpPr>
          <p:cNvPr id="12" name="TextBox 11">
            <a:extLst>
              <a:ext uri="{FF2B5EF4-FFF2-40B4-BE49-F238E27FC236}">
                <a16:creationId xmlns:a16="http://schemas.microsoft.com/office/drawing/2014/main" id="{3B83D93F-312E-8DB2-6F46-AF0F7113DF75}"/>
              </a:ext>
            </a:extLst>
          </p:cNvPr>
          <p:cNvSpPr txBox="1"/>
          <p:nvPr/>
        </p:nvSpPr>
        <p:spPr>
          <a:xfrm>
            <a:off x="10768817" y="5920111"/>
            <a:ext cx="126669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Menlo" panose="020B0609030804020204" pitchFamily="49" charset="0"/>
                <a:ea typeface="Menlo" panose="020B0609030804020204" pitchFamily="49" charset="0"/>
                <a:cs typeface="Menlo" panose="020B0609030804020204" pitchFamily="49" charset="0"/>
              </a:rPr>
              <a:t>-lacZ</a:t>
            </a:r>
            <a:endParaRPr kumimoji="0" lang="en-US" sz="1800" b="0" i="1" u="none" strike="noStrike" kern="1200" cap="none" spc="0" normalizeH="0" baseline="0" noProof="0">
              <a:ln>
                <a:noFill/>
              </a:ln>
              <a:solidFill>
                <a:prstClr val="black"/>
              </a:solidFill>
              <a:effectLst/>
              <a:uLnTx/>
              <a:uFillTx/>
              <a:latin typeface="Menlo" panose="020B0609030804020204" pitchFamily="49" charset="0"/>
              <a:ea typeface="Menlo" panose="020B0609030804020204" pitchFamily="49" charset="0"/>
              <a:cs typeface="Menlo" panose="020B0609030804020204" pitchFamily="49" charset="0"/>
            </a:endParaRPr>
          </a:p>
        </p:txBody>
      </p:sp>
      <p:grpSp>
        <p:nvGrpSpPr>
          <p:cNvPr id="3" name="Group 2">
            <a:extLst>
              <a:ext uri="{FF2B5EF4-FFF2-40B4-BE49-F238E27FC236}">
                <a16:creationId xmlns:a16="http://schemas.microsoft.com/office/drawing/2014/main" id="{5B004D69-AE89-7E73-CDD1-7951F47C5FC3}"/>
              </a:ext>
            </a:extLst>
          </p:cNvPr>
          <p:cNvGrpSpPr/>
          <p:nvPr/>
        </p:nvGrpSpPr>
        <p:grpSpPr>
          <a:xfrm>
            <a:off x="5879676" y="1407019"/>
            <a:ext cx="1248389" cy="3450116"/>
            <a:chOff x="7523214" y="1499307"/>
            <a:chExt cx="1248389" cy="3450116"/>
          </a:xfrm>
        </p:grpSpPr>
        <p:sp>
          <p:nvSpPr>
            <p:cNvPr id="4" name="TextBox 3">
              <a:extLst>
                <a:ext uri="{FF2B5EF4-FFF2-40B4-BE49-F238E27FC236}">
                  <a16:creationId xmlns:a16="http://schemas.microsoft.com/office/drawing/2014/main" id="{7AF2AB54-7B72-04CB-B14C-418F5D3B08BF}"/>
                </a:ext>
              </a:extLst>
            </p:cNvPr>
            <p:cNvSpPr txBox="1"/>
            <p:nvPr/>
          </p:nvSpPr>
          <p:spPr>
            <a:xfrm>
              <a:off x="7712556" y="4301761"/>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6" name="TextBox 5">
              <a:extLst>
                <a:ext uri="{FF2B5EF4-FFF2-40B4-BE49-F238E27FC236}">
                  <a16:creationId xmlns:a16="http://schemas.microsoft.com/office/drawing/2014/main" id="{08CC1978-626A-C6D3-D7C4-F7DB5392E7DC}"/>
                </a:ext>
              </a:extLst>
            </p:cNvPr>
            <p:cNvSpPr txBox="1"/>
            <p:nvPr/>
          </p:nvSpPr>
          <p:spPr>
            <a:xfrm>
              <a:off x="8282811" y="4301761"/>
              <a:ext cx="2551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7" name="TextBox 6">
              <a:extLst>
                <a:ext uri="{FF2B5EF4-FFF2-40B4-BE49-F238E27FC236}">
                  <a16:creationId xmlns:a16="http://schemas.microsoft.com/office/drawing/2014/main" id="{6E506098-ED22-3B34-CBCB-6F6171EB259F}"/>
                </a:ext>
              </a:extLst>
            </p:cNvPr>
            <p:cNvSpPr txBox="1"/>
            <p:nvPr/>
          </p:nvSpPr>
          <p:spPr>
            <a:xfrm>
              <a:off x="7854360" y="4580091"/>
              <a:ext cx="550152"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tul4</a:t>
              </a:r>
            </a:p>
          </p:txBody>
        </p:sp>
        <p:pic>
          <p:nvPicPr>
            <p:cNvPr id="8" name="Picture 7">
              <a:extLst>
                <a:ext uri="{FF2B5EF4-FFF2-40B4-BE49-F238E27FC236}">
                  <a16:creationId xmlns:a16="http://schemas.microsoft.com/office/drawing/2014/main" id="{7D58FFE1-E087-E6FC-ED5C-475E3BA91717}"/>
                </a:ext>
              </a:extLst>
            </p:cNvPr>
            <p:cNvPicPr>
              <a:picLocks noChangeAspect="1"/>
            </p:cNvPicPr>
            <p:nvPr/>
          </p:nvPicPr>
          <p:blipFill rotWithShape="1">
            <a:blip r:embed="rId3"/>
            <a:srcRect l="78100" t="5086"/>
            <a:stretch/>
          </p:blipFill>
          <p:spPr>
            <a:xfrm>
              <a:off x="7523214" y="1499307"/>
              <a:ext cx="1248389" cy="2927658"/>
            </a:xfrm>
            <a:prstGeom prst="rect">
              <a:avLst/>
            </a:prstGeom>
          </p:spPr>
        </p:pic>
        <p:grpSp>
          <p:nvGrpSpPr>
            <p:cNvPr id="9" name="Group 8">
              <a:extLst>
                <a:ext uri="{FF2B5EF4-FFF2-40B4-BE49-F238E27FC236}">
                  <a16:creationId xmlns:a16="http://schemas.microsoft.com/office/drawing/2014/main" id="{683EADC7-618F-D213-64D1-5C4E4D5821DC}"/>
                </a:ext>
              </a:extLst>
            </p:cNvPr>
            <p:cNvGrpSpPr/>
            <p:nvPr/>
          </p:nvGrpSpPr>
          <p:grpSpPr>
            <a:xfrm>
              <a:off x="7730668" y="1510087"/>
              <a:ext cx="740932" cy="830997"/>
              <a:chOff x="6210344" y="2302394"/>
              <a:chExt cx="740932" cy="830997"/>
            </a:xfrm>
          </p:grpSpPr>
          <p:sp>
            <p:nvSpPr>
              <p:cNvPr id="11" name="TextBox 10">
                <a:extLst>
                  <a:ext uri="{FF2B5EF4-FFF2-40B4-BE49-F238E27FC236}">
                    <a16:creationId xmlns:a16="http://schemas.microsoft.com/office/drawing/2014/main" id="{E0DA3C8D-BD1D-01DE-454F-A643CED4891D}"/>
                  </a:ext>
                </a:extLst>
              </p:cNvPr>
              <p:cNvSpPr txBox="1"/>
              <p:nvPr/>
            </p:nvSpPr>
            <p:spPr>
              <a:xfrm>
                <a:off x="6210344" y="2302394"/>
                <a:ext cx="7409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1.02x</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2D01B6EF-F712-0D4F-8FD7-35CCA02187EC}"/>
                  </a:ext>
                </a:extLst>
              </p:cNvPr>
              <p:cNvCxnSpPr>
                <a:cxnSpLocks/>
              </p:cNvCxnSpPr>
              <p:nvPr/>
            </p:nvCxnSpPr>
            <p:spPr>
              <a:xfrm flipH="1">
                <a:off x="6283350" y="2630605"/>
                <a:ext cx="581966"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6" name="Group 15">
            <a:extLst>
              <a:ext uri="{FF2B5EF4-FFF2-40B4-BE49-F238E27FC236}">
                <a16:creationId xmlns:a16="http://schemas.microsoft.com/office/drawing/2014/main" id="{6AA862ED-84F1-3834-6C6F-25A7D147039C}"/>
              </a:ext>
            </a:extLst>
          </p:cNvPr>
          <p:cNvGrpSpPr/>
          <p:nvPr/>
        </p:nvGrpSpPr>
        <p:grpSpPr>
          <a:xfrm>
            <a:off x="3607952" y="1407019"/>
            <a:ext cx="1234684" cy="3450116"/>
            <a:chOff x="3071082" y="1499307"/>
            <a:chExt cx="1234684" cy="3450116"/>
          </a:xfrm>
        </p:grpSpPr>
        <p:sp>
          <p:nvSpPr>
            <p:cNvPr id="17" name="TextBox 16">
              <a:extLst>
                <a:ext uri="{FF2B5EF4-FFF2-40B4-BE49-F238E27FC236}">
                  <a16:creationId xmlns:a16="http://schemas.microsoft.com/office/drawing/2014/main" id="{D4954C32-3D03-7EC3-6E7A-94264C1CF1A7}"/>
                </a:ext>
              </a:extLst>
            </p:cNvPr>
            <p:cNvSpPr txBox="1"/>
            <p:nvPr/>
          </p:nvSpPr>
          <p:spPr>
            <a:xfrm>
              <a:off x="3310736" y="4580091"/>
              <a:ext cx="8531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5ʹ UTR:</a:t>
              </a:r>
            </a:p>
          </p:txBody>
        </p:sp>
        <p:pic>
          <p:nvPicPr>
            <p:cNvPr id="18" name="Picture 17">
              <a:extLst>
                <a:ext uri="{FF2B5EF4-FFF2-40B4-BE49-F238E27FC236}">
                  <a16:creationId xmlns:a16="http://schemas.microsoft.com/office/drawing/2014/main" id="{A0DCBE5E-498B-6123-0123-36A82658E50E}"/>
                </a:ext>
              </a:extLst>
            </p:cNvPr>
            <p:cNvPicPr>
              <a:picLocks noChangeAspect="1"/>
            </p:cNvPicPr>
            <p:nvPr/>
          </p:nvPicPr>
          <p:blipFill rotWithShape="1">
            <a:blip r:embed="rId3"/>
            <a:srcRect l="1" t="5086" r="78340"/>
            <a:stretch/>
          </p:blipFill>
          <p:spPr>
            <a:xfrm>
              <a:off x="3071082" y="1499307"/>
              <a:ext cx="1234684" cy="2927658"/>
            </a:xfrm>
            <a:prstGeom prst="rect">
              <a:avLst/>
            </a:prstGeom>
          </p:spPr>
        </p:pic>
        <p:sp>
          <p:nvSpPr>
            <p:cNvPr id="19" name="TextBox 18">
              <a:extLst>
                <a:ext uri="{FF2B5EF4-FFF2-40B4-BE49-F238E27FC236}">
                  <a16:creationId xmlns:a16="http://schemas.microsoft.com/office/drawing/2014/main" id="{9234DF5D-26A6-26B4-0A77-AAE9504769E2}"/>
                </a:ext>
              </a:extLst>
            </p:cNvPr>
            <p:cNvSpPr txBox="1"/>
            <p:nvPr/>
          </p:nvSpPr>
          <p:spPr>
            <a:xfrm>
              <a:off x="3267456" y="4301761"/>
              <a:ext cx="8963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bS21-2:</a:t>
              </a:r>
            </a:p>
          </p:txBody>
        </p:sp>
      </p:grpSp>
      <p:grpSp>
        <p:nvGrpSpPr>
          <p:cNvPr id="22" name="Group 21">
            <a:extLst>
              <a:ext uri="{FF2B5EF4-FFF2-40B4-BE49-F238E27FC236}">
                <a16:creationId xmlns:a16="http://schemas.microsoft.com/office/drawing/2014/main" id="{706C6344-A0C4-2AAC-8785-41DAE4F90454}"/>
              </a:ext>
            </a:extLst>
          </p:cNvPr>
          <p:cNvGrpSpPr/>
          <p:nvPr/>
        </p:nvGrpSpPr>
        <p:grpSpPr>
          <a:xfrm>
            <a:off x="4700724" y="1336636"/>
            <a:ext cx="1237531" cy="3520499"/>
            <a:chOff x="4163854" y="1428924"/>
            <a:chExt cx="1237531" cy="3520499"/>
          </a:xfrm>
        </p:grpSpPr>
        <p:grpSp>
          <p:nvGrpSpPr>
            <p:cNvPr id="23" name="Group 22">
              <a:extLst>
                <a:ext uri="{FF2B5EF4-FFF2-40B4-BE49-F238E27FC236}">
                  <a16:creationId xmlns:a16="http://schemas.microsoft.com/office/drawing/2014/main" id="{4A198E80-FAA0-5824-FBFC-72FD57984DAD}"/>
                </a:ext>
              </a:extLst>
            </p:cNvPr>
            <p:cNvGrpSpPr/>
            <p:nvPr/>
          </p:nvGrpSpPr>
          <p:grpSpPr>
            <a:xfrm>
              <a:off x="4163854" y="1428924"/>
              <a:ext cx="1237531" cy="3520499"/>
              <a:chOff x="4163854" y="1428924"/>
              <a:chExt cx="1237531" cy="3520499"/>
            </a:xfrm>
          </p:grpSpPr>
          <p:sp>
            <p:nvSpPr>
              <p:cNvPr id="25" name="TextBox 24">
                <a:extLst>
                  <a:ext uri="{FF2B5EF4-FFF2-40B4-BE49-F238E27FC236}">
                    <a16:creationId xmlns:a16="http://schemas.microsoft.com/office/drawing/2014/main" id="{4974364A-CE1D-846A-68AA-2589E51DCF42}"/>
                  </a:ext>
                </a:extLst>
              </p:cNvPr>
              <p:cNvSpPr txBox="1"/>
              <p:nvPr/>
            </p:nvSpPr>
            <p:spPr>
              <a:xfrm>
                <a:off x="4425696" y="4301761"/>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26" name="TextBox 25">
                <a:extLst>
                  <a:ext uri="{FF2B5EF4-FFF2-40B4-BE49-F238E27FC236}">
                    <a16:creationId xmlns:a16="http://schemas.microsoft.com/office/drawing/2014/main" id="{15243C69-523C-415D-6B20-7233BBB0561C}"/>
                  </a:ext>
                </a:extLst>
              </p:cNvPr>
              <p:cNvSpPr txBox="1"/>
              <p:nvPr/>
            </p:nvSpPr>
            <p:spPr>
              <a:xfrm>
                <a:off x="4995948" y="4301761"/>
                <a:ext cx="2551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sp>
            <p:nvSpPr>
              <p:cNvPr id="27" name="TextBox 26">
                <a:extLst>
                  <a:ext uri="{FF2B5EF4-FFF2-40B4-BE49-F238E27FC236}">
                    <a16:creationId xmlns:a16="http://schemas.microsoft.com/office/drawing/2014/main" id="{0A6915BC-8E6A-5E91-8149-27F503D81451}"/>
                  </a:ext>
                </a:extLst>
              </p:cNvPr>
              <p:cNvSpPr txBox="1"/>
              <p:nvPr/>
            </p:nvSpPr>
            <p:spPr>
              <a:xfrm>
                <a:off x="4505151" y="4580091"/>
                <a:ext cx="68320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a:ea typeface="+mn-ea"/>
                    <a:cs typeface="+mn-cs"/>
                  </a:rPr>
                  <a:t>pdpA</a:t>
                </a:r>
              </a:p>
            </p:txBody>
          </p:sp>
          <p:pic>
            <p:nvPicPr>
              <p:cNvPr id="28" name="Picture 27">
                <a:extLst>
                  <a:ext uri="{FF2B5EF4-FFF2-40B4-BE49-F238E27FC236}">
                    <a16:creationId xmlns:a16="http://schemas.microsoft.com/office/drawing/2014/main" id="{209C3905-0596-C677-0C1E-EF18FAB562AF}"/>
                  </a:ext>
                </a:extLst>
              </p:cNvPr>
              <p:cNvPicPr>
                <a:picLocks noChangeAspect="1"/>
              </p:cNvPicPr>
              <p:nvPr/>
            </p:nvPicPr>
            <p:blipFill rotWithShape="1">
              <a:blip r:embed="rId3"/>
              <a:srcRect l="19170" t="5086" r="59121"/>
              <a:stretch/>
            </p:blipFill>
            <p:spPr>
              <a:xfrm>
                <a:off x="4163854" y="1499307"/>
                <a:ext cx="1237531" cy="2927658"/>
              </a:xfrm>
              <a:prstGeom prst="rect">
                <a:avLst/>
              </a:prstGeom>
            </p:spPr>
          </p:pic>
          <p:grpSp>
            <p:nvGrpSpPr>
              <p:cNvPr id="29" name="Group 28">
                <a:extLst>
                  <a:ext uri="{FF2B5EF4-FFF2-40B4-BE49-F238E27FC236}">
                    <a16:creationId xmlns:a16="http://schemas.microsoft.com/office/drawing/2014/main" id="{D17E31E8-675D-2B27-2555-23E6BC5E95CE}"/>
                  </a:ext>
                </a:extLst>
              </p:cNvPr>
              <p:cNvGrpSpPr/>
              <p:nvPr/>
            </p:nvGrpSpPr>
            <p:grpSpPr>
              <a:xfrm>
                <a:off x="4468575" y="1428924"/>
                <a:ext cx="740932" cy="830997"/>
                <a:chOff x="6215476" y="2146667"/>
                <a:chExt cx="740932" cy="830997"/>
              </a:xfrm>
            </p:grpSpPr>
            <p:sp>
              <p:nvSpPr>
                <p:cNvPr id="30" name="TextBox 29">
                  <a:extLst>
                    <a:ext uri="{FF2B5EF4-FFF2-40B4-BE49-F238E27FC236}">
                      <a16:creationId xmlns:a16="http://schemas.microsoft.com/office/drawing/2014/main" id="{A19988E7-0CE7-9BD2-285A-3B00718E8CC8}"/>
                    </a:ext>
                  </a:extLst>
                </p:cNvPr>
                <p:cNvSpPr txBox="1"/>
                <p:nvPr/>
              </p:nvSpPr>
              <p:spPr>
                <a:xfrm>
                  <a:off x="6215476" y="2146667"/>
                  <a:ext cx="74093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0.71x</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1" name="Straight Connector 30">
                  <a:extLst>
                    <a:ext uri="{FF2B5EF4-FFF2-40B4-BE49-F238E27FC236}">
                      <a16:creationId xmlns:a16="http://schemas.microsoft.com/office/drawing/2014/main" id="{590C8D41-A1B6-F7D1-2804-F45CE5075EC3}"/>
                    </a:ext>
                  </a:extLst>
                </p:cNvPr>
                <p:cNvCxnSpPr>
                  <a:cxnSpLocks/>
                </p:cNvCxnSpPr>
                <p:nvPr/>
              </p:nvCxnSpPr>
              <p:spPr>
                <a:xfrm flipH="1">
                  <a:off x="6288482" y="2474878"/>
                  <a:ext cx="581966" cy="0"/>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24" name="TextBox 23">
              <a:extLst>
                <a:ext uri="{FF2B5EF4-FFF2-40B4-BE49-F238E27FC236}">
                  <a16:creationId xmlns:a16="http://schemas.microsoft.com/office/drawing/2014/main" id="{96331E6E-B5EE-4611-56D3-17D08185745A}"/>
                </a:ext>
              </a:extLst>
            </p:cNvPr>
            <p:cNvSpPr txBox="1"/>
            <p:nvPr/>
          </p:nvSpPr>
          <p:spPr>
            <a:xfrm>
              <a:off x="4707834" y="1729671"/>
              <a:ext cx="3000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sp>
        <p:nvSpPr>
          <p:cNvPr id="32" name="TextBox 31">
            <a:extLst>
              <a:ext uri="{FF2B5EF4-FFF2-40B4-BE49-F238E27FC236}">
                <a16:creationId xmlns:a16="http://schemas.microsoft.com/office/drawing/2014/main" id="{5694B968-7B49-ED29-1326-5047ED985BA8}"/>
              </a:ext>
            </a:extLst>
          </p:cNvPr>
          <p:cNvSpPr txBox="1"/>
          <p:nvPr/>
        </p:nvSpPr>
        <p:spPr>
          <a:xfrm>
            <a:off x="6975295" y="1358077"/>
            <a:ext cx="110479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 p &lt; 0.005</a:t>
            </a:r>
          </a:p>
        </p:txBody>
      </p:sp>
      <p:sp>
        <p:nvSpPr>
          <p:cNvPr id="15" name="TextBox 14">
            <a:extLst>
              <a:ext uri="{FF2B5EF4-FFF2-40B4-BE49-F238E27FC236}">
                <a16:creationId xmlns:a16="http://schemas.microsoft.com/office/drawing/2014/main" id="{908947E1-3556-44F8-A748-1F54C3535839}"/>
              </a:ext>
            </a:extLst>
          </p:cNvPr>
          <p:cNvSpPr txBox="1"/>
          <p:nvPr/>
        </p:nvSpPr>
        <p:spPr>
          <a:xfrm>
            <a:off x="10235704" y="6540566"/>
            <a:ext cx="184546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Trautmann</a:t>
            </a:r>
            <a:r>
              <a:rPr kumimoji="0" lang="en-US" sz="1400" b="0" i="0" u="none" strike="noStrike" kern="1200" cap="none" spc="0" normalizeH="0" baseline="0" noProof="0" dirty="0">
                <a:ln>
                  <a:noFill/>
                </a:ln>
                <a:solidFill>
                  <a:prstClr val="black"/>
                </a:solidFill>
                <a:effectLst/>
                <a:uLnTx/>
                <a:uFillTx/>
                <a:latin typeface="Calibri"/>
                <a:ea typeface="+mn-ea"/>
                <a:cs typeface="+mn-cs"/>
              </a:rPr>
              <a:t> et al., 2023</a:t>
            </a:r>
          </a:p>
        </p:txBody>
      </p:sp>
    </p:spTree>
    <p:extLst>
      <p:ext uri="{BB962C8B-B14F-4D97-AF65-F5344CB8AC3E}">
        <p14:creationId xmlns:p14="http://schemas.microsoft.com/office/powerpoint/2010/main" val="361392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ED38-7608-4B5C-B1A0-47D4F6ECC64D}"/>
              </a:ext>
            </a:extLst>
          </p:cNvPr>
          <p:cNvSpPr>
            <a:spLocks noGrp="1"/>
          </p:cNvSpPr>
          <p:nvPr>
            <p:ph type="title"/>
          </p:nvPr>
        </p:nvSpPr>
        <p:spPr/>
        <p:txBody>
          <a:bodyPr/>
          <a:lstStyle/>
          <a:p>
            <a:r>
              <a:rPr lang="en-US" dirty="0"/>
              <a:t>Why have multiple bS21 homologs?</a:t>
            </a:r>
          </a:p>
        </p:txBody>
      </p:sp>
      <p:sp>
        <p:nvSpPr>
          <p:cNvPr id="42" name="Content Placeholder 16">
            <a:extLst>
              <a:ext uri="{FF2B5EF4-FFF2-40B4-BE49-F238E27FC236}">
                <a16:creationId xmlns:a16="http://schemas.microsoft.com/office/drawing/2014/main" id="{78564FF4-8976-B8B8-B0E4-E628EAA6BBC6}"/>
              </a:ext>
            </a:extLst>
          </p:cNvPr>
          <p:cNvSpPr>
            <a:spLocks noGrp="1"/>
          </p:cNvSpPr>
          <p:nvPr>
            <p:ph idx="1"/>
          </p:nvPr>
        </p:nvSpPr>
        <p:spPr>
          <a:xfrm>
            <a:off x="101736" y="1604853"/>
            <a:ext cx="5994263" cy="5253147"/>
          </a:xfrm>
        </p:spPr>
        <p:txBody>
          <a:bodyPr>
            <a:normAutofit fontScale="92500" lnSpcReduction="20000"/>
          </a:bodyPr>
          <a:lstStyle/>
          <a:p>
            <a:pPr marL="0" indent="0">
              <a:lnSpc>
                <a:spcPct val="110000"/>
              </a:lnSpc>
              <a:spcBef>
                <a:spcPts val="600"/>
              </a:spcBef>
              <a:spcAft>
                <a:spcPts val="600"/>
              </a:spcAft>
              <a:buNone/>
            </a:pPr>
            <a:r>
              <a:rPr lang="en-US" b="1" dirty="0">
                <a:latin typeface="Century Gothic" charset="0"/>
                <a:ea typeface="Century Gothic" charset="0"/>
                <a:cs typeface="Century Gothic" charset="0"/>
              </a:rPr>
              <a:t>Hypothesis</a:t>
            </a:r>
            <a:r>
              <a:rPr lang="en-US" dirty="0">
                <a:latin typeface="Century Gothic" charset="0"/>
                <a:ea typeface="Century Gothic" charset="0"/>
                <a:cs typeface="Century Gothic" charset="0"/>
              </a:rPr>
              <a:t> </a:t>
            </a:r>
          </a:p>
          <a:p>
            <a:pPr marL="0" indent="0">
              <a:lnSpc>
                <a:spcPct val="110000"/>
              </a:lnSpc>
              <a:spcBef>
                <a:spcPts val="600"/>
              </a:spcBef>
              <a:spcAft>
                <a:spcPts val="1800"/>
              </a:spcAft>
              <a:buNone/>
            </a:pPr>
            <a:r>
              <a:rPr lang="en-US" sz="2400" dirty="0">
                <a:latin typeface="Century Gothic" charset="0"/>
                <a:ea typeface="Century Gothic" charset="0"/>
                <a:cs typeface="Century Gothic" charset="0"/>
              </a:rPr>
              <a:t>Incorporation of distinct bS21s:</a:t>
            </a:r>
          </a:p>
          <a:p>
            <a:pPr>
              <a:lnSpc>
                <a:spcPct val="110000"/>
              </a:lnSpc>
              <a:spcBef>
                <a:spcPts val="600"/>
              </a:spcBef>
              <a:spcAft>
                <a:spcPts val="1800"/>
              </a:spcAft>
              <a:buFont typeface="System Font Regular"/>
              <a:buChar char="➔"/>
            </a:pPr>
            <a:r>
              <a:rPr lang="en-US" sz="2400" dirty="0">
                <a:solidFill>
                  <a:schemeClr val="tx2"/>
                </a:solidFill>
                <a:latin typeface="Century Gothic" charset="0"/>
                <a:ea typeface="Century Gothic" charset="0"/>
                <a:cs typeface="Century Gothic" charset="0"/>
              </a:rPr>
              <a:t>Heterogeneous ribosomes</a:t>
            </a:r>
          </a:p>
          <a:p>
            <a:pPr>
              <a:lnSpc>
                <a:spcPct val="110000"/>
              </a:lnSpc>
              <a:spcBef>
                <a:spcPts val="600"/>
              </a:spcBef>
              <a:spcAft>
                <a:spcPts val="1800"/>
              </a:spcAft>
              <a:buFont typeface="System Font Regular"/>
              <a:buChar char="➔"/>
            </a:pPr>
            <a:r>
              <a:rPr lang="en-US" sz="2400" dirty="0">
                <a:solidFill>
                  <a:schemeClr val="tx2"/>
                </a:solidFill>
                <a:latin typeface="Century Gothic" charset="0"/>
                <a:ea typeface="Century Gothic" charset="0"/>
                <a:cs typeface="Century Gothic" charset="0"/>
              </a:rPr>
              <a:t>Altered translation initiation for distinct mRNAs </a:t>
            </a:r>
          </a:p>
          <a:p>
            <a:pPr>
              <a:lnSpc>
                <a:spcPct val="110000"/>
              </a:lnSpc>
              <a:spcBef>
                <a:spcPts val="600"/>
              </a:spcBef>
              <a:spcAft>
                <a:spcPts val="1800"/>
              </a:spcAft>
              <a:buFont typeface="System Font Regular"/>
              <a:buChar char="➔"/>
            </a:pPr>
            <a:r>
              <a:rPr lang="en-US" sz="2400" dirty="0">
                <a:solidFill>
                  <a:schemeClr val="tx2"/>
                </a:solidFill>
                <a:latin typeface="Century Gothic" charset="0"/>
                <a:ea typeface="Century Gothic" charset="0"/>
                <a:cs typeface="Century Gothic" charset="0"/>
              </a:rPr>
              <a:t>Regulation of protein expression during translation initiation</a:t>
            </a:r>
          </a:p>
          <a:p>
            <a:pPr>
              <a:lnSpc>
                <a:spcPct val="110000"/>
              </a:lnSpc>
              <a:spcBef>
                <a:spcPts val="600"/>
              </a:spcBef>
              <a:spcAft>
                <a:spcPts val="1800"/>
              </a:spcAft>
              <a:buFont typeface="System Font Regular"/>
              <a:buChar char="➔"/>
            </a:pPr>
            <a:r>
              <a:rPr lang="en-US" sz="2400" dirty="0">
                <a:solidFill>
                  <a:schemeClr val="tx2"/>
                </a:solidFill>
                <a:latin typeface="Century Gothic" charset="0"/>
                <a:ea typeface="Century Gothic" charset="0"/>
                <a:cs typeface="Century Gothic" charset="0"/>
              </a:rPr>
              <a:t>Modify the proteome</a:t>
            </a:r>
          </a:p>
          <a:p>
            <a:pPr>
              <a:lnSpc>
                <a:spcPct val="110000"/>
              </a:lnSpc>
              <a:spcBef>
                <a:spcPts val="600"/>
              </a:spcBef>
              <a:spcAft>
                <a:spcPts val="1800"/>
              </a:spcAft>
              <a:buFont typeface="System Font Regular"/>
              <a:buChar char="➔"/>
            </a:pPr>
            <a:r>
              <a:rPr lang="en-US" sz="2400" dirty="0">
                <a:solidFill>
                  <a:schemeClr val="tx2"/>
                </a:solidFill>
              </a:rPr>
              <a:t>Easy to exchange, rapid response to changing conditions</a:t>
            </a:r>
          </a:p>
          <a:p>
            <a:pPr marL="0" indent="0">
              <a:lnSpc>
                <a:spcPct val="110000"/>
              </a:lnSpc>
              <a:spcBef>
                <a:spcPts val="600"/>
              </a:spcBef>
              <a:spcAft>
                <a:spcPts val="600"/>
              </a:spcAft>
              <a:buNone/>
            </a:pPr>
            <a:endParaRPr lang="en-US" sz="3200" dirty="0"/>
          </a:p>
          <a:p>
            <a:pPr marL="0" indent="0">
              <a:lnSpc>
                <a:spcPct val="110000"/>
              </a:lnSpc>
              <a:spcBef>
                <a:spcPts val="600"/>
              </a:spcBef>
              <a:spcAft>
                <a:spcPts val="600"/>
              </a:spcAft>
              <a:buNone/>
            </a:pPr>
            <a:endParaRPr lang="en-US" sz="3200" dirty="0"/>
          </a:p>
          <a:p>
            <a:pPr marL="0" indent="0">
              <a:lnSpc>
                <a:spcPct val="110000"/>
              </a:lnSpc>
              <a:spcBef>
                <a:spcPts val="600"/>
              </a:spcBef>
              <a:spcAft>
                <a:spcPts val="600"/>
              </a:spcAft>
              <a:buNone/>
            </a:pPr>
            <a:endParaRPr lang="en-US" sz="3200" dirty="0"/>
          </a:p>
        </p:txBody>
      </p:sp>
      <p:pic>
        <p:nvPicPr>
          <p:cNvPr id="29" name="Picture 28" descr="A picture containing darkness&#10;&#10;Description automatically generated">
            <a:extLst>
              <a:ext uri="{FF2B5EF4-FFF2-40B4-BE49-F238E27FC236}">
                <a16:creationId xmlns:a16="http://schemas.microsoft.com/office/drawing/2014/main" id="{89C4B9A5-F735-7AE1-9E05-EB56CF220345}"/>
              </a:ext>
            </a:extLst>
          </p:cNvPr>
          <p:cNvPicPr>
            <a:picLocks noChangeAspect="1"/>
          </p:cNvPicPr>
          <p:nvPr/>
        </p:nvPicPr>
        <p:blipFill rotWithShape="1">
          <a:blip r:embed="rId2"/>
          <a:srcRect l="45530"/>
          <a:stretch/>
        </p:blipFill>
        <p:spPr>
          <a:xfrm>
            <a:off x="6096002" y="1320181"/>
            <a:ext cx="5723116" cy="5322079"/>
          </a:xfrm>
          <a:prstGeom prst="rect">
            <a:avLst/>
          </a:prstGeom>
        </p:spPr>
      </p:pic>
      <p:pic>
        <p:nvPicPr>
          <p:cNvPr id="27" name="Picture 26" descr="A screenshot of a video game&#10;&#10;Description automatically generated with low confidence">
            <a:extLst>
              <a:ext uri="{FF2B5EF4-FFF2-40B4-BE49-F238E27FC236}">
                <a16:creationId xmlns:a16="http://schemas.microsoft.com/office/drawing/2014/main" id="{68EBEA05-8BB7-DB2B-350D-E1665184A098}"/>
              </a:ext>
            </a:extLst>
          </p:cNvPr>
          <p:cNvPicPr>
            <a:picLocks noChangeAspect="1"/>
          </p:cNvPicPr>
          <p:nvPr/>
        </p:nvPicPr>
        <p:blipFill rotWithShape="1">
          <a:blip r:embed="rId3"/>
          <a:srcRect l="45530"/>
          <a:stretch/>
        </p:blipFill>
        <p:spPr>
          <a:xfrm>
            <a:off x="6096000" y="1320181"/>
            <a:ext cx="5723117" cy="5322079"/>
          </a:xfrm>
          <a:prstGeom prst="rect">
            <a:avLst/>
          </a:prstGeom>
        </p:spPr>
      </p:pic>
      <p:pic>
        <p:nvPicPr>
          <p:cNvPr id="31" name="Picture 30" descr="A picture containing darkness, screenshot, black&#10;&#10;Description automatically generated">
            <a:extLst>
              <a:ext uri="{FF2B5EF4-FFF2-40B4-BE49-F238E27FC236}">
                <a16:creationId xmlns:a16="http://schemas.microsoft.com/office/drawing/2014/main" id="{80A79022-0F4E-CCBA-137D-3C2342BE41C1}"/>
              </a:ext>
            </a:extLst>
          </p:cNvPr>
          <p:cNvPicPr>
            <a:picLocks noChangeAspect="1"/>
          </p:cNvPicPr>
          <p:nvPr/>
        </p:nvPicPr>
        <p:blipFill rotWithShape="1">
          <a:blip r:embed="rId4"/>
          <a:srcRect l="45530"/>
          <a:stretch/>
        </p:blipFill>
        <p:spPr>
          <a:xfrm>
            <a:off x="6096002" y="1320181"/>
            <a:ext cx="5723116" cy="5322079"/>
          </a:xfrm>
          <a:prstGeom prst="rect">
            <a:avLst/>
          </a:prstGeom>
        </p:spPr>
      </p:pic>
      <p:pic>
        <p:nvPicPr>
          <p:cNvPr id="3" name="Picture 2" descr="A picture containing screenshot, graphics, design&#10;&#10;Description automatically generated">
            <a:extLst>
              <a:ext uri="{FF2B5EF4-FFF2-40B4-BE49-F238E27FC236}">
                <a16:creationId xmlns:a16="http://schemas.microsoft.com/office/drawing/2014/main" id="{1C2B83B2-5642-0B6D-06F5-BE1E72C6F456}"/>
              </a:ext>
            </a:extLst>
          </p:cNvPr>
          <p:cNvPicPr>
            <a:picLocks noChangeAspect="1"/>
          </p:cNvPicPr>
          <p:nvPr/>
        </p:nvPicPr>
        <p:blipFill rotWithShape="1">
          <a:blip r:embed="rId5"/>
          <a:srcRect l="45530" t="38890" b="32057"/>
          <a:stretch/>
        </p:blipFill>
        <p:spPr>
          <a:xfrm>
            <a:off x="7261991" y="3580039"/>
            <a:ext cx="3695929" cy="998544"/>
          </a:xfrm>
          <a:prstGeom prst="rect">
            <a:avLst/>
          </a:prstGeom>
        </p:spPr>
      </p:pic>
      <p:pic>
        <p:nvPicPr>
          <p:cNvPr id="35" name="Picture 34" descr="A picture containing screenshot, graphics, design&#10;&#10;Description automatically generated">
            <a:extLst>
              <a:ext uri="{FF2B5EF4-FFF2-40B4-BE49-F238E27FC236}">
                <a16:creationId xmlns:a16="http://schemas.microsoft.com/office/drawing/2014/main" id="{B53E9552-39DE-EC4C-11E5-DC18E8E8255A}"/>
              </a:ext>
            </a:extLst>
          </p:cNvPr>
          <p:cNvPicPr>
            <a:picLocks noChangeAspect="1"/>
          </p:cNvPicPr>
          <p:nvPr/>
        </p:nvPicPr>
        <p:blipFill rotWithShape="1">
          <a:blip r:embed="rId5"/>
          <a:srcRect l="45530" b="65527"/>
          <a:stretch/>
        </p:blipFill>
        <p:spPr>
          <a:xfrm>
            <a:off x="7188251" y="1727050"/>
            <a:ext cx="3695929" cy="1184808"/>
          </a:xfrm>
          <a:prstGeom prst="rect">
            <a:avLst/>
          </a:prstGeom>
        </p:spPr>
      </p:pic>
      <p:pic>
        <p:nvPicPr>
          <p:cNvPr id="4" name="Picture 3" descr="A picture containing screenshot, graphics, design&#10;&#10;Description automatically generated">
            <a:extLst>
              <a:ext uri="{FF2B5EF4-FFF2-40B4-BE49-F238E27FC236}">
                <a16:creationId xmlns:a16="http://schemas.microsoft.com/office/drawing/2014/main" id="{B155A734-4E0E-27C5-7130-08CB0C2289A4}"/>
              </a:ext>
            </a:extLst>
          </p:cNvPr>
          <p:cNvPicPr>
            <a:picLocks noChangeAspect="1"/>
          </p:cNvPicPr>
          <p:nvPr/>
        </p:nvPicPr>
        <p:blipFill rotWithShape="1">
          <a:blip r:embed="rId5"/>
          <a:srcRect l="45530" t="70947"/>
          <a:stretch/>
        </p:blipFill>
        <p:spPr>
          <a:xfrm>
            <a:off x="7261990" y="5291928"/>
            <a:ext cx="3695929" cy="998544"/>
          </a:xfrm>
          <a:prstGeom prst="rect">
            <a:avLst/>
          </a:prstGeom>
        </p:spPr>
      </p:pic>
      <p:grpSp>
        <p:nvGrpSpPr>
          <p:cNvPr id="9" name="Group 8">
            <a:extLst>
              <a:ext uri="{FF2B5EF4-FFF2-40B4-BE49-F238E27FC236}">
                <a16:creationId xmlns:a16="http://schemas.microsoft.com/office/drawing/2014/main" id="{4445748C-BE2D-3B7B-DA3C-C63D242FC329}"/>
              </a:ext>
            </a:extLst>
          </p:cNvPr>
          <p:cNvGrpSpPr/>
          <p:nvPr/>
        </p:nvGrpSpPr>
        <p:grpSpPr>
          <a:xfrm>
            <a:off x="7261990" y="3184525"/>
            <a:ext cx="0" cy="1939290"/>
            <a:chOff x="7261990" y="3184525"/>
            <a:chExt cx="0" cy="1939290"/>
          </a:xfrm>
        </p:grpSpPr>
        <p:cxnSp>
          <p:nvCxnSpPr>
            <p:cNvPr id="6" name="Straight Arrow Connector 5">
              <a:extLst>
                <a:ext uri="{FF2B5EF4-FFF2-40B4-BE49-F238E27FC236}">
                  <a16:creationId xmlns:a16="http://schemas.microsoft.com/office/drawing/2014/main" id="{691F120E-30F8-C5F5-35F8-168219F895C6}"/>
                </a:ext>
              </a:extLst>
            </p:cNvPr>
            <p:cNvCxnSpPr>
              <a:cxnSpLocks/>
            </p:cNvCxnSpPr>
            <p:nvPr/>
          </p:nvCxnSpPr>
          <p:spPr>
            <a:xfrm>
              <a:off x="7261990" y="3184525"/>
              <a:ext cx="0" cy="323850"/>
            </a:xfrm>
            <a:prstGeom prst="straightConnector1">
              <a:avLst/>
            </a:prstGeom>
            <a:ln w="38100">
              <a:headEnd type="triangle"/>
              <a:tailEnd type="triangle"/>
            </a:ln>
            <a:effectLst/>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2D223495-E20D-2F0B-9589-7EA3A9841B98}"/>
                </a:ext>
              </a:extLst>
            </p:cNvPr>
            <p:cNvCxnSpPr>
              <a:cxnSpLocks/>
            </p:cNvCxnSpPr>
            <p:nvPr/>
          </p:nvCxnSpPr>
          <p:spPr>
            <a:xfrm>
              <a:off x="7261990" y="4799965"/>
              <a:ext cx="0" cy="323850"/>
            </a:xfrm>
            <a:prstGeom prst="straightConnector1">
              <a:avLst/>
            </a:prstGeom>
            <a:ln w="38100">
              <a:headEnd type="triangle"/>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524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5D97-479E-5A39-D9F8-2EE0FC361488}"/>
              </a:ext>
            </a:extLst>
          </p:cNvPr>
          <p:cNvSpPr>
            <a:spLocks noGrp="1"/>
          </p:cNvSpPr>
          <p:nvPr>
            <p:ph type="title"/>
          </p:nvPr>
        </p:nvSpPr>
        <p:spPr/>
        <p:txBody>
          <a:bodyPr/>
          <a:lstStyle/>
          <a:p>
            <a:r>
              <a:rPr lang="en-US" dirty="0"/>
              <a:t>Overview of ribosome profiling</a:t>
            </a:r>
          </a:p>
        </p:txBody>
      </p:sp>
      <p:pic>
        <p:nvPicPr>
          <p:cNvPr id="4" name="Picture 3" descr="A close-up of a cupcake&#10;&#10;Description automatically generated">
            <a:extLst>
              <a:ext uri="{FF2B5EF4-FFF2-40B4-BE49-F238E27FC236}">
                <a16:creationId xmlns:a16="http://schemas.microsoft.com/office/drawing/2014/main" id="{775F32A4-66EA-2BAB-6D73-A23748538A27}"/>
              </a:ext>
            </a:extLst>
          </p:cNvPr>
          <p:cNvPicPr>
            <a:picLocks noChangeAspect="1"/>
          </p:cNvPicPr>
          <p:nvPr/>
        </p:nvPicPr>
        <p:blipFill>
          <a:blip r:embed="rId2"/>
          <a:stretch>
            <a:fillRect/>
          </a:stretch>
        </p:blipFill>
        <p:spPr>
          <a:xfrm>
            <a:off x="829225" y="1720779"/>
            <a:ext cx="5258470" cy="886353"/>
          </a:xfrm>
          <a:prstGeom prst="rect">
            <a:avLst/>
          </a:prstGeom>
        </p:spPr>
      </p:pic>
      <p:pic>
        <p:nvPicPr>
          <p:cNvPr id="6" name="Picture 5" descr="A blue and white object&#10;&#10;Description automatically generated with medium confidence">
            <a:extLst>
              <a:ext uri="{FF2B5EF4-FFF2-40B4-BE49-F238E27FC236}">
                <a16:creationId xmlns:a16="http://schemas.microsoft.com/office/drawing/2014/main" id="{989F7B2D-BB04-49B7-4785-91671C2F53AE}"/>
              </a:ext>
            </a:extLst>
          </p:cNvPr>
          <p:cNvPicPr>
            <a:picLocks noChangeAspect="1"/>
          </p:cNvPicPr>
          <p:nvPr/>
        </p:nvPicPr>
        <p:blipFill>
          <a:blip r:embed="rId3"/>
          <a:stretch>
            <a:fillRect/>
          </a:stretch>
        </p:blipFill>
        <p:spPr>
          <a:xfrm>
            <a:off x="980350" y="3152895"/>
            <a:ext cx="4312808" cy="726955"/>
          </a:xfrm>
          <a:prstGeom prst="rect">
            <a:avLst/>
          </a:prstGeom>
        </p:spPr>
      </p:pic>
      <p:pic>
        <p:nvPicPr>
          <p:cNvPr id="8" name="Picture 7">
            <a:extLst>
              <a:ext uri="{FF2B5EF4-FFF2-40B4-BE49-F238E27FC236}">
                <a16:creationId xmlns:a16="http://schemas.microsoft.com/office/drawing/2014/main" id="{20DA11EE-CAEA-719B-B432-0468BE68741A}"/>
              </a:ext>
            </a:extLst>
          </p:cNvPr>
          <p:cNvPicPr>
            <a:picLocks noChangeAspect="1"/>
          </p:cNvPicPr>
          <p:nvPr/>
        </p:nvPicPr>
        <p:blipFill>
          <a:blip r:embed="rId4"/>
          <a:stretch>
            <a:fillRect/>
          </a:stretch>
        </p:blipFill>
        <p:spPr>
          <a:xfrm flipV="1">
            <a:off x="935903" y="4780534"/>
            <a:ext cx="4357255" cy="299242"/>
          </a:xfrm>
          <a:prstGeom prst="rect">
            <a:avLst/>
          </a:prstGeom>
        </p:spPr>
      </p:pic>
      <p:pic>
        <p:nvPicPr>
          <p:cNvPr id="10" name="Picture 9">
            <a:extLst>
              <a:ext uri="{FF2B5EF4-FFF2-40B4-BE49-F238E27FC236}">
                <a16:creationId xmlns:a16="http://schemas.microsoft.com/office/drawing/2014/main" id="{DCA5E6AF-798A-1A67-4040-6B41507A598A}"/>
              </a:ext>
            </a:extLst>
          </p:cNvPr>
          <p:cNvPicPr>
            <a:picLocks noChangeAspect="1"/>
          </p:cNvPicPr>
          <p:nvPr/>
        </p:nvPicPr>
        <p:blipFill>
          <a:blip r:embed="rId5"/>
          <a:stretch>
            <a:fillRect/>
          </a:stretch>
        </p:blipFill>
        <p:spPr>
          <a:xfrm>
            <a:off x="935902" y="5904095"/>
            <a:ext cx="4357255" cy="246135"/>
          </a:xfrm>
          <a:prstGeom prst="rect">
            <a:avLst/>
          </a:prstGeom>
        </p:spPr>
      </p:pic>
      <p:pic>
        <p:nvPicPr>
          <p:cNvPr id="14" name="Picture 13" descr="A graph of a sound wave&#10;&#10;Description automatically generated with medium confidence">
            <a:extLst>
              <a:ext uri="{FF2B5EF4-FFF2-40B4-BE49-F238E27FC236}">
                <a16:creationId xmlns:a16="http://schemas.microsoft.com/office/drawing/2014/main" id="{6DC02501-63BC-D5BC-A00C-4AED26901A73}"/>
              </a:ext>
            </a:extLst>
          </p:cNvPr>
          <p:cNvPicPr>
            <a:picLocks noChangeAspect="1"/>
          </p:cNvPicPr>
          <p:nvPr/>
        </p:nvPicPr>
        <p:blipFill>
          <a:blip r:embed="rId6"/>
          <a:stretch>
            <a:fillRect/>
          </a:stretch>
        </p:blipFill>
        <p:spPr>
          <a:xfrm>
            <a:off x="7699012" y="5231466"/>
            <a:ext cx="3000998" cy="1261409"/>
          </a:xfrm>
          <a:prstGeom prst="rect">
            <a:avLst/>
          </a:prstGeom>
        </p:spPr>
      </p:pic>
      <p:pic>
        <p:nvPicPr>
          <p:cNvPr id="36" name="Picture 35" descr="A diagram of a sequence of sequence of sequence of sequence of sequence of sequence of sequence of sequence of sequence of sequence of sequence of sequence of sequence of sequence of sequence of sequence of sequence of sequence&#10;&#10;Description automatically generated">
            <a:extLst>
              <a:ext uri="{FF2B5EF4-FFF2-40B4-BE49-F238E27FC236}">
                <a16:creationId xmlns:a16="http://schemas.microsoft.com/office/drawing/2014/main" id="{343D204D-C888-9F95-6521-D6E52B355AB6}"/>
              </a:ext>
            </a:extLst>
          </p:cNvPr>
          <p:cNvPicPr>
            <a:picLocks noChangeAspect="1"/>
          </p:cNvPicPr>
          <p:nvPr/>
        </p:nvPicPr>
        <p:blipFill>
          <a:blip r:embed="rId7"/>
          <a:stretch>
            <a:fillRect/>
          </a:stretch>
        </p:blipFill>
        <p:spPr>
          <a:xfrm>
            <a:off x="2593975" y="2372697"/>
            <a:ext cx="1041108" cy="1022681"/>
          </a:xfrm>
          <a:prstGeom prst="rect">
            <a:avLst/>
          </a:prstGeom>
        </p:spPr>
      </p:pic>
      <p:pic>
        <p:nvPicPr>
          <p:cNvPr id="38" name="Picture 37" descr="A diagram of a test tube&#10;&#10;Description automatically generated">
            <a:extLst>
              <a:ext uri="{FF2B5EF4-FFF2-40B4-BE49-F238E27FC236}">
                <a16:creationId xmlns:a16="http://schemas.microsoft.com/office/drawing/2014/main" id="{85E4C646-0668-FB74-38B5-97C2C464293A}"/>
              </a:ext>
            </a:extLst>
          </p:cNvPr>
          <p:cNvPicPr>
            <a:picLocks noChangeAspect="1"/>
          </p:cNvPicPr>
          <p:nvPr/>
        </p:nvPicPr>
        <p:blipFill>
          <a:blip r:embed="rId8"/>
          <a:stretch>
            <a:fillRect/>
          </a:stretch>
        </p:blipFill>
        <p:spPr>
          <a:xfrm>
            <a:off x="2472056" y="3997853"/>
            <a:ext cx="1163027" cy="741044"/>
          </a:xfrm>
          <a:prstGeom prst="rect">
            <a:avLst/>
          </a:prstGeom>
        </p:spPr>
      </p:pic>
      <p:pic>
        <p:nvPicPr>
          <p:cNvPr id="40" name="Picture 39" descr="A close-up of a test tube&#10;&#10;Description automatically generated">
            <a:extLst>
              <a:ext uri="{FF2B5EF4-FFF2-40B4-BE49-F238E27FC236}">
                <a16:creationId xmlns:a16="http://schemas.microsoft.com/office/drawing/2014/main" id="{662946AF-1721-3A4A-AED8-48805143E292}"/>
              </a:ext>
            </a:extLst>
          </p:cNvPr>
          <p:cNvPicPr>
            <a:picLocks noChangeAspect="1"/>
          </p:cNvPicPr>
          <p:nvPr/>
        </p:nvPicPr>
        <p:blipFill>
          <a:blip r:embed="rId9"/>
          <a:stretch>
            <a:fillRect/>
          </a:stretch>
        </p:blipFill>
        <p:spPr>
          <a:xfrm>
            <a:off x="2585057" y="4981271"/>
            <a:ext cx="937024" cy="966306"/>
          </a:xfrm>
          <a:prstGeom prst="rect">
            <a:avLst/>
          </a:prstGeom>
        </p:spPr>
      </p:pic>
      <p:pic>
        <p:nvPicPr>
          <p:cNvPr id="49" name="Picture 48" descr="A white rectangular object with a green top&#10;&#10;Description automatically generated">
            <a:extLst>
              <a:ext uri="{FF2B5EF4-FFF2-40B4-BE49-F238E27FC236}">
                <a16:creationId xmlns:a16="http://schemas.microsoft.com/office/drawing/2014/main" id="{C6D4A9BD-8476-4234-7D7D-8D4C281010FE}"/>
              </a:ext>
            </a:extLst>
          </p:cNvPr>
          <p:cNvPicPr>
            <a:picLocks noChangeAspect="1"/>
          </p:cNvPicPr>
          <p:nvPr/>
        </p:nvPicPr>
        <p:blipFill>
          <a:blip r:embed="rId10"/>
          <a:stretch>
            <a:fillRect/>
          </a:stretch>
        </p:blipFill>
        <p:spPr>
          <a:xfrm>
            <a:off x="8501010" y="1652291"/>
            <a:ext cx="1066800" cy="2032000"/>
          </a:xfrm>
          <a:prstGeom prst="rect">
            <a:avLst/>
          </a:prstGeom>
        </p:spPr>
      </p:pic>
      <p:pic>
        <p:nvPicPr>
          <p:cNvPr id="51" name="Picture 50" descr="A person sitting at a computer&#10;&#10;Description automatically generated">
            <a:extLst>
              <a:ext uri="{FF2B5EF4-FFF2-40B4-BE49-F238E27FC236}">
                <a16:creationId xmlns:a16="http://schemas.microsoft.com/office/drawing/2014/main" id="{6BA8D311-4CF7-3034-2174-83AC078A4539}"/>
              </a:ext>
            </a:extLst>
          </p:cNvPr>
          <p:cNvPicPr>
            <a:picLocks noChangeAspect="1"/>
          </p:cNvPicPr>
          <p:nvPr/>
        </p:nvPicPr>
        <p:blipFill>
          <a:blip r:embed="rId11"/>
          <a:stretch>
            <a:fillRect/>
          </a:stretch>
        </p:blipFill>
        <p:spPr>
          <a:xfrm>
            <a:off x="8242447" y="3684291"/>
            <a:ext cx="1719045" cy="1517594"/>
          </a:xfrm>
          <a:prstGeom prst="rect">
            <a:avLst/>
          </a:prstGeom>
        </p:spPr>
      </p:pic>
    </p:spTree>
    <p:extLst>
      <p:ext uri="{BB962C8B-B14F-4D97-AF65-F5344CB8AC3E}">
        <p14:creationId xmlns:p14="http://schemas.microsoft.com/office/powerpoint/2010/main" val="20730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4FBF-AAE5-B34C-876B-8066FE3415BB}"/>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02C86295-AC49-EB72-19AB-8DB70EC7F485}"/>
              </a:ext>
            </a:extLst>
          </p:cNvPr>
          <p:cNvSpPr>
            <a:spLocks noGrp="1"/>
          </p:cNvSpPr>
          <p:nvPr>
            <p:ph idx="1"/>
          </p:nvPr>
        </p:nvSpPr>
        <p:spPr>
          <a:xfrm>
            <a:off x="823452" y="1825625"/>
            <a:ext cx="10515600" cy="4351338"/>
          </a:xfrm>
        </p:spPr>
        <p:txBody>
          <a:bodyPr>
            <a:normAutofit/>
          </a:bodyPr>
          <a:lstStyle/>
          <a:p>
            <a:r>
              <a:rPr lang="en-US" dirty="0"/>
              <a:t>Introduction</a:t>
            </a:r>
          </a:p>
          <a:p>
            <a:pPr lvl="1"/>
            <a:r>
              <a:rPr lang="en-US" i="1" dirty="0"/>
              <a:t>F. </a:t>
            </a:r>
            <a:r>
              <a:rPr lang="en-US" i="1" dirty="0" err="1"/>
              <a:t>tularensis</a:t>
            </a:r>
            <a:endParaRPr lang="en-US" i="1" dirty="0"/>
          </a:p>
          <a:p>
            <a:pPr lvl="1"/>
            <a:r>
              <a:rPr lang="en-US" dirty="0"/>
              <a:t>Gene regulation</a:t>
            </a:r>
          </a:p>
          <a:p>
            <a:pPr lvl="1"/>
            <a:r>
              <a:rPr lang="en-US" dirty="0"/>
              <a:t>Ribosome heterogeneity</a:t>
            </a:r>
          </a:p>
          <a:p>
            <a:pPr lvl="1"/>
            <a:endParaRPr lang="en-US" dirty="0"/>
          </a:p>
          <a:p>
            <a:endParaRPr lang="en-US" dirty="0"/>
          </a:p>
          <a:p>
            <a:r>
              <a:rPr lang="en-US" dirty="0"/>
              <a:t>Ribosome profiling for multiple classes of ribosome</a:t>
            </a:r>
          </a:p>
          <a:p>
            <a:pPr lvl="1"/>
            <a:r>
              <a:rPr lang="en-US" dirty="0"/>
              <a:t>Ribosome profiling overview</a:t>
            </a:r>
          </a:p>
          <a:p>
            <a:pPr lvl="1"/>
            <a:r>
              <a:rPr lang="en-US" dirty="0"/>
              <a:t>Validating IP results</a:t>
            </a:r>
          </a:p>
          <a:p>
            <a:pPr lvl="1"/>
            <a:r>
              <a:rPr lang="en-US" dirty="0"/>
              <a:t>Next steps</a:t>
            </a:r>
          </a:p>
          <a:p>
            <a:pPr lvl="1"/>
            <a:endParaRPr lang="en-US" b="1" dirty="0"/>
          </a:p>
          <a:p>
            <a:pPr lvl="2"/>
            <a:endParaRPr lang="en-US" dirty="0"/>
          </a:p>
          <a:p>
            <a:pPr marL="457200" lvl="1" indent="0">
              <a:buNone/>
            </a:pPr>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513354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8F939-C362-79A9-51A4-FC105FE43002}"/>
              </a:ext>
            </a:extLst>
          </p:cNvPr>
          <p:cNvSpPr>
            <a:spLocks noGrp="1"/>
          </p:cNvSpPr>
          <p:nvPr>
            <p:ph type="title"/>
          </p:nvPr>
        </p:nvSpPr>
        <p:spPr>
          <a:xfrm>
            <a:off x="323850" y="-4707"/>
            <a:ext cx="10515600" cy="1095320"/>
          </a:xfrm>
        </p:spPr>
        <p:txBody>
          <a:bodyPr/>
          <a:lstStyle/>
          <a:p>
            <a:r>
              <a:rPr lang="en-US" dirty="0"/>
              <a:t>Heterogeneity of bS21 in LVS</a:t>
            </a:r>
          </a:p>
        </p:txBody>
      </p:sp>
      <p:pic>
        <p:nvPicPr>
          <p:cNvPr id="4" name="Picture 3" descr="A group of blue and purple objects&#10;&#10;Description automatically generated">
            <a:extLst>
              <a:ext uri="{FF2B5EF4-FFF2-40B4-BE49-F238E27FC236}">
                <a16:creationId xmlns:a16="http://schemas.microsoft.com/office/drawing/2014/main" id="{03B88945-A62E-FE1B-E7CC-31ED5915617D}"/>
              </a:ext>
            </a:extLst>
          </p:cNvPr>
          <p:cNvPicPr>
            <a:picLocks noChangeAspect="1"/>
          </p:cNvPicPr>
          <p:nvPr/>
        </p:nvPicPr>
        <p:blipFill>
          <a:blip r:embed="rId2"/>
          <a:stretch>
            <a:fillRect/>
          </a:stretch>
        </p:blipFill>
        <p:spPr>
          <a:xfrm>
            <a:off x="2209800" y="1314506"/>
            <a:ext cx="7772400" cy="5433901"/>
          </a:xfrm>
          <a:prstGeom prst="rect">
            <a:avLst/>
          </a:prstGeom>
        </p:spPr>
      </p:pic>
      <p:sp>
        <p:nvSpPr>
          <p:cNvPr id="6" name="TextBox 5">
            <a:extLst>
              <a:ext uri="{FF2B5EF4-FFF2-40B4-BE49-F238E27FC236}">
                <a16:creationId xmlns:a16="http://schemas.microsoft.com/office/drawing/2014/main" id="{F8C9FFCD-3EA7-923B-B5D8-9FD1A2126B16}"/>
              </a:ext>
            </a:extLst>
          </p:cNvPr>
          <p:cNvSpPr txBox="1"/>
          <p:nvPr/>
        </p:nvSpPr>
        <p:spPr>
          <a:xfrm>
            <a:off x="323850" y="852841"/>
            <a:ext cx="8308182" cy="461665"/>
          </a:xfrm>
          <a:prstGeom prst="rect">
            <a:avLst/>
          </a:prstGeom>
          <a:noFill/>
        </p:spPr>
        <p:txBody>
          <a:bodyPr wrap="square">
            <a:spAutoFit/>
          </a:bodyPr>
          <a:lstStyle/>
          <a:p>
            <a:r>
              <a:rPr lang="en-US" sz="2400" b="1" dirty="0"/>
              <a:t>How do we specifically identify translation by each homolog?</a:t>
            </a:r>
          </a:p>
        </p:txBody>
      </p:sp>
    </p:spTree>
    <p:extLst>
      <p:ext uri="{BB962C8B-B14F-4D97-AF65-F5344CB8AC3E}">
        <p14:creationId xmlns:p14="http://schemas.microsoft.com/office/powerpoint/2010/main" val="124485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7F52-5597-8487-0736-B3E4BCD40A87}"/>
              </a:ext>
            </a:extLst>
          </p:cNvPr>
          <p:cNvSpPr>
            <a:spLocks noGrp="1"/>
          </p:cNvSpPr>
          <p:nvPr>
            <p:ph type="title"/>
          </p:nvPr>
        </p:nvSpPr>
        <p:spPr>
          <a:xfrm>
            <a:off x="381000" y="-148071"/>
            <a:ext cx="10515600" cy="1325563"/>
          </a:xfrm>
        </p:spPr>
        <p:txBody>
          <a:bodyPr/>
          <a:lstStyle/>
          <a:p>
            <a:r>
              <a:rPr lang="en-US" dirty="0"/>
              <a:t>Heterogeneity of bS21 in LVS</a:t>
            </a:r>
          </a:p>
        </p:txBody>
      </p:sp>
      <p:sp>
        <p:nvSpPr>
          <p:cNvPr id="5" name="TextBox 4">
            <a:extLst>
              <a:ext uri="{FF2B5EF4-FFF2-40B4-BE49-F238E27FC236}">
                <a16:creationId xmlns:a16="http://schemas.microsoft.com/office/drawing/2014/main" id="{62AE6C2D-1E68-ED87-3059-91E5663BE6DC}"/>
              </a:ext>
            </a:extLst>
          </p:cNvPr>
          <p:cNvSpPr txBox="1"/>
          <p:nvPr/>
        </p:nvSpPr>
        <p:spPr>
          <a:xfrm>
            <a:off x="381000" y="808160"/>
            <a:ext cx="7991418"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How do we specifically identify translation by each homolog?</a:t>
            </a:r>
          </a:p>
          <a:p>
            <a:endParaRPr lang="en-US" dirty="0"/>
          </a:p>
        </p:txBody>
      </p:sp>
      <p:pic>
        <p:nvPicPr>
          <p:cNvPr id="7" name="Picture 6" descr="A pattern of blue and purple clouds&#10;&#10;Description automatically generated with medium confidence">
            <a:extLst>
              <a:ext uri="{FF2B5EF4-FFF2-40B4-BE49-F238E27FC236}">
                <a16:creationId xmlns:a16="http://schemas.microsoft.com/office/drawing/2014/main" id="{2745DFC6-C9B9-35BE-7ADD-4B7960F45B76}"/>
              </a:ext>
            </a:extLst>
          </p:cNvPr>
          <p:cNvPicPr>
            <a:picLocks noChangeAspect="1"/>
          </p:cNvPicPr>
          <p:nvPr/>
        </p:nvPicPr>
        <p:blipFill>
          <a:blip r:embed="rId2"/>
          <a:stretch>
            <a:fillRect/>
          </a:stretch>
        </p:blipFill>
        <p:spPr>
          <a:xfrm>
            <a:off x="2209800" y="1291792"/>
            <a:ext cx="7772400" cy="5356654"/>
          </a:xfrm>
          <a:prstGeom prst="rect">
            <a:avLst/>
          </a:prstGeom>
        </p:spPr>
      </p:pic>
    </p:spTree>
    <p:extLst>
      <p:ext uri="{BB962C8B-B14F-4D97-AF65-F5344CB8AC3E}">
        <p14:creationId xmlns:p14="http://schemas.microsoft.com/office/powerpoint/2010/main" val="3564371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3A1D-E668-FB28-CA7C-3D6BF23CF149}"/>
              </a:ext>
            </a:extLst>
          </p:cNvPr>
          <p:cNvSpPr>
            <a:spLocks noGrp="1"/>
          </p:cNvSpPr>
          <p:nvPr>
            <p:ph type="title"/>
          </p:nvPr>
        </p:nvSpPr>
        <p:spPr/>
        <p:txBody>
          <a:bodyPr/>
          <a:lstStyle/>
          <a:p>
            <a:r>
              <a:rPr lang="en-US" dirty="0"/>
              <a:t>Selected epitope tags to be tested for pulldown efficiency by immunoprecipitation</a:t>
            </a:r>
          </a:p>
        </p:txBody>
      </p:sp>
      <p:graphicFrame>
        <p:nvGraphicFramePr>
          <p:cNvPr id="3" name="Table 2">
            <a:extLst>
              <a:ext uri="{FF2B5EF4-FFF2-40B4-BE49-F238E27FC236}">
                <a16:creationId xmlns:a16="http://schemas.microsoft.com/office/drawing/2014/main" id="{5F69AC67-6AF3-CCC9-A0BF-DE8907A8707A}"/>
              </a:ext>
            </a:extLst>
          </p:cNvPr>
          <p:cNvGraphicFramePr>
            <a:graphicFrameLocks noGrp="1"/>
          </p:cNvGraphicFramePr>
          <p:nvPr>
            <p:extLst>
              <p:ext uri="{D42A27DB-BD31-4B8C-83A1-F6EECF244321}">
                <p14:modId xmlns:p14="http://schemas.microsoft.com/office/powerpoint/2010/main" val="358059802"/>
              </p:ext>
            </p:extLst>
          </p:nvPr>
        </p:nvGraphicFramePr>
        <p:xfrm>
          <a:off x="1515035" y="2096006"/>
          <a:ext cx="8928847" cy="2922492"/>
        </p:xfrm>
        <a:graphic>
          <a:graphicData uri="http://schemas.openxmlformats.org/drawingml/2006/table">
            <a:tbl>
              <a:tblPr firstRow="1" bandRow="1">
                <a:tableStyleId>{5C22544A-7EE6-4342-B048-85BDC9FD1C3A}</a:tableStyleId>
              </a:tblPr>
              <a:tblGrid>
                <a:gridCol w="2848222">
                  <a:extLst>
                    <a:ext uri="{9D8B030D-6E8A-4147-A177-3AD203B41FA5}">
                      <a16:colId xmlns:a16="http://schemas.microsoft.com/office/drawing/2014/main" val="3905140872"/>
                    </a:ext>
                  </a:extLst>
                </a:gridCol>
                <a:gridCol w="2265331">
                  <a:extLst>
                    <a:ext uri="{9D8B030D-6E8A-4147-A177-3AD203B41FA5}">
                      <a16:colId xmlns:a16="http://schemas.microsoft.com/office/drawing/2014/main" val="2180002356"/>
                    </a:ext>
                  </a:extLst>
                </a:gridCol>
                <a:gridCol w="3815294">
                  <a:extLst>
                    <a:ext uri="{9D8B030D-6E8A-4147-A177-3AD203B41FA5}">
                      <a16:colId xmlns:a16="http://schemas.microsoft.com/office/drawing/2014/main" val="1258345461"/>
                    </a:ext>
                  </a:extLst>
                </a:gridCol>
              </a:tblGrid>
              <a:tr h="584600">
                <a:tc>
                  <a:txBody>
                    <a:bodyPr/>
                    <a:lstStyle/>
                    <a:p>
                      <a:pPr marL="0" marR="0" algn="just">
                        <a:lnSpc>
                          <a:spcPct val="115000"/>
                        </a:lnSpc>
                        <a:spcBef>
                          <a:spcPts val="0"/>
                        </a:spcBef>
                        <a:spcAft>
                          <a:spcPts val="0"/>
                        </a:spcAft>
                      </a:pPr>
                      <a:r>
                        <a:rPr lang="en-US" sz="2400" kern="1200">
                          <a:effectLst/>
                        </a:rPr>
                        <a:t>Epitope Tag</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Size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Plasmid</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08983088"/>
                  </a:ext>
                </a:extLst>
              </a:tr>
              <a:tr h="584473">
                <a:tc>
                  <a:txBody>
                    <a:bodyPr/>
                    <a:lstStyle/>
                    <a:p>
                      <a:pPr marL="0" marR="0" algn="just">
                        <a:lnSpc>
                          <a:spcPct val="115000"/>
                        </a:lnSpc>
                        <a:spcBef>
                          <a:spcPts val="0"/>
                        </a:spcBef>
                        <a:spcAft>
                          <a:spcPts val="0"/>
                        </a:spcAft>
                      </a:pPr>
                      <a:r>
                        <a:rPr lang="en-US" sz="2400" kern="1200">
                          <a:effectLst/>
                        </a:rPr>
                        <a:t>HA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1.1 kDa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dirty="0">
                          <a:effectLst/>
                        </a:rPr>
                        <a:t>pKR192 pF-</a:t>
                      </a:r>
                      <a:r>
                        <a:rPr lang="en-US" sz="2400" i="1" kern="1200" dirty="0">
                          <a:effectLst/>
                        </a:rPr>
                        <a:t>rpsU2</a:t>
                      </a:r>
                      <a:r>
                        <a:rPr lang="en-US" sz="2400" kern="1200" dirty="0">
                          <a:effectLst/>
                        </a:rPr>
                        <a:t>-HA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478899067"/>
                  </a:ext>
                </a:extLst>
              </a:tr>
              <a:tr h="584473">
                <a:tc>
                  <a:txBody>
                    <a:bodyPr/>
                    <a:lstStyle/>
                    <a:p>
                      <a:pPr marL="0" marR="0" algn="just">
                        <a:lnSpc>
                          <a:spcPct val="115000"/>
                        </a:lnSpc>
                        <a:spcBef>
                          <a:spcPts val="0"/>
                        </a:spcBef>
                        <a:spcAft>
                          <a:spcPts val="0"/>
                        </a:spcAft>
                      </a:pPr>
                      <a:r>
                        <a:rPr lang="en-US" sz="2400" kern="1200">
                          <a:effectLst/>
                        </a:rPr>
                        <a:t>6X His</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0.8 kDa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dirty="0">
                          <a:effectLst/>
                        </a:rPr>
                        <a:t>pKR193 pF-</a:t>
                      </a:r>
                      <a:r>
                        <a:rPr lang="en-US" sz="2400" i="1" kern="1200" dirty="0">
                          <a:effectLst/>
                        </a:rPr>
                        <a:t>rpsU2</a:t>
                      </a:r>
                      <a:r>
                        <a:rPr lang="en-US" sz="2400" kern="1200" dirty="0">
                          <a:effectLst/>
                        </a:rPr>
                        <a:t>-His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734635258"/>
                  </a:ext>
                </a:extLst>
              </a:tr>
              <a:tr h="584473">
                <a:tc>
                  <a:txBody>
                    <a:bodyPr/>
                    <a:lstStyle/>
                    <a:p>
                      <a:pPr marL="0" marR="0" algn="just">
                        <a:lnSpc>
                          <a:spcPct val="115000"/>
                        </a:lnSpc>
                        <a:spcBef>
                          <a:spcPts val="0"/>
                        </a:spcBef>
                        <a:spcAft>
                          <a:spcPts val="0"/>
                        </a:spcAft>
                      </a:pPr>
                      <a:r>
                        <a:rPr lang="en-US" sz="2400" kern="1200">
                          <a:effectLst/>
                        </a:rPr>
                        <a:t>FLAG</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1 kDa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dirty="0">
                          <a:effectLst/>
                        </a:rPr>
                        <a:t>pKR194 pF-</a:t>
                      </a:r>
                      <a:r>
                        <a:rPr lang="en-US" sz="2400" i="1" kern="1200" dirty="0">
                          <a:effectLst/>
                        </a:rPr>
                        <a:t>rpsU2</a:t>
                      </a:r>
                      <a:r>
                        <a:rPr lang="en-US" sz="2400" kern="1200" dirty="0">
                          <a:effectLst/>
                        </a:rPr>
                        <a:t>-FLAG</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911561896"/>
                  </a:ext>
                </a:extLst>
              </a:tr>
              <a:tr h="584473">
                <a:tc>
                  <a:txBody>
                    <a:bodyPr/>
                    <a:lstStyle/>
                    <a:p>
                      <a:pPr marL="0" marR="0" algn="just">
                        <a:lnSpc>
                          <a:spcPct val="115000"/>
                        </a:lnSpc>
                        <a:spcBef>
                          <a:spcPts val="0"/>
                        </a:spcBef>
                        <a:spcAft>
                          <a:spcPts val="0"/>
                        </a:spcAft>
                      </a:pPr>
                      <a:r>
                        <a:rPr lang="en-US" sz="2400" kern="1200">
                          <a:effectLst/>
                        </a:rPr>
                        <a:t>V5</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a:effectLst/>
                        </a:rPr>
                        <a:t>1.4 kDa</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just">
                        <a:lnSpc>
                          <a:spcPct val="115000"/>
                        </a:lnSpc>
                        <a:spcBef>
                          <a:spcPts val="0"/>
                        </a:spcBef>
                        <a:spcAft>
                          <a:spcPts val="0"/>
                        </a:spcAft>
                      </a:pPr>
                      <a:r>
                        <a:rPr lang="en-US" sz="2400" kern="1200" dirty="0">
                          <a:effectLst/>
                        </a:rPr>
                        <a:t>pKR195 pF-</a:t>
                      </a:r>
                      <a:r>
                        <a:rPr lang="en-US" sz="2400" i="1" kern="1200" dirty="0">
                          <a:effectLst/>
                        </a:rPr>
                        <a:t>rpsU2</a:t>
                      </a:r>
                      <a:r>
                        <a:rPr lang="en-US" sz="2400" kern="1200" dirty="0">
                          <a:effectLst/>
                        </a:rPr>
                        <a:t>-V5</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1399299"/>
                  </a:ext>
                </a:extLst>
              </a:tr>
            </a:tbl>
          </a:graphicData>
        </a:graphic>
      </p:graphicFrame>
    </p:spTree>
    <p:extLst>
      <p:ext uri="{BB962C8B-B14F-4D97-AF65-F5344CB8AC3E}">
        <p14:creationId xmlns:p14="http://schemas.microsoft.com/office/powerpoint/2010/main" val="3501278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ness, light-emitting diode, darkness, light&#10;&#10;Description automatically generated">
            <a:extLst>
              <a:ext uri="{FF2B5EF4-FFF2-40B4-BE49-F238E27FC236}">
                <a16:creationId xmlns:a16="http://schemas.microsoft.com/office/drawing/2014/main" id="{3FA464E0-F586-F5C3-8AB0-89D33E6B0B74}"/>
              </a:ext>
            </a:extLst>
          </p:cNvPr>
          <p:cNvPicPr>
            <a:picLocks noChangeAspect="1"/>
          </p:cNvPicPr>
          <p:nvPr/>
        </p:nvPicPr>
        <p:blipFill>
          <a:blip r:embed="rId3"/>
          <a:stretch>
            <a:fillRect/>
          </a:stretch>
        </p:blipFill>
        <p:spPr>
          <a:xfrm>
            <a:off x="638129" y="2282956"/>
            <a:ext cx="11299235" cy="3682797"/>
          </a:xfrm>
          <a:prstGeom prst="rect">
            <a:avLst/>
          </a:prstGeom>
        </p:spPr>
      </p:pic>
      <p:sp>
        <p:nvSpPr>
          <p:cNvPr id="8" name="TextBox 7">
            <a:extLst>
              <a:ext uri="{FF2B5EF4-FFF2-40B4-BE49-F238E27FC236}">
                <a16:creationId xmlns:a16="http://schemas.microsoft.com/office/drawing/2014/main" id="{F5F0547B-8E4A-7E52-0159-74DD62DF3F57}"/>
              </a:ext>
            </a:extLst>
          </p:cNvPr>
          <p:cNvSpPr txBox="1"/>
          <p:nvPr/>
        </p:nvSpPr>
        <p:spPr>
          <a:xfrm>
            <a:off x="1248216" y="1600395"/>
            <a:ext cx="998991" cy="646331"/>
          </a:xfrm>
          <a:prstGeom prst="rect">
            <a:avLst/>
          </a:prstGeom>
          <a:noFill/>
        </p:spPr>
        <p:txBody>
          <a:bodyPr wrap="none" rtlCol="0">
            <a:spAutoFit/>
          </a:bodyPr>
          <a:lstStyle/>
          <a:p>
            <a:r>
              <a:rPr lang="en-US" b="1" dirty="0"/>
              <a:t>     HA</a:t>
            </a:r>
          </a:p>
          <a:p>
            <a:r>
              <a:rPr lang="en-US" b="1" dirty="0"/>
              <a:t>  A   B   C</a:t>
            </a:r>
          </a:p>
        </p:txBody>
      </p:sp>
      <p:sp>
        <p:nvSpPr>
          <p:cNvPr id="12" name="TextBox 11">
            <a:extLst>
              <a:ext uri="{FF2B5EF4-FFF2-40B4-BE49-F238E27FC236}">
                <a16:creationId xmlns:a16="http://schemas.microsoft.com/office/drawing/2014/main" id="{43619E3C-3218-B396-5C01-6581F5A947C9}"/>
              </a:ext>
            </a:extLst>
          </p:cNvPr>
          <p:cNvSpPr txBox="1"/>
          <p:nvPr/>
        </p:nvSpPr>
        <p:spPr>
          <a:xfrm>
            <a:off x="2631490" y="1597588"/>
            <a:ext cx="883575" cy="646331"/>
          </a:xfrm>
          <a:prstGeom prst="rect">
            <a:avLst/>
          </a:prstGeom>
          <a:noFill/>
        </p:spPr>
        <p:txBody>
          <a:bodyPr wrap="none" rtlCol="0">
            <a:spAutoFit/>
          </a:bodyPr>
          <a:lstStyle/>
          <a:p>
            <a:r>
              <a:rPr lang="en-US" dirty="0"/>
              <a:t>   His6 </a:t>
            </a:r>
          </a:p>
          <a:p>
            <a:r>
              <a:rPr lang="en-US" dirty="0"/>
              <a:t>A   B   C</a:t>
            </a:r>
          </a:p>
        </p:txBody>
      </p:sp>
      <p:sp>
        <p:nvSpPr>
          <p:cNvPr id="16" name="TextBox 15">
            <a:extLst>
              <a:ext uri="{FF2B5EF4-FFF2-40B4-BE49-F238E27FC236}">
                <a16:creationId xmlns:a16="http://schemas.microsoft.com/office/drawing/2014/main" id="{1D5F53F7-EE10-D06A-545D-2A2BAC929D17}"/>
              </a:ext>
            </a:extLst>
          </p:cNvPr>
          <p:cNvSpPr txBox="1"/>
          <p:nvPr/>
        </p:nvSpPr>
        <p:spPr>
          <a:xfrm>
            <a:off x="3788079" y="1580285"/>
            <a:ext cx="936475" cy="646331"/>
          </a:xfrm>
          <a:prstGeom prst="rect">
            <a:avLst/>
          </a:prstGeom>
          <a:noFill/>
        </p:spPr>
        <p:txBody>
          <a:bodyPr wrap="none" rtlCol="0">
            <a:spAutoFit/>
          </a:bodyPr>
          <a:lstStyle/>
          <a:p>
            <a:r>
              <a:rPr lang="en-US" dirty="0"/>
              <a:t>   FLAG</a:t>
            </a:r>
          </a:p>
          <a:p>
            <a:r>
              <a:rPr lang="en-US" dirty="0"/>
              <a:t> A   B   C</a:t>
            </a:r>
          </a:p>
        </p:txBody>
      </p:sp>
      <p:sp>
        <p:nvSpPr>
          <p:cNvPr id="17" name="TextBox 16">
            <a:extLst>
              <a:ext uri="{FF2B5EF4-FFF2-40B4-BE49-F238E27FC236}">
                <a16:creationId xmlns:a16="http://schemas.microsoft.com/office/drawing/2014/main" id="{9F475F37-5921-800B-AF6E-5D3476D44B1C}"/>
              </a:ext>
            </a:extLst>
          </p:cNvPr>
          <p:cNvSpPr txBox="1"/>
          <p:nvPr/>
        </p:nvSpPr>
        <p:spPr>
          <a:xfrm>
            <a:off x="5016339" y="1591641"/>
            <a:ext cx="883575" cy="646331"/>
          </a:xfrm>
          <a:prstGeom prst="rect">
            <a:avLst/>
          </a:prstGeom>
          <a:noFill/>
        </p:spPr>
        <p:txBody>
          <a:bodyPr wrap="none" rtlCol="0">
            <a:spAutoFit/>
          </a:bodyPr>
          <a:lstStyle/>
          <a:p>
            <a:r>
              <a:rPr lang="en-US" dirty="0"/>
              <a:t>    V5  </a:t>
            </a:r>
          </a:p>
          <a:p>
            <a:r>
              <a:rPr lang="en-US" dirty="0"/>
              <a:t>A   B   C</a:t>
            </a:r>
          </a:p>
        </p:txBody>
      </p:sp>
      <p:sp>
        <p:nvSpPr>
          <p:cNvPr id="18" name="TextBox 17">
            <a:extLst>
              <a:ext uri="{FF2B5EF4-FFF2-40B4-BE49-F238E27FC236}">
                <a16:creationId xmlns:a16="http://schemas.microsoft.com/office/drawing/2014/main" id="{7E7F8FEB-AA0A-B68B-3252-1B190F5FAE71}"/>
              </a:ext>
            </a:extLst>
          </p:cNvPr>
          <p:cNvSpPr txBox="1"/>
          <p:nvPr/>
        </p:nvSpPr>
        <p:spPr>
          <a:xfrm>
            <a:off x="6981083" y="1620216"/>
            <a:ext cx="883575" cy="646331"/>
          </a:xfrm>
          <a:prstGeom prst="rect">
            <a:avLst/>
          </a:prstGeom>
          <a:noFill/>
        </p:spPr>
        <p:txBody>
          <a:bodyPr wrap="none" rtlCol="0">
            <a:spAutoFit/>
          </a:bodyPr>
          <a:lstStyle/>
          <a:p>
            <a:r>
              <a:rPr lang="en-US" dirty="0"/>
              <a:t>   HA  </a:t>
            </a:r>
          </a:p>
          <a:p>
            <a:r>
              <a:rPr lang="en-US" dirty="0"/>
              <a:t>A   B   C</a:t>
            </a:r>
          </a:p>
        </p:txBody>
      </p:sp>
      <p:sp>
        <p:nvSpPr>
          <p:cNvPr id="19" name="TextBox 18">
            <a:extLst>
              <a:ext uri="{FF2B5EF4-FFF2-40B4-BE49-F238E27FC236}">
                <a16:creationId xmlns:a16="http://schemas.microsoft.com/office/drawing/2014/main" id="{2CE238D7-32D8-5D74-D8BF-C47303CD3C47}"/>
              </a:ext>
            </a:extLst>
          </p:cNvPr>
          <p:cNvSpPr txBox="1"/>
          <p:nvPr/>
        </p:nvSpPr>
        <p:spPr>
          <a:xfrm>
            <a:off x="8182433" y="1579531"/>
            <a:ext cx="893193" cy="646331"/>
          </a:xfrm>
          <a:prstGeom prst="rect">
            <a:avLst/>
          </a:prstGeom>
          <a:noFill/>
        </p:spPr>
        <p:txBody>
          <a:bodyPr wrap="none" rtlCol="0">
            <a:spAutoFit/>
          </a:bodyPr>
          <a:lstStyle/>
          <a:p>
            <a:r>
              <a:rPr lang="en-US" b="1" dirty="0"/>
              <a:t>   His6  </a:t>
            </a:r>
          </a:p>
          <a:p>
            <a:r>
              <a:rPr lang="en-US" b="1" dirty="0"/>
              <a:t>A   B   C</a:t>
            </a:r>
          </a:p>
        </p:txBody>
      </p:sp>
      <p:sp>
        <p:nvSpPr>
          <p:cNvPr id="20" name="TextBox 19">
            <a:extLst>
              <a:ext uri="{FF2B5EF4-FFF2-40B4-BE49-F238E27FC236}">
                <a16:creationId xmlns:a16="http://schemas.microsoft.com/office/drawing/2014/main" id="{974EEA95-C436-27CC-BD27-FD569F93A5D5}"/>
              </a:ext>
            </a:extLst>
          </p:cNvPr>
          <p:cNvSpPr txBox="1"/>
          <p:nvPr/>
        </p:nvSpPr>
        <p:spPr>
          <a:xfrm>
            <a:off x="9465537" y="1605175"/>
            <a:ext cx="936475" cy="646331"/>
          </a:xfrm>
          <a:prstGeom prst="rect">
            <a:avLst/>
          </a:prstGeom>
          <a:noFill/>
        </p:spPr>
        <p:txBody>
          <a:bodyPr wrap="none" rtlCol="0">
            <a:spAutoFit/>
          </a:bodyPr>
          <a:lstStyle/>
          <a:p>
            <a:r>
              <a:rPr lang="en-US" dirty="0"/>
              <a:t>  FLAG </a:t>
            </a:r>
          </a:p>
          <a:p>
            <a:r>
              <a:rPr lang="en-US" dirty="0"/>
              <a:t>A   B   C </a:t>
            </a:r>
          </a:p>
        </p:txBody>
      </p:sp>
      <p:sp>
        <p:nvSpPr>
          <p:cNvPr id="21" name="TextBox 20">
            <a:extLst>
              <a:ext uri="{FF2B5EF4-FFF2-40B4-BE49-F238E27FC236}">
                <a16:creationId xmlns:a16="http://schemas.microsoft.com/office/drawing/2014/main" id="{93DA84EA-79FB-7AF7-0021-E23494BF9F5D}"/>
              </a:ext>
            </a:extLst>
          </p:cNvPr>
          <p:cNvSpPr txBox="1"/>
          <p:nvPr/>
        </p:nvSpPr>
        <p:spPr>
          <a:xfrm>
            <a:off x="10691560" y="1591641"/>
            <a:ext cx="1072255" cy="646331"/>
          </a:xfrm>
          <a:prstGeom prst="rect">
            <a:avLst/>
          </a:prstGeom>
          <a:noFill/>
        </p:spPr>
        <p:txBody>
          <a:bodyPr wrap="square" rtlCol="0">
            <a:spAutoFit/>
          </a:bodyPr>
          <a:lstStyle/>
          <a:p>
            <a:r>
              <a:rPr lang="en-US" dirty="0"/>
              <a:t>       V5</a:t>
            </a:r>
          </a:p>
          <a:p>
            <a:r>
              <a:rPr lang="en-US" dirty="0"/>
              <a:t>  A   B   C</a:t>
            </a:r>
          </a:p>
        </p:txBody>
      </p:sp>
      <p:sp>
        <p:nvSpPr>
          <p:cNvPr id="22" name="TextBox 21">
            <a:extLst>
              <a:ext uri="{FF2B5EF4-FFF2-40B4-BE49-F238E27FC236}">
                <a16:creationId xmlns:a16="http://schemas.microsoft.com/office/drawing/2014/main" id="{D31C6F51-D85C-6CCD-C5CF-E18371D054DC}"/>
              </a:ext>
            </a:extLst>
          </p:cNvPr>
          <p:cNvSpPr txBox="1"/>
          <p:nvPr/>
        </p:nvSpPr>
        <p:spPr>
          <a:xfrm>
            <a:off x="3112989" y="6040904"/>
            <a:ext cx="663964" cy="369332"/>
          </a:xfrm>
          <a:prstGeom prst="rect">
            <a:avLst/>
          </a:prstGeom>
          <a:noFill/>
        </p:spPr>
        <p:txBody>
          <a:bodyPr wrap="none" rtlCol="0">
            <a:spAutoFit/>
          </a:bodyPr>
          <a:lstStyle/>
          <a:p>
            <a:r>
              <a:rPr lang="el-GR" dirty="0"/>
              <a:t>α</a:t>
            </a:r>
            <a:r>
              <a:rPr lang="en-US" dirty="0"/>
              <a:t>-HA</a:t>
            </a:r>
          </a:p>
        </p:txBody>
      </p:sp>
      <p:sp>
        <p:nvSpPr>
          <p:cNvPr id="23" name="TextBox 22">
            <a:extLst>
              <a:ext uri="{FF2B5EF4-FFF2-40B4-BE49-F238E27FC236}">
                <a16:creationId xmlns:a16="http://schemas.microsoft.com/office/drawing/2014/main" id="{5B41526E-AC64-D394-C269-CADFF10928B4}"/>
              </a:ext>
            </a:extLst>
          </p:cNvPr>
          <p:cNvSpPr txBox="1"/>
          <p:nvPr/>
        </p:nvSpPr>
        <p:spPr>
          <a:xfrm>
            <a:off x="8391590" y="6052489"/>
            <a:ext cx="790601" cy="369332"/>
          </a:xfrm>
          <a:prstGeom prst="rect">
            <a:avLst/>
          </a:prstGeom>
          <a:noFill/>
        </p:spPr>
        <p:txBody>
          <a:bodyPr wrap="none" rtlCol="0">
            <a:spAutoFit/>
          </a:bodyPr>
          <a:lstStyle/>
          <a:p>
            <a:r>
              <a:rPr lang="el-GR" dirty="0"/>
              <a:t>α</a:t>
            </a:r>
            <a:r>
              <a:rPr lang="en-US" dirty="0"/>
              <a:t>-His6</a:t>
            </a:r>
          </a:p>
        </p:txBody>
      </p:sp>
      <p:sp>
        <p:nvSpPr>
          <p:cNvPr id="24" name="TextBox 23">
            <a:extLst>
              <a:ext uri="{FF2B5EF4-FFF2-40B4-BE49-F238E27FC236}">
                <a16:creationId xmlns:a16="http://schemas.microsoft.com/office/drawing/2014/main" id="{C1485B3F-2540-5789-D499-3C2100D3C2B5}"/>
              </a:ext>
            </a:extLst>
          </p:cNvPr>
          <p:cNvSpPr txBox="1"/>
          <p:nvPr/>
        </p:nvSpPr>
        <p:spPr>
          <a:xfrm>
            <a:off x="265049" y="3847218"/>
            <a:ext cx="237566" cy="369332"/>
          </a:xfrm>
          <a:prstGeom prst="rect">
            <a:avLst/>
          </a:prstGeom>
          <a:noFill/>
        </p:spPr>
        <p:txBody>
          <a:bodyPr wrap="none" rtlCol="0">
            <a:spAutoFit/>
          </a:bodyPr>
          <a:lstStyle/>
          <a:p>
            <a:r>
              <a:rPr lang="en-US" dirty="0"/>
              <a:t> </a:t>
            </a:r>
          </a:p>
        </p:txBody>
      </p:sp>
      <p:sp>
        <p:nvSpPr>
          <p:cNvPr id="2" name="TextBox 1">
            <a:extLst>
              <a:ext uri="{FF2B5EF4-FFF2-40B4-BE49-F238E27FC236}">
                <a16:creationId xmlns:a16="http://schemas.microsoft.com/office/drawing/2014/main" id="{D63720B8-3526-A76D-1809-ACF04309975A}"/>
              </a:ext>
            </a:extLst>
          </p:cNvPr>
          <p:cNvSpPr txBox="1"/>
          <p:nvPr/>
        </p:nvSpPr>
        <p:spPr>
          <a:xfrm>
            <a:off x="33274" y="2652562"/>
            <a:ext cx="535724" cy="369332"/>
          </a:xfrm>
          <a:prstGeom prst="rect">
            <a:avLst/>
          </a:prstGeom>
          <a:noFill/>
        </p:spPr>
        <p:txBody>
          <a:bodyPr wrap="none" rtlCol="0">
            <a:spAutoFit/>
          </a:bodyPr>
          <a:lstStyle/>
          <a:p>
            <a:r>
              <a:rPr lang="en-US" dirty="0"/>
              <a:t>250</a:t>
            </a:r>
          </a:p>
        </p:txBody>
      </p:sp>
      <p:sp>
        <p:nvSpPr>
          <p:cNvPr id="3" name="TextBox 2">
            <a:extLst>
              <a:ext uri="{FF2B5EF4-FFF2-40B4-BE49-F238E27FC236}">
                <a16:creationId xmlns:a16="http://schemas.microsoft.com/office/drawing/2014/main" id="{0D334039-0201-2C8E-C1FF-E1ED6526FAE6}"/>
              </a:ext>
            </a:extLst>
          </p:cNvPr>
          <p:cNvSpPr txBox="1"/>
          <p:nvPr/>
        </p:nvSpPr>
        <p:spPr>
          <a:xfrm>
            <a:off x="150294" y="2999019"/>
            <a:ext cx="418704" cy="369332"/>
          </a:xfrm>
          <a:prstGeom prst="rect">
            <a:avLst/>
          </a:prstGeom>
          <a:noFill/>
        </p:spPr>
        <p:txBody>
          <a:bodyPr wrap="none" rtlCol="0">
            <a:spAutoFit/>
          </a:bodyPr>
          <a:lstStyle/>
          <a:p>
            <a:r>
              <a:rPr lang="en-US" dirty="0"/>
              <a:t>90</a:t>
            </a:r>
          </a:p>
        </p:txBody>
      </p:sp>
      <p:sp>
        <p:nvSpPr>
          <p:cNvPr id="4" name="TextBox 3">
            <a:extLst>
              <a:ext uri="{FF2B5EF4-FFF2-40B4-BE49-F238E27FC236}">
                <a16:creationId xmlns:a16="http://schemas.microsoft.com/office/drawing/2014/main" id="{387BB5FF-F437-DFD5-7EBF-DF7FA783F907}"/>
              </a:ext>
            </a:extLst>
          </p:cNvPr>
          <p:cNvSpPr txBox="1"/>
          <p:nvPr/>
        </p:nvSpPr>
        <p:spPr>
          <a:xfrm>
            <a:off x="142420" y="3254420"/>
            <a:ext cx="418704" cy="369332"/>
          </a:xfrm>
          <a:prstGeom prst="rect">
            <a:avLst/>
          </a:prstGeom>
          <a:noFill/>
        </p:spPr>
        <p:txBody>
          <a:bodyPr wrap="none" rtlCol="0">
            <a:spAutoFit/>
          </a:bodyPr>
          <a:lstStyle/>
          <a:p>
            <a:r>
              <a:rPr lang="en-US" dirty="0"/>
              <a:t>50</a:t>
            </a:r>
          </a:p>
        </p:txBody>
      </p:sp>
      <p:sp>
        <p:nvSpPr>
          <p:cNvPr id="6" name="TextBox 5">
            <a:extLst>
              <a:ext uri="{FF2B5EF4-FFF2-40B4-BE49-F238E27FC236}">
                <a16:creationId xmlns:a16="http://schemas.microsoft.com/office/drawing/2014/main" id="{9A2F4F76-127E-787A-D2D3-BBEDC66DD373}"/>
              </a:ext>
            </a:extLst>
          </p:cNvPr>
          <p:cNvSpPr txBox="1"/>
          <p:nvPr/>
        </p:nvSpPr>
        <p:spPr>
          <a:xfrm>
            <a:off x="163691" y="3638622"/>
            <a:ext cx="418704" cy="369332"/>
          </a:xfrm>
          <a:prstGeom prst="rect">
            <a:avLst/>
          </a:prstGeom>
          <a:noFill/>
        </p:spPr>
        <p:txBody>
          <a:bodyPr wrap="none" rtlCol="0">
            <a:spAutoFit/>
          </a:bodyPr>
          <a:lstStyle/>
          <a:p>
            <a:r>
              <a:rPr lang="en-US" dirty="0"/>
              <a:t>30</a:t>
            </a:r>
          </a:p>
        </p:txBody>
      </p:sp>
      <p:sp>
        <p:nvSpPr>
          <p:cNvPr id="7" name="TextBox 6">
            <a:extLst>
              <a:ext uri="{FF2B5EF4-FFF2-40B4-BE49-F238E27FC236}">
                <a16:creationId xmlns:a16="http://schemas.microsoft.com/office/drawing/2014/main" id="{547A6EB1-45B8-F6C9-06AE-EE1B466FC599}"/>
              </a:ext>
            </a:extLst>
          </p:cNvPr>
          <p:cNvSpPr txBox="1"/>
          <p:nvPr/>
        </p:nvSpPr>
        <p:spPr>
          <a:xfrm>
            <a:off x="179755" y="4425146"/>
            <a:ext cx="418704" cy="369332"/>
          </a:xfrm>
          <a:prstGeom prst="rect">
            <a:avLst/>
          </a:prstGeom>
          <a:noFill/>
        </p:spPr>
        <p:txBody>
          <a:bodyPr wrap="none" rtlCol="0">
            <a:spAutoFit/>
          </a:bodyPr>
          <a:lstStyle/>
          <a:p>
            <a:r>
              <a:rPr lang="en-US" dirty="0"/>
              <a:t>15</a:t>
            </a:r>
          </a:p>
        </p:txBody>
      </p:sp>
      <p:sp>
        <p:nvSpPr>
          <p:cNvPr id="9" name="TextBox 8">
            <a:extLst>
              <a:ext uri="{FF2B5EF4-FFF2-40B4-BE49-F238E27FC236}">
                <a16:creationId xmlns:a16="http://schemas.microsoft.com/office/drawing/2014/main" id="{0A857907-508B-A814-A639-CF250C149F04}"/>
              </a:ext>
            </a:extLst>
          </p:cNvPr>
          <p:cNvSpPr txBox="1"/>
          <p:nvPr/>
        </p:nvSpPr>
        <p:spPr>
          <a:xfrm>
            <a:off x="26862" y="2009606"/>
            <a:ext cx="542136" cy="369332"/>
          </a:xfrm>
          <a:prstGeom prst="rect">
            <a:avLst/>
          </a:prstGeom>
          <a:noFill/>
        </p:spPr>
        <p:txBody>
          <a:bodyPr wrap="none" rtlCol="0">
            <a:spAutoFit/>
          </a:bodyPr>
          <a:lstStyle/>
          <a:p>
            <a:r>
              <a:rPr lang="en-US" dirty="0" err="1"/>
              <a:t>kDa</a:t>
            </a:r>
            <a:endParaRPr lang="en-US" dirty="0"/>
          </a:p>
        </p:txBody>
      </p:sp>
      <p:sp>
        <p:nvSpPr>
          <p:cNvPr id="10" name="TextBox 9">
            <a:extLst>
              <a:ext uri="{FF2B5EF4-FFF2-40B4-BE49-F238E27FC236}">
                <a16:creationId xmlns:a16="http://schemas.microsoft.com/office/drawing/2014/main" id="{671EB83C-38D7-57F7-7266-270F7AFC6BFF}"/>
              </a:ext>
            </a:extLst>
          </p:cNvPr>
          <p:cNvSpPr txBox="1"/>
          <p:nvPr/>
        </p:nvSpPr>
        <p:spPr>
          <a:xfrm>
            <a:off x="280709" y="4872079"/>
            <a:ext cx="301686" cy="369332"/>
          </a:xfrm>
          <a:prstGeom prst="rect">
            <a:avLst/>
          </a:prstGeom>
          <a:noFill/>
        </p:spPr>
        <p:txBody>
          <a:bodyPr wrap="none" rtlCol="0">
            <a:spAutoFit/>
          </a:bodyPr>
          <a:lstStyle/>
          <a:p>
            <a:r>
              <a:rPr lang="en-US" dirty="0"/>
              <a:t>8</a:t>
            </a:r>
          </a:p>
        </p:txBody>
      </p:sp>
      <p:sp>
        <p:nvSpPr>
          <p:cNvPr id="11" name="Title 10">
            <a:extLst>
              <a:ext uri="{FF2B5EF4-FFF2-40B4-BE49-F238E27FC236}">
                <a16:creationId xmlns:a16="http://schemas.microsoft.com/office/drawing/2014/main" id="{08DC09C5-B9F6-59E3-617B-0A8C0002EF58}"/>
              </a:ext>
            </a:extLst>
          </p:cNvPr>
          <p:cNvSpPr>
            <a:spLocks noGrp="1"/>
          </p:cNvSpPr>
          <p:nvPr>
            <p:ph type="title"/>
          </p:nvPr>
        </p:nvSpPr>
        <p:spPr/>
        <p:txBody>
          <a:bodyPr/>
          <a:lstStyle/>
          <a:p>
            <a:r>
              <a:rPr lang="en-US" dirty="0"/>
              <a:t>No cross-reactivity in antibodies</a:t>
            </a:r>
          </a:p>
        </p:txBody>
      </p:sp>
      <p:sp>
        <p:nvSpPr>
          <p:cNvPr id="13" name="TextBox 12">
            <a:extLst>
              <a:ext uri="{FF2B5EF4-FFF2-40B4-BE49-F238E27FC236}">
                <a16:creationId xmlns:a16="http://schemas.microsoft.com/office/drawing/2014/main" id="{F7F9A501-98C2-148C-7C19-5B576E43B9C2}"/>
              </a:ext>
            </a:extLst>
          </p:cNvPr>
          <p:cNvSpPr txBox="1"/>
          <p:nvPr/>
        </p:nvSpPr>
        <p:spPr>
          <a:xfrm rot="18556095">
            <a:off x="843933" y="1758715"/>
            <a:ext cx="787395" cy="369332"/>
          </a:xfrm>
          <a:prstGeom prst="rect">
            <a:avLst/>
          </a:prstGeom>
          <a:noFill/>
        </p:spPr>
        <p:txBody>
          <a:bodyPr wrap="none" rtlCol="0">
            <a:spAutoFit/>
          </a:bodyPr>
          <a:lstStyle/>
          <a:p>
            <a:r>
              <a:rPr lang="en-US" dirty="0"/>
              <a:t>ladder</a:t>
            </a:r>
          </a:p>
        </p:txBody>
      </p:sp>
      <p:sp>
        <p:nvSpPr>
          <p:cNvPr id="14" name="TextBox 13">
            <a:extLst>
              <a:ext uri="{FF2B5EF4-FFF2-40B4-BE49-F238E27FC236}">
                <a16:creationId xmlns:a16="http://schemas.microsoft.com/office/drawing/2014/main" id="{8FB4AA3B-25E4-3139-28E1-B0E79CA6C4F3}"/>
              </a:ext>
            </a:extLst>
          </p:cNvPr>
          <p:cNvSpPr txBox="1"/>
          <p:nvPr/>
        </p:nvSpPr>
        <p:spPr>
          <a:xfrm rot="18344715">
            <a:off x="2143057" y="1730139"/>
            <a:ext cx="787395" cy="369332"/>
          </a:xfrm>
          <a:prstGeom prst="rect">
            <a:avLst/>
          </a:prstGeom>
          <a:noFill/>
        </p:spPr>
        <p:txBody>
          <a:bodyPr wrap="none" rtlCol="0">
            <a:spAutoFit/>
          </a:bodyPr>
          <a:lstStyle/>
          <a:p>
            <a:r>
              <a:rPr lang="en-US" dirty="0"/>
              <a:t>ladder</a:t>
            </a:r>
          </a:p>
        </p:txBody>
      </p:sp>
      <p:sp>
        <p:nvSpPr>
          <p:cNvPr id="15" name="TextBox 14">
            <a:extLst>
              <a:ext uri="{FF2B5EF4-FFF2-40B4-BE49-F238E27FC236}">
                <a16:creationId xmlns:a16="http://schemas.microsoft.com/office/drawing/2014/main" id="{7E157C13-9900-2684-B497-FB17A1408EBA}"/>
              </a:ext>
            </a:extLst>
          </p:cNvPr>
          <p:cNvSpPr txBox="1"/>
          <p:nvPr/>
        </p:nvSpPr>
        <p:spPr>
          <a:xfrm rot="18427417">
            <a:off x="3307167" y="1738893"/>
            <a:ext cx="787395" cy="369332"/>
          </a:xfrm>
          <a:prstGeom prst="rect">
            <a:avLst/>
          </a:prstGeom>
          <a:noFill/>
        </p:spPr>
        <p:txBody>
          <a:bodyPr wrap="none" rtlCol="0">
            <a:spAutoFit/>
          </a:bodyPr>
          <a:lstStyle/>
          <a:p>
            <a:r>
              <a:rPr lang="en-US" dirty="0"/>
              <a:t>ladder</a:t>
            </a:r>
          </a:p>
        </p:txBody>
      </p:sp>
      <p:sp>
        <p:nvSpPr>
          <p:cNvPr id="25" name="TextBox 24">
            <a:extLst>
              <a:ext uri="{FF2B5EF4-FFF2-40B4-BE49-F238E27FC236}">
                <a16:creationId xmlns:a16="http://schemas.microsoft.com/office/drawing/2014/main" id="{45AE4476-4F16-CA21-BD59-CFBE71951A0B}"/>
              </a:ext>
            </a:extLst>
          </p:cNvPr>
          <p:cNvSpPr txBox="1"/>
          <p:nvPr/>
        </p:nvSpPr>
        <p:spPr>
          <a:xfrm rot="18303009">
            <a:off x="4499987" y="1750763"/>
            <a:ext cx="787395" cy="369332"/>
          </a:xfrm>
          <a:prstGeom prst="rect">
            <a:avLst/>
          </a:prstGeom>
          <a:noFill/>
        </p:spPr>
        <p:txBody>
          <a:bodyPr wrap="none" rtlCol="0">
            <a:spAutoFit/>
          </a:bodyPr>
          <a:lstStyle/>
          <a:p>
            <a:r>
              <a:rPr lang="en-US" dirty="0"/>
              <a:t>ladder</a:t>
            </a:r>
          </a:p>
        </p:txBody>
      </p:sp>
      <p:sp>
        <p:nvSpPr>
          <p:cNvPr id="26" name="TextBox 25">
            <a:extLst>
              <a:ext uri="{FF2B5EF4-FFF2-40B4-BE49-F238E27FC236}">
                <a16:creationId xmlns:a16="http://schemas.microsoft.com/office/drawing/2014/main" id="{FF0D1855-DEE6-3D3E-771B-D71D4894BED3}"/>
              </a:ext>
            </a:extLst>
          </p:cNvPr>
          <p:cNvSpPr txBox="1"/>
          <p:nvPr/>
        </p:nvSpPr>
        <p:spPr>
          <a:xfrm rot="18302171">
            <a:off x="6397064" y="1758716"/>
            <a:ext cx="787395" cy="369332"/>
          </a:xfrm>
          <a:prstGeom prst="rect">
            <a:avLst/>
          </a:prstGeom>
          <a:noFill/>
        </p:spPr>
        <p:txBody>
          <a:bodyPr wrap="none" rtlCol="0">
            <a:spAutoFit/>
          </a:bodyPr>
          <a:lstStyle/>
          <a:p>
            <a:r>
              <a:rPr lang="en-US" dirty="0"/>
              <a:t>ladder</a:t>
            </a:r>
          </a:p>
        </p:txBody>
      </p:sp>
      <p:sp>
        <p:nvSpPr>
          <p:cNvPr id="27" name="TextBox 26">
            <a:extLst>
              <a:ext uri="{FF2B5EF4-FFF2-40B4-BE49-F238E27FC236}">
                <a16:creationId xmlns:a16="http://schemas.microsoft.com/office/drawing/2014/main" id="{039BD890-D4EF-AC01-B25F-E919277578C4}"/>
              </a:ext>
            </a:extLst>
          </p:cNvPr>
          <p:cNvSpPr txBox="1"/>
          <p:nvPr/>
        </p:nvSpPr>
        <p:spPr>
          <a:xfrm rot="18542642">
            <a:off x="7630396" y="1744741"/>
            <a:ext cx="787395" cy="369332"/>
          </a:xfrm>
          <a:prstGeom prst="rect">
            <a:avLst/>
          </a:prstGeom>
          <a:noFill/>
        </p:spPr>
        <p:txBody>
          <a:bodyPr wrap="none" rtlCol="0">
            <a:spAutoFit/>
          </a:bodyPr>
          <a:lstStyle/>
          <a:p>
            <a:r>
              <a:rPr lang="en-US" dirty="0"/>
              <a:t>ladder</a:t>
            </a:r>
          </a:p>
        </p:txBody>
      </p:sp>
      <p:sp>
        <p:nvSpPr>
          <p:cNvPr id="28" name="TextBox 27">
            <a:extLst>
              <a:ext uri="{FF2B5EF4-FFF2-40B4-BE49-F238E27FC236}">
                <a16:creationId xmlns:a16="http://schemas.microsoft.com/office/drawing/2014/main" id="{28FAFF58-5AAE-2112-2D02-D74CFD65C4F9}"/>
              </a:ext>
            </a:extLst>
          </p:cNvPr>
          <p:cNvSpPr txBox="1"/>
          <p:nvPr/>
        </p:nvSpPr>
        <p:spPr>
          <a:xfrm rot="18494290">
            <a:off x="8889999" y="1777944"/>
            <a:ext cx="787395" cy="369332"/>
          </a:xfrm>
          <a:prstGeom prst="rect">
            <a:avLst/>
          </a:prstGeom>
          <a:noFill/>
        </p:spPr>
        <p:txBody>
          <a:bodyPr wrap="none" rtlCol="0">
            <a:spAutoFit/>
          </a:bodyPr>
          <a:lstStyle/>
          <a:p>
            <a:r>
              <a:rPr lang="en-US" dirty="0"/>
              <a:t>ladder</a:t>
            </a:r>
          </a:p>
        </p:txBody>
      </p:sp>
      <p:sp>
        <p:nvSpPr>
          <p:cNvPr id="29" name="TextBox 28">
            <a:extLst>
              <a:ext uri="{FF2B5EF4-FFF2-40B4-BE49-F238E27FC236}">
                <a16:creationId xmlns:a16="http://schemas.microsoft.com/office/drawing/2014/main" id="{A49ECEDF-714D-4562-3D1C-56EAC66A936C}"/>
              </a:ext>
            </a:extLst>
          </p:cNvPr>
          <p:cNvSpPr txBox="1"/>
          <p:nvPr/>
        </p:nvSpPr>
        <p:spPr>
          <a:xfrm rot="18396878">
            <a:off x="10213322" y="1756918"/>
            <a:ext cx="787395" cy="369332"/>
          </a:xfrm>
          <a:prstGeom prst="rect">
            <a:avLst/>
          </a:prstGeom>
          <a:noFill/>
        </p:spPr>
        <p:txBody>
          <a:bodyPr wrap="none" rtlCol="0">
            <a:spAutoFit/>
          </a:bodyPr>
          <a:lstStyle/>
          <a:p>
            <a:r>
              <a:rPr lang="en-US" dirty="0"/>
              <a:t>ladder</a:t>
            </a:r>
          </a:p>
        </p:txBody>
      </p:sp>
    </p:spTree>
    <p:extLst>
      <p:ext uri="{BB962C8B-B14F-4D97-AF65-F5344CB8AC3E}">
        <p14:creationId xmlns:p14="http://schemas.microsoft.com/office/powerpoint/2010/main" val="216494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D75F-AFB1-F790-7B07-B6A3F4D02E16}"/>
              </a:ext>
            </a:extLst>
          </p:cNvPr>
          <p:cNvSpPr>
            <a:spLocks noGrp="1"/>
          </p:cNvSpPr>
          <p:nvPr>
            <p:ph type="title"/>
          </p:nvPr>
        </p:nvSpPr>
        <p:spPr/>
        <p:txBody>
          <a:bodyPr/>
          <a:lstStyle/>
          <a:p>
            <a:r>
              <a:rPr lang="en-US" dirty="0"/>
              <a:t>IP workflow</a:t>
            </a:r>
          </a:p>
        </p:txBody>
      </p:sp>
      <p:pic>
        <p:nvPicPr>
          <p:cNvPr id="4" name="Picture 3" descr="A diagram of a test tube&#10;&#10;Description automatically generated">
            <a:extLst>
              <a:ext uri="{FF2B5EF4-FFF2-40B4-BE49-F238E27FC236}">
                <a16:creationId xmlns:a16="http://schemas.microsoft.com/office/drawing/2014/main" id="{3A30B81F-CE3D-91EA-2F67-0211B1EED0C9}"/>
              </a:ext>
            </a:extLst>
          </p:cNvPr>
          <p:cNvPicPr>
            <a:picLocks noChangeAspect="1"/>
          </p:cNvPicPr>
          <p:nvPr/>
        </p:nvPicPr>
        <p:blipFill>
          <a:blip r:embed="rId2"/>
          <a:stretch>
            <a:fillRect/>
          </a:stretch>
        </p:blipFill>
        <p:spPr>
          <a:xfrm>
            <a:off x="1523999" y="1555750"/>
            <a:ext cx="9593451" cy="3930650"/>
          </a:xfrm>
          <a:prstGeom prst="rect">
            <a:avLst/>
          </a:prstGeom>
        </p:spPr>
      </p:pic>
    </p:spTree>
    <p:extLst>
      <p:ext uri="{BB962C8B-B14F-4D97-AF65-F5344CB8AC3E}">
        <p14:creationId xmlns:p14="http://schemas.microsoft.com/office/powerpoint/2010/main" val="674952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na test&#10;&#10;Description automatically generated">
            <a:extLst>
              <a:ext uri="{FF2B5EF4-FFF2-40B4-BE49-F238E27FC236}">
                <a16:creationId xmlns:a16="http://schemas.microsoft.com/office/drawing/2014/main" id="{B2FBB924-3412-FB45-A754-AEC4C5F4BD6D}"/>
              </a:ext>
            </a:extLst>
          </p:cNvPr>
          <p:cNvPicPr>
            <a:picLocks noChangeAspect="1"/>
          </p:cNvPicPr>
          <p:nvPr/>
        </p:nvPicPr>
        <p:blipFill>
          <a:blip r:embed="rId2"/>
          <a:stretch>
            <a:fillRect/>
          </a:stretch>
        </p:blipFill>
        <p:spPr>
          <a:xfrm>
            <a:off x="2787750" y="1543702"/>
            <a:ext cx="6616499" cy="4884715"/>
          </a:xfrm>
          <a:prstGeom prst="rect">
            <a:avLst/>
          </a:prstGeom>
        </p:spPr>
      </p:pic>
      <p:sp>
        <p:nvSpPr>
          <p:cNvPr id="6" name="TextBox 5">
            <a:extLst>
              <a:ext uri="{FF2B5EF4-FFF2-40B4-BE49-F238E27FC236}">
                <a16:creationId xmlns:a16="http://schemas.microsoft.com/office/drawing/2014/main" id="{36554D09-01C3-0086-DE51-0AD944A2BE1B}"/>
              </a:ext>
            </a:extLst>
          </p:cNvPr>
          <p:cNvSpPr txBox="1"/>
          <p:nvPr/>
        </p:nvSpPr>
        <p:spPr>
          <a:xfrm>
            <a:off x="-1231284" y="5007429"/>
            <a:ext cx="1211935" cy="923330"/>
          </a:xfrm>
          <a:prstGeom prst="rect">
            <a:avLst/>
          </a:prstGeom>
          <a:noFill/>
        </p:spPr>
        <p:txBody>
          <a:bodyPr wrap="none" rtlCol="0">
            <a:spAutoFit/>
          </a:bodyPr>
          <a:lstStyle/>
          <a:p>
            <a:r>
              <a:rPr lang="en-US" dirty="0"/>
              <a:t>HA-IP</a:t>
            </a:r>
          </a:p>
          <a:p>
            <a:r>
              <a:rPr lang="en-US" dirty="0"/>
              <a:t>12/21/23</a:t>
            </a:r>
          </a:p>
          <a:p>
            <a:r>
              <a:rPr lang="en-US" dirty="0"/>
              <a:t>Silver Stain</a:t>
            </a:r>
          </a:p>
        </p:txBody>
      </p:sp>
      <p:sp>
        <p:nvSpPr>
          <p:cNvPr id="7" name="TextBox 6">
            <a:extLst>
              <a:ext uri="{FF2B5EF4-FFF2-40B4-BE49-F238E27FC236}">
                <a16:creationId xmlns:a16="http://schemas.microsoft.com/office/drawing/2014/main" id="{DBCE1A72-1D6F-8F99-25FF-D3CEFC0409E7}"/>
              </a:ext>
            </a:extLst>
          </p:cNvPr>
          <p:cNvSpPr txBox="1"/>
          <p:nvPr/>
        </p:nvSpPr>
        <p:spPr>
          <a:xfrm>
            <a:off x="4124803" y="873835"/>
            <a:ext cx="519694" cy="369332"/>
          </a:xfrm>
          <a:prstGeom prst="rect">
            <a:avLst/>
          </a:prstGeom>
          <a:noFill/>
        </p:spPr>
        <p:txBody>
          <a:bodyPr wrap="none" rtlCol="0">
            <a:spAutoFit/>
          </a:bodyPr>
          <a:lstStyle/>
          <a:p>
            <a:r>
              <a:rPr lang="en-US" dirty="0"/>
              <a:t>FT1</a:t>
            </a:r>
          </a:p>
        </p:txBody>
      </p:sp>
      <p:sp>
        <p:nvSpPr>
          <p:cNvPr id="8" name="TextBox 7">
            <a:extLst>
              <a:ext uri="{FF2B5EF4-FFF2-40B4-BE49-F238E27FC236}">
                <a16:creationId xmlns:a16="http://schemas.microsoft.com/office/drawing/2014/main" id="{C58C524E-E076-3865-FBDD-FC08E19EA64A}"/>
              </a:ext>
            </a:extLst>
          </p:cNvPr>
          <p:cNvSpPr txBox="1"/>
          <p:nvPr/>
        </p:nvSpPr>
        <p:spPr>
          <a:xfrm>
            <a:off x="4864567" y="875774"/>
            <a:ext cx="519694" cy="369332"/>
          </a:xfrm>
          <a:prstGeom prst="rect">
            <a:avLst/>
          </a:prstGeom>
          <a:noFill/>
        </p:spPr>
        <p:txBody>
          <a:bodyPr wrap="none" rtlCol="0">
            <a:spAutoFit/>
          </a:bodyPr>
          <a:lstStyle/>
          <a:p>
            <a:r>
              <a:rPr lang="en-US" dirty="0"/>
              <a:t>FT2</a:t>
            </a:r>
          </a:p>
        </p:txBody>
      </p:sp>
      <p:sp>
        <p:nvSpPr>
          <p:cNvPr id="9" name="TextBox 8">
            <a:extLst>
              <a:ext uri="{FF2B5EF4-FFF2-40B4-BE49-F238E27FC236}">
                <a16:creationId xmlns:a16="http://schemas.microsoft.com/office/drawing/2014/main" id="{483440B2-FB77-7D7C-96CF-67A7756062F5}"/>
              </a:ext>
            </a:extLst>
          </p:cNvPr>
          <p:cNvSpPr txBox="1"/>
          <p:nvPr/>
        </p:nvSpPr>
        <p:spPr>
          <a:xfrm>
            <a:off x="5631777" y="873835"/>
            <a:ext cx="519694" cy="369332"/>
          </a:xfrm>
          <a:prstGeom prst="rect">
            <a:avLst/>
          </a:prstGeom>
          <a:noFill/>
        </p:spPr>
        <p:txBody>
          <a:bodyPr wrap="none" rtlCol="0">
            <a:spAutoFit/>
          </a:bodyPr>
          <a:lstStyle/>
          <a:p>
            <a:r>
              <a:rPr lang="en-US" dirty="0"/>
              <a:t>FT3</a:t>
            </a:r>
          </a:p>
        </p:txBody>
      </p:sp>
      <p:sp>
        <p:nvSpPr>
          <p:cNvPr id="10" name="TextBox 9">
            <a:extLst>
              <a:ext uri="{FF2B5EF4-FFF2-40B4-BE49-F238E27FC236}">
                <a16:creationId xmlns:a16="http://schemas.microsoft.com/office/drawing/2014/main" id="{749ABFAE-416B-8E4A-4F11-9DF54BAF289A}"/>
              </a:ext>
            </a:extLst>
          </p:cNvPr>
          <p:cNvSpPr txBox="1"/>
          <p:nvPr/>
        </p:nvSpPr>
        <p:spPr>
          <a:xfrm>
            <a:off x="6336793" y="888122"/>
            <a:ext cx="519694" cy="369332"/>
          </a:xfrm>
          <a:prstGeom prst="rect">
            <a:avLst/>
          </a:prstGeom>
          <a:noFill/>
        </p:spPr>
        <p:txBody>
          <a:bodyPr wrap="square" rtlCol="0">
            <a:spAutoFit/>
          </a:bodyPr>
          <a:lstStyle/>
          <a:p>
            <a:r>
              <a:rPr lang="en-US" dirty="0"/>
              <a:t>FT4</a:t>
            </a:r>
          </a:p>
        </p:txBody>
      </p:sp>
      <p:sp>
        <p:nvSpPr>
          <p:cNvPr id="11" name="TextBox 10">
            <a:extLst>
              <a:ext uri="{FF2B5EF4-FFF2-40B4-BE49-F238E27FC236}">
                <a16:creationId xmlns:a16="http://schemas.microsoft.com/office/drawing/2014/main" id="{879A52FA-DACC-A903-FE0E-345FFE00B119}"/>
              </a:ext>
            </a:extLst>
          </p:cNvPr>
          <p:cNvSpPr txBox="1"/>
          <p:nvPr/>
        </p:nvSpPr>
        <p:spPr>
          <a:xfrm>
            <a:off x="6982851" y="623492"/>
            <a:ext cx="915122" cy="646331"/>
          </a:xfrm>
          <a:prstGeom prst="rect">
            <a:avLst/>
          </a:prstGeom>
          <a:noFill/>
        </p:spPr>
        <p:txBody>
          <a:bodyPr wrap="none" rtlCol="0">
            <a:spAutoFit/>
          </a:bodyPr>
          <a:lstStyle/>
          <a:p>
            <a:r>
              <a:rPr lang="en-US" dirty="0"/>
              <a:t>Anti-HA</a:t>
            </a:r>
          </a:p>
          <a:p>
            <a:r>
              <a:rPr lang="en-US" dirty="0"/>
              <a:t>Beads</a:t>
            </a:r>
          </a:p>
        </p:txBody>
      </p:sp>
      <p:sp>
        <p:nvSpPr>
          <p:cNvPr id="12" name="TextBox 11">
            <a:extLst>
              <a:ext uri="{FF2B5EF4-FFF2-40B4-BE49-F238E27FC236}">
                <a16:creationId xmlns:a16="http://schemas.microsoft.com/office/drawing/2014/main" id="{E4C5D8A7-0A08-E399-D8DA-7F4DF7DC35DC}"/>
              </a:ext>
            </a:extLst>
          </p:cNvPr>
          <p:cNvSpPr txBox="1"/>
          <p:nvPr/>
        </p:nvSpPr>
        <p:spPr>
          <a:xfrm>
            <a:off x="8198479" y="885979"/>
            <a:ext cx="511679" cy="369332"/>
          </a:xfrm>
          <a:prstGeom prst="rect">
            <a:avLst/>
          </a:prstGeom>
          <a:noFill/>
        </p:spPr>
        <p:txBody>
          <a:bodyPr wrap="none" rtlCol="0">
            <a:spAutoFit/>
          </a:bodyPr>
          <a:lstStyle/>
          <a:p>
            <a:r>
              <a:rPr lang="en-US" dirty="0"/>
              <a:t>EL1</a:t>
            </a:r>
          </a:p>
        </p:txBody>
      </p:sp>
      <p:sp>
        <p:nvSpPr>
          <p:cNvPr id="13" name="TextBox 12">
            <a:extLst>
              <a:ext uri="{FF2B5EF4-FFF2-40B4-BE49-F238E27FC236}">
                <a16:creationId xmlns:a16="http://schemas.microsoft.com/office/drawing/2014/main" id="{064A3149-F177-688C-5E17-9DA4E14A213A}"/>
              </a:ext>
            </a:extLst>
          </p:cNvPr>
          <p:cNvSpPr txBox="1"/>
          <p:nvPr/>
        </p:nvSpPr>
        <p:spPr>
          <a:xfrm>
            <a:off x="3363719" y="880535"/>
            <a:ext cx="479683" cy="369332"/>
          </a:xfrm>
          <a:prstGeom prst="rect">
            <a:avLst/>
          </a:prstGeom>
          <a:noFill/>
        </p:spPr>
        <p:txBody>
          <a:bodyPr wrap="none" rtlCol="0">
            <a:spAutoFit/>
          </a:bodyPr>
          <a:lstStyle/>
          <a:p>
            <a:r>
              <a:rPr lang="en-US" dirty="0"/>
              <a:t>LYS</a:t>
            </a:r>
          </a:p>
        </p:txBody>
      </p:sp>
      <p:sp>
        <p:nvSpPr>
          <p:cNvPr id="14" name="TextBox 13">
            <a:extLst>
              <a:ext uri="{FF2B5EF4-FFF2-40B4-BE49-F238E27FC236}">
                <a16:creationId xmlns:a16="http://schemas.microsoft.com/office/drawing/2014/main" id="{1C16BDD8-4F00-8A0D-4055-BEA90F0EBD72}"/>
              </a:ext>
            </a:extLst>
          </p:cNvPr>
          <p:cNvSpPr txBox="1"/>
          <p:nvPr/>
        </p:nvSpPr>
        <p:spPr>
          <a:xfrm rot="18468782">
            <a:off x="7573448" y="926400"/>
            <a:ext cx="783163" cy="369332"/>
          </a:xfrm>
          <a:prstGeom prst="rect">
            <a:avLst/>
          </a:prstGeom>
          <a:noFill/>
        </p:spPr>
        <p:txBody>
          <a:bodyPr wrap="none" rtlCol="0">
            <a:spAutoFit/>
          </a:bodyPr>
          <a:lstStyle/>
          <a:p>
            <a:r>
              <a:rPr lang="en-US" dirty="0"/>
              <a:t>Empty</a:t>
            </a:r>
          </a:p>
        </p:txBody>
      </p:sp>
      <p:sp>
        <p:nvSpPr>
          <p:cNvPr id="15" name="TextBox 14">
            <a:extLst>
              <a:ext uri="{FF2B5EF4-FFF2-40B4-BE49-F238E27FC236}">
                <a16:creationId xmlns:a16="http://schemas.microsoft.com/office/drawing/2014/main" id="{3041AD91-91CA-1687-2D49-86F9F9F52831}"/>
              </a:ext>
            </a:extLst>
          </p:cNvPr>
          <p:cNvSpPr txBox="1"/>
          <p:nvPr/>
        </p:nvSpPr>
        <p:spPr>
          <a:xfrm>
            <a:off x="6252931" y="1195530"/>
            <a:ext cx="300082"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F17D1861-B278-E3C8-C7E4-27498A3AF357}"/>
              </a:ext>
            </a:extLst>
          </p:cNvPr>
          <p:cNvSpPr txBox="1"/>
          <p:nvPr/>
        </p:nvSpPr>
        <p:spPr>
          <a:xfrm>
            <a:off x="5506829" y="1203859"/>
            <a:ext cx="255204" cy="369332"/>
          </a:xfrm>
          <a:prstGeom prst="rect">
            <a:avLst/>
          </a:prstGeom>
          <a:noFill/>
        </p:spPr>
        <p:txBody>
          <a:bodyPr wrap="square" rtlCol="0">
            <a:spAutoFit/>
          </a:bodyPr>
          <a:lstStyle/>
          <a:p>
            <a:r>
              <a:rPr lang="en-US" dirty="0"/>
              <a:t>+</a:t>
            </a:r>
          </a:p>
        </p:txBody>
      </p:sp>
      <p:sp>
        <p:nvSpPr>
          <p:cNvPr id="17" name="TextBox 16">
            <a:extLst>
              <a:ext uri="{FF2B5EF4-FFF2-40B4-BE49-F238E27FC236}">
                <a16:creationId xmlns:a16="http://schemas.microsoft.com/office/drawing/2014/main" id="{49B5662A-4ED1-6335-1E4C-E645260C4492}"/>
              </a:ext>
            </a:extLst>
          </p:cNvPr>
          <p:cNvSpPr txBox="1"/>
          <p:nvPr/>
        </p:nvSpPr>
        <p:spPr>
          <a:xfrm>
            <a:off x="7006504" y="1185154"/>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13B481CF-DCFA-5E63-A451-BAC9222F31EA}"/>
              </a:ext>
            </a:extLst>
          </p:cNvPr>
          <p:cNvSpPr txBox="1"/>
          <p:nvPr/>
        </p:nvSpPr>
        <p:spPr>
          <a:xfrm>
            <a:off x="4072269" y="1197152"/>
            <a:ext cx="300082" cy="369332"/>
          </a:xfrm>
          <a:prstGeom prst="rect">
            <a:avLst/>
          </a:prstGeom>
          <a:noFill/>
        </p:spPr>
        <p:txBody>
          <a:bodyPr wrap="square" rtlCol="0">
            <a:spAutoFit/>
          </a:bodyPr>
          <a:lstStyle/>
          <a:p>
            <a:r>
              <a:rPr lang="en-US" dirty="0"/>
              <a:t>+</a:t>
            </a:r>
          </a:p>
        </p:txBody>
      </p:sp>
      <p:sp>
        <p:nvSpPr>
          <p:cNvPr id="19" name="TextBox 18">
            <a:extLst>
              <a:ext uri="{FF2B5EF4-FFF2-40B4-BE49-F238E27FC236}">
                <a16:creationId xmlns:a16="http://schemas.microsoft.com/office/drawing/2014/main" id="{8B2424BA-88F8-ED55-2D1C-C28459882413}"/>
              </a:ext>
            </a:extLst>
          </p:cNvPr>
          <p:cNvSpPr txBox="1"/>
          <p:nvPr/>
        </p:nvSpPr>
        <p:spPr>
          <a:xfrm>
            <a:off x="4799371" y="1208441"/>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6B0E7B99-980A-1A1B-D692-50D188296A51}"/>
              </a:ext>
            </a:extLst>
          </p:cNvPr>
          <p:cNvSpPr txBox="1"/>
          <p:nvPr/>
        </p:nvSpPr>
        <p:spPr>
          <a:xfrm>
            <a:off x="3262000" y="1204732"/>
            <a:ext cx="233208" cy="369332"/>
          </a:xfrm>
          <a:prstGeom prst="rect">
            <a:avLst/>
          </a:prstGeom>
          <a:noFill/>
        </p:spPr>
        <p:txBody>
          <a:bodyPr wrap="square" rtlCol="0">
            <a:spAutoFit/>
          </a:bodyPr>
          <a:lstStyle/>
          <a:p>
            <a:r>
              <a:rPr lang="en-US" dirty="0"/>
              <a:t>+</a:t>
            </a:r>
          </a:p>
        </p:txBody>
      </p:sp>
      <p:sp>
        <p:nvSpPr>
          <p:cNvPr id="21" name="TextBox 20">
            <a:extLst>
              <a:ext uri="{FF2B5EF4-FFF2-40B4-BE49-F238E27FC236}">
                <a16:creationId xmlns:a16="http://schemas.microsoft.com/office/drawing/2014/main" id="{2B1D56DC-CD99-BFE9-5FD8-797DE262CA2A}"/>
              </a:ext>
            </a:extLst>
          </p:cNvPr>
          <p:cNvSpPr txBox="1"/>
          <p:nvPr/>
        </p:nvSpPr>
        <p:spPr>
          <a:xfrm>
            <a:off x="8126314" y="1185154"/>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4DDC1B22-F9F6-8DB1-9113-407BD6AE3779}"/>
              </a:ext>
            </a:extLst>
          </p:cNvPr>
          <p:cNvSpPr txBox="1"/>
          <p:nvPr/>
        </p:nvSpPr>
        <p:spPr>
          <a:xfrm>
            <a:off x="5880516" y="1191924"/>
            <a:ext cx="255198"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ED24D2D2-970D-2B9A-7FA0-3C3489631CA3}"/>
              </a:ext>
            </a:extLst>
          </p:cNvPr>
          <p:cNvSpPr txBox="1"/>
          <p:nvPr/>
        </p:nvSpPr>
        <p:spPr>
          <a:xfrm>
            <a:off x="7398572" y="1178994"/>
            <a:ext cx="255198"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45435364-4DBE-9901-6353-E2DB18A72FBE}"/>
              </a:ext>
            </a:extLst>
          </p:cNvPr>
          <p:cNvSpPr txBox="1"/>
          <p:nvPr/>
        </p:nvSpPr>
        <p:spPr>
          <a:xfrm>
            <a:off x="5158504" y="1191924"/>
            <a:ext cx="255198"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15F6E17B-F78C-AF2B-AD46-E7AE322CD320}"/>
              </a:ext>
            </a:extLst>
          </p:cNvPr>
          <p:cNvSpPr txBox="1"/>
          <p:nvPr/>
        </p:nvSpPr>
        <p:spPr>
          <a:xfrm>
            <a:off x="6626612" y="1189977"/>
            <a:ext cx="255198"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57A9C533-E414-2672-FABA-08DBFD540E39}"/>
              </a:ext>
            </a:extLst>
          </p:cNvPr>
          <p:cNvSpPr txBox="1"/>
          <p:nvPr/>
        </p:nvSpPr>
        <p:spPr>
          <a:xfrm>
            <a:off x="4434598" y="1197152"/>
            <a:ext cx="255198"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3C901E06-9935-EDEF-F82C-F5236A8F00A5}"/>
              </a:ext>
            </a:extLst>
          </p:cNvPr>
          <p:cNvSpPr txBox="1"/>
          <p:nvPr/>
        </p:nvSpPr>
        <p:spPr>
          <a:xfrm>
            <a:off x="8548246" y="1188171"/>
            <a:ext cx="255198" cy="369332"/>
          </a:xfrm>
          <a:prstGeom prst="rect">
            <a:avLst/>
          </a:prstGeom>
          <a:noFill/>
        </p:spPr>
        <p:txBody>
          <a:bodyPr wrap="none" rtlCol="0">
            <a:spAutoFit/>
          </a:bodyPr>
          <a:lstStyle/>
          <a:p>
            <a:r>
              <a:rPr lang="en-US" dirty="0"/>
              <a:t>-</a:t>
            </a:r>
          </a:p>
        </p:txBody>
      </p:sp>
      <p:sp>
        <p:nvSpPr>
          <p:cNvPr id="28" name="TextBox 27">
            <a:extLst>
              <a:ext uri="{FF2B5EF4-FFF2-40B4-BE49-F238E27FC236}">
                <a16:creationId xmlns:a16="http://schemas.microsoft.com/office/drawing/2014/main" id="{E2273D4A-6823-B890-55B6-66F821DAAF43}"/>
              </a:ext>
            </a:extLst>
          </p:cNvPr>
          <p:cNvSpPr txBox="1"/>
          <p:nvPr/>
        </p:nvSpPr>
        <p:spPr>
          <a:xfrm>
            <a:off x="3662638" y="1193562"/>
            <a:ext cx="255198" cy="369332"/>
          </a:xfrm>
          <a:prstGeom prst="rect">
            <a:avLst/>
          </a:prstGeom>
          <a:noFill/>
        </p:spPr>
        <p:txBody>
          <a:bodyPr wrap="none" rtlCol="0">
            <a:spAutoFit/>
          </a:bodyPr>
          <a:lstStyle/>
          <a:p>
            <a:r>
              <a:rPr lang="en-US" dirty="0"/>
              <a:t>-</a:t>
            </a:r>
          </a:p>
        </p:txBody>
      </p:sp>
      <p:sp>
        <p:nvSpPr>
          <p:cNvPr id="30" name="TextBox 29">
            <a:extLst>
              <a:ext uri="{FF2B5EF4-FFF2-40B4-BE49-F238E27FC236}">
                <a16:creationId xmlns:a16="http://schemas.microsoft.com/office/drawing/2014/main" id="{07864F58-E5E7-5796-F6CC-6AFB252F684E}"/>
              </a:ext>
            </a:extLst>
          </p:cNvPr>
          <p:cNvSpPr txBox="1"/>
          <p:nvPr/>
        </p:nvSpPr>
        <p:spPr>
          <a:xfrm rot="18567404">
            <a:off x="8733385" y="668072"/>
            <a:ext cx="1207382" cy="646331"/>
          </a:xfrm>
          <a:prstGeom prst="rect">
            <a:avLst/>
          </a:prstGeom>
          <a:noFill/>
        </p:spPr>
        <p:txBody>
          <a:bodyPr wrap="none" rtlCol="0">
            <a:spAutoFit/>
          </a:bodyPr>
          <a:lstStyle/>
          <a:p>
            <a:r>
              <a:rPr lang="en-US" dirty="0"/>
              <a:t>Hannah’s</a:t>
            </a:r>
          </a:p>
          <a:p>
            <a:r>
              <a:rPr lang="en-US" dirty="0"/>
              <a:t>Ribosomes</a:t>
            </a:r>
          </a:p>
        </p:txBody>
      </p:sp>
      <p:sp>
        <p:nvSpPr>
          <p:cNvPr id="36" name="TextBox 35">
            <a:extLst>
              <a:ext uri="{FF2B5EF4-FFF2-40B4-BE49-F238E27FC236}">
                <a16:creationId xmlns:a16="http://schemas.microsoft.com/office/drawing/2014/main" id="{DA57F0D8-E9F8-F457-3EB0-03ADF900D83F}"/>
              </a:ext>
            </a:extLst>
          </p:cNvPr>
          <p:cNvSpPr txBox="1"/>
          <p:nvPr/>
        </p:nvSpPr>
        <p:spPr>
          <a:xfrm>
            <a:off x="2220291" y="1196799"/>
            <a:ext cx="542136" cy="369332"/>
          </a:xfrm>
          <a:prstGeom prst="rect">
            <a:avLst/>
          </a:prstGeom>
          <a:noFill/>
        </p:spPr>
        <p:txBody>
          <a:bodyPr wrap="none" rtlCol="0">
            <a:spAutoFit/>
          </a:bodyPr>
          <a:lstStyle/>
          <a:p>
            <a:r>
              <a:rPr lang="en-US" dirty="0"/>
              <a:t>kDa</a:t>
            </a:r>
          </a:p>
        </p:txBody>
      </p:sp>
      <p:sp>
        <p:nvSpPr>
          <p:cNvPr id="29" name="Title 28">
            <a:extLst>
              <a:ext uri="{FF2B5EF4-FFF2-40B4-BE49-F238E27FC236}">
                <a16:creationId xmlns:a16="http://schemas.microsoft.com/office/drawing/2014/main" id="{560F8AF6-28BE-D713-4A8D-BB84C48865BC}"/>
              </a:ext>
            </a:extLst>
          </p:cNvPr>
          <p:cNvSpPr>
            <a:spLocks noGrp="1"/>
          </p:cNvSpPr>
          <p:nvPr>
            <p:ph type="title"/>
          </p:nvPr>
        </p:nvSpPr>
        <p:spPr>
          <a:xfrm>
            <a:off x="249029" y="-48836"/>
            <a:ext cx="10515600" cy="892661"/>
          </a:xfrm>
        </p:spPr>
        <p:txBody>
          <a:bodyPr/>
          <a:lstStyle/>
          <a:p>
            <a:r>
              <a:rPr lang="en-US" dirty="0"/>
              <a:t>Pull-down of bS21-2 with HA tag</a:t>
            </a:r>
          </a:p>
        </p:txBody>
      </p:sp>
      <p:sp>
        <p:nvSpPr>
          <p:cNvPr id="38" name="TextBox 37">
            <a:extLst>
              <a:ext uri="{FF2B5EF4-FFF2-40B4-BE49-F238E27FC236}">
                <a16:creationId xmlns:a16="http://schemas.microsoft.com/office/drawing/2014/main" id="{4049BCC8-B710-FA72-1860-3388487EFAE2}"/>
              </a:ext>
            </a:extLst>
          </p:cNvPr>
          <p:cNvSpPr txBox="1"/>
          <p:nvPr/>
        </p:nvSpPr>
        <p:spPr>
          <a:xfrm flipH="1">
            <a:off x="2359064" y="4891069"/>
            <a:ext cx="728662" cy="369332"/>
          </a:xfrm>
          <a:prstGeom prst="rect">
            <a:avLst/>
          </a:prstGeom>
          <a:noFill/>
        </p:spPr>
        <p:txBody>
          <a:bodyPr wrap="square" rtlCol="0">
            <a:spAutoFit/>
          </a:bodyPr>
          <a:lstStyle/>
          <a:p>
            <a:r>
              <a:rPr lang="en-US" dirty="0"/>
              <a:t>20</a:t>
            </a:r>
          </a:p>
        </p:txBody>
      </p:sp>
      <p:sp>
        <p:nvSpPr>
          <p:cNvPr id="39" name="TextBox 38">
            <a:extLst>
              <a:ext uri="{FF2B5EF4-FFF2-40B4-BE49-F238E27FC236}">
                <a16:creationId xmlns:a16="http://schemas.microsoft.com/office/drawing/2014/main" id="{CF54BEE2-7B6D-3258-6A7A-F7D593F1D9AC}"/>
              </a:ext>
            </a:extLst>
          </p:cNvPr>
          <p:cNvSpPr txBox="1"/>
          <p:nvPr/>
        </p:nvSpPr>
        <p:spPr>
          <a:xfrm>
            <a:off x="2358288" y="5659743"/>
            <a:ext cx="429462" cy="369332"/>
          </a:xfrm>
          <a:prstGeom prst="rect">
            <a:avLst/>
          </a:prstGeom>
          <a:noFill/>
        </p:spPr>
        <p:txBody>
          <a:bodyPr wrap="square" rtlCol="0">
            <a:spAutoFit/>
          </a:bodyPr>
          <a:lstStyle/>
          <a:p>
            <a:r>
              <a:rPr lang="en-US" dirty="0"/>
              <a:t>10</a:t>
            </a:r>
          </a:p>
        </p:txBody>
      </p:sp>
      <p:sp>
        <p:nvSpPr>
          <p:cNvPr id="40" name="TextBox 39">
            <a:extLst>
              <a:ext uri="{FF2B5EF4-FFF2-40B4-BE49-F238E27FC236}">
                <a16:creationId xmlns:a16="http://schemas.microsoft.com/office/drawing/2014/main" id="{422CE114-FE5B-96F0-BB8D-F13B222303CB}"/>
              </a:ext>
            </a:extLst>
          </p:cNvPr>
          <p:cNvSpPr txBox="1"/>
          <p:nvPr/>
        </p:nvSpPr>
        <p:spPr>
          <a:xfrm>
            <a:off x="2352978" y="5284428"/>
            <a:ext cx="542136" cy="369332"/>
          </a:xfrm>
          <a:prstGeom prst="rect">
            <a:avLst/>
          </a:prstGeom>
          <a:noFill/>
        </p:spPr>
        <p:txBody>
          <a:bodyPr wrap="square" rtlCol="0">
            <a:spAutoFit/>
          </a:bodyPr>
          <a:lstStyle/>
          <a:p>
            <a:r>
              <a:rPr lang="en-US" dirty="0"/>
              <a:t>15</a:t>
            </a:r>
          </a:p>
        </p:txBody>
      </p:sp>
      <p:sp>
        <p:nvSpPr>
          <p:cNvPr id="41" name="TextBox 40">
            <a:extLst>
              <a:ext uri="{FF2B5EF4-FFF2-40B4-BE49-F238E27FC236}">
                <a16:creationId xmlns:a16="http://schemas.microsoft.com/office/drawing/2014/main" id="{99F62FBE-AB7C-6D43-732E-635B7359C739}"/>
              </a:ext>
            </a:extLst>
          </p:cNvPr>
          <p:cNvSpPr txBox="1"/>
          <p:nvPr/>
        </p:nvSpPr>
        <p:spPr>
          <a:xfrm>
            <a:off x="2346120" y="4343972"/>
            <a:ext cx="555851" cy="369332"/>
          </a:xfrm>
          <a:prstGeom prst="rect">
            <a:avLst/>
          </a:prstGeom>
          <a:noFill/>
        </p:spPr>
        <p:txBody>
          <a:bodyPr wrap="square" rtlCol="0">
            <a:spAutoFit/>
          </a:bodyPr>
          <a:lstStyle/>
          <a:p>
            <a:r>
              <a:rPr lang="en-US" dirty="0"/>
              <a:t>30</a:t>
            </a:r>
          </a:p>
        </p:txBody>
      </p:sp>
      <p:sp>
        <p:nvSpPr>
          <p:cNvPr id="42" name="TextBox 41">
            <a:extLst>
              <a:ext uri="{FF2B5EF4-FFF2-40B4-BE49-F238E27FC236}">
                <a16:creationId xmlns:a16="http://schemas.microsoft.com/office/drawing/2014/main" id="{D3DDF69A-D3FE-1899-D295-58F5C0DAE1DA}"/>
              </a:ext>
            </a:extLst>
          </p:cNvPr>
          <p:cNvSpPr txBox="1"/>
          <p:nvPr/>
        </p:nvSpPr>
        <p:spPr>
          <a:xfrm>
            <a:off x="2346120" y="3944630"/>
            <a:ext cx="555851" cy="369332"/>
          </a:xfrm>
          <a:prstGeom prst="rect">
            <a:avLst/>
          </a:prstGeom>
          <a:noFill/>
        </p:spPr>
        <p:txBody>
          <a:bodyPr wrap="square" rtlCol="0">
            <a:spAutoFit/>
          </a:bodyPr>
          <a:lstStyle/>
          <a:p>
            <a:r>
              <a:rPr lang="en-US" dirty="0"/>
              <a:t>40</a:t>
            </a:r>
          </a:p>
        </p:txBody>
      </p:sp>
      <p:sp>
        <p:nvSpPr>
          <p:cNvPr id="43" name="TextBox 42">
            <a:extLst>
              <a:ext uri="{FF2B5EF4-FFF2-40B4-BE49-F238E27FC236}">
                <a16:creationId xmlns:a16="http://schemas.microsoft.com/office/drawing/2014/main" id="{8FE4A3EC-EED6-6849-E27F-2AFBC90F0232}"/>
              </a:ext>
            </a:extLst>
          </p:cNvPr>
          <p:cNvSpPr txBox="1"/>
          <p:nvPr/>
        </p:nvSpPr>
        <p:spPr>
          <a:xfrm>
            <a:off x="2344419" y="3570266"/>
            <a:ext cx="555851" cy="369332"/>
          </a:xfrm>
          <a:prstGeom prst="rect">
            <a:avLst/>
          </a:prstGeom>
          <a:noFill/>
        </p:spPr>
        <p:txBody>
          <a:bodyPr wrap="square" rtlCol="0">
            <a:spAutoFit/>
          </a:bodyPr>
          <a:lstStyle/>
          <a:p>
            <a:r>
              <a:rPr lang="en-US" dirty="0"/>
              <a:t>50</a:t>
            </a:r>
          </a:p>
        </p:txBody>
      </p:sp>
      <p:sp>
        <p:nvSpPr>
          <p:cNvPr id="44" name="TextBox 43">
            <a:extLst>
              <a:ext uri="{FF2B5EF4-FFF2-40B4-BE49-F238E27FC236}">
                <a16:creationId xmlns:a16="http://schemas.microsoft.com/office/drawing/2014/main" id="{37FEE72D-EDE3-E2CF-2C77-05D08B44CFA9}"/>
              </a:ext>
            </a:extLst>
          </p:cNvPr>
          <p:cNvSpPr txBox="1"/>
          <p:nvPr/>
        </p:nvSpPr>
        <p:spPr>
          <a:xfrm>
            <a:off x="2342718" y="3326016"/>
            <a:ext cx="542135" cy="369332"/>
          </a:xfrm>
          <a:prstGeom prst="rect">
            <a:avLst/>
          </a:prstGeom>
          <a:noFill/>
        </p:spPr>
        <p:txBody>
          <a:bodyPr wrap="square" rtlCol="0">
            <a:spAutoFit/>
          </a:bodyPr>
          <a:lstStyle/>
          <a:p>
            <a:r>
              <a:rPr lang="en-US" dirty="0"/>
              <a:t>60</a:t>
            </a:r>
          </a:p>
        </p:txBody>
      </p:sp>
    </p:spTree>
    <p:extLst>
      <p:ext uri="{BB962C8B-B14F-4D97-AF65-F5344CB8AC3E}">
        <p14:creationId xmlns:p14="http://schemas.microsoft.com/office/powerpoint/2010/main" val="2064973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red light&#10;&#10;Description automatically generated">
            <a:extLst>
              <a:ext uri="{FF2B5EF4-FFF2-40B4-BE49-F238E27FC236}">
                <a16:creationId xmlns:a16="http://schemas.microsoft.com/office/drawing/2014/main" id="{43E88D3B-1E30-3866-E37D-59482E65F0DF}"/>
              </a:ext>
            </a:extLst>
          </p:cNvPr>
          <p:cNvPicPr>
            <a:picLocks noChangeAspect="1"/>
          </p:cNvPicPr>
          <p:nvPr/>
        </p:nvPicPr>
        <p:blipFill>
          <a:blip r:embed="rId2"/>
          <a:stretch>
            <a:fillRect/>
          </a:stretch>
        </p:blipFill>
        <p:spPr>
          <a:xfrm>
            <a:off x="2188700" y="1112647"/>
            <a:ext cx="7814600" cy="4919526"/>
          </a:xfrm>
          <a:prstGeom prst="rect">
            <a:avLst/>
          </a:prstGeom>
        </p:spPr>
      </p:pic>
      <p:sp>
        <p:nvSpPr>
          <p:cNvPr id="7" name="TextBox 6">
            <a:extLst>
              <a:ext uri="{FF2B5EF4-FFF2-40B4-BE49-F238E27FC236}">
                <a16:creationId xmlns:a16="http://schemas.microsoft.com/office/drawing/2014/main" id="{64A4D832-CDE2-BD47-0AE1-5D0FE291427C}"/>
              </a:ext>
            </a:extLst>
          </p:cNvPr>
          <p:cNvSpPr txBox="1"/>
          <p:nvPr/>
        </p:nvSpPr>
        <p:spPr>
          <a:xfrm>
            <a:off x="9308799" y="99286"/>
            <a:ext cx="1140505" cy="923330"/>
          </a:xfrm>
          <a:prstGeom prst="rect">
            <a:avLst/>
          </a:prstGeom>
          <a:noFill/>
        </p:spPr>
        <p:txBody>
          <a:bodyPr wrap="none" rtlCol="0">
            <a:spAutoFit/>
          </a:bodyPr>
          <a:lstStyle/>
          <a:p>
            <a:r>
              <a:rPr lang="en-US" dirty="0"/>
              <a:t>LVS pF-</a:t>
            </a:r>
          </a:p>
          <a:p>
            <a:r>
              <a:rPr lang="en-US" i="1" dirty="0"/>
              <a:t>rpsU2</a:t>
            </a:r>
            <a:r>
              <a:rPr lang="en-US" dirty="0"/>
              <a:t>-HA </a:t>
            </a:r>
          </a:p>
          <a:p>
            <a:r>
              <a:rPr lang="en-US" dirty="0"/>
              <a:t>WCL</a:t>
            </a:r>
          </a:p>
        </p:txBody>
      </p:sp>
      <p:sp>
        <p:nvSpPr>
          <p:cNvPr id="8" name="TextBox 7">
            <a:extLst>
              <a:ext uri="{FF2B5EF4-FFF2-40B4-BE49-F238E27FC236}">
                <a16:creationId xmlns:a16="http://schemas.microsoft.com/office/drawing/2014/main" id="{166CAABD-0E08-6C37-8220-8ABC5D2FA4D4}"/>
              </a:ext>
            </a:extLst>
          </p:cNvPr>
          <p:cNvSpPr txBox="1"/>
          <p:nvPr/>
        </p:nvSpPr>
        <p:spPr>
          <a:xfrm>
            <a:off x="2968377" y="364822"/>
            <a:ext cx="479683" cy="369332"/>
          </a:xfrm>
          <a:prstGeom prst="rect">
            <a:avLst/>
          </a:prstGeom>
          <a:noFill/>
        </p:spPr>
        <p:txBody>
          <a:bodyPr wrap="none" rtlCol="0">
            <a:spAutoFit/>
          </a:bodyPr>
          <a:lstStyle/>
          <a:p>
            <a:r>
              <a:rPr lang="en-US" dirty="0"/>
              <a:t>LYS</a:t>
            </a:r>
          </a:p>
        </p:txBody>
      </p:sp>
      <p:sp>
        <p:nvSpPr>
          <p:cNvPr id="9" name="TextBox 8">
            <a:extLst>
              <a:ext uri="{FF2B5EF4-FFF2-40B4-BE49-F238E27FC236}">
                <a16:creationId xmlns:a16="http://schemas.microsoft.com/office/drawing/2014/main" id="{21C9B7BD-50F0-9E47-CB41-A0E7E2E4E947}"/>
              </a:ext>
            </a:extLst>
          </p:cNvPr>
          <p:cNvSpPr txBox="1"/>
          <p:nvPr/>
        </p:nvSpPr>
        <p:spPr>
          <a:xfrm>
            <a:off x="3839103" y="367101"/>
            <a:ext cx="519694" cy="369332"/>
          </a:xfrm>
          <a:prstGeom prst="rect">
            <a:avLst/>
          </a:prstGeom>
          <a:noFill/>
        </p:spPr>
        <p:txBody>
          <a:bodyPr wrap="none" rtlCol="0">
            <a:spAutoFit/>
          </a:bodyPr>
          <a:lstStyle/>
          <a:p>
            <a:r>
              <a:rPr lang="en-US" dirty="0"/>
              <a:t>FT1</a:t>
            </a:r>
          </a:p>
        </p:txBody>
      </p:sp>
      <p:sp>
        <p:nvSpPr>
          <p:cNvPr id="10" name="TextBox 9">
            <a:extLst>
              <a:ext uri="{FF2B5EF4-FFF2-40B4-BE49-F238E27FC236}">
                <a16:creationId xmlns:a16="http://schemas.microsoft.com/office/drawing/2014/main" id="{5E73D1E2-026A-D408-9947-C8CC9DFAE0A3}"/>
              </a:ext>
            </a:extLst>
          </p:cNvPr>
          <p:cNvSpPr txBox="1"/>
          <p:nvPr/>
        </p:nvSpPr>
        <p:spPr>
          <a:xfrm>
            <a:off x="4752193" y="376285"/>
            <a:ext cx="519694" cy="369332"/>
          </a:xfrm>
          <a:prstGeom prst="rect">
            <a:avLst/>
          </a:prstGeom>
          <a:noFill/>
        </p:spPr>
        <p:txBody>
          <a:bodyPr wrap="none" rtlCol="0">
            <a:spAutoFit/>
          </a:bodyPr>
          <a:lstStyle/>
          <a:p>
            <a:r>
              <a:rPr lang="en-US" dirty="0"/>
              <a:t>FT2</a:t>
            </a:r>
          </a:p>
        </p:txBody>
      </p:sp>
      <p:sp>
        <p:nvSpPr>
          <p:cNvPr id="11" name="TextBox 10">
            <a:extLst>
              <a:ext uri="{FF2B5EF4-FFF2-40B4-BE49-F238E27FC236}">
                <a16:creationId xmlns:a16="http://schemas.microsoft.com/office/drawing/2014/main" id="{4D2B4DEF-D6BB-101E-0FBB-D28AC8AD19EC}"/>
              </a:ext>
            </a:extLst>
          </p:cNvPr>
          <p:cNvSpPr txBox="1"/>
          <p:nvPr/>
        </p:nvSpPr>
        <p:spPr>
          <a:xfrm>
            <a:off x="5583129" y="360219"/>
            <a:ext cx="519694" cy="369332"/>
          </a:xfrm>
          <a:prstGeom prst="rect">
            <a:avLst/>
          </a:prstGeom>
          <a:noFill/>
        </p:spPr>
        <p:txBody>
          <a:bodyPr wrap="none" rtlCol="0">
            <a:spAutoFit/>
          </a:bodyPr>
          <a:lstStyle/>
          <a:p>
            <a:r>
              <a:rPr lang="en-US" dirty="0"/>
              <a:t>FT3</a:t>
            </a:r>
          </a:p>
        </p:txBody>
      </p:sp>
      <p:sp>
        <p:nvSpPr>
          <p:cNvPr id="12" name="TextBox 11">
            <a:extLst>
              <a:ext uri="{FF2B5EF4-FFF2-40B4-BE49-F238E27FC236}">
                <a16:creationId xmlns:a16="http://schemas.microsoft.com/office/drawing/2014/main" id="{D95DD73A-29C6-C038-2999-CFDDB9BF1EC5}"/>
              </a:ext>
            </a:extLst>
          </p:cNvPr>
          <p:cNvSpPr txBox="1"/>
          <p:nvPr/>
        </p:nvSpPr>
        <p:spPr>
          <a:xfrm>
            <a:off x="6414065" y="360219"/>
            <a:ext cx="519694" cy="369332"/>
          </a:xfrm>
          <a:prstGeom prst="rect">
            <a:avLst/>
          </a:prstGeom>
          <a:noFill/>
        </p:spPr>
        <p:txBody>
          <a:bodyPr wrap="none" rtlCol="0">
            <a:spAutoFit/>
          </a:bodyPr>
          <a:lstStyle/>
          <a:p>
            <a:r>
              <a:rPr lang="en-US" dirty="0"/>
              <a:t>FT4</a:t>
            </a:r>
          </a:p>
        </p:txBody>
      </p:sp>
      <p:sp>
        <p:nvSpPr>
          <p:cNvPr id="13" name="TextBox 12">
            <a:extLst>
              <a:ext uri="{FF2B5EF4-FFF2-40B4-BE49-F238E27FC236}">
                <a16:creationId xmlns:a16="http://schemas.microsoft.com/office/drawing/2014/main" id="{278CABB3-D72E-9B9F-559F-AC7EB5C7103F}"/>
              </a:ext>
            </a:extLst>
          </p:cNvPr>
          <p:cNvSpPr txBox="1"/>
          <p:nvPr/>
        </p:nvSpPr>
        <p:spPr>
          <a:xfrm>
            <a:off x="7057971" y="83221"/>
            <a:ext cx="968022" cy="646331"/>
          </a:xfrm>
          <a:prstGeom prst="rect">
            <a:avLst/>
          </a:prstGeom>
          <a:noFill/>
        </p:spPr>
        <p:txBody>
          <a:bodyPr wrap="none" rtlCol="0">
            <a:spAutoFit/>
          </a:bodyPr>
          <a:lstStyle/>
          <a:p>
            <a:r>
              <a:rPr lang="en-US" dirty="0"/>
              <a:t>Anti-HA </a:t>
            </a:r>
          </a:p>
          <a:p>
            <a:r>
              <a:rPr lang="en-US" dirty="0"/>
              <a:t>Beads</a:t>
            </a:r>
          </a:p>
        </p:txBody>
      </p:sp>
      <p:sp>
        <p:nvSpPr>
          <p:cNvPr id="14" name="TextBox 13">
            <a:extLst>
              <a:ext uri="{FF2B5EF4-FFF2-40B4-BE49-F238E27FC236}">
                <a16:creationId xmlns:a16="http://schemas.microsoft.com/office/drawing/2014/main" id="{FCBD51C8-B723-5B76-D492-B756C86CF6E1}"/>
              </a:ext>
            </a:extLst>
          </p:cNvPr>
          <p:cNvSpPr txBox="1"/>
          <p:nvPr/>
        </p:nvSpPr>
        <p:spPr>
          <a:xfrm>
            <a:off x="7888907" y="355567"/>
            <a:ext cx="783163" cy="369332"/>
          </a:xfrm>
          <a:prstGeom prst="rect">
            <a:avLst/>
          </a:prstGeom>
          <a:noFill/>
        </p:spPr>
        <p:txBody>
          <a:bodyPr wrap="none" rtlCol="0">
            <a:spAutoFit/>
          </a:bodyPr>
          <a:lstStyle/>
          <a:p>
            <a:r>
              <a:rPr lang="en-US" dirty="0"/>
              <a:t>Empty</a:t>
            </a:r>
          </a:p>
        </p:txBody>
      </p:sp>
      <p:sp>
        <p:nvSpPr>
          <p:cNvPr id="15" name="TextBox 14">
            <a:extLst>
              <a:ext uri="{FF2B5EF4-FFF2-40B4-BE49-F238E27FC236}">
                <a16:creationId xmlns:a16="http://schemas.microsoft.com/office/drawing/2014/main" id="{B0F6722D-8A8F-8343-74A3-B915746CA95F}"/>
              </a:ext>
            </a:extLst>
          </p:cNvPr>
          <p:cNvSpPr txBox="1"/>
          <p:nvPr/>
        </p:nvSpPr>
        <p:spPr>
          <a:xfrm>
            <a:off x="8725301" y="355567"/>
            <a:ext cx="511679" cy="369332"/>
          </a:xfrm>
          <a:prstGeom prst="rect">
            <a:avLst/>
          </a:prstGeom>
          <a:noFill/>
        </p:spPr>
        <p:txBody>
          <a:bodyPr wrap="square" rtlCol="0">
            <a:spAutoFit/>
          </a:bodyPr>
          <a:lstStyle/>
          <a:p>
            <a:r>
              <a:rPr lang="en-US" dirty="0"/>
              <a:t>EL1</a:t>
            </a:r>
          </a:p>
        </p:txBody>
      </p:sp>
      <p:sp>
        <p:nvSpPr>
          <p:cNvPr id="17" name="TextBox 16">
            <a:extLst>
              <a:ext uri="{FF2B5EF4-FFF2-40B4-BE49-F238E27FC236}">
                <a16:creationId xmlns:a16="http://schemas.microsoft.com/office/drawing/2014/main" id="{B0D34FAD-A895-EA8A-9D31-59748483D476}"/>
              </a:ext>
            </a:extLst>
          </p:cNvPr>
          <p:cNvSpPr txBox="1"/>
          <p:nvPr/>
        </p:nvSpPr>
        <p:spPr>
          <a:xfrm>
            <a:off x="4532169" y="736433"/>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E8EDF5DD-AE9B-1317-5081-75484E7AF922}"/>
              </a:ext>
            </a:extLst>
          </p:cNvPr>
          <p:cNvSpPr txBox="1"/>
          <p:nvPr/>
        </p:nvSpPr>
        <p:spPr>
          <a:xfrm>
            <a:off x="3624530" y="747918"/>
            <a:ext cx="300082"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35463CDB-C4A7-2E31-F56E-4794A323AD00}"/>
              </a:ext>
            </a:extLst>
          </p:cNvPr>
          <p:cNvSpPr txBox="1"/>
          <p:nvPr/>
        </p:nvSpPr>
        <p:spPr>
          <a:xfrm>
            <a:off x="5371337" y="736433"/>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AC105570-A25C-FBAB-4997-25229B0A1731}"/>
              </a:ext>
            </a:extLst>
          </p:cNvPr>
          <p:cNvSpPr txBox="1"/>
          <p:nvPr/>
        </p:nvSpPr>
        <p:spPr>
          <a:xfrm>
            <a:off x="6267064" y="736433"/>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591F68CD-4BFF-03D0-711B-26D6F0CFEDCB}"/>
              </a:ext>
            </a:extLst>
          </p:cNvPr>
          <p:cNvSpPr txBox="1"/>
          <p:nvPr/>
        </p:nvSpPr>
        <p:spPr>
          <a:xfrm>
            <a:off x="7137287" y="747918"/>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BE494F3B-36BE-A85F-FB42-01FC002A22AB}"/>
              </a:ext>
            </a:extLst>
          </p:cNvPr>
          <p:cNvSpPr txBox="1"/>
          <p:nvPr/>
        </p:nvSpPr>
        <p:spPr>
          <a:xfrm>
            <a:off x="8558705" y="745617"/>
            <a:ext cx="300082"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85B2393D-D174-40AA-9E83-5D30476091F8}"/>
              </a:ext>
            </a:extLst>
          </p:cNvPr>
          <p:cNvSpPr txBox="1"/>
          <p:nvPr/>
        </p:nvSpPr>
        <p:spPr>
          <a:xfrm>
            <a:off x="2794202" y="752570"/>
            <a:ext cx="300082" cy="369332"/>
          </a:xfrm>
          <a:prstGeom prst="rect">
            <a:avLst/>
          </a:prstGeom>
          <a:noFill/>
        </p:spPr>
        <p:txBody>
          <a:bodyPr wrap="none" rtlCol="0">
            <a:spAutoFit/>
          </a:bodyPr>
          <a:lstStyle/>
          <a:p>
            <a:r>
              <a:rPr lang="en-US" dirty="0"/>
              <a:t>+</a:t>
            </a:r>
          </a:p>
        </p:txBody>
      </p:sp>
      <p:sp>
        <p:nvSpPr>
          <p:cNvPr id="2" name="TextBox 1">
            <a:extLst>
              <a:ext uri="{FF2B5EF4-FFF2-40B4-BE49-F238E27FC236}">
                <a16:creationId xmlns:a16="http://schemas.microsoft.com/office/drawing/2014/main" id="{8EFA8320-DD30-67E3-71C5-FA4C593196B8}"/>
              </a:ext>
            </a:extLst>
          </p:cNvPr>
          <p:cNvSpPr txBox="1"/>
          <p:nvPr/>
        </p:nvSpPr>
        <p:spPr>
          <a:xfrm>
            <a:off x="4094835" y="752570"/>
            <a:ext cx="255198" cy="369332"/>
          </a:xfrm>
          <a:prstGeom prst="rect">
            <a:avLst/>
          </a:prstGeom>
          <a:noFill/>
        </p:spPr>
        <p:txBody>
          <a:bodyPr wrap="none" rtlCol="0">
            <a:spAutoFit/>
          </a:bodyPr>
          <a:lstStyle/>
          <a:p>
            <a:r>
              <a:rPr lang="en-US" dirty="0"/>
              <a:t>-</a:t>
            </a:r>
          </a:p>
        </p:txBody>
      </p:sp>
      <p:sp>
        <p:nvSpPr>
          <p:cNvPr id="3" name="TextBox 2">
            <a:extLst>
              <a:ext uri="{FF2B5EF4-FFF2-40B4-BE49-F238E27FC236}">
                <a16:creationId xmlns:a16="http://schemas.microsoft.com/office/drawing/2014/main" id="{D41E52E9-A5A8-1879-E357-D43FA8F15D63}"/>
              </a:ext>
            </a:extLst>
          </p:cNvPr>
          <p:cNvSpPr txBox="1"/>
          <p:nvPr/>
        </p:nvSpPr>
        <p:spPr>
          <a:xfrm>
            <a:off x="9022937" y="734107"/>
            <a:ext cx="255198" cy="369332"/>
          </a:xfrm>
          <a:prstGeom prst="rect">
            <a:avLst/>
          </a:prstGeom>
          <a:noFill/>
        </p:spPr>
        <p:txBody>
          <a:bodyPr wrap="none" rtlCol="0">
            <a:spAutoFit/>
          </a:bodyPr>
          <a:lstStyle/>
          <a:p>
            <a:r>
              <a:rPr lang="en-US" dirty="0"/>
              <a:t>-</a:t>
            </a:r>
          </a:p>
        </p:txBody>
      </p:sp>
      <p:sp>
        <p:nvSpPr>
          <p:cNvPr id="4" name="TextBox 3">
            <a:extLst>
              <a:ext uri="{FF2B5EF4-FFF2-40B4-BE49-F238E27FC236}">
                <a16:creationId xmlns:a16="http://schemas.microsoft.com/office/drawing/2014/main" id="{12CC5874-12A2-74B9-42E2-6D4757EEAD90}"/>
              </a:ext>
            </a:extLst>
          </p:cNvPr>
          <p:cNvSpPr txBox="1"/>
          <p:nvPr/>
        </p:nvSpPr>
        <p:spPr>
          <a:xfrm>
            <a:off x="6709225" y="727753"/>
            <a:ext cx="255198"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1AAF7F5D-BFDC-4537-CAD1-BE3F20980675}"/>
              </a:ext>
            </a:extLst>
          </p:cNvPr>
          <p:cNvSpPr txBox="1"/>
          <p:nvPr/>
        </p:nvSpPr>
        <p:spPr>
          <a:xfrm>
            <a:off x="7594754" y="752570"/>
            <a:ext cx="255198"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AB4C65F7-FB7D-E19F-C273-1FD3A7AD8D9C}"/>
              </a:ext>
            </a:extLst>
          </p:cNvPr>
          <p:cNvSpPr txBox="1"/>
          <p:nvPr/>
        </p:nvSpPr>
        <p:spPr>
          <a:xfrm>
            <a:off x="3225282" y="745617"/>
            <a:ext cx="255198"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069C5BE4-1366-E50A-01AA-AE28CE58CC56}"/>
              </a:ext>
            </a:extLst>
          </p:cNvPr>
          <p:cNvSpPr txBox="1"/>
          <p:nvPr/>
        </p:nvSpPr>
        <p:spPr>
          <a:xfrm>
            <a:off x="4991232" y="734107"/>
            <a:ext cx="255198"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03160E88-1CD8-DF9D-FD00-B0B535EC77AB}"/>
              </a:ext>
            </a:extLst>
          </p:cNvPr>
          <p:cNvSpPr txBox="1"/>
          <p:nvPr/>
        </p:nvSpPr>
        <p:spPr>
          <a:xfrm>
            <a:off x="5854395" y="724899"/>
            <a:ext cx="255198"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D078F6C2-7E81-D5C4-6B2B-64E188778939}"/>
              </a:ext>
            </a:extLst>
          </p:cNvPr>
          <p:cNvSpPr txBox="1"/>
          <p:nvPr/>
        </p:nvSpPr>
        <p:spPr>
          <a:xfrm>
            <a:off x="1781648" y="4981798"/>
            <a:ext cx="354584" cy="369332"/>
          </a:xfrm>
          <a:prstGeom prst="rect">
            <a:avLst/>
          </a:prstGeom>
          <a:noFill/>
        </p:spPr>
        <p:txBody>
          <a:bodyPr wrap="none" rtlCol="0">
            <a:spAutoFit/>
          </a:bodyPr>
          <a:lstStyle/>
          <a:p>
            <a:r>
              <a:rPr lang="en-US" dirty="0"/>
              <a:t>8 </a:t>
            </a:r>
          </a:p>
        </p:txBody>
      </p:sp>
      <p:sp>
        <p:nvSpPr>
          <p:cNvPr id="28" name="TextBox 27">
            <a:extLst>
              <a:ext uri="{FF2B5EF4-FFF2-40B4-BE49-F238E27FC236}">
                <a16:creationId xmlns:a16="http://schemas.microsoft.com/office/drawing/2014/main" id="{1450BD13-C36D-149D-1615-4B1C4090C42F}"/>
              </a:ext>
            </a:extLst>
          </p:cNvPr>
          <p:cNvSpPr txBox="1"/>
          <p:nvPr/>
        </p:nvSpPr>
        <p:spPr>
          <a:xfrm>
            <a:off x="1664628" y="4299314"/>
            <a:ext cx="471604" cy="369332"/>
          </a:xfrm>
          <a:prstGeom prst="rect">
            <a:avLst/>
          </a:prstGeom>
          <a:noFill/>
        </p:spPr>
        <p:txBody>
          <a:bodyPr wrap="none" rtlCol="0">
            <a:spAutoFit/>
          </a:bodyPr>
          <a:lstStyle/>
          <a:p>
            <a:r>
              <a:rPr lang="en-US" dirty="0"/>
              <a:t>15 </a:t>
            </a:r>
          </a:p>
        </p:txBody>
      </p:sp>
      <p:sp>
        <p:nvSpPr>
          <p:cNvPr id="29" name="TextBox 28">
            <a:extLst>
              <a:ext uri="{FF2B5EF4-FFF2-40B4-BE49-F238E27FC236}">
                <a16:creationId xmlns:a16="http://schemas.microsoft.com/office/drawing/2014/main" id="{4EA3732F-B8F8-B2A9-1C63-2B85C3CC5189}"/>
              </a:ext>
            </a:extLst>
          </p:cNvPr>
          <p:cNvSpPr txBox="1"/>
          <p:nvPr/>
        </p:nvSpPr>
        <p:spPr>
          <a:xfrm>
            <a:off x="1664628" y="3432790"/>
            <a:ext cx="471604" cy="369332"/>
          </a:xfrm>
          <a:prstGeom prst="rect">
            <a:avLst/>
          </a:prstGeom>
          <a:noFill/>
        </p:spPr>
        <p:txBody>
          <a:bodyPr wrap="none" rtlCol="0">
            <a:spAutoFit/>
          </a:bodyPr>
          <a:lstStyle/>
          <a:p>
            <a:r>
              <a:rPr lang="en-US" dirty="0"/>
              <a:t>25 </a:t>
            </a:r>
          </a:p>
        </p:txBody>
      </p:sp>
      <p:sp>
        <p:nvSpPr>
          <p:cNvPr id="30" name="TextBox 29">
            <a:extLst>
              <a:ext uri="{FF2B5EF4-FFF2-40B4-BE49-F238E27FC236}">
                <a16:creationId xmlns:a16="http://schemas.microsoft.com/office/drawing/2014/main" id="{36BACB32-9284-F573-39F6-2F3ECAED2736}"/>
              </a:ext>
            </a:extLst>
          </p:cNvPr>
          <p:cNvSpPr txBox="1"/>
          <p:nvPr/>
        </p:nvSpPr>
        <p:spPr>
          <a:xfrm>
            <a:off x="1664628" y="2906882"/>
            <a:ext cx="471604" cy="369332"/>
          </a:xfrm>
          <a:prstGeom prst="rect">
            <a:avLst/>
          </a:prstGeom>
          <a:noFill/>
        </p:spPr>
        <p:txBody>
          <a:bodyPr wrap="none" rtlCol="0">
            <a:spAutoFit/>
          </a:bodyPr>
          <a:lstStyle/>
          <a:p>
            <a:r>
              <a:rPr lang="en-US" dirty="0"/>
              <a:t>30 </a:t>
            </a:r>
          </a:p>
        </p:txBody>
      </p:sp>
      <p:sp>
        <p:nvSpPr>
          <p:cNvPr id="31" name="TextBox 30">
            <a:extLst>
              <a:ext uri="{FF2B5EF4-FFF2-40B4-BE49-F238E27FC236}">
                <a16:creationId xmlns:a16="http://schemas.microsoft.com/office/drawing/2014/main" id="{46208B68-6085-C15B-DBC8-04360214F4A4}"/>
              </a:ext>
            </a:extLst>
          </p:cNvPr>
          <p:cNvSpPr txBox="1"/>
          <p:nvPr/>
        </p:nvSpPr>
        <p:spPr>
          <a:xfrm>
            <a:off x="1664628" y="2459964"/>
            <a:ext cx="418704" cy="369332"/>
          </a:xfrm>
          <a:prstGeom prst="rect">
            <a:avLst/>
          </a:prstGeom>
          <a:noFill/>
        </p:spPr>
        <p:txBody>
          <a:bodyPr wrap="none" rtlCol="0">
            <a:spAutoFit/>
          </a:bodyPr>
          <a:lstStyle/>
          <a:p>
            <a:r>
              <a:rPr lang="en-US" dirty="0"/>
              <a:t>38</a:t>
            </a:r>
          </a:p>
        </p:txBody>
      </p:sp>
      <p:sp>
        <p:nvSpPr>
          <p:cNvPr id="33" name="TextBox 32">
            <a:extLst>
              <a:ext uri="{FF2B5EF4-FFF2-40B4-BE49-F238E27FC236}">
                <a16:creationId xmlns:a16="http://schemas.microsoft.com/office/drawing/2014/main" id="{2F9AAD71-C008-EB17-6F7A-ADB7A1CF2A92}"/>
              </a:ext>
            </a:extLst>
          </p:cNvPr>
          <p:cNvSpPr txBox="1"/>
          <p:nvPr/>
        </p:nvSpPr>
        <p:spPr>
          <a:xfrm>
            <a:off x="1662076" y="2196308"/>
            <a:ext cx="471604" cy="369332"/>
          </a:xfrm>
          <a:prstGeom prst="rect">
            <a:avLst/>
          </a:prstGeom>
          <a:noFill/>
        </p:spPr>
        <p:txBody>
          <a:bodyPr wrap="none" rtlCol="0">
            <a:spAutoFit/>
          </a:bodyPr>
          <a:lstStyle/>
          <a:p>
            <a:r>
              <a:rPr lang="en-US" dirty="0"/>
              <a:t>50 </a:t>
            </a:r>
          </a:p>
        </p:txBody>
      </p:sp>
      <p:sp>
        <p:nvSpPr>
          <p:cNvPr id="34" name="TextBox 33">
            <a:extLst>
              <a:ext uri="{FF2B5EF4-FFF2-40B4-BE49-F238E27FC236}">
                <a16:creationId xmlns:a16="http://schemas.microsoft.com/office/drawing/2014/main" id="{1A0C9D9C-32DE-B0AD-A2B0-4A497FFEA501}"/>
              </a:ext>
            </a:extLst>
          </p:cNvPr>
          <p:cNvSpPr txBox="1"/>
          <p:nvPr/>
        </p:nvSpPr>
        <p:spPr>
          <a:xfrm>
            <a:off x="1667070" y="1867519"/>
            <a:ext cx="471604" cy="369332"/>
          </a:xfrm>
          <a:prstGeom prst="rect">
            <a:avLst/>
          </a:prstGeom>
          <a:noFill/>
        </p:spPr>
        <p:txBody>
          <a:bodyPr wrap="none" rtlCol="0">
            <a:spAutoFit/>
          </a:bodyPr>
          <a:lstStyle/>
          <a:p>
            <a:r>
              <a:rPr lang="en-US" dirty="0"/>
              <a:t>90 </a:t>
            </a:r>
          </a:p>
        </p:txBody>
      </p:sp>
      <p:sp>
        <p:nvSpPr>
          <p:cNvPr id="35" name="TextBox 34">
            <a:extLst>
              <a:ext uri="{FF2B5EF4-FFF2-40B4-BE49-F238E27FC236}">
                <a16:creationId xmlns:a16="http://schemas.microsoft.com/office/drawing/2014/main" id="{5923FE15-AE28-CA4D-0DD1-E120852103B9}"/>
              </a:ext>
            </a:extLst>
          </p:cNvPr>
          <p:cNvSpPr txBox="1"/>
          <p:nvPr/>
        </p:nvSpPr>
        <p:spPr>
          <a:xfrm>
            <a:off x="1579668" y="1293029"/>
            <a:ext cx="588623" cy="369332"/>
          </a:xfrm>
          <a:prstGeom prst="rect">
            <a:avLst/>
          </a:prstGeom>
          <a:noFill/>
        </p:spPr>
        <p:txBody>
          <a:bodyPr wrap="none" rtlCol="0">
            <a:spAutoFit/>
          </a:bodyPr>
          <a:lstStyle/>
          <a:p>
            <a:r>
              <a:rPr lang="en-US" dirty="0"/>
              <a:t>250 </a:t>
            </a:r>
          </a:p>
        </p:txBody>
      </p:sp>
      <p:sp>
        <p:nvSpPr>
          <p:cNvPr id="37" name="TextBox 36">
            <a:extLst>
              <a:ext uri="{FF2B5EF4-FFF2-40B4-BE49-F238E27FC236}">
                <a16:creationId xmlns:a16="http://schemas.microsoft.com/office/drawing/2014/main" id="{4B787443-9260-D43B-6F38-2FF23A95B995}"/>
              </a:ext>
            </a:extLst>
          </p:cNvPr>
          <p:cNvSpPr txBox="1"/>
          <p:nvPr/>
        </p:nvSpPr>
        <p:spPr>
          <a:xfrm>
            <a:off x="1580144" y="821118"/>
            <a:ext cx="542136" cy="369332"/>
          </a:xfrm>
          <a:prstGeom prst="rect">
            <a:avLst/>
          </a:prstGeom>
          <a:noFill/>
        </p:spPr>
        <p:txBody>
          <a:bodyPr wrap="none" rtlCol="0">
            <a:spAutoFit/>
          </a:bodyPr>
          <a:lstStyle/>
          <a:p>
            <a:r>
              <a:rPr lang="en-US" dirty="0"/>
              <a:t>kDa</a:t>
            </a:r>
          </a:p>
        </p:txBody>
      </p:sp>
    </p:spTree>
    <p:extLst>
      <p:ext uri="{BB962C8B-B14F-4D97-AF65-F5344CB8AC3E}">
        <p14:creationId xmlns:p14="http://schemas.microsoft.com/office/powerpoint/2010/main" val="2378116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9B35-07C7-4452-2248-C38AC17DAB9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70356419-8894-7FDC-010C-C01D379EB813}"/>
              </a:ext>
            </a:extLst>
          </p:cNvPr>
          <p:cNvSpPr>
            <a:spLocks noGrp="1"/>
          </p:cNvSpPr>
          <p:nvPr>
            <p:ph idx="1"/>
          </p:nvPr>
        </p:nvSpPr>
        <p:spPr/>
        <p:txBody>
          <a:bodyPr/>
          <a:lstStyle/>
          <a:p>
            <a:r>
              <a:rPr lang="en-US" dirty="0"/>
              <a:t>Perform fractionation via sucrose gradients to confirm presence of intact 70S ribosomes</a:t>
            </a:r>
          </a:p>
          <a:p>
            <a:r>
              <a:rPr lang="en-US" sz="2800" dirty="0"/>
              <a:t>Add DNA specifying epitope tags to </a:t>
            </a:r>
            <a:r>
              <a:rPr lang="en-US" sz="2800" i="1" dirty="0" err="1"/>
              <a:t>rpsU</a:t>
            </a:r>
            <a:r>
              <a:rPr lang="en-US" sz="2800" dirty="0"/>
              <a:t>  genes on the chromosome</a:t>
            </a:r>
          </a:p>
        </p:txBody>
      </p:sp>
      <p:pic>
        <p:nvPicPr>
          <p:cNvPr id="4" name="Content Placeholder 4" descr="A diagram of a circle with arrows&#10;&#10;Description automatically generated">
            <a:extLst>
              <a:ext uri="{FF2B5EF4-FFF2-40B4-BE49-F238E27FC236}">
                <a16:creationId xmlns:a16="http://schemas.microsoft.com/office/drawing/2014/main" id="{55042620-15DC-2EF3-E295-840EF354C9B6}"/>
              </a:ext>
            </a:extLst>
          </p:cNvPr>
          <p:cNvPicPr>
            <a:picLocks noChangeAspect="1"/>
          </p:cNvPicPr>
          <p:nvPr/>
        </p:nvPicPr>
        <p:blipFill>
          <a:blip r:embed="rId2"/>
          <a:stretch>
            <a:fillRect/>
          </a:stretch>
        </p:blipFill>
        <p:spPr>
          <a:xfrm>
            <a:off x="3844126" y="3170036"/>
            <a:ext cx="3605258" cy="3440133"/>
          </a:xfrm>
          <a:prstGeom prst="rect">
            <a:avLst/>
          </a:prstGeom>
        </p:spPr>
      </p:pic>
    </p:spTree>
    <p:extLst>
      <p:ext uri="{BB962C8B-B14F-4D97-AF65-F5344CB8AC3E}">
        <p14:creationId xmlns:p14="http://schemas.microsoft.com/office/powerpoint/2010/main" val="1844577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41FFA-1CDD-04D4-AAEE-18A15D990940}"/>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707406B7-26CA-7224-DC90-355E8702F5DF}"/>
              </a:ext>
            </a:extLst>
          </p:cNvPr>
          <p:cNvSpPr>
            <a:spLocks noGrp="1"/>
          </p:cNvSpPr>
          <p:nvPr>
            <p:ph idx="1"/>
          </p:nvPr>
        </p:nvSpPr>
        <p:spPr/>
        <p:txBody>
          <a:bodyPr/>
          <a:lstStyle/>
          <a:p>
            <a:pPr marL="0" indent="0">
              <a:buNone/>
            </a:pPr>
            <a:endParaRPr lang="en-US" dirty="0"/>
          </a:p>
          <a:p>
            <a:endParaRPr lang="en-US" dirty="0"/>
          </a:p>
          <a:p>
            <a:pPr lvl="1"/>
            <a:r>
              <a:rPr lang="en-US" dirty="0"/>
              <a:t>Recapitulate results using </a:t>
            </a:r>
            <a:r>
              <a:rPr lang="en-US" i="1" dirty="0"/>
              <a:t>in vitro </a:t>
            </a:r>
            <a:r>
              <a:rPr lang="en-US" dirty="0"/>
              <a:t>translation assays</a:t>
            </a:r>
          </a:p>
          <a:p>
            <a:pPr lvl="1"/>
            <a:r>
              <a:rPr lang="en-US" dirty="0"/>
              <a:t>Define preferential proteome of different ribosome classes</a:t>
            </a:r>
          </a:p>
          <a:p>
            <a:pPr lvl="1"/>
            <a:r>
              <a:rPr lang="en-US" dirty="0"/>
              <a:t>What RNA elements lead to preferential translation initiation</a:t>
            </a:r>
          </a:p>
          <a:p>
            <a:pPr marL="457200" lvl="1" indent="0">
              <a:buNone/>
            </a:pPr>
            <a:endParaRPr lang="en-US" dirty="0"/>
          </a:p>
        </p:txBody>
      </p:sp>
    </p:spTree>
    <p:extLst>
      <p:ext uri="{BB962C8B-B14F-4D97-AF65-F5344CB8AC3E}">
        <p14:creationId xmlns:p14="http://schemas.microsoft.com/office/powerpoint/2010/main" val="376312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45EB-17D4-BCF1-94E7-F0332700AD61}"/>
              </a:ext>
            </a:extLst>
          </p:cNvPr>
          <p:cNvSpPr>
            <a:spLocks noGrp="1"/>
          </p:cNvSpPr>
          <p:nvPr>
            <p:ph type="title"/>
          </p:nvPr>
        </p:nvSpPr>
        <p:spPr/>
        <p:txBody>
          <a:bodyPr/>
          <a:lstStyle/>
          <a:p>
            <a:r>
              <a:rPr lang="en-US" dirty="0"/>
              <a:t>Acknowledgments</a:t>
            </a:r>
          </a:p>
        </p:txBody>
      </p:sp>
      <p:sp>
        <p:nvSpPr>
          <p:cNvPr id="4" name="TextBox 3">
            <a:extLst>
              <a:ext uri="{FF2B5EF4-FFF2-40B4-BE49-F238E27FC236}">
                <a16:creationId xmlns:a16="http://schemas.microsoft.com/office/drawing/2014/main" id="{E39AAFCE-CA58-F6C5-C71E-A539D58FCB0A}"/>
              </a:ext>
            </a:extLst>
          </p:cNvPr>
          <p:cNvSpPr txBox="1"/>
          <p:nvPr/>
        </p:nvSpPr>
        <p:spPr>
          <a:xfrm>
            <a:off x="708082" y="1690688"/>
            <a:ext cx="3417154" cy="2677656"/>
          </a:xfrm>
          <a:prstGeom prst="rect">
            <a:avLst/>
          </a:prstGeom>
          <a:noFill/>
        </p:spPr>
        <p:txBody>
          <a:bodyPr wrap="none" rtlCol="0">
            <a:spAutoFit/>
          </a:bodyPr>
          <a:lstStyle/>
          <a:p>
            <a:r>
              <a:rPr lang="en-US" sz="2800" b="1" dirty="0"/>
              <a:t>Ramsey Lab</a:t>
            </a:r>
          </a:p>
          <a:p>
            <a:r>
              <a:rPr lang="en-US" sz="2800" dirty="0"/>
              <a:t>Dr Kathryn Ramsey</a:t>
            </a:r>
          </a:p>
          <a:p>
            <a:r>
              <a:rPr lang="en-US" sz="2800" dirty="0"/>
              <a:t>Dr Hannah </a:t>
            </a:r>
            <a:r>
              <a:rPr lang="en-US" sz="2800" dirty="0" err="1"/>
              <a:t>Trautmann</a:t>
            </a:r>
            <a:endParaRPr lang="en-US" sz="2800" dirty="0"/>
          </a:p>
          <a:p>
            <a:r>
              <a:rPr lang="en-US" sz="2800" dirty="0"/>
              <a:t>Sierra Schmidt</a:t>
            </a:r>
          </a:p>
          <a:p>
            <a:r>
              <a:rPr lang="en-US" sz="2800" dirty="0"/>
              <a:t>Ben Moore</a:t>
            </a:r>
          </a:p>
          <a:p>
            <a:r>
              <a:rPr lang="en-US" sz="2800" dirty="0" err="1"/>
              <a:t>Johanyx</a:t>
            </a:r>
            <a:r>
              <a:rPr lang="en-US" sz="2800" dirty="0"/>
              <a:t> Rodriguez</a:t>
            </a:r>
          </a:p>
        </p:txBody>
      </p:sp>
      <p:sp>
        <p:nvSpPr>
          <p:cNvPr id="5" name="TextBox 4">
            <a:extLst>
              <a:ext uri="{FF2B5EF4-FFF2-40B4-BE49-F238E27FC236}">
                <a16:creationId xmlns:a16="http://schemas.microsoft.com/office/drawing/2014/main" id="{20D1DA2E-3383-5C89-1087-2FC0547092A9}"/>
              </a:ext>
            </a:extLst>
          </p:cNvPr>
          <p:cNvSpPr txBox="1"/>
          <p:nvPr/>
        </p:nvSpPr>
        <p:spPr>
          <a:xfrm>
            <a:off x="6227095" y="1705356"/>
            <a:ext cx="3679341" cy="1384995"/>
          </a:xfrm>
          <a:prstGeom prst="rect">
            <a:avLst/>
          </a:prstGeom>
          <a:noFill/>
        </p:spPr>
        <p:txBody>
          <a:bodyPr wrap="none" rtlCol="0">
            <a:spAutoFit/>
          </a:bodyPr>
          <a:lstStyle/>
          <a:p>
            <a:r>
              <a:rPr lang="en-US" sz="2800" b="1" dirty="0"/>
              <a:t>Committee Members</a:t>
            </a:r>
          </a:p>
          <a:p>
            <a:r>
              <a:rPr lang="en-US" sz="2800" dirty="0"/>
              <a:t>Dr Marta Gomez-</a:t>
            </a:r>
            <a:r>
              <a:rPr lang="en-US" sz="2800" dirty="0" err="1"/>
              <a:t>Chiarri</a:t>
            </a:r>
            <a:endParaRPr lang="en-US" sz="2800" dirty="0"/>
          </a:p>
          <a:p>
            <a:r>
              <a:rPr lang="en-US" sz="2800" dirty="0"/>
              <a:t>Dr Steve Gregory</a:t>
            </a:r>
          </a:p>
        </p:txBody>
      </p:sp>
      <p:sp>
        <p:nvSpPr>
          <p:cNvPr id="6" name="TextBox 5">
            <a:extLst>
              <a:ext uri="{FF2B5EF4-FFF2-40B4-BE49-F238E27FC236}">
                <a16:creationId xmlns:a16="http://schemas.microsoft.com/office/drawing/2014/main" id="{C013BD43-1B54-711C-DD56-418EBC4A2FF9}"/>
              </a:ext>
            </a:extLst>
          </p:cNvPr>
          <p:cNvSpPr txBox="1"/>
          <p:nvPr/>
        </p:nvSpPr>
        <p:spPr>
          <a:xfrm>
            <a:off x="6227095" y="3646714"/>
            <a:ext cx="2057486" cy="523220"/>
          </a:xfrm>
          <a:prstGeom prst="rect">
            <a:avLst/>
          </a:prstGeom>
          <a:noFill/>
        </p:spPr>
        <p:txBody>
          <a:bodyPr wrap="none" rtlCol="0">
            <a:spAutoFit/>
          </a:bodyPr>
          <a:lstStyle/>
          <a:p>
            <a:r>
              <a:rPr lang="en-US" sz="2800" dirty="0"/>
              <a:t>Janet </a:t>
            </a:r>
            <a:r>
              <a:rPr lang="en-US" sz="2800" dirty="0" err="1"/>
              <a:t>Atoyan</a:t>
            </a:r>
            <a:endParaRPr lang="en-US" sz="2800" dirty="0"/>
          </a:p>
        </p:txBody>
      </p:sp>
      <p:pic>
        <p:nvPicPr>
          <p:cNvPr id="8" name="Picture 7">
            <a:extLst>
              <a:ext uri="{FF2B5EF4-FFF2-40B4-BE49-F238E27FC236}">
                <a16:creationId xmlns:a16="http://schemas.microsoft.com/office/drawing/2014/main" id="{EFE21655-C84E-21DB-DC34-9B174CDFBF02}"/>
              </a:ext>
            </a:extLst>
          </p:cNvPr>
          <p:cNvPicPr>
            <a:picLocks noChangeAspect="1"/>
          </p:cNvPicPr>
          <p:nvPr/>
        </p:nvPicPr>
        <p:blipFill>
          <a:blip r:embed="rId2"/>
          <a:stretch>
            <a:fillRect/>
          </a:stretch>
        </p:blipFill>
        <p:spPr>
          <a:xfrm>
            <a:off x="3523226" y="4169934"/>
            <a:ext cx="2844800" cy="2501900"/>
          </a:xfrm>
          <a:prstGeom prst="rect">
            <a:avLst/>
          </a:prstGeom>
        </p:spPr>
      </p:pic>
    </p:spTree>
    <p:extLst>
      <p:ext uri="{BB962C8B-B14F-4D97-AF65-F5344CB8AC3E}">
        <p14:creationId xmlns:p14="http://schemas.microsoft.com/office/powerpoint/2010/main" val="121909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BF456-7328-4502-6F1B-883AFB5B6F63}"/>
              </a:ext>
            </a:extLst>
          </p:cNvPr>
          <p:cNvSpPr>
            <a:spLocks noGrp="1"/>
          </p:cNvSpPr>
          <p:nvPr>
            <p:ph type="title"/>
          </p:nvPr>
        </p:nvSpPr>
        <p:spPr/>
        <p:txBody>
          <a:bodyPr/>
          <a:lstStyle/>
          <a:p>
            <a:r>
              <a:rPr lang="en-US" i="1" dirty="0" err="1"/>
              <a:t>Francisella</a:t>
            </a:r>
            <a:r>
              <a:rPr lang="en-US" i="1" dirty="0"/>
              <a:t> </a:t>
            </a:r>
            <a:r>
              <a:rPr lang="en-US" i="1" dirty="0" err="1"/>
              <a:t>tularensis</a:t>
            </a:r>
            <a:endParaRPr lang="en-US" i="1" dirty="0"/>
          </a:p>
        </p:txBody>
      </p:sp>
      <p:sp>
        <p:nvSpPr>
          <p:cNvPr id="5" name="Content Placeholder 4">
            <a:extLst>
              <a:ext uri="{FF2B5EF4-FFF2-40B4-BE49-F238E27FC236}">
                <a16:creationId xmlns:a16="http://schemas.microsoft.com/office/drawing/2014/main" id="{217288DD-B1B1-21A3-64AB-0263F1722530}"/>
              </a:ext>
            </a:extLst>
          </p:cNvPr>
          <p:cNvSpPr>
            <a:spLocks noGrp="1"/>
          </p:cNvSpPr>
          <p:nvPr>
            <p:ph idx="1"/>
          </p:nvPr>
        </p:nvSpPr>
        <p:spPr/>
        <p:txBody>
          <a:bodyPr>
            <a:normAutofit fontScale="92500" lnSpcReduction="10000"/>
          </a:bodyPr>
          <a:lstStyle/>
          <a:p>
            <a:r>
              <a:rPr lang="en-US" dirty="0"/>
              <a:t>Gram negative facultative </a:t>
            </a:r>
          </a:p>
          <a:p>
            <a:pPr marL="0" indent="0">
              <a:buNone/>
            </a:pPr>
            <a:r>
              <a:rPr lang="en-US" dirty="0"/>
              <a:t>intracellular pathogen</a:t>
            </a:r>
          </a:p>
          <a:p>
            <a:pPr marL="0" indent="0">
              <a:buNone/>
            </a:pPr>
            <a:endParaRPr lang="en-US" dirty="0"/>
          </a:p>
          <a:p>
            <a:r>
              <a:rPr lang="en-US" dirty="0"/>
              <a:t>Causes tularemia</a:t>
            </a:r>
          </a:p>
          <a:p>
            <a:pPr marL="0" indent="0">
              <a:buNone/>
            </a:pPr>
            <a:endParaRPr lang="en-US" dirty="0"/>
          </a:p>
          <a:p>
            <a:r>
              <a:rPr lang="en-US" dirty="0"/>
              <a:t>Strain A: </a:t>
            </a:r>
            <a:r>
              <a:rPr lang="en-US" i="1" dirty="0"/>
              <a:t>F. </a:t>
            </a:r>
            <a:r>
              <a:rPr lang="en-US" i="1" dirty="0" err="1"/>
              <a:t>tularensis</a:t>
            </a:r>
            <a:r>
              <a:rPr lang="en-US" i="1" dirty="0"/>
              <a:t> </a:t>
            </a:r>
            <a:r>
              <a:rPr lang="en-US" dirty="0" err="1"/>
              <a:t>subsp</a:t>
            </a:r>
            <a:r>
              <a:rPr lang="en-US" dirty="0"/>
              <a:t> </a:t>
            </a:r>
            <a:r>
              <a:rPr lang="en-US" i="1" dirty="0" err="1"/>
              <a:t>tularensis</a:t>
            </a:r>
            <a:endParaRPr lang="en-US" i="1" dirty="0"/>
          </a:p>
          <a:p>
            <a:r>
              <a:rPr lang="en-US" dirty="0"/>
              <a:t>Strain B: </a:t>
            </a:r>
            <a:r>
              <a:rPr lang="en-US" i="1" dirty="0"/>
              <a:t>F. </a:t>
            </a:r>
            <a:r>
              <a:rPr lang="en-US" i="1" dirty="0" err="1"/>
              <a:t>tularensis</a:t>
            </a:r>
            <a:r>
              <a:rPr lang="en-US" i="1" dirty="0"/>
              <a:t> </a:t>
            </a:r>
            <a:r>
              <a:rPr lang="en-US" dirty="0" err="1"/>
              <a:t>subsp</a:t>
            </a:r>
            <a:r>
              <a:rPr lang="en-US" dirty="0"/>
              <a:t> </a:t>
            </a:r>
            <a:r>
              <a:rPr lang="en-US" i="1" dirty="0" err="1"/>
              <a:t>holarctica</a:t>
            </a:r>
            <a:endParaRPr lang="en-US" i="1" dirty="0"/>
          </a:p>
          <a:p>
            <a:pPr lvl="1"/>
            <a:r>
              <a:rPr lang="en-US" dirty="0"/>
              <a:t>LVS</a:t>
            </a:r>
          </a:p>
          <a:p>
            <a:endParaRPr lang="en-US" dirty="0"/>
          </a:p>
          <a:p>
            <a:r>
              <a:rPr lang="en-US" dirty="0"/>
              <a:t>Control of virulence genes</a:t>
            </a:r>
          </a:p>
        </p:txBody>
      </p:sp>
      <p:pic>
        <p:nvPicPr>
          <p:cNvPr id="3" name="Picture 2">
            <a:extLst>
              <a:ext uri="{FF2B5EF4-FFF2-40B4-BE49-F238E27FC236}">
                <a16:creationId xmlns:a16="http://schemas.microsoft.com/office/drawing/2014/main" id="{59E58491-762C-DCFC-75C9-D51349235D9E}"/>
              </a:ext>
            </a:extLst>
          </p:cNvPr>
          <p:cNvPicPr>
            <a:picLocks noChangeAspect="1"/>
          </p:cNvPicPr>
          <p:nvPr/>
        </p:nvPicPr>
        <p:blipFill>
          <a:blip r:embed="rId2"/>
          <a:stretch>
            <a:fillRect/>
          </a:stretch>
        </p:blipFill>
        <p:spPr>
          <a:xfrm>
            <a:off x="7010757" y="1690688"/>
            <a:ext cx="3778629" cy="4131872"/>
          </a:xfrm>
          <a:prstGeom prst="rect">
            <a:avLst/>
          </a:prstGeom>
        </p:spPr>
      </p:pic>
      <p:sp>
        <p:nvSpPr>
          <p:cNvPr id="4" name="TextBox 3">
            <a:extLst>
              <a:ext uri="{FF2B5EF4-FFF2-40B4-BE49-F238E27FC236}">
                <a16:creationId xmlns:a16="http://schemas.microsoft.com/office/drawing/2014/main" id="{B1C96AAB-DD63-D9C6-7E96-D0AEC97F25D4}"/>
              </a:ext>
            </a:extLst>
          </p:cNvPr>
          <p:cNvSpPr txBox="1"/>
          <p:nvPr/>
        </p:nvSpPr>
        <p:spPr>
          <a:xfrm>
            <a:off x="7010757" y="5822560"/>
            <a:ext cx="2571601" cy="646331"/>
          </a:xfrm>
          <a:prstGeom prst="rect">
            <a:avLst/>
          </a:prstGeom>
          <a:noFill/>
        </p:spPr>
        <p:txBody>
          <a:bodyPr wrap="none" rtlCol="0">
            <a:spAutoFit/>
          </a:bodyPr>
          <a:lstStyle/>
          <a:p>
            <a:r>
              <a:rPr lang="en-US" dirty="0"/>
              <a:t>Fischer, PNAS cover, 2006</a:t>
            </a:r>
          </a:p>
          <a:p>
            <a:endParaRPr lang="en-US" dirty="0"/>
          </a:p>
        </p:txBody>
      </p:sp>
    </p:spTree>
    <p:extLst>
      <p:ext uri="{BB962C8B-B14F-4D97-AF65-F5344CB8AC3E}">
        <p14:creationId xmlns:p14="http://schemas.microsoft.com/office/powerpoint/2010/main" val="18511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8812F-5232-2D8C-ACA3-25022F67A9AA}"/>
              </a:ext>
            </a:extLst>
          </p:cNvPr>
          <p:cNvSpPr>
            <a:spLocks noGrp="1"/>
          </p:cNvSpPr>
          <p:nvPr>
            <p:ph type="title"/>
          </p:nvPr>
        </p:nvSpPr>
        <p:spPr/>
        <p:txBody>
          <a:bodyPr/>
          <a:lstStyle/>
          <a:p>
            <a:r>
              <a:rPr lang="en-US" dirty="0"/>
              <a:t>Aim 1 Alternative Approach</a:t>
            </a:r>
          </a:p>
        </p:txBody>
      </p:sp>
      <p:sp>
        <p:nvSpPr>
          <p:cNvPr id="4" name="Content Placeholder 3">
            <a:extLst>
              <a:ext uri="{FF2B5EF4-FFF2-40B4-BE49-F238E27FC236}">
                <a16:creationId xmlns:a16="http://schemas.microsoft.com/office/drawing/2014/main" id="{0E3427A9-544B-4A4E-ABCA-CC74C140CCC9}"/>
              </a:ext>
            </a:extLst>
          </p:cNvPr>
          <p:cNvSpPr>
            <a:spLocks noGrp="1"/>
          </p:cNvSpPr>
          <p:nvPr>
            <p:ph idx="1"/>
          </p:nvPr>
        </p:nvSpPr>
        <p:spPr/>
        <p:txBody>
          <a:bodyPr/>
          <a:lstStyle/>
          <a:p>
            <a:r>
              <a:rPr lang="en-US" dirty="0"/>
              <a:t>Adjust our model: is it abundance of a specific homolog that governs regulation? </a:t>
            </a:r>
          </a:p>
          <a:p>
            <a:pPr lvl="1"/>
            <a:r>
              <a:rPr lang="en-US" dirty="0"/>
              <a:t>If the identity of the homolog does not matter, perhaps a certain amount of any given homolog is required for preferential translation of mRNAs</a:t>
            </a:r>
          </a:p>
        </p:txBody>
      </p:sp>
    </p:spTree>
    <p:extLst>
      <p:ext uri="{BB962C8B-B14F-4D97-AF65-F5344CB8AC3E}">
        <p14:creationId xmlns:p14="http://schemas.microsoft.com/office/powerpoint/2010/main" val="3099708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1242B-7596-5898-5F81-BD10795A9B49}"/>
              </a:ext>
            </a:extLst>
          </p:cNvPr>
          <p:cNvSpPr>
            <a:spLocks noGrp="1"/>
          </p:cNvSpPr>
          <p:nvPr>
            <p:ph type="title"/>
          </p:nvPr>
        </p:nvSpPr>
        <p:spPr>
          <a:xfrm>
            <a:off x="838200" y="365125"/>
            <a:ext cx="4391025" cy="1325563"/>
          </a:xfrm>
        </p:spPr>
        <p:txBody>
          <a:bodyPr>
            <a:normAutofit fontScale="90000"/>
          </a:bodyPr>
          <a:lstStyle/>
          <a:p>
            <a:r>
              <a:rPr lang="en-US" dirty="0"/>
              <a:t>Ribosome Profiling: </a:t>
            </a:r>
            <a:br>
              <a:rPr lang="en-US" dirty="0"/>
            </a:br>
            <a:r>
              <a:rPr lang="en-US" dirty="0"/>
              <a:t>Library Prep</a:t>
            </a:r>
          </a:p>
        </p:txBody>
      </p:sp>
      <p:pic>
        <p:nvPicPr>
          <p:cNvPr id="4" name="Picture 3" descr="Diagram&#10;&#10;Description automatically generated">
            <a:extLst>
              <a:ext uri="{FF2B5EF4-FFF2-40B4-BE49-F238E27FC236}">
                <a16:creationId xmlns:a16="http://schemas.microsoft.com/office/drawing/2014/main" id="{32828957-7F6E-8485-9929-C6940F0DE2E9}"/>
              </a:ext>
            </a:extLst>
          </p:cNvPr>
          <p:cNvPicPr>
            <a:picLocks noChangeAspect="1"/>
          </p:cNvPicPr>
          <p:nvPr/>
        </p:nvPicPr>
        <p:blipFill>
          <a:blip r:embed="rId2"/>
          <a:stretch>
            <a:fillRect/>
          </a:stretch>
        </p:blipFill>
        <p:spPr>
          <a:xfrm>
            <a:off x="5353049" y="71438"/>
            <a:ext cx="4048125" cy="6786562"/>
          </a:xfrm>
          <a:prstGeom prst="rect">
            <a:avLst/>
          </a:prstGeom>
        </p:spPr>
      </p:pic>
      <p:sp>
        <p:nvSpPr>
          <p:cNvPr id="5" name="TextBox 4">
            <a:extLst>
              <a:ext uri="{FF2B5EF4-FFF2-40B4-BE49-F238E27FC236}">
                <a16:creationId xmlns:a16="http://schemas.microsoft.com/office/drawing/2014/main" id="{67976416-E157-1C9A-9707-0008BE5BFC29}"/>
              </a:ext>
            </a:extLst>
          </p:cNvPr>
          <p:cNvSpPr txBox="1"/>
          <p:nvPr/>
        </p:nvSpPr>
        <p:spPr>
          <a:xfrm>
            <a:off x="838200" y="3203109"/>
            <a:ext cx="3089307" cy="523220"/>
          </a:xfrm>
          <a:prstGeom prst="rect">
            <a:avLst/>
          </a:prstGeom>
          <a:noFill/>
        </p:spPr>
        <p:txBody>
          <a:bodyPr wrap="none" rtlCol="0">
            <a:spAutoFit/>
          </a:bodyPr>
          <a:lstStyle/>
          <a:p>
            <a:r>
              <a:rPr lang="en-US" sz="2800" dirty="0"/>
              <a:t>Illumina</a:t>
            </a:r>
            <a:r>
              <a:rPr lang="en-US" dirty="0"/>
              <a:t> </a:t>
            </a:r>
            <a:r>
              <a:rPr lang="en-US" sz="2800" dirty="0"/>
              <a:t>Sequencing</a:t>
            </a:r>
          </a:p>
        </p:txBody>
      </p:sp>
      <p:sp>
        <p:nvSpPr>
          <p:cNvPr id="6" name="TextBox 5">
            <a:extLst>
              <a:ext uri="{FF2B5EF4-FFF2-40B4-BE49-F238E27FC236}">
                <a16:creationId xmlns:a16="http://schemas.microsoft.com/office/drawing/2014/main" id="{50A4B7C3-87EC-AB4F-3CE8-751098746047}"/>
              </a:ext>
            </a:extLst>
          </p:cNvPr>
          <p:cNvSpPr txBox="1"/>
          <p:nvPr/>
        </p:nvSpPr>
        <p:spPr>
          <a:xfrm>
            <a:off x="1309482" y="6211669"/>
            <a:ext cx="2146742" cy="646331"/>
          </a:xfrm>
          <a:prstGeom prst="rect">
            <a:avLst/>
          </a:prstGeom>
          <a:noFill/>
        </p:spPr>
        <p:txBody>
          <a:bodyPr wrap="none" rtlCol="0">
            <a:spAutoFit/>
          </a:bodyPr>
          <a:lstStyle/>
          <a:p>
            <a:r>
              <a:rPr lang="en-US" dirty="0"/>
              <a:t>Johnson and Li, 2018</a:t>
            </a:r>
          </a:p>
          <a:p>
            <a:endParaRPr lang="en-US" dirty="0"/>
          </a:p>
        </p:txBody>
      </p:sp>
    </p:spTree>
    <p:extLst>
      <p:ext uri="{BB962C8B-B14F-4D97-AF65-F5344CB8AC3E}">
        <p14:creationId xmlns:p14="http://schemas.microsoft.com/office/powerpoint/2010/main" val="2859408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3F6D-32C2-C7F5-2661-2915F1DDEC49}"/>
              </a:ext>
            </a:extLst>
          </p:cNvPr>
          <p:cNvSpPr>
            <a:spLocks noGrp="1"/>
          </p:cNvSpPr>
          <p:nvPr>
            <p:ph type="title"/>
          </p:nvPr>
        </p:nvSpPr>
        <p:spPr/>
        <p:txBody>
          <a:bodyPr/>
          <a:lstStyle/>
          <a:p>
            <a:r>
              <a:rPr lang="en-US" dirty="0"/>
              <a:t>Translation initiation in prokaryotes</a:t>
            </a:r>
          </a:p>
        </p:txBody>
      </p:sp>
      <p:pic>
        <p:nvPicPr>
          <p:cNvPr id="4" name="Content Placeholder 4" descr="A diagram of dna sequence&#10;&#10;Description automatically generated">
            <a:extLst>
              <a:ext uri="{FF2B5EF4-FFF2-40B4-BE49-F238E27FC236}">
                <a16:creationId xmlns:a16="http://schemas.microsoft.com/office/drawing/2014/main" id="{7A29C4AB-94B3-1A50-9EFF-712A671361C4}"/>
              </a:ext>
            </a:extLst>
          </p:cNvPr>
          <p:cNvPicPr>
            <a:picLocks noChangeAspect="1"/>
          </p:cNvPicPr>
          <p:nvPr/>
        </p:nvPicPr>
        <p:blipFill>
          <a:blip r:embed="rId3"/>
          <a:stretch>
            <a:fillRect/>
          </a:stretch>
        </p:blipFill>
        <p:spPr>
          <a:xfrm>
            <a:off x="141070" y="1476263"/>
            <a:ext cx="11909860" cy="4136913"/>
          </a:xfrm>
          <a:prstGeom prst="rect">
            <a:avLst/>
          </a:prstGeom>
        </p:spPr>
      </p:pic>
      <p:sp>
        <p:nvSpPr>
          <p:cNvPr id="5" name="TextBox 4">
            <a:extLst>
              <a:ext uri="{FF2B5EF4-FFF2-40B4-BE49-F238E27FC236}">
                <a16:creationId xmlns:a16="http://schemas.microsoft.com/office/drawing/2014/main" id="{8C392982-8731-9888-ADE5-B74775FB1AAC}"/>
              </a:ext>
            </a:extLst>
          </p:cNvPr>
          <p:cNvSpPr txBox="1"/>
          <p:nvPr/>
        </p:nvSpPr>
        <p:spPr>
          <a:xfrm>
            <a:off x="8933837" y="5829710"/>
            <a:ext cx="1573059" cy="369332"/>
          </a:xfrm>
          <a:prstGeom prst="rect">
            <a:avLst/>
          </a:prstGeom>
          <a:noFill/>
        </p:spPr>
        <p:txBody>
          <a:bodyPr wrap="none" rtlCol="0">
            <a:spAutoFit/>
          </a:bodyPr>
          <a:lstStyle/>
          <a:p>
            <a:r>
              <a:rPr lang="en-US" dirty="0"/>
              <a:t>Khan Academy</a:t>
            </a:r>
          </a:p>
        </p:txBody>
      </p:sp>
    </p:spTree>
    <p:extLst>
      <p:ext uri="{BB962C8B-B14F-4D97-AF65-F5344CB8AC3E}">
        <p14:creationId xmlns:p14="http://schemas.microsoft.com/office/powerpoint/2010/main" val="2072104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184CE9B-081C-FD3F-1776-4AFF27867D66}"/>
              </a:ext>
            </a:extLst>
          </p:cNvPr>
          <p:cNvSpPr>
            <a:spLocks noGrp="1"/>
          </p:cNvSpPr>
          <p:nvPr>
            <p:ph type="title"/>
          </p:nvPr>
        </p:nvSpPr>
        <p:spPr/>
        <p:txBody>
          <a:bodyPr/>
          <a:lstStyle/>
          <a:p>
            <a:r>
              <a:rPr lang="en-US" dirty="0" err="1"/>
              <a:t>Multiplr</a:t>
            </a:r>
            <a:r>
              <a:rPr lang="en-US" dirty="0"/>
              <a:t> homologs incorporate into ribosome</a:t>
            </a:r>
          </a:p>
        </p:txBody>
      </p:sp>
      <p:grpSp>
        <p:nvGrpSpPr>
          <p:cNvPr id="4" name="Google Shape;384;p9">
            <a:extLst>
              <a:ext uri="{FF2B5EF4-FFF2-40B4-BE49-F238E27FC236}">
                <a16:creationId xmlns:a16="http://schemas.microsoft.com/office/drawing/2014/main" id="{2F9119B8-B09F-8CD9-BC14-4A2D242971DF}"/>
              </a:ext>
            </a:extLst>
          </p:cNvPr>
          <p:cNvGrpSpPr/>
          <p:nvPr/>
        </p:nvGrpSpPr>
        <p:grpSpPr>
          <a:xfrm>
            <a:off x="3972528" y="2390995"/>
            <a:ext cx="2123472" cy="2076009"/>
            <a:chOff x="8185682" y="2936473"/>
            <a:chExt cx="2123472" cy="2076009"/>
          </a:xfrm>
        </p:grpSpPr>
        <p:pic>
          <p:nvPicPr>
            <p:cNvPr id="5" name="Google Shape;385;p9">
              <a:extLst>
                <a:ext uri="{FF2B5EF4-FFF2-40B4-BE49-F238E27FC236}">
                  <a16:creationId xmlns:a16="http://schemas.microsoft.com/office/drawing/2014/main" id="{D86E42EC-1724-3D08-2AFF-32A7CDE444F1}"/>
                </a:ext>
              </a:extLst>
            </p:cNvPr>
            <p:cNvPicPr preferRelativeResize="0"/>
            <p:nvPr/>
          </p:nvPicPr>
          <p:blipFill rotWithShape="1">
            <a:blip r:embed="rId2">
              <a:alphaModFix/>
            </a:blip>
            <a:srcRect l="47354" t="55212" r="41650" b="32523"/>
            <a:stretch/>
          </p:blipFill>
          <p:spPr>
            <a:xfrm rot="5400000">
              <a:off x="8486841" y="3656651"/>
              <a:ext cx="1056111" cy="1655550"/>
            </a:xfrm>
            <a:prstGeom prst="rect">
              <a:avLst/>
            </a:prstGeom>
            <a:noFill/>
            <a:ln w="9525" cap="flat" cmpd="sng">
              <a:solidFill>
                <a:schemeClr val="dk1"/>
              </a:solidFill>
              <a:prstDash val="solid"/>
              <a:round/>
              <a:headEnd type="none" w="sm" len="sm"/>
              <a:tailEnd type="none" w="sm" len="sm"/>
            </a:ln>
          </p:spPr>
        </p:pic>
        <p:sp>
          <p:nvSpPr>
            <p:cNvPr id="6" name="Google Shape;386;p9">
              <a:extLst>
                <a:ext uri="{FF2B5EF4-FFF2-40B4-BE49-F238E27FC236}">
                  <a16:creationId xmlns:a16="http://schemas.microsoft.com/office/drawing/2014/main" id="{48EE8E71-2CF8-2CAE-CBFC-E99939CCB6B0}"/>
                </a:ext>
              </a:extLst>
            </p:cNvPr>
            <p:cNvSpPr txBox="1"/>
            <p:nvPr/>
          </p:nvSpPr>
          <p:spPr>
            <a:xfrm rot="-3117515">
              <a:off x="8209154" y="3501133"/>
              <a:ext cx="643510" cy="373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WT</a:t>
              </a:r>
              <a:endParaRPr/>
            </a:p>
          </p:txBody>
        </p:sp>
        <p:sp>
          <p:nvSpPr>
            <p:cNvPr id="7" name="Google Shape;387;p9">
              <a:extLst>
                <a:ext uri="{FF2B5EF4-FFF2-40B4-BE49-F238E27FC236}">
                  <a16:creationId xmlns:a16="http://schemas.microsoft.com/office/drawing/2014/main" id="{B75373C3-505C-C78B-4531-D7EDC833E2D3}"/>
                </a:ext>
              </a:extLst>
            </p:cNvPr>
            <p:cNvSpPr txBox="1"/>
            <p:nvPr/>
          </p:nvSpPr>
          <p:spPr>
            <a:xfrm rot="-3117515">
              <a:off x="8438862" y="3324468"/>
              <a:ext cx="1147517" cy="373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bS21-1-V</a:t>
              </a:r>
              <a:endParaRPr/>
            </a:p>
          </p:txBody>
        </p:sp>
        <p:sp>
          <p:nvSpPr>
            <p:cNvPr id="8" name="Google Shape;388;p9">
              <a:extLst>
                <a:ext uri="{FF2B5EF4-FFF2-40B4-BE49-F238E27FC236}">
                  <a16:creationId xmlns:a16="http://schemas.microsoft.com/office/drawing/2014/main" id="{4E236C1A-ECE1-4906-DC8B-BF6ADE45C0ED}"/>
                </a:ext>
              </a:extLst>
            </p:cNvPr>
            <p:cNvSpPr txBox="1"/>
            <p:nvPr/>
          </p:nvSpPr>
          <p:spPr>
            <a:xfrm rot="-3117515">
              <a:off x="8808645" y="3316738"/>
              <a:ext cx="1147517" cy="373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bS21-2-V</a:t>
              </a:r>
              <a:endParaRPr/>
            </a:p>
          </p:txBody>
        </p:sp>
        <p:sp>
          <p:nvSpPr>
            <p:cNvPr id="9" name="Google Shape;389;p9">
              <a:extLst>
                <a:ext uri="{FF2B5EF4-FFF2-40B4-BE49-F238E27FC236}">
                  <a16:creationId xmlns:a16="http://schemas.microsoft.com/office/drawing/2014/main" id="{0FF2FA81-7B12-1940-12CF-190B391FE334}"/>
                </a:ext>
              </a:extLst>
            </p:cNvPr>
            <p:cNvSpPr txBox="1"/>
            <p:nvPr/>
          </p:nvSpPr>
          <p:spPr>
            <a:xfrm rot="-3117515">
              <a:off x="9234876" y="3318046"/>
              <a:ext cx="1147517" cy="373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bS21-3-V</a:t>
              </a:r>
              <a:endParaRPr/>
            </a:p>
          </p:txBody>
        </p:sp>
      </p:grpSp>
      <p:sp>
        <p:nvSpPr>
          <p:cNvPr id="17" name="Google Shape;390;p9">
            <a:extLst>
              <a:ext uri="{FF2B5EF4-FFF2-40B4-BE49-F238E27FC236}">
                <a16:creationId xmlns:a16="http://schemas.microsoft.com/office/drawing/2014/main" id="{0B275891-E090-AB0E-5816-31B633ED50DF}"/>
              </a:ext>
            </a:extLst>
          </p:cNvPr>
          <p:cNvSpPr txBox="1"/>
          <p:nvPr/>
        </p:nvSpPr>
        <p:spPr>
          <a:xfrm>
            <a:off x="5900765" y="3754282"/>
            <a:ext cx="16055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entury Gothic"/>
                <a:ea typeface="Century Gothic"/>
                <a:cs typeface="Century Gothic"/>
                <a:sym typeface="Century Gothic"/>
              </a:rPr>
              <a:t>α-VSVG</a:t>
            </a:r>
            <a:endParaRPr dirty="0"/>
          </a:p>
        </p:txBody>
      </p:sp>
    </p:spTree>
    <p:extLst>
      <p:ext uri="{BB962C8B-B14F-4D97-AF65-F5344CB8AC3E}">
        <p14:creationId xmlns:p14="http://schemas.microsoft.com/office/powerpoint/2010/main" val="454673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7B98-5E2B-D289-A0AA-666C17DEE3CF}"/>
              </a:ext>
            </a:extLst>
          </p:cNvPr>
          <p:cNvSpPr>
            <a:spLocks noGrp="1"/>
          </p:cNvSpPr>
          <p:nvPr>
            <p:ph type="title"/>
          </p:nvPr>
        </p:nvSpPr>
        <p:spPr/>
        <p:txBody>
          <a:bodyPr/>
          <a:lstStyle/>
          <a:p>
            <a:endParaRPr lang="en-US"/>
          </a:p>
        </p:txBody>
      </p:sp>
      <p:pic>
        <p:nvPicPr>
          <p:cNvPr id="4" name="Picture 3" descr="A graph of a normalized pulse&#10;&#10;Description automatically generated with medium confidence">
            <a:extLst>
              <a:ext uri="{FF2B5EF4-FFF2-40B4-BE49-F238E27FC236}">
                <a16:creationId xmlns:a16="http://schemas.microsoft.com/office/drawing/2014/main" id="{55231200-A495-8F69-CCA0-2F80A5BAFD08}"/>
              </a:ext>
            </a:extLst>
          </p:cNvPr>
          <p:cNvPicPr>
            <a:picLocks noChangeAspect="1"/>
          </p:cNvPicPr>
          <p:nvPr/>
        </p:nvPicPr>
        <p:blipFill>
          <a:blip r:embed="rId2"/>
          <a:stretch>
            <a:fillRect/>
          </a:stretch>
        </p:blipFill>
        <p:spPr>
          <a:xfrm>
            <a:off x="2209800" y="1587594"/>
            <a:ext cx="7772400" cy="5107577"/>
          </a:xfrm>
          <a:prstGeom prst="rect">
            <a:avLst/>
          </a:prstGeom>
        </p:spPr>
      </p:pic>
    </p:spTree>
    <p:extLst>
      <p:ext uri="{BB962C8B-B14F-4D97-AF65-F5344CB8AC3E}">
        <p14:creationId xmlns:p14="http://schemas.microsoft.com/office/powerpoint/2010/main" val="1430503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D89E-706B-43DB-F681-34DB20FD652C}"/>
              </a:ext>
            </a:extLst>
          </p:cNvPr>
          <p:cNvSpPr>
            <a:spLocks noGrp="1"/>
          </p:cNvSpPr>
          <p:nvPr>
            <p:ph type="title"/>
          </p:nvPr>
        </p:nvSpPr>
        <p:spPr/>
        <p:txBody>
          <a:bodyPr/>
          <a:lstStyle/>
          <a:p>
            <a:r>
              <a:rPr lang="en-US" dirty="0"/>
              <a:t>70S Ribosomes can be pulled down</a:t>
            </a:r>
          </a:p>
        </p:txBody>
      </p:sp>
      <p:pic>
        <p:nvPicPr>
          <p:cNvPr id="5" name="Content Placeholder 4" descr="A graph of a dna test&#10;&#10;Description automatically generated">
            <a:extLst>
              <a:ext uri="{FF2B5EF4-FFF2-40B4-BE49-F238E27FC236}">
                <a16:creationId xmlns:a16="http://schemas.microsoft.com/office/drawing/2014/main" id="{A26C1427-C763-6120-5FA6-D5F82411C568}"/>
              </a:ext>
            </a:extLst>
          </p:cNvPr>
          <p:cNvPicPr>
            <a:picLocks noGrp="1" noChangeAspect="1"/>
          </p:cNvPicPr>
          <p:nvPr>
            <p:ph idx="4294967295"/>
          </p:nvPr>
        </p:nvPicPr>
        <p:blipFill>
          <a:blip r:embed="rId2"/>
          <a:stretch>
            <a:fillRect/>
          </a:stretch>
        </p:blipFill>
        <p:spPr>
          <a:xfrm>
            <a:off x="2994644" y="1690688"/>
            <a:ext cx="4921250" cy="4291012"/>
          </a:xfrm>
        </p:spPr>
      </p:pic>
      <p:sp>
        <p:nvSpPr>
          <p:cNvPr id="3" name="TextBox 2">
            <a:extLst>
              <a:ext uri="{FF2B5EF4-FFF2-40B4-BE49-F238E27FC236}">
                <a16:creationId xmlns:a16="http://schemas.microsoft.com/office/drawing/2014/main" id="{A578C6DA-09A7-C815-0697-DA2A6A5B7D51}"/>
              </a:ext>
            </a:extLst>
          </p:cNvPr>
          <p:cNvSpPr txBox="1"/>
          <p:nvPr/>
        </p:nvSpPr>
        <p:spPr>
          <a:xfrm>
            <a:off x="7216877" y="2467897"/>
            <a:ext cx="2435282" cy="400110"/>
          </a:xfrm>
          <a:prstGeom prst="rect">
            <a:avLst/>
          </a:prstGeom>
          <a:noFill/>
        </p:spPr>
        <p:txBody>
          <a:bodyPr wrap="none" rtlCol="0">
            <a:spAutoFit/>
          </a:bodyPr>
          <a:lstStyle/>
          <a:p>
            <a:r>
              <a:rPr lang="en-US" sz="2000" dirty="0">
                <a:latin typeface="Helvetica" pitchFamily="2" charset="0"/>
              </a:rPr>
              <a:t>Immunoprecipitated</a:t>
            </a:r>
          </a:p>
        </p:txBody>
      </p:sp>
      <p:sp>
        <p:nvSpPr>
          <p:cNvPr id="4" name="TextBox 3">
            <a:extLst>
              <a:ext uri="{FF2B5EF4-FFF2-40B4-BE49-F238E27FC236}">
                <a16:creationId xmlns:a16="http://schemas.microsoft.com/office/drawing/2014/main" id="{10124D83-5190-6F8A-89EB-94256BE74D24}"/>
              </a:ext>
            </a:extLst>
          </p:cNvPr>
          <p:cNvSpPr txBox="1"/>
          <p:nvPr/>
        </p:nvSpPr>
        <p:spPr>
          <a:xfrm>
            <a:off x="7216877" y="2816196"/>
            <a:ext cx="1980479" cy="400110"/>
          </a:xfrm>
          <a:prstGeom prst="rect">
            <a:avLst/>
          </a:prstGeom>
          <a:noFill/>
        </p:spPr>
        <p:txBody>
          <a:bodyPr wrap="none" rtlCol="0">
            <a:spAutoFit/>
          </a:bodyPr>
          <a:lstStyle/>
          <a:p>
            <a:r>
              <a:rPr lang="en-US" sz="2000" dirty="0">
                <a:latin typeface="Helvetica" pitchFamily="2" charset="0"/>
              </a:rPr>
              <a:t>Total ribosomes</a:t>
            </a:r>
          </a:p>
        </p:txBody>
      </p:sp>
    </p:spTree>
    <p:extLst>
      <p:ext uri="{BB962C8B-B14F-4D97-AF65-F5344CB8AC3E}">
        <p14:creationId xmlns:p14="http://schemas.microsoft.com/office/powerpoint/2010/main" val="2927774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na sample&#10;&#10;Description automatically generated">
            <a:extLst>
              <a:ext uri="{FF2B5EF4-FFF2-40B4-BE49-F238E27FC236}">
                <a16:creationId xmlns:a16="http://schemas.microsoft.com/office/drawing/2014/main" id="{041874AF-8C6B-90AA-B1C5-9567BECDF210}"/>
              </a:ext>
            </a:extLst>
          </p:cNvPr>
          <p:cNvPicPr>
            <a:picLocks noChangeAspect="1"/>
          </p:cNvPicPr>
          <p:nvPr/>
        </p:nvPicPr>
        <p:blipFill>
          <a:blip r:embed="rId2"/>
          <a:stretch>
            <a:fillRect/>
          </a:stretch>
        </p:blipFill>
        <p:spPr>
          <a:xfrm>
            <a:off x="2209800" y="753204"/>
            <a:ext cx="7772400" cy="6104796"/>
          </a:xfrm>
          <a:prstGeom prst="rect">
            <a:avLst/>
          </a:prstGeom>
        </p:spPr>
      </p:pic>
      <p:sp>
        <p:nvSpPr>
          <p:cNvPr id="6" name="TextBox 5">
            <a:extLst>
              <a:ext uri="{FF2B5EF4-FFF2-40B4-BE49-F238E27FC236}">
                <a16:creationId xmlns:a16="http://schemas.microsoft.com/office/drawing/2014/main" id="{7997EC28-FEA4-8F18-60FE-85A1730E1797}"/>
              </a:ext>
            </a:extLst>
          </p:cNvPr>
          <p:cNvSpPr txBox="1"/>
          <p:nvPr/>
        </p:nvSpPr>
        <p:spPr>
          <a:xfrm>
            <a:off x="2909054" y="197170"/>
            <a:ext cx="479683" cy="369332"/>
          </a:xfrm>
          <a:prstGeom prst="rect">
            <a:avLst/>
          </a:prstGeom>
          <a:noFill/>
        </p:spPr>
        <p:txBody>
          <a:bodyPr wrap="none" rtlCol="0">
            <a:spAutoFit/>
          </a:bodyPr>
          <a:lstStyle/>
          <a:p>
            <a:r>
              <a:rPr lang="en-US" dirty="0"/>
              <a:t>LYS</a:t>
            </a:r>
          </a:p>
        </p:txBody>
      </p:sp>
      <p:sp>
        <p:nvSpPr>
          <p:cNvPr id="7" name="TextBox 6">
            <a:extLst>
              <a:ext uri="{FF2B5EF4-FFF2-40B4-BE49-F238E27FC236}">
                <a16:creationId xmlns:a16="http://schemas.microsoft.com/office/drawing/2014/main" id="{381E2108-BF0E-DDBC-B84C-CB0D684E127A}"/>
              </a:ext>
            </a:extLst>
          </p:cNvPr>
          <p:cNvSpPr txBox="1"/>
          <p:nvPr/>
        </p:nvSpPr>
        <p:spPr>
          <a:xfrm>
            <a:off x="3806263" y="190500"/>
            <a:ext cx="519694" cy="369332"/>
          </a:xfrm>
          <a:prstGeom prst="rect">
            <a:avLst/>
          </a:prstGeom>
          <a:noFill/>
        </p:spPr>
        <p:txBody>
          <a:bodyPr wrap="none" rtlCol="0">
            <a:spAutoFit/>
          </a:bodyPr>
          <a:lstStyle/>
          <a:p>
            <a:r>
              <a:rPr lang="en-US" dirty="0"/>
              <a:t>FT1</a:t>
            </a:r>
          </a:p>
        </p:txBody>
      </p:sp>
      <p:sp>
        <p:nvSpPr>
          <p:cNvPr id="8" name="TextBox 7">
            <a:extLst>
              <a:ext uri="{FF2B5EF4-FFF2-40B4-BE49-F238E27FC236}">
                <a16:creationId xmlns:a16="http://schemas.microsoft.com/office/drawing/2014/main" id="{CA396AE1-1A41-B16E-DA76-C52B2BD0CD5E}"/>
              </a:ext>
            </a:extLst>
          </p:cNvPr>
          <p:cNvSpPr txBox="1"/>
          <p:nvPr/>
        </p:nvSpPr>
        <p:spPr>
          <a:xfrm>
            <a:off x="4669482" y="190500"/>
            <a:ext cx="519694" cy="369332"/>
          </a:xfrm>
          <a:prstGeom prst="rect">
            <a:avLst/>
          </a:prstGeom>
          <a:noFill/>
        </p:spPr>
        <p:txBody>
          <a:bodyPr wrap="none" rtlCol="0">
            <a:spAutoFit/>
          </a:bodyPr>
          <a:lstStyle/>
          <a:p>
            <a:r>
              <a:rPr lang="en-US" dirty="0"/>
              <a:t>FT2</a:t>
            </a:r>
          </a:p>
        </p:txBody>
      </p:sp>
      <p:sp>
        <p:nvSpPr>
          <p:cNvPr id="9" name="TextBox 8">
            <a:extLst>
              <a:ext uri="{FF2B5EF4-FFF2-40B4-BE49-F238E27FC236}">
                <a16:creationId xmlns:a16="http://schemas.microsoft.com/office/drawing/2014/main" id="{38E0357C-64D0-D8EA-6BE3-A3A77EFC7CA5}"/>
              </a:ext>
            </a:extLst>
          </p:cNvPr>
          <p:cNvSpPr txBox="1"/>
          <p:nvPr/>
        </p:nvSpPr>
        <p:spPr>
          <a:xfrm>
            <a:off x="5558156" y="190500"/>
            <a:ext cx="519694" cy="369332"/>
          </a:xfrm>
          <a:prstGeom prst="rect">
            <a:avLst/>
          </a:prstGeom>
          <a:noFill/>
        </p:spPr>
        <p:txBody>
          <a:bodyPr wrap="none" rtlCol="0">
            <a:spAutoFit/>
          </a:bodyPr>
          <a:lstStyle/>
          <a:p>
            <a:r>
              <a:rPr lang="en-US" dirty="0"/>
              <a:t>FT3</a:t>
            </a:r>
          </a:p>
        </p:txBody>
      </p:sp>
      <p:sp>
        <p:nvSpPr>
          <p:cNvPr id="10" name="TextBox 9">
            <a:extLst>
              <a:ext uri="{FF2B5EF4-FFF2-40B4-BE49-F238E27FC236}">
                <a16:creationId xmlns:a16="http://schemas.microsoft.com/office/drawing/2014/main" id="{4EEE3A01-9049-3F02-6984-3095716011EE}"/>
              </a:ext>
            </a:extLst>
          </p:cNvPr>
          <p:cNvSpPr txBox="1"/>
          <p:nvPr/>
        </p:nvSpPr>
        <p:spPr>
          <a:xfrm>
            <a:off x="6456936" y="190500"/>
            <a:ext cx="519694" cy="369332"/>
          </a:xfrm>
          <a:prstGeom prst="rect">
            <a:avLst/>
          </a:prstGeom>
          <a:noFill/>
        </p:spPr>
        <p:txBody>
          <a:bodyPr wrap="square" rtlCol="0">
            <a:spAutoFit/>
          </a:bodyPr>
          <a:lstStyle/>
          <a:p>
            <a:r>
              <a:rPr lang="en-US" dirty="0"/>
              <a:t>FT4</a:t>
            </a:r>
          </a:p>
        </p:txBody>
      </p:sp>
      <p:sp>
        <p:nvSpPr>
          <p:cNvPr id="11" name="TextBox 10">
            <a:extLst>
              <a:ext uri="{FF2B5EF4-FFF2-40B4-BE49-F238E27FC236}">
                <a16:creationId xmlns:a16="http://schemas.microsoft.com/office/drawing/2014/main" id="{D8CFB553-1AE1-AA30-44B9-0A8B179D6461}"/>
              </a:ext>
            </a:extLst>
          </p:cNvPr>
          <p:cNvSpPr txBox="1"/>
          <p:nvPr/>
        </p:nvSpPr>
        <p:spPr>
          <a:xfrm>
            <a:off x="8683666" y="190500"/>
            <a:ext cx="511679" cy="369332"/>
          </a:xfrm>
          <a:prstGeom prst="rect">
            <a:avLst/>
          </a:prstGeom>
          <a:noFill/>
        </p:spPr>
        <p:txBody>
          <a:bodyPr wrap="none" rtlCol="0">
            <a:spAutoFit/>
          </a:bodyPr>
          <a:lstStyle/>
          <a:p>
            <a:r>
              <a:rPr lang="en-US" dirty="0"/>
              <a:t>EL1</a:t>
            </a:r>
          </a:p>
        </p:txBody>
      </p:sp>
      <p:sp>
        <p:nvSpPr>
          <p:cNvPr id="12" name="TextBox 11">
            <a:extLst>
              <a:ext uri="{FF2B5EF4-FFF2-40B4-BE49-F238E27FC236}">
                <a16:creationId xmlns:a16="http://schemas.microsoft.com/office/drawing/2014/main" id="{FF51B9F9-981C-28FC-3529-9DD1A06C7CC6}"/>
              </a:ext>
            </a:extLst>
          </p:cNvPr>
          <p:cNvSpPr txBox="1"/>
          <p:nvPr/>
        </p:nvSpPr>
        <p:spPr>
          <a:xfrm>
            <a:off x="8003939" y="51999"/>
            <a:ext cx="513282" cy="646331"/>
          </a:xfrm>
          <a:prstGeom prst="rect">
            <a:avLst/>
          </a:prstGeom>
          <a:noFill/>
        </p:spPr>
        <p:txBody>
          <a:bodyPr wrap="none" rtlCol="0">
            <a:spAutoFit/>
          </a:bodyPr>
          <a:lstStyle/>
          <a:p>
            <a:r>
              <a:rPr lang="en-US" dirty="0"/>
              <a:t>1X </a:t>
            </a:r>
          </a:p>
          <a:p>
            <a:r>
              <a:rPr lang="en-US" dirty="0"/>
              <a:t>SLB</a:t>
            </a:r>
          </a:p>
        </p:txBody>
      </p:sp>
      <p:sp>
        <p:nvSpPr>
          <p:cNvPr id="13" name="TextBox 12">
            <a:extLst>
              <a:ext uri="{FF2B5EF4-FFF2-40B4-BE49-F238E27FC236}">
                <a16:creationId xmlns:a16="http://schemas.microsoft.com/office/drawing/2014/main" id="{366D9704-F0EB-D2EA-7273-CE8D079F42F8}"/>
              </a:ext>
            </a:extLst>
          </p:cNvPr>
          <p:cNvSpPr txBox="1"/>
          <p:nvPr/>
        </p:nvSpPr>
        <p:spPr>
          <a:xfrm>
            <a:off x="7215400" y="52000"/>
            <a:ext cx="833498" cy="646331"/>
          </a:xfrm>
          <a:prstGeom prst="rect">
            <a:avLst/>
          </a:prstGeom>
          <a:noFill/>
        </p:spPr>
        <p:txBody>
          <a:bodyPr wrap="none" rtlCol="0">
            <a:spAutoFit/>
          </a:bodyPr>
          <a:lstStyle/>
          <a:p>
            <a:r>
              <a:rPr lang="en-US" dirty="0"/>
              <a:t>Ni-NTA</a:t>
            </a:r>
          </a:p>
          <a:p>
            <a:r>
              <a:rPr lang="en-US" dirty="0"/>
              <a:t>Beads</a:t>
            </a:r>
          </a:p>
        </p:txBody>
      </p:sp>
      <p:sp>
        <p:nvSpPr>
          <p:cNvPr id="14" name="TextBox 13">
            <a:extLst>
              <a:ext uri="{FF2B5EF4-FFF2-40B4-BE49-F238E27FC236}">
                <a16:creationId xmlns:a16="http://schemas.microsoft.com/office/drawing/2014/main" id="{591B62D2-53CE-0ABA-0D9C-709791461487}"/>
              </a:ext>
            </a:extLst>
          </p:cNvPr>
          <p:cNvSpPr txBox="1"/>
          <p:nvPr/>
        </p:nvSpPr>
        <p:spPr>
          <a:xfrm>
            <a:off x="4564727" y="43742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4A2F6BC5-2F4F-CDF2-C3BD-31F181DEAA27}"/>
              </a:ext>
            </a:extLst>
          </p:cNvPr>
          <p:cNvSpPr txBox="1"/>
          <p:nvPr/>
        </p:nvSpPr>
        <p:spPr>
          <a:xfrm>
            <a:off x="7225143" y="471852"/>
            <a:ext cx="300082"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1019C67D-CB64-0228-2E6D-024D4A1DC56F}"/>
              </a:ext>
            </a:extLst>
          </p:cNvPr>
          <p:cNvSpPr txBox="1"/>
          <p:nvPr/>
        </p:nvSpPr>
        <p:spPr>
          <a:xfrm>
            <a:off x="6309530" y="461664"/>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C49F183D-3DCF-83DC-CD98-901238FA6276}"/>
              </a:ext>
            </a:extLst>
          </p:cNvPr>
          <p:cNvSpPr txBox="1"/>
          <p:nvPr/>
        </p:nvSpPr>
        <p:spPr>
          <a:xfrm>
            <a:off x="8557489" y="471852"/>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E9BE736E-9369-CB28-9908-D4A471592A89}"/>
              </a:ext>
            </a:extLst>
          </p:cNvPr>
          <p:cNvSpPr txBox="1"/>
          <p:nvPr/>
        </p:nvSpPr>
        <p:spPr>
          <a:xfrm>
            <a:off x="5470597" y="451921"/>
            <a:ext cx="300082"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BC89E36E-927B-A636-E706-661F271844BE}"/>
              </a:ext>
            </a:extLst>
          </p:cNvPr>
          <p:cNvSpPr txBox="1"/>
          <p:nvPr/>
        </p:nvSpPr>
        <p:spPr>
          <a:xfrm>
            <a:off x="3685232" y="451365"/>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8F8C869D-E483-B43F-E07B-35DDCECD0ECD}"/>
              </a:ext>
            </a:extLst>
          </p:cNvPr>
          <p:cNvSpPr txBox="1"/>
          <p:nvPr/>
        </p:nvSpPr>
        <p:spPr>
          <a:xfrm>
            <a:off x="2759013" y="436709"/>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FCE2C2CD-548A-B0D6-8B58-424545EB87E0}"/>
              </a:ext>
            </a:extLst>
          </p:cNvPr>
          <p:cNvSpPr txBox="1"/>
          <p:nvPr/>
        </p:nvSpPr>
        <p:spPr>
          <a:xfrm>
            <a:off x="6782072" y="461664"/>
            <a:ext cx="255198"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B8DF81A5-51C3-89A6-8B20-E0E09FCB0CB2}"/>
              </a:ext>
            </a:extLst>
          </p:cNvPr>
          <p:cNvSpPr txBox="1"/>
          <p:nvPr/>
        </p:nvSpPr>
        <p:spPr>
          <a:xfrm>
            <a:off x="7697299" y="471852"/>
            <a:ext cx="255198"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5E3527CA-C63D-FC33-DCD8-BAC1FF719EFE}"/>
              </a:ext>
            </a:extLst>
          </p:cNvPr>
          <p:cNvSpPr txBox="1"/>
          <p:nvPr/>
        </p:nvSpPr>
        <p:spPr>
          <a:xfrm>
            <a:off x="9031476" y="461664"/>
            <a:ext cx="255198"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DE9F7C83-57D4-B66F-F080-5E49AEF17059}"/>
              </a:ext>
            </a:extLst>
          </p:cNvPr>
          <p:cNvSpPr txBox="1"/>
          <p:nvPr/>
        </p:nvSpPr>
        <p:spPr>
          <a:xfrm>
            <a:off x="5930316" y="444566"/>
            <a:ext cx="255198"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E7B4A70F-04BD-078C-C670-DA7DBD164CF9}"/>
              </a:ext>
            </a:extLst>
          </p:cNvPr>
          <p:cNvSpPr txBox="1"/>
          <p:nvPr/>
        </p:nvSpPr>
        <p:spPr>
          <a:xfrm>
            <a:off x="5068215" y="444566"/>
            <a:ext cx="255198"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C454E747-E956-5D6F-D73D-CD72BA31B427}"/>
              </a:ext>
            </a:extLst>
          </p:cNvPr>
          <p:cNvSpPr txBox="1"/>
          <p:nvPr/>
        </p:nvSpPr>
        <p:spPr>
          <a:xfrm>
            <a:off x="4167703" y="444566"/>
            <a:ext cx="255198"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B1E5B6EB-0F80-74C2-9AEB-5071C6D11DC4}"/>
              </a:ext>
            </a:extLst>
          </p:cNvPr>
          <p:cNvSpPr txBox="1"/>
          <p:nvPr/>
        </p:nvSpPr>
        <p:spPr>
          <a:xfrm>
            <a:off x="3262320" y="433752"/>
            <a:ext cx="255198" cy="369332"/>
          </a:xfrm>
          <a:prstGeom prst="rect">
            <a:avLst/>
          </a:prstGeom>
          <a:noFill/>
        </p:spPr>
        <p:txBody>
          <a:bodyPr wrap="none" rtlCol="0">
            <a:spAutoFit/>
          </a:bodyPr>
          <a:lstStyle/>
          <a:p>
            <a:r>
              <a:rPr lang="en-US" dirty="0"/>
              <a:t>-</a:t>
            </a:r>
          </a:p>
        </p:txBody>
      </p:sp>
      <p:sp>
        <p:nvSpPr>
          <p:cNvPr id="28" name="TextBox 27">
            <a:extLst>
              <a:ext uri="{FF2B5EF4-FFF2-40B4-BE49-F238E27FC236}">
                <a16:creationId xmlns:a16="http://schemas.microsoft.com/office/drawing/2014/main" id="{E62368AA-AE81-2544-B0CC-8F4AEB41F254}"/>
              </a:ext>
            </a:extLst>
          </p:cNvPr>
          <p:cNvSpPr txBox="1"/>
          <p:nvPr/>
        </p:nvSpPr>
        <p:spPr>
          <a:xfrm rot="18763921">
            <a:off x="9280699" y="51998"/>
            <a:ext cx="1207382" cy="646331"/>
          </a:xfrm>
          <a:prstGeom prst="rect">
            <a:avLst/>
          </a:prstGeom>
          <a:noFill/>
        </p:spPr>
        <p:txBody>
          <a:bodyPr wrap="none" rtlCol="0">
            <a:spAutoFit/>
          </a:bodyPr>
          <a:lstStyle/>
          <a:p>
            <a:r>
              <a:rPr lang="en-US" dirty="0"/>
              <a:t>Hannah’s</a:t>
            </a:r>
          </a:p>
          <a:p>
            <a:r>
              <a:rPr lang="en-US" dirty="0"/>
              <a:t>Ribosomes</a:t>
            </a:r>
          </a:p>
        </p:txBody>
      </p:sp>
      <p:sp>
        <p:nvSpPr>
          <p:cNvPr id="29" name="TextBox 28">
            <a:extLst>
              <a:ext uri="{FF2B5EF4-FFF2-40B4-BE49-F238E27FC236}">
                <a16:creationId xmlns:a16="http://schemas.microsoft.com/office/drawing/2014/main" id="{2F259A63-501A-4D3F-30AB-E48A51E67DA5}"/>
              </a:ext>
            </a:extLst>
          </p:cNvPr>
          <p:cNvSpPr txBox="1"/>
          <p:nvPr/>
        </p:nvSpPr>
        <p:spPr>
          <a:xfrm rot="18654439">
            <a:off x="1407814" y="270312"/>
            <a:ext cx="1298753" cy="646331"/>
          </a:xfrm>
          <a:prstGeom prst="rect">
            <a:avLst/>
          </a:prstGeom>
          <a:noFill/>
        </p:spPr>
        <p:txBody>
          <a:bodyPr wrap="none" rtlCol="0">
            <a:spAutoFit/>
          </a:bodyPr>
          <a:lstStyle/>
          <a:p>
            <a:r>
              <a:rPr lang="en-US" dirty="0" err="1"/>
              <a:t>BenchMark</a:t>
            </a:r>
            <a:endParaRPr lang="en-US" dirty="0"/>
          </a:p>
          <a:p>
            <a:r>
              <a:rPr lang="en-US" dirty="0"/>
              <a:t>Ladder 1:10</a:t>
            </a:r>
          </a:p>
        </p:txBody>
      </p:sp>
      <p:sp>
        <p:nvSpPr>
          <p:cNvPr id="30" name="TextBox 29">
            <a:extLst>
              <a:ext uri="{FF2B5EF4-FFF2-40B4-BE49-F238E27FC236}">
                <a16:creationId xmlns:a16="http://schemas.microsoft.com/office/drawing/2014/main" id="{D3CF4C9A-F8E6-92DF-A0B9-3637A45E1FB5}"/>
              </a:ext>
            </a:extLst>
          </p:cNvPr>
          <p:cNvSpPr txBox="1"/>
          <p:nvPr/>
        </p:nvSpPr>
        <p:spPr>
          <a:xfrm>
            <a:off x="533400" y="2806700"/>
            <a:ext cx="1510093" cy="923330"/>
          </a:xfrm>
          <a:prstGeom prst="rect">
            <a:avLst/>
          </a:prstGeom>
          <a:noFill/>
        </p:spPr>
        <p:txBody>
          <a:bodyPr wrap="none" rtlCol="0">
            <a:spAutoFit/>
          </a:bodyPr>
          <a:lstStyle/>
          <a:p>
            <a:r>
              <a:rPr lang="en-US" dirty="0"/>
              <a:t>Silver Stain of </a:t>
            </a:r>
          </a:p>
          <a:p>
            <a:r>
              <a:rPr lang="en-US" dirty="0"/>
              <a:t>His6 IP</a:t>
            </a:r>
          </a:p>
          <a:p>
            <a:r>
              <a:rPr lang="en-US" dirty="0"/>
              <a:t>11/7/23</a:t>
            </a:r>
          </a:p>
        </p:txBody>
      </p:sp>
    </p:spTree>
    <p:extLst>
      <p:ext uri="{BB962C8B-B14F-4D97-AF65-F5344CB8AC3E}">
        <p14:creationId xmlns:p14="http://schemas.microsoft.com/office/powerpoint/2010/main" val="139224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na sample&#10;&#10;Description automatically generated">
            <a:extLst>
              <a:ext uri="{FF2B5EF4-FFF2-40B4-BE49-F238E27FC236}">
                <a16:creationId xmlns:a16="http://schemas.microsoft.com/office/drawing/2014/main" id="{041874AF-8C6B-90AA-B1C5-9567BECDF210}"/>
              </a:ext>
            </a:extLst>
          </p:cNvPr>
          <p:cNvPicPr>
            <a:picLocks noChangeAspect="1"/>
          </p:cNvPicPr>
          <p:nvPr/>
        </p:nvPicPr>
        <p:blipFill>
          <a:blip r:embed="rId2"/>
          <a:stretch>
            <a:fillRect/>
          </a:stretch>
        </p:blipFill>
        <p:spPr>
          <a:xfrm>
            <a:off x="2209800" y="753204"/>
            <a:ext cx="7772400" cy="6104796"/>
          </a:xfrm>
          <a:prstGeom prst="rect">
            <a:avLst/>
          </a:prstGeom>
        </p:spPr>
      </p:pic>
      <p:sp>
        <p:nvSpPr>
          <p:cNvPr id="6" name="TextBox 5">
            <a:extLst>
              <a:ext uri="{FF2B5EF4-FFF2-40B4-BE49-F238E27FC236}">
                <a16:creationId xmlns:a16="http://schemas.microsoft.com/office/drawing/2014/main" id="{7997EC28-FEA4-8F18-60FE-85A1730E1797}"/>
              </a:ext>
            </a:extLst>
          </p:cNvPr>
          <p:cNvSpPr txBox="1"/>
          <p:nvPr/>
        </p:nvSpPr>
        <p:spPr>
          <a:xfrm>
            <a:off x="2909054" y="197170"/>
            <a:ext cx="479683" cy="369332"/>
          </a:xfrm>
          <a:prstGeom prst="rect">
            <a:avLst/>
          </a:prstGeom>
          <a:noFill/>
        </p:spPr>
        <p:txBody>
          <a:bodyPr wrap="none" rtlCol="0">
            <a:spAutoFit/>
          </a:bodyPr>
          <a:lstStyle/>
          <a:p>
            <a:r>
              <a:rPr lang="en-US" dirty="0"/>
              <a:t>LYS</a:t>
            </a:r>
          </a:p>
        </p:txBody>
      </p:sp>
      <p:sp>
        <p:nvSpPr>
          <p:cNvPr id="7" name="TextBox 6">
            <a:extLst>
              <a:ext uri="{FF2B5EF4-FFF2-40B4-BE49-F238E27FC236}">
                <a16:creationId xmlns:a16="http://schemas.microsoft.com/office/drawing/2014/main" id="{381E2108-BF0E-DDBC-B84C-CB0D684E127A}"/>
              </a:ext>
            </a:extLst>
          </p:cNvPr>
          <p:cNvSpPr txBox="1"/>
          <p:nvPr/>
        </p:nvSpPr>
        <p:spPr>
          <a:xfrm>
            <a:off x="3806263" y="190500"/>
            <a:ext cx="519694" cy="369332"/>
          </a:xfrm>
          <a:prstGeom prst="rect">
            <a:avLst/>
          </a:prstGeom>
          <a:noFill/>
        </p:spPr>
        <p:txBody>
          <a:bodyPr wrap="none" rtlCol="0">
            <a:spAutoFit/>
          </a:bodyPr>
          <a:lstStyle/>
          <a:p>
            <a:r>
              <a:rPr lang="en-US" dirty="0"/>
              <a:t>FT1</a:t>
            </a:r>
          </a:p>
        </p:txBody>
      </p:sp>
      <p:sp>
        <p:nvSpPr>
          <p:cNvPr id="8" name="TextBox 7">
            <a:extLst>
              <a:ext uri="{FF2B5EF4-FFF2-40B4-BE49-F238E27FC236}">
                <a16:creationId xmlns:a16="http://schemas.microsoft.com/office/drawing/2014/main" id="{CA396AE1-1A41-B16E-DA76-C52B2BD0CD5E}"/>
              </a:ext>
            </a:extLst>
          </p:cNvPr>
          <p:cNvSpPr txBox="1"/>
          <p:nvPr/>
        </p:nvSpPr>
        <p:spPr>
          <a:xfrm>
            <a:off x="4669482" y="190500"/>
            <a:ext cx="519694" cy="369332"/>
          </a:xfrm>
          <a:prstGeom prst="rect">
            <a:avLst/>
          </a:prstGeom>
          <a:noFill/>
        </p:spPr>
        <p:txBody>
          <a:bodyPr wrap="none" rtlCol="0">
            <a:spAutoFit/>
          </a:bodyPr>
          <a:lstStyle/>
          <a:p>
            <a:r>
              <a:rPr lang="en-US" dirty="0"/>
              <a:t>FT2</a:t>
            </a:r>
          </a:p>
        </p:txBody>
      </p:sp>
      <p:sp>
        <p:nvSpPr>
          <p:cNvPr id="9" name="TextBox 8">
            <a:extLst>
              <a:ext uri="{FF2B5EF4-FFF2-40B4-BE49-F238E27FC236}">
                <a16:creationId xmlns:a16="http://schemas.microsoft.com/office/drawing/2014/main" id="{38E0357C-64D0-D8EA-6BE3-A3A77EFC7CA5}"/>
              </a:ext>
            </a:extLst>
          </p:cNvPr>
          <p:cNvSpPr txBox="1"/>
          <p:nvPr/>
        </p:nvSpPr>
        <p:spPr>
          <a:xfrm>
            <a:off x="5558156" y="190500"/>
            <a:ext cx="519694" cy="369332"/>
          </a:xfrm>
          <a:prstGeom prst="rect">
            <a:avLst/>
          </a:prstGeom>
          <a:noFill/>
        </p:spPr>
        <p:txBody>
          <a:bodyPr wrap="none" rtlCol="0">
            <a:spAutoFit/>
          </a:bodyPr>
          <a:lstStyle/>
          <a:p>
            <a:r>
              <a:rPr lang="en-US" dirty="0"/>
              <a:t>FT3</a:t>
            </a:r>
          </a:p>
        </p:txBody>
      </p:sp>
      <p:sp>
        <p:nvSpPr>
          <p:cNvPr id="10" name="TextBox 9">
            <a:extLst>
              <a:ext uri="{FF2B5EF4-FFF2-40B4-BE49-F238E27FC236}">
                <a16:creationId xmlns:a16="http://schemas.microsoft.com/office/drawing/2014/main" id="{4EEE3A01-9049-3F02-6984-3095716011EE}"/>
              </a:ext>
            </a:extLst>
          </p:cNvPr>
          <p:cNvSpPr txBox="1"/>
          <p:nvPr/>
        </p:nvSpPr>
        <p:spPr>
          <a:xfrm>
            <a:off x="6456936" y="190500"/>
            <a:ext cx="519694" cy="369332"/>
          </a:xfrm>
          <a:prstGeom prst="rect">
            <a:avLst/>
          </a:prstGeom>
          <a:noFill/>
        </p:spPr>
        <p:txBody>
          <a:bodyPr wrap="square" rtlCol="0">
            <a:spAutoFit/>
          </a:bodyPr>
          <a:lstStyle/>
          <a:p>
            <a:r>
              <a:rPr lang="en-US" dirty="0"/>
              <a:t>FT4</a:t>
            </a:r>
          </a:p>
        </p:txBody>
      </p:sp>
      <p:sp>
        <p:nvSpPr>
          <p:cNvPr id="11" name="TextBox 10">
            <a:extLst>
              <a:ext uri="{FF2B5EF4-FFF2-40B4-BE49-F238E27FC236}">
                <a16:creationId xmlns:a16="http://schemas.microsoft.com/office/drawing/2014/main" id="{D8CFB553-1AE1-AA30-44B9-0A8B179D6461}"/>
              </a:ext>
            </a:extLst>
          </p:cNvPr>
          <p:cNvSpPr txBox="1"/>
          <p:nvPr/>
        </p:nvSpPr>
        <p:spPr>
          <a:xfrm>
            <a:off x="8683666" y="190500"/>
            <a:ext cx="511679" cy="369332"/>
          </a:xfrm>
          <a:prstGeom prst="rect">
            <a:avLst/>
          </a:prstGeom>
          <a:noFill/>
        </p:spPr>
        <p:txBody>
          <a:bodyPr wrap="none" rtlCol="0">
            <a:spAutoFit/>
          </a:bodyPr>
          <a:lstStyle/>
          <a:p>
            <a:r>
              <a:rPr lang="en-US" dirty="0"/>
              <a:t>EL1</a:t>
            </a:r>
          </a:p>
        </p:txBody>
      </p:sp>
      <p:sp>
        <p:nvSpPr>
          <p:cNvPr id="12" name="TextBox 11">
            <a:extLst>
              <a:ext uri="{FF2B5EF4-FFF2-40B4-BE49-F238E27FC236}">
                <a16:creationId xmlns:a16="http://schemas.microsoft.com/office/drawing/2014/main" id="{FF51B9F9-981C-28FC-3529-9DD1A06C7CC6}"/>
              </a:ext>
            </a:extLst>
          </p:cNvPr>
          <p:cNvSpPr txBox="1"/>
          <p:nvPr/>
        </p:nvSpPr>
        <p:spPr>
          <a:xfrm>
            <a:off x="8003939" y="51999"/>
            <a:ext cx="513282" cy="646331"/>
          </a:xfrm>
          <a:prstGeom prst="rect">
            <a:avLst/>
          </a:prstGeom>
          <a:noFill/>
        </p:spPr>
        <p:txBody>
          <a:bodyPr wrap="none" rtlCol="0">
            <a:spAutoFit/>
          </a:bodyPr>
          <a:lstStyle/>
          <a:p>
            <a:r>
              <a:rPr lang="en-US" dirty="0"/>
              <a:t>1X </a:t>
            </a:r>
          </a:p>
          <a:p>
            <a:r>
              <a:rPr lang="en-US" dirty="0"/>
              <a:t>SLB</a:t>
            </a:r>
          </a:p>
        </p:txBody>
      </p:sp>
      <p:sp>
        <p:nvSpPr>
          <p:cNvPr id="13" name="TextBox 12">
            <a:extLst>
              <a:ext uri="{FF2B5EF4-FFF2-40B4-BE49-F238E27FC236}">
                <a16:creationId xmlns:a16="http://schemas.microsoft.com/office/drawing/2014/main" id="{366D9704-F0EB-D2EA-7273-CE8D079F42F8}"/>
              </a:ext>
            </a:extLst>
          </p:cNvPr>
          <p:cNvSpPr txBox="1"/>
          <p:nvPr/>
        </p:nvSpPr>
        <p:spPr>
          <a:xfrm>
            <a:off x="7215400" y="52000"/>
            <a:ext cx="833498" cy="646331"/>
          </a:xfrm>
          <a:prstGeom prst="rect">
            <a:avLst/>
          </a:prstGeom>
          <a:noFill/>
        </p:spPr>
        <p:txBody>
          <a:bodyPr wrap="none" rtlCol="0">
            <a:spAutoFit/>
          </a:bodyPr>
          <a:lstStyle/>
          <a:p>
            <a:r>
              <a:rPr lang="en-US" dirty="0"/>
              <a:t>Ni-NTA</a:t>
            </a:r>
          </a:p>
          <a:p>
            <a:r>
              <a:rPr lang="en-US" dirty="0"/>
              <a:t>Beads</a:t>
            </a:r>
          </a:p>
        </p:txBody>
      </p:sp>
      <p:sp>
        <p:nvSpPr>
          <p:cNvPr id="14" name="TextBox 13">
            <a:extLst>
              <a:ext uri="{FF2B5EF4-FFF2-40B4-BE49-F238E27FC236}">
                <a16:creationId xmlns:a16="http://schemas.microsoft.com/office/drawing/2014/main" id="{591B62D2-53CE-0ABA-0D9C-709791461487}"/>
              </a:ext>
            </a:extLst>
          </p:cNvPr>
          <p:cNvSpPr txBox="1"/>
          <p:nvPr/>
        </p:nvSpPr>
        <p:spPr>
          <a:xfrm>
            <a:off x="4564727" y="437420"/>
            <a:ext cx="300082"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4A2F6BC5-2F4F-CDF2-C3BD-31F181DEAA27}"/>
              </a:ext>
            </a:extLst>
          </p:cNvPr>
          <p:cNvSpPr txBox="1"/>
          <p:nvPr/>
        </p:nvSpPr>
        <p:spPr>
          <a:xfrm>
            <a:off x="7225143" y="471852"/>
            <a:ext cx="300082"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1019C67D-CB64-0228-2E6D-024D4A1DC56F}"/>
              </a:ext>
            </a:extLst>
          </p:cNvPr>
          <p:cNvSpPr txBox="1"/>
          <p:nvPr/>
        </p:nvSpPr>
        <p:spPr>
          <a:xfrm>
            <a:off x="6309530" y="461664"/>
            <a:ext cx="300082" cy="369332"/>
          </a:xfrm>
          <a:prstGeom prst="rect">
            <a:avLst/>
          </a:prstGeom>
          <a:noFill/>
        </p:spPr>
        <p:txBody>
          <a:bodyPr wrap="none" rtlCol="0">
            <a:spAutoFit/>
          </a:bodyPr>
          <a:lstStyle/>
          <a:p>
            <a:r>
              <a:rPr lang="en-US" dirty="0"/>
              <a:t>+</a:t>
            </a:r>
          </a:p>
        </p:txBody>
      </p:sp>
      <p:sp>
        <p:nvSpPr>
          <p:cNvPr id="17" name="TextBox 16">
            <a:extLst>
              <a:ext uri="{FF2B5EF4-FFF2-40B4-BE49-F238E27FC236}">
                <a16:creationId xmlns:a16="http://schemas.microsoft.com/office/drawing/2014/main" id="{C49F183D-3DCF-83DC-CD98-901238FA6276}"/>
              </a:ext>
            </a:extLst>
          </p:cNvPr>
          <p:cNvSpPr txBox="1"/>
          <p:nvPr/>
        </p:nvSpPr>
        <p:spPr>
          <a:xfrm>
            <a:off x="8557489" y="471852"/>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E9BE736E-9369-CB28-9908-D4A471592A89}"/>
              </a:ext>
            </a:extLst>
          </p:cNvPr>
          <p:cNvSpPr txBox="1"/>
          <p:nvPr/>
        </p:nvSpPr>
        <p:spPr>
          <a:xfrm>
            <a:off x="5470597" y="451921"/>
            <a:ext cx="300082" cy="369332"/>
          </a:xfrm>
          <a:prstGeom prst="rect">
            <a:avLst/>
          </a:prstGeom>
          <a:noFill/>
        </p:spPr>
        <p:txBody>
          <a:bodyPr wrap="none" rtlCol="0">
            <a:spAutoFit/>
          </a:bodyPr>
          <a:lstStyle/>
          <a:p>
            <a:r>
              <a:rPr lang="en-US" dirty="0"/>
              <a:t>+</a:t>
            </a:r>
          </a:p>
        </p:txBody>
      </p:sp>
      <p:sp>
        <p:nvSpPr>
          <p:cNvPr id="19" name="TextBox 18">
            <a:extLst>
              <a:ext uri="{FF2B5EF4-FFF2-40B4-BE49-F238E27FC236}">
                <a16:creationId xmlns:a16="http://schemas.microsoft.com/office/drawing/2014/main" id="{BC89E36E-927B-A636-E706-661F271844BE}"/>
              </a:ext>
            </a:extLst>
          </p:cNvPr>
          <p:cNvSpPr txBox="1"/>
          <p:nvPr/>
        </p:nvSpPr>
        <p:spPr>
          <a:xfrm>
            <a:off x="3685232" y="451365"/>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8F8C869D-E483-B43F-E07B-35DDCECD0ECD}"/>
              </a:ext>
            </a:extLst>
          </p:cNvPr>
          <p:cNvSpPr txBox="1"/>
          <p:nvPr/>
        </p:nvSpPr>
        <p:spPr>
          <a:xfrm>
            <a:off x="2759013" y="436709"/>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FCE2C2CD-548A-B0D6-8B58-424545EB87E0}"/>
              </a:ext>
            </a:extLst>
          </p:cNvPr>
          <p:cNvSpPr txBox="1"/>
          <p:nvPr/>
        </p:nvSpPr>
        <p:spPr>
          <a:xfrm>
            <a:off x="6782072" y="461664"/>
            <a:ext cx="255198"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B8DF81A5-51C3-89A6-8B20-E0E09FCB0CB2}"/>
              </a:ext>
            </a:extLst>
          </p:cNvPr>
          <p:cNvSpPr txBox="1"/>
          <p:nvPr/>
        </p:nvSpPr>
        <p:spPr>
          <a:xfrm>
            <a:off x="7697299" y="471852"/>
            <a:ext cx="255198"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5E3527CA-C63D-FC33-DCD8-BAC1FF719EFE}"/>
              </a:ext>
            </a:extLst>
          </p:cNvPr>
          <p:cNvSpPr txBox="1"/>
          <p:nvPr/>
        </p:nvSpPr>
        <p:spPr>
          <a:xfrm>
            <a:off x="9031476" y="461664"/>
            <a:ext cx="255198"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DE9F7C83-57D4-B66F-F080-5E49AEF17059}"/>
              </a:ext>
            </a:extLst>
          </p:cNvPr>
          <p:cNvSpPr txBox="1"/>
          <p:nvPr/>
        </p:nvSpPr>
        <p:spPr>
          <a:xfrm>
            <a:off x="5930316" y="444566"/>
            <a:ext cx="255198"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E7B4A70F-04BD-078C-C670-DA7DBD164CF9}"/>
              </a:ext>
            </a:extLst>
          </p:cNvPr>
          <p:cNvSpPr txBox="1"/>
          <p:nvPr/>
        </p:nvSpPr>
        <p:spPr>
          <a:xfrm>
            <a:off x="5068215" y="444566"/>
            <a:ext cx="255198"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C454E747-E956-5D6F-D73D-CD72BA31B427}"/>
              </a:ext>
            </a:extLst>
          </p:cNvPr>
          <p:cNvSpPr txBox="1"/>
          <p:nvPr/>
        </p:nvSpPr>
        <p:spPr>
          <a:xfrm>
            <a:off x="4167703" y="444566"/>
            <a:ext cx="255198" cy="369332"/>
          </a:xfrm>
          <a:prstGeom prst="rect">
            <a:avLst/>
          </a:prstGeom>
          <a:noFill/>
        </p:spPr>
        <p:txBody>
          <a:bodyPr wrap="none" rtlCol="0">
            <a:spAutoFit/>
          </a:bodyPr>
          <a:lstStyle/>
          <a:p>
            <a:r>
              <a:rPr lang="en-US" dirty="0"/>
              <a:t>-</a:t>
            </a:r>
          </a:p>
        </p:txBody>
      </p:sp>
      <p:sp>
        <p:nvSpPr>
          <p:cNvPr id="27" name="TextBox 26">
            <a:extLst>
              <a:ext uri="{FF2B5EF4-FFF2-40B4-BE49-F238E27FC236}">
                <a16:creationId xmlns:a16="http://schemas.microsoft.com/office/drawing/2014/main" id="{B1E5B6EB-0F80-74C2-9AEB-5071C6D11DC4}"/>
              </a:ext>
            </a:extLst>
          </p:cNvPr>
          <p:cNvSpPr txBox="1"/>
          <p:nvPr/>
        </p:nvSpPr>
        <p:spPr>
          <a:xfrm>
            <a:off x="3262320" y="433752"/>
            <a:ext cx="255198" cy="369332"/>
          </a:xfrm>
          <a:prstGeom prst="rect">
            <a:avLst/>
          </a:prstGeom>
          <a:noFill/>
        </p:spPr>
        <p:txBody>
          <a:bodyPr wrap="none" rtlCol="0">
            <a:spAutoFit/>
          </a:bodyPr>
          <a:lstStyle/>
          <a:p>
            <a:r>
              <a:rPr lang="en-US" dirty="0"/>
              <a:t>-</a:t>
            </a:r>
          </a:p>
        </p:txBody>
      </p:sp>
      <p:sp>
        <p:nvSpPr>
          <p:cNvPr id="28" name="TextBox 27">
            <a:extLst>
              <a:ext uri="{FF2B5EF4-FFF2-40B4-BE49-F238E27FC236}">
                <a16:creationId xmlns:a16="http://schemas.microsoft.com/office/drawing/2014/main" id="{E62368AA-AE81-2544-B0CC-8F4AEB41F254}"/>
              </a:ext>
            </a:extLst>
          </p:cNvPr>
          <p:cNvSpPr txBox="1"/>
          <p:nvPr/>
        </p:nvSpPr>
        <p:spPr>
          <a:xfrm rot="18763921">
            <a:off x="9280699" y="51998"/>
            <a:ext cx="1207382" cy="646331"/>
          </a:xfrm>
          <a:prstGeom prst="rect">
            <a:avLst/>
          </a:prstGeom>
          <a:noFill/>
        </p:spPr>
        <p:txBody>
          <a:bodyPr wrap="none" rtlCol="0">
            <a:spAutoFit/>
          </a:bodyPr>
          <a:lstStyle/>
          <a:p>
            <a:r>
              <a:rPr lang="en-US" dirty="0"/>
              <a:t>Hannah’s</a:t>
            </a:r>
          </a:p>
          <a:p>
            <a:r>
              <a:rPr lang="en-US" dirty="0"/>
              <a:t>Ribosomes</a:t>
            </a:r>
          </a:p>
        </p:txBody>
      </p:sp>
      <p:sp>
        <p:nvSpPr>
          <p:cNvPr id="29" name="TextBox 28">
            <a:extLst>
              <a:ext uri="{FF2B5EF4-FFF2-40B4-BE49-F238E27FC236}">
                <a16:creationId xmlns:a16="http://schemas.microsoft.com/office/drawing/2014/main" id="{2F259A63-501A-4D3F-30AB-E48A51E67DA5}"/>
              </a:ext>
            </a:extLst>
          </p:cNvPr>
          <p:cNvSpPr txBox="1"/>
          <p:nvPr/>
        </p:nvSpPr>
        <p:spPr>
          <a:xfrm rot="18654439">
            <a:off x="1407814" y="270312"/>
            <a:ext cx="1298753" cy="646331"/>
          </a:xfrm>
          <a:prstGeom prst="rect">
            <a:avLst/>
          </a:prstGeom>
          <a:noFill/>
        </p:spPr>
        <p:txBody>
          <a:bodyPr wrap="none" rtlCol="0">
            <a:spAutoFit/>
          </a:bodyPr>
          <a:lstStyle/>
          <a:p>
            <a:r>
              <a:rPr lang="en-US" dirty="0" err="1"/>
              <a:t>BenchMark</a:t>
            </a:r>
            <a:endParaRPr lang="en-US" dirty="0"/>
          </a:p>
          <a:p>
            <a:r>
              <a:rPr lang="en-US" dirty="0"/>
              <a:t>Ladder 1:10</a:t>
            </a:r>
          </a:p>
        </p:txBody>
      </p:sp>
      <p:sp>
        <p:nvSpPr>
          <p:cNvPr id="30" name="TextBox 29">
            <a:extLst>
              <a:ext uri="{FF2B5EF4-FFF2-40B4-BE49-F238E27FC236}">
                <a16:creationId xmlns:a16="http://schemas.microsoft.com/office/drawing/2014/main" id="{D3CF4C9A-F8E6-92DF-A0B9-3637A45E1FB5}"/>
              </a:ext>
            </a:extLst>
          </p:cNvPr>
          <p:cNvSpPr txBox="1"/>
          <p:nvPr/>
        </p:nvSpPr>
        <p:spPr>
          <a:xfrm>
            <a:off x="533400" y="2806700"/>
            <a:ext cx="1211935" cy="646331"/>
          </a:xfrm>
          <a:prstGeom prst="rect">
            <a:avLst/>
          </a:prstGeom>
          <a:noFill/>
        </p:spPr>
        <p:txBody>
          <a:bodyPr wrap="none" rtlCol="0">
            <a:spAutoFit/>
          </a:bodyPr>
          <a:lstStyle/>
          <a:p>
            <a:r>
              <a:rPr lang="en-US" dirty="0"/>
              <a:t>Silver Stain</a:t>
            </a:r>
          </a:p>
          <a:p>
            <a:r>
              <a:rPr lang="en-US"/>
              <a:t>11/7/23</a:t>
            </a:r>
          </a:p>
        </p:txBody>
      </p:sp>
    </p:spTree>
    <p:extLst>
      <p:ext uri="{BB962C8B-B14F-4D97-AF65-F5344CB8AC3E}">
        <p14:creationId xmlns:p14="http://schemas.microsoft.com/office/powerpoint/2010/main" val="15126917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ight on a black background&#10;&#10;Description automatically generated">
            <a:extLst>
              <a:ext uri="{FF2B5EF4-FFF2-40B4-BE49-F238E27FC236}">
                <a16:creationId xmlns:a16="http://schemas.microsoft.com/office/drawing/2014/main" id="{3B7BE91E-19D2-7EDD-B8D6-F036F948EAA8}"/>
              </a:ext>
            </a:extLst>
          </p:cNvPr>
          <p:cNvPicPr>
            <a:picLocks noChangeAspect="1"/>
          </p:cNvPicPr>
          <p:nvPr/>
        </p:nvPicPr>
        <p:blipFill>
          <a:blip r:embed="rId2"/>
          <a:stretch>
            <a:fillRect/>
          </a:stretch>
        </p:blipFill>
        <p:spPr>
          <a:xfrm>
            <a:off x="2310312" y="1017942"/>
            <a:ext cx="7772400" cy="5527510"/>
          </a:xfrm>
          <a:prstGeom prst="rect">
            <a:avLst/>
          </a:prstGeom>
        </p:spPr>
      </p:pic>
      <p:pic>
        <p:nvPicPr>
          <p:cNvPr id="5" name="Picture 4" descr="A group of black text&#10;&#10;Description automatically generated">
            <a:extLst>
              <a:ext uri="{FF2B5EF4-FFF2-40B4-BE49-F238E27FC236}">
                <a16:creationId xmlns:a16="http://schemas.microsoft.com/office/drawing/2014/main" id="{64FB3329-0D21-4F97-DC5D-2D2B0C50BA9F}"/>
              </a:ext>
            </a:extLst>
          </p:cNvPr>
          <p:cNvPicPr>
            <a:picLocks noChangeAspect="1"/>
          </p:cNvPicPr>
          <p:nvPr/>
        </p:nvPicPr>
        <p:blipFill>
          <a:blip r:embed="rId3"/>
          <a:stretch>
            <a:fillRect/>
          </a:stretch>
        </p:blipFill>
        <p:spPr>
          <a:xfrm>
            <a:off x="2818855" y="0"/>
            <a:ext cx="6312081" cy="850900"/>
          </a:xfrm>
          <a:prstGeom prst="rect">
            <a:avLst/>
          </a:prstGeom>
        </p:spPr>
      </p:pic>
      <p:sp>
        <p:nvSpPr>
          <p:cNvPr id="6" name="TextBox 5">
            <a:extLst>
              <a:ext uri="{FF2B5EF4-FFF2-40B4-BE49-F238E27FC236}">
                <a16:creationId xmlns:a16="http://schemas.microsoft.com/office/drawing/2014/main" id="{64FB8A62-88C3-15E9-DF08-575F11A91F11}"/>
              </a:ext>
            </a:extLst>
          </p:cNvPr>
          <p:cNvSpPr txBox="1"/>
          <p:nvPr/>
        </p:nvSpPr>
        <p:spPr>
          <a:xfrm>
            <a:off x="9190264" y="204569"/>
            <a:ext cx="736035" cy="646331"/>
          </a:xfrm>
          <a:prstGeom prst="rect">
            <a:avLst/>
          </a:prstGeom>
          <a:noFill/>
        </p:spPr>
        <p:txBody>
          <a:bodyPr wrap="none" rtlCol="0">
            <a:spAutoFit/>
          </a:bodyPr>
          <a:lstStyle/>
          <a:p>
            <a:r>
              <a:rPr lang="en-US" dirty="0"/>
              <a:t>FLAG-</a:t>
            </a:r>
          </a:p>
          <a:p>
            <a:r>
              <a:rPr lang="en-US" dirty="0"/>
              <a:t>WCL</a:t>
            </a:r>
          </a:p>
        </p:txBody>
      </p:sp>
      <p:sp>
        <p:nvSpPr>
          <p:cNvPr id="7" name="TextBox 6">
            <a:extLst>
              <a:ext uri="{FF2B5EF4-FFF2-40B4-BE49-F238E27FC236}">
                <a16:creationId xmlns:a16="http://schemas.microsoft.com/office/drawing/2014/main" id="{CF40C3C9-C115-2B28-EDC9-F97BB1CF41CE}"/>
              </a:ext>
            </a:extLst>
          </p:cNvPr>
          <p:cNvSpPr txBox="1"/>
          <p:nvPr/>
        </p:nvSpPr>
        <p:spPr>
          <a:xfrm>
            <a:off x="10515600" y="3971109"/>
            <a:ext cx="1567993" cy="369332"/>
          </a:xfrm>
          <a:prstGeom prst="rect">
            <a:avLst/>
          </a:prstGeom>
          <a:noFill/>
        </p:spPr>
        <p:txBody>
          <a:bodyPr wrap="none" rtlCol="0">
            <a:spAutoFit/>
          </a:bodyPr>
          <a:lstStyle/>
          <a:p>
            <a:r>
              <a:rPr lang="el-GR" dirty="0"/>
              <a:t>α</a:t>
            </a:r>
            <a:r>
              <a:rPr lang="en-US" dirty="0"/>
              <a:t>-FLAG 1:1000</a:t>
            </a:r>
          </a:p>
        </p:txBody>
      </p:sp>
      <p:sp>
        <p:nvSpPr>
          <p:cNvPr id="8" name="TextBox 7">
            <a:extLst>
              <a:ext uri="{FF2B5EF4-FFF2-40B4-BE49-F238E27FC236}">
                <a16:creationId xmlns:a16="http://schemas.microsoft.com/office/drawing/2014/main" id="{6C5FC1E4-012C-336E-3DE9-82AE50736D5E}"/>
              </a:ext>
            </a:extLst>
          </p:cNvPr>
          <p:cNvSpPr txBox="1"/>
          <p:nvPr/>
        </p:nvSpPr>
        <p:spPr>
          <a:xfrm rot="18962769">
            <a:off x="1567690" y="393956"/>
            <a:ext cx="1396023" cy="646331"/>
          </a:xfrm>
          <a:prstGeom prst="rect">
            <a:avLst/>
          </a:prstGeom>
          <a:noFill/>
        </p:spPr>
        <p:txBody>
          <a:bodyPr wrap="none" rtlCol="0">
            <a:spAutoFit/>
          </a:bodyPr>
          <a:lstStyle/>
          <a:p>
            <a:r>
              <a:rPr lang="en-US" dirty="0" err="1"/>
              <a:t>WesternSure</a:t>
            </a:r>
            <a:endParaRPr lang="en-US" dirty="0"/>
          </a:p>
          <a:p>
            <a:r>
              <a:rPr lang="en-US" dirty="0"/>
              <a:t>Ladder</a:t>
            </a:r>
          </a:p>
        </p:txBody>
      </p:sp>
    </p:spTree>
    <p:extLst>
      <p:ext uri="{BB962C8B-B14F-4D97-AF65-F5344CB8AC3E}">
        <p14:creationId xmlns:p14="http://schemas.microsoft.com/office/powerpoint/2010/main" val="358084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957285D-D5CD-0DAF-5DD0-7C9B40502D35}"/>
              </a:ext>
            </a:extLst>
          </p:cNvPr>
          <p:cNvSpPr>
            <a:spLocks noGrp="1"/>
          </p:cNvSpPr>
          <p:nvPr>
            <p:ph type="title"/>
          </p:nvPr>
        </p:nvSpPr>
        <p:spPr/>
        <p:txBody>
          <a:bodyPr/>
          <a:lstStyle/>
          <a:p>
            <a:r>
              <a:rPr lang="en-US" dirty="0"/>
              <a:t>Central Dogma</a:t>
            </a:r>
          </a:p>
        </p:txBody>
      </p:sp>
      <p:pic>
        <p:nvPicPr>
          <p:cNvPr id="15" name="Picture 14" descr="A purple spiral with a white background&#10;&#10;Description automatically generated">
            <a:extLst>
              <a:ext uri="{FF2B5EF4-FFF2-40B4-BE49-F238E27FC236}">
                <a16:creationId xmlns:a16="http://schemas.microsoft.com/office/drawing/2014/main" id="{A72A80FA-4818-9FE0-8BE9-C405BE3B6122}"/>
              </a:ext>
            </a:extLst>
          </p:cNvPr>
          <p:cNvPicPr>
            <a:picLocks noChangeAspect="1"/>
          </p:cNvPicPr>
          <p:nvPr/>
        </p:nvPicPr>
        <p:blipFill>
          <a:blip r:embed="rId3"/>
          <a:stretch>
            <a:fillRect/>
          </a:stretch>
        </p:blipFill>
        <p:spPr>
          <a:xfrm>
            <a:off x="1714369" y="1789857"/>
            <a:ext cx="903680" cy="4357746"/>
          </a:xfrm>
          <a:prstGeom prst="rect">
            <a:avLst/>
          </a:prstGeom>
        </p:spPr>
      </p:pic>
      <p:pic>
        <p:nvPicPr>
          <p:cNvPr id="17" name="Picture 16" descr="A diagram of a blue and red object&#10;&#10;Description automatically generated">
            <a:extLst>
              <a:ext uri="{FF2B5EF4-FFF2-40B4-BE49-F238E27FC236}">
                <a16:creationId xmlns:a16="http://schemas.microsoft.com/office/drawing/2014/main" id="{5D691209-005D-BD07-1EF9-18B6DEA9D6E6}"/>
              </a:ext>
            </a:extLst>
          </p:cNvPr>
          <p:cNvPicPr>
            <a:picLocks noChangeAspect="1"/>
          </p:cNvPicPr>
          <p:nvPr/>
        </p:nvPicPr>
        <p:blipFill>
          <a:blip r:embed="rId4"/>
          <a:stretch>
            <a:fillRect/>
          </a:stretch>
        </p:blipFill>
        <p:spPr>
          <a:xfrm>
            <a:off x="2528059" y="2634650"/>
            <a:ext cx="2961122" cy="2089011"/>
          </a:xfrm>
          <a:prstGeom prst="rect">
            <a:avLst/>
          </a:prstGeom>
        </p:spPr>
      </p:pic>
      <p:pic>
        <p:nvPicPr>
          <p:cNvPr id="19" name="Picture 18" descr="A black line on a white background&#10;&#10;Description automatically generated">
            <a:extLst>
              <a:ext uri="{FF2B5EF4-FFF2-40B4-BE49-F238E27FC236}">
                <a16:creationId xmlns:a16="http://schemas.microsoft.com/office/drawing/2014/main" id="{89C8B196-DEA3-920B-7CBA-3F6ECC45CAFA}"/>
              </a:ext>
            </a:extLst>
          </p:cNvPr>
          <p:cNvPicPr>
            <a:picLocks noChangeAspect="1"/>
          </p:cNvPicPr>
          <p:nvPr/>
        </p:nvPicPr>
        <p:blipFill>
          <a:blip r:embed="rId5"/>
          <a:stretch>
            <a:fillRect/>
          </a:stretch>
        </p:blipFill>
        <p:spPr>
          <a:xfrm>
            <a:off x="5522165" y="2011112"/>
            <a:ext cx="973841" cy="3915236"/>
          </a:xfrm>
          <a:prstGeom prst="rect">
            <a:avLst/>
          </a:prstGeom>
        </p:spPr>
      </p:pic>
      <p:pic>
        <p:nvPicPr>
          <p:cNvPr id="21" name="Picture 20" descr="A black text on a white background&#10;&#10;Description automatically generated">
            <a:extLst>
              <a:ext uri="{FF2B5EF4-FFF2-40B4-BE49-F238E27FC236}">
                <a16:creationId xmlns:a16="http://schemas.microsoft.com/office/drawing/2014/main" id="{5839D5EC-FA5A-FC0D-4918-F70698FF5E75}"/>
              </a:ext>
            </a:extLst>
          </p:cNvPr>
          <p:cNvPicPr>
            <a:picLocks noChangeAspect="1"/>
          </p:cNvPicPr>
          <p:nvPr/>
        </p:nvPicPr>
        <p:blipFill>
          <a:blip r:embed="rId6"/>
          <a:stretch>
            <a:fillRect/>
          </a:stretch>
        </p:blipFill>
        <p:spPr>
          <a:xfrm>
            <a:off x="3065922" y="4577377"/>
            <a:ext cx="1616926" cy="498839"/>
          </a:xfrm>
          <a:prstGeom prst="rect">
            <a:avLst/>
          </a:prstGeom>
        </p:spPr>
      </p:pic>
      <p:pic>
        <p:nvPicPr>
          <p:cNvPr id="23" name="Picture 22" descr="A purple cloud with a black arrow&#10;&#10;Description automatically generated">
            <a:extLst>
              <a:ext uri="{FF2B5EF4-FFF2-40B4-BE49-F238E27FC236}">
                <a16:creationId xmlns:a16="http://schemas.microsoft.com/office/drawing/2014/main" id="{BECCBB7E-2AD3-D936-3A4A-BDF9B827E78F}"/>
              </a:ext>
            </a:extLst>
          </p:cNvPr>
          <p:cNvPicPr>
            <a:picLocks noChangeAspect="1"/>
          </p:cNvPicPr>
          <p:nvPr/>
        </p:nvPicPr>
        <p:blipFill>
          <a:blip r:embed="rId7"/>
          <a:stretch>
            <a:fillRect/>
          </a:stretch>
        </p:blipFill>
        <p:spPr>
          <a:xfrm>
            <a:off x="6600138" y="2634650"/>
            <a:ext cx="2396030" cy="1942727"/>
          </a:xfrm>
          <a:prstGeom prst="rect">
            <a:avLst/>
          </a:prstGeom>
        </p:spPr>
      </p:pic>
      <p:pic>
        <p:nvPicPr>
          <p:cNvPr id="25" name="Picture 24" descr="A purple beads on a white background&#10;&#10;Description automatically generated">
            <a:extLst>
              <a:ext uri="{FF2B5EF4-FFF2-40B4-BE49-F238E27FC236}">
                <a16:creationId xmlns:a16="http://schemas.microsoft.com/office/drawing/2014/main" id="{68601E53-A4C9-BB28-AC21-2C9E228E6309}"/>
              </a:ext>
            </a:extLst>
          </p:cNvPr>
          <p:cNvPicPr>
            <a:picLocks noChangeAspect="1"/>
          </p:cNvPicPr>
          <p:nvPr/>
        </p:nvPicPr>
        <p:blipFill>
          <a:blip r:embed="rId8"/>
          <a:stretch>
            <a:fillRect/>
          </a:stretch>
        </p:blipFill>
        <p:spPr>
          <a:xfrm>
            <a:off x="8996168" y="1875127"/>
            <a:ext cx="2072941" cy="4027428"/>
          </a:xfrm>
          <a:prstGeom prst="rect">
            <a:avLst/>
          </a:prstGeom>
        </p:spPr>
      </p:pic>
      <p:pic>
        <p:nvPicPr>
          <p:cNvPr id="27" name="Picture 26" descr="A black text on a white background&#10;&#10;Description automatically generated">
            <a:extLst>
              <a:ext uri="{FF2B5EF4-FFF2-40B4-BE49-F238E27FC236}">
                <a16:creationId xmlns:a16="http://schemas.microsoft.com/office/drawing/2014/main" id="{920E0A68-EB79-B171-5607-622146C90C86}"/>
              </a:ext>
            </a:extLst>
          </p:cNvPr>
          <p:cNvPicPr>
            <a:picLocks noChangeAspect="1"/>
          </p:cNvPicPr>
          <p:nvPr/>
        </p:nvPicPr>
        <p:blipFill>
          <a:blip r:embed="rId9"/>
          <a:stretch>
            <a:fillRect/>
          </a:stretch>
        </p:blipFill>
        <p:spPr>
          <a:xfrm>
            <a:off x="7019312" y="4577377"/>
            <a:ext cx="1453550" cy="456347"/>
          </a:xfrm>
          <a:prstGeom prst="rect">
            <a:avLst/>
          </a:prstGeom>
        </p:spPr>
      </p:pic>
      <p:sp>
        <p:nvSpPr>
          <p:cNvPr id="28" name="Rectangle 27">
            <a:extLst>
              <a:ext uri="{FF2B5EF4-FFF2-40B4-BE49-F238E27FC236}">
                <a16:creationId xmlns:a16="http://schemas.microsoft.com/office/drawing/2014/main" id="{57473C72-3DAE-9271-5AE2-077EE087AFC6}"/>
              </a:ext>
            </a:extLst>
          </p:cNvPr>
          <p:cNvSpPr/>
          <p:nvPr/>
        </p:nvSpPr>
        <p:spPr>
          <a:xfrm>
            <a:off x="6843252" y="2634650"/>
            <a:ext cx="1666567" cy="1642382"/>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04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A50DA-B9F9-B358-0B79-A6A6084279CE}"/>
              </a:ext>
            </a:extLst>
          </p:cNvPr>
          <p:cNvSpPr>
            <a:spLocks noGrp="1"/>
          </p:cNvSpPr>
          <p:nvPr>
            <p:ph type="title"/>
          </p:nvPr>
        </p:nvSpPr>
        <p:spPr/>
        <p:txBody>
          <a:bodyPr/>
          <a:lstStyle/>
          <a:p>
            <a:r>
              <a:rPr lang="en-US" dirty="0"/>
              <a:t>Post-transcriptional gene regulation</a:t>
            </a:r>
          </a:p>
        </p:txBody>
      </p:sp>
      <p:sp>
        <p:nvSpPr>
          <p:cNvPr id="7" name="Content Placeholder 6">
            <a:extLst>
              <a:ext uri="{FF2B5EF4-FFF2-40B4-BE49-F238E27FC236}">
                <a16:creationId xmlns:a16="http://schemas.microsoft.com/office/drawing/2014/main" id="{1D74C5AA-52DC-29A2-6EE3-8D292945789F}"/>
              </a:ext>
            </a:extLst>
          </p:cNvPr>
          <p:cNvSpPr>
            <a:spLocks noGrp="1"/>
          </p:cNvSpPr>
          <p:nvPr>
            <p:ph idx="1"/>
          </p:nvPr>
        </p:nvSpPr>
        <p:spPr>
          <a:xfrm>
            <a:off x="381000" y="1794137"/>
            <a:ext cx="10515600" cy="4351338"/>
          </a:xfrm>
        </p:spPr>
        <p:txBody>
          <a:bodyPr/>
          <a:lstStyle/>
          <a:p>
            <a:r>
              <a:rPr lang="en-US" dirty="0"/>
              <a:t>mRNAs</a:t>
            </a:r>
          </a:p>
          <a:p>
            <a:r>
              <a:rPr lang="en-US" dirty="0"/>
              <a:t>sRNAs</a:t>
            </a:r>
          </a:p>
          <a:p>
            <a:r>
              <a:rPr lang="en-US" dirty="0"/>
              <a:t>RNA binding proteins</a:t>
            </a:r>
          </a:p>
          <a:p>
            <a:r>
              <a:rPr lang="en-US" dirty="0"/>
              <a:t>Ribosome binding proteins</a:t>
            </a:r>
          </a:p>
        </p:txBody>
      </p:sp>
      <p:pic>
        <p:nvPicPr>
          <p:cNvPr id="6" name="Picture 5" descr="A diagram of a cell&#10;&#10;Description automatically generated">
            <a:extLst>
              <a:ext uri="{FF2B5EF4-FFF2-40B4-BE49-F238E27FC236}">
                <a16:creationId xmlns:a16="http://schemas.microsoft.com/office/drawing/2014/main" id="{95AB5DA2-8EEB-87E6-473C-D7136C8448D9}"/>
              </a:ext>
            </a:extLst>
          </p:cNvPr>
          <p:cNvPicPr>
            <a:picLocks noChangeAspect="1"/>
          </p:cNvPicPr>
          <p:nvPr/>
        </p:nvPicPr>
        <p:blipFill>
          <a:blip r:embed="rId3"/>
          <a:stretch>
            <a:fillRect/>
          </a:stretch>
        </p:blipFill>
        <p:spPr>
          <a:xfrm>
            <a:off x="4741605" y="1565929"/>
            <a:ext cx="7252447" cy="2774061"/>
          </a:xfrm>
          <a:prstGeom prst="rect">
            <a:avLst/>
          </a:prstGeom>
        </p:spPr>
      </p:pic>
      <p:sp>
        <p:nvSpPr>
          <p:cNvPr id="8" name="TextBox 7">
            <a:extLst>
              <a:ext uri="{FF2B5EF4-FFF2-40B4-BE49-F238E27FC236}">
                <a16:creationId xmlns:a16="http://schemas.microsoft.com/office/drawing/2014/main" id="{9073354E-9C36-7095-652E-A89F94BF2911}"/>
              </a:ext>
            </a:extLst>
          </p:cNvPr>
          <p:cNvSpPr txBox="1"/>
          <p:nvPr/>
        </p:nvSpPr>
        <p:spPr>
          <a:xfrm>
            <a:off x="8768060" y="5356128"/>
            <a:ext cx="2275366" cy="369332"/>
          </a:xfrm>
          <a:prstGeom prst="rect">
            <a:avLst/>
          </a:prstGeom>
          <a:noFill/>
        </p:spPr>
        <p:txBody>
          <a:bodyPr wrap="none" rtlCol="0">
            <a:spAutoFit/>
          </a:bodyPr>
          <a:lstStyle/>
          <a:p>
            <a:r>
              <a:rPr lang="en-US" dirty="0"/>
              <a:t>Van </a:t>
            </a:r>
            <a:r>
              <a:rPr lang="en-US" dirty="0" err="1"/>
              <a:t>Assche</a:t>
            </a:r>
            <a:r>
              <a:rPr lang="en-US" dirty="0"/>
              <a:t> et al, 2015</a:t>
            </a:r>
          </a:p>
        </p:txBody>
      </p:sp>
    </p:spTree>
    <p:extLst>
      <p:ext uri="{BB962C8B-B14F-4D97-AF65-F5344CB8AC3E}">
        <p14:creationId xmlns:p14="http://schemas.microsoft.com/office/powerpoint/2010/main" val="1113397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31FE-408A-B7B2-B566-52CFBA025C9B}"/>
              </a:ext>
            </a:extLst>
          </p:cNvPr>
          <p:cNvSpPr>
            <a:spLocks noGrp="1"/>
          </p:cNvSpPr>
          <p:nvPr>
            <p:ph type="title"/>
          </p:nvPr>
        </p:nvSpPr>
        <p:spPr/>
        <p:txBody>
          <a:bodyPr/>
          <a:lstStyle/>
          <a:p>
            <a:r>
              <a:rPr lang="en-US" dirty="0"/>
              <a:t>Sources of heterogeneity in ribosomes</a:t>
            </a:r>
          </a:p>
        </p:txBody>
      </p:sp>
      <p:pic>
        <p:nvPicPr>
          <p:cNvPr id="4" name="Picture 3" descr="A diagram of a dna sequence&#10;&#10;Description automatically generated">
            <a:extLst>
              <a:ext uri="{FF2B5EF4-FFF2-40B4-BE49-F238E27FC236}">
                <a16:creationId xmlns:a16="http://schemas.microsoft.com/office/drawing/2014/main" id="{92C221FA-44DE-1460-4F3E-7EE31D8C396B}"/>
              </a:ext>
            </a:extLst>
          </p:cNvPr>
          <p:cNvPicPr>
            <a:picLocks noChangeAspect="1"/>
          </p:cNvPicPr>
          <p:nvPr/>
        </p:nvPicPr>
        <p:blipFill>
          <a:blip r:embed="rId3"/>
          <a:stretch>
            <a:fillRect/>
          </a:stretch>
        </p:blipFill>
        <p:spPr>
          <a:xfrm>
            <a:off x="2590800" y="1577202"/>
            <a:ext cx="7010400" cy="4508500"/>
          </a:xfrm>
          <a:prstGeom prst="rect">
            <a:avLst/>
          </a:prstGeom>
        </p:spPr>
      </p:pic>
      <p:sp>
        <p:nvSpPr>
          <p:cNvPr id="5" name="TextBox 4">
            <a:extLst>
              <a:ext uri="{FF2B5EF4-FFF2-40B4-BE49-F238E27FC236}">
                <a16:creationId xmlns:a16="http://schemas.microsoft.com/office/drawing/2014/main" id="{70F0AB2B-AA30-55E7-C88B-28F153F801CF}"/>
              </a:ext>
            </a:extLst>
          </p:cNvPr>
          <p:cNvSpPr txBox="1"/>
          <p:nvPr/>
        </p:nvSpPr>
        <p:spPr>
          <a:xfrm>
            <a:off x="9554817" y="6417230"/>
            <a:ext cx="2054409" cy="369332"/>
          </a:xfrm>
          <a:prstGeom prst="rect">
            <a:avLst/>
          </a:prstGeom>
          <a:noFill/>
        </p:spPr>
        <p:txBody>
          <a:bodyPr wrap="none" rtlCol="0">
            <a:spAutoFit/>
          </a:bodyPr>
          <a:lstStyle/>
          <a:p>
            <a:r>
              <a:rPr lang="en-US" dirty="0" err="1"/>
              <a:t>Byrgazov</a:t>
            </a:r>
            <a:r>
              <a:rPr lang="en-US" dirty="0"/>
              <a:t> et al, 2013</a:t>
            </a:r>
          </a:p>
        </p:txBody>
      </p:sp>
      <p:sp>
        <p:nvSpPr>
          <p:cNvPr id="6" name="Rectangle 5">
            <a:extLst>
              <a:ext uri="{FF2B5EF4-FFF2-40B4-BE49-F238E27FC236}">
                <a16:creationId xmlns:a16="http://schemas.microsoft.com/office/drawing/2014/main" id="{718D4C2A-42FB-C20B-EDAE-D0C6E8EFE47C}"/>
              </a:ext>
            </a:extLst>
          </p:cNvPr>
          <p:cNvSpPr/>
          <p:nvPr/>
        </p:nvSpPr>
        <p:spPr>
          <a:xfrm>
            <a:off x="6887495" y="3831452"/>
            <a:ext cx="1858297" cy="91440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6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D889-2D34-144C-71B5-593F53E62020}"/>
              </a:ext>
            </a:extLst>
          </p:cNvPr>
          <p:cNvSpPr>
            <a:spLocks noGrp="1"/>
          </p:cNvSpPr>
          <p:nvPr>
            <p:ph type="title"/>
          </p:nvPr>
        </p:nvSpPr>
        <p:spPr/>
        <p:txBody>
          <a:bodyPr/>
          <a:lstStyle/>
          <a:p>
            <a:r>
              <a:rPr lang="en-US" dirty="0"/>
              <a:t>bS21-2 is specifically required for intramacrophage growth</a:t>
            </a:r>
          </a:p>
        </p:txBody>
      </p:sp>
      <p:pic>
        <p:nvPicPr>
          <p:cNvPr id="3" name="Picture 2">
            <a:extLst>
              <a:ext uri="{FF2B5EF4-FFF2-40B4-BE49-F238E27FC236}">
                <a16:creationId xmlns:a16="http://schemas.microsoft.com/office/drawing/2014/main" id="{024E234E-7C39-6DE8-4CE0-4F50C5B50882}"/>
              </a:ext>
            </a:extLst>
          </p:cNvPr>
          <p:cNvPicPr>
            <a:picLocks noChangeAspect="1"/>
          </p:cNvPicPr>
          <p:nvPr/>
        </p:nvPicPr>
        <p:blipFill>
          <a:blip r:embed="rId2"/>
          <a:stretch>
            <a:fillRect/>
          </a:stretch>
        </p:blipFill>
        <p:spPr>
          <a:xfrm>
            <a:off x="2841112" y="1786614"/>
            <a:ext cx="5919430" cy="4706261"/>
          </a:xfrm>
          <a:prstGeom prst="rect">
            <a:avLst/>
          </a:prstGeom>
        </p:spPr>
      </p:pic>
      <p:sp>
        <p:nvSpPr>
          <p:cNvPr id="4" name="TextBox 3">
            <a:extLst>
              <a:ext uri="{FF2B5EF4-FFF2-40B4-BE49-F238E27FC236}">
                <a16:creationId xmlns:a16="http://schemas.microsoft.com/office/drawing/2014/main" id="{196F366E-6CB8-B24A-13FD-3B959A568C98}"/>
              </a:ext>
            </a:extLst>
          </p:cNvPr>
          <p:cNvSpPr txBox="1"/>
          <p:nvPr/>
        </p:nvSpPr>
        <p:spPr>
          <a:xfrm>
            <a:off x="9085007" y="6308209"/>
            <a:ext cx="29561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Trautmann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Ramsey, 2022</a:t>
            </a:r>
          </a:p>
        </p:txBody>
      </p:sp>
    </p:spTree>
    <p:extLst>
      <p:ext uri="{BB962C8B-B14F-4D97-AF65-F5344CB8AC3E}">
        <p14:creationId xmlns:p14="http://schemas.microsoft.com/office/powerpoint/2010/main" val="5588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6630-A75B-558C-0243-8197A43E3AA4}"/>
              </a:ext>
            </a:extLst>
          </p:cNvPr>
          <p:cNvSpPr>
            <a:spLocks noGrp="1"/>
          </p:cNvSpPr>
          <p:nvPr>
            <p:ph type="title" idx="4294967295"/>
          </p:nvPr>
        </p:nvSpPr>
        <p:spPr>
          <a:xfrm>
            <a:off x="737418" y="3051558"/>
            <a:ext cx="10021888" cy="1116013"/>
          </a:xfrm>
        </p:spPr>
        <p:txBody>
          <a:bodyPr>
            <a:noAutofit/>
          </a:bodyPr>
          <a:lstStyle/>
          <a:p>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u="sng" kern="100" dirty="0">
                <a:latin typeface="Calibri" panose="020F0502020204030204" pitchFamily="34" charset="0"/>
                <a:ea typeface="Calibri" panose="020F0502020204030204" pitchFamily="34" charset="0"/>
                <a:cs typeface="Times New Roman" panose="02020603050405020304" pitchFamily="18" charset="0"/>
              </a:rPr>
              <a:t>Hypothesis</a:t>
            </a:r>
            <a:r>
              <a:rPr lang="en-US" sz="2800" kern="100" dirty="0">
                <a:latin typeface="Calibri" panose="020F0502020204030204" pitchFamily="34" charset="0"/>
                <a:ea typeface="Calibri" panose="020F0502020204030204" pitchFamily="34" charset="0"/>
                <a:cs typeface="Times New Roman" panose="02020603050405020304" pitchFamily="18" charset="0"/>
              </a:rPr>
              <a:t>: Different populations of ribosomes in </a:t>
            </a:r>
            <a:r>
              <a:rPr lang="en-US" sz="2800" i="1" kern="100" dirty="0">
                <a:latin typeface="Calibri" panose="020F0502020204030204" pitchFamily="34" charset="0"/>
                <a:ea typeface="Calibri" panose="020F0502020204030204" pitchFamily="34" charset="0"/>
                <a:cs typeface="Times New Roman" panose="02020603050405020304" pitchFamily="18" charset="0"/>
              </a:rPr>
              <a:t>F. </a:t>
            </a:r>
            <a:r>
              <a:rPr lang="en-US" sz="2800" i="1" kern="100" dirty="0" err="1">
                <a:latin typeface="Calibri" panose="020F0502020204030204" pitchFamily="34" charset="0"/>
                <a:ea typeface="Calibri" panose="020F0502020204030204" pitchFamily="34" charset="0"/>
                <a:cs typeface="Times New Roman" panose="02020603050405020304" pitchFamily="18" charset="0"/>
              </a:rPr>
              <a:t>tularensis</a:t>
            </a:r>
            <a:r>
              <a:rPr lang="en-US" sz="2800" i="1" kern="100" dirty="0">
                <a:latin typeface="Calibri" panose="020F0502020204030204" pitchFamily="34" charset="0"/>
                <a:ea typeface="Calibri" panose="020F0502020204030204" pitchFamily="34" charset="0"/>
                <a:cs typeface="Times New Roman" panose="02020603050405020304" pitchFamily="18" charset="0"/>
              </a:rPr>
              <a:t> </a:t>
            </a:r>
            <a:r>
              <a:rPr lang="en-US" sz="2800" kern="100" dirty="0">
                <a:latin typeface="Calibri" panose="020F0502020204030204" pitchFamily="34" charset="0"/>
                <a:ea typeface="Calibri" panose="020F0502020204030204" pitchFamily="34" charset="0"/>
                <a:cs typeface="Times New Roman" panose="02020603050405020304" pitchFamily="18" charset="0"/>
              </a:rPr>
              <a:t>will preferentially translate specific mRNAs</a:t>
            </a:r>
            <a:br>
              <a:rPr lang="en-US" sz="2800" kern="100" dirty="0">
                <a:latin typeface="Calibri" panose="020F0502020204030204" pitchFamily="34" charset="0"/>
                <a:ea typeface="Calibri" panose="020F0502020204030204" pitchFamily="34" charset="0"/>
                <a:cs typeface="Times New Roman" panose="02020603050405020304" pitchFamily="18" charset="0"/>
              </a:rPr>
            </a:br>
            <a:br>
              <a:rPr lang="en-US" sz="2800" kern="100" dirty="0">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5" name="TextBox 4">
            <a:extLst>
              <a:ext uri="{FF2B5EF4-FFF2-40B4-BE49-F238E27FC236}">
                <a16:creationId xmlns:a16="http://schemas.microsoft.com/office/drawing/2014/main" id="{D741AC92-B08A-66EE-746E-F34191544BF3}"/>
              </a:ext>
            </a:extLst>
          </p:cNvPr>
          <p:cNvSpPr txBox="1"/>
          <p:nvPr/>
        </p:nvSpPr>
        <p:spPr>
          <a:xfrm>
            <a:off x="737418" y="743234"/>
            <a:ext cx="10323871" cy="2308324"/>
          </a:xfrm>
          <a:prstGeom prst="rect">
            <a:avLst/>
          </a:prstGeom>
          <a:noFill/>
        </p:spPr>
        <p:txBody>
          <a:bodyPr wrap="square" rtlCol="0">
            <a:spAutoFit/>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Specific Aim 1. </a:t>
            </a:r>
            <a:r>
              <a:rPr lang="en-US" sz="3600" dirty="0">
                <a:effectLst/>
                <a:latin typeface="Calibri" panose="020F0502020204030204" pitchFamily="34" charset="0"/>
                <a:ea typeface="Calibri" panose="020F0502020204030204" pitchFamily="34" charset="0"/>
                <a:cs typeface="Times New Roman" panose="02020603050405020304" pitchFamily="18" charset="0"/>
              </a:rPr>
              <a:t>Determine how incorporation of specific </a:t>
            </a:r>
            <a:r>
              <a:rPr lang="en-US" sz="3600" i="1" dirty="0">
                <a:effectLst/>
                <a:latin typeface="Calibri" panose="020F0502020204030204" pitchFamily="34" charset="0"/>
                <a:ea typeface="Calibri" panose="020F0502020204030204" pitchFamily="34" charset="0"/>
                <a:cs typeface="Times New Roman" panose="02020603050405020304" pitchFamily="18" charset="0"/>
              </a:rPr>
              <a:t>F. </a:t>
            </a:r>
            <a:r>
              <a:rPr lang="en-US" sz="3600" i="1" dirty="0" err="1">
                <a:effectLst/>
                <a:latin typeface="Calibri" panose="020F0502020204030204" pitchFamily="34" charset="0"/>
                <a:ea typeface="Calibri" panose="020F0502020204030204" pitchFamily="34" charset="0"/>
                <a:cs typeface="Times New Roman" panose="02020603050405020304" pitchFamily="18" charset="0"/>
              </a:rPr>
              <a:t>tularensis</a:t>
            </a:r>
            <a:r>
              <a:rPr lang="en-US" sz="3600" dirty="0">
                <a:effectLst/>
                <a:latin typeface="Calibri" panose="020F0502020204030204" pitchFamily="34" charset="0"/>
                <a:ea typeface="Calibri" panose="020F0502020204030204" pitchFamily="34" charset="0"/>
                <a:cs typeface="Times New Roman" panose="02020603050405020304" pitchFamily="18" charset="0"/>
              </a:rPr>
              <a:t> bS21 homologs into the ribosome influences translation initiation on transcripts, genome wide.</a:t>
            </a:r>
            <a:endParaRPr lang="en-US" sz="3600" dirty="0"/>
          </a:p>
        </p:txBody>
      </p:sp>
      <p:sp>
        <p:nvSpPr>
          <p:cNvPr id="6" name="TextBox 5">
            <a:extLst>
              <a:ext uri="{FF2B5EF4-FFF2-40B4-BE49-F238E27FC236}">
                <a16:creationId xmlns:a16="http://schemas.microsoft.com/office/drawing/2014/main" id="{94F99143-C2B5-A004-8797-93BDD6ABFD56}"/>
              </a:ext>
            </a:extLst>
          </p:cNvPr>
          <p:cNvSpPr txBox="1"/>
          <p:nvPr/>
        </p:nvSpPr>
        <p:spPr>
          <a:xfrm>
            <a:off x="737417" y="4299775"/>
            <a:ext cx="8686801" cy="1384995"/>
          </a:xfrm>
          <a:prstGeom prst="rect">
            <a:avLst/>
          </a:prstGeom>
          <a:noFill/>
        </p:spPr>
        <p:txBody>
          <a:bodyPr wrap="square" rtlCol="0">
            <a:spAutoFit/>
          </a:bodyPr>
          <a:lstStyle/>
          <a:p>
            <a:r>
              <a:rPr lang="en-US" sz="2800" u="sng" dirty="0"/>
              <a:t>Approach</a:t>
            </a:r>
            <a:r>
              <a:rPr lang="en-US" sz="2800" dirty="0"/>
              <a:t>: ribosome profiling and RNA-Seq to assess relative translation of all </a:t>
            </a:r>
            <a:r>
              <a:rPr lang="en-US" sz="2800" i="1" dirty="0"/>
              <a:t>F. </a:t>
            </a:r>
            <a:r>
              <a:rPr lang="en-US" sz="2800" i="1" dirty="0" err="1"/>
              <a:t>tularensis</a:t>
            </a:r>
            <a:r>
              <a:rPr lang="en-US" sz="2800" i="1" dirty="0"/>
              <a:t> </a:t>
            </a:r>
            <a:r>
              <a:rPr lang="en-US" sz="2800" dirty="0"/>
              <a:t>mRNAs across the genome</a:t>
            </a:r>
          </a:p>
        </p:txBody>
      </p:sp>
    </p:spTree>
    <p:extLst>
      <p:ext uri="{BB962C8B-B14F-4D97-AF65-F5344CB8AC3E}">
        <p14:creationId xmlns:p14="http://schemas.microsoft.com/office/powerpoint/2010/main" val="79831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0386-2588-B674-7056-195887966E98}"/>
              </a:ext>
            </a:extLst>
          </p:cNvPr>
          <p:cNvSpPr>
            <a:spLocks noGrp="1"/>
          </p:cNvSpPr>
          <p:nvPr>
            <p:ph type="title"/>
          </p:nvPr>
        </p:nvSpPr>
        <p:spPr/>
        <p:txBody>
          <a:bodyPr/>
          <a:lstStyle/>
          <a:p>
            <a:r>
              <a:rPr lang="en-US" dirty="0"/>
              <a:t>Plasmid design</a:t>
            </a:r>
          </a:p>
        </p:txBody>
      </p:sp>
      <p:pic>
        <p:nvPicPr>
          <p:cNvPr id="8" name="Picture 7" descr="A diagram of a train&#10;&#10;Description automatically generated with medium confidence">
            <a:extLst>
              <a:ext uri="{FF2B5EF4-FFF2-40B4-BE49-F238E27FC236}">
                <a16:creationId xmlns:a16="http://schemas.microsoft.com/office/drawing/2014/main" id="{7DEB1A09-451A-1C5F-7A27-DF4C7E461FAE}"/>
              </a:ext>
            </a:extLst>
          </p:cNvPr>
          <p:cNvPicPr>
            <a:picLocks noChangeAspect="1"/>
          </p:cNvPicPr>
          <p:nvPr/>
        </p:nvPicPr>
        <p:blipFill>
          <a:blip r:embed="rId2"/>
          <a:stretch>
            <a:fillRect/>
          </a:stretch>
        </p:blipFill>
        <p:spPr>
          <a:xfrm>
            <a:off x="419100" y="1518272"/>
            <a:ext cx="11353800" cy="4974603"/>
          </a:xfrm>
          <a:prstGeom prst="rect">
            <a:avLst/>
          </a:prstGeom>
        </p:spPr>
      </p:pic>
    </p:spTree>
    <p:extLst>
      <p:ext uri="{BB962C8B-B14F-4D97-AF65-F5344CB8AC3E}">
        <p14:creationId xmlns:p14="http://schemas.microsoft.com/office/powerpoint/2010/main" val="1248037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61E6-3F2E-B9F6-C959-77917AFD3F13}"/>
              </a:ext>
            </a:extLst>
          </p:cNvPr>
          <p:cNvSpPr>
            <a:spLocks noGrp="1"/>
          </p:cNvSpPr>
          <p:nvPr>
            <p:ph type="title"/>
          </p:nvPr>
        </p:nvSpPr>
        <p:spPr/>
        <p:txBody>
          <a:bodyPr/>
          <a:lstStyle/>
          <a:p>
            <a:r>
              <a:rPr lang="en-US" dirty="0"/>
              <a:t>The Bacterial Ribosome</a:t>
            </a:r>
          </a:p>
        </p:txBody>
      </p:sp>
      <p:pic>
        <p:nvPicPr>
          <p:cNvPr id="5" name="Content Placeholder 4" descr="A close-up of a molecule&#10;&#10;Description automatically generated">
            <a:extLst>
              <a:ext uri="{FF2B5EF4-FFF2-40B4-BE49-F238E27FC236}">
                <a16:creationId xmlns:a16="http://schemas.microsoft.com/office/drawing/2014/main" id="{904F200C-E831-A9EC-32DF-635C834DECD1}"/>
              </a:ext>
            </a:extLst>
          </p:cNvPr>
          <p:cNvPicPr>
            <a:picLocks noGrp="1" noChangeAspect="1"/>
          </p:cNvPicPr>
          <p:nvPr>
            <p:ph idx="1"/>
          </p:nvPr>
        </p:nvPicPr>
        <p:blipFill>
          <a:blip r:embed="rId2"/>
          <a:stretch>
            <a:fillRect/>
          </a:stretch>
        </p:blipFill>
        <p:spPr>
          <a:xfrm>
            <a:off x="3111500" y="1505744"/>
            <a:ext cx="5353050" cy="4618004"/>
          </a:xfrm>
        </p:spPr>
      </p:pic>
      <p:sp>
        <p:nvSpPr>
          <p:cNvPr id="3" name="TextBox 2">
            <a:extLst>
              <a:ext uri="{FF2B5EF4-FFF2-40B4-BE49-F238E27FC236}">
                <a16:creationId xmlns:a16="http://schemas.microsoft.com/office/drawing/2014/main" id="{8B560BA8-8F30-862A-D1D4-6BEB30B13886}"/>
              </a:ext>
            </a:extLst>
          </p:cNvPr>
          <p:cNvSpPr txBox="1"/>
          <p:nvPr/>
        </p:nvSpPr>
        <p:spPr>
          <a:xfrm>
            <a:off x="838200" y="3491719"/>
            <a:ext cx="1952980" cy="830997"/>
          </a:xfrm>
          <a:prstGeom prst="rect">
            <a:avLst/>
          </a:prstGeom>
          <a:noFill/>
        </p:spPr>
        <p:txBody>
          <a:bodyPr wrap="square" rtlCol="0">
            <a:spAutoFit/>
          </a:bodyPr>
          <a:lstStyle/>
          <a:p>
            <a:r>
              <a:rPr lang="en-US" sz="2400" dirty="0"/>
              <a:t>3 rRNAs</a:t>
            </a:r>
          </a:p>
          <a:p>
            <a:r>
              <a:rPr lang="en-US" sz="2400" dirty="0"/>
              <a:t>~55 r-proteins</a:t>
            </a:r>
          </a:p>
        </p:txBody>
      </p:sp>
    </p:spTree>
    <p:extLst>
      <p:ext uri="{BB962C8B-B14F-4D97-AF65-F5344CB8AC3E}">
        <p14:creationId xmlns:p14="http://schemas.microsoft.com/office/powerpoint/2010/main" val="3816273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31FE-408A-B7B2-B566-52CFBA025C9B}"/>
              </a:ext>
            </a:extLst>
          </p:cNvPr>
          <p:cNvSpPr>
            <a:spLocks noGrp="1"/>
          </p:cNvSpPr>
          <p:nvPr>
            <p:ph type="title"/>
          </p:nvPr>
        </p:nvSpPr>
        <p:spPr>
          <a:xfrm>
            <a:off x="468313" y="-106363"/>
            <a:ext cx="10515600" cy="1325563"/>
          </a:xfrm>
        </p:spPr>
        <p:txBody>
          <a:bodyPr/>
          <a:lstStyle/>
          <a:p>
            <a:r>
              <a:rPr lang="en-US" dirty="0"/>
              <a:t>Sources of heterogeneity in ribosomes</a:t>
            </a:r>
          </a:p>
        </p:txBody>
      </p:sp>
      <p:pic>
        <p:nvPicPr>
          <p:cNvPr id="7" name="Picture 6" descr="A diagram of different types of ribosomes&#10;&#10;Description automatically generated">
            <a:extLst>
              <a:ext uri="{FF2B5EF4-FFF2-40B4-BE49-F238E27FC236}">
                <a16:creationId xmlns:a16="http://schemas.microsoft.com/office/drawing/2014/main" id="{67A446E1-3A34-2198-903B-C2BDD7ABC538}"/>
              </a:ext>
            </a:extLst>
          </p:cNvPr>
          <p:cNvPicPr>
            <a:picLocks noChangeAspect="1"/>
          </p:cNvPicPr>
          <p:nvPr/>
        </p:nvPicPr>
        <p:blipFill>
          <a:blip r:embed="rId3"/>
          <a:stretch>
            <a:fillRect/>
          </a:stretch>
        </p:blipFill>
        <p:spPr>
          <a:xfrm>
            <a:off x="2338387" y="1058919"/>
            <a:ext cx="7772400" cy="5619694"/>
          </a:xfrm>
          <a:prstGeom prst="rect">
            <a:avLst/>
          </a:prstGeom>
        </p:spPr>
      </p:pic>
    </p:spTree>
    <p:extLst>
      <p:ext uri="{BB962C8B-B14F-4D97-AF65-F5344CB8AC3E}">
        <p14:creationId xmlns:p14="http://schemas.microsoft.com/office/powerpoint/2010/main" val="1882347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E935-4A57-EB07-B2B6-1409460ED8FD}"/>
              </a:ext>
            </a:extLst>
          </p:cNvPr>
          <p:cNvSpPr>
            <a:spLocks noGrp="1"/>
          </p:cNvSpPr>
          <p:nvPr>
            <p:ph type="title"/>
          </p:nvPr>
        </p:nvSpPr>
        <p:spPr/>
        <p:txBody>
          <a:bodyPr/>
          <a:lstStyle/>
          <a:p>
            <a:r>
              <a:rPr lang="en-US" dirty="0"/>
              <a:t>Multiple homologs of ribosomal proteins lead to change in phenotype in several bacteria</a:t>
            </a:r>
          </a:p>
        </p:txBody>
      </p:sp>
      <p:sp>
        <p:nvSpPr>
          <p:cNvPr id="3" name="Content Placeholder 2">
            <a:extLst>
              <a:ext uri="{FF2B5EF4-FFF2-40B4-BE49-F238E27FC236}">
                <a16:creationId xmlns:a16="http://schemas.microsoft.com/office/drawing/2014/main" id="{EFA0849C-B544-2A69-8A6E-3B5435CD93DD}"/>
              </a:ext>
            </a:extLst>
          </p:cNvPr>
          <p:cNvSpPr>
            <a:spLocks noGrp="1"/>
          </p:cNvSpPr>
          <p:nvPr>
            <p:ph idx="1"/>
          </p:nvPr>
        </p:nvSpPr>
        <p:spPr/>
        <p:txBody>
          <a:bodyPr/>
          <a:lstStyle/>
          <a:p>
            <a:r>
              <a:rPr lang="en-US" i="1" dirty="0"/>
              <a:t>Mycobacterium smegmatis </a:t>
            </a:r>
            <a:r>
              <a:rPr lang="en-US" dirty="0"/>
              <a:t>and </a:t>
            </a:r>
            <a:r>
              <a:rPr lang="en-US" i="1" dirty="0"/>
              <a:t>Bacillus subtilis </a:t>
            </a:r>
            <a:r>
              <a:rPr lang="en-US" dirty="0"/>
              <a:t>encode paralogs of several r-proteins that coordinate zinc </a:t>
            </a:r>
          </a:p>
          <a:p>
            <a:r>
              <a:rPr lang="en-US" dirty="0"/>
              <a:t>The transcription factor zinc uptake regulator (</a:t>
            </a:r>
            <a:r>
              <a:rPr lang="en-US" dirty="0" err="1"/>
              <a:t>Zur</a:t>
            </a:r>
            <a:r>
              <a:rPr lang="en-US" dirty="0"/>
              <a:t>)  binds to the paralog that cannot coordinate zinc and represses it in high zinc environments</a:t>
            </a:r>
          </a:p>
          <a:p>
            <a:r>
              <a:rPr lang="en-US" dirty="0"/>
              <a:t>In low zinc, </a:t>
            </a:r>
            <a:r>
              <a:rPr lang="en-US" dirty="0" err="1"/>
              <a:t>Zur</a:t>
            </a:r>
            <a:r>
              <a:rPr lang="en-US" dirty="0"/>
              <a:t> does not bind the alternate; therefore, it is expressed, leading to heterogenous population of ribosomes</a:t>
            </a:r>
          </a:p>
          <a:p>
            <a:endParaRPr lang="en-US" dirty="0"/>
          </a:p>
          <a:p>
            <a:endParaRPr lang="en-US" dirty="0"/>
          </a:p>
          <a:p>
            <a:endParaRPr lang="en-US" dirty="0"/>
          </a:p>
        </p:txBody>
      </p:sp>
    </p:spTree>
    <p:extLst>
      <p:ext uri="{BB962C8B-B14F-4D97-AF65-F5344CB8AC3E}">
        <p14:creationId xmlns:p14="http://schemas.microsoft.com/office/powerpoint/2010/main" val="17665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14BA-BE43-9C43-67CC-AF62135ABC23}"/>
              </a:ext>
            </a:extLst>
          </p:cNvPr>
          <p:cNvSpPr>
            <a:spLocks noGrp="1"/>
          </p:cNvSpPr>
          <p:nvPr>
            <p:ph type="title"/>
          </p:nvPr>
        </p:nvSpPr>
        <p:spPr/>
        <p:txBody>
          <a:bodyPr/>
          <a:lstStyle/>
          <a:p>
            <a:r>
              <a:rPr lang="en-US" dirty="0"/>
              <a:t>Multiple homologs of ribosomal proteins lead to change in phenotype in several bacteria</a:t>
            </a:r>
          </a:p>
        </p:txBody>
      </p:sp>
      <p:pic>
        <p:nvPicPr>
          <p:cNvPr id="3" name="Picture 2" descr="A diagram of a cell division&#10;&#10;Description automatically generated">
            <a:extLst>
              <a:ext uri="{FF2B5EF4-FFF2-40B4-BE49-F238E27FC236}">
                <a16:creationId xmlns:a16="http://schemas.microsoft.com/office/drawing/2014/main" id="{7ED99967-381E-B786-4512-6054EBD3A37D}"/>
              </a:ext>
            </a:extLst>
          </p:cNvPr>
          <p:cNvPicPr>
            <a:picLocks noChangeAspect="1"/>
          </p:cNvPicPr>
          <p:nvPr/>
        </p:nvPicPr>
        <p:blipFill>
          <a:blip r:embed="rId2"/>
          <a:stretch>
            <a:fillRect/>
          </a:stretch>
        </p:blipFill>
        <p:spPr>
          <a:xfrm>
            <a:off x="2595124" y="1840566"/>
            <a:ext cx="6491288" cy="4836975"/>
          </a:xfrm>
          <a:prstGeom prst="rect">
            <a:avLst/>
          </a:prstGeom>
        </p:spPr>
      </p:pic>
      <p:sp>
        <p:nvSpPr>
          <p:cNvPr id="4" name="Rectangle 3">
            <a:extLst>
              <a:ext uri="{FF2B5EF4-FFF2-40B4-BE49-F238E27FC236}">
                <a16:creationId xmlns:a16="http://schemas.microsoft.com/office/drawing/2014/main" id="{B77D2894-EDC2-FA15-3C38-6EC137941700}"/>
              </a:ext>
            </a:extLst>
          </p:cNvPr>
          <p:cNvSpPr/>
          <p:nvPr/>
        </p:nvSpPr>
        <p:spPr>
          <a:xfrm>
            <a:off x="2475914" y="4262511"/>
            <a:ext cx="6822830" cy="2415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A5473E-6C05-AAAB-3ED3-FB6823157EF9}"/>
              </a:ext>
            </a:extLst>
          </p:cNvPr>
          <p:cNvSpPr txBox="1"/>
          <p:nvPr/>
        </p:nvSpPr>
        <p:spPr>
          <a:xfrm>
            <a:off x="9596876" y="6308209"/>
            <a:ext cx="6098344" cy="369332"/>
          </a:xfrm>
          <a:prstGeom prst="rect">
            <a:avLst/>
          </a:prstGeom>
          <a:noFill/>
        </p:spPr>
        <p:txBody>
          <a:bodyPr wrap="square">
            <a:spAutoFit/>
          </a:bodyPr>
          <a:lstStyle/>
          <a:p>
            <a:r>
              <a:rPr lang="en-US" dirty="0" err="1"/>
              <a:t>Prisic</a:t>
            </a:r>
            <a:r>
              <a:rPr lang="en-US" dirty="0"/>
              <a:t>, et al 2015</a:t>
            </a:r>
          </a:p>
        </p:txBody>
      </p:sp>
    </p:spTree>
    <p:extLst>
      <p:ext uri="{BB962C8B-B14F-4D97-AF65-F5344CB8AC3E}">
        <p14:creationId xmlns:p14="http://schemas.microsoft.com/office/powerpoint/2010/main" val="3160807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86D7D10-2B74-2975-8360-9204EC0D46A1}"/>
              </a:ext>
            </a:extLst>
          </p:cNvPr>
          <p:cNvSpPr>
            <a:spLocks noGrp="1"/>
          </p:cNvSpPr>
          <p:nvPr>
            <p:ph type="title"/>
          </p:nvPr>
        </p:nvSpPr>
        <p:spPr/>
        <p:txBody>
          <a:bodyPr/>
          <a:lstStyle/>
          <a:p>
            <a:r>
              <a:rPr lang="en-US" dirty="0"/>
              <a:t>Multiple homologs of ribosomal proteins lead to change in phenotype in several bacteria</a:t>
            </a:r>
          </a:p>
        </p:txBody>
      </p:sp>
      <p:sp>
        <p:nvSpPr>
          <p:cNvPr id="6" name="TextBox 5">
            <a:extLst>
              <a:ext uri="{FF2B5EF4-FFF2-40B4-BE49-F238E27FC236}">
                <a16:creationId xmlns:a16="http://schemas.microsoft.com/office/drawing/2014/main" id="{4A6B893E-87E5-2B2C-9B24-3392DD6FE4D9}"/>
              </a:ext>
            </a:extLst>
          </p:cNvPr>
          <p:cNvSpPr txBox="1"/>
          <p:nvPr/>
        </p:nvSpPr>
        <p:spPr>
          <a:xfrm>
            <a:off x="9596876" y="6308209"/>
            <a:ext cx="1715919" cy="369332"/>
          </a:xfrm>
          <a:prstGeom prst="rect">
            <a:avLst/>
          </a:prstGeom>
          <a:noFill/>
        </p:spPr>
        <p:txBody>
          <a:bodyPr wrap="none" rtlCol="0">
            <a:spAutoFit/>
          </a:bodyPr>
          <a:lstStyle/>
          <a:p>
            <a:r>
              <a:rPr lang="en-US" dirty="0" err="1"/>
              <a:t>Prisic</a:t>
            </a:r>
            <a:r>
              <a:rPr lang="en-US" dirty="0"/>
              <a:t>, et al 2015</a:t>
            </a:r>
          </a:p>
        </p:txBody>
      </p:sp>
      <p:pic>
        <p:nvPicPr>
          <p:cNvPr id="8" name="Picture 7" descr="A diagram of a cell division&#10;&#10;Description automatically generated">
            <a:extLst>
              <a:ext uri="{FF2B5EF4-FFF2-40B4-BE49-F238E27FC236}">
                <a16:creationId xmlns:a16="http://schemas.microsoft.com/office/drawing/2014/main" id="{0A23EB86-84FC-8F69-0E52-3128F175EB66}"/>
              </a:ext>
            </a:extLst>
          </p:cNvPr>
          <p:cNvPicPr>
            <a:picLocks noChangeAspect="1"/>
          </p:cNvPicPr>
          <p:nvPr/>
        </p:nvPicPr>
        <p:blipFill>
          <a:blip r:embed="rId3"/>
          <a:stretch>
            <a:fillRect/>
          </a:stretch>
        </p:blipFill>
        <p:spPr>
          <a:xfrm>
            <a:off x="2595124" y="1840566"/>
            <a:ext cx="6491288" cy="4836975"/>
          </a:xfrm>
          <a:prstGeom prst="rect">
            <a:avLst/>
          </a:prstGeom>
        </p:spPr>
      </p:pic>
    </p:spTree>
    <p:extLst>
      <p:ext uri="{BB962C8B-B14F-4D97-AF65-F5344CB8AC3E}">
        <p14:creationId xmlns:p14="http://schemas.microsoft.com/office/powerpoint/2010/main" val="88276694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6861</TotalTime>
  <Words>1911</Words>
  <Application>Microsoft Macintosh PowerPoint</Application>
  <PresentationFormat>Widescreen</PresentationFormat>
  <Paragraphs>457</Paragraphs>
  <Slides>43</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Calibri Light</vt:lpstr>
      <vt:lpstr>Century Gothic</vt:lpstr>
      <vt:lpstr>Courier</vt:lpstr>
      <vt:lpstr>Courier New</vt:lpstr>
      <vt:lpstr>Helvetica</vt:lpstr>
      <vt:lpstr>Menlo</vt:lpstr>
      <vt:lpstr>System Font Regular</vt:lpstr>
      <vt:lpstr>Office 2013 - 2022 Theme</vt:lpstr>
      <vt:lpstr>Exploring the role of bS21 function in bacterial pathogens</vt:lpstr>
      <vt:lpstr>Outline</vt:lpstr>
      <vt:lpstr>Francisella tularensis</vt:lpstr>
      <vt:lpstr>Post-transcriptional gene regulation</vt:lpstr>
      <vt:lpstr>The Bacterial Ribosome</vt:lpstr>
      <vt:lpstr>Sources of heterogeneity in ribosomes</vt:lpstr>
      <vt:lpstr>Multiple homologs of ribosomal proteins lead to change in phenotype in several bacteria</vt:lpstr>
      <vt:lpstr>Multiple homologs of ribosomal proteins lead to change in phenotype in several bacteria</vt:lpstr>
      <vt:lpstr>Multiple homologs of ribosomal proteins lead to change in phenotype in several bacteria</vt:lpstr>
      <vt:lpstr>Multiple bS21 homologs lead to heterogenous ribosomes in Francisella tularensis </vt:lpstr>
      <vt:lpstr>bS21: a small subunit ribosomal protein</vt:lpstr>
      <vt:lpstr>The function of a bS21 in various bacteria</vt:lpstr>
      <vt:lpstr>bS21-mediated specialized ribosomes in Bacteroidia</vt:lpstr>
      <vt:lpstr>bS21 function in F. johnsoniae</vt:lpstr>
      <vt:lpstr>Multiple bS21 homologs lead to heterogenous ribosomes in Francisella tularensis </vt:lpstr>
      <vt:lpstr>bS21 homologs control gene expression</vt:lpstr>
      <vt:lpstr>Cells without bS21-2 translate from the pdpA 5´UTR less efficiently</vt:lpstr>
      <vt:lpstr>Why have multiple bS21 homologs?</vt:lpstr>
      <vt:lpstr>Overview of ribosome profiling</vt:lpstr>
      <vt:lpstr>Heterogeneity of bS21 in LVS</vt:lpstr>
      <vt:lpstr>Heterogeneity of bS21 in LVS</vt:lpstr>
      <vt:lpstr>Selected epitope tags to be tested for pulldown efficiency by immunoprecipitation</vt:lpstr>
      <vt:lpstr>No cross-reactivity in antibodies</vt:lpstr>
      <vt:lpstr>IP workflow</vt:lpstr>
      <vt:lpstr>Pull-down of bS21-2 with HA tag</vt:lpstr>
      <vt:lpstr>PowerPoint Presentation</vt:lpstr>
      <vt:lpstr>Next Steps:</vt:lpstr>
      <vt:lpstr>Future Directions</vt:lpstr>
      <vt:lpstr>Acknowledgments</vt:lpstr>
      <vt:lpstr>Aim 1 Alternative Approach</vt:lpstr>
      <vt:lpstr>Ribosome Profiling:  Library Prep</vt:lpstr>
      <vt:lpstr>Translation initiation in prokaryotes</vt:lpstr>
      <vt:lpstr>Multiplr homologs incorporate into ribosome</vt:lpstr>
      <vt:lpstr>PowerPoint Presentation</vt:lpstr>
      <vt:lpstr>70S Ribosomes can be pulled down</vt:lpstr>
      <vt:lpstr>PowerPoint Presentation</vt:lpstr>
      <vt:lpstr>PowerPoint Presentation</vt:lpstr>
      <vt:lpstr>PowerPoint Presentation</vt:lpstr>
      <vt:lpstr>Central Dogma</vt:lpstr>
      <vt:lpstr>Sources of heterogeneity in ribosomes</vt:lpstr>
      <vt:lpstr>bS21-2 is specifically required for intramacrophage growth</vt:lpstr>
      <vt:lpstr>   Hypothesis: Different populations of ribosomes in F. tularensis will preferentially translate specific mRNAs  </vt:lpstr>
      <vt:lpstr>Plasmid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role of bS21 function in bacterial pathogens</dc:title>
  <dc:creator>Kira Bernabe</dc:creator>
  <cp:lastModifiedBy>Kira Bernabe</cp:lastModifiedBy>
  <cp:revision>85</cp:revision>
  <dcterms:created xsi:type="dcterms:W3CDTF">2024-01-11T15:00:39Z</dcterms:created>
  <dcterms:modified xsi:type="dcterms:W3CDTF">2024-01-19T15:45:51Z</dcterms:modified>
</cp:coreProperties>
</file>