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684" r:id="rId3"/>
    <p:sldId id="257" r:id="rId4"/>
    <p:sldId id="688" r:id="rId5"/>
    <p:sldId id="694" r:id="rId6"/>
    <p:sldId id="686" r:id="rId7"/>
    <p:sldId id="693" r:id="rId8"/>
    <p:sldId id="666" r:id="rId9"/>
    <p:sldId id="692" r:id="rId10"/>
    <p:sldId id="687" r:id="rId11"/>
    <p:sldId id="266" r:id="rId12"/>
    <p:sldId id="685" r:id="rId13"/>
    <p:sldId id="668" r:id="rId14"/>
    <p:sldId id="258" r:id="rId15"/>
    <p:sldId id="259" r:id="rId16"/>
    <p:sldId id="305" r:id="rId17"/>
    <p:sldId id="304" r:id="rId18"/>
    <p:sldId id="689" r:id="rId19"/>
    <p:sldId id="691" r:id="rId20"/>
    <p:sldId id="6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29"/>
    <p:restoredTop sz="94648"/>
  </p:normalViewPr>
  <p:slideViewPr>
    <p:cSldViewPr snapToGrid="0">
      <p:cViewPr varScale="1">
        <p:scale>
          <a:sx n="96" d="100"/>
          <a:sy n="96" d="100"/>
        </p:scale>
        <p:origin x="168"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F6757E-CF2B-7847-8660-822973289C14}" type="datetimeFigureOut">
              <a:rPr lang="en-US" smtClean="0"/>
              <a:t>1/14/24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1204DF-8D6E-CF47-9FB4-E0BCAF7785D8}" type="slidenum">
              <a:rPr lang="en-US" smtClean="0"/>
              <a:t>‹#›</a:t>
            </a:fld>
            <a:endParaRPr lang="en-US"/>
          </a:p>
        </p:txBody>
      </p:sp>
    </p:spTree>
    <p:extLst>
      <p:ext uri="{BB962C8B-B14F-4D97-AF65-F5344CB8AC3E}">
        <p14:creationId xmlns:p14="http://schemas.microsoft.com/office/powerpoint/2010/main" val="3653732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Even though </a:t>
            </a:r>
            <a:r>
              <a:rPr lang="en-US" sz="1200" kern="1200" dirty="0" err="1">
                <a:solidFill>
                  <a:schemeClr val="tx1"/>
                </a:solidFill>
                <a:effectLst/>
                <a:latin typeface="+mn-lt"/>
                <a:ea typeface="+mn-ea"/>
                <a:cs typeface="+mn-cs"/>
              </a:rPr>
              <a:t>francisella</a:t>
            </a:r>
            <a:r>
              <a:rPr lang="en-US" sz="1200" kern="1200" dirty="0">
                <a:solidFill>
                  <a:schemeClr val="tx1"/>
                </a:solidFill>
                <a:effectLst/>
                <a:latin typeface="+mn-lt"/>
                <a:ea typeface="+mn-ea"/>
                <a:cs typeface="+mn-cs"/>
              </a:rPr>
              <a:t> has a reduced genome, it encodes three copies of the </a:t>
            </a:r>
            <a:r>
              <a:rPr lang="en-US" sz="1200" kern="1200" dirty="0" err="1">
                <a:solidFill>
                  <a:schemeClr val="tx1"/>
                </a:solidFill>
                <a:effectLst/>
                <a:latin typeface="+mn-lt"/>
                <a:ea typeface="+mn-ea"/>
                <a:cs typeface="+mn-cs"/>
              </a:rPr>
              <a:t>rpsU</a:t>
            </a:r>
            <a:r>
              <a:rPr lang="en-US" sz="1200" kern="1200" dirty="0">
                <a:solidFill>
                  <a:schemeClr val="tx1"/>
                </a:solidFill>
                <a:effectLst/>
                <a:latin typeface="+mn-lt"/>
                <a:ea typeface="+mn-ea"/>
                <a:cs typeface="+mn-cs"/>
              </a:rPr>
              <a:t> genes, which encode bS21, a protein in the small ribosomal subunit. Most bacteria have 0 or 1 of this gene. We originally, hypothesized, and have since shown, that these three proteins are produced and incorporated into ribosomes. This is a western blot of purified ribosomes from our wild-type strain as well as strains </a:t>
            </a:r>
            <a:r>
              <a:rPr lang="en-US" sz="1200" b="1" kern="1200" dirty="0">
                <a:solidFill>
                  <a:schemeClr val="tx1"/>
                </a:solidFill>
                <a:effectLst/>
                <a:latin typeface="+mn-lt"/>
                <a:ea typeface="+mn-ea"/>
                <a:cs typeface="+mn-cs"/>
              </a:rPr>
              <a:t>ectopically expressing </a:t>
            </a:r>
            <a:r>
              <a:rPr lang="en-US" sz="1200" kern="1200" dirty="0">
                <a:solidFill>
                  <a:schemeClr val="tx1"/>
                </a:solidFill>
                <a:effectLst/>
                <a:latin typeface="+mn-lt"/>
                <a:ea typeface="+mn-ea"/>
                <a:cs typeface="+mn-cs"/>
              </a:rPr>
              <a:t>each of the bS21 proteins, with a VSVG tag. This, along with some mass spec data we have of purified ribosomes, indicates that multiple classes of ribosomes are possible and occurring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protein is also interesting to us because it is located close to the mRNA exit channel in the ribosome, and early research has identified that it is involved in translation initiation, so it is in an ideal location to be regulating gene expression at the level of translation initiation.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this heterogeneity of ribosomes may be a mechanism of regulation, but you may not know that ribosomes are heterogeneous so let me show you other ways that may occur.</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C35E36-44CF-41A2-B0A4-F6B5CD6E87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0724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891E0-807A-95EE-97EF-3B065D6102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DB1426-6D05-8B63-EA10-10998F830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F0FC46-9B3F-BE31-AD3B-80F372CEB4F6}"/>
              </a:ext>
            </a:extLst>
          </p:cNvPr>
          <p:cNvSpPr>
            <a:spLocks noGrp="1"/>
          </p:cNvSpPr>
          <p:nvPr>
            <p:ph type="dt" sz="half" idx="10"/>
          </p:nvPr>
        </p:nvSpPr>
        <p:spPr/>
        <p:txBody>
          <a:bodyPr/>
          <a:lstStyle/>
          <a:p>
            <a:fld id="{E294C767-41B9-8349-9E59-19511C2B9E2B}" type="datetimeFigureOut">
              <a:rPr lang="en-US" smtClean="0"/>
              <a:t>1/14/24</a:t>
            </a:fld>
            <a:endParaRPr lang="en-US"/>
          </a:p>
        </p:txBody>
      </p:sp>
      <p:sp>
        <p:nvSpPr>
          <p:cNvPr id="5" name="Footer Placeholder 4">
            <a:extLst>
              <a:ext uri="{FF2B5EF4-FFF2-40B4-BE49-F238E27FC236}">
                <a16:creationId xmlns:a16="http://schemas.microsoft.com/office/drawing/2014/main" id="{1586199C-9E51-1CF5-3F60-6013419559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5C087-0CCC-31EC-138F-FF93A7DDADD4}"/>
              </a:ext>
            </a:extLst>
          </p:cNvPr>
          <p:cNvSpPr>
            <a:spLocks noGrp="1"/>
          </p:cNvSpPr>
          <p:nvPr>
            <p:ph type="sldNum" sz="quarter" idx="12"/>
          </p:nvPr>
        </p:nvSpPr>
        <p:spPr/>
        <p:txBody>
          <a:bodyPr/>
          <a:lstStyle/>
          <a:p>
            <a:fld id="{027791AC-18F8-254C-BB67-E0E3E875BFDD}" type="slidenum">
              <a:rPr lang="en-US" smtClean="0"/>
              <a:t>‹#›</a:t>
            </a:fld>
            <a:endParaRPr lang="en-US"/>
          </a:p>
        </p:txBody>
      </p:sp>
    </p:spTree>
    <p:extLst>
      <p:ext uri="{BB962C8B-B14F-4D97-AF65-F5344CB8AC3E}">
        <p14:creationId xmlns:p14="http://schemas.microsoft.com/office/powerpoint/2010/main" val="764772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88D2A-BDD3-CDF7-87D4-C96412E871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86CF84-93A7-0436-1DC0-F18F2E94FB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E401CB-C212-C471-8840-5F272644E87C}"/>
              </a:ext>
            </a:extLst>
          </p:cNvPr>
          <p:cNvSpPr>
            <a:spLocks noGrp="1"/>
          </p:cNvSpPr>
          <p:nvPr>
            <p:ph type="dt" sz="half" idx="10"/>
          </p:nvPr>
        </p:nvSpPr>
        <p:spPr/>
        <p:txBody>
          <a:bodyPr/>
          <a:lstStyle/>
          <a:p>
            <a:fld id="{E294C767-41B9-8349-9E59-19511C2B9E2B}" type="datetimeFigureOut">
              <a:rPr lang="en-US" smtClean="0"/>
              <a:t>1/14/24</a:t>
            </a:fld>
            <a:endParaRPr lang="en-US"/>
          </a:p>
        </p:txBody>
      </p:sp>
      <p:sp>
        <p:nvSpPr>
          <p:cNvPr id="5" name="Footer Placeholder 4">
            <a:extLst>
              <a:ext uri="{FF2B5EF4-FFF2-40B4-BE49-F238E27FC236}">
                <a16:creationId xmlns:a16="http://schemas.microsoft.com/office/drawing/2014/main" id="{03989370-D5C2-10E5-0217-784200EB9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3EC8F-787D-1424-6023-D85862923B3F}"/>
              </a:ext>
            </a:extLst>
          </p:cNvPr>
          <p:cNvSpPr>
            <a:spLocks noGrp="1"/>
          </p:cNvSpPr>
          <p:nvPr>
            <p:ph type="sldNum" sz="quarter" idx="12"/>
          </p:nvPr>
        </p:nvSpPr>
        <p:spPr/>
        <p:txBody>
          <a:bodyPr/>
          <a:lstStyle/>
          <a:p>
            <a:fld id="{027791AC-18F8-254C-BB67-E0E3E875BFDD}" type="slidenum">
              <a:rPr lang="en-US" smtClean="0"/>
              <a:t>‹#›</a:t>
            </a:fld>
            <a:endParaRPr lang="en-US"/>
          </a:p>
        </p:txBody>
      </p:sp>
    </p:spTree>
    <p:extLst>
      <p:ext uri="{BB962C8B-B14F-4D97-AF65-F5344CB8AC3E}">
        <p14:creationId xmlns:p14="http://schemas.microsoft.com/office/powerpoint/2010/main" val="3244581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3AC9F7-79BD-C37A-9157-0241304AB8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C2AAF1-1EDB-634F-57A0-C736235FD8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57FFEA-54C3-B2E9-1DA0-8A37C0ED5679}"/>
              </a:ext>
            </a:extLst>
          </p:cNvPr>
          <p:cNvSpPr>
            <a:spLocks noGrp="1"/>
          </p:cNvSpPr>
          <p:nvPr>
            <p:ph type="dt" sz="half" idx="10"/>
          </p:nvPr>
        </p:nvSpPr>
        <p:spPr/>
        <p:txBody>
          <a:bodyPr/>
          <a:lstStyle/>
          <a:p>
            <a:fld id="{E294C767-41B9-8349-9E59-19511C2B9E2B}" type="datetimeFigureOut">
              <a:rPr lang="en-US" smtClean="0"/>
              <a:t>1/14/24</a:t>
            </a:fld>
            <a:endParaRPr lang="en-US"/>
          </a:p>
        </p:txBody>
      </p:sp>
      <p:sp>
        <p:nvSpPr>
          <p:cNvPr id="5" name="Footer Placeholder 4">
            <a:extLst>
              <a:ext uri="{FF2B5EF4-FFF2-40B4-BE49-F238E27FC236}">
                <a16:creationId xmlns:a16="http://schemas.microsoft.com/office/drawing/2014/main" id="{CC234219-C432-47DF-0C14-B257B13ADB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68EFD-16FF-AF5B-075A-52387F91B897}"/>
              </a:ext>
            </a:extLst>
          </p:cNvPr>
          <p:cNvSpPr>
            <a:spLocks noGrp="1"/>
          </p:cNvSpPr>
          <p:nvPr>
            <p:ph type="sldNum" sz="quarter" idx="12"/>
          </p:nvPr>
        </p:nvSpPr>
        <p:spPr/>
        <p:txBody>
          <a:bodyPr/>
          <a:lstStyle/>
          <a:p>
            <a:fld id="{027791AC-18F8-254C-BB67-E0E3E875BFDD}" type="slidenum">
              <a:rPr lang="en-US" smtClean="0"/>
              <a:t>‹#›</a:t>
            </a:fld>
            <a:endParaRPr lang="en-US"/>
          </a:p>
        </p:txBody>
      </p:sp>
    </p:spTree>
    <p:extLst>
      <p:ext uri="{BB962C8B-B14F-4D97-AF65-F5344CB8AC3E}">
        <p14:creationId xmlns:p14="http://schemas.microsoft.com/office/powerpoint/2010/main" val="3339468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E187E-BF59-F23D-C45D-7E8C1B6503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B08FD8-1F9F-8408-3FC4-8B71A22F23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3C1E95-9145-F283-1956-71489CD5FA1B}"/>
              </a:ext>
            </a:extLst>
          </p:cNvPr>
          <p:cNvSpPr>
            <a:spLocks noGrp="1"/>
          </p:cNvSpPr>
          <p:nvPr>
            <p:ph type="dt" sz="half" idx="10"/>
          </p:nvPr>
        </p:nvSpPr>
        <p:spPr/>
        <p:txBody>
          <a:bodyPr/>
          <a:lstStyle/>
          <a:p>
            <a:fld id="{E294C767-41B9-8349-9E59-19511C2B9E2B}" type="datetimeFigureOut">
              <a:rPr lang="en-US" smtClean="0"/>
              <a:t>1/14/24</a:t>
            </a:fld>
            <a:endParaRPr lang="en-US"/>
          </a:p>
        </p:txBody>
      </p:sp>
      <p:sp>
        <p:nvSpPr>
          <p:cNvPr id="5" name="Footer Placeholder 4">
            <a:extLst>
              <a:ext uri="{FF2B5EF4-FFF2-40B4-BE49-F238E27FC236}">
                <a16:creationId xmlns:a16="http://schemas.microsoft.com/office/drawing/2014/main" id="{2FB7A6B2-A867-556C-AD0C-4DC6712552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904F8F-7139-5EA0-4E98-1759F8906ADA}"/>
              </a:ext>
            </a:extLst>
          </p:cNvPr>
          <p:cNvSpPr>
            <a:spLocks noGrp="1"/>
          </p:cNvSpPr>
          <p:nvPr>
            <p:ph type="sldNum" sz="quarter" idx="12"/>
          </p:nvPr>
        </p:nvSpPr>
        <p:spPr/>
        <p:txBody>
          <a:bodyPr/>
          <a:lstStyle/>
          <a:p>
            <a:fld id="{027791AC-18F8-254C-BB67-E0E3E875BFDD}" type="slidenum">
              <a:rPr lang="en-US" smtClean="0"/>
              <a:t>‹#›</a:t>
            </a:fld>
            <a:endParaRPr lang="en-US"/>
          </a:p>
        </p:txBody>
      </p:sp>
    </p:spTree>
    <p:extLst>
      <p:ext uri="{BB962C8B-B14F-4D97-AF65-F5344CB8AC3E}">
        <p14:creationId xmlns:p14="http://schemas.microsoft.com/office/powerpoint/2010/main" val="329176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40DD9-8A08-E841-A1F4-E25F7D7FAE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ED293D-53F3-8D2D-0D4F-0F91A713FC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AA9A17-10A0-68A9-A110-87E5FC2A0303}"/>
              </a:ext>
            </a:extLst>
          </p:cNvPr>
          <p:cNvSpPr>
            <a:spLocks noGrp="1"/>
          </p:cNvSpPr>
          <p:nvPr>
            <p:ph type="dt" sz="half" idx="10"/>
          </p:nvPr>
        </p:nvSpPr>
        <p:spPr/>
        <p:txBody>
          <a:bodyPr/>
          <a:lstStyle/>
          <a:p>
            <a:fld id="{E294C767-41B9-8349-9E59-19511C2B9E2B}" type="datetimeFigureOut">
              <a:rPr lang="en-US" smtClean="0"/>
              <a:t>1/14/24</a:t>
            </a:fld>
            <a:endParaRPr lang="en-US"/>
          </a:p>
        </p:txBody>
      </p:sp>
      <p:sp>
        <p:nvSpPr>
          <p:cNvPr id="5" name="Footer Placeholder 4">
            <a:extLst>
              <a:ext uri="{FF2B5EF4-FFF2-40B4-BE49-F238E27FC236}">
                <a16:creationId xmlns:a16="http://schemas.microsoft.com/office/drawing/2014/main" id="{42ADD313-5B6F-91AD-83E7-0996A0062A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488C9F-1B54-3092-6536-B170F07DBAC8}"/>
              </a:ext>
            </a:extLst>
          </p:cNvPr>
          <p:cNvSpPr>
            <a:spLocks noGrp="1"/>
          </p:cNvSpPr>
          <p:nvPr>
            <p:ph type="sldNum" sz="quarter" idx="12"/>
          </p:nvPr>
        </p:nvSpPr>
        <p:spPr/>
        <p:txBody>
          <a:bodyPr/>
          <a:lstStyle/>
          <a:p>
            <a:fld id="{027791AC-18F8-254C-BB67-E0E3E875BFDD}" type="slidenum">
              <a:rPr lang="en-US" smtClean="0"/>
              <a:t>‹#›</a:t>
            </a:fld>
            <a:endParaRPr lang="en-US"/>
          </a:p>
        </p:txBody>
      </p:sp>
    </p:spTree>
    <p:extLst>
      <p:ext uri="{BB962C8B-B14F-4D97-AF65-F5344CB8AC3E}">
        <p14:creationId xmlns:p14="http://schemas.microsoft.com/office/powerpoint/2010/main" val="254405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3CC7A-AB36-F9EE-34E4-4C4F126F8A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F0D6DC-A457-8A90-6C7D-F20CCD17C4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3D3FAB-3F20-1BD9-69C1-E30D731CCA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22C06D-B103-745F-910F-2D94C5B1B738}"/>
              </a:ext>
            </a:extLst>
          </p:cNvPr>
          <p:cNvSpPr>
            <a:spLocks noGrp="1"/>
          </p:cNvSpPr>
          <p:nvPr>
            <p:ph type="dt" sz="half" idx="10"/>
          </p:nvPr>
        </p:nvSpPr>
        <p:spPr/>
        <p:txBody>
          <a:bodyPr/>
          <a:lstStyle/>
          <a:p>
            <a:fld id="{E294C767-41B9-8349-9E59-19511C2B9E2B}" type="datetimeFigureOut">
              <a:rPr lang="en-US" smtClean="0"/>
              <a:t>1/14/24</a:t>
            </a:fld>
            <a:endParaRPr lang="en-US"/>
          </a:p>
        </p:txBody>
      </p:sp>
      <p:sp>
        <p:nvSpPr>
          <p:cNvPr id="6" name="Footer Placeholder 5">
            <a:extLst>
              <a:ext uri="{FF2B5EF4-FFF2-40B4-BE49-F238E27FC236}">
                <a16:creationId xmlns:a16="http://schemas.microsoft.com/office/drawing/2014/main" id="{9D42E56F-2EDA-6370-281A-548B7BC040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936482-A81C-27AD-A751-61368ACF6558}"/>
              </a:ext>
            </a:extLst>
          </p:cNvPr>
          <p:cNvSpPr>
            <a:spLocks noGrp="1"/>
          </p:cNvSpPr>
          <p:nvPr>
            <p:ph type="sldNum" sz="quarter" idx="12"/>
          </p:nvPr>
        </p:nvSpPr>
        <p:spPr/>
        <p:txBody>
          <a:bodyPr/>
          <a:lstStyle/>
          <a:p>
            <a:fld id="{027791AC-18F8-254C-BB67-E0E3E875BFDD}" type="slidenum">
              <a:rPr lang="en-US" smtClean="0"/>
              <a:t>‹#›</a:t>
            </a:fld>
            <a:endParaRPr lang="en-US"/>
          </a:p>
        </p:txBody>
      </p:sp>
    </p:spTree>
    <p:extLst>
      <p:ext uri="{BB962C8B-B14F-4D97-AF65-F5344CB8AC3E}">
        <p14:creationId xmlns:p14="http://schemas.microsoft.com/office/powerpoint/2010/main" val="1633291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E11E-7F02-8634-6D1E-6EEDFDCB14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04462F-5FF6-1221-C474-1E6678F7DC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F9BAC8-FA33-9C8B-EFD0-88D58E2244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19CB8A-3404-7905-7BAD-4CBBDCD3F4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2BDCBF-1855-DA89-F99A-F783EA6FA5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644FAD-5BA2-03F8-B5C3-966922C00896}"/>
              </a:ext>
            </a:extLst>
          </p:cNvPr>
          <p:cNvSpPr>
            <a:spLocks noGrp="1"/>
          </p:cNvSpPr>
          <p:nvPr>
            <p:ph type="dt" sz="half" idx="10"/>
          </p:nvPr>
        </p:nvSpPr>
        <p:spPr/>
        <p:txBody>
          <a:bodyPr/>
          <a:lstStyle/>
          <a:p>
            <a:fld id="{E294C767-41B9-8349-9E59-19511C2B9E2B}" type="datetimeFigureOut">
              <a:rPr lang="en-US" smtClean="0"/>
              <a:t>1/14/24</a:t>
            </a:fld>
            <a:endParaRPr lang="en-US"/>
          </a:p>
        </p:txBody>
      </p:sp>
      <p:sp>
        <p:nvSpPr>
          <p:cNvPr id="8" name="Footer Placeholder 7">
            <a:extLst>
              <a:ext uri="{FF2B5EF4-FFF2-40B4-BE49-F238E27FC236}">
                <a16:creationId xmlns:a16="http://schemas.microsoft.com/office/drawing/2014/main" id="{733DDDF8-7C00-1210-C584-30E8FCC0AD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4E1885-1477-51D1-AFC7-A9BFA40A54EB}"/>
              </a:ext>
            </a:extLst>
          </p:cNvPr>
          <p:cNvSpPr>
            <a:spLocks noGrp="1"/>
          </p:cNvSpPr>
          <p:nvPr>
            <p:ph type="sldNum" sz="quarter" idx="12"/>
          </p:nvPr>
        </p:nvSpPr>
        <p:spPr/>
        <p:txBody>
          <a:bodyPr/>
          <a:lstStyle/>
          <a:p>
            <a:fld id="{027791AC-18F8-254C-BB67-E0E3E875BFDD}" type="slidenum">
              <a:rPr lang="en-US" smtClean="0"/>
              <a:t>‹#›</a:t>
            </a:fld>
            <a:endParaRPr lang="en-US"/>
          </a:p>
        </p:txBody>
      </p:sp>
    </p:spTree>
    <p:extLst>
      <p:ext uri="{BB962C8B-B14F-4D97-AF65-F5344CB8AC3E}">
        <p14:creationId xmlns:p14="http://schemas.microsoft.com/office/powerpoint/2010/main" val="2438135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8414C-B18E-3799-DA18-101204F7CA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CED29C-E517-14CB-9E46-C362E5AA9C3B}"/>
              </a:ext>
            </a:extLst>
          </p:cNvPr>
          <p:cNvSpPr>
            <a:spLocks noGrp="1"/>
          </p:cNvSpPr>
          <p:nvPr>
            <p:ph type="dt" sz="half" idx="10"/>
          </p:nvPr>
        </p:nvSpPr>
        <p:spPr/>
        <p:txBody>
          <a:bodyPr/>
          <a:lstStyle/>
          <a:p>
            <a:fld id="{E294C767-41B9-8349-9E59-19511C2B9E2B}" type="datetimeFigureOut">
              <a:rPr lang="en-US" smtClean="0"/>
              <a:t>1/14/24</a:t>
            </a:fld>
            <a:endParaRPr lang="en-US"/>
          </a:p>
        </p:txBody>
      </p:sp>
      <p:sp>
        <p:nvSpPr>
          <p:cNvPr id="4" name="Footer Placeholder 3">
            <a:extLst>
              <a:ext uri="{FF2B5EF4-FFF2-40B4-BE49-F238E27FC236}">
                <a16:creationId xmlns:a16="http://schemas.microsoft.com/office/drawing/2014/main" id="{0FEBCADA-40D6-AD75-D0ED-DB9A51733E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B07CD9-2258-71C2-34DB-A2AC45F79B1D}"/>
              </a:ext>
            </a:extLst>
          </p:cNvPr>
          <p:cNvSpPr>
            <a:spLocks noGrp="1"/>
          </p:cNvSpPr>
          <p:nvPr>
            <p:ph type="sldNum" sz="quarter" idx="12"/>
          </p:nvPr>
        </p:nvSpPr>
        <p:spPr/>
        <p:txBody>
          <a:bodyPr/>
          <a:lstStyle/>
          <a:p>
            <a:fld id="{027791AC-18F8-254C-BB67-E0E3E875BFDD}" type="slidenum">
              <a:rPr lang="en-US" smtClean="0"/>
              <a:t>‹#›</a:t>
            </a:fld>
            <a:endParaRPr lang="en-US"/>
          </a:p>
        </p:txBody>
      </p:sp>
    </p:spTree>
    <p:extLst>
      <p:ext uri="{BB962C8B-B14F-4D97-AF65-F5344CB8AC3E}">
        <p14:creationId xmlns:p14="http://schemas.microsoft.com/office/powerpoint/2010/main" val="4227279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9B4E17-65D9-5E63-2219-D893696F2FED}"/>
              </a:ext>
            </a:extLst>
          </p:cNvPr>
          <p:cNvSpPr>
            <a:spLocks noGrp="1"/>
          </p:cNvSpPr>
          <p:nvPr>
            <p:ph type="dt" sz="half" idx="10"/>
          </p:nvPr>
        </p:nvSpPr>
        <p:spPr/>
        <p:txBody>
          <a:bodyPr/>
          <a:lstStyle/>
          <a:p>
            <a:fld id="{E294C767-41B9-8349-9E59-19511C2B9E2B}" type="datetimeFigureOut">
              <a:rPr lang="en-US" smtClean="0"/>
              <a:t>1/14/24</a:t>
            </a:fld>
            <a:endParaRPr lang="en-US"/>
          </a:p>
        </p:txBody>
      </p:sp>
      <p:sp>
        <p:nvSpPr>
          <p:cNvPr id="3" name="Footer Placeholder 2">
            <a:extLst>
              <a:ext uri="{FF2B5EF4-FFF2-40B4-BE49-F238E27FC236}">
                <a16:creationId xmlns:a16="http://schemas.microsoft.com/office/drawing/2014/main" id="{40130A39-B67E-B38E-A759-3383CD49A1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0DB953-D638-9223-E2F6-8868F53C32B3}"/>
              </a:ext>
            </a:extLst>
          </p:cNvPr>
          <p:cNvSpPr>
            <a:spLocks noGrp="1"/>
          </p:cNvSpPr>
          <p:nvPr>
            <p:ph type="sldNum" sz="quarter" idx="12"/>
          </p:nvPr>
        </p:nvSpPr>
        <p:spPr/>
        <p:txBody>
          <a:bodyPr/>
          <a:lstStyle/>
          <a:p>
            <a:fld id="{027791AC-18F8-254C-BB67-E0E3E875BFDD}" type="slidenum">
              <a:rPr lang="en-US" smtClean="0"/>
              <a:t>‹#›</a:t>
            </a:fld>
            <a:endParaRPr lang="en-US"/>
          </a:p>
        </p:txBody>
      </p:sp>
    </p:spTree>
    <p:extLst>
      <p:ext uri="{BB962C8B-B14F-4D97-AF65-F5344CB8AC3E}">
        <p14:creationId xmlns:p14="http://schemas.microsoft.com/office/powerpoint/2010/main" val="2783895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ECEF7-BEEF-1BE6-7192-112499E29B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F24A8A-605B-81CF-DD97-7B958E2DFA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C04FF4-6DEC-8700-3122-42590DB879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31B367-F210-E6FE-4A26-790BECD583B1}"/>
              </a:ext>
            </a:extLst>
          </p:cNvPr>
          <p:cNvSpPr>
            <a:spLocks noGrp="1"/>
          </p:cNvSpPr>
          <p:nvPr>
            <p:ph type="dt" sz="half" idx="10"/>
          </p:nvPr>
        </p:nvSpPr>
        <p:spPr/>
        <p:txBody>
          <a:bodyPr/>
          <a:lstStyle/>
          <a:p>
            <a:fld id="{E294C767-41B9-8349-9E59-19511C2B9E2B}" type="datetimeFigureOut">
              <a:rPr lang="en-US" smtClean="0"/>
              <a:t>1/14/24</a:t>
            </a:fld>
            <a:endParaRPr lang="en-US"/>
          </a:p>
        </p:txBody>
      </p:sp>
      <p:sp>
        <p:nvSpPr>
          <p:cNvPr id="6" name="Footer Placeholder 5">
            <a:extLst>
              <a:ext uri="{FF2B5EF4-FFF2-40B4-BE49-F238E27FC236}">
                <a16:creationId xmlns:a16="http://schemas.microsoft.com/office/drawing/2014/main" id="{081B4DF2-D130-23C9-7DA5-51CF9FF4D8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B87F62-24EE-F484-88E0-F957709A8EE1}"/>
              </a:ext>
            </a:extLst>
          </p:cNvPr>
          <p:cNvSpPr>
            <a:spLocks noGrp="1"/>
          </p:cNvSpPr>
          <p:nvPr>
            <p:ph type="sldNum" sz="quarter" idx="12"/>
          </p:nvPr>
        </p:nvSpPr>
        <p:spPr/>
        <p:txBody>
          <a:bodyPr/>
          <a:lstStyle/>
          <a:p>
            <a:fld id="{027791AC-18F8-254C-BB67-E0E3E875BFDD}" type="slidenum">
              <a:rPr lang="en-US" smtClean="0"/>
              <a:t>‹#›</a:t>
            </a:fld>
            <a:endParaRPr lang="en-US"/>
          </a:p>
        </p:txBody>
      </p:sp>
    </p:spTree>
    <p:extLst>
      <p:ext uri="{BB962C8B-B14F-4D97-AF65-F5344CB8AC3E}">
        <p14:creationId xmlns:p14="http://schemas.microsoft.com/office/powerpoint/2010/main" val="116737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82A9B-A60D-5206-C24C-87BBA6B0DD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15ED22-5F8E-9DEF-8BD3-97C23BFEE2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50EAA5-66DB-6B68-E323-13D78E93AD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D66151-1405-923B-D6EE-ECE921AF90E5}"/>
              </a:ext>
            </a:extLst>
          </p:cNvPr>
          <p:cNvSpPr>
            <a:spLocks noGrp="1"/>
          </p:cNvSpPr>
          <p:nvPr>
            <p:ph type="dt" sz="half" idx="10"/>
          </p:nvPr>
        </p:nvSpPr>
        <p:spPr/>
        <p:txBody>
          <a:bodyPr/>
          <a:lstStyle/>
          <a:p>
            <a:fld id="{E294C767-41B9-8349-9E59-19511C2B9E2B}" type="datetimeFigureOut">
              <a:rPr lang="en-US" smtClean="0"/>
              <a:t>1/14/24</a:t>
            </a:fld>
            <a:endParaRPr lang="en-US"/>
          </a:p>
        </p:txBody>
      </p:sp>
      <p:sp>
        <p:nvSpPr>
          <p:cNvPr id="6" name="Footer Placeholder 5">
            <a:extLst>
              <a:ext uri="{FF2B5EF4-FFF2-40B4-BE49-F238E27FC236}">
                <a16:creationId xmlns:a16="http://schemas.microsoft.com/office/drawing/2014/main" id="{52678143-7B49-BBE5-1260-410540B0D2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7829B7-9C6A-41F9-7A41-B29B758AE2F0}"/>
              </a:ext>
            </a:extLst>
          </p:cNvPr>
          <p:cNvSpPr>
            <a:spLocks noGrp="1"/>
          </p:cNvSpPr>
          <p:nvPr>
            <p:ph type="sldNum" sz="quarter" idx="12"/>
          </p:nvPr>
        </p:nvSpPr>
        <p:spPr/>
        <p:txBody>
          <a:bodyPr/>
          <a:lstStyle/>
          <a:p>
            <a:fld id="{027791AC-18F8-254C-BB67-E0E3E875BFDD}" type="slidenum">
              <a:rPr lang="en-US" smtClean="0"/>
              <a:t>‹#›</a:t>
            </a:fld>
            <a:endParaRPr lang="en-US"/>
          </a:p>
        </p:txBody>
      </p:sp>
    </p:spTree>
    <p:extLst>
      <p:ext uri="{BB962C8B-B14F-4D97-AF65-F5344CB8AC3E}">
        <p14:creationId xmlns:p14="http://schemas.microsoft.com/office/powerpoint/2010/main" val="1103790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526983-7207-B2E6-8C5A-DC793552A3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58488B-1207-778A-B97F-96945363A1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958513-9C10-8A71-2072-B57900514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94C767-41B9-8349-9E59-19511C2B9E2B}" type="datetimeFigureOut">
              <a:rPr lang="en-US" smtClean="0"/>
              <a:t>1/14/24</a:t>
            </a:fld>
            <a:endParaRPr lang="en-US"/>
          </a:p>
        </p:txBody>
      </p:sp>
      <p:sp>
        <p:nvSpPr>
          <p:cNvPr id="5" name="Footer Placeholder 4">
            <a:extLst>
              <a:ext uri="{FF2B5EF4-FFF2-40B4-BE49-F238E27FC236}">
                <a16:creationId xmlns:a16="http://schemas.microsoft.com/office/drawing/2014/main" id="{1AD33D14-CD8C-B268-8D21-090D7C972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4781B5-F93D-5C2A-95D3-EF6E3D0462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7791AC-18F8-254C-BB67-E0E3E875BFDD}" type="slidenum">
              <a:rPr lang="en-US" smtClean="0"/>
              <a:t>‹#›</a:t>
            </a:fld>
            <a:endParaRPr lang="en-US"/>
          </a:p>
        </p:txBody>
      </p:sp>
    </p:spTree>
    <p:extLst>
      <p:ext uri="{BB962C8B-B14F-4D97-AF65-F5344CB8AC3E}">
        <p14:creationId xmlns:p14="http://schemas.microsoft.com/office/powerpoint/2010/main" val="1830812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92315-F80E-56F4-23AC-8362BBE174DC}"/>
              </a:ext>
            </a:extLst>
          </p:cNvPr>
          <p:cNvSpPr>
            <a:spLocks noGrp="1"/>
          </p:cNvSpPr>
          <p:nvPr>
            <p:ph type="ctrTitle"/>
          </p:nvPr>
        </p:nvSpPr>
        <p:spPr/>
        <p:txBody>
          <a:bodyPr>
            <a:normAutofit fontScale="90000"/>
          </a:bodyPr>
          <a:lstStyle/>
          <a:p>
            <a:r>
              <a:rPr lang="en-US" dirty="0"/>
              <a:t>Exploring the role of bS21 function in bacterial pathogens</a:t>
            </a:r>
          </a:p>
        </p:txBody>
      </p:sp>
      <p:sp>
        <p:nvSpPr>
          <p:cNvPr id="3" name="Subtitle 2">
            <a:extLst>
              <a:ext uri="{FF2B5EF4-FFF2-40B4-BE49-F238E27FC236}">
                <a16:creationId xmlns:a16="http://schemas.microsoft.com/office/drawing/2014/main" id="{2A3E5B58-6C16-76A8-48BC-013E14F58628}"/>
              </a:ext>
            </a:extLst>
          </p:cNvPr>
          <p:cNvSpPr>
            <a:spLocks noGrp="1"/>
          </p:cNvSpPr>
          <p:nvPr>
            <p:ph type="subTitle" idx="1"/>
          </p:nvPr>
        </p:nvSpPr>
        <p:spPr/>
        <p:txBody>
          <a:bodyPr/>
          <a:lstStyle/>
          <a:p>
            <a:r>
              <a:rPr lang="en-US" dirty="0"/>
              <a:t>Kira Bernabe</a:t>
            </a:r>
          </a:p>
          <a:p>
            <a:r>
              <a:rPr lang="en-US" dirty="0"/>
              <a:t>Qualifying Exam</a:t>
            </a:r>
          </a:p>
          <a:p>
            <a:r>
              <a:rPr lang="en-US" dirty="0"/>
              <a:t>01/16/24</a:t>
            </a:r>
          </a:p>
        </p:txBody>
      </p:sp>
    </p:spTree>
    <p:extLst>
      <p:ext uri="{BB962C8B-B14F-4D97-AF65-F5344CB8AC3E}">
        <p14:creationId xmlns:p14="http://schemas.microsoft.com/office/powerpoint/2010/main" val="2850035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F31DB-BB86-F575-413F-145ABA20F321}"/>
              </a:ext>
            </a:extLst>
          </p:cNvPr>
          <p:cNvSpPr>
            <a:spLocks noGrp="1"/>
          </p:cNvSpPr>
          <p:nvPr>
            <p:ph type="title"/>
          </p:nvPr>
        </p:nvSpPr>
        <p:spPr/>
        <p:txBody>
          <a:bodyPr/>
          <a:lstStyle/>
          <a:p>
            <a:r>
              <a:rPr lang="en-US" dirty="0"/>
              <a:t>Ribosome Profiling:</a:t>
            </a:r>
          </a:p>
        </p:txBody>
      </p:sp>
      <p:pic>
        <p:nvPicPr>
          <p:cNvPr id="4" name="Picture 3" descr="A diagram of a polysoma&#10;&#10;Description automatically generated with medium confidence">
            <a:extLst>
              <a:ext uri="{FF2B5EF4-FFF2-40B4-BE49-F238E27FC236}">
                <a16:creationId xmlns:a16="http://schemas.microsoft.com/office/drawing/2014/main" id="{46968209-D946-CB1E-0153-08CD175BC6CB}"/>
              </a:ext>
            </a:extLst>
          </p:cNvPr>
          <p:cNvPicPr>
            <a:picLocks noChangeAspect="1"/>
          </p:cNvPicPr>
          <p:nvPr/>
        </p:nvPicPr>
        <p:blipFill>
          <a:blip r:embed="rId2"/>
          <a:stretch>
            <a:fillRect/>
          </a:stretch>
        </p:blipFill>
        <p:spPr>
          <a:xfrm>
            <a:off x="838200" y="1690688"/>
            <a:ext cx="2197100" cy="1485900"/>
          </a:xfrm>
          <a:prstGeom prst="rect">
            <a:avLst/>
          </a:prstGeom>
        </p:spPr>
      </p:pic>
      <p:pic>
        <p:nvPicPr>
          <p:cNvPr id="6" name="Picture 5" descr="A black arrow pointing to a white background&#10;&#10;Description automatically generated">
            <a:extLst>
              <a:ext uri="{FF2B5EF4-FFF2-40B4-BE49-F238E27FC236}">
                <a16:creationId xmlns:a16="http://schemas.microsoft.com/office/drawing/2014/main" id="{38016466-3E14-24C9-F9C5-BE2C215974E1}"/>
              </a:ext>
            </a:extLst>
          </p:cNvPr>
          <p:cNvPicPr>
            <a:picLocks noChangeAspect="1"/>
          </p:cNvPicPr>
          <p:nvPr/>
        </p:nvPicPr>
        <p:blipFill>
          <a:blip r:embed="rId3"/>
          <a:stretch>
            <a:fillRect/>
          </a:stretch>
        </p:blipFill>
        <p:spPr>
          <a:xfrm>
            <a:off x="3035300" y="1690688"/>
            <a:ext cx="1079500" cy="1485900"/>
          </a:xfrm>
          <a:prstGeom prst="rect">
            <a:avLst/>
          </a:prstGeom>
        </p:spPr>
      </p:pic>
      <p:pic>
        <p:nvPicPr>
          <p:cNvPr id="8" name="Picture 7" descr="A group of monosomas&#10;&#10;Description automatically generated">
            <a:extLst>
              <a:ext uri="{FF2B5EF4-FFF2-40B4-BE49-F238E27FC236}">
                <a16:creationId xmlns:a16="http://schemas.microsoft.com/office/drawing/2014/main" id="{1E9B06BD-D4B8-BF66-9C9E-C2F2CAD4E701}"/>
              </a:ext>
            </a:extLst>
          </p:cNvPr>
          <p:cNvPicPr>
            <a:picLocks noChangeAspect="1"/>
          </p:cNvPicPr>
          <p:nvPr/>
        </p:nvPicPr>
        <p:blipFill>
          <a:blip r:embed="rId4"/>
          <a:stretch>
            <a:fillRect/>
          </a:stretch>
        </p:blipFill>
        <p:spPr>
          <a:xfrm>
            <a:off x="4114800" y="1690688"/>
            <a:ext cx="2120900" cy="1485900"/>
          </a:xfrm>
          <a:prstGeom prst="rect">
            <a:avLst/>
          </a:prstGeom>
        </p:spPr>
      </p:pic>
      <p:pic>
        <p:nvPicPr>
          <p:cNvPr id="10" name="Picture 9" descr="A black arrow pointing to a white background&#10;&#10;Description automatically generated">
            <a:extLst>
              <a:ext uri="{FF2B5EF4-FFF2-40B4-BE49-F238E27FC236}">
                <a16:creationId xmlns:a16="http://schemas.microsoft.com/office/drawing/2014/main" id="{E8166CBB-93FD-5DB5-5D50-4DBD9DD115E2}"/>
              </a:ext>
            </a:extLst>
          </p:cNvPr>
          <p:cNvPicPr>
            <a:picLocks noChangeAspect="1"/>
          </p:cNvPicPr>
          <p:nvPr/>
        </p:nvPicPr>
        <p:blipFill>
          <a:blip r:embed="rId5"/>
          <a:stretch>
            <a:fillRect/>
          </a:stretch>
        </p:blipFill>
        <p:spPr>
          <a:xfrm>
            <a:off x="6273800" y="1690688"/>
            <a:ext cx="1041400" cy="1485900"/>
          </a:xfrm>
          <a:prstGeom prst="rect">
            <a:avLst/>
          </a:prstGeom>
        </p:spPr>
      </p:pic>
      <p:pic>
        <p:nvPicPr>
          <p:cNvPr id="14" name="Picture 13" descr="A white board with green lines and black text&#10;&#10;Description automatically generated">
            <a:extLst>
              <a:ext uri="{FF2B5EF4-FFF2-40B4-BE49-F238E27FC236}">
                <a16:creationId xmlns:a16="http://schemas.microsoft.com/office/drawing/2014/main" id="{D5D2D5B4-3777-D3D0-9E1E-11D3535CA979}"/>
              </a:ext>
            </a:extLst>
          </p:cNvPr>
          <p:cNvPicPr>
            <a:picLocks noChangeAspect="1"/>
          </p:cNvPicPr>
          <p:nvPr/>
        </p:nvPicPr>
        <p:blipFill>
          <a:blip r:embed="rId6"/>
          <a:stretch>
            <a:fillRect/>
          </a:stretch>
        </p:blipFill>
        <p:spPr>
          <a:xfrm>
            <a:off x="7315200" y="1690688"/>
            <a:ext cx="2311400" cy="1485900"/>
          </a:xfrm>
          <a:prstGeom prst="rect">
            <a:avLst/>
          </a:prstGeom>
        </p:spPr>
      </p:pic>
      <p:pic>
        <p:nvPicPr>
          <p:cNvPr id="16" name="Picture 15" descr="A screenshot of a computer&#10;&#10;Description automatically generated">
            <a:extLst>
              <a:ext uri="{FF2B5EF4-FFF2-40B4-BE49-F238E27FC236}">
                <a16:creationId xmlns:a16="http://schemas.microsoft.com/office/drawing/2014/main" id="{697F1D4C-B99B-B9EF-B5F6-8F60656E7199}"/>
              </a:ext>
            </a:extLst>
          </p:cNvPr>
          <p:cNvPicPr>
            <a:picLocks noChangeAspect="1"/>
          </p:cNvPicPr>
          <p:nvPr/>
        </p:nvPicPr>
        <p:blipFill>
          <a:blip r:embed="rId7"/>
          <a:stretch>
            <a:fillRect/>
          </a:stretch>
        </p:blipFill>
        <p:spPr>
          <a:xfrm>
            <a:off x="838200" y="3759201"/>
            <a:ext cx="2959100" cy="1485900"/>
          </a:xfrm>
          <a:prstGeom prst="rect">
            <a:avLst/>
          </a:prstGeom>
        </p:spPr>
      </p:pic>
      <p:pic>
        <p:nvPicPr>
          <p:cNvPr id="18" name="Picture 17" descr="A black text on a white background&#10;&#10;Description automatically generated">
            <a:extLst>
              <a:ext uri="{FF2B5EF4-FFF2-40B4-BE49-F238E27FC236}">
                <a16:creationId xmlns:a16="http://schemas.microsoft.com/office/drawing/2014/main" id="{3A2CFCB2-01A0-9722-D75A-042508851A53}"/>
              </a:ext>
            </a:extLst>
          </p:cNvPr>
          <p:cNvPicPr>
            <a:picLocks noChangeAspect="1"/>
          </p:cNvPicPr>
          <p:nvPr/>
        </p:nvPicPr>
        <p:blipFill>
          <a:blip r:embed="rId8"/>
          <a:stretch>
            <a:fillRect/>
          </a:stretch>
        </p:blipFill>
        <p:spPr>
          <a:xfrm>
            <a:off x="4114800" y="3429000"/>
            <a:ext cx="3048000" cy="1485900"/>
          </a:xfrm>
          <a:prstGeom prst="rect">
            <a:avLst/>
          </a:prstGeom>
        </p:spPr>
      </p:pic>
      <p:pic>
        <p:nvPicPr>
          <p:cNvPr id="20" name="Picture 19" descr="A diagram of a plant&#10;&#10;Description automatically generated with medium confidence">
            <a:extLst>
              <a:ext uri="{FF2B5EF4-FFF2-40B4-BE49-F238E27FC236}">
                <a16:creationId xmlns:a16="http://schemas.microsoft.com/office/drawing/2014/main" id="{418A82ED-FF09-0C29-9BD5-C99FE33D070A}"/>
              </a:ext>
            </a:extLst>
          </p:cNvPr>
          <p:cNvPicPr>
            <a:picLocks noChangeAspect="1"/>
          </p:cNvPicPr>
          <p:nvPr/>
        </p:nvPicPr>
        <p:blipFill>
          <a:blip r:embed="rId9"/>
          <a:stretch>
            <a:fillRect/>
          </a:stretch>
        </p:blipFill>
        <p:spPr>
          <a:xfrm>
            <a:off x="7480300" y="3571875"/>
            <a:ext cx="2717800" cy="1485900"/>
          </a:xfrm>
          <a:prstGeom prst="rect">
            <a:avLst/>
          </a:prstGeom>
        </p:spPr>
      </p:pic>
      <p:sp>
        <p:nvSpPr>
          <p:cNvPr id="22" name="TextBox 21">
            <a:extLst>
              <a:ext uri="{FF2B5EF4-FFF2-40B4-BE49-F238E27FC236}">
                <a16:creationId xmlns:a16="http://schemas.microsoft.com/office/drawing/2014/main" id="{BC31C4FF-EA14-36A1-4346-65E2BEE49401}"/>
              </a:ext>
            </a:extLst>
          </p:cNvPr>
          <p:cNvSpPr txBox="1"/>
          <p:nvPr/>
        </p:nvSpPr>
        <p:spPr>
          <a:xfrm>
            <a:off x="838200" y="6085443"/>
            <a:ext cx="6100762" cy="369332"/>
          </a:xfrm>
          <a:prstGeom prst="rect">
            <a:avLst/>
          </a:prstGeom>
          <a:noFill/>
        </p:spPr>
        <p:txBody>
          <a:bodyPr wrap="square">
            <a:spAutoFit/>
          </a:bodyPr>
          <a:lstStyle/>
          <a:p>
            <a:r>
              <a:rPr lang="en-US" dirty="0"/>
              <a:t>Johnson and Li, 2018</a:t>
            </a:r>
          </a:p>
        </p:txBody>
      </p:sp>
    </p:spTree>
    <p:extLst>
      <p:ext uri="{BB962C8B-B14F-4D97-AF65-F5344CB8AC3E}">
        <p14:creationId xmlns:p14="http://schemas.microsoft.com/office/powerpoint/2010/main" val="117669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48B704-86EF-F657-D99D-88A1750430DD}"/>
              </a:ext>
            </a:extLst>
          </p:cNvPr>
          <p:cNvSpPr>
            <a:spLocks noGrp="1"/>
          </p:cNvSpPr>
          <p:nvPr>
            <p:ph type="title"/>
          </p:nvPr>
        </p:nvSpPr>
        <p:spPr>
          <a:xfrm>
            <a:off x="253616" y="-35792"/>
            <a:ext cx="10515600" cy="1325563"/>
          </a:xfrm>
        </p:spPr>
        <p:txBody>
          <a:bodyPr/>
          <a:lstStyle/>
          <a:p>
            <a:r>
              <a:rPr lang="en-US" dirty="0"/>
              <a:t>Heterogeneity of bS21 in LVS</a:t>
            </a:r>
          </a:p>
        </p:txBody>
      </p:sp>
      <p:sp>
        <p:nvSpPr>
          <p:cNvPr id="2" name="TextBox 1">
            <a:extLst>
              <a:ext uri="{FF2B5EF4-FFF2-40B4-BE49-F238E27FC236}">
                <a16:creationId xmlns:a16="http://schemas.microsoft.com/office/drawing/2014/main" id="{4BD3A3B0-FCD8-B460-8789-5DD00D8A47C6}"/>
              </a:ext>
            </a:extLst>
          </p:cNvPr>
          <p:cNvSpPr txBox="1"/>
          <p:nvPr/>
        </p:nvSpPr>
        <p:spPr>
          <a:xfrm>
            <a:off x="253616" y="1046956"/>
            <a:ext cx="8114850" cy="738664"/>
          </a:xfrm>
          <a:prstGeom prst="rect">
            <a:avLst/>
          </a:prstGeom>
          <a:noFill/>
        </p:spPr>
        <p:txBody>
          <a:bodyPr wrap="none" rtlCol="0">
            <a:spAutoFit/>
          </a:bodyPr>
          <a:lstStyle/>
          <a:p>
            <a:r>
              <a:rPr lang="en-US" sz="2400" b="1" dirty="0"/>
              <a:t>How do we specifically identify translation by each homolog?</a:t>
            </a:r>
          </a:p>
          <a:p>
            <a:endParaRPr lang="en-US" dirty="0">
              <a:highlight>
                <a:srgbClr val="FFFF00"/>
              </a:highlight>
            </a:endParaRPr>
          </a:p>
        </p:txBody>
      </p:sp>
      <p:pic>
        <p:nvPicPr>
          <p:cNvPr id="5" name="Picture 4" descr="A group of purple clouds&#10;&#10;Description automatically generated">
            <a:extLst>
              <a:ext uri="{FF2B5EF4-FFF2-40B4-BE49-F238E27FC236}">
                <a16:creationId xmlns:a16="http://schemas.microsoft.com/office/drawing/2014/main" id="{A0AC9470-1F27-C6F3-CCEE-4D90915B7AF8}"/>
              </a:ext>
            </a:extLst>
          </p:cNvPr>
          <p:cNvPicPr>
            <a:picLocks noChangeAspect="1"/>
          </p:cNvPicPr>
          <p:nvPr/>
        </p:nvPicPr>
        <p:blipFill>
          <a:blip r:embed="rId2"/>
          <a:stretch>
            <a:fillRect/>
          </a:stretch>
        </p:blipFill>
        <p:spPr>
          <a:xfrm>
            <a:off x="2050518" y="1416288"/>
            <a:ext cx="7772400" cy="5457543"/>
          </a:xfrm>
          <a:prstGeom prst="rect">
            <a:avLst/>
          </a:prstGeom>
        </p:spPr>
      </p:pic>
    </p:spTree>
    <p:extLst>
      <p:ext uri="{BB962C8B-B14F-4D97-AF65-F5344CB8AC3E}">
        <p14:creationId xmlns:p14="http://schemas.microsoft.com/office/powerpoint/2010/main" val="1479150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F127C8-FC80-6476-BC2C-86D48B80BEF8}"/>
              </a:ext>
            </a:extLst>
          </p:cNvPr>
          <p:cNvSpPr>
            <a:spLocks noGrp="1"/>
          </p:cNvSpPr>
          <p:nvPr>
            <p:ph type="title"/>
          </p:nvPr>
        </p:nvSpPr>
        <p:spPr>
          <a:xfrm>
            <a:off x="256032" y="229297"/>
            <a:ext cx="10515600" cy="815059"/>
          </a:xfrm>
        </p:spPr>
        <p:txBody>
          <a:bodyPr/>
          <a:lstStyle/>
          <a:p>
            <a:r>
              <a:rPr lang="en-US" dirty="0"/>
              <a:t>Heterogeneity of bS21 in LVS</a:t>
            </a:r>
          </a:p>
        </p:txBody>
      </p:sp>
      <p:sp>
        <p:nvSpPr>
          <p:cNvPr id="5" name="TextBox 4">
            <a:extLst>
              <a:ext uri="{FF2B5EF4-FFF2-40B4-BE49-F238E27FC236}">
                <a16:creationId xmlns:a16="http://schemas.microsoft.com/office/drawing/2014/main" id="{E51AED0C-DDCF-8EAE-6342-AE26F81D9B41}"/>
              </a:ext>
            </a:extLst>
          </p:cNvPr>
          <p:cNvSpPr txBox="1"/>
          <p:nvPr/>
        </p:nvSpPr>
        <p:spPr>
          <a:xfrm>
            <a:off x="256032" y="1044356"/>
            <a:ext cx="7991418" cy="738664"/>
          </a:xfrm>
          <a:prstGeom prst="rect">
            <a:avLst/>
          </a:prstGeom>
          <a:noFill/>
        </p:spPr>
        <p:txBody>
          <a:bodyPr wrap="none" rtlCol="0">
            <a:spAutoFit/>
          </a:bodyPr>
          <a:lstStyle/>
          <a:p>
            <a:r>
              <a:rPr lang="en-US" sz="2400" b="1" dirty="0"/>
              <a:t>How do we specifically identify translation by each homolog?</a:t>
            </a:r>
          </a:p>
          <a:p>
            <a:endParaRPr lang="en-US" dirty="0"/>
          </a:p>
        </p:txBody>
      </p:sp>
      <p:pic>
        <p:nvPicPr>
          <p:cNvPr id="2" name="Picture 1" descr="A group of purple clouds with a few people&#10;&#10;Description automatically generated with medium confidence">
            <a:extLst>
              <a:ext uri="{FF2B5EF4-FFF2-40B4-BE49-F238E27FC236}">
                <a16:creationId xmlns:a16="http://schemas.microsoft.com/office/drawing/2014/main" id="{1029DE1B-369F-9A67-7815-7AB7C2FFEAF1}"/>
              </a:ext>
            </a:extLst>
          </p:cNvPr>
          <p:cNvPicPr>
            <a:picLocks noChangeAspect="1"/>
          </p:cNvPicPr>
          <p:nvPr/>
        </p:nvPicPr>
        <p:blipFill>
          <a:blip r:embed="rId2"/>
          <a:stretch>
            <a:fillRect/>
          </a:stretch>
        </p:blipFill>
        <p:spPr>
          <a:xfrm>
            <a:off x="2013587" y="1400457"/>
            <a:ext cx="7772400" cy="5457543"/>
          </a:xfrm>
          <a:prstGeom prst="rect">
            <a:avLst/>
          </a:prstGeom>
        </p:spPr>
      </p:pic>
    </p:spTree>
    <p:extLst>
      <p:ext uri="{BB962C8B-B14F-4D97-AF65-F5344CB8AC3E}">
        <p14:creationId xmlns:p14="http://schemas.microsoft.com/office/powerpoint/2010/main" val="2273279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FD89E-706B-43DB-F681-34DB20FD652C}"/>
              </a:ext>
            </a:extLst>
          </p:cNvPr>
          <p:cNvSpPr>
            <a:spLocks noGrp="1"/>
          </p:cNvSpPr>
          <p:nvPr>
            <p:ph type="title"/>
          </p:nvPr>
        </p:nvSpPr>
        <p:spPr/>
        <p:txBody>
          <a:bodyPr/>
          <a:lstStyle/>
          <a:p>
            <a:r>
              <a:rPr lang="en-US" dirty="0"/>
              <a:t>70S Ribosomes can be pulled down</a:t>
            </a:r>
          </a:p>
        </p:txBody>
      </p:sp>
      <p:pic>
        <p:nvPicPr>
          <p:cNvPr id="5" name="Content Placeholder 4" descr="A graph of a dna test&#10;&#10;Description automatically generated">
            <a:extLst>
              <a:ext uri="{FF2B5EF4-FFF2-40B4-BE49-F238E27FC236}">
                <a16:creationId xmlns:a16="http://schemas.microsoft.com/office/drawing/2014/main" id="{A26C1427-C763-6120-5FA6-D5F82411C568}"/>
              </a:ext>
            </a:extLst>
          </p:cNvPr>
          <p:cNvPicPr>
            <a:picLocks noGrp="1" noChangeAspect="1"/>
          </p:cNvPicPr>
          <p:nvPr>
            <p:ph idx="4294967295"/>
          </p:nvPr>
        </p:nvPicPr>
        <p:blipFill>
          <a:blip r:embed="rId2"/>
          <a:stretch>
            <a:fillRect/>
          </a:stretch>
        </p:blipFill>
        <p:spPr>
          <a:xfrm>
            <a:off x="2871788" y="1690688"/>
            <a:ext cx="4921250" cy="4291012"/>
          </a:xfrm>
        </p:spPr>
      </p:pic>
      <p:sp>
        <p:nvSpPr>
          <p:cNvPr id="3" name="TextBox 2">
            <a:extLst>
              <a:ext uri="{FF2B5EF4-FFF2-40B4-BE49-F238E27FC236}">
                <a16:creationId xmlns:a16="http://schemas.microsoft.com/office/drawing/2014/main" id="{A578C6DA-09A7-C815-0697-DA2A6A5B7D51}"/>
              </a:ext>
            </a:extLst>
          </p:cNvPr>
          <p:cNvSpPr txBox="1"/>
          <p:nvPr/>
        </p:nvSpPr>
        <p:spPr>
          <a:xfrm>
            <a:off x="7216877" y="2467897"/>
            <a:ext cx="2435282" cy="400110"/>
          </a:xfrm>
          <a:prstGeom prst="rect">
            <a:avLst/>
          </a:prstGeom>
          <a:noFill/>
        </p:spPr>
        <p:txBody>
          <a:bodyPr wrap="none" rtlCol="0">
            <a:spAutoFit/>
          </a:bodyPr>
          <a:lstStyle/>
          <a:p>
            <a:r>
              <a:rPr lang="en-US" sz="2000" dirty="0">
                <a:latin typeface="Helvetica" pitchFamily="2" charset="0"/>
              </a:rPr>
              <a:t>Immunoprecipitated</a:t>
            </a:r>
          </a:p>
        </p:txBody>
      </p:sp>
      <p:sp>
        <p:nvSpPr>
          <p:cNvPr id="4" name="TextBox 3">
            <a:extLst>
              <a:ext uri="{FF2B5EF4-FFF2-40B4-BE49-F238E27FC236}">
                <a16:creationId xmlns:a16="http://schemas.microsoft.com/office/drawing/2014/main" id="{10124D83-5190-6F8A-89EB-94256BE74D24}"/>
              </a:ext>
            </a:extLst>
          </p:cNvPr>
          <p:cNvSpPr txBox="1"/>
          <p:nvPr/>
        </p:nvSpPr>
        <p:spPr>
          <a:xfrm>
            <a:off x="7216877" y="2816196"/>
            <a:ext cx="1980479" cy="400110"/>
          </a:xfrm>
          <a:prstGeom prst="rect">
            <a:avLst/>
          </a:prstGeom>
          <a:noFill/>
        </p:spPr>
        <p:txBody>
          <a:bodyPr wrap="none" rtlCol="0">
            <a:spAutoFit/>
          </a:bodyPr>
          <a:lstStyle/>
          <a:p>
            <a:r>
              <a:rPr lang="en-US" sz="2000" dirty="0">
                <a:latin typeface="Helvetica" pitchFamily="2" charset="0"/>
              </a:rPr>
              <a:t>Total ribosomes</a:t>
            </a:r>
          </a:p>
        </p:txBody>
      </p:sp>
    </p:spTree>
    <p:extLst>
      <p:ext uri="{BB962C8B-B14F-4D97-AF65-F5344CB8AC3E}">
        <p14:creationId xmlns:p14="http://schemas.microsoft.com/office/powerpoint/2010/main" val="2927774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49B31-859E-90AD-E9E9-F8B62463D2EE}"/>
              </a:ext>
            </a:extLst>
          </p:cNvPr>
          <p:cNvSpPr>
            <a:spLocks noGrp="1"/>
          </p:cNvSpPr>
          <p:nvPr>
            <p:ph type="title"/>
          </p:nvPr>
        </p:nvSpPr>
        <p:spPr/>
        <p:txBody>
          <a:bodyPr/>
          <a:lstStyle/>
          <a:p>
            <a:endParaRPr lang="en-US"/>
          </a:p>
        </p:txBody>
      </p:sp>
      <p:pic>
        <p:nvPicPr>
          <p:cNvPr id="5" name="Content Placeholder 4" descr="A diagram of a circle with arrows&#10;&#10;Description automatically generated">
            <a:extLst>
              <a:ext uri="{FF2B5EF4-FFF2-40B4-BE49-F238E27FC236}">
                <a16:creationId xmlns:a16="http://schemas.microsoft.com/office/drawing/2014/main" id="{2B81EADA-0C7F-2BC9-2EE6-7EA5D887CC43}"/>
              </a:ext>
            </a:extLst>
          </p:cNvPr>
          <p:cNvPicPr>
            <a:picLocks noGrp="1" noChangeAspect="1"/>
          </p:cNvPicPr>
          <p:nvPr>
            <p:ph idx="1"/>
          </p:nvPr>
        </p:nvPicPr>
        <p:blipFill>
          <a:blip r:embed="rId2"/>
          <a:stretch>
            <a:fillRect/>
          </a:stretch>
        </p:blipFill>
        <p:spPr>
          <a:xfrm>
            <a:off x="3492498" y="1819275"/>
            <a:ext cx="4679951" cy="4465603"/>
          </a:xfrm>
        </p:spPr>
      </p:pic>
    </p:spTree>
    <p:extLst>
      <p:ext uri="{BB962C8B-B14F-4D97-AF65-F5344CB8AC3E}">
        <p14:creationId xmlns:p14="http://schemas.microsoft.com/office/powerpoint/2010/main" val="1500377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41FFA-1CDD-04D4-AAEE-18A15D99094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07406B7-26CA-7224-DC90-355E8702F5D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76312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and red light&#10;&#10;Description automatically generated">
            <a:extLst>
              <a:ext uri="{FF2B5EF4-FFF2-40B4-BE49-F238E27FC236}">
                <a16:creationId xmlns:a16="http://schemas.microsoft.com/office/drawing/2014/main" id="{43E88D3B-1E30-3866-E37D-59482E65F0DF}"/>
              </a:ext>
            </a:extLst>
          </p:cNvPr>
          <p:cNvPicPr>
            <a:picLocks noChangeAspect="1"/>
          </p:cNvPicPr>
          <p:nvPr/>
        </p:nvPicPr>
        <p:blipFill>
          <a:blip r:embed="rId2"/>
          <a:stretch>
            <a:fillRect/>
          </a:stretch>
        </p:blipFill>
        <p:spPr>
          <a:xfrm>
            <a:off x="2188700" y="1112647"/>
            <a:ext cx="7814600" cy="4919526"/>
          </a:xfrm>
          <a:prstGeom prst="rect">
            <a:avLst/>
          </a:prstGeom>
        </p:spPr>
      </p:pic>
      <p:sp>
        <p:nvSpPr>
          <p:cNvPr id="7" name="TextBox 6">
            <a:extLst>
              <a:ext uri="{FF2B5EF4-FFF2-40B4-BE49-F238E27FC236}">
                <a16:creationId xmlns:a16="http://schemas.microsoft.com/office/drawing/2014/main" id="{64A4D832-CDE2-BD47-0AE1-5D0FE291427C}"/>
              </a:ext>
            </a:extLst>
          </p:cNvPr>
          <p:cNvSpPr txBox="1"/>
          <p:nvPr/>
        </p:nvSpPr>
        <p:spPr>
          <a:xfrm>
            <a:off x="9308799" y="99286"/>
            <a:ext cx="1140505" cy="923330"/>
          </a:xfrm>
          <a:prstGeom prst="rect">
            <a:avLst/>
          </a:prstGeom>
          <a:noFill/>
        </p:spPr>
        <p:txBody>
          <a:bodyPr wrap="none" rtlCol="0">
            <a:spAutoFit/>
          </a:bodyPr>
          <a:lstStyle/>
          <a:p>
            <a:r>
              <a:rPr lang="en-US" dirty="0"/>
              <a:t>LVS pF-</a:t>
            </a:r>
          </a:p>
          <a:p>
            <a:r>
              <a:rPr lang="en-US" i="1" dirty="0"/>
              <a:t>rpsU2</a:t>
            </a:r>
            <a:r>
              <a:rPr lang="en-US" dirty="0"/>
              <a:t>-HA </a:t>
            </a:r>
          </a:p>
          <a:p>
            <a:r>
              <a:rPr lang="en-US" dirty="0"/>
              <a:t>WCL</a:t>
            </a:r>
          </a:p>
        </p:txBody>
      </p:sp>
      <p:sp>
        <p:nvSpPr>
          <p:cNvPr id="8" name="TextBox 7">
            <a:extLst>
              <a:ext uri="{FF2B5EF4-FFF2-40B4-BE49-F238E27FC236}">
                <a16:creationId xmlns:a16="http://schemas.microsoft.com/office/drawing/2014/main" id="{166CAABD-0E08-6C37-8220-8ABC5D2FA4D4}"/>
              </a:ext>
            </a:extLst>
          </p:cNvPr>
          <p:cNvSpPr txBox="1"/>
          <p:nvPr/>
        </p:nvSpPr>
        <p:spPr>
          <a:xfrm>
            <a:off x="2968377" y="364822"/>
            <a:ext cx="479683" cy="369332"/>
          </a:xfrm>
          <a:prstGeom prst="rect">
            <a:avLst/>
          </a:prstGeom>
          <a:noFill/>
        </p:spPr>
        <p:txBody>
          <a:bodyPr wrap="none" rtlCol="0">
            <a:spAutoFit/>
          </a:bodyPr>
          <a:lstStyle/>
          <a:p>
            <a:r>
              <a:rPr lang="en-US" dirty="0"/>
              <a:t>LYS</a:t>
            </a:r>
          </a:p>
        </p:txBody>
      </p:sp>
      <p:sp>
        <p:nvSpPr>
          <p:cNvPr id="9" name="TextBox 8">
            <a:extLst>
              <a:ext uri="{FF2B5EF4-FFF2-40B4-BE49-F238E27FC236}">
                <a16:creationId xmlns:a16="http://schemas.microsoft.com/office/drawing/2014/main" id="{21C9B7BD-50F0-9E47-CB41-A0E7E2E4E947}"/>
              </a:ext>
            </a:extLst>
          </p:cNvPr>
          <p:cNvSpPr txBox="1"/>
          <p:nvPr/>
        </p:nvSpPr>
        <p:spPr>
          <a:xfrm>
            <a:off x="3839103" y="367101"/>
            <a:ext cx="519694" cy="369332"/>
          </a:xfrm>
          <a:prstGeom prst="rect">
            <a:avLst/>
          </a:prstGeom>
          <a:noFill/>
        </p:spPr>
        <p:txBody>
          <a:bodyPr wrap="none" rtlCol="0">
            <a:spAutoFit/>
          </a:bodyPr>
          <a:lstStyle/>
          <a:p>
            <a:r>
              <a:rPr lang="en-US" dirty="0"/>
              <a:t>FT1</a:t>
            </a:r>
          </a:p>
        </p:txBody>
      </p:sp>
      <p:sp>
        <p:nvSpPr>
          <p:cNvPr id="10" name="TextBox 9">
            <a:extLst>
              <a:ext uri="{FF2B5EF4-FFF2-40B4-BE49-F238E27FC236}">
                <a16:creationId xmlns:a16="http://schemas.microsoft.com/office/drawing/2014/main" id="{5E73D1E2-026A-D408-9947-C8CC9DFAE0A3}"/>
              </a:ext>
            </a:extLst>
          </p:cNvPr>
          <p:cNvSpPr txBox="1"/>
          <p:nvPr/>
        </p:nvSpPr>
        <p:spPr>
          <a:xfrm>
            <a:off x="4752193" y="376285"/>
            <a:ext cx="519694" cy="369332"/>
          </a:xfrm>
          <a:prstGeom prst="rect">
            <a:avLst/>
          </a:prstGeom>
          <a:noFill/>
        </p:spPr>
        <p:txBody>
          <a:bodyPr wrap="none" rtlCol="0">
            <a:spAutoFit/>
          </a:bodyPr>
          <a:lstStyle/>
          <a:p>
            <a:r>
              <a:rPr lang="en-US" dirty="0"/>
              <a:t>FT2</a:t>
            </a:r>
          </a:p>
        </p:txBody>
      </p:sp>
      <p:sp>
        <p:nvSpPr>
          <p:cNvPr id="11" name="TextBox 10">
            <a:extLst>
              <a:ext uri="{FF2B5EF4-FFF2-40B4-BE49-F238E27FC236}">
                <a16:creationId xmlns:a16="http://schemas.microsoft.com/office/drawing/2014/main" id="{4D2B4DEF-D6BB-101E-0FBB-D28AC8AD19EC}"/>
              </a:ext>
            </a:extLst>
          </p:cNvPr>
          <p:cNvSpPr txBox="1"/>
          <p:nvPr/>
        </p:nvSpPr>
        <p:spPr>
          <a:xfrm>
            <a:off x="5583129" y="360219"/>
            <a:ext cx="519694" cy="369332"/>
          </a:xfrm>
          <a:prstGeom prst="rect">
            <a:avLst/>
          </a:prstGeom>
          <a:noFill/>
        </p:spPr>
        <p:txBody>
          <a:bodyPr wrap="none" rtlCol="0">
            <a:spAutoFit/>
          </a:bodyPr>
          <a:lstStyle/>
          <a:p>
            <a:r>
              <a:rPr lang="en-US" dirty="0"/>
              <a:t>FT3</a:t>
            </a:r>
          </a:p>
        </p:txBody>
      </p:sp>
      <p:sp>
        <p:nvSpPr>
          <p:cNvPr id="12" name="TextBox 11">
            <a:extLst>
              <a:ext uri="{FF2B5EF4-FFF2-40B4-BE49-F238E27FC236}">
                <a16:creationId xmlns:a16="http://schemas.microsoft.com/office/drawing/2014/main" id="{D95DD73A-29C6-C038-2999-CFDDB9BF1EC5}"/>
              </a:ext>
            </a:extLst>
          </p:cNvPr>
          <p:cNvSpPr txBox="1"/>
          <p:nvPr/>
        </p:nvSpPr>
        <p:spPr>
          <a:xfrm>
            <a:off x="6414065" y="360219"/>
            <a:ext cx="519694" cy="369332"/>
          </a:xfrm>
          <a:prstGeom prst="rect">
            <a:avLst/>
          </a:prstGeom>
          <a:noFill/>
        </p:spPr>
        <p:txBody>
          <a:bodyPr wrap="none" rtlCol="0">
            <a:spAutoFit/>
          </a:bodyPr>
          <a:lstStyle/>
          <a:p>
            <a:r>
              <a:rPr lang="en-US" dirty="0"/>
              <a:t>FT4</a:t>
            </a:r>
          </a:p>
        </p:txBody>
      </p:sp>
      <p:sp>
        <p:nvSpPr>
          <p:cNvPr id="13" name="TextBox 12">
            <a:extLst>
              <a:ext uri="{FF2B5EF4-FFF2-40B4-BE49-F238E27FC236}">
                <a16:creationId xmlns:a16="http://schemas.microsoft.com/office/drawing/2014/main" id="{278CABB3-D72E-9B9F-559F-AC7EB5C7103F}"/>
              </a:ext>
            </a:extLst>
          </p:cNvPr>
          <p:cNvSpPr txBox="1"/>
          <p:nvPr/>
        </p:nvSpPr>
        <p:spPr>
          <a:xfrm>
            <a:off x="7057971" y="83221"/>
            <a:ext cx="968022" cy="646331"/>
          </a:xfrm>
          <a:prstGeom prst="rect">
            <a:avLst/>
          </a:prstGeom>
          <a:noFill/>
        </p:spPr>
        <p:txBody>
          <a:bodyPr wrap="none" rtlCol="0">
            <a:spAutoFit/>
          </a:bodyPr>
          <a:lstStyle/>
          <a:p>
            <a:r>
              <a:rPr lang="en-US" dirty="0"/>
              <a:t>Anti-HA </a:t>
            </a:r>
          </a:p>
          <a:p>
            <a:r>
              <a:rPr lang="en-US" dirty="0"/>
              <a:t>Beads</a:t>
            </a:r>
          </a:p>
        </p:txBody>
      </p:sp>
      <p:sp>
        <p:nvSpPr>
          <p:cNvPr id="14" name="TextBox 13">
            <a:extLst>
              <a:ext uri="{FF2B5EF4-FFF2-40B4-BE49-F238E27FC236}">
                <a16:creationId xmlns:a16="http://schemas.microsoft.com/office/drawing/2014/main" id="{FCBD51C8-B723-5B76-D492-B756C86CF6E1}"/>
              </a:ext>
            </a:extLst>
          </p:cNvPr>
          <p:cNvSpPr txBox="1"/>
          <p:nvPr/>
        </p:nvSpPr>
        <p:spPr>
          <a:xfrm>
            <a:off x="7888907" y="355567"/>
            <a:ext cx="783163" cy="369332"/>
          </a:xfrm>
          <a:prstGeom prst="rect">
            <a:avLst/>
          </a:prstGeom>
          <a:noFill/>
        </p:spPr>
        <p:txBody>
          <a:bodyPr wrap="none" rtlCol="0">
            <a:spAutoFit/>
          </a:bodyPr>
          <a:lstStyle/>
          <a:p>
            <a:r>
              <a:rPr lang="en-US" dirty="0"/>
              <a:t>Empty</a:t>
            </a:r>
          </a:p>
        </p:txBody>
      </p:sp>
      <p:sp>
        <p:nvSpPr>
          <p:cNvPr id="15" name="TextBox 14">
            <a:extLst>
              <a:ext uri="{FF2B5EF4-FFF2-40B4-BE49-F238E27FC236}">
                <a16:creationId xmlns:a16="http://schemas.microsoft.com/office/drawing/2014/main" id="{B0F6722D-8A8F-8343-74A3-B915746CA95F}"/>
              </a:ext>
            </a:extLst>
          </p:cNvPr>
          <p:cNvSpPr txBox="1"/>
          <p:nvPr/>
        </p:nvSpPr>
        <p:spPr>
          <a:xfrm>
            <a:off x="8725301" y="355567"/>
            <a:ext cx="511679" cy="369332"/>
          </a:xfrm>
          <a:prstGeom prst="rect">
            <a:avLst/>
          </a:prstGeom>
          <a:noFill/>
        </p:spPr>
        <p:txBody>
          <a:bodyPr wrap="square" rtlCol="0">
            <a:spAutoFit/>
          </a:bodyPr>
          <a:lstStyle/>
          <a:p>
            <a:r>
              <a:rPr lang="en-US" dirty="0"/>
              <a:t>EL1</a:t>
            </a:r>
          </a:p>
        </p:txBody>
      </p:sp>
      <p:sp>
        <p:nvSpPr>
          <p:cNvPr id="17" name="TextBox 16">
            <a:extLst>
              <a:ext uri="{FF2B5EF4-FFF2-40B4-BE49-F238E27FC236}">
                <a16:creationId xmlns:a16="http://schemas.microsoft.com/office/drawing/2014/main" id="{B0D34FAD-A895-EA8A-9D31-59748483D476}"/>
              </a:ext>
            </a:extLst>
          </p:cNvPr>
          <p:cNvSpPr txBox="1"/>
          <p:nvPr/>
        </p:nvSpPr>
        <p:spPr>
          <a:xfrm>
            <a:off x="4532169" y="736433"/>
            <a:ext cx="300082" cy="369332"/>
          </a:xfrm>
          <a:prstGeom prst="rect">
            <a:avLst/>
          </a:prstGeom>
          <a:noFill/>
        </p:spPr>
        <p:txBody>
          <a:bodyPr wrap="none" rtlCol="0">
            <a:spAutoFit/>
          </a:bodyPr>
          <a:lstStyle/>
          <a:p>
            <a:r>
              <a:rPr lang="en-US" dirty="0"/>
              <a:t>+</a:t>
            </a:r>
          </a:p>
        </p:txBody>
      </p:sp>
      <p:sp>
        <p:nvSpPr>
          <p:cNvPr id="18" name="TextBox 17">
            <a:extLst>
              <a:ext uri="{FF2B5EF4-FFF2-40B4-BE49-F238E27FC236}">
                <a16:creationId xmlns:a16="http://schemas.microsoft.com/office/drawing/2014/main" id="{E8EDF5DD-AE9B-1317-5081-75484E7AF922}"/>
              </a:ext>
            </a:extLst>
          </p:cNvPr>
          <p:cNvSpPr txBox="1"/>
          <p:nvPr/>
        </p:nvSpPr>
        <p:spPr>
          <a:xfrm>
            <a:off x="3624530" y="747918"/>
            <a:ext cx="300082" cy="369332"/>
          </a:xfrm>
          <a:prstGeom prst="rect">
            <a:avLst/>
          </a:prstGeom>
          <a:noFill/>
        </p:spPr>
        <p:txBody>
          <a:bodyPr wrap="none" rtlCol="0">
            <a:spAutoFit/>
          </a:bodyPr>
          <a:lstStyle/>
          <a:p>
            <a:r>
              <a:rPr lang="en-US" dirty="0"/>
              <a:t>+</a:t>
            </a:r>
          </a:p>
        </p:txBody>
      </p:sp>
      <p:sp>
        <p:nvSpPr>
          <p:cNvPr id="19" name="TextBox 18">
            <a:extLst>
              <a:ext uri="{FF2B5EF4-FFF2-40B4-BE49-F238E27FC236}">
                <a16:creationId xmlns:a16="http://schemas.microsoft.com/office/drawing/2014/main" id="{35463CDB-C4A7-2E31-F56E-4794A323AD00}"/>
              </a:ext>
            </a:extLst>
          </p:cNvPr>
          <p:cNvSpPr txBox="1"/>
          <p:nvPr/>
        </p:nvSpPr>
        <p:spPr>
          <a:xfrm>
            <a:off x="5371337" y="736433"/>
            <a:ext cx="300082" cy="369332"/>
          </a:xfrm>
          <a:prstGeom prst="rect">
            <a:avLst/>
          </a:prstGeom>
          <a:noFill/>
        </p:spPr>
        <p:txBody>
          <a:bodyPr wrap="none" rtlCol="0">
            <a:spAutoFit/>
          </a:bodyPr>
          <a:lstStyle/>
          <a:p>
            <a:r>
              <a:rPr lang="en-US" dirty="0"/>
              <a:t>+</a:t>
            </a:r>
          </a:p>
        </p:txBody>
      </p:sp>
      <p:sp>
        <p:nvSpPr>
          <p:cNvPr id="20" name="TextBox 19">
            <a:extLst>
              <a:ext uri="{FF2B5EF4-FFF2-40B4-BE49-F238E27FC236}">
                <a16:creationId xmlns:a16="http://schemas.microsoft.com/office/drawing/2014/main" id="{AC105570-A25C-FBAB-4997-25229B0A1731}"/>
              </a:ext>
            </a:extLst>
          </p:cNvPr>
          <p:cNvSpPr txBox="1"/>
          <p:nvPr/>
        </p:nvSpPr>
        <p:spPr>
          <a:xfrm>
            <a:off x="6267064" y="736433"/>
            <a:ext cx="300082" cy="369332"/>
          </a:xfrm>
          <a:prstGeom prst="rect">
            <a:avLst/>
          </a:prstGeom>
          <a:noFill/>
        </p:spPr>
        <p:txBody>
          <a:bodyPr wrap="none" rtlCol="0">
            <a:spAutoFit/>
          </a:bodyPr>
          <a:lstStyle/>
          <a:p>
            <a:r>
              <a:rPr lang="en-US" dirty="0"/>
              <a:t>+</a:t>
            </a:r>
          </a:p>
        </p:txBody>
      </p:sp>
      <p:sp>
        <p:nvSpPr>
          <p:cNvPr id="21" name="TextBox 20">
            <a:extLst>
              <a:ext uri="{FF2B5EF4-FFF2-40B4-BE49-F238E27FC236}">
                <a16:creationId xmlns:a16="http://schemas.microsoft.com/office/drawing/2014/main" id="{591F68CD-4BFF-03D0-711B-26D6F0CFEDCB}"/>
              </a:ext>
            </a:extLst>
          </p:cNvPr>
          <p:cNvSpPr txBox="1"/>
          <p:nvPr/>
        </p:nvSpPr>
        <p:spPr>
          <a:xfrm>
            <a:off x="7137287" y="747918"/>
            <a:ext cx="300082" cy="369332"/>
          </a:xfrm>
          <a:prstGeom prst="rect">
            <a:avLst/>
          </a:prstGeom>
          <a:noFill/>
        </p:spPr>
        <p:txBody>
          <a:bodyPr wrap="none" rtlCol="0">
            <a:spAutoFit/>
          </a:bodyPr>
          <a:lstStyle/>
          <a:p>
            <a:r>
              <a:rPr lang="en-US" dirty="0"/>
              <a:t>+</a:t>
            </a:r>
          </a:p>
        </p:txBody>
      </p:sp>
      <p:sp>
        <p:nvSpPr>
          <p:cNvPr id="22" name="TextBox 21">
            <a:extLst>
              <a:ext uri="{FF2B5EF4-FFF2-40B4-BE49-F238E27FC236}">
                <a16:creationId xmlns:a16="http://schemas.microsoft.com/office/drawing/2014/main" id="{BE494F3B-36BE-A85F-FB42-01FC002A22AB}"/>
              </a:ext>
            </a:extLst>
          </p:cNvPr>
          <p:cNvSpPr txBox="1"/>
          <p:nvPr/>
        </p:nvSpPr>
        <p:spPr>
          <a:xfrm>
            <a:off x="8558705" y="745617"/>
            <a:ext cx="300082" cy="369332"/>
          </a:xfrm>
          <a:prstGeom prst="rect">
            <a:avLst/>
          </a:prstGeom>
          <a:noFill/>
        </p:spPr>
        <p:txBody>
          <a:bodyPr wrap="none" rtlCol="0">
            <a:spAutoFit/>
          </a:bodyPr>
          <a:lstStyle/>
          <a:p>
            <a:r>
              <a:rPr lang="en-US" dirty="0"/>
              <a:t>+</a:t>
            </a:r>
          </a:p>
        </p:txBody>
      </p:sp>
      <p:sp>
        <p:nvSpPr>
          <p:cNvPr id="23" name="TextBox 22">
            <a:extLst>
              <a:ext uri="{FF2B5EF4-FFF2-40B4-BE49-F238E27FC236}">
                <a16:creationId xmlns:a16="http://schemas.microsoft.com/office/drawing/2014/main" id="{85B2393D-D174-40AA-9E83-5D30476091F8}"/>
              </a:ext>
            </a:extLst>
          </p:cNvPr>
          <p:cNvSpPr txBox="1"/>
          <p:nvPr/>
        </p:nvSpPr>
        <p:spPr>
          <a:xfrm>
            <a:off x="2794202" y="752570"/>
            <a:ext cx="300082" cy="369332"/>
          </a:xfrm>
          <a:prstGeom prst="rect">
            <a:avLst/>
          </a:prstGeom>
          <a:noFill/>
        </p:spPr>
        <p:txBody>
          <a:bodyPr wrap="none" rtlCol="0">
            <a:spAutoFit/>
          </a:bodyPr>
          <a:lstStyle/>
          <a:p>
            <a:r>
              <a:rPr lang="en-US" dirty="0"/>
              <a:t>+</a:t>
            </a:r>
          </a:p>
        </p:txBody>
      </p:sp>
      <p:sp>
        <p:nvSpPr>
          <p:cNvPr id="2" name="TextBox 1">
            <a:extLst>
              <a:ext uri="{FF2B5EF4-FFF2-40B4-BE49-F238E27FC236}">
                <a16:creationId xmlns:a16="http://schemas.microsoft.com/office/drawing/2014/main" id="{8EFA8320-DD30-67E3-71C5-FA4C593196B8}"/>
              </a:ext>
            </a:extLst>
          </p:cNvPr>
          <p:cNvSpPr txBox="1"/>
          <p:nvPr/>
        </p:nvSpPr>
        <p:spPr>
          <a:xfrm>
            <a:off x="4094835" y="752570"/>
            <a:ext cx="255198" cy="369332"/>
          </a:xfrm>
          <a:prstGeom prst="rect">
            <a:avLst/>
          </a:prstGeom>
          <a:noFill/>
        </p:spPr>
        <p:txBody>
          <a:bodyPr wrap="none" rtlCol="0">
            <a:spAutoFit/>
          </a:bodyPr>
          <a:lstStyle/>
          <a:p>
            <a:r>
              <a:rPr lang="en-US" dirty="0"/>
              <a:t>-</a:t>
            </a:r>
          </a:p>
        </p:txBody>
      </p:sp>
      <p:sp>
        <p:nvSpPr>
          <p:cNvPr id="3" name="TextBox 2">
            <a:extLst>
              <a:ext uri="{FF2B5EF4-FFF2-40B4-BE49-F238E27FC236}">
                <a16:creationId xmlns:a16="http://schemas.microsoft.com/office/drawing/2014/main" id="{D41E52E9-A5A8-1879-E357-D43FA8F15D63}"/>
              </a:ext>
            </a:extLst>
          </p:cNvPr>
          <p:cNvSpPr txBox="1"/>
          <p:nvPr/>
        </p:nvSpPr>
        <p:spPr>
          <a:xfrm>
            <a:off x="9022937" y="734107"/>
            <a:ext cx="255198" cy="369332"/>
          </a:xfrm>
          <a:prstGeom prst="rect">
            <a:avLst/>
          </a:prstGeom>
          <a:noFill/>
        </p:spPr>
        <p:txBody>
          <a:bodyPr wrap="none" rtlCol="0">
            <a:spAutoFit/>
          </a:bodyPr>
          <a:lstStyle/>
          <a:p>
            <a:r>
              <a:rPr lang="en-US" dirty="0"/>
              <a:t>-</a:t>
            </a:r>
          </a:p>
        </p:txBody>
      </p:sp>
      <p:sp>
        <p:nvSpPr>
          <p:cNvPr id="4" name="TextBox 3">
            <a:extLst>
              <a:ext uri="{FF2B5EF4-FFF2-40B4-BE49-F238E27FC236}">
                <a16:creationId xmlns:a16="http://schemas.microsoft.com/office/drawing/2014/main" id="{12CC5874-12A2-74B9-42E2-6D4757EEAD90}"/>
              </a:ext>
            </a:extLst>
          </p:cNvPr>
          <p:cNvSpPr txBox="1"/>
          <p:nvPr/>
        </p:nvSpPr>
        <p:spPr>
          <a:xfrm>
            <a:off x="6709225" y="727753"/>
            <a:ext cx="255198" cy="369332"/>
          </a:xfrm>
          <a:prstGeom prst="rect">
            <a:avLst/>
          </a:prstGeom>
          <a:noFill/>
        </p:spPr>
        <p:txBody>
          <a:bodyPr wrap="none" rtlCol="0">
            <a:spAutoFit/>
          </a:bodyPr>
          <a:lstStyle/>
          <a:p>
            <a:r>
              <a:rPr lang="en-US" dirty="0"/>
              <a:t>-</a:t>
            </a:r>
          </a:p>
        </p:txBody>
      </p:sp>
      <p:sp>
        <p:nvSpPr>
          <p:cNvPr id="16" name="TextBox 15">
            <a:extLst>
              <a:ext uri="{FF2B5EF4-FFF2-40B4-BE49-F238E27FC236}">
                <a16:creationId xmlns:a16="http://schemas.microsoft.com/office/drawing/2014/main" id="{1AAF7F5D-BFDC-4537-CAD1-BE3F20980675}"/>
              </a:ext>
            </a:extLst>
          </p:cNvPr>
          <p:cNvSpPr txBox="1"/>
          <p:nvPr/>
        </p:nvSpPr>
        <p:spPr>
          <a:xfrm>
            <a:off x="7594754" y="752570"/>
            <a:ext cx="255198" cy="369332"/>
          </a:xfrm>
          <a:prstGeom prst="rect">
            <a:avLst/>
          </a:prstGeom>
          <a:noFill/>
        </p:spPr>
        <p:txBody>
          <a:bodyPr wrap="none" rtlCol="0">
            <a:spAutoFit/>
          </a:bodyPr>
          <a:lstStyle/>
          <a:p>
            <a:r>
              <a:rPr lang="en-US" dirty="0"/>
              <a:t>-</a:t>
            </a:r>
          </a:p>
        </p:txBody>
      </p:sp>
      <p:sp>
        <p:nvSpPr>
          <p:cNvPr id="24" name="TextBox 23">
            <a:extLst>
              <a:ext uri="{FF2B5EF4-FFF2-40B4-BE49-F238E27FC236}">
                <a16:creationId xmlns:a16="http://schemas.microsoft.com/office/drawing/2014/main" id="{AB4C65F7-FB7D-E19F-C273-1FD3A7AD8D9C}"/>
              </a:ext>
            </a:extLst>
          </p:cNvPr>
          <p:cNvSpPr txBox="1"/>
          <p:nvPr/>
        </p:nvSpPr>
        <p:spPr>
          <a:xfrm>
            <a:off x="3225282" y="745617"/>
            <a:ext cx="255198" cy="369332"/>
          </a:xfrm>
          <a:prstGeom prst="rect">
            <a:avLst/>
          </a:prstGeom>
          <a:noFill/>
        </p:spPr>
        <p:txBody>
          <a:bodyPr wrap="none" rtlCol="0">
            <a:spAutoFit/>
          </a:bodyPr>
          <a:lstStyle/>
          <a:p>
            <a:r>
              <a:rPr lang="en-US" dirty="0"/>
              <a:t>-</a:t>
            </a:r>
          </a:p>
        </p:txBody>
      </p:sp>
      <p:sp>
        <p:nvSpPr>
          <p:cNvPr id="25" name="TextBox 24">
            <a:extLst>
              <a:ext uri="{FF2B5EF4-FFF2-40B4-BE49-F238E27FC236}">
                <a16:creationId xmlns:a16="http://schemas.microsoft.com/office/drawing/2014/main" id="{069C5BE4-1366-E50A-01AA-AE28CE58CC56}"/>
              </a:ext>
            </a:extLst>
          </p:cNvPr>
          <p:cNvSpPr txBox="1"/>
          <p:nvPr/>
        </p:nvSpPr>
        <p:spPr>
          <a:xfrm>
            <a:off x="4991232" y="734107"/>
            <a:ext cx="255198" cy="369332"/>
          </a:xfrm>
          <a:prstGeom prst="rect">
            <a:avLst/>
          </a:prstGeom>
          <a:noFill/>
        </p:spPr>
        <p:txBody>
          <a:bodyPr wrap="none" rtlCol="0">
            <a:spAutoFit/>
          </a:bodyPr>
          <a:lstStyle/>
          <a:p>
            <a:r>
              <a:rPr lang="en-US" dirty="0"/>
              <a:t>-</a:t>
            </a:r>
          </a:p>
        </p:txBody>
      </p:sp>
      <p:sp>
        <p:nvSpPr>
          <p:cNvPr id="26" name="TextBox 25">
            <a:extLst>
              <a:ext uri="{FF2B5EF4-FFF2-40B4-BE49-F238E27FC236}">
                <a16:creationId xmlns:a16="http://schemas.microsoft.com/office/drawing/2014/main" id="{03160E88-1CD8-DF9D-FD00-B0B535EC77AB}"/>
              </a:ext>
            </a:extLst>
          </p:cNvPr>
          <p:cNvSpPr txBox="1"/>
          <p:nvPr/>
        </p:nvSpPr>
        <p:spPr>
          <a:xfrm>
            <a:off x="5854395" y="724899"/>
            <a:ext cx="255198" cy="369332"/>
          </a:xfrm>
          <a:prstGeom prst="rect">
            <a:avLst/>
          </a:prstGeom>
          <a:noFill/>
        </p:spPr>
        <p:txBody>
          <a:bodyPr wrap="none" rtlCol="0">
            <a:spAutoFit/>
          </a:bodyPr>
          <a:lstStyle/>
          <a:p>
            <a:r>
              <a:rPr lang="en-US" dirty="0"/>
              <a:t>-</a:t>
            </a:r>
          </a:p>
        </p:txBody>
      </p:sp>
      <p:sp>
        <p:nvSpPr>
          <p:cNvPr id="27" name="TextBox 26">
            <a:extLst>
              <a:ext uri="{FF2B5EF4-FFF2-40B4-BE49-F238E27FC236}">
                <a16:creationId xmlns:a16="http://schemas.microsoft.com/office/drawing/2014/main" id="{D078F6C2-7E81-D5C4-6B2B-64E188778939}"/>
              </a:ext>
            </a:extLst>
          </p:cNvPr>
          <p:cNvSpPr txBox="1"/>
          <p:nvPr/>
        </p:nvSpPr>
        <p:spPr>
          <a:xfrm>
            <a:off x="1781648" y="4981798"/>
            <a:ext cx="354584" cy="369332"/>
          </a:xfrm>
          <a:prstGeom prst="rect">
            <a:avLst/>
          </a:prstGeom>
          <a:noFill/>
        </p:spPr>
        <p:txBody>
          <a:bodyPr wrap="none" rtlCol="0">
            <a:spAutoFit/>
          </a:bodyPr>
          <a:lstStyle/>
          <a:p>
            <a:r>
              <a:rPr lang="en-US" dirty="0"/>
              <a:t>8 </a:t>
            </a:r>
          </a:p>
        </p:txBody>
      </p:sp>
      <p:sp>
        <p:nvSpPr>
          <p:cNvPr id="28" name="TextBox 27">
            <a:extLst>
              <a:ext uri="{FF2B5EF4-FFF2-40B4-BE49-F238E27FC236}">
                <a16:creationId xmlns:a16="http://schemas.microsoft.com/office/drawing/2014/main" id="{1450BD13-C36D-149D-1615-4B1C4090C42F}"/>
              </a:ext>
            </a:extLst>
          </p:cNvPr>
          <p:cNvSpPr txBox="1"/>
          <p:nvPr/>
        </p:nvSpPr>
        <p:spPr>
          <a:xfrm>
            <a:off x="1664628" y="4299314"/>
            <a:ext cx="471604" cy="369332"/>
          </a:xfrm>
          <a:prstGeom prst="rect">
            <a:avLst/>
          </a:prstGeom>
          <a:noFill/>
        </p:spPr>
        <p:txBody>
          <a:bodyPr wrap="none" rtlCol="0">
            <a:spAutoFit/>
          </a:bodyPr>
          <a:lstStyle/>
          <a:p>
            <a:r>
              <a:rPr lang="en-US" dirty="0"/>
              <a:t>15 </a:t>
            </a:r>
          </a:p>
        </p:txBody>
      </p:sp>
      <p:sp>
        <p:nvSpPr>
          <p:cNvPr id="29" name="TextBox 28">
            <a:extLst>
              <a:ext uri="{FF2B5EF4-FFF2-40B4-BE49-F238E27FC236}">
                <a16:creationId xmlns:a16="http://schemas.microsoft.com/office/drawing/2014/main" id="{4EA3732F-B8F8-B2A9-1C63-2B85C3CC5189}"/>
              </a:ext>
            </a:extLst>
          </p:cNvPr>
          <p:cNvSpPr txBox="1"/>
          <p:nvPr/>
        </p:nvSpPr>
        <p:spPr>
          <a:xfrm>
            <a:off x="1664628" y="3432790"/>
            <a:ext cx="471604" cy="369332"/>
          </a:xfrm>
          <a:prstGeom prst="rect">
            <a:avLst/>
          </a:prstGeom>
          <a:noFill/>
        </p:spPr>
        <p:txBody>
          <a:bodyPr wrap="none" rtlCol="0">
            <a:spAutoFit/>
          </a:bodyPr>
          <a:lstStyle/>
          <a:p>
            <a:r>
              <a:rPr lang="en-US" dirty="0"/>
              <a:t>25 </a:t>
            </a:r>
          </a:p>
        </p:txBody>
      </p:sp>
      <p:sp>
        <p:nvSpPr>
          <p:cNvPr id="30" name="TextBox 29">
            <a:extLst>
              <a:ext uri="{FF2B5EF4-FFF2-40B4-BE49-F238E27FC236}">
                <a16:creationId xmlns:a16="http://schemas.microsoft.com/office/drawing/2014/main" id="{36BACB32-9284-F573-39F6-2F3ECAED2736}"/>
              </a:ext>
            </a:extLst>
          </p:cNvPr>
          <p:cNvSpPr txBox="1"/>
          <p:nvPr/>
        </p:nvSpPr>
        <p:spPr>
          <a:xfrm>
            <a:off x="1664628" y="2906882"/>
            <a:ext cx="471604" cy="369332"/>
          </a:xfrm>
          <a:prstGeom prst="rect">
            <a:avLst/>
          </a:prstGeom>
          <a:noFill/>
        </p:spPr>
        <p:txBody>
          <a:bodyPr wrap="none" rtlCol="0">
            <a:spAutoFit/>
          </a:bodyPr>
          <a:lstStyle/>
          <a:p>
            <a:r>
              <a:rPr lang="en-US" dirty="0"/>
              <a:t>30 </a:t>
            </a:r>
          </a:p>
        </p:txBody>
      </p:sp>
      <p:sp>
        <p:nvSpPr>
          <p:cNvPr id="31" name="TextBox 30">
            <a:extLst>
              <a:ext uri="{FF2B5EF4-FFF2-40B4-BE49-F238E27FC236}">
                <a16:creationId xmlns:a16="http://schemas.microsoft.com/office/drawing/2014/main" id="{46208B68-6085-C15B-DBC8-04360214F4A4}"/>
              </a:ext>
            </a:extLst>
          </p:cNvPr>
          <p:cNvSpPr txBox="1"/>
          <p:nvPr/>
        </p:nvSpPr>
        <p:spPr>
          <a:xfrm>
            <a:off x="1664628" y="2459964"/>
            <a:ext cx="418704" cy="369332"/>
          </a:xfrm>
          <a:prstGeom prst="rect">
            <a:avLst/>
          </a:prstGeom>
          <a:noFill/>
        </p:spPr>
        <p:txBody>
          <a:bodyPr wrap="none" rtlCol="0">
            <a:spAutoFit/>
          </a:bodyPr>
          <a:lstStyle/>
          <a:p>
            <a:r>
              <a:rPr lang="en-US" dirty="0"/>
              <a:t>38</a:t>
            </a:r>
          </a:p>
        </p:txBody>
      </p:sp>
      <p:sp>
        <p:nvSpPr>
          <p:cNvPr id="33" name="TextBox 32">
            <a:extLst>
              <a:ext uri="{FF2B5EF4-FFF2-40B4-BE49-F238E27FC236}">
                <a16:creationId xmlns:a16="http://schemas.microsoft.com/office/drawing/2014/main" id="{2F9AAD71-C008-EB17-6F7A-ADB7A1CF2A92}"/>
              </a:ext>
            </a:extLst>
          </p:cNvPr>
          <p:cNvSpPr txBox="1"/>
          <p:nvPr/>
        </p:nvSpPr>
        <p:spPr>
          <a:xfrm>
            <a:off x="1662076" y="2196308"/>
            <a:ext cx="471604" cy="369332"/>
          </a:xfrm>
          <a:prstGeom prst="rect">
            <a:avLst/>
          </a:prstGeom>
          <a:noFill/>
        </p:spPr>
        <p:txBody>
          <a:bodyPr wrap="none" rtlCol="0">
            <a:spAutoFit/>
          </a:bodyPr>
          <a:lstStyle/>
          <a:p>
            <a:r>
              <a:rPr lang="en-US" dirty="0"/>
              <a:t>50 </a:t>
            </a:r>
          </a:p>
        </p:txBody>
      </p:sp>
      <p:sp>
        <p:nvSpPr>
          <p:cNvPr id="34" name="TextBox 33">
            <a:extLst>
              <a:ext uri="{FF2B5EF4-FFF2-40B4-BE49-F238E27FC236}">
                <a16:creationId xmlns:a16="http://schemas.microsoft.com/office/drawing/2014/main" id="{1A0C9D9C-32DE-B0AD-A2B0-4A497FFEA501}"/>
              </a:ext>
            </a:extLst>
          </p:cNvPr>
          <p:cNvSpPr txBox="1"/>
          <p:nvPr/>
        </p:nvSpPr>
        <p:spPr>
          <a:xfrm>
            <a:off x="1667070" y="1867519"/>
            <a:ext cx="471604" cy="369332"/>
          </a:xfrm>
          <a:prstGeom prst="rect">
            <a:avLst/>
          </a:prstGeom>
          <a:noFill/>
        </p:spPr>
        <p:txBody>
          <a:bodyPr wrap="none" rtlCol="0">
            <a:spAutoFit/>
          </a:bodyPr>
          <a:lstStyle/>
          <a:p>
            <a:r>
              <a:rPr lang="en-US" dirty="0"/>
              <a:t>90 </a:t>
            </a:r>
          </a:p>
        </p:txBody>
      </p:sp>
      <p:sp>
        <p:nvSpPr>
          <p:cNvPr id="35" name="TextBox 34">
            <a:extLst>
              <a:ext uri="{FF2B5EF4-FFF2-40B4-BE49-F238E27FC236}">
                <a16:creationId xmlns:a16="http://schemas.microsoft.com/office/drawing/2014/main" id="{5923FE15-AE28-CA4D-0DD1-E120852103B9}"/>
              </a:ext>
            </a:extLst>
          </p:cNvPr>
          <p:cNvSpPr txBox="1"/>
          <p:nvPr/>
        </p:nvSpPr>
        <p:spPr>
          <a:xfrm>
            <a:off x="1579668" y="1293029"/>
            <a:ext cx="588623" cy="369332"/>
          </a:xfrm>
          <a:prstGeom prst="rect">
            <a:avLst/>
          </a:prstGeom>
          <a:noFill/>
        </p:spPr>
        <p:txBody>
          <a:bodyPr wrap="none" rtlCol="0">
            <a:spAutoFit/>
          </a:bodyPr>
          <a:lstStyle/>
          <a:p>
            <a:r>
              <a:rPr lang="en-US" dirty="0"/>
              <a:t>250 </a:t>
            </a:r>
          </a:p>
        </p:txBody>
      </p:sp>
      <p:sp>
        <p:nvSpPr>
          <p:cNvPr id="37" name="TextBox 36">
            <a:extLst>
              <a:ext uri="{FF2B5EF4-FFF2-40B4-BE49-F238E27FC236}">
                <a16:creationId xmlns:a16="http://schemas.microsoft.com/office/drawing/2014/main" id="{4B787443-9260-D43B-6F38-2FF23A95B995}"/>
              </a:ext>
            </a:extLst>
          </p:cNvPr>
          <p:cNvSpPr txBox="1"/>
          <p:nvPr/>
        </p:nvSpPr>
        <p:spPr>
          <a:xfrm>
            <a:off x="1580144" y="821118"/>
            <a:ext cx="542136" cy="369332"/>
          </a:xfrm>
          <a:prstGeom prst="rect">
            <a:avLst/>
          </a:prstGeom>
          <a:noFill/>
        </p:spPr>
        <p:txBody>
          <a:bodyPr wrap="none" rtlCol="0">
            <a:spAutoFit/>
          </a:bodyPr>
          <a:lstStyle/>
          <a:p>
            <a:r>
              <a:rPr lang="en-US" dirty="0"/>
              <a:t>kDa</a:t>
            </a:r>
          </a:p>
        </p:txBody>
      </p:sp>
    </p:spTree>
    <p:extLst>
      <p:ext uri="{BB962C8B-B14F-4D97-AF65-F5344CB8AC3E}">
        <p14:creationId xmlns:p14="http://schemas.microsoft.com/office/powerpoint/2010/main" val="2378116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dna test&#10;&#10;Description automatically generated">
            <a:extLst>
              <a:ext uri="{FF2B5EF4-FFF2-40B4-BE49-F238E27FC236}">
                <a16:creationId xmlns:a16="http://schemas.microsoft.com/office/drawing/2014/main" id="{B2FBB924-3412-FB45-A754-AEC4C5F4BD6D}"/>
              </a:ext>
            </a:extLst>
          </p:cNvPr>
          <p:cNvPicPr>
            <a:picLocks noChangeAspect="1"/>
          </p:cNvPicPr>
          <p:nvPr/>
        </p:nvPicPr>
        <p:blipFill>
          <a:blip r:embed="rId2"/>
          <a:stretch>
            <a:fillRect/>
          </a:stretch>
        </p:blipFill>
        <p:spPr>
          <a:xfrm>
            <a:off x="2209800" y="965645"/>
            <a:ext cx="7772400" cy="5738074"/>
          </a:xfrm>
          <a:prstGeom prst="rect">
            <a:avLst/>
          </a:prstGeom>
        </p:spPr>
      </p:pic>
      <p:sp>
        <p:nvSpPr>
          <p:cNvPr id="6" name="TextBox 5">
            <a:extLst>
              <a:ext uri="{FF2B5EF4-FFF2-40B4-BE49-F238E27FC236}">
                <a16:creationId xmlns:a16="http://schemas.microsoft.com/office/drawing/2014/main" id="{36554D09-01C3-0086-DE51-0AD944A2BE1B}"/>
              </a:ext>
            </a:extLst>
          </p:cNvPr>
          <p:cNvSpPr txBox="1"/>
          <p:nvPr/>
        </p:nvSpPr>
        <p:spPr>
          <a:xfrm>
            <a:off x="-1231284" y="5007429"/>
            <a:ext cx="1211935" cy="923330"/>
          </a:xfrm>
          <a:prstGeom prst="rect">
            <a:avLst/>
          </a:prstGeom>
          <a:noFill/>
        </p:spPr>
        <p:txBody>
          <a:bodyPr wrap="none" rtlCol="0">
            <a:spAutoFit/>
          </a:bodyPr>
          <a:lstStyle/>
          <a:p>
            <a:r>
              <a:rPr lang="en-US" dirty="0"/>
              <a:t>HA-IP</a:t>
            </a:r>
          </a:p>
          <a:p>
            <a:r>
              <a:rPr lang="en-US" dirty="0"/>
              <a:t>12/21/23</a:t>
            </a:r>
          </a:p>
          <a:p>
            <a:r>
              <a:rPr lang="en-US" dirty="0"/>
              <a:t>Silver Stain</a:t>
            </a:r>
          </a:p>
        </p:txBody>
      </p:sp>
      <p:sp>
        <p:nvSpPr>
          <p:cNvPr id="7" name="TextBox 6">
            <a:extLst>
              <a:ext uri="{FF2B5EF4-FFF2-40B4-BE49-F238E27FC236}">
                <a16:creationId xmlns:a16="http://schemas.microsoft.com/office/drawing/2014/main" id="{DBCE1A72-1D6F-8F99-25FF-D3CEFC0409E7}"/>
              </a:ext>
            </a:extLst>
          </p:cNvPr>
          <p:cNvSpPr txBox="1"/>
          <p:nvPr/>
        </p:nvSpPr>
        <p:spPr>
          <a:xfrm>
            <a:off x="3782884" y="261257"/>
            <a:ext cx="519694" cy="369332"/>
          </a:xfrm>
          <a:prstGeom prst="rect">
            <a:avLst/>
          </a:prstGeom>
          <a:noFill/>
        </p:spPr>
        <p:txBody>
          <a:bodyPr wrap="none" rtlCol="0">
            <a:spAutoFit/>
          </a:bodyPr>
          <a:lstStyle/>
          <a:p>
            <a:r>
              <a:rPr lang="en-US" dirty="0"/>
              <a:t>FT1</a:t>
            </a:r>
          </a:p>
        </p:txBody>
      </p:sp>
      <p:sp>
        <p:nvSpPr>
          <p:cNvPr id="8" name="TextBox 7">
            <a:extLst>
              <a:ext uri="{FF2B5EF4-FFF2-40B4-BE49-F238E27FC236}">
                <a16:creationId xmlns:a16="http://schemas.microsoft.com/office/drawing/2014/main" id="{C58C524E-E076-3865-FBDD-FC08E19EA64A}"/>
              </a:ext>
            </a:extLst>
          </p:cNvPr>
          <p:cNvSpPr txBox="1"/>
          <p:nvPr/>
        </p:nvSpPr>
        <p:spPr>
          <a:xfrm>
            <a:off x="4693456" y="261257"/>
            <a:ext cx="519694" cy="369332"/>
          </a:xfrm>
          <a:prstGeom prst="rect">
            <a:avLst/>
          </a:prstGeom>
          <a:noFill/>
        </p:spPr>
        <p:txBody>
          <a:bodyPr wrap="none" rtlCol="0">
            <a:spAutoFit/>
          </a:bodyPr>
          <a:lstStyle/>
          <a:p>
            <a:r>
              <a:rPr lang="en-US" dirty="0"/>
              <a:t>FT2</a:t>
            </a:r>
          </a:p>
        </p:txBody>
      </p:sp>
      <p:sp>
        <p:nvSpPr>
          <p:cNvPr id="9" name="TextBox 8">
            <a:extLst>
              <a:ext uri="{FF2B5EF4-FFF2-40B4-BE49-F238E27FC236}">
                <a16:creationId xmlns:a16="http://schemas.microsoft.com/office/drawing/2014/main" id="{483440B2-FB77-7D7C-96CF-67A7756062F5}"/>
              </a:ext>
            </a:extLst>
          </p:cNvPr>
          <p:cNvSpPr txBox="1"/>
          <p:nvPr/>
        </p:nvSpPr>
        <p:spPr>
          <a:xfrm>
            <a:off x="5544574" y="261257"/>
            <a:ext cx="519694" cy="369332"/>
          </a:xfrm>
          <a:prstGeom prst="rect">
            <a:avLst/>
          </a:prstGeom>
          <a:noFill/>
        </p:spPr>
        <p:txBody>
          <a:bodyPr wrap="none" rtlCol="0">
            <a:spAutoFit/>
          </a:bodyPr>
          <a:lstStyle/>
          <a:p>
            <a:r>
              <a:rPr lang="en-US" dirty="0"/>
              <a:t>FT3</a:t>
            </a:r>
          </a:p>
        </p:txBody>
      </p:sp>
      <p:sp>
        <p:nvSpPr>
          <p:cNvPr id="10" name="TextBox 9">
            <a:extLst>
              <a:ext uri="{FF2B5EF4-FFF2-40B4-BE49-F238E27FC236}">
                <a16:creationId xmlns:a16="http://schemas.microsoft.com/office/drawing/2014/main" id="{749ABFAE-416B-8E4A-4F11-9DF54BAF289A}"/>
              </a:ext>
            </a:extLst>
          </p:cNvPr>
          <p:cNvSpPr txBox="1"/>
          <p:nvPr/>
        </p:nvSpPr>
        <p:spPr>
          <a:xfrm>
            <a:off x="6423728" y="261257"/>
            <a:ext cx="519694" cy="369332"/>
          </a:xfrm>
          <a:prstGeom prst="rect">
            <a:avLst/>
          </a:prstGeom>
          <a:noFill/>
        </p:spPr>
        <p:txBody>
          <a:bodyPr wrap="square" rtlCol="0">
            <a:spAutoFit/>
          </a:bodyPr>
          <a:lstStyle/>
          <a:p>
            <a:r>
              <a:rPr lang="en-US" dirty="0"/>
              <a:t>FT4</a:t>
            </a:r>
          </a:p>
        </p:txBody>
      </p:sp>
      <p:sp>
        <p:nvSpPr>
          <p:cNvPr id="11" name="TextBox 10">
            <a:extLst>
              <a:ext uri="{FF2B5EF4-FFF2-40B4-BE49-F238E27FC236}">
                <a16:creationId xmlns:a16="http://schemas.microsoft.com/office/drawing/2014/main" id="{879A52FA-DACC-A903-FE0E-345FFE00B119}"/>
              </a:ext>
            </a:extLst>
          </p:cNvPr>
          <p:cNvSpPr txBox="1"/>
          <p:nvPr/>
        </p:nvSpPr>
        <p:spPr>
          <a:xfrm>
            <a:off x="7199086" y="-30870"/>
            <a:ext cx="915122" cy="646331"/>
          </a:xfrm>
          <a:prstGeom prst="rect">
            <a:avLst/>
          </a:prstGeom>
          <a:noFill/>
        </p:spPr>
        <p:txBody>
          <a:bodyPr wrap="none" rtlCol="0">
            <a:spAutoFit/>
          </a:bodyPr>
          <a:lstStyle/>
          <a:p>
            <a:r>
              <a:rPr lang="en-US" dirty="0"/>
              <a:t>Anti-HA</a:t>
            </a:r>
          </a:p>
          <a:p>
            <a:r>
              <a:rPr lang="en-US" dirty="0"/>
              <a:t>Beads</a:t>
            </a:r>
          </a:p>
        </p:txBody>
      </p:sp>
      <p:sp>
        <p:nvSpPr>
          <p:cNvPr id="12" name="TextBox 11">
            <a:extLst>
              <a:ext uri="{FF2B5EF4-FFF2-40B4-BE49-F238E27FC236}">
                <a16:creationId xmlns:a16="http://schemas.microsoft.com/office/drawing/2014/main" id="{E4C5D8A7-0A08-E399-D8DA-7F4DF7DC35DC}"/>
              </a:ext>
            </a:extLst>
          </p:cNvPr>
          <p:cNvSpPr txBox="1"/>
          <p:nvPr/>
        </p:nvSpPr>
        <p:spPr>
          <a:xfrm>
            <a:off x="8641067" y="271109"/>
            <a:ext cx="511679" cy="369332"/>
          </a:xfrm>
          <a:prstGeom prst="rect">
            <a:avLst/>
          </a:prstGeom>
          <a:noFill/>
        </p:spPr>
        <p:txBody>
          <a:bodyPr wrap="none" rtlCol="0">
            <a:spAutoFit/>
          </a:bodyPr>
          <a:lstStyle/>
          <a:p>
            <a:r>
              <a:rPr lang="en-US" dirty="0"/>
              <a:t>EL1</a:t>
            </a:r>
          </a:p>
        </p:txBody>
      </p:sp>
      <p:sp>
        <p:nvSpPr>
          <p:cNvPr id="13" name="TextBox 12">
            <a:extLst>
              <a:ext uri="{FF2B5EF4-FFF2-40B4-BE49-F238E27FC236}">
                <a16:creationId xmlns:a16="http://schemas.microsoft.com/office/drawing/2014/main" id="{064A3149-F177-688C-5E17-9DA4E14A213A}"/>
              </a:ext>
            </a:extLst>
          </p:cNvPr>
          <p:cNvSpPr txBox="1"/>
          <p:nvPr/>
        </p:nvSpPr>
        <p:spPr>
          <a:xfrm>
            <a:off x="2948274" y="265277"/>
            <a:ext cx="479683" cy="369332"/>
          </a:xfrm>
          <a:prstGeom prst="rect">
            <a:avLst/>
          </a:prstGeom>
          <a:noFill/>
        </p:spPr>
        <p:txBody>
          <a:bodyPr wrap="none" rtlCol="0">
            <a:spAutoFit/>
          </a:bodyPr>
          <a:lstStyle/>
          <a:p>
            <a:r>
              <a:rPr lang="en-US" dirty="0"/>
              <a:t>LYS</a:t>
            </a:r>
          </a:p>
        </p:txBody>
      </p:sp>
      <p:sp>
        <p:nvSpPr>
          <p:cNvPr id="14" name="TextBox 13">
            <a:extLst>
              <a:ext uri="{FF2B5EF4-FFF2-40B4-BE49-F238E27FC236}">
                <a16:creationId xmlns:a16="http://schemas.microsoft.com/office/drawing/2014/main" id="{1C16BDD8-4F00-8A0D-4055-BEA90F0EBD72}"/>
              </a:ext>
            </a:extLst>
          </p:cNvPr>
          <p:cNvSpPr txBox="1"/>
          <p:nvPr/>
        </p:nvSpPr>
        <p:spPr>
          <a:xfrm>
            <a:off x="7899395" y="242065"/>
            <a:ext cx="783163" cy="369332"/>
          </a:xfrm>
          <a:prstGeom prst="rect">
            <a:avLst/>
          </a:prstGeom>
          <a:noFill/>
        </p:spPr>
        <p:txBody>
          <a:bodyPr wrap="none" rtlCol="0">
            <a:spAutoFit/>
          </a:bodyPr>
          <a:lstStyle/>
          <a:p>
            <a:r>
              <a:rPr lang="en-US" dirty="0"/>
              <a:t>Empty</a:t>
            </a:r>
          </a:p>
        </p:txBody>
      </p:sp>
      <p:sp>
        <p:nvSpPr>
          <p:cNvPr id="15" name="TextBox 14">
            <a:extLst>
              <a:ext uri="{FF2B5EF4-FFF2-40B4-BE49-F238E27FC236}">
                <a16:creationId xmlns:a16="http://schemas.microsoft.com/office/drawing/2014/main" id="{3041AD91-91CA-1687-2D49-86F9F9F52831}"/>
              </a:ext>
            </a:extLst>
          </p:cNvPr>
          <p:cNvSpPr txBox="1"/>
          <p:nvPr/>
        </p:nvSpPr>
        <p:spPr>
          <a:xfrm>
            <a:off x="6351391" y="624582"/>
            <a:ext cx="300082" cy="369332"/>
          </a:xfrm>
          <a:prstGeom prst="rect">
            <a:avLst/>
          </a:prstGeom>
          <a:noFill/>
        </p:spPr>
        <p:txBody>
          <a:bodyPr wrap="none" rtlCol="0">
            <a:spAutoFit/>
          </a:bodyPr>
          <a:lstStyle/>
          <a:p>
            <a:r>
              <a:rPr lang="en-US" dirty="0"/>
              <a:t>+</a:t>
            </a:r>
          </a:p>
        </p:txBody>
      </p:sp>
      <p:sp>
        <p:nvSpPr>
          <p:cNvPr id="16" name="TextBox 15">
            <a:extLst>
              <a:ext uri="{FF2B5EF4-FFF2-40B4-BE49-F238E27FC236}">
                <a16:creationId xmlns:a16="http://schemas.microsoft.com/office/drawing/2014/main" id="{F17D1861-B278-E3C8-C7E4-27498A3AF357}"/>
              </a:ext>
            </a:extLst>
          </p:cNvPr>
          <p:cNvSpPr txBox="1"/>
          <p:nvPr/>
        </p:nvSpPr>
        <p:spPr>
          <a:xfrm>
            <a:off x="5424468" y="618184"/>
            <a:ext cx="255204" cy="369332"/>
          </a:xfrm>
          <a:prstGeom prst="rect">
            <a:avLst/>
          </a:prstGeom>
          <a:noFill/>
        </p:spPr>
        <p:txBody>
          <a:bodyPr wrap="square" rtlCol="0">
            <a:spAutoFit/>
          </a:bodyPr>
          <a:lstStyle/>
          <a:p>
            <a:r>
              <a:rPr lang="en-US" dirty="0"/>
              <a:t>+</a:t>
            </a:r>
          </a:p>
        </p:txBody>
      </p:sp>
      <p:sp>
        <p:nvSpPr>
          <p:cNvPr id="17" name="TextBox 16">
            <a:extLst>
              <a:ext uri="{FF2B5EF4-FFF2-40B4-BE49-F238E27FC236}">
                <a16:creationId xmlns:a16="http://schemas.microsoft.com/office/drawing/2014/main" id="{49B5662A-4ED1-6335-1E4C-E645260C4492}"/>
              </a:ext>
            </a:extLst>
          </p:cNvPr>
          <p:cNvSpPr txBox="1"/>
          <p:nvPr/>
        </p:nvSpPr>
        <p:spPr>
          <a:xfrm>
            <a:off x="7226411" y="627221"/>
            <a:ext cx="300082" cy="369332"/>
          </a:xfrm>
          <a:prstGeom prst="rect">
            <a:avLst/>
          </a:prstGeom>
          <a:noFill/>
        </p:spPr>
        <p:txBody>
          <a:bodyPr wrap="none" rtlCol="0">
            <a:spAutoFit/>
          </a:bodyPr>
          <a:lstStyle/>
          <a:p>
            <a:r>
              <a:rPr lang="en-US" dirty="0"/>
              <a:t>+</a:t>
            </a:r>
          </a:p>
        </p:txBody>
      </p:sp>
      <p:sp>
        <p:nvSpPr>
          <p:cNvPr id="18" name="TextBox 17">
            <a:extLst>
              <a:ext uri="{FF2B5EF4-FFF2-40B4-BE49-F238E27FC236}">
                <a16:creationId xmlns:a16="http://schemas.microsoft.com/office/drawing/2014/main" id="{13B481CF-DCFA-5E63-A451-BAC9222F31EA}"/>
              </a:ext>
            </a:extLst>
          </p:cNvPr>
          <p:cNvSpPr txBox="1"/>
          <p:nvPr/>
        </p:nvSpPr>
        <p:spPr>
          <a:xfrm>
            <a:off x="3686385" y="598891"/>
            <a:ext cx="300082" cy="369332"/>
          </a:xfrm>
          <a:prstGeom prst="rect">
            <a:avLst/>
          </a:prstGeom>
          <a:noFill/>
        </p:spPr>
        <p:txBody>
          <a:bodyPr wrap="none" rtlCol="0">
            <a:spAutoFit/>
          </a:bodyPr>
          <a:lstStyle/>
          <a:p>
            <a:r>
              <a:rPr lang="en-US" dirty="0"/>
              <a:t>+</a:t>
            </a:r>
          </a:p>
        </p:txBody>
      </p:sp>
      <p:sp>
        <p:nvSpPr>
          <p:cNvPr id="19" name="TextBox 18">
            <a:extLst>
              <a:ext uri="{FF2B5EF4-FFF2-40B4-BE49-F238E27FC236}">
                <a16:creationId xmlns:a16="http://schemas.microsoft.com/office/drawing/2014/main" id="{8B2424BA-88F8-ED55-2D1C-C28459882413}"/>
              </a:ext>
            </a:extLst>
          </p:cNvPr>
          <p:cNvSpPr txBox="1"/>
          <p:nvPr/>
        </p:nvSpPr>
        <p:spPr>
          <a:xfrm>
            <a:off x="4571915" y="611433"/>
            <a:ext cx="300082" cy="369332"/>
          </a:xfrm>
          <a:prstGeom prst="rect">
            <a:avLst/>
          </a:prstGeom>
          <a:noFill/>
        </p:spPr>
        <p:txBody>
          <a:bodyPr wrap="none" rtlCol="0">
            <a:spAutoFit/>
          </a:bodyPr>
          <a:lstStyle/>
          <a:p>
            <a:r>
              <a:rPr lang="en-US" dirty="0"/>
              <a:t>+</a:t>
            </a:r>
          </a:p>
        </p:txBody>
      </p:sp>
      <p:sp>
        <p:nvSpPr>
          <p:cNvPr id="20" name="TextBox 19">
            <a:extLst>
              <a:ext uri="{FF2B5EF4-FFF2-40B4-BE49-F238E27FC236}">
                <a16:creationId xmlns:a16="http://schemas.microsoft.com/office/drawing/2014/main" id="{6B0E7B99-980A-1A1B-D692-50D188296A51}"/>
              </a:ext>
            </a:extLst>
          </p:cNvPr>
          <p:cNvSpPr txBox="1"/>
          <p:nvPr/>
        </p:nvSpPr>
        <p:spPr>
          <a:xfrm>
            <a:off x="2791955" y="598891"/>
            <a:ext cx="233208" cy="369332"/>
          </a:xfrm>
          <a:prstGeom prst="rect">
            <a:avLst/>
          </a:prstGeom>
          <a:noFill/>
        </p:spPr>
        <p:txBody>
          <a:bodyPr wrap="square" rtlCol="0">
            <a:spAutoFit/>
          </a:bodyPr>
          <a:lstStyle/>
          <a:p>
            <a:r>
              <a:rPr lang="en-US" dirty="0"/>
              <a:t>+</a:t>
            </a:r>
          </a:p>
        </p:txBody>
      </p:sp>
      <p:sp>
        <p:nvSpPr>
          <p:cNvPr id="21" name="TextBox 20">
            <a:extLst>
              <a:ext uri="{FF2B5EF4-FFF2-40B4-BE49-F238E27FC236}">
                <a16:creationId xmlns:a16="http://schemas.microsoft.com/office/drawing/2014/main" id="{2B1D56DC-CD99-BFE9-5FD8-797DE262CA2A}"/>
              </a:ext>
            </a:extLst>
          </p:cNvPr>
          <p:cNvSpPr txBox="1"/>
          <p:nvPr/>
        </p:nvSpPr>
        <p:spPr>
          <a:xfrm>
            <a:off x="8526217" y="601100"/>
            <a:ext cx="300082" cy="369332"/>
          </a:xfrm>
          <a:prstGeom prst="rect">
            <a:avLst/>
          </a:prstGeom>
          <a:noFill/>
        </p:spPr>
        <p:txBody>
          <a:bodyPr wrap="none" rtlCol="0">
            <a:spAutoFit/>
          </a:bodyPr>
          <a:lstStyle/>
          <a:p>
            <a:r>
              <a:rPr lang="en-US" dirty="0"/>
              <a:t>+</a:t>
            </a:r>
          </a:p>
        </p:txBody>
      </p:sp>
      <p:sp>
        <p:nvSpPr>
          <p:cNvPr id="22" name="TextBox 21">
            <a:extLst>
              <a:ext uri="{FF2B5EF4-FFF2-40B4-BE49-F238E27FC236}">
                <a16:creationId xmlns:a16="http://schemas.microsoft.com/office/drawing/2014/main" id="{4DDC1B22-F9F6-8DB1-9113-407BD6AE3779}"/>
              </a:ext>
            </a:extLst>
          </p:cNvPr>
          <p:cNvSpPr txBox="1"/>
          <p:nvPr/>
        </p:nvSpPr>
        <p:spPr>
          <a:xfrm>
            <a:off x="5878876" y="618184"/>
            <a:ext cx="255198" cy="369332"/>
          </a:xfrm>
          <a:prstGeom prst="rect">
            <a:avLst/>
          </a:prstGeom>
          <a:noFill/>
        </p:spPr>
        <p:txBody>
          <a:bodyPr wrap="none" rtlCol="0">
            <a:spAutoFit/>
          </a:bodyPr>
          <a:lstStyle/>
          <a:p>
            <a:r>
              <a:rPr lang="en-US" dirty="0"/>
              <a:t>-</a:t>
            </a:r>
          </a:p>
        </p:txBody>
      </p:sp>
      <p:sp>
        <p:nvSpPr>
          <p:cNvPr id="23" name="TextBox 22">
            <a:extLst>
              <a:ext uri="{FF2B5EF4-FFF2-40B4-BE49-F238E27FC236}">
                <a16:creationId xmlns:a16="http://schemas.microsoft.com/office/drawing/2014/main" id="{ED24D2D2-970D-2B9A-7FA0-3C3489631CA3}"/>
              </a:ext>
            </a:extLst>
          </p:cNvPr>
          <p:cNvSpPr txBox="1"/>
          <p:nvPr/>
        </p:nvSpPr>
        <p:spPr>
          <a:xfrm>
            <a:off x="7682241" y="613451"/>
            <a:ext cx="255198" cy="369332"/>
          </a:xfrm>
          <a:prstGeom prst="rect">
            <a:avLst/>
          </a:prstGeom>
          <a:noFill/>
        </p:spPr>
        <p:txBody>
          <a:bodyPr wrap="none" rtlCol="0">
            <a:spAutoFit/>
          </a:bodyPr>
          <a:lstStyle/>
          <a:p>
            <a:r>
              <a:rPr lang="en-US" dirty="0"/>
              <a:t>-</a:t>
            </a:r>
          </a:p>
        </p:txBody>
      </p:sp>
      <p:sp>
        <p:nvSpPr>
          <p:cNvPr id="24" name="TextBox 23">
            <a:extLst>
              <a:ext uri="{FF2B5EF4-FFF2-40B4-BE49-F238E27FC236}">
                <a16:creationId xmlns:a16="http://schemas.microsoft.com/office/drawing/2014/main" id="{45435364-4DBE-9901-6353-E2DB18A72FBE}"/>
              </a:ext>
            </a:extLst>
          </p:cNvPr>
          <p:cNvSpPr txBox="1"/>
          <p:nvPr/>
        </p:nvSpPr>
        <p:spPr>
          <a:xfrm>
            <a:off x="4986104" y="605887"/>
            <a:ext cx="255198" cy="369332"/>
          </a:xfrm>
          <a:prstGeom prst="rect">
            <a:avLst/>
          </a:prstGeom>
          <a:noFill/>
        </p:spPr>
        <p:txBody>
          <a:bodyPr wrap="none" rtlCol="0">
            <a:spAutoFit/>
          </a:bodyPr>
          <a:lstStyle/>
          <a:p>
            <a:r>
              <a:rPr lang="en-US" dirty="0"/>
              <a:t>-</a:t>
            </a:r>
          </a:p>
        </p:txBody>
      </p:sp>
      <p:sp>
        <p:nvSpPr>
          <p:cNvPr id="25" name="TextBox 24">
            <a:extLst>
              <a:ext uri="{FF2B5EF4-FFF2-40B4-BE49-F238E27FC236}">
                <a16:creationId xmlns:a16="http://schemas.microsoft.com/office/drawing/2014/main" id="{15F6E17B-F78C-AF2B-AD46-E7AE322CD320}"/>
              </a:ext>
            </a:extLst>
          </p:cNvPr>
          <p:cNvSpPr txBox="1"/>
          <p:nvPr/>
        </p:nvSpPr>
        <p:spPr>
          <a:xfrm>
            <a:off x="6775846" y="618184"/>
            <a:ext cx="255198" cy="369332"/>
          </a:xfrm>
          <a:prstGeom prst="rect">
            <a:avLst/>
          </a:prstGeom>
          <a:noFill/>
        </p:spPr>
        <p:txBody>
          <a:bodyPr wrap="none" rtlCol="0">
            <a:spAutoFit/>
          </a:bodyPr>
          <a:lstStyle/>
          <a:p>
            <a:r>
              <a:rPr lang="en-US" dirty="0"/>
              <a:t>-</a:t>
            </a:r>
          </a:p>
        </p:txBody>
      </p:sp>
      <p:sp>
        <p:nvSpPr>
          <p:cNvPr id="26" name="TextBox 25">
            <a:extLst>
              <a:ext uri="{FF2B5EF4-FFF2-40B4-BE49-F238E27FC236}">
                <a16:creationId xmlns:a16="http://schemas.microsoft.com/office/drawing/2014/main" id="{57A9C533-E414-2672-FABA-08DBFD540E39}"/>
              </a:ext>
            </a:extLst>
          </p:cNvPr>
          <p:cNvSpPr txBox="1"/>
          <p:nvPr/>
        </p:nvSpPr>
        <p:spPr>
          <a:xfrm>
            <a:off x="4144256" y="605887"/>
            <a:ext cx="255198" cy="369332"/>
          </a:xfrm>
          <a:prstGeom prst="rect">
            <a:avLst/>
          </a:prstGeom>
          <a:noFill/>
        </p:spPr>
        <p:txBody>
          <a:bodyPr wrap="none" rtlCol="0">
            <a:spAutoFit/>
          </a:bodyPr>
          <a:lstStyle/>
          <a:p>
            <a:r>
              <a:rPr lang="en-US" dirty="0"/>
              <a:t>-</a:t>
            </a:r>
          </a:p>
        </p:txBody>
      </p:sp>
      <p:sp>
        <p:nvSpPr>
          <p:cNvPr id="27" name="TextBox 26">
            <a:extLst>
              <a:ext uri="{FF2B5EF4-FFF2-40B4-BE49-F238E27FC236}">
                <a16:creationId xmlns:a16="http://schemas.microsoft.com/office/drawing/2014/main" id="{3C901E06-9935-EDEF-F82C-F5236A8F00A5}"/>
              </a:ext>
            </a:extLst>
          </p:cNvPr>
          <p:cNvSpPr txBox="1"/>
          <p:nvPr/>
        </p:nvSpPr>
        <p:spPr>
          <a:xfrm>
            <a:off x="8972775" y="596313"/>
            <a:ext cx="255198" cy="369332"/>
          </a:xfrm>
          <a:prstGeom prst="rect">
            <a:avLst/>
          </a:prstGeom>
          <a:noFill/>
        </p:spPr>
        <p:txBody>
          <a:bodyPr wrap="none" rtlCol="0">
            <a:spAutoFit/>
          </a:bodyPr>
          <a:lstStyle/>
          <a:p>
            <a:r>
              <a:rPr lang="en-US" dirty="0"/>
              <a:t>-</a:t>
            </a:r>
          </a:p>
        </p:txBody>
      </p:sp>
      <p:sp>
        <p:nvSpPr>
          <p:cNvPr id="28" name="TextBox 27">
            <a:extLst>
              <a:ext uri="{FF2B5EF4-FFF2-40B4-BE49-F238E27FC236}">
                <a16:creationId xmlns:a16="http://schemas.microsoft.com/office/drawing/2014/main" id="{E2273D4A-6823-B890-55B6-66F821DAAF43}"/>
              </a:ext>
            </a:extLst>
          </p:cNvPr>
          <p:cNvSpPr txBox="1"/>
          <p:nvPr/>
        </p:nvSpPr>
        <p:spPr>
          <a:xfrm>
            <a:off x="3258588" y="599136"/>
            <a:ext cx="255198" cy="369332"/>
          </a:xfrm>
          <a:prstGeom prst="rect">
            <a:avLst/>
          </a:prstGeom>
          <a:noFill/>
        </p:spPr>
        <p:txBody>
          <a:bodyPr wrap="none" rtlCol="0">
            <a:spAutoFit/>
          </a:bodyPr>
          <a:lstStyle/>
          <a:p>
            <a:r>
              <a:rPr lang="en-US" dirty="0"/>
              <a:t>-</a:t>
            </a:r>
          </a:p>
        </p:txBody>
      </p:sp>
      <p:sp>
        <p:nvSpPr>
          <p:cNvPr id="30" name="TextBox 29">
            <a:extLst>
              <a:ext uri="{FF2B5EF4-FFF2-40B4-BE49-F238E27FC236}">
                <a16:creationId xmlns:a16="http://schemas.microsoft.com/office/drawing/2014/main" id="{07864F58-E5E7-5796-F6CC-6AFB252F684E}"/>
              </a:ext>
            </a:extLst>
          </p:cNvPr>
          <p:cNvSpPr txBox="1"/>
          <p:nvPr/>
        </p:nvSpPr>
        <p:spPr>
          <a:xfrm rot="18567404">
            <a:off x="9179014" y="103566"/>
            <a:ext cx="1207382" cy="646331"/>
          </a:xfrm>
          <a:prstGeom prst="rect">
            <a:avLst/>
          </a:prstGeom>
          <a:noFill/>
        </p:spPr>
        <p:txBody>
          <a:bodyPr wrap="none" rtlCol="0">
            <a:spAutoFit/>
          </a:bodyPr>
          <a:lstStyle/>
          <a:p>
            <a:r>
              <a:rPr lang="en-US" dirty="0"/>
              <a:t>Hannah’s</a:t>
            </a:r>
          </a:p>
          <a:p>
            <a:r>
              <a:rPr lang="en-US" dirty="0"/>
              <a:t>Ribosomes</a:t>
            </a:r>
          </a:p>
        </p:txBody>
      </p:sp>
      <p:sp>
        <p:nvSpPr>
          <p:cNvPr id="2" name="TextBox 1">
            <a:extLst>
              <a:ext uri="{FF2B5EF4-FFF2-40B4-BE49-F238E27FC236}">
                <a16:creationId xmlns:a16="http://schemas.microsoft.com/office/drawing/2014/main" id="{9BE54BDB-8D30-F8A8-F2E3-E9F3F6ED3E0E}"/>
              </a:ext>
            </a:extLst>
          </p:cNvPr>
          <p:cNvSpPr txBox="1"/>
          <p:nvPr/>
        </p:nvSpPr>
        <p:spPr>
          <a:xfrm>
            <a:off x="1765514" y="5930759"/>
            <a:ext cx="418704" cy="369332"/>
          </a:xfrm>
          <a:prstGeom prst="rect">
            <a:avLst/>
          </a:prstGeom>
          <a:noFill/>
        </p:spPr>
        <p:txBody>
          <a:bodyPr wrap="none" rtlCol="0">
            <a:spAutoFit/>
          </a:bodyPr>
          <a:lstStyle/>
          <a:p>
            <a:r>
              <a:rPr lang="en-US" dirty="0"/>
              <a:t>10</a:t>
            </a:r>
          </a:p>
        </p:txBody>
      </p:sp>
      <p:sp>
        <p:nvSpPr>
          <p:cNvPr id="3" name="TextBox 2">
            <a:extLst>
              <a:ext uri="{FF2B5EF4-FFF2-40B4-BE49-F238E27FC236}">
                <a16:creationId xmlns:a16="http://schemas.microsoft.com/office/drawing/2014/main" id="{EE4785B7-3232-BDAA-1A4D-746DBBE9043E}"/>
              </a:ext>
            </a:extLst>
          </p:cNvPr>
          <p:cNvSpPr txBox="1"/>
          <p:nvPr/>
        </p:nvSpPr>
        <p:spPr>
          <a:xfrm>
            <a:off x="1765514" y="5355649"/>
            <a:ext cx="418704" cy="369332"/>
          </a:xfrm>
          <a:prstGeom prst="rect">
            <a:avLst/>
          </a:prstGeom>
          <a:noFill/>
        </p:spPr>
        <p:txBody>
          <a:bodyPr wrap="none" rtlCol="0">
            <a:spAutoFit/>
          </a:bodyPr>
          <a:lstStyle/>
          <a:p>
            <a:r>
              <a:rPr lang="en-US" dirty="0"/>
              <a:t>15</a:t>
            </a:r>
          </a:p>
        </p:txBody>
      </p:sp>
      <p:sp>
        <p:nvSpPr>
          <p:cNvPr id="4" name="TextBox 3">
            <a:extLst>
              <a:ext uri="{FF2B5EF4-FFF2-40B4-BE49-F238E27FC236}">
                <a16:creationId xmlns:a16="http://schemas.microsoft.com/office/drawing/2014/main" id="{EC1624A3-6336-611F-E8ED-3E141C50BD33}"/>
              </a:ext>
            </a:extLst>
          </p:cNvPr>
          <p:cNvSpPr txBox="1"/>
          <p:nvPr/>
        </p:nvSpPr>
        <p:spPr>
          <a:xfrm>
            <a:off x="1765514" y="4893266"/>
            <a:ext cx="418704" cy="369332"/>
          </a:xfrm>
          <a:prstGeom prst="rect">
            <a:avLst/>
          </a:prstGeom>
          <a:noFill/>
        </p:spPr>
        <p:txBody>
          <a:bodyPr wrap="none" rtlCol="0">
            <a:spAutoFit/>
          </a:bodyPr>
          <a:lstStyle/>
          <a:p>
            <a:r>
              <a:rPr lang="en-US" dirty="0"/>
              <a:t>20</a:t>
            </a:r>
          </a:p>
        </p:txBody>
      </p:sp>
      <p:sp>
        <p:nvSpPr>
          <p:cNvPr id="31" name="TextBox 30">
            <a:extLst>
              <a:ext uri="{FF2B5EF4-FFF2-40B4-BE49-F238E27FC236}">
                <a16:creationId xmlns:a16="http://schemas.microsoft.com/office/drawing/2014/main" id="{00F0C707-5E8E-F222-B86E-E27D2C1383F3}"/>
              </a:ext>
            </a:extLst>
          </p:cNvPr>
          <p:cNvSpPr txBox="1"/>
          <p:nvPr/>
        </p:nvSpPr>
        <p:spPr>
          <a:xfrm>
            <a:off x="1772739" y="3401083"/>
            <a:ext cx="418704" cy="369332"/>
          </a:xfrm>
          <a:prstGeom prst="rect">
            <a:avLst/>
          </a:prstGeom>
          <a:noFill/>
        </p:spPr>
        <p:txBody>
          <a:bodyPr wrap="none" rtlCol="0">
            <a:spAutoFit/>
          </a:bodyPr>
          <a:lstStyle/>
          <a:p>
            <a:r>
              <a:rPr lang="en-US" dirty="0"/>
              <a:t>50</a:t>
            </a:r>
          </a:p>
        </p:txBody>
      </p:sp>
      <p:sp>
        <p:nvSpPr>
          <p:cNvPr id="34" name="TextBox 33">
            <a:extLst>
              <a:ext uri="{FF2B5EF4-FFF2-40B4-BE49-F238E27FC236}">
                <a16:creationId xmlns:a16="http://schemas.microsoft.com/office/drawing/2014/main" id="{AFB84692-4996-79F6-4417-E295AF7C5E40}"/>
              </a:ext>
            </a:extLst>
          </p:cNvPr>
          <p:cNvSpPr txBox="1"/>
          <p:nvPr/>
        </p:nvSpPr>
        <p:spPr>
          <a:xfrm>
            <a:off x="1765514" y="4268281"/>
            <a:ext cx="418704" cy="369332"/>
          </a:xfrm>
          <a:prstGeom prst="rect">
            <a:avLst/>
          </a:prstGeom>
          <a:noFill/>
        </p:spPr>
        <p:txBody>
          <a:bodyPr wrap="none" rtlCol="0">
            <a:spAutoFit/>
          </a:bodyPr>
          <a:lstStyle/>
          <a:p>
            <a:r>
              <a:rPr lang="en-US" dirty="0"/>
              <a:t>30</a:t>
            </a:r>
          </a:p>
        </p:txBody>
      </p:sp>
      <p:sp>
        <p:nvSpPr>
          <p:cNvPr id="35" name="TextBox 34">
            <a:extLst>
              <a:ext uri="{FF2B5EF4-FFF2-40B4-BE49-F238E27FC236}">
                <a16:creationId xmlns:a16="http://schemas.microsoft.com/office/drawing/2014/main" id="{951F16E2-A6C5-0E26-3726-D8BD16AE6CE0}"/>
              </a:ext>
            </a:extLst>
          </p:cNvPr>
          <p:cNvSpPr txBox="1"/>
          <p:nvPr/>
        </p:nvSpPr>
        <p:spPr>
          <a:xfrm>
            <a:off x="1765514" y="3834682"/>
            <a:ext cx="418704" cy="369332"/>
          </a:xfrm>
          <a:prstGeom prst="rect">
            <a:avLst/>
          </a:prstGeom>
          <a:noFill/>
        </p:spPr>
        <p:txBody>
          <a:bodyPr wrap="none" rtlCol="0">
            <a:spAutoFit/>
          </a:bodyPr>
          <a:lstStyle/>
          <a:p>
            <a:r>
              <a:rPr lang="en-US" dirty="0"/>
              <a:t>40</a:t>
            </a:r>
          </a:p>
        </p:txBody>
      </p:sp>
      <p:sp>
        <p:nvSpPr>
          <p:cNvPr id="36" name="TextBox 35">
            <a:extLst>
              <a:ext uri="{FF2B5EF4-FFF2-40B4-BE49-F238E27FC236}">
                <a16:creationId xmlns:a16="http://schemas.microsoft.com/office/drawing/2014/main" id="{DA57F0D8-E9F8-F457-3EB0-03ADF900D83F}"/>
              </a:ext>
            </a:extLst>
          </p:cNvPr>
          <p:cNvSpPr txBox="1"/>
          <p:nvPr/>
        </p:nvSpPr>
        <p:spPr>
          <a:xfrm>
            <a:off x="1674881" y="590743"/>
            <a:ext cx="542136" cy="369332"/>
          </a:xfrm>
          <a:prstGeom prst="rect">
            <a:avLst/>
          </a:prstGeom>
          <a:noFill/>
        </p:spPr>
        <p:txBody>
          <a:bodyPr wrap="none" rtlCol="0">
            <a:spAutoFit/>
          </a:bodyPr>
          <a:lstStyle/>
          <a:p>
            <a:r>
              <a:rPr lang="en-US" dirty="0"/>
              <a:t>kDa</a:t>
            </a:r>
          </a:p>
        </p:txBody>
      </p:sp>
      <p:sp>
        <p:nvSpPr>
          <p:cNvPr id="37" name="TextBox 36">
            <a:extLst>
              <a:ext uri="{FF2B5EF4-FFF2-40B4-BE49-F238E27FC236}">
                <a16:creationId xmlns:a16="http://schemas.microsoft.com/office/drawing/2014/main" id="{C6936AEB-96D3-D188-AA52-D58679F440D4}"/>
              </a:ext>
            </a:extLst>
          </p:cNvPr>
          <p:cNvSpPr txBox="1"/>
          <p:nvPr/>
        </p:nvSpPr>
        <p:spPr>
          <a:xfrm>
            <a:off x="1770670" y="3047170"/>
            <a:ext cx="418704" cy="369332"/>
          </a:xfrm>
          <a:prstGeom prst="rect">
            <a:avLst/>
          </a:prstGeom>
          <a:noFill/>
        </p:spPr>
        <p:txBody>
          <a:bodyPr wrap="none" rtlCol="0">
            <a:spAutoFit/>
          </a:bodyPr>
          <a:lstStyle/>
          <a:p>
            <a:r>
              <a:rPr lang="en-US" dirty="0"/>
              <a:t>60</a:t>
            </a:r>
          </a:p>
        </p:txBody>
      </p:sp>
    </p:spTree>
    <p:extLst>
      <p:ext uri="{BB962C8B-B14F-4D97-AF65-F5344CB8AC3E}">
        <p14:creationId xmlns:p14="http://schemas.microsoft.com/office/powerpoint/2010/main" val="2064973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B8812F-5232-2D8C-ACA3-25022F67A9AA}"/>
              </a:ext>
            </a:extLst>
          </p:cNvPr>
          <p:cNvSpPr>
            <a:spLocks noGrp="1"/>
          </p:cNvSpPr>
          <p:nvPr>
            <p:ph type="title"/>
          </p:nvPr>
        </p:nvSpPr>
        <p:spPr/>
        <p:txBody>
          <a:bodyPr/>
          <a:lstStyle/>
          <a:p>
            <a:r>
              <a:rPr lang="en-US" dirty="0"/>
              <a:t>Aim #1 Alternatives</a:t>
            </a:r>
          </a:p>
        </p:txBody>
      </p:sp>
      <p:sp>
        <p:nvSpPr>
          <p:cNvPr id="4" name="Content Placeholder 3">
            <a:extLst>
              <a:ext uri="{FF2B5EF4-FFF2-40B4-BE49-F238E27FC236}">
                <a16:creationId xmlns:a16="http://schemas.microsoft.com/office/drawing/2014/main" id="{0E3427A9-544B-4A4E-ABCA-CC74C140CCC9}"/>
              </a:ext>
            </a:extLst>
          </p:cNvPr>
          <p:cNvSpPr>
            <a:spLocks noGrp="1"/>
          </p:cNvSpPr>
          <p:nvPr>
            <p:ph idx="1"/>
          </p:nvPr>
        </p:nvSpPr>
        <p:spPr/>
        <p:txBody>
          <a:bodyPr/>
          <a:lstStyle/>
          <a:p>
            <a:r>
              <a:rPr lang="en-US" dirty="0"/>
              <a:t>Adjust our model: is it abundance of a specific homolog that governs regulation? </a:t>
            </a:r>
          </a:p>
        </p:txBody>
      </p:sp>
    </p:spTree>
    <p:extLst>
      <p:ext uri="{BB962C8B-B14F-4D97-AF65-F5344CB8AC3E}">
        <p14:creationId xmlns:p14="http://schemas.microsoft.com/office/powerpoint/2010/main" val="3099708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6AB3F-232A-B281-300F-464C71B45579}"/>
              </a:ext>
            </a:extLst>
          </p:cNvPr>
          <p:cNvSpPr>
            <a:spLocks noGrp="1"/>
          </p:cNvSpPr>
          <p:nvPr>
            <p:ph type="title"/>
          </p:nvPr>
        </p:nvSpPr>
        <p:spPr/>
        <p:txBody>
          <a:bodyPr/>
          <a:lstStyle/>
          <a:p>
            <a:r>
              <a:rPr lang="en-US" dirty="0"/>
              <a:t>Aim #2 Why does loss of bS21 lead to antibiotic resistance in </a:t>
            </a:r>
            <a:r>
              <a:rPr lang="en-US" i="1" dirty="0"/>
              <a:t>S. aureus</a:t>
            </a:r>
            <a:r>
              <a:rPr lang="en-US" dirty="0"/>
              <a:t>?</a:t>
            </a:r>
          </a:p>
        </p:txBody>
      </p:sp>
      <p:sp>
        <p:nvSpPr>
          <p:cNvPr id="3" name="Content Placeholder 2">
            <a:extLst>
              <a:ext uri="{FF2B5EF4-FFF2-40B4-BE49-F238E27FC236}">
                <a16:creationId xmlns:a16="http://schemas.microsoft.com/office/drawing/2014/main" id="{42FDB716-D205-E804-7C45-B0CD23B50C99}"/>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680032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B61E6-3F2E-B9F6-C959-77917AFD3F13}"/>
              </a:ext>
            </a:extLst>
          </p:cNvPr>
          <p:cNvSpPr>
            <a:spLocks noGrp="1"/>
          </p:cNvSpPr>
          <p:nvPr>
            <p:ph type="title"/>
          </p:nvPr>
        </p:nvSpPr>
        <p:spPr/>
        <p:txBody>
          <a:bodyPr/>
          <a:lstStyle/>
          <a:p>
            <a:r>
              <a:rPr lang="en-US" dirty="0"/>
              <a:t>The Ribosome</a:t>
            </a:r>
          </a:p>
        </p:txBody>
      </p:sp>
      <p:pic>
        <p:nvPicPr>
          <p:cNvPr id="5" name="Content Placeholder 4" descr="A close-up of a molecule&#10;&#10;Description automatically generated">
            <a:extLst>
              <a:ext uri="{FF2B5EF4-FFF2-40B4-BE49-F238E27FC236}">
                <a16:creationId xmlns:a16="http://schemas.microsoft.com/office/drawing/2014/main" id="{904F200C-E831-A9EC-32DF-635C834DECD1}"/>
              </a:ext>
            </a:extLst>
          </p:cNvPr>
          <p:cNvPicPr>
            <a:picLocks noGrp="1" noChangeAspect="1"/>
          </p:cNvPicPr>
          <p:nvPr>
            <p:ph idx="1"/>
          </p:nvPr>
        </p:nvPicPr>
        <p:blipFill>
          <a:blip r:embed="rId2"/>
          <a:stretch>
            <a:fillRect/>
          </a:stretch>
        </p:blipFill>
        <p:spPr>
          <a:xfrm>
            <a:off x="3111500" y="1505744"/>
            <a:ext cx="5353050" cy="4618004"/>
          </a:xfrm>
        </p:spPr>
      </p:pic>
    </p:spTree>
    <p:extLst>
      <p:ext uri="{BB962C8B-B14F-4D97-AF65-F5344CB8AC3E}">
        <p14:creationId xmlns:p14="http://schemas.microsoft.com/office/powerpoint/2010/main" val="3816273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B7685-477B-7E94-C18E-C0D77FB60317}"/>
              </a:ext>
            </a:extLst>
          </p:cNvPr>
          <p:cNvSpPr>
            <a:spLocks noGrp="1"/>
          </p:cNvSpPr>
          <p:nvPr>
            <p:ph type="title"/>
          </p:nvPr>
        </p:nvSpPr>
        <p:spPr/>
        <p:txBody>
          <a:bodyPr/>
          <a:lstStyle/>
          <a:p>
            <a:r>
              <a:rPr lang="en-US" dirty="0"/>
              <a:t>Aim #2 Alternatives</a:t>
            </a:r>
          </a:p>
        </p:txBody>
      </p:sp>
      <p:sp>
        <p:nvSpPr>
          <p:cNvPr id="3" name="Content Placeholder 2">
            <a:extLst>
              <a:ext uri="{FF2B5EF4-FFF2-40B4-BE49-F238E27FC236}">
                <a16:creationId xmlns:a16="http://schemas.microsoft.com/office/drawing/2014/main" id="{8EF11AF3-406E-F9E8-7E8C-54F2D28CDCAF}"/>
              </a:ext>
            </a:extLst>
          </p:cNvPr>
          <p:cNvSpPr>
            <a:spLocks noGrp="1"/>
          </p:cNvSpPr>
          <p:nvPr>
            <p:ph idx="1"/>
          </p:nvPr>
        </p:nvSpPr>
        <p:spPr/>
        <p:txBody>
          <a:bodyPr/>
          <a:lstStyle/>
          <a:p>
            <a:r>
              <a:rPr lang="en-US" dirty="0"/>
              <a:t>If we do not observe a thicker cell wall</a:t>
            </a:r>
          </a:p>
          <a:p>
            <a:pPr lvl="1"/>
            <a:r>
              <a:rPr lang="en-US" dirty="0"/>
              <a:t>Take a proteomics approach</a:t>
            </a:r>
          </a:p>
          <a:p>
            <a:pPr lvl="1"/>
            <a:r>
              <a:rPr lang="en-US" dirty="0"/>
              <a:t>Mass spec to evaluate relative protein abundance between cells with bS21 and cells lacking bS21</a:t>
            </a:r>
          </a:p>
        </p:txBody>
      </p:sp>
    </p:spTree>
    <p:extLst>
      <p:ext uri="{BB962C8B-B14F-4D97-AF65-F5344CB8AC3E}">
        <p14:creationId xmlns:p14="http://schemas.microsoft.com/office/powerpoint/2010/main" val="3722841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A50DA-B9F9-B358-0B79-A6A6084279CE}"/>
              </a:ext>
            </a:extLst>
          </p:cNvPr>
          <p:cNvSpPr>
            <a:spLocks noGrp="1"/>
          </p:cNvSpPr>
          <p:nvPr>
            <p:ph type="title"/>
          </p:nvPr>
        </p:nvSpPr>
        <p:spPr/>
        <p:txBody>
          <a:bodyPr/>
          <a:lstStyle/>
          <a:p>
            <a:r>
              <a:rPr lang="en-US" dirty="0"/>
              <a:t>Post-transcriptional gene regulation</a:t>
            </a:r>
          </a:p>
        </p:txBody>
      </p:sp>
      <p:sp>
        <p:nvSpPr>
          <p:cNvPr id="7" name="Content Placeholder 6">
            <a:extLst>
              <a:ext uri="{FF2B5EF4-FFF2-40B4-BE49-F238E27FC236}">
                <a16:creationId xmlns:a16="http://schemas.microsoft.com/office/drawing/2014/main" id="{1D74C5AA-52DC-29A2-6EE3-8D292945789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13397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63F6D-32C2-C7F5-2661-2915F1DDEC49}"/>
              </a:ext>
            </a:extLst>
          </p:cNvPr>
          <p:cNvSpPr>
            <a:spLocks noGrp="1"/>
          </p:cNvSpPr>
          <p:nvPr>
            <p:ph type="title"/>
          </p:nvPr>
        </p:nvSpPr>
        <p:spPr/>
        <p:txBody>
          <a:bodyPr/>
          <a:lstStyle/>
          <a:p>
            <a:r>
              <a:rPr lang="en-US" dirty="0"/>
              <a:t>Translation Initiation</a:t>
            </a:r>
          </a:p>
        </p:txBody>
      </p:sp>
      <p:pic>
        <p:nvPicPr>
          <p:cNvPr id="4" name="Content Placeholder 4" descr="A diagram of dna sequence&#10;&#10;Description automatically generated">
            <a:extLst>
              <a:ext uri="{FF2B5EF4-FFF2-40B4-BE49-F238E27FC236}">
                <a16:creationId xmlns:a16="http://schemas.microsoft.com/office/drawing/2014/main" id="{7A29C4AB-94B3-1A50-9EFF-712A671361C4}"/>
              </a:ext>
            </a:extLst>
          </p:cNvPr>
          <p:cNvPicPr>
            <a:picLocks noChangeAspect="1"/>
          </p:cNvPicPr>
          <p:nvPr/>
        </p:nvPicPr>
        <p:blipFill>
          <a:blip r:embed="rId2"/>
          <a:stretch>
            <a:fillRect/>
          </a:stretch>
        </p:blipFill>
        <p:spPr>
          <a:xfrm>
            <a:off x="141070" y="1476263"/>
            <a:ext cx="11909860" cy="4136913"/>
          </a:xfrm>
          <a:prstGeom prst="rect">
            <a:avLst/>
          </a:prstGeom>
        </p:spPr>
      </p:pic>
      <p:sp>
        <p:nvSpPr>
          <p:cNvPr id="5" name="TextBox 4">
            <a:extLst>
              <a:ext uri="{FF2B5EF4-FFF2-40B4-BE49-F238E27FC236}">
                <a16:creationId xmlns:a16="http://schemas.microsoft.com/office/drawing/2014/main" id="{8C392982-8731-9888-ADE5-B74775FB1AAC}"/>
              </a:ext>
            </a:extLst>
          </p:cNvPr>
          <p:cNvSpPr txBox="1"/>
          <p:nvPr/>
        </p:nvSpPr>
        <p:spPr>
          <a:xfrm>
            <a:off x="8343901" y="6375400"/>
            <a:ext cx="1573059" cy="369332"/>
          </a:xfrm>
          <a:prstGeom prst="rect">
            <a:avLst/>
          </a:prstGeom>
          <a:noFill/>
        </p:spPr>
        <p:txBody>
          <a:bodyPr wrap="none" rtlCol="0">
            <a:spAutoFit/>
          </a:bodyPr>
          <a:lstStyle/>
          <a:p>
            <a:r>
              <a:rPr lang="en-US" dirty="0"/>
              <a:t>Khan Academy</a:t>
            </a:r>
          </a:p>
        </p:txBody>
      </p:sp>
    </p:spTree>
    <p:extLst>
      <p:ext uri="{BB962C8B-B14F-4D97-AF65-F5344CB8AC3E}">
        <p14:creationId xmlns:p14="http://schemas.microsoft.com/office/powerpoint/2010/main" val="3437709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831FE-408A-B7B2-B566-52CFBA025C9B}"/>
              </a:ext>
            </a:extLst>
          </p:cNvPr>
          <p:cNvSpPr>
            <a:spLocks noGrp="1"/>
          </p:cNvSpPr>
          <p:nvPr>
            <p:ph type="title"/>
          </p:nvPr>
        </p:nvSpPr>
        <p:spPr/>
        <p:txBody>
          <a:bodyPr/>
          <a:lstStyle/>
          <a:p>
            <a:r>
              <a:rPr lang="en-US"/>
              <a:t>Sources of heterogeneity </a:t>
            </a:r>
            <a:r>
              <a:rPr lang="en-US" dirty="0"/>
              <a:t>in ribosomes</a:t>
            </a:r>
          </a:p>
        </p:txBody>
      </p:sp>
      <p:pic>
        <p:nvPicPr>
          <p:cNvPr id="4" name="Picture 3" descr="A diagram of a dna sequence&#10;&#10;Description automatically generated">
            <a:extLst>
              <a:ext uri="{FF2B5EF4-FFF2-40B4-BE49-F238E27FC236}">
                <a16:creationId xmlns:a16="http://schemas.microsoft.com/office/drawing/2014/main" id="{92C221FA-44DE-1460-4F3E-7EE31D8C396B}"/>
              </a:ext>
            </a:extLst>
          </p:cNvPr>
          <p:cNvPicPr>
            <a:picLocks noChangeAspect="1"/>
          </p:cNvPicPr>
          <p:nvPr/>
        </p:nvPicPr>
        <p:blipFill>
          <a:blip r:embed="rId2"/>
          <a:stretch>
            <a:fillRect/>
          </a:stretch>
        </p:blipFill>
        <p:spPr>
          <a:xfrm>
            <a:off x="2743200" y="1984375"/>
            <a:ext cx="7010400" cy="4508500"/>
          </a:xfrm>
          <a:prstGeom prst="rect">
            <a:avLst/>
          </a:prstGeom>
        </p:spPr>
      </p:pic>
    </p:spTree>
    <p:extLst>
      <p:ext uri="{BB962C8B-B14F-4D97-AF65-F5344CB8AC3E}">
        <p14:creationId xmlns:p14="http://schemas.microsoft.com/office/powerpoint/2010/main" val="1882347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3DB813-027E-D072-C5D3-A796225A7F8B}"/>
              </a:ext>
            </a:extLst>
          </p:cNvPr>
          <p:cNvSpPr>
            <a:spLocks noGrp="1"/>
          </p:cNvSpPr>
          <p:nvPr>
            <p:ph type="title"/>
          </p:nvPr>
        </p:nvSpPr>
        <p:spPr/>
        <p:txBody>
          <a:bodyPr/>
          <a:lstStyle/>
          <a:p>
            <a:r>
              <a:rPr lang="en-US" cap="none" dirty="0"/>
              <a:t>bS21: a small subunit ribosomal protein</a:t>
            </a:r>
            <a:endParaRPr lang="en-US" dirty="0"/>
          </a:p>
        </p:txBody>
      </p:sp>
      <p:pic>
        <p:nvPicPr>
          <p:cNvPr id="5" name="Content Placeholder 4" descr="A structure of a protein&#10;&#10;Description automatically generated with medium confidence">
            <a:extLst>
              <a:ext uri="{FF2B5EF4-FFF2-40B4-BE49-F238E27FC236}">
                <a16:creationId xmlns:a16="http://schemas.microsoft.com/office/drawing/2014/main" id="{54E0074C-D3F9-4F9D-1DBB-1D6D2BB78A16}"/>
              </a:ext>
            </a:extLst>
          </p:cNvPr>
          <p:cNvPicPr>
            <a:picLocks noGrp="1" noChangeAspect="1"/>
          </p:cNvPicPr>
          <p:nvPr>
            <p:ph idx="4294967295"/>
          </p:nvPr>
        </p:nvPicPr>
        <p:blipFill>
          <a:blip r:embed="rId2"/>
          <a:stretch>
            <a:fillRect/>
          </a:stretch>
        </p:blipFill>
        <p:spPr>
          <a:xfrm>
            <a:off x="1400175" y="1690688"/>
            <a:ext cx="3365500" cy="4076700"/>
          </a:xfrm>
        </p:spPr>
      </p:pic>
      <p:pic>
        <p:nvPicPr>
          <p:cNvPr id="8" name="Picture 7" descr="A close-up of a dna model&#10;&#10;Description automatically generated">
            <a:extLst>
              <a:ext uri="{FF2B5EF4-FFF2-40B4-BE49-F238E27FC236}">
                <a16:creationId xmlns:a16="http://schemas.microsoft.com/office/drawing/2014/main" id="{3C182D88-70FE-4FF5-F7B1-A77FECF5750F}"/>
              </a:ext>
            </a:extLst>
          </p:cNvPr>
          <p:cNvPicPr>
            <a:picLocks noChangeAspect="1"/>
          </p:cNvPicPr>
          <p:nvPr/>
        </p:nvPicPr>
        <p:blipFill>
          <a:blip r:embed="rId3"/>
          <a:stretch>
            <a:fillRect/>
          </a:stretch>
        </p:blipFill>
        <p:spPr>
          <a:xfrm>
            <a:off x="5595936" y="1376363"/>
            <a:ext cx="5548313" cy="4966083"/>
          </a:xfrm>
          <a:prstGeom prst="rect">
            <a:avLst/>
          </a:prstGeom>
        </p:spPr>
      </p:pic>
      <p:sp>
        <p:nvSpPr>
          <p:cNvPr id="10" name="TextBox 9">
            <a:extLst>
              <a:ext uri="{FF2B5EF4-FFF2-40B4-BE49-F238E27FC236}">
                <a16:creationId xmlns:a16="http://schemas.microsoft.com/office/drawing/2014/main" id="{1C053D47-F853-1E37-906D-A4A89E9D4BD2}"/>
              </a:ext>
            </a:extLst>
          </p:cNvPr>
          <p:cNvSpPr txBox="1"/>
          <p:nvPr/>
        </p:nvSpPr>
        <p:spPr>
          <a:xfrm>
            <a:off x="378619" y="6157780"/>
            <a:ext cx="6100762" cy="461665"/>
          </a:xfrm>
          <a:prstGeom prst="rect">
            <a:avLst/>
          </a:prstGeom>
          <a:noFill/>
        </p:spPr>
        <p:txBody>
          <a:bodyPr wrap="square">
            <a:spAutoFit/>
          </a:bodyPr>
          <a:lstStyle/>
          <a:p>
            <a:pPr marL="98425" lvl="0" indent="0" algn="l" rtl="0">
              <a:lnSpc>
                <a:spcPct val="100000"/>
              </a:lnSpc>
              <a:spcBef>
                <a:spcPts val="0"/>
              </a:spcBef>
              <a:spcAft>
                <a:spcPts val="0"/>
              </a:spcAft>
              <a:buSzPts val="3000"/>
              <a:buNone/>
            </a:pPr>
            <a:r>
              <a:rPr lang="en-US" sz="2400" dirty="0"/>
              <a:t>bS21 is involved in translation initiation</a:t>
            </a:r>
          </a:p>
        </p:txBody>
      </p:sp>
    </p:spTree>
    <p:extLst>
      <p:ext uri="{BB962C8B-B14F-4D97-AF65-F5344CB8AC3E}">
        <p14:creationId xmlns:p14="http://schemas.microsoft.com/office/powerpoint/2010/main" val="236518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5149-3A35-4F14-2F8E-7DDC81C36FD1}"/>
              </a:ext>
            </a:extLst>
          </p:cNvPr>
          <p:cNvSpPr>
            <a:spLocks noGrp="1"/>
          </p:cNvSpPr>
          <p:nvPr>
            <p:ph type="title"/>
          </p:nvPr>
        </p:nvSpPr>
        <p:spPr/>
        <p:txBody>
          <a:bodyPr/>
          <a:lstStyle/>
          <a:p>
            <a:r>
              <a:rPr lang="en-US" dirty="0"/>
              <a:t>Autoregulation of bS21 in </a:t>
            </a:r>
            <a:r>
              <a:rPr lang="en-US" i="1" dirty="0"/>
              <a:t>F. </a:t>
            </a:r>
            <a:r>
              <a:rPr lang="en-US" i="1" dirty="0" err="1"/>
              <a:t>johnsoniae</a:t>
            </a:r>
            <a:endParaRPr lang="en-US" i="1" dirty="0"/>
          </a:p>
        </p:txBody>
      </p:sp>
      <p:pic>
        <p:nvPicPr>
          <p:cNvPr id="4" name="Picture 3" descr="A diagram of a diagram of a protein&#10;&#10;Description automatically generated with medium confidence">
            <a:extLst>
              <a:ext uri="{FF2B5EF4-FFF2-40B4-BE49-F238E27FC236}">
                <a16:creationId xmlns:a16="http://schemas.microsoft.com/office/drawing/2014/main" id="{78AFB499-4691-4E6F-8919-D5A6E3F38B6D}"/>
              </a:ext>
            </a:extLst>
          </p:cNvPr>
          <p:cNvPicPr>
            <a:picLocks noChangeAspect="1"/>
          </p:cNvPicPr>
          <p:nvPr/>
        </p:nvPicPr>
        <p:blipFill>
          <a:blip r:embed="rId2"/>
          <a:stretch>
            <a:fillRect/>
          </a:stretch>
        </p:blipFill>
        <p:spPr>
          <a:xfrm>
            <a:off x="3403248" y="1480823"/>
            <a:ext cx="5385503" cy="4701629"/>
          </a:xfrm>
          <a:prstGeom prst="rect">
            <a:avLst/>
          </a:prstGeom>
        </p:spPr>
      </p:pic>
      <p:sp>
        <p:nvSpPr>
          <p:cNvPr id="5" name="TextBox 4">
            <a:extLst>
              <a:ext uri="{FF2B5EF4-FFF2-40B4-BE49-F238E27FC236}">
                <a16:creationId xmlns:a16="http://schemas.microsoft.com/office/drawing/2014/main" id="{63B69A24-54B1-FAE4-8190-3D782A34E051}"/>
              </a:ext>
            </a:extLst>
          </p:cNvPr>
          <p:cNvSpPr txBox="1"/>
          <p:nvPr/>
        </p:nvSpPr>
        <p:spPr>
          <a:xfrm>
            <a:off x="9303026" y="6321287"/>
            <a:ext cx="1940275" cy="369332"/>
          </a:xfrm>
          <a:prstGeom prst="rect">
            <a:avLst/>
          </a:prstGeom>
          <a:noFill/>
        </p:spPr>
        <p:txBody>
          <a:bodyPr wrap="none" rtlCol="0">
            <a:spAutoFit/>
          </a:bodyPr>
          <a:lstStyle/>
          <a:p>
            <a:r>
              <a:rPr lang="en-US" dirty="0"/>
              <a:t>McNutt et al, 2023</a:t>
            </a:r>
          </a:p>
        </p:txBody>
      </p:sp>
    </p:spTree>
    <p:extLst>
      <p:ext uri="{BB962C8B-B14F-4D97-AF65-F5344CB8AC3E}">
        <p14:creationId xmlns:p14="http://schemas.microsoft.com/office/powerpoint/2010/main" val="881185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video game&#10;&#10;Description automatically generated with low confidence">
            <a:extLst>
              <a:ext uri="{FF2B5EF4-FFF2-40B4-BE49-F238E27FC236}">
                <a16:creationId xmlns:a16="http://schemas.microsoft.com/office/drawing/2014/main" id="{1ED7E0C8-C44E-B9AF-FAEF-E7238858E665}"/>
              </a:ext>
            </a:extLst>
          </p:cNvPr>
          <p:cNvPicPr>
            <a:picLocks noChangeAspect="1"/>
          </p:cNvPicPr>
          <p:nvPr/>
        </p:nvPicPr>
        <p:blipFill rotWithShape="1">
          <a:blip r:embed="rId3"/>
          <a:srcRect l="48303" t="69638" r="36444"/>
          <a:stretch/>
        </p:blipFill>
        <p:spPr>
          <a:xfrm>
            <a:off x="8684364" y="3947822"/>
            <a:ext cx="1605046" cy="1618432"/>
          </a:xfrm>
          <a:prstGeom prst="rect">
            <a:avLst/>
          </a:prstGeom>
        </p:spPr>
      </p:pic>
      <p:sp>
        <p:nvSpPr>
          <p:cNvPr id="2" name="Title 1">
            <a:extLst>
              <a:ext uri="{FF2B5EF4-FFF2-40B4-BE49-F238E27FC236}">
                <a16:creationId xmlns:a16="http://schemas.microsoft.com/office/drawing/2014/main" id="{F2FE53BA-B60B-432B-A28F-475D4AD38747}"/>
              </a:ext>
            </a:extLst>
          </p:cNvPr>
          <p:cNvSpPr>
            <a:spLocks noGrp="1"/>
          </p:cNvSpPr>
          <p:nvPr>
            <p:ph type="title"/>
          </p:nvPr>
        </p:nvSpPr>
        <p:spPr/>
        <p:txBody>
          <a:bodyPr>
            <a:normAutofit fontScale="90000"/>
          </a:bodyPr>
          <a:lstStyle/>
          <a:p>
            <a:r>
              <a:rPr lang="en-US" dirty="0"/>
              <a:t>Multiple bS21 homologs lead to heterogenous ribosomes in </a:t>
            </a:r>
            <a:r>
              <a:rPr lang="en-US" i="1" dirty="0"/>
              <a:t>Francisella tularensis </a:t>
            </a:r>
          </a:p>
        </p:txBody>
      </p:sp>
      <p:grpSp>
        <p:nvGrpSpPr>
          <p:cNvPr id="37" name="Group 36">
            <a:extLst>
              <a:ext uri="{FF2B5EF4-FFF2-40B4-BE49-F238E27FC236}">
                <a16:creationId xmlns:a16="http://schemas.microsoft.com/office/drawing/2014/main" id="{8D23FF7F-6A19-BF54-5DAF-001957354431}"/>
              </a:ext>
            </a:extLst>
          </p:cNvPr>
          <p:cNvGrpSpPr/>
          <p:nvPr/>
        </p:nvGrpSpPr>
        <p:grpSpPr>
          <a:xfrm>
            <a:off x="1237866" y="1713087"/>
            <a:ext cx="2936568" cy="592491"/>
            <a:chOff x="1237866" y="1897151"/>
            <a:chExt cx="2936568" cy="592491"/>
          </a:xfrm>
        </p:grpSpPr>
        <p:grpSp>
          <p:nvGrpSpPr>
            <p:cNvPr id="20" name="Group 19">
              <a:extLst>
                <a:ext uri="{FF2B5EF4-FFF2-40B4-BE49-F238E27FC236}">
                  <a16:creationId xmlns:a16="http://schemas.microsoft.com/office/drawing/2014/main" id="{2E048DBC-AACB-408C-8C50-DDE4C175BC67}"/>
                </a:ext>
              </a:extLst>
            </p:cNvPr>
            <p:cNvGrpSpPr/>
            <p:nvPr/>
          </p:nvGrpSpPr>
          <p:grpSpPr>
            <a:xfrm>
              <a:off x="1237866" y="2071052"/>
              <a:ext cx="2936568" cy="409498"/>
              <a:chOff x="88488" y="5508064"/>
              <a:chExt cx="2433484" cy="302800"/>
            </a:xfrm>
          </p:grpSpPr>
          <p:sp>
            <p:nvSpPr>
              <p:cNvPr id="21" name="Rectangle 20">
                <a:extLst>
                  <a:ext uri="{FF2B5EF4-FFF2-40B4-BE49-F238E27FC236}">
                    <a16:creationId xmlns:a16="http://schemas.microsoft.com/office/drawing/2014/main" id="{7B2E7CE3-F39D-4A4B-ACA3-EB10B9F81FF5}"/>
                  </a:ext>
                </a:extLst>
              </p:cNvPr>
              <p:cNvSpPr/>
              <p:nvPr/>
            </p:nvSpPr>
            <p:spPr>
              <a:xfrm>
                <a:off x="339211" y="55748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1"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7D856861-AF5D-4CD7-A60D-617A009C7AD6}"/>
                  </a:ext>
                </a:extLst>
              </p:cNvPr>
              <p:cNvSpPr/>
              <p:nvPr/>
            </p:nvSpPr>
            <p:spPr>
              <a:xfrm>
                <a:off x="1597742" y="5574890"/>
                <a:ext cx="835395" cy="235974"/>
              </a:xfrm>
              <a:prstGeom prst="rect">
                <a:avLst/>
              </a:prstGeom>
              <a:solidFill>
                <a:srgbClr val="BBE1C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1" u="none" strike="noStrike" kern="1200" cap="none" spc="0" normalizeH="0" baseline="0" noProof="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E2F19A2F-905C-4516-8C8C-A111EFB6A789}"/>
                  </a:ext>
                </a:extLst>
              </p:cNvPr>
              <p:cNvSpPr txBox="1"/>
              <p:nvPr/>
            </p:nvSpPr>
            <p:spPr>
              <a:xfrm>
                <a:off x="1663398" y="5519341"/>
                <a:ext cx="718056" cy="29151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black"/>
                    </a:solidFill>
                    <a:effectLst/>
                    <a:uLnTx/>
                    <a:uFillTx/>
                    <a:latin typeface="Century Gothic" charset="0"/>
                    <a:ea typeface="Century Gothic" charset="0"/>
                    <a:cs typeface="Century Gothic" charset="0"/>
                  </a:rPr>
                  <a:t>rpsU1</a:t>
                </a:r>
              </a:p>
            </p:txBody>
          </p:sp>
          <p:sp>
            <p:nvSpPr>
              <p:cNvPr id="25" name="TextBox 24">
                <a:extLst>
                  <a:ext uri="{FF2B5EF4-FFF2-40B4-BE49-F238E27FC236}">
                    <a16:creationId xmlns:a16="http://schemas.microsoft.com/office/drawing/2014/main" id="{064A10EE-B828-4FFB-A0D3-BCF1874F8F26}"/>
                  </a:ext>
                </a:extLst>
              </p:cNvPr>
              <p:cNvSpPr txBox="1"/>
              <p:nvPr/>
            </p:nvSpPr>
            <p:spPr>
              <a:xfrm>
                <a:off x="552432" y="5508064"/>
                <a:ext cx="698117" cy="29151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err="1">
                    <a:ln>
                      <a:noFill/>
                    </a:ln>
                    <a:solidFill>
                      <a:prstClr val="black"/>
                    </a:solidFill>
                    <a:effectLst/>
                    <a:uLnTx/>
                    <a:uFillTx/>
                    <a:latin typeface="Century Gothic" charset="0"/>
                    <a:ea typeface="Century Gothic" charset="0"/>
                    <a:cs typeface="Century Gothic" charset="0"/>
                  </a:rPr>
                  <a:t>cspC</a:t>
                </a:r>
                <a:endParaRPr kumimoji="0" lang="en-US" sz="2200" b="0" i="1" u="none" strike="noStrike" kern="1200" cap="none" spc="0" normalizeH="0" baseline="0" noProof="0" dirty="0">
                  <a:ln>
                    <a:noFill/>
                  </a:ln>
                  <a:solidFill>
                    <a:prstClr val="black"/>
                  </a:solidFill>
                  <a:effectLst/>
                  <a:uLnTx/>
                  <a:uFillTx/>
                  <a:latin typeface="Century Gothic" charset="0"/>
                  <a:ea typeface="Century Gothic" charset="0"/>
                  <a:cs typeface="Century Gothic" charset="0"/>
                </a:endParaRPr>
              </a:p>
            </p:txBody>
          </p:sp>
          <p:cxnSp>
            <p:nvCxnSpPr>
              <p:cNvPr id="22" name="Straight Connector 21">
                <a:extLst>
                  <a:ext uri="{FF2B5EF4-FFF2-40B4-BE49-F238E27FC236}">
                    <a16:creationId xmlns:a16="http://schemas.microsoft.com/office/drawing/2014/main" id="{77643CB9-90A7-4CC8-A41E-313561290D5F}"/>
                  </a:ext>
                </a:extLst>
              </p:cNvPr>
              <p:cNvCxnSpPr/>
              <p:nvPr/>
            </p:nvCxnSpPr>
            <p:spPr>
              <a:xfrm>
                <a:off x="88488" y="5810864"/>
                <a:ext cx="2433484" cy="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C8D88673-005C-44E0-9941-34265127BF1D}"/>
                </a:ext>
              </a:extLst>
            </p:cNvPr>
            <p:cNvGrpSpPr/>
            <p:nvPr/>
          </p:nvGrpSpPr>
          <p:grpSpPr>
            <a:xfrm>
              <a:off x="1307178" y="1897151"/>
              <a:ext cx="527368" cy="592491"/>
              <a:chOff x="5299447" y="2480912"/>
              <a:chExt cx="796553" cy="447345"/>
            </a:xfrm>
          </p:grpSpPr>
          <p:cxnSp>
            <p:nvCxnSpPr>
              <p:cNvPr id="9" name="Straight Connector 8">
                <a:extLst>
                  <a:ext uri="{FF2B5EF4-FFF2-40B4-BE49-F238E27FC236}">
                    <a16:creationId xmlns:a16="http://schemas.microsoft.com/office/drawing/2014/main" id="{4C5D8E56-C5A1-4CB4-AEAB-F8543993DB27}"/>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5D73B5C0-4F79-4A61-B18F-0E26945E3472}"/>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nvGrpSpPr>
          <p:cNvPr id="36" name="Group 35">
            <a:extLst>
              <a:ext uri="{FF2B5EF4-FFF2-40B4-BE49-F238E27FC236}">
                <a16:creationId xmlns:a16="http://schemas.microsoft.com/office/drawing/2014/main" id="{4059D46F-F0AF-4C63-D764-0B0B758C96B3}"/>
              </a:ext>
            </a:extLst>
          </p:cNvPr>
          <p:cNvGrpSpPr/>
          <p:nvPr/>
        </p:nvGrpSpPr>
        <p:grpSpPr>
          <a:xfrm>
            <a:off x="1247526" y="2974011"/>
            <a:ext cx="6271992" cy="757425"/>
            <a:chOff x="1247526" y="3373925"/>
            <a:chExt cx="6271992" cy="757425"/>
          </a:xfrm>
        </p:grpSpPr>
        <p:grpSp>
          <p:nvGrpSpPr>
            <p:cNvPr id="3" name="Group 2">
              <a:extLst>
                <a:ext uri="{FF2B5EF4-FFF2-40B4-BE49-F238E27FC236}">
                  <a16:creationId xmlns:a16="http://schemas.microsoft.com/office/drawing/2014/main" id="{1B92F4DE-56FB-4C41-A4C7-C875F904ED82}"/>
                </a:ext>
              </a:extLst>
            </p:cNvPr>
            <p:cNvGrpSpPr/>
            <p:nvPr/>
          </p:nvGrpSpPr>
          <p:grpSpPr>
            <a:xfrm>
              <a:off x="1247526" y="3667618"/>
              <a:ext cx="6271992" cy="428803"/>
              <a:chOff x="375074" y="3675587"/>
              <a:chExt cx="7597803" cy="549128"/>
            </a:xfrm>
          </p:grpSpPr>
          <p:grpSp>
            <p:nvGrpSpPr>
              <p:cNvPr id="10" name="Group 9">
                <a:extLst>
                  <a:ext uri="{FF2B5EF4-FFF2-40B4-BE49-F238E27FC236}">
                    <a16:creationId xmlns:a16="http://schemas.microsoft.com/office/drawing/2014/main" id="{AECAF56C-1FF8-461B-A083-A9E4DBA1F9D0}"/>
                  </a:ext>
                </a:extLst>
              </p:cNvPr>
              <p:cNvGrpSpPr/>
              <p:nvPr/>
            </p:nvGrpSpPr>
            <p:grpSpPr>
              <a:xfrm>
                <a:off x="682215" y="3675587"/>
                <a:ext cx="6863619" cy="527506"/>
                <a:chOff x="2873471" y="5821692"/>
                <a:chExt cx="3972892" cy="280603"/>
              </a:xfrm>
            </p:grpSpPr>
            <p:sp>
              <p:nvSpPr>
                <p:cNvPr id="12" name="Rectangle 11">
                  <a:extLst>
                    <a:ext uri="{FF2B5EF4-FFF2-40B4-BE49-F238E27FC236}">
                      <a16:creationId xmlns:a16="http://schemas.microsoft.com/office/drawing/2014/main" id="{2C00F6EE-7F1E-4C55-9248-A39881C85FB4}"/>
                    </a:ext>
                  </a:extLst>
                </p:cNvPr>
                <p:cNvSpPr/>
                <p:nvPr/>
              </p:nvSpPr>
              <p:spPr>
                <a:xfrm>
                  <a:off x="4335968" y="58542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1"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535FAEE5-7563-4F02-A146-3EBF747ABDC8}"/>
                    </a:ext>
                  </a:extLst>
                </p:cNvPr>
                <p:cNvSpPr/>
                <p:nvPr/>
              </p:nvSpPr>
              <p:spPr>
                <a:xfrm>
                  <a:off x="2886174" y="5854289"/>
                  <a:ext cx="608685" cy="235974"/>
                </a:xfrm>
                <a:prstGeom prst="rect">
                  <a:avLst/>
                </a:prstGeom>
                <a:solidFill>
                  <a:srgbClr val="DA2627"/>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1"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188F732B-9348-4CEA-AC35-5AB68F45D103}"/>
                    </a:ext>
                  </a:extLst>
                </p:cNvPr>
                <p:cNvSpPr/>
                <p:nvPr/>
              </p:nvSpPr>
              <p:spPr>
                <a:xfrm>
                  <a:off x="5636995" y="58542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1"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A15446D8-3622-4E5E-932B-72EC3FC94227}"/>
                    </a:ext>
                  </a:extLst>
                </p:cNvPr>
                <p:cNvSpPr txBox="1"/>
                <p:nvPr/>
              </p:nvSpPr>
              <p:spPr>
                <a:xfrm>
                  <a:off x="4572301" y="5821692"/>
                  <a:ext cx="649762" cy="26855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err="1">
                      <a:ln>
                        <a:noFill/>
                      </a:ln>
                      <a:solidFill>
                        <a:prstClr val="black"/>
                      </a:solidFill>
                      <a:effectLst/>
                      <a:uLnTx/>
                      <a:uFillTx/>
                      <a:latin typeface="Century Gothic" charset="0"/>
                      <a:ea typeface="Century Gothic" charset="0"/>
                      <a:cs typeface="Century Gothic" charset="0"/>
                    </a:rPr>
                    <a:t>dnaG</a:t>
                  </a:r>
                  <a:endParaRPr kumimoji="0" lang="en-US" sz="2200" b="0" i="1" u="none" strike="noStrike" kern="1200" cap="none" spc="0" normalizeH="0" baseline="0" noProof="0" dirty="0">
                    <a:ln>
                      <a:noFill/>
                    </a:ln>
                    <a:solidFill>
                      <a:prstClr val="black"/>
                    </a:solidFill>
                    <a:effectLst/>
                    <a:uLnTx/>
                    <a:uFillTx/>
                    <a:latin typeface="Century Gothic" charset="0"/>
                    <a:ea typeface="Century Gothic" charset="0"/>
                    <a:cs typeface="Century Gothic" charset="0"/>
                  </a:endParaRPr>
                </a:p>
              </p:txBody>
            </p:sp>
            <p:sp>
              <p:nvSpPr>
                <p:cNvPr id="17" name="TextBox 16">
                  <a:extLst>
                    <a:ext uri="{FF2B5EF4-FFF2-40B4-BE49-F238E27FC236}">
                      <a16:creationId xmlns:a16="http://schemas.microsoft.com/office/drawing/2014/main" id="{E02D3E7D-9689-4562-8B40-67790DECDAED}"/>
                    </a:ext>
                  </a:extLst>
                </p:cNvPr>
                <p:cNvSpPr txBox="1"/>
                <p:nvPr/>
              </p:nvSpPr>
              <p:spPr>
                <a:xfrm>
                  <a:off x="5931980" y="5827655"/>
                  <a:ext cx="563296" cy="26855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err="1">
                      <a:ln>
                        <a:noFill/>
                      </a:ln>
                      <a:solidFill>
                        <a:prstClr val="black"/>
                      </a:solidFill>
                      <a:effectLst/>
                      <a:uLnTx/>
                      <a:uFillTx/>
                      <a:latin typeface="Century Gothic" charset="0"/>
                      <a:ea typeface="Century Gothic" charset="0"/>
                      <a:cs typeface="Century Gothic" charset="0"/>
                    </a:rPr>
                    <a:t>rpoD</a:t>
                  </a:r>
                  <a:endParaRPr kumimoji="0" lang="en-US" sz="2200" b="0" i="1" u="none" strike="noStrike" kern="1200" cap="none" spc="0" normalizeH="0" baseline="0" noProof="0" dirty="0">
                    <a:ln>
                      <a:noFill/>
                    </a:ln>
                    <a:solidFill>
                      <a:prstClr val="black"/>
                    </a:solidFill>
                    <a:effectLst/>
                    <a:uLnTx/>
                    <a:uFillTx/>
                    <a:latin typeface="Century Gothic" charset="0"/>
                    <a:ea typeface="Century Gothic" charset="0"/>
                    <a:cs typeface="Century Gothic" charset="0"/>
                  </a:endParaRPr>
                </a:p>
              </p:txBody>
            </p:sp>
            <p:sp>
              <p:nvSpPr>
                <p:cNvPr id="18" name="Rectangle 17">
                  <a:extLst>
                    <a:ext uri="{FF2B5EF4-FFF2-40B4-BE49-F238E27FC236}">
                      <a16:creationId xmlns:a16="http://schemas.microsoft.com/office/drawing/2014/main" id="{698352D2-02F1-4B41-AB6B-BF6EFBDA8EFF}"/>
                    </a:ext>
                  </a:extLst>
                </p:cNvPr>
                <p:cNvSpPr/>
                <p:nvPr/>
              </p:nvSpPr>
              <p:spPr>
                <a:xfrm>
                  <a:off x="3559285" y="5854289"/>
                  <a:ext cx="702823"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1"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97D9AC1B-7415-4C16-9C71-54E2633027CD}"/>
                    </a:ext>
                  </a:extLst>
                </p:cNvPr>
                <p:cNvSpPr txBox="1"/>
                <p:nvPr/>
              </p:nvSpPr>
              <p:spPr>
                <a:xfrm>
                  <a:off x="3609726" y="5827657"/>
                  <a:ext cx="577004" cy="26855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err="1">
                      <a:ln>
                        <a:noFill/>
                      </a:ln>
                      <a:solidFill>
                        <a:prstClr val="black"/>
                      </a:solidFill>
                      <a:effectLst/>
                      <a:uLnTx/>
                      <a:uFillTx/>
                      <a:latin typeface="Century Gothic" charset="0"/>
                      <a:ea typeface="Century Gothic" charset="0"/>
                      <a:cs typeface="Century Gothic" charset="0"/>
                    </a:rPr>
                    <a:t>yqeY</a:t>
                  </a:r>
                  <a:endParaRPr kumimoji="0" lang="en-US" sz="2200" b="0" i="1" u="none" strike="noStrike" kern="1200" cap="none" spc="0" normalizeH="0" baseline="0" noProof="0" dirty="0">
                    <a:ln>
                      <a:noFill/>
                    </a:ln>
                    <a:solidFill>
                      <a:prstClr val="black"/>
                    </a:solidFill>
                    <a:effectLst/>
                    <a:uLnTx/>
                    <a:uFillTx/>
                    <a:latin typeface="Century Gothic" charset="0"/>
                    <a:ea typeface="Century Gothic" charset="0"/>
                    <a:cs typeface="Century Gothic" charset="0"/>
                  </a:endParaRPr>
                </a:p>
              </p:txBody>
            </p:sp>
            <p:sp>
              <p:nvSpPr>
                <p:cNvPr id="11" name="TextBox 10">
                  <a:extLst>
                    <a:ext uri="{FF2B5EF4-FFF2-40B4-BE49-F238E27FC236}">
                      <a16:creationId xmlns:a16="http://schemas.microsoft.com/office/drawing/2014/main" id="{AE96A1C4-9A3A-4524-9FFE-C7D1B7CA94B8}"/>
                    </a:ext>
                  </a:extLst>
                </p:cNvPr>
                <p:cNvSpPr txBox="1"/>
                <p:nvPr/>
              </p:nvSpPr>
              <p:spPr>
                <a:xfrm>
                  <a:off x="2873471" y="5833740"/>
                  <a:ext cx="607584" cy="26855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black"/>
                      </a:solidFill>
                      <a:effectLst/>
                      <a:uLnTx/>
                      <a:uFillTx/>
                      <a:latin typeface="Century Gothic" charset="0"/>
                      <a:ea typeface="Century Gothic" charset="0"/>
                      <a:cs typeface="Century Gothic" charset="0"/>
                    </a:rPr>
                    <a:t>rpsU2</a:t>
                  </a:r>
                </a:p>
              </p:txBody>
            </p:sp>
          </p:grpSp>
          <p:cxnSp>
            <p:nvCxnSpPr>
              <p:cNvPr id="28" name="Straight Connector 27">
                <a:extLst>
                  <a:ext uri="{FF2B5EF4-FFF2-40B4-BE49-F238E27FC236}">
                    <a16:creationId xmlns:a16="http://schemas.microsoft.com/office/drawing/2014/main" id="{E1B42F70-5F01-4312-AF86-B4DBBB375442}"/>
                  </a:ext>
                </a:extLst>
              </p:cNvPr>
              <p:cNvCxnSpPr>
                <a:cxnSpLocks/>
              </p:cNvCxnSpPr>
              <p:nvPr/>
            </p:nvCxnSpPr>
            <p:spPr>
              <a:xfrm flipV="1">
                <a:off x="375074" y="4180502"/>
                <a:ext cx="7597803" cy="44213"/>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8" name="Group 67">
              <a:extLst>
                <a:ext uri="{FF2B5EF4-FFF2-40B4-BE49-F238E27FC236}">
                  <a16:creationId xmlns:a16="http://schemas.microsoft.com/office/drawing/2014/main" id="{331EF46C-3D81-40FB-9150-38E3D410086B}"/>
                </a:ext>
              </a:extLst>
            </p:cNvPr>
            <p:cNvGrpSpPr/>
            <p:nvPr/>
          </p:nvGrpSpPr>
          <p:grpSpPr>
            <a:xfrm>
              <a:off x="1306351" y="3373925"/>
              <a:ext cx="527368" cy="757425"/>
              <a:chOff x="5299447" y="2480912"/>
              <a:chExt cx="796553" cy="447345"/>
            </a:xfrm>
          </p:grpSpPr>
          <p:cxnSp>
            <p:nvCxnSpPr>
              <p:cNvPr id="69" name="Straight Connector 68">
                <a:extLst>
                  <a:ext uri="{FF2B5EF4-FFF2-40B4-BE49-F238E27FC236}">
                    <a16:creationId xmlns:a16="http://schemas.microsoft.com/office/drawing/2014/main" id="{457B1360-BE97-46FE-B233-D0F8B12C155A}"/>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Arrow Connector 69">
                <a:extLst>
                  <a:ext uri="{FF2B5EF4-FFF2-40B4-BE49-F238E27FC236}">
                    <a16:creationId xmlns:a16="http://schemas.microsoft.com/office/drawing/2014/main" id="{7481F4CA-2549-4180-B27D-6A2C1CE0F32C}"/>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nvGrpSpPr>
          <p:cNvPr id="35" name="Group 34">
            <a:extLst>
              <a:ext uri="{FF2B5EF4-FFF2-40B4-BE49-F238E27FC236}">
                <a16:creationId xmlns:a16="http://schemas.microsoft.com/office/drawing/2014/main" id="{2F9D9036-5953-CC59-8526-F142AADF3661}"/>
              </a:ext>
            </a:extLst>
          </p:cNvPr>
          <p:cNvGrpSpPr/>
          <p:nvPr/>
        </p:nvGrpSpPr>
        <p:grpSpPr>
          <a:xfrm>
            <a:off x="1247525" y="4399869"/>
            <a:ext cx="1758050" cy="653844"/>
            <a:chOff x="1247525" y="5117244"/>
            <a:chExt cx="1758050" cy="653844"/>
          </a:xfrm>
        </p:grpSpPr>
        <p:grpSp>
          <p:nvGrpSpPr>
            <p:cNvPr id="4" name="Group 3">
              <a:extLst>
                <a:ext uri="{FF2B5EF4-FFF2-40B4-BE49-F238E27FC236}">
                  <a16:creationId xmlns:a16="http://schemas.microsoft.com/office/drawing/2014/main" id="{2A1F6859-2CA6-4D08-9BA8-65289EB3ECC2}"/>
                </a:ext>
              </a:extLst>
            </p:cNvPr>
            <p:cNvGrpSpPr/>
            <p:nvPr/>
          </p:nvGrpSpPr>
          <p:grpSpPr>
            <a:xfrm>
              <a:off x="1247525" y="5336103"/>
              <a:ext cx="1758050" cy="414612"/>
              <a:chOff x="7425086" y="5569807"/>
              <a:chExt cx="1084733" cy="241057"/>
            </a:xfrm>
          </p:grpSpPr>
          <p:sp>
            <p:nvSpPr>
              <p:cNvPr id="6" name="Rectangle 5">
                <a:extLst>
                  <a:ext uri="{FF2B5EF4-FFF2-40B4-BE49-F238E27FC236}">
                    <a16:creationId xmlns:a16="http://schemas.microsoft.com/office/drawing/2014/main" id="{7EA30759-068C-472C-A603-61E96E0C0612}"/>
                  </a:ext>
                </a:extLst>
              </p:cNvPr>
              <p:cNvSpPr/>
              <p:nvPr/>
            </p:nvSpPr>
            <p:spPr>
              <a:xfrm>
                <a:off x="7622191" y="5604953"/>
                <a:ext cx="585017" cy="205909"/>
              </a:xfrm>
              <a:prstGeom prst="rect">
                <a:avLst/>
              </a:prstGeom>
              <a:solidFill>
                <a:srgbClr val="35989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E1C12214-8D38-4EC7-80B6-EA689D27FD6A}"/>
                  </a:ext>
                </a:extLst>
              </p:cNvPr>
              <p:cNvSpPr txBox="1"/>
              <p:nvPr/>
            </p:nvSpPr>
            <p:spPr>
              <a:xfrm>
                <a:off x="7646030" y="5569807"/>
                <a:ext cx="534640" cy="22920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black"/>
                    </a:solidFill>
                    <a:effectLst/>
                    <a:uLnTx/>
                    <a:uFillTx/>
                    <a:latin typeface="Century Gothic" charset="0"/>
                    <a:ea typeface="Century Gothic" charset="0"/>
                    <a:cs typeface="Century Gothic" charset="0"/>
                  </a:rPr>
                  <a:t>rpsU3</a:t>
                </a:r>
              </a:p>
            </p:txBody>
          </p:sp>
          <p:cxnSp>
            <p:nvCxnSpPr>
              <p:cNvPr id="5" name="Straight Connector 4">
                <a:extLst>
                  <a:ext uri="{FF2B5EF4-FFF2-40B4-BE49-F238E27FC236}">
                    <a16:creationId xmlns:a16="http://schemas.microsoft.com/office/drawing/2014/main" id="{08CF31FC-A688-4259-9D46-AC4A242F097D}"/>
                  </a:ext>
                </a:extLst>
              </p:cNvPr>
              <p:cNvCxnSpPr>
                <a:cxnSpLocks/>
              </p:cNvCxnSpPr>
              <p:nvPr/>
            </p:nvCxnSpPr>
            <p:spPr>
              <a:xfrm>
                <a:off x="7425086" y="5810863"/>
                <a:ext cx="1084733" cy="1"/>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1" name="Group 70">
              <a:extLst>
                <a:ext uri="{FF2B5EF4-FFF2-40B4-BE49-F238E27FC236}">
                  <a16:creationId xmlns:a16="http://schemas.microsoft.com/office/drawing/2014/main" id="{CF0DE6A2-D168-447C-AC32-4D5E1C47F0A1}"/>
                </a:ext>
              </a:extLst>
            </p:cNvPr>
            <p:cNvGrpSpPr/>
            <p:nvPr/>
          </p:nvGrpSpPr>
          <p:grpSpPr>
            <a:xfrm>
              <a:off x="1306111" y="5117244"/>
              <a:ext cx="527368" cy="653844"/>
              <a:chOff x="5299447" y="2480912"/>
              <a:chExt cx="796553" cy="447345"/>
            </a:xfrm>
          </p:grpSpPr>
          <p:cxnSp>
            <p:nvCxnSpPr>
              <p:cNvPr id="72" name="Straight Connector 71">
                <a:extLst>
                  <a:ext uri="{FF2B5EF4-FFF2-40B4-BE49-F238E27FC236}">
                    <a16:creationId xmlns:a16="http://schemas.microsoft.com/office/drawing/2014/main" id="{97B89B47-EC89-43C2-9CD7-D6E0F3389683}"/>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78602E2B-D57E-4A82-BCAF-935AD7D71DB0}"/>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
        <p:nvSpPr>
          <p:cNvPr id="26" name="TextBox 25">
            <a:extLst>
              <a:ext uri="{FF2B5EF4-FFF2-40B4-BE49-F238E27FC236}">
                <a16:creationId xmlns:a16="http://schemas.microsoft.com/office/drawing/2014/main" id="{C8380E27-AEE7-3464-FEBE-A0C2C4A97FB9}"/>
              </a:ext>
            </a:extLst>
          </p:cNvPr>
          <p:cNvSpPr txBox="1"/>
          <p:nvPr/>
        </p:nvSpPr>
        <p:spPr>
          <a:xfrm>
            <a:off x="10528335" y="1789499"/>
            <a:ext cx="102784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bS21-1</a:t>
            </a:r>
          </a:p>
        </p:txBody>
      </p:sp>
      <p:sp>
        <p:nvSpPr>
          <p:cNvPr id="30" name="TextBox 29">
            <a:extLst>
              <a:ext uri="{FF2B5EF4-FFF2-40B4-BE49-F238E27FC236}">
                <a16:creationId xmlns:a16="http://schemas.microsoft.com/office/drawing/2014/main" id="{A940861E-C0A7-AA4F-1476-EE2C7EB1FB79}"/>
              </a:ext>
            </a:extLst>
          </p:cNvPr>
          <p:cNvSpPr txBox="1"/>
          <p:nvPr/>
        </p:nvSpPr>
        <p:spPr>
          <a:xfrm>
            <a:off x="10528335" y="3136796"/>
            <a:ext cx="102784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bS21-2</a:t>
            </a:r>
          </a:p>
        </p:txBody>
      </p:sp>
      <p:sp>
        <p:nvSpPr>
          <p:cNvPr id="31" name="TextBox 30">
            <a:extLst>
              <a:ext uri="{FF2B5EF4-FFF2-40B4-BE49-F238E27FC236}">
                <a16:creationId xmlns:a16="http://schemas.microsoft.com/office/drawing/2014/main" id="{7231317F-9F9C-3FE0-75CB-96C2A74BAB08}"/>
              </a:ext>
            </a:extLst>
          </p:cNvPr>
          <p:cNvSpPr txBox="1"/>
          <p:nvPr/>
        </p:nvSpPr>
        <p:spPr>
          <a:xfrm>
            <a:off x="10003351" y="1317654"/>
            <a:ext cx="2077813"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70S containing:</a:t>
            </a:r>
          </a:p>
        </p:txBody>
      </p:sp>
      <p:sp>
        <p:nvSpPr>
          <p:cNvPr id="34" name="TextBox 33">
            <a:extLst>
              <a:ext uri="{FF2B5EF4-FFF2-40B4-BE49-F238E27FC236}">
                <a16:creationId xmlns:a16="http://schemas.microsoft.com/office/drawing/2014/main" id="{B6AADFA8-3F7C-C047-1F81-CA93F7AC1ACF}"/>
              </a:ext>
            </a:extLst>
          </p:cNvPr>
          <p:cNvSpPr txBox="1"/>
          <p:nvPr/>
        </p:nvSpPr>
        <p:spPr>
          <a:xfrm>
            <a:off x="10528335" y="4484093"/>
            <a:ext cx="102784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bS21-3</a:t>
            </a:r>
          </a:p>
        </p:txBody>
      </p:sp>
      <p:sp>
        <p:nvSpPr>
          <p:cNvPr id="8" name="TextBox 7">
            <a:extLst>
              <a:ext uri="{FF2B5EF4-FFF2-40B4-BE49-F238E27FC236}">
                <a16:creationId xmlns:a16="http://schemas.microsoft.com/office/drawing/2014/main" id="{137BD16E-65A1-023B-1501-B9DA3495AD5A}"/>
              </a:ext>
            </a:extLst>
          </p:cNvPr>
          <p:cNvSpPr txBox="1"/>
          <p:nvPr/>
        </p:nvSpPr>
        <p:spPr>
          <a:xfrm>
            <a:off x="9702265" y="5304325"/>
            <a:ext cx="267998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a:ea typeface="+mn-ea"/>
                <a:cs typeface="+mn-cs"/>
              </a:rPr>
              <a:t>Trautmann</a:t>
            </a:r>
            <a:r>
              <a:rPr kumimoji="0" lang="en-US" sz="1400" b="0" i="0" u="none" strike="noStrike" kern="1200" cap="none" spc="0" normalizeH="0" baseline="0" noProof="0" dirty="0">
                <a:ln>
                  <a:noFill/>
                </a:ln>
                <a:solidFill>
                  <a:prstClr val="black"/>
                </a:solidFill>
                <a:effectLst/>
                <a:uLnTx/>
                <a:uFillTx/>
                <a:latin typeface="Calibri"/>
                <a:ea typeface="+mn-ea"/>
                <a:cs typeface="+mn-cs"/>
              </a:rPr>
              <a:t> and Ramsey, 2022</a:t>
            </a:r>
          </a:p>
        </p:txBody>
      </p:sp>
      <p:sp>
        <p:nvSpPr>
          <p:cNvPr id="33" name="TextBox 32">
            <a:extLst>
              <a:ext uri="{FF2B5EF4-FFF2-40B4-BE49-F238E27FC236}">
                <a16:creationId xmlns:a16="http://schemas.microsoft.com/office/drawing/2014/main" id="{62CA317E-69C6-4D27-934C-BB66C29CAEAC}"/>
              </a:ext>
            </a:extLst>
          </p:cNvPr>
          <p:cNvSpPr txBox="1"/>
          <p:nvPr/>
        </p:nvSpPr>
        <p:spPr>
          <a:xfrm>
            <a:off x="517389" y="5736701"/>
            <a:ext cx="10637849" cy="461665"/>
          </a:xfrm>
          <a:prstGeom prst="rect">
            <a:avLst/>
          </a:prstGeom>
          <a:noFill/>
        </p:spPr>
        <p:txBody>
          <a:bodyPr wrap="non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How do changes in ribosome composition influence protein synthesis?</a:t>
            </a:r>
          </a:p>
        </p:txBody>
      </p:sp>
      <p:pic>
        <p:nvPicPr>
          <p:cNvPr id="38" name="Picture 37" descr="A screenshot of a video game&#10;&#10;Description automatically generated with low confidence">
            <a:extLst>
              <a:ext uri="{FF2B5EF4-FFF2-40B4-BE49-F238E27FC236}">
                <a16:creationId xmlns:a16="http://schemas.microsoft.com/office/drawing/2014/main" id="{841E4758-7357-49C5-03BF-67E57293C1D9}"/>
              </a:ext>
            </a:extLst>
          </p:cNvPr>
          <p:cNvPicPr>
            <a:picLocks noChangeAspect="1"/>
          </p:cNvPicPr>
          <p:nvPr/>
        </p:nvPicPr>
        <p:blipFill rotWithShape="1">
          <a:blip r:embed="rId3"/>
          <a:srcRect l="48303" t="39798" r="36444" b="33221"/>
          <a:stretch/>
        </p:blipFill>
        <p:spPr>
          <a:xfrm>
            <a:off x="8684364" y="2633918"/>
            <a:ext cx="1605046" cy="1438149"/>
          </a:xfrm>
          <a:prstGeom prst="rect">
            <a:avLst/>
          </a:prstGeom>
        </p:spPr>
      </p:pic>
      <p:pic>
        <p:nvPicPr>
          <p:cNvPr id="39" name="Picture 38" descr="A screenshot of a video game&#10;&#10;Description automatically generated with low confidence">
            <a:extLst>
              <a:ext uri="{FF2B5EF4-FFF2-40B4-BE49-F238E27FC236}">
                <a16:creationId xmlns:a16="http://schemas.microsoft.com/office/drawing/2014/main" id="{6B441FDA-1EB9-ABB9-DF3D-63D0768A2428}"/>
              </a:ext>
            </a:extLst>
          </p:cNvPr>
          <p:cNvPicPr>
            <a:picLocks noChangeAspect="1"/>
          </p:cNvPicPr>
          <p:nvPr/>
        </p:nvPicPr>
        <p:blipFill rotWithShape="1">
          <a:blip r:embed="rId3"/>
          <a:srcRect l="48303" t="10651" r="36444" b="63061"/>
          <a:stretch/>
        </p:blipFill>
        <p:spPr>
          <a:xfrm>
            <a:off x="8684364" y="1356929"/>
            <a:ext cx="1605046" cy="1401234"/>
          </a:xfrm>
          <a:prstGeom prst="rect">
            <a:avLst/>
          </a:prstGeom>
        </p:spPr>
      </p:pic>
    </p:spTree>
    <p:extLst>
      <p:ext uri="{BB962C8B-B14F-4D97-AF65-F5344CB8AC3E}">
        <p14:creationId xmlns:p14="http://schemas.microsoft.com/office/powerpoint/2010/main" val="24191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1" grpId="0"/>
      <p:bldP spid="34" grpId="0"/>
      <p:bldP spid="8" grpId="0"/>
      <p:bldP spid="3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16630-A75B-558C-0243-8197A43E3AA4}"/>
              </a:ext>
            </a:extLst>
          </p:cNvPr>
          <p:cNvSpPr>
            <a:spLocks noGrp="1"/>
          </p:cNvSpPr>
          <p:nvPr>
            <p:ph type="title"/>
          </p:nvPr>
        </p:nvSpPr>
        <p:spPr/>
        <p:txBody>
          <a:bodyPr>
            <a:normAutofit fontScale="90000"/>
          </a:bodyPr>
          <a:lstStyle/>
          <a:p>
            <a:r>
              <a:rPr lang="en-US" dirty="0"/>
              <a:t>Aim #1 Does each homolog of bS21 preferentially translate specific subsets </a:t>
            </a:r>
            <a:r>
              <a:rPr lang="en-US"/>
              <a:t>of mRNA?</a:t>
            </a:r>
          </a:p>
        </p:txBody>
      </p:sp>
      <p:sp>
        <p:nvSpPr>
          <p:cNvPr id="3" name="Content Placeholder 2">
            <a:extLst>
              <a:ext uri="{FF2B5EF4-FFF2-40B4-BE49-F238E27FC236}">
                <a16:creationId xmlns:a16="http://schemas.microsoft.com/office/drawing/2014/main" id="{F8F9479B-0BCC-06C9-2BB4-8497CC04852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60592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TotalTime>
  <Words>495</Words>
  <Application>Microsoft Macintosh PowerPoint</Application>
  <PresentationFormat>Widescreen</PresentationFormat>
  <Paragraphs>122</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Helvetica</vt:lpstr>
      <vt:lpstr>Office Theme</vt:lpstr>
      <vt:lpstr>Exploring the role of bS21 function in bacterial pathogens</vt:lpstr>
      <vt:lpstr>The Ribosome</vt:lpstr>
      <vt:lpstr>Post-transcriptional gene regulation</vt:lpstr>
      <vt:lpstr>Translation Initiation</vt:lpstr>
      <vt:lpstr>Sources of heterogeneity in ribosomes</vt:lpstr>
      <vt:lpstr>bS21: a small subunit ribosomal protein</vt:lpstr>
      <vt:lpstr>Autoregulation of bS21 in F. johnsoniae</vt:lpstr>
      <vt:lpstr>Multiple bS21 homologs lead to heterogenous ribosomes in Francisella tularensis </vt:lpstr>
      <vt:lpstr>Aim #1 Does each homolog of bS21 preferentially translate specific subsets of mRNA?</vt:lpstr>
      <vt:lpstr>Ribosome Profiling:</vt:lpstr>
      <vt:lpstr>Heterogeneity of bS21 in LVS</vt:lpstr>
      <vt:lpstr>Heterogeneity of bS21 in LVS</vt:lpstr>
      <vt:lpstr>70S Ribosomes can be pulled down</vt:lpstr>
      <vt:lpstr>PowerPoint Presentation</vt:lpstr>
      <vt:lpstr>PowerPoint Presentation</vt:lpstr>
      <vt:lpstr>PowerPoint Presentation</vt:lpstr>
      <vt:lpstr>PowerPoint Presentation</vt:lpstr>
      <vt:lpstr>Aim #1 Alternatives</vt:lpstr>
      <vt:lpstr>Aim #2 Why does loss of bS21 lead to antibiotic resistance in S. aureus?</vt:lpstr>
      <vt:lpstr>Aim #2 Alternatives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role of bS21 function in bacterial pathogens</dc:title>
  <dc:creator>Kira Bernabe</dc:creator>
  <cp:lastModifiedBy>Kira Bernabe</cp:lastModifiedBy>
  <cp:revision>7</cp:revision>
  <dcterms:created xsi:type="dcterms:W3CDTF">2024-01-11T15:00:39Z</dcterms:created>
  <dcterms:modified xsi:type="dcterms:W3CDTF">2024-01-14T23:15:42Z</dcterms:modified>
</cp:coreProperties>
</file>