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47"/>
  </p:notesMasterIdLst>
  <p:sldIdLst>
    <p:sldId id="256" r:id="rId2"/>
    <p:sldId id="684" r:id="rId3"/>
    <p:sldId id="706" r:id="rId4"/>
    <p:sldId id="257" r:id="rId5"/>
    <p:sldId id="694" r:id="rId6"/>
    <p:sldId id="686" r:id="rId7"/>
    <p:sldId id="526" r:id="rId8"/>
    <p:sldId id="716" r:id="rId9"/>
    <p:sldId id="666" r:id="rId10"/>
    <p:sldId id="697" r:id="rId11"/>
    <p:sldId id="692" r:id="rId12"/>
    <p:sldId id="687" r:id="rId13"/>
    <p:sldId id="266" r:id="rId14"/>
    <p:sldId id="685" r:id="rId15"/>
    <p:sldId id="700" r:id="rId16"/>
    <p:sldId id="698" r:id="rId17"/>
    <p:sldId id="270" r:id="rId18"/>
    <p:sldId id="304" r:id="rId19"/>
    <p:sldId id="305" r:id="rId20"/>
    <p:sldId id="709" r:id="rId21"/>
    <p:sldId id="259" r:id="rId22"/>
    <p:sldId id="689" r:id="rId23"/>
    <p:sldId id="695" r:id="rId24"/>
    <p:sldId id="696" r:id="rId25"/>
    <p:sldId id="712" r:id="rId26"/>
    <p:sldId id="691" r:id="rId27"/>
    <p:sldId id="710" r:id="rId28"/>
    <p:sldId id="704" r:id="rId29"/>
    <p:sldId id="705" r:id="rId30"/>
    <p:sldId id="715" r:id="rId31"/>
    <p:sldId id="690" r:id="rId32"/>
    <p:sldId id="711" r:id="rId33"/>
    <p:sldId id="264" r:id="rId34"/>
    <p:sldId id="688" r:id="rId35"/>
    <p:sldId id="708" r:id="rId36"/>
    <p:sldId id="693" r:id="rId37"/>
    <p:sldId id="714" r:id="rId38"/>
    <p:sldId id="699" r:id="rId39"/>
    <p:sldId id="701" r:id="rId40"/>
    <p:sldId id="668" r:id="rId41"/>
    <p:sldId id="702" r:id="rId42"/>
    <p:sldId id="703" r:id="rId43"/>
    <p:sldId id="295" r:id="rId44"/>
    <p:sldId id="713" r:id="rId45"/>
    <p:sldId id="298"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48"/>
    <p:restoredTop sz="78790"/>
  </p:normalViewPr>
  <p:slideViewPr>
    <p:cSldViewPr snapToGrid="0">
      <p:cViewPr varScale="1">
        <p:scale>
          <a:sx n="87" d="100"/>
          <a:sy n="87" d="100"/>
        </p:scale>
        <p:origin x="688"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F6757E-CF2B-7847-8660-822973289C14}" type="datetimeFigureOut">
              <a:rPr lang="en-US" smtClean="0"/>
              <a:t>1/25/24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1204DF-8D6E-CF47-9FB4-E0BCAF7785D8}" type="slidenum">
              <a:rPr lang="en-US" smtClean="0"/>
              <a:t>‹#›</a:t>
            </a:fld>
            <a:endParaRPr lang="en-US"/>
          </a:p>
        </p:txBody>
      </p:sp>
    </p:spTree>
    <p:extLst>
      <p:ext uri="{BB962C8B-B14F-4D97-AF65-F5344CB8AC3E}">
        <p14:creationId xmlns:p14="http://schemas.microsoft.com/office/powerpoint/2010/main" val="3653732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utlple</a:t>
            </a:r>
            <a:r>
              <a:rPr lang="en-US" dirty="0"/>
              <a:t> </a:t>
            </a:r>
            <a:r>
              <a:rPr lang="en-US" dirty="0" err="1"/>
              <a:t>regulatuions</a:t>
            </a:r>
            <a:endParaRPr lang="en-US" dirty="0"/>
          </a:p>
        </p:txBody>
      </p:sp>
      <p:sp>
        <p:nvSpPr>
          <p:cNvPr id="4" name="Slide Number Placeholder 3"/>
          <p:cNvSpPr>
            <a:spLocks noGrp="1"/>
          </p:cNvSpPr>
          <p:nvPr>
            <p:ph type="sldNum" sz="quarter" idx="5"/>
          </p:nvPr>
        </p:nvSpPr>
        <p:spPr/>
        <p:txBody>
          <a:bodyPr/>
          <a:lstStyle/>
          <a:p>
            <a:fld id="{BC1204DF-8D6E-CF47-9FB4-E0BCAF7785D8}" type="slidenum">
              <a:rPr lang="en-US" smtClean="0"/>
              <a:t>3</a:t>
            </a:fld>
            <a:endParaRPr lang="en-US"/>
          </a:p>
        </p:txBody>
      </p:sp>
    </p:spTree>
    <p:extLst>
      <p:ext uri="{BB962C8B-B14F-4D97-AF65-F5344CB8AC3E}">
        <p14:creationId xmlns:p14="http://schemas.microsoft.com/office/powerpoint/2010/main" val="413083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Flanking regions are about 600 bp each</a:t>
            </a:r>
          </a:p>
          <a:p>
            <a:r>
              <a:rPr lang="en-US" dirty="0"/>
              <a:t>MCS, </a:t>
            </a:r>
            <a:r>
              <a:rPr lang="en-US" dirty="0" err="1"/>
              <a:t>ampR</a:t>
            </a:r>
            <a:r>
              <a:rPr lang="en-US" dirty="0"/>
              <a:t>, </a:t>
            </a:r>
            <a:r>
              <a:rPr lang="en-US" dirty="0" err="1"/>
              <a:t>tetR</a:t>
            </a:r>
            <a:r>
              <a:rPr lang="en-US" dirty="0"/>
              <a:t>, </a:t>
            </a:r>
            <a:r>
              <a:rPr lang="en-US" dirty="0" err="1"/>
              <a:t>ori</a:t>
            </a:r>
            <a:r>
              <a:rPr lang="en-US" dirty="0"/>
              <a:t> for E coli, TS </a:t>
            </a:r>
            <a:r>
              <a:rPr lang="en-US" dirty="0" err="1"/>
              <a:t>ori</a:t>
            </a:r>
            <a:r>
              <a:rPr lang="en-US" dirty="0"/>
              <a:t> for S. aureus</a:t>
            </a:r>
          </a:p>
          <a:p>
            <a:endParaRPr lang="en-US" dirty="0"/>
          </a:p>
        </p:txBody>
      </p:sp>
      <p:sp>
        <p:nvSpPr>
          <p:cNvPr id="4" name="Slide Number Placeholder 3"/>
          <p:cNvSpPr>
            <a:spLocks noGrp="1"/>
          </p:cNvSpPr>
          <p:nvPr>
            <p:ph type="sldNum" sz="quarter" idx="5"/>
          </p:nvPr>
        </p:nvSpPr>
        <p:spPr/>
        <p:txBody>
          <a:bodyPr/>
          <a:lstStyle/>
          <a:p>
            <a:fld id="{BC1204DF-8D6E-CF47-9FB4-E0BCAF7785D8}" type="slidenum">
              <a:rPr lang="en-US" smtClean="0"/>
              <a:t>27</a:t>
            </a:fld>
            <a:endParaRPr lang="en-US"/>
          </a:p>
        </p:txBody>
      </p:sp>
    </p:spTree>
    <p:extLst>
      <p:ext uri="{BB962C8B-B14F-4D97-AF65-F5344CB8AC3E}">
        <p14:creationId xmlns:p14="http://schemas.microsoft.com/office/powerpoint/2010/main" val="2207735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10-fold serial dilution 6X (10to8-10to2)</a:t>
            </a:r>
          </a:p>
          <a:p>
            <a:r>
              <a:rPr lang="en-US" dirty="0"/>
              <a:t>BHI plates with 8 2-fold dilutions of antibiotic in triplicate</a:t>
            </a:r>
          </a:p>
          <a:p>
            <a:r>
              <a:rPr lang="en-US" dirty="0"/>
              <a:t>Incubate for 48 hours</a:t>
            </a:r>
          </a:p>
        </p:txBody>
      </p:sp>
      <p:sp>
        <p:nvSpPr>
          <p:cNvPr id="4" name="Slide Number Placeholder 3"/>
          <p:cNvSpPr>
            <a:spLocks noGrp="1"/>
          </p:cNvSpPr>
          <p:nvPr>
            <p:ph type="sldNum" sz="quarter" idx="5"/>
          </p:nvPr>
        </p:nvSpPr>
        <p:spPr/>
        <p:txBody>
          <a:bodyPr/>
          <a:lstStyle/>
          <a:p>
            <a:fld id="{BC1204DF-8D6E-CF47-9FB4-E0BCAF7785D8}" type="slidenum">
              <a:rPr lang="en-US" smtClean="0"/>
              <a:t>28</a:t>
            </a:fld>
            <a:endParaRPr lang="en-US"/>
          </a:p>
        </p:txBody>
      </p:sp>
    </p:spTree>
    <p:extLst>
      <p:ext uri="{BB962C8B-B14F-4D97-AF65-F5344CB8AC3E}">
        <p14:creationId xmlns:p14="http://schemas.microsoft.com/office/powerpoint/2010/main" val="3673366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Fix cells in 2% glutaraldehyde for 2 hours</a:t>
            </a:r>
          </a:p>
          <a:p>
            <a:r>
              <a:rPr lang="en-US" dirty="0"/>
              <a:t>Stain with osmium tetroxide for 2 hours (cold)</a:t>
            </a:r>
          </a:p>
          <a:p>
            <a:r>
              <a:rPr lang="en-US" dirty="0"/>
              <a:t>Dehydrate with ethanol and embed in resin, prepare thin sections</a:t>
            </a:r>
          </a:p>
          <a:p>
            <a:r>
              <a:rPr lang="en-US" dirty="0"/>
              <a:t>Stain with uranyl acetate and lead citrate</a:t>
            </a:r>
          </a:p>
          <a:p>
            <a:r>
              <a:rPr lang="en-US" dirty="0"/>
              <a:t>30000X</a:t>
            </a:r>
          </a:p>
        </p:txBody>
      </p:sp>
      <p:sp>
        <p:nvSpPr>
          <p:cNvPr id="4" name="Slide Number Placeholder 3"/>
          <p:cNvSpPr>
            <a:spLocks noGrp="1"/>
          </p:cNvSpPr>
          <p:nvPr>
            <p:ph type="sldNum" sz="quarter" idx="5"/>
          </p:nvPr>
        </p:nvSpPr>
        <p:spPr/>
        <p:txBody>
          <a:bodyPr/>
          <a:lstStyle/>
          <a:p>
            <a:fld id="{BC1204DF-8D6E-CF47-9FB4-E0BCAF7785D8}" type="slidenum">
              <a:rPr lang="en-US" smtClean="0"/>
              <a:t>29</a:t>
            </a:fld>
            <a:endParaRPr lang="en-US"/>
          </a:p>
        </p:txBody>
      </p:sp>
    </p:spTree>
    <p:extLst>
      <p:ext uri="{BB962C8B-B14F-4D97-AF65-F5344CB8AC3E}">
        <p14:creationId xmlns:p14="http://schemas.microsoft.com/office/powerpoint/2010/main" val="1997852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Translation initiation is rate limiting step of translation and is highly regulated</a:t>
            </a:r>
          </a:p>
          <a:p>
            <a:r>
              <a:rPr lang="en-US" dirty="0" err="1"/>
              <a:t>fMet</a:t>
            </a:r>
            <a:r>
              <a:rPr lang="en-US" dirty="0"/>
              <a:t> tRNA: </a:t>
            </a:r>
            <a:r>
              <a:rPr lang="en-US" dirty="0" err="1"/>
              <a:t>forymlated</a:t>
            </a:r>
            <a:r>
              <a:rPr lang="en-US" dirty="0"/>
              <a:t> methionine that carries a “false” peptide  bond between met amino and formyl carboxyl group</a:t>
            </a:r>
          </a:p>
          <a:p>
            <a:r>
              <a:rPr lang="en-US" dirty="0"/>
              <a:t>IF1: binds to A site of 30S, maybe directs </a:t>
            </a:r>
            <a:r>
              <a:rPr lang="en-US" dirty="0" err="1"/>
              <a:t>fMet</a:t>
            </a:r>
            <a:r>
              <a:rPr lang="en-US" dirty="0"/>
              <a:t> tRNA to P site by blocking A site</a:t>
            </a:r>
          </a:p>
          <a:p>
            <a:r>
              <a:rPr lang="en-US" dirty="0"/>
              <a:t>IF2: facilitates binding of </a:t>
            </a:r>
            <a:r>
              <a:rPr lang="en-US" dirty="0" err="1"/>
              <a:t>fMet</a:t>
            </a:r>
            <a:r>
              <a:rPr lang="en-US" dirty="0"/>
              <a:t>-tRNA</a:t>
            </a:r>
          </a:p>
          <a:p>
            <a:r>
              <a:rPr lang="en-US" dirty="0"/>
              <a:t>IF3: required for binding of mRNA to 30S</a:t>
            </a:r>
          </a:p>
          <a:p>
            <a:r>
              <a:rPr lang="en-US" dirty="0"/>
              <a:t>when does 50S bind? After initiation complex</a:t>
            </a:r>
          </a:p>
          <a:p>
            <a:r>
              <a:rPr lang="en-US" dirty="0"/>
              <a:t>GTP hydrolysis powers elongation</a:t>
            </a:r>
          </a:p>
          <a:p>
            <a:r>
              <a:rPr lang="en-US" dirty="0"/>
              <a:t>Release factor: resembles tRNA, instructs peptidyl transferase to add a water molecule at the carboxyl  end of the amino acid in the P site, aa detaches from tRNA and protein is released</a:t>
            </a:r>
          </a:p>
        </p:txBody>
      </p:sp>
      <p:sp>
        <p:nvSpPr>
          <p:cNvPr id="4" name="Slide Number Placeholder 3"/>
          <p:cNvSpPr>
            <a:spLocks noGrp="1"/>
          </p:cNvSpPr>
          <p:nvPr>
            <p:ph type="sldNum" sz="quarter" idx="5"/>
          </p:nvPr>
        </p:nvSpPr>
        <p:spPr/>
        <p:txBody>
          <a:bodyPr/>
          <a:lstStyle/>
          <a:p>
            <a:fld id="{BC1204DF-8D6E-CF47-9FB4-E0BCAF7785D8}" type="slidenum">
              <a:rPr lang="en-US" smtClean="0"/>
              <a:t>34</a:t>
            </a:fld>
            <a:endParaRPr lang="en-US"/>
          </a:p>
        </p:txBody>
      </p:sp>
    </p:spTree>
    <p:extLst>
      <p:ext uri="{BB962C8B-B14F-4D97-AF65-F5344CB8AC3E}">
        <p14:creationId xmlns:p14="http://schemas.microsoft.com/office/powerpoint/2010/main" val="2290973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Animate this.</a:t>
            </a:r>
          </a:p>
          <a:p>
            <a:r>
              <a:rPr lang="en-US" dirty="0"/>
              <a:t>Flavobacterium</a:t>
            </a:r>
          </a:p>
          <a:p>
            <a:endParaRPr lang="en-US" dirty="0"/>
          </a:p>
          <a:p>
            <a:r>
              <a:rPr lang="en-US" dirty="0"/>
              <a:t>On </a:t>
            </a:r>
            <a:r>
              <a:rPr lang="en-US" dirty="0" err="1"/>
              <a:t>bacteroides</a:t>
            </a:r>
            <a:r>
              <a:rPr lang="en-US" dirty="0"/>
              <a:t>, most mRNAs don’t have SD, although they have a conserved 16S ASD.</a:t>
            </a:r>
          </a:p>
          <a:p>
            <a:r>
              <a:rPr lang="en-US" dirty="0" err="1"/>
              <a:t>rpsU</a:t>
            </a:r>
            <a:r>
              <a:rPr lang="en-US" dirty="0"/>
              <a:t> is only gene to have SD</a:t>
            </a:r>
          </a:p>
          <a:p>
            <a:r>
              <a:rPr lang="en-US" dirty="0"/>
              <a:t>Due to interactions between bS6, bS18, bS21, ASD is inaccessible to mRNA</a:t>
            </a:r>
          </a:p>
          <a:p>
            <a:r>
              <a:rPr lang="en-US" dirty="0"/>
              <a:t>mRNA that encodes bS21 has extended SD consensus sequence</a:t>
            </a:r>
          </a:p>
          <a:p>
            <a:r>
              <a:rPr lang="en-US" dirty="0"/>
              <a:t>Cells lacking bS21 have increased synthesis of mRNAs with SDs, including bS21 itself</a:t>
            </a:r>
          </a:p>
          <a:p>
            <a:r>
              <a:rPr lang="en-US" dirty="0"/>
              <a:t>Describe model</a:t>
            </a:r>
          </a:p>
          <a:p>
            <a:r>
              <a:rPr lang="en-US" dirty="0"/>
              <a:t>Take-home: presence/absence of bS21 alters </a:t>
            </a:r>
            <a:r>
              <a:rPr lang="en-US" dirty="0" err="1"/>
              <a:t>ribo</a:t>
            </a:r>
            <a:r>
              <a:rPr lang="en-US" dirty="0"/>
              <a:t> activity in F. john (preferential translation of mRNAs with or w/out SDs</a:t>
            </a:r>
          </a:p>
          <a:p>
            <a:r>
              <a:rPr lang="en-US" dirty="0"/>
              <a:t>But particular to </a:t>
            </a:r>
            <a:r>
              <a:rPr lang="en-US" dirty="0" err="1"/>
              <a:t>bacteroides</a:t>
            </a:r>
            <a:r>
              <a:rPr lang="en-US" dirty="0"/>
              <a:t>, ASD is occluded due to platform pocket composed of bS6, 18, 21</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C1204DF-8D6E-CF47-9FB4-E0BCAF7785D8}" type="slidenum">
              <a:rPr lang="en-US" smtClean="0"/>
              <a:t>36</a:t>
            </a:fld>
            <a:endParaRPr lang="en-US"/>
          </a:p>
        </p:txBody>
      </p:sp>
    </p:spTree>
    <p:extLst>
      <p:ext uri="{BB962C8B-B14F-4D97-AF65-F5344CB8AC3E}">
        <p14:creationId xmlns:p14="http://schemas.microsoft.com/office/powerpoint/2010/main" val="3830100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DAP complexes with Ca to form micelles</a:t>
            </a:r>
          </a:p>
          <a:p>
            <a:r>
              <a:rPr lang="en-US" dirty="0"/>
              <a:t>Subsequent membrane insertion is dependent on presence of Ca and PG (</a:t>
            </a:r>
            <a:r>
              <a:rPr lang="en-US" dirty="0" err="1"/>
              <a:t>phosphotidylglycerol</a:t>
            </a:r>
            <a:r>
              <a:rPr lang="en-US" dirty="0"/>
              <a:t>)</a:t>
            </a:r>
          </a:p>
          <a:p>
            <a:r>
              <a:rPr lang="en-US" dirty="0"/>
              <a:t>Once in membrane it oligomerizes and then </a:t>
            </a:r>
            <a:r>
              <a:rPr lang="en-US" dirty="0" err="1"/>
              <a:t>translocates</a:t>
            </a:r>
            <a:r>
              <a:rPr lang="en-US" dirty="0"/>
              <a:t> to inner membrane leaflet</a:t>
            </a:r>
          </a:p>
          <a:p>
            <a:r>
              <a:rPr lang="en-US" dirty="0"/>
              <a:t>Complexes align on either side and form pores allowing passage of ions </a:t>
            </a:r>
          </a:p>
          <a:p>
            <a:r>
              <a:rPr lang="en-US" dirty="0"/>
              <a:t>Or else disrupts the membrane by extracting lipid leading to ion leakage</a:t>
            </a:r>
          </a:p>
          <a:p>
            <a:endParaRPr lang="en-US" dirty="0"/>
          </a:p>
        </p:txBody>
      </p:sp>
      <p:sp>
        <p:nvSpPr>
          <p:cNvPr id="4" name="Slide Number Placeholder 3"/>
          <p:cNvSpPr>
            <a:spLocks noGrp="1"/>
          </p:cNvSpPr>
          <p:nvPr>
            <p:ph type="sldNum" sz="quarter" idx="5"/>
          </p:nvPr>
        </p:nvSpPr>
        <p:spPr/>
        <p:txBody>
          <a:bodyPr/>
          <a:lstStyle/>
          <a:p>
            <a:fld id="{BC1204DF-8D6E-CF47-9FB4-E0BCAF7785D8}" type="slidenum">
              <a:rPr lang="en-US" smtClean="0"/>
              <a:t>41</a:t>
            </a:fld>
            <a:endParaRPr lang="en-US"/>
          </a:p>
        </p:txBody>
      </p:sp>
    </p:spTree>
    <p:extLst>
      <p:ext uri="{BB962C8B-B14F-4D97-AF65-F5344CB8AC3E}">
        <p14:creationId xmlns:p14="http://schemas.microsoft.com/office/powerpoint/2010/main" val="3452654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RIFs= regions of increased fluidity</a:t>
            </a:r>
          </a:p>
        </p:txBody>
      </p:sp>
      <p:sp>
        <p:nvSpPr>
          <p:cNvPr id="4" name="Slide Number Placeholder 3"/>
          <p:cNvSpPr>
            <a:spLocks noGrp="1"/>
          </p:cNvSpPr>
          <p:nvPr>
            <p:ph type="sldNum" sz="quarter" idx="5"/>
          </p:nvPr>
        </p:nvSpPr>
        <p:spPr/>
        <p:txBody>
          <a:bodyPr/>
          <a:lstStyle/>
          <a:p>
            <a:fld id="{BC1204DF-8D6E-CF47-9FB4-E0BCAF7785D8}" type="slidenum">
              <a:rPr lang="en-US" smtClean="0"/>
              <a:t>42</a:t>
            </a:fld>
            <a:endParaRPr lang="en-US"/>
          </a:p>
        </p:txBody>
      </p:sp>
    </p:spTree>
    <p:extLst>
      <p:ext uri="{BB962C8B-B14F-4D97-AF65-F5344CB8AC3E}">
        <p14:creationId xmlns:p14="http://schemas.microsoft.com/office/powerpoint/2010/main" val="3915699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Bottom right: RBPs influencing access to RBS</a:t>
            </a:r>
          </a:p>
          <a:p>
            <a:r>
              <a:rPr lang="en-US" dirty="0"/>
              <a:t>A: directly blocking region</a:t>
            </a:r>
          </a:p>
          <a:p>
            <a:r>
              <a:rPr lang="en-US" dirty="0"/>
              <a:t>B: changing secondary structure of region surrounding RBS</a:t>
            </a:r>
          </a:p>
          <a:p>
            <a:endParaRPr lang="en-US" dirty="0"/>
          </a:p>
          <a:p>
            <a:r>
              <a:rPr lang="en-US" dirty="0"/>
              <a:t>RNA binding proteins (</a:t>
            </a:r>
            <a:r>
              <a:rPr lang="en-US" dirty="0" err="1"/>
              <a:t>HfQ</a:t>
            </a:r>
            <a:r>
              <a:rPr lang="en-US" dirty="0"/>
              <a:t>, </a:t>
            </a:r>
            <a:r>
              <a:rPr lang="en-US" dirty="0" err="1"/>
              <a:t>CsrA</a:t>
            </a:r>
            <a:r>
              <a:rPr lang="en-US" dirty="0"/>
              <a:t>): adaptation of susceptibility of mRNA and sRNA to RNase, modulating accessibility of </a:t>
            </a:r>
            <a:r>
              <a:rPr lang="en-US" dirty="0" err="1"/>
              <a:t>ribo</a:t>
            </a:r>
            <a:r>
              <a:rPr lang="en-US" dirty="0"/>
              <a:t> binding site of mRNA, recruiting and assisting in interaction of mRNA with other molecules, regulate formation of transcription terminator/anti-terminator structures</a:t>
            </a:r>
          </a:p>
          <a:p>
            <a:r>
              <a:rPr lang="en-US" dirty="0"/>
              <a:t>mRNAs: 5’ and 3’ UTRs have regulatory capacity, degradation</a:t>
            </a:r>
          </a:p>
          <a:p>
            <a:r>
              <a:rPr lang="en-US" dirty="0"/>
              <a:t>sRNAs: help bacteria adapt to environmental change, base pairing with mRNA either perfectly (cis) or not (trans). Bind in vicinity of </a:t>
            </a:r>
            <a:r>
              <a:rPr lang="en-US" dirty="0" err="1"/>
              <a:t>ribo</a:t>
            </a:r>
            <a:r>
              <a:rPr lang="en-US" dirty="0"/>
              <a:t> binding site to inhibit translation initiation/ stimulate mRNA decay or they can do the opposite by base pairing the 5’ UTR way upstream of RBS</a:t>
            </a:r>
          </a:p>
        </p:txBody>
      </p:sp>
      <p:sp>
        <p:nvSpPr>
          <p:cNvPr id="4" name="Slide Number Placeholder 3"/>
          <p:cNvSpPr>
            <a:spLocks noGrp="1"/>
          </p:cNvSpPr>
          <p:nvPr>
            <p:ph type="sldNum" sz="quarter" idx="5"/>
          </p:nvPr>
        </p:nvSpPr>
        <p:spPr/>
        <p:txBody>
          <a:bodyPr/>
          <a:lstStyle/>
          <a:p>
            <a:fld id="{BC1204DF-8D6E-CF47-9FB4-E0BCAF7785D8}" type="slidenum">
              <a:rPr lang="en-US" smtClean="0"/>
              <a:t>4</a:t>
            </a:fld>
            <a:endParaRPr lang="en-US"/>
          </a:p>
        </p:txBody>
      </p:sp>
    </p:spTree>
    <p:extLst>
      <p:ext uri="{BB962C8B-B14F-4D97-AF65-F5344CB8AC3E}">
        <p14:creationId xmlns:p14="http://schemas.microsoft.com/office/powerpoint/2010/main" val="1492285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a:t>
            </a:r>
            <a:r>
              <a:rPr lang="en-US" dirty="0"/>
              <a:t>. Sequence micro-heterogeneity in rRNA operons</a:t>
            </a:r>
          </a:p>
          <a:p>
            <a:r>
              <a:rPr lang="en-US" dirty="0"/>
              <a:t>ii. Diverse modifications of rRNA (stars)</a:t>
            </a:r>
          </a:p>
          <a:p>
            <a:r>
              <a:rPr lang="en-US" dirty="0"/>
              <a:t>iii. Assembly of modified r-proteins (dots)</a:t>
            </a:r>
          </a:p>
          <a:p>
            <a:r>
              <a:rPr lang="en-US" dirty="0"/>
              <a:t>iv. Conditional modifications of rRNA (either during biogenesis or on mature ribosomes)</a:t>
            </a:r>
          </a:p>
          <a:p>
            <a:r>
              <a:rPr lang="en-US" dirty="0"/>
              <a:t>v. Removal or exchange of r-proteins (specifically referring to replacing damaged r-proteins)</a:t>
            </a:r>
          </a:p>
          <a:p>
            <a:r>
              <a:rPr lang="en-US" dirty="0"/>
              <a:t>vii. </a:t>
            </a:r>
            <a:r>
              <a:rPr lang="en-US" dirty="0" err="1"/>
              <a:t>MazF</a:t>
            </a:r>
            <a:r>
              <a:rPr lang="en-US" dirty="0"/>
              <a:t> </a:t>
            </a:r>
            <a:r>
              <a:rPr lang="en-US" dirty="0" err="1"/>
              <a:t>enoribonuclease</a:t>
            </a:r>
            <a:r>
              <a:rPr lang="en-US" dirty="0"/>
              <a:t> truncates 16S rRNA</a:t>
            </a:r>
          </a:p>
          <a:p>
            <a:r>
              <a:rPr lang="en-US" dirty="0"/>
              <a:t>Straight arrows = biogenesis</a:t>
            </a:r>
          </a:p>
          <a:p>
            <a:r>
              <a:rPr lang="en-US" dirty="0"/>
              <a:t>Curved arrows = mature </a:t>
            </a:r>
            <a:r>
              <a:rPr lang="en-US" dirty="0" err="1"/>
              <a:t>ribos</a:t>
            </a:r>
            <a:endParaRPr lang="en-US" dirty="0"/>
          </a:p>
          <a:p>
            <a:endParaRPr lang="en-US" dirty="0"/>
          </a:p>
        </p:txBody>
      </p:sp>
      <p:sp>
        <p:nvSpPr>
          <p:cNvPr id="4" name="Slide Number Placeholder 3"/>
          <p:cNvSpPr>
            <a:spLocks noGrp="1"/>
          </p:cNvSpPr>
          <p:nvPr>
            <p:ph type="sldNum" sz="quarter" idx="5"/>
          </p:nvPr>
        </p:nvSpPr>
        <p:spPr/>
        <p:txBody>
          <a:bodyPr/>
          <a:lstStyle/>
          <a:p>
            <a:fld id="{BC1204DF-8D6E-CF47-9FB4-E0BCAF7785D8}" type="slidenum">
              <a:rPr lang="en-US" smtClean="0"/>
              <a:t>5</a:t>
            </a:fld>
            <a:endParaRPr lang="en-US"/>
          </a:p>
        </p:txBody>
      </p:sp>
    </p:spTree>
    <p:extLst>
      <p:ext uri="{BB962C8B-B14F-4D97-AF65-F5344CB8AC3E}">
        <p14:creationId xmlns:p14="http://schemas.microsoft.com/office/powerpoint/2010/main" val="319439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Even though </a:t>
            </a:r>
            <a:r>
              <a:rPr lang="en-US" sz="1200" kern="1200" dirty="0" err="1">
                <a:solidFill>
                  <a:schemeClr val="tx1"/>
                </a:solidFill>
                <a:effectLst/>
                <a:latin typeface="+mn-lt"/>
                <a:ea typeface="+mn-ea"/>
                <a:cs typeface="+mn-cs"/>
              </a:rPr>
              <a:t>francisella</a:t>
            </a:r>
            <a:r>
              <a:rPr lang="en-US" sz="1200" kern="1200" dirty="0">
                <a:solidFill>
                  <a:schemeClr val="tx1"/>
                </a:solidFill>
                <a:effectLst/>
                <a:latin typeface="+mn-lt"/>
                <a:ea typeface="+mn-ea"/>
                <a:cs typeface="+mn-cs"/>
              </a:rPr>
              <a:t> has a reduced genome, it encodes three copies of the </a:t>
            </a:r>
            <a:r>
              <a:rPr lang="en-US" sz="1200" kern="1200" dirty="0" err="1">
                <a:solidFill>
                  <a:schemeClr val="tx1"/>
                </a:solidFill>
                <a:effectLst/>
                <a:latin typeface="+mn-lt"/>
                <a:ea typeface="+mn-ea"/>
                <a:cs typeface="+mn-cs"/>
              </a:rPr>
              <a:t>rpsU</a:t>
            </a:r>
            <a:r>
              <a:rPr lang="en-US" sz="1200" kern="1200" dirty="0">
                <a:solidFill>
                  <a:schemeClr val="tx1"/>
                </a:solidFill>
                <a:effectLst/>
                <a:latin typeface="+mn-lt"/>
                <a:ea typeface="+mn-ea"/>
                <a:cs typeface="+mn-cs"/>
              </a:rPr>
              <a:t> genes, which encode bS21, a protein in the small ribosomal subunit. Most bacteria have 0 or 1 of this gene. We originally, hypothesized, and have since shown, that these three proteins are produced and incorporated into ribosomes. This is a western blot of purified ribosomes from our wild-type strain as well as strains </a:t>
            </a:r>
            <a:r>
              <a:rPr lang="en-US" sz="1200" b="1" kern="1200" dirty="0">
                <a:solidFill>
                  <a:schemeClr val="tx1"/>
                </a:solidFill>
                <a:effectLst/>
                <a:latin typeface="+mn-lt"/>
                <a:ea typeface="+mn-ea"/>
                <a:cs typeface="+mn-cs"/>
              </a:rPr>
              <a:t>ectopically expressing </a:t>
            </a:r>
            <a:r>
              <a:rPr lang="en-US" sz="1200" kern="1200" dirty="0">
                <a:solidFill>
                  <a:schemeClr val="tx1"/>
                </a:solidFill>
                <a:effectLst/>
                <a:latin typeface="+mn-lt"/>
                <a:ea typeface="+mn-ea"/>
                <a:cs typeface="+mn-cs"/>
              </a:rPr>
              <a:t>each of the bS21 proteins, with a VSVG tag. This, along with some mass spec data we have of purified ribosomes, indicates that multiple classes of ribosomes are possible and occurring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protein is also interesting to us because it is located close to the mRNA exit channel in the ribosome, and early research has identified that it is involved in translation initiation, so it is in an ideal location to be regulating gene expression at the level of translation initiation.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DC35E36-44CF-41A2-B0A4-F6B5CD6E87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0724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Position of ribosome  at the time translation is halted</a:t>
            </a:r>
          </a:p>
          <a:p>
            <a:r>
              <a:rPr lang="en-US" dirty="0"/>
              <a:t>Density of footprints on a given transcript is a proxy for protein synthesis</a:t>
            </a:r>
          </a:p>
          <a:p>
            <a:endParaRPr lang="en-US" dirty="0"/>
          </a:p>
          <a:p>
            <a:r>
              <a:rPr lang="en-US" dirty="0"/>
              <a:t>RP will be done on </a:t>
            </a:r>
            <a:r>
              <a:rPr lang="en-US" dirty="0" err="1"/>
              <a:t>ribos</a:t>
            </a:r>
            <a:r>
              <a:rPr lang="en-US" dirty="0"/>
              <a:t> with each homolog respectively, and with total </a:t>
            </a:r>
            <a:r>
              <a:rPr lang="en-US" dirty="0" err="1"/>
              <a:t>ribos</a:t>
            </a:r>
            <a:endParaRPr lang="en-US" dirty="0"/>
          </a:p>
          <a:p>
            <a:r>
              <a:rPr lang="en-US" dirty="0"/>
              <a:t>All from same cell to maintain biologically relevant abundances</a:t>
            </a:r>
          </a:p>
          <a:p>
            <a:r>
              <a:rPr lang="en-US" dirty="0"/>
              <a:t>Controls include sucrose gradient on non-</a:t>
            </a:r>
            <a:r>
              <a:rPr lang="en-US" dirty="0" err="1"/>
              <a:t>Mnase</a:t>
            </a:r>
            <a:r>
              <a:rPr lang="en-US" dirty="0"/>
              <a:t> treated </a:t>
            </a:r>
            <a:r>
              <a:rPr lang="en-US" dirty="0" err="1"/>
              <a:t>ribos</a:t>
            </a:r>
            <a:r>
              <a:rPr lang="en-US" dirty="0"/>
              <a:t> (should get 70S and polysomes) vs treated (robust 70S, no polies)</a:t>
            </a:r>
          </a:p>
          <a:p>
            <a:r>
              <a:rPr lang="en-US" dirty="0"/>
              <a:t>Synthesized RNA adapter as a control to assess efficiency of ligation</a:t>
            </a:r>
          </a:p>
          <a:p>
            <a:r>
              <a:rPr lang="en-US" dirty="0"/>
              <a:t>rRNA depletion: first make a library with no contaminants removed and sequence at low depth to identify rRNA contaminants</a:t>
            </a:r>
          </a:p>
          <a:p>
            <a:r>
              <a:rPr lang="en-US" dirty="0"/>
              <a:t>Coupling ribose and RNA seq gives global info about relative translation for all LVS mRNAs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C1204DF-8D6E-CF47-9FB4-E0BCAF7785D8}" type="slidenum">
              <a:rPr lang="en-US" smtClean="0"/>
              <a:t>12</a:t>
            </a:fld>
            <a:endParaRPr lang="en-US"/>
          </a:p>
        </p:txBody>
      </p:sp>
    </p:spTree>
    <p:extLst>
      <p:ext uri="{BB962C8B-B14F-4D97-AF65-F5344CB8AC3E}">
        <p14:creationId xmlns:p14="http://schemas.microsoft.com/office/powerpoint/2010/main" val="3196400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CC382C-B8B7-984F-A0D4-9AF2DB9AA489}" type="slidenum">
              <a:rPr lang="en-US" smtClean="0"/>
              <a:t>17</a:t>
            </a:fld>
            <a:endParaRPr lang="en-US"/>
          </a:p>
        </p:txBody>
      </p:sp>
    </p:spTree>
    <p:extLst>
      <p:ext uri="{BB962C8B-B14F-4D97-AF65-F5344CB8AC3E}">
        <p14:creationId xmlns:p14="http://schemas.microsoft.com/office/powerpoint/2010/main" val="1036985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vitro assays to assess if there are other factors in vivo that influence translation of particular mRNAs</a:t>
            </a:r>
          </a:p>
          <a:p>
            <a:r>
              <a:rPr lang="en-US" dirty="0"/>
              <a:t>Direct by ribosome or indirect by other post-transcriptional regulators</a:t>
            </a:r>
          </a:p>
        </p:txBody>
      </p:sp>
      <p:sp>
        <p:nvSpPr>
          <p:cNvPr id="4" name="Slide Number Placeholder 3"/>
          <p:cNvSpPr>
            <a:spLocks noGrp="1"/>
          </p:cNvSpPr>
          <p:nvPr>
            <p:ph type="sldNum" sz="quarter" idx="5"/>
          </p:nvPr>
        </p:nvSpPr>
        <p:spPr/>
        <p:txBody>
          <a:bodyPr/>
          <a:lstStyle/>
          <a:p>
            <a:fld id="{BC1204DF-8D6E-CF47-9FB4-E0BCAF7785D8}" type="slidenum">
              <a:rPr lang="en-US" smtClean="0"/>
              <a:t>21</a:t>
            </a:fld>
            <a:endParaRPr lang="en-US"/>
          </a:p>
        </p:txBody>
      </p:sp>
    </p:spTree>
    <p:extLst>
      <p:ext uri="{BB962C8B-B14F-4D97-AF65-F5344CB8AC3E}">
        <p14:creationId xmlns:p14="http://schemas.microsoft.com/office/powerpoint/2010/main" val="1851468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Van: glycopeptide </a:t>
            </a:r>
            <a:r>
              <a:rPr lang="en-US" dirty="0" err="1"/>
              <a:t>abx</a:t>
            </a:r>
            <a:r>
              <a:rPr lang="en-US" dirty="0"/>
              <a:t> active against most Gram pos</a:t>
            </a:r>
          </a:p>
          <a:p>
            <a:r>
              <a:rPr lang="en-US" dirty="0"/>
              <a:t>Van mechanism: physically blocks substrates important for cell wall synthesis (D-ala-D-ala residue of lipid II precursor) so that substrate can’t. use glycosyltransferase to make the nascent peptidoglycan layer </a:t>
            </a:r>
          </a:p>
          <a:p>
            <a:r>
              <a:rPr lang="en-US" dirty="0"/>
              <a:t>(DDRs are also found in PG layer, so serve as false targets, rendering van as less effective, can’t penetrate the PG)</a:t>
            </a:r>
          </a:p>
          <a:p>
            <a:endParaRPr lang="en-US" dirty="0"/>
          </a:p>
        </p:txBody>
      </p:sp>
      <p:sp>
        <p:nvSpPr>
          <p:cNvPr id="4" name="Slide Number Placeholder 3"/>
          <p:cNvSpPr>
            <a:spLocks noGrp="1"/>
          </p:cNvSpPr>
          <p:nvPr>
            <p:ph type="sldNum" sz="quarter" idx="5"/>
          </p:nvPr>
        </p:nvSpPr>
        <p:spPr/>
        <p:txBody>
          <a:bodyPr/>
          <a:lstStyle/>
          <a:p>
            <a:fld id="{BC1204DF-8D6E-CF47-9FB4-E0BCAF7785D8}" type="slidenum">
              <a:rPr lang="en-US" smtClean="0"/>
              <a:t>24</a:t>
            </a:fld>
            <a:endParaRPr lang="en-US"/>
          </a:p>
        </p:txBody>
      </p:sp>
    </p:spTree>
    <p:extLst>
      <p:ext uri="{BB962C8B-B14F-4D97-AF65-F5344CB8AC3E}">
        <p14:creationId xmlns:p14="http://schemas.microsoft.com/office/powerpoint/2010/main" val="2812091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Mu50 and MI are clinical VISA strains</a:t>
            </a:r>
          </a:p>
          <a:p>
            <a:r>
              <a:rPr lang="en-US" dirty="0"/>
              <a:t>RM resting media</a:t>
            </a:r>
          </a:p>
          <a:p>
            <a:r>
              <a:rPr lang="en-US" dirty="0" err="1"/>
              <a:t>RMg</a:t>
            </a:r>
            <a:r>
              <a:rPr lang="en-US" dirty="0"/>
              <a:t>- RM without glucose</a:t>
            </a:r>
          </a:p>
          <a:p>
            <a:r>
              <a:rPr lang="en-US" dirty="0"/>
              <a:t>TEM with mean thickness in nm plus SD</a:t>
            </a:r>
          </a:p>
        </p:txBody>
      </p:sp>
      <p:sp>
        <p:nvSpPr>
          <p:cNvPr id="4" name="Slide Number Placeholder 3"/>
          <p:cNvSpPr>
            <a:spLocks noGrp="1"/>
          </p:cNvSpPr>
          <p:nvPr>
            <p:ph type="sldNum" sz="quarter" idx="5"/>
          </p:nvPr>
        </p:nvSpPr>
        <p:spPr/>
        <p:txBody>
          <a:bodyPr/>
          <a:lstStyle/>
          <a:p>
            <a:fld id="{BC1204DF-8D6E-CF47-9FB4-E0BCAF7785D8}" type="slidenum">
              <a:rPr lang="en-US" smtClean="0"/>
              <a:t>25</a:t>
            </a:fld>
            <a:endParaRPr lang="en-US"/>
          </a:p>
        </p:txBody>
      </p:sp>
    </p:spTree>
    <p:extLst>
      <p:ext uri="{BB962C8B-B14F-4D97-AF65-F5344CB8AC3E}">
        <p14:creationId xmlns:p14="http://schemas.microsoft.com/office/powerpoint/2010/main" val="4021752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294C767-41B9-8349-9E59-19511C2B9E2B}" type="datetimeFigureOut">
              <a:rPr lang="en-US" smtClean="0"/>
              <a:t>1/25/24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683176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94C767-41B9-8349-9E59-19511C2B9E2B}" type="datetimeFigureOut">
              <a:rPr lang="en-US" smtClean="0"/>
              <a:t>1/25/24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2530846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94C767-41B9-8349-9E59-19511C2B9E2B}" type="datetimeFigureOut">
              <a:rPr lang="en-US" smtClean="0"/>
              <a:t>1/25/24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697524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94C767-41B9-8349-9E59-19511C2B9E2B}" type="datetimeFigureOut">
              <a:rPr lang="en-US" smtClean="0"/>
              <a:t>1/25/24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3167335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94C767-41B9-8349-9E59-19511C2B9E2B}" type="datetimeFigureOut">
              <a:rPr lang="en-US" smtClean="0"/>
              <a:t>1/25/24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2961076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294C767-41B9-8349-9E59-19511C2B9E2B}" type="datetimeFigureOut">
              <a:rPr lang="en-US" smtClean="0"/>
              <a:t>1/25/24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2620838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294C767-41B9-8349-9E59-19511C2B9E2B}" type="datetimeFigureOut">
              <a:rPr lang="en-US" smtClean="0"/>
              <a:t>1/25/24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378119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294C767-41B9-8349-9E59-19511C2B9E2B}" type="datetimeFigureOut">
              <a:rPr lang="en-US" smtClean="0"/>
              <a:t>1/25/24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2851352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94C767-41B9-8349-9E59-19511C2B9E2B}" type="datetimeFigureOut">
              <a:rPr lang="en-US" smtClean="0"/>
              <a:t>1/25/24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2877133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294C767-41B9-8349-9E59-19511C2B9E2B}" type="datetimeFigureOut">
              <a:rPr lang="en-US" smtClean="0"/>
              <a:t>1/25/24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3201948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294C767-41B9-8349-9E59-19511C2B9E2B}" type="datetimeFigureOut">
              <a:rPr lang="en-US" smtClean="0"/>
              <a:t>1/25/24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7791AC-18F8-254C-BB67-E0E3E875BFDD}" type="slidenum">
              <a:rPr lang="en-US" smtClean="0"/>
              <a:t>‹#›</a:t>
            </a:fld>
            <a:endParaRPr lang="en-US"/>
          </a:p>
        </p:txBody>
      </p:sp>
    </p:spTree>
    <p:extLst>
      <p:ext uri="{BB962C8B-B14F-4D97-AF65-F5344CB8AC3E}">
        <p14:creationId xmlns:p14="http://schemas.microsoft.com/office/powerpoint/2010/main" val="1628688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94C767-41B9-8349-9E59-19511C2B9E2B}" type="datetimeFigureOut">
              <a:rPr lang="en-US" smtClean="0"/>
              <a:t>1/25/24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7791AC-18F8-254C-BB67-E0E3E875BFDD}" type="slidenum">
              <a:rPr lang="en-US" smtClean="0"/>
              <a:t>‹#›</a:t>
            </a:fld>
            <a:endParaRPr lang="en-US"/>
          </a:p>
        </p:txBody>
      </p:sp>
    </p:spTree>
    <p:extLst>
      <p:ext uri="{BB962C8B-B14F-4D97-AF65-F5344CB8AC3E}">
        <p14:creationId xmlns:p14="http://schemas.microsoft.com/office/powerpoint/2010/main" val="116961547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92315-F80E-56F4-23AC-8362BBE174DC}"/>
              </a:ext>
            </a:extLst>
          </p:cNvPr>
          <p:cNvSpPr>
            <a:spLocks noGrp="1"/>
          </p:cNvSpPr>
          <p:nvPr>
            <p:ph type="ctrTitle"/>
          </p:nvPr>
        </p:nvSpPr>
        <p:spPr/>
        <p:txBody>
          <a:bodyPr>
            <a:normAutofit fontScale="90000"/>
          </a:bodyPr>
          <a:lstStyle/>
          <a:p>
            <a:r>
              <a:rPr lang="en-US" dirty="0"/>
              <a:t>Exploring the role of bS21 function in bacterial pathogens</a:t>
            </a:r>
          </a:p>
        </p:txBody>
      </p:sp>
      <p:sp>
        <p:nvSpPr>
          <p:cNvPr id="3" name="Subtitle 2">
            <a:extLst>
              <a:ext uri="{FF2B5EF4-FFF2-40B4-BE49-F238E27FC236}">
                <a16:creationId xmlns:a16="http://schemas.microsoft.com/office/drawing/2014/main" id="{2A3E5B58-6C16-76A8-48BC-013E14F58628}"/>
              </a:ext>
            </a:extLst>
          </p:cNvPr>
          <p:cNvSpPr>
            <a:spLocks noGrp="1"/>
          </p:cNvSpPr>
          <p:nvPr>
            <p:ph type="subTitle" idx="1"/>
          </p:nvPr>
        </p:nvSpPr>
        <p:spPr/>
        <p:txBody>
          <a:bodyPr/>
          <a:lstStyle/>
          <a:p>
            <a:r>
              <a:rPr lang="en-US" dirty="0"/>
              <a:t>Kira Bernabe</a:t>
            </a:r>
          </a:p>
          <a:p>
            <a:r>
              <a:rPr lang="en-US" dirty="0"/>
              <a:t>Qualifying Exam</a:t>
            </a:r>
          </a:p>
          <a:p>
            <a:r>
              <a:rPr lang="en-US" dirty="0"/>
              <a:t>01/16/24</a:t>
            </a:r>
          </a:p>
        </p:txBody>
      </p:sp>
    </p:spTree>
    <p:extLst>
      <p:ext uri="{BB962C8B-B14F-4D97-AF65-F5344CB8AC3E}">
        <p14:creationId xmlns:p14="http://schemas.microsoft.com/office/powerpoint/2010/main" val="2850035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3D889-2D34-144C-71B5-593F53E62020}"/>
              </a:ext>
            </a:extLst>
          </p:cNvPr>
          <p:cNvSpPr>
            <a:spLocks noGrp="1"/>
          </p:cNvSpPr>
          <p:nvPr>
            <p:ph type="title"/>
          </p:nvPr>
        </p:nvSpPr>
        <p:spPr/>
        <p:txBody>
          <a:bodyPr/>
          <a:lstStyle/>
          <a:p>
            <a:r>
              <a:rPr lang="en-US" dirty="0"/>
              <a:t>bS21-2 is specifically required for intramacrophage growth</a:t>
            </a:r>
          </a:p>
        </p:txBody>
      </p:sp>
      <p:pic>
        <p:nvPicPr>
          <p:cNvPr id="3" name="Picture 2">
            <a:extLst>
              <a:ext uri="{FF2B5EF4-FFF2-40B4-BE49-F238E27FC236}">
                <a16:creationId xmlns:a16="http://schemas.microsoft.com/office/drawing/2014/main" id="{024E234E-7C39-6DE8-4CE0-4F50C5B50882}"/>
              </a:ext>
            </a:extLst>
          </p:cNvPr>
          <p:cNvPicPr>
            <a:picLocks noChangeAspect="1"/>
          </p:cNvPicPr>
          <p:nvPr/>
        </p:nvPicPr>
        <p:blipFill>
          <a:blip r:embed="rId2"/>
          <a:stretch>
            <a:fillRect/>
          </a:stretch>
        </p:blipFill>
        <p:spPr>
          <a:xfrm>
            <a:off x="2841112" y="1786614"/>
            <a:ext cx="5919430" cy="4706261"/>
          </a:xfrm>
          <a:prstGeom prst="rect">
            <a:avLst/>
          </a:prstGeom>
        </p:spPr>
      </p:pic>
      <p:sp>
        <p:nvSpPr>
          <p:cNvPr id="4" name="TextBox 3">
            <a:extLst>
              <a:ext uri="{FF2B5EF4-FFF2-40B4-BE49-F238E27FC236}">
                <a16:creationId xmlns:a16="http://schemas.microsoft.com/office/drawing/2014/main" id="{196F366E-6CB8-B24A-13FD-3B959A568C98}"/>
              </a:ext>
            </a:extLst>
          </p:cNvPr>
          <p:cNvSpPr txBox="1"/>
          <p:nvPr/>
        </p:nvSpPr>
        <p:spPr>
          <a:xfrm>
            <a:off x="9085007" y="6308209"/>
            <a:ext cx="2956130" cy="369332"/>
          </a:xfrm>
          <a:prstGeom prst="rect">
            <a:avLst/>
          </a:prstGeom>
          <a:noFill/>
        </p:spPr>
        <p:txBody>
          <a:bodyPr wrap="none" rtlCol="0">
            <a:spAutoFit/>
          </a:bodyPr>
          <a:lstStyle/>
          <a:p>
            <a:r>
              <a:rPr lang="en-US" dirty="0" err="1"/>
              <a:t>Trautmann</a:t>
            </a:r>
            <a:r>
              <a:rPr lang="en-US" dirty="0"/>
              <a:t> and Ramsey, 2022</a:t>
            </a:r>
          </a:p>
        </p:txBody>
      </p:sp>
    </p:spTree>
    <p:extLst>
      <p:ext uri="{BB962C8B-B14F-4D97-AF65-F5344CB8AC3E}">
        <p14:creationId xmlns:p14="http://schemas.microsoft.com/office/powerpoint/2010/main" val="7887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16630-A75B-558C-0243-8197A43E3AA4}"/>
              </a:ext>
            </a:extLst>
          </p:cNvPr>
          <p:cNvSpPr>
            <a:spLocks noGrp="1"/>
          </p:cNvSpPr>
          <p:nvPr>
            <p:ph type="title" idx="4294967295"/>
          </p:nvPr>
        </p:nvSpPr>
        <p:spPr>
          <a:xfrm>
            <a:off x="737418" y="3051558"/>
            <a:ext cx="10021888" cy="1116013"/>
          </a:xfrm>
        </p:spPr>
        <p:txBody>
          <a:bodyPr>
            <a:noAutofit/>
          </a:bodyPr>
          <a:lstStyle/>
          <a:p>
            <a:br>
              <a:rPr lang="en-US" sz="3200" kern="100" dirty="0">
                <a:effectLst/>
                <a:latin typeface="Calibri" panose="020F0502020204030204" pitchFamily="34" charset="0"/>
                <a:ea typeface="Calibri" panose="020F0502020204030204" pitchFamily="34" charset="0"/>
                <a:cs typeface="Times New Roman" panose="02020603050405020304" pitchFamily="18" charset="0"/>
              </a:rPr>
            </a:br>
            <a:r>
              <a:rPr lang="en-US" sz="3200" kern="100" dirty="0">
                <a:effectLst/>
                <a:latin typeface="Calibri" panose="020F0502020204030204" pitchFamily="34" charset="0"/>
                <a:ea typeface="Calibri" panose="020F0502020204030204" pitchFamily="34" charset="0"/>
                <a:cs typeface="Times New Roman" panose="02020603050405020304" pitchFamily="18" charset="0"/>
              </a:rPr>
              <a:t>	</a:t>
            </a:r>
            <a:br>
              <a:rPr lang="en-US" sz="3200" kern="100" dirty="0">
                <a:effectLst/>
                <a:latin typeface="Calibri" panose="020F0502020204030204" pitchFamily="34" charset="0"/>
                <a:ea typeface="Calibri" panose="020F0502020204030204" pitchFamily="34" charset="0"/>
                <a:cs typeface="Times New Roman" panose="02020603050405020304" pitchFamily="18" charset="0"/>
              </a:rPr>
            </a:br>
            <a:r>
              <a:rPr lang="en-US" sz="2800" u="sng" kern="100" dirty="0">
                <a:latin typeface="Calibri" panose="020F0502020204030204" pitchFamily="34" charset="0"/>
                <a:ea typeface="Calibri" panose="020F0502020204030204" pitchFamily="34" charset="0"/>
                <a:cs typeface="Times New Roman" panose="02020603050405020304" pitchFamily="18" charset="0"/>
              </a:rPr>
              <a:t>Hypothesis</a:t>
            </a:r>
            <a:r>
              <a:rPr lang="en-US" sz="2800" kern="100" dirty="0">
                <a:latin typeface="Calibri" panose="020F0502020204030204" pitchFamily="34" charset="0"/>
                <a:ea typeface="Calibri" panose="020F0502020204030204" pitchFamily="34" charset="0"/>
                <a:cs typeface="Times New Roman" panose="02020603050405020304" pitchFamily="18" charset="0"/>
              </a:rPr>
              <a:t>: Different populations of ribosomes in </a:t>
            </a:r>
            <a:r>
              <a:rPr lang="en-US" sz="2800" i="1" kern="100" dirty="0">
                <a:latin typeface="Calibri" panose="020F0502020204030204" pitchFamily="34" charset="0"/>
                <a:ea typeface="Calibri" panose="020F0502020204030204" pitchFamily="34" charset="0"/>
                <a:cs typeface="Times New Roman" panose="02020603050405020304" pitchFamily="18" charset="0"/>
              </a:rPr>
              <a:t>F. </a:t>
            </a:r>
            <a:r>
              <a:rPr lang="en-US" sz="2800" i="1" kern="100" dirty="0" err="1">
                <a:latin typeface="Calibri" panose="020F0502020204030204" pitchFamily="34" charset="0"/>
                <a:ea typeface="Calibri" panose="020F0502020204030204" pitchFamily="34" charset="0"/>
                <a:cs typeface="Times New Roman" panose="02020603050405020304" pitchFamily="18" charset="0"/>
              </a:rPr>
              <a:t>tularensis</a:t>
            </a:r>
            <a:r>
              <a:rPr lang="en-US" sz="2800" i="1" kern="100" dirty="0">
                <a:latin typeface="Calibri" panose="020F0502020204030204" pitchFamily="34" charset="0"/>
                <a:ea typeface="Calibri" panose="020F0502020204030204" pitchFamily="34" charset="0"/>
                <a:cs typeface="Times New Roman" panose="02020603050405020304" pitchFamily="18" charset="0"/>
              </a:rPr>
              <a:t> </a:t>
            </a:r>
            <a:r>
              <a:rPr lang="en-US" sz="2800" kern="100" dirty="0">
                <a:latin typeface="Calibri" panose="020F0502020204030204" pitchFamily="34" charset="0"/>
                <a:ea typeface="Calibri" panose="020F0502020204030204" pitchFamily="34" charset="0"/>
                <a:cs typeface="Times New Roman" panose="02020603050405020304" pitchFamily="18" charset="0"/>
              </a:rPr>
              <a:t>will preferentially translate specific mRNAs</a:t>
            </a:r>
            <a:br>
              <a:rPr lang="en-US" sz="2800" kern="100" dirty="0">
                <a:latin typeface="Calibri" panose="020F0502020204030204" pitchFamily="34" charset="0"/>
                <a:ea typeface="Calibri" panose="020F0502020204030204" pitchFamily="34" charset="0"/>
                <a:cs typeface="Times New Roman" panose="02020603050405020304" pitchFamily="18" charset="0"/>
              </a:rPr>
            </a:br>
            <a:br>
              <a:rPr lang="en-US" sz="2800" kern="100" dirty="0">
                <a:latin typeface="Calibri" panose="020F0502020204030204" pitchFamily="34" charset="0"/>
                <a:ea typeface="Calibri" panose="020F0502020204030204" pitchFamily="34" charset="0"/>
                <a:cs typeface="Times New Roman" panose="02020603050405020304" pitchFamily="18" charset="0"/>
              </a:rPr>
            </a:br>
            <a:endParaRPr lang="en-US" sz="2800" dirty="0"/>
          </a:p>
        </p:txBody>
      </p:sp>
      <p:sp>
        <p:nvSpPr>
          <p:cNvPr id="5" name="TextBox 4">
            <a:extLst>
              <a:ext uri="{FF2B5EF4-FFF2-40B4-BE49-F238E27FC236}">
                <a16:creationId xmlns:a16="http://schemas.microsoft.com/office/drawing/2014/main" id="{D741AC92-B08A-66EE-746E-F34191544BF3}"/>
              </a:ext>
            </a:extLst>
          </p:cNvPr>
          <p:cNvSpPr txBox="1"/>
          <p:nvPr/>
        </p:nvSpPr>
        <p:spPr>
          <a:xfrm>
            <a:off x="737418" y="743234"/>
            <a:ext cx="10323871" cy="2308324"/>
          </a:xfrm>
          <a:prstGeom prst="rect">
            <a:avLst/>
          </a:prstGeom>
          <a:noFill/>
        </p:spPr>
        <p:txBody>
          <a:bodyPr wrap="square" rtlCol="0">
            <a:spAutoFit/>
          </a:bodyPr>
          <a:lstStyle/>
          <a:p>
            <a:r>
              <a:rPr lang="en-US" sz="3600" b="1" dirty="0">
                <a:effectLst/>
                <a:latin typeface="Calibri" panose="020F0502020204030204" pitchFamily="34" charset="0"/>
                <a:ea typeface="Calibri" panose="020F0502020204030204" pitchFamily="34" charset="0"/>
                <a:cs typeface="Times New Roman" panose="02020603050405020304" pitchFamily="18" charset="0"/>
              </a:rPr>
              <a:t>Specific Aim 1. </a:t>
            </a:r>
            <a:r>
              <a:rPr lang="en-US" sz="3600" dirty="0">
                <a:effectLst/>
                <a:latin typeface="Calibri" panose="020F0502020204030204" pitchFamily="34" charset="0"/>
                <a:ea typeface="Calibri" panose="020F0502020204030204" pitchFamily="34" charset="0"/>
                <a:cs typeface="Times New Roman" panose="02020603050405020304" pitchFamily="18" charset="0"/>
              </a:rPr>
              <a:t>Determine how incorporation of specific </a:t>
            </a:r>
            <a:r>
              <a:rPr lang="en-US" sz="3600" i="1" dirty="0">
                <a:effectLst/>
                <a:latin typeface="Calibri" panose="020F0502020204030204" pitchFamily="34" charset="0"/>
                <a:ea typeface="Calibri" panose="020F0502020204030204" pitchFamily="34" charset="0"/>
                <a:cs typeface="Times New Roman" panose="02020603050405020304" pitchFamily="18" charset="0"/>
              </a:rPr>
              <a:t>F. </a:t>
            </a:r>
            <a:r>
              <a:rPr lang="en-US" sz="3600" i="1" dirty="0" err="1">
                <a:effectLst/>
                <a:latin typeface="Calibri" panose="020F0502020204030204" pitchFamily="34" charset="0"/>
                <a:ea typeface="Calibri" panose="020F0502020204030204" pitchFamily="34" charset="0"/>
                <a:cs typeface="Times New Roman" panose="02020603050405020304" pitchFamily="18" charset="0"/>
              </a:rPr>
              <a:t>tularensis</a:t>
            </a:r>
            <a:r>
              <a:rPr lang="en-US" sz="3600" dirty="0">
                <a:effectLst/>
                <a:latin typeface="Calibri" panose="020F0502020204030204" pitchFamily="34" charset="0"/>
                <a:ea typeface="Calibri" panose="020F0502020204030204" pitchFamily="34" charset="0"/>
                <a:cs typeface="Times New Roman" panose="02020603050405020304" pitchFamily="18" charset="0"/>
              </a:rPr>
              <a:t> bS21 homologs into the ribosome influences translation initiation on transcripts, genome wide.</a:t>
            </a:r>
            <a:endParaRPr lang="en-US" sz="3600" dirty="0"/>
          </a:p>
        </p:txBody>
      </p:sp>
      <p:sp>
        <p:nvSpPr>
          <p:cNvPr id="6" name="TextBox 5">
            <a:extLst>
              <a:ext uri="{FF2B5EF4-FFF2-40B4-BE49-F238E27FC236}">
                <a16:creationId xmlns:a16="http://schemas.microsoft.com/office/drawing/2014/main" id="{94F99143-C2B5-A004-8797-93BDD6ABFD56}"/>
              </a:ext>
            </a:extLst>
          </p:cNvPr>
          <p:cNvSpPr txBox="1"/>
          <p:nvPr/>
        </p:nvSpPr>
        <p:spPr>
          <a:xfrm>
            <a:off x="737417" y="4299775"/>
            <a:ext cx="8686801" cy="1384995"/>
          </a:xfrm>
          <a:prstGeom prst="rect">
            <a:avLst/>
          </a:prstGeom>
          <a:noFill/>
        </p:spPr>
        <p:txBody>
          <a:bodyPr wrap="square" rtlCol="0">
            <a:spAutoFit/>
          </a:bodyPr>
          <a:lstStyle/>
          <a:p>
            <a:r>
              <a:rPr lang="en-US" sz="2800" u="sng" dirty="0"/>
              <a:t>Approach</a:t>
            </a:r>
            <a:r>
              <a:rPr lang="en-US" sz="2800" dirty="0"/>
              <a:t>: ribosome profiling and RNA-Seq to assess relative translation of all </a:t>
            </a:r>
            <a:r>
              <a:rPr lang="en-US" sz="2800" i="1" dirty="0"/>
              <a:t>F. </a:t>
            </a:r>
            <a:r>
              <a:rPr lang="en-US" sz="2800" i="1" dirty="0" err="1"/>
              <a:t>tularensis</a:t>
            </a:r>
            <a:r>
              <a:rPr lang="en-US" sz="2800" i="1" dirty="0"/>
              <a:t> </a:t>
            </a:r>
            <a:r>
              <a:rPr lang="en-US" sz="2800" dirty="0"/>
              <a:t>mRNAs across the genome</a:t>
            </a:r>
          </a:p>
        </p:txBody>
      </p:sp>
    </p:spTree>
    <p:extLst>
      <p:ext uri="{BB962C8B-B14F-4D97-AF65-F5344CB8AC3E}">
        <p14:creationId xmlns:p14="http://schemas.microsoft.com/office/powerpoint/2010/main" val="266059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F31DB-BB86-F575-413F-145ABA20F321}"/>
              </a:ext>
            </a:extLst>
          </p:cNvPr>
          <p:cNvSpPr>
            <a:spLocks noGrp="1"/>
          </p:cNvSpPr>
          <p:nvPr>
            <p:ph type="title"/>
          </p:nvPr>
        </p:nvSpPr>
        <p:spPr/>
        <p:txBody>
          <a:bodyPr/>
          <a:lstStyle/>
          <a:p>
            <a:r>
              <a:rPr lang="en-US" dirty="0"/>
              <a:t>Ribosome Profiling:</a:t>
            </a:r>
          </a:p>
        </p:txBody>
      </p:sp>
      <p:pic>
        <p:nvPicPr>
          <p:cNvPr id="4" name="Picture 3" descr="A diagram of a polysoma&#10;&#10;Description automatically generated with medium confidence">
            <a:extLst>
              <a:ext uri="{FF2B5EF4-FFF2-40B4-BE49-F238E27FC236}">
                <a16:creationId xmlns:a16="http://schemas.microsoft.com/office/drawing/2014/main" id="{46968209-D946-CB1E-0153-08CD175BC6CB}"/>
              </a:ext>
            </a:extLst>
          </p:cNvPr>
          <p:cNvPicPr>
            <a:picLocks noChangeAspect="1"/>
          </p:cNvPicPr>
          <p:nvPr/>
        </p:nvPicPr>
        <p:blipFill>
          <a:blip r:embed="rId3"/>
          <a:stretch>
            <a:fillRect/>
          </a:stretch>
        </p:blipFill>
        <p:spPr>
          <a:xfrm>
            <a:off x="838200" y="1690688"/>
            <a:ext cx="2197100" cy="1485900"/>
          </a:xfrm>
          <a:prstGeom prst="rect">
            <a:avLst/>
          </a:prstGeom>
        </p:spPr>
      </p:pic>
      <p:pic>
        <p:nvPicPr>
          <p:cNvPr id="6" name="Picture 5" descr="A black arrow pointing to a white background&#10;&#10;Description automatically generated">
            <a:extLst>
              <a:ext uri="{FF2B5EF4-FFF2-40B4-BE49-F238E27FC236}">
                <a16:creationId xmlns:a16="http://schemas.microsoft.com/office/drawing/2014/main" id="{38016466-3E14-24C9-F9C5-BE2C215974E1}"/>
              </a:ext>
            </a:extLst>
          </p:cNvPr>
          <p:cNvPicPr>
            <a:picLocks noChangeAspect="1"/>
          </p:cNvPicPr>
          <p:nvPr/>
        </p:nvPicPr>
        <p:blipFill>
          <a:blip r:embed="rId4"/>
          <a:stretch>
            <a:fillRect/>
          </a:stretch>
        </p:blipFill>
        <p:spPr>
          <a:xfrm>
            <a:off x="3035300" y="1690688"/>
            <a:ext cx="1079500" cy="1485900"/>
          </a:xfrm>
          <a:prstGeom prst="rect">
            <a:avLst/>
          </a:prstGeom>
        </p:spPr>
      </p:pic>
      <p:pic>
        <p:nvPicPr>
          <p:cNvPr id="8" name="Picture 7" descr="A group of monosomas&#10;&#10;Description automatically generated">
            <a:extLst>
              <a:ext uri="{FF2B5EF4-FFF2-40B4-BE49-F238E27FC236}">
                <a16:creationId xmlns:a16="http://schemas.microsoft.com/office/drawing/2014/main" id="{1E9B06BD-D4B8-BF66-9C9E-C2F2CAD4E701}"/>
              </a:ext>
            </a:extLst>
          </p:cNvPr>
          <p:cNvPicPr>
            <a:picLocks noChangeAspect="1"/>
          </p:cNvPicPr>
          <p:nvPr/>
        </p:nvPicPr>
        <p:blipFill>
          <a:blip r:embed="rId5"/>
          <a:stretch>
            <a:fillRect/>
          </a:stretch>
        </p:blipFill>
        <p:spPr>
          <a:xfrm>
            <a:off x="4114800" y="1690688"/>
            <a:ext cx="2120900" cy="1485900"/>
          </a:xfrm>
          <a:prstGeom prst="rect">
            <a:avLst/>
          </a:prstGeom>
        </p:spPr>
      </p:pic>
      <p:pic>
        <p:nvPicPr>
          <p:cNvPr id="10" name="Picture 9" descr="A black arrow pointing to a white background&#10;&#10;Description automatically generated">
            <a:extLst>
              <a:ext uri="{FF2B5EF4-FFF2-40B4-BE49-F238E27FC236}">
                <a16:creationId xmlns:a16="http://schemas.microsoft.com/office/drawing/2014/main" id="{E8166CBB-93FD-5DB5-5D50-4DBD9DD115E2}"/>
              </a:ext>
            </a:extLst>
          </p:cNvPr>
          <p:cNvPicPr>
            <a:picLocks noChangeAspect="1"/>
          </p:cNvPicPr>
          <p:nvPr/>
        </p:nvPicPr>
        <p:blipFill>
          <a:blip r:embed="rId6"/>
          <a:stretch>
            <a:fillRect/>
          </a:stretch>
        </p:blipFill>
        <p:spPr>
          <a:xfrm>
            <a:off x="6273800" y="1690688"/>
            <a:ext cx="1041400" cy="1485900"/>
          </a:xfrm>
          <a:prstGeom prst="rect">
            <a:avLst/>
          </a:prstGeom>
        </p:spPr>
      </p:pic>
      <p:pic>
        <p:nvPicPr>
          <p:cNvPr id="14" name="Picture 13" descr="A white board with green lines and black text&#10;&#10;Description automatically generated">
            <a:extLst>
              <a:ext uri="{FF2B5EF4-FFF2-40B4-BE49-F238E27FC236}">
                <a16:creationId xmlns:a16="http://schemas.microsoft.com/office/drawing/2014/main" id="{D5D2D5B4-3777-D3D0-9E1E-11D3535CA979}"/>
              </a:ext>
            </a:extLst>
          </p:cNvPr>
          <p:cNvPicPr>
            <a:picLocks noChangeAspect="1"/>
          </p:cNvPicPr>
          <p:nvPr/>
        </p:nvPicPr>
        <p:blipFill>
          <a:blip r:embed="rId7"/>
          <a:stretch>
            <a:fillRect/>
          </a:stretch>
        </p:blipFill>
        <p:spPr>
          <a:xfrm>
            <a:off x="7315200" y="1690688"/>
            <a:ext cx="2311400" cy="1485900"/>
          </a:xfrm>
          <a:prstGeom prst="rect">
            <a:avLst/>
          </a:prstGeom>
        </p:spPr>
      </p:pic>
      <p:pic>
        <p:nvPicPr>
          <p:cNvPr id="16" name="Picture 15" descr="A screenshot of a computer&#10;&#10;Description automatically generated">
            <a:extLst>
              <a:ext uri="{FF2B5EF4-FFF2-40B4-BE49-F238E27FC236}">
                <a16:creationId xmlns:a16="http://schemas.microsoft.com/office/drawing/2014/main" id="{697F1D4C-B99B-B9EF-B5F6-8F60656E7199}"/>
              </a:ext>
            </a:extLst>
          </p:cNvPr>
          <p:cNvPicPr>
            <a:picLocks noChangeAspect="1"/>
          </p:cNvPicPr>
          <p:nvPr/>
        </p:nvPicPr>
        <p:blipFill>
          <a:blip r:embed="rId8"/>
          <a:stretch>
            <a:fillRect/>
          </a:stretch>
        </p:blipFill>
        <p:spPr>
          <a:xfrm>
            <a:off x="838200" y="3759201"/>
            <a:ext cx="2959100" cy="1485900"/>
          </a:xfrm>
          <a:prstGeom prst="rect">
            <a:avLst/>
          </a:prstGeom>
        </p:spPr>
      </p:pic>
      <p:pic>
        <p:nvPicPr>
          <p:cNvPr id="18" name="Picture 17" descr="A black text on a white background&#10;&#10;Description automatically generated">
            <a:extLst>
              <a:ext uri="{FF2B5EF4-FFF2-40B4-BE49-F238E27FC236}">
                <a16:creationId xmlns:a16="http://schemas.microsoft.com/office/drawing/2014/main" id="{3A2CFCB2-01A0-9722-D75A-042508851A53}"/>
              </a:ext>
            </a:extLst>
          </p:cNvPr>
          <p:cNvPicPr>
            <a:picLocks noChangeAspect="1"/>
          </p:cNvPicPr>
          <p:nvPr/>
        </p:nvPicPr>
        <p:blipFill>
          <a:blip r:embed="rId9"/>
          <a:stretch>
            <a:fillRect/>
          </a:stretch>
        </p:blipFill>
        <p:spPr>
          <a:xfrm>
            <a:off x="4114800" y="3429000"/>
            <a:ext cx="3048000" cy="1485900"/>
          </a:xfrm>
          <a:prstGeom prst="rect">
            <a:avLst/>
          </a:prstGeom>
        </p:spPr>
      </p:pic>
      <p:pic>
        <p:nvPicPr>
          <p:cNvPr id="20" name="Picture 19" descr="A diagram of a plant&#10;&#10;Description automatically generated with medium confidence">
            <a:extLst>
              <a:ext uri="{FF2B5EF4-FFF2-40B4-BE49-F238E27FC236}">
                <a16:creationId xmlns:a16="http://schemas.microsoft.com/office/drawing/2014/main" id="{418A82ED-FF09-0C29-9BD5-C99FE33D070A}"/>
              </a:ext>
            </a:extLst>
          </p:cNvPr>
          <p:cNvPicPr>
            <a:picLocks noChangeAspect="1"/>
          </p:cNvPicPr>
          <p:nvPr/>
        </p:nvPicPr>
        <p:blipFill>
          <a:blip r:embed="rId10"/>
          <a:stretch>
            <a:fillRect/>
          </a:stretch>
        </p:blipFill>
        <p:spPr>
          <a:xfrm>
            <a:off x="7480300" y="3571875"/>
            <a:ext cx="2717800" cy="1485900"/>
          </a:xfrm>
          <a:prstGeom prst="rect">
            <a:avLst/>
          </a:prstGeom>
        </p:spPr>
      </p:pic>
      <p:sp>
        <p:nvSpPr>
          <p:cNvPr id="22" name="TextBox 21">
            <a:extLst>
              <a:ext uri="{FF2B5EF4-FFF2-40B4-BE49-F238E27FC236}">
                <a16:creationId xmlns:a16="http://schemas.microsoft.com/office/drawing/2014/main" id="{BC31C4FF-EA14-36A1-4346-65E2BEE49401}"/>
              </a:ext>
            </a:extLst>
          </p:cNvPr>
          <p:cNvSpPr txBox="1"/>
          <p:nvPr/>
        </p:nvSpPr>
        <p:spPr>
          <a:xfrm>
            <a:off x="838200" y="6085443"/>
            <a:ext cx="6100762" cy="369332"/>
          </a:xfrm>
          <a:prstGeom prst="rect">
            <a:avLst/>
          </a:prstGeom>
          <a:noFill/>
        </p:spPr>
        <p:txBody>
          <a:bodyPr wrap="square">
            <a:spAutoFit/>
          </a:bodyPr>
          <a:lstStyle/>
          <a:p>
            <a:r>
              <a:rPr lang="en-US" dirty="0"/>
              <a:t>Johnson and Li, 2018</a:t>
            </a:r>
          </a:p>
        </p:txBody>
      </p:sp>
    </p:spTree>
    <p:extLst>
      <p:ext uri="{BB962C8B-B14F-4D97-AF65-F5344CB8AC3E}">
        <p14:creationId xmlns:p14="http://schemas.microsoft.com/office/powerpoint/2010/main" val="117669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48B704-86EF-F657-D99D-88A1750430DD}"/>
              </a:ext>
            </a:extLst>
          </p:cNvPr>
          <p:cNvSpPr>
            <a:spLocks noGrp="1"/>
          </p:cNvSpPr>
          <p:nvPr>
            <p:ph type="title"/>
          </p:nvPr>
        </p:nvSpPr>
        <p:spPr>
          <a:xfrm>
            <a:off x="253616" y="-35792"/>
            <a:ext cx="10515600" cy="1325563"/>
          </a:xfrm>
        </p:spPr>
        <p:txBody>
          <a:bodyPr/>
          <a:lstStyle/>
          <a:p>
            <a:r>
              <a:rPr lang="en-US" dirty="0"/>
              <a:t>Heterogeneity of bS21 in LVS</a:t>
            </a:r>
          </a:p>
        </p:txBody>
      </p:sp>
      <p:sp>
        <p:nvSpPr>
          <p:cNvPr id="2" name="TextBox 1">
            <a:extLst>
              <a:ext uri="{FF2B5EF4-FFF2-40B4-BE49-F238E27FC236}">
                <a16:creationId xmlns:a16="http://schemas.microsoft.com/office/drawing/2014/main" id="{4BD3A3B0-FCD8-B460-8789-5DD00D8A47C6}"/>
              </a:ext>
            </a:extLst>
          </p:cNvPr>
          <p:cNvSpPr txBox="1"/>
          <p:nvPr/>
        </p:nvSpPr>
        <p:spPr>
          <a:xfrm>
            <a:off x="253616" y="1046956"/>
            <a:ext cx="8114850" cy="738664"/>
          </a:xfrm>
          <a:prstGeom prst="rect">
            <a:avLst/>
          </a:prstGeom>
          <a:noFill/>
        </p:spPr>
        <p:txBody>
          <a:bodyPr wrap="none" rtlCol="0">
            <a:spAutoFit/>
          </a:bodyPr>
          <a:lstStyle/>
          <a:p>
            <a:r>
              <a:rPr lang="en-US" sz="2400" b="1" dirty="0"/>
              <a:t>How do we specifically identify translation by each homolog?</a:t>
            </a:r>
          </a:p>
          <a:p>
            <a:endParaRPr lang="en-US" dirty="0">
              <a:highlight>
                <a:srgbClr val="FFFF00"/>
              </a:highlight>
            </a:endParaRPr>
          </a:p>
        </p:txBody>
      </p:sp>
      <p:pic>
        <p:nvPicPr>
          <p:cNvPr id="5" name="Picture 4" descr="A group of purple clouds&#10;&#10;Description automatically generated">
            <a:extLst>
              <a:ext uri="{FF2B5EF4-FFF2-40B4-BE49-F238E27FC236}">
                <a16:creationId xmlns:a16="http://schemas.microsoft.com/office/drawing/2014/main" id="{A0AC9470-1F27-C6F3-CCEE-4D90915B7AF8}"/>
              </a:ext>
            </a:extLst>
          </p:cNvPr>
          <p:cNvPicPr>
            <a:picLocks noChangeAspect="1"/>
          </p:cNvPicPr>
          <p:nvPr/>
        </p:nvPicPr>
        <p:blipFill>
          <a:blip r:embed="rId2"/>
          <a:stretch>
            <a:fillRect/>
          </a:stretch>
        </p:blipFill>
        <p:spPr>
          <a:xfrm>
            <a:off x="2050518" y="1416288"/>
            <a:ext cx="7772400" cy="5457543"/>
          </a:xfrm>
          <a:prstGeom prst="rect">
            <a:avLst/>
          </a:prstGeom>
        </p:spPr>
      </p:pic>
    </p:spTree>
    <p:extLst>
      <p:ext uri="{BB962C8B-B14F-4D97-AF65-F5344CB8AC3E}">
        <p14:creationId xmlns:p14="http://schemas.microsoft.com/office/powerpoint/2010/main" val="14791508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F127C8-FC80-6476-BC2C-86D48B80BEF8}"/>
              </a:ext>
            </a:extLst>
          </p:cNvPr>
          <p:cNvSpPr>
            <a:spLocks noGrp="1"/>
          </p:cNvSpPr>
          <p:nvPr>
            <p:ph type="title"/>
          </p:nvPr>
        </p:nvSpPr>
        <p:spPr>
          <a:xfrm>
            <a:off x="256032" y="229297"/>
            <a:ext cx="10515600" cy="815059"/>
          </a:xfrm>
        </p:spPr>
        <p:txBody>
          <a:bodyPr/>
          <a:lstStyle/>
          <a:p>
            <a:r>
              <a:rPr lang="en-US" dirty="0"/>
              <a:t>Heterogeneity of bS21 in LVS</a:t>
            </a:r>
          </a:p>
        </p:txBody>
      </p:sp>
      <p:sp>
        <p:nvSpPr>
          <p:cNvPr id="5" name="TextBox 4">
            <a:extLst>
              <a:ext uri="{FF2B5EF4-FFF2-40B4-BE49-F238E27FC236}">
                <a16:creationId xmlns:a16="http://schemas.microsoft.com/office/drawing/2014/main" id="{E51AED0C-DDCF-8EAE-6342-AE26F81D9B41}"/>
              </a:ext>
            </a:extLst>
          </p:cNvPr>
          <p:cNvSpPr txBox="1"/>
          <p:nvPr/>
        </p:nvSpPr>
        <p:spPr>
          <a:xfrm>
            <a:off x="256032" y="1044356"/>
            <a:ext cx="7991418" cy="738664"/>
          </a:xfrm>
          <a:prstGeom prst="rect">
            <a:avLst/>
          </a:prstGeom>
          <a:noFill/>
        </p:spPr>
        <p:txBody>
          <a:bodyPr wrap="none" rtlCol="0">
            <a:spAutoFit/>
          </a:bodyPr>
          <a:lstStyle/>
          <a:p>
            <a:r>
              <a:rPr lang="en-US" sz="2400" b="1" dirty="0"/>
              <a:t>How do we specifically identify translation by each homolog?</a:t>
            </a:r>
          </a:p>
          <a:p>
            <a:endParaRPr lang="en-US" dirty="0"/>
          </a:p>
        </p:txBody>
      </p:sp>
      <p:pic>
        <p:nvPicPr>
          <p:cNvPr id="2" name="Picture 1" descr="A group of purple clouds with a few people&#10;&#10;Description automatically generated with medium confidence">
            <a:extLst>
              <a:ext uri="{FF2B5EF4-FFF2-40B4-BE49-F238E27FC236}">
                <a16:creationId xmlns:a16="http://schemas.microsoft.com/office/drawing/2014/main" id="{1029DE1B-369F-9A67-7815-7AB7C2FFEAF1}"/>
              </a:ext>
            </a:extLst>
          </p:cNvPr>
          <p:cNvPicPr>
            <a:picLocks noChangeAspect="1"/>
          </p:cNvPicPr>
          <p:nvPr/>
        </p:nvPicPr>
        <p:blipFill>
          <a:blip r:embed="rId2"/>
          <a:stretch>
            <a:fillRect/>
          </a:stretch>
        </p:blipFill>
        <p:spPr>
          <a:xfrm>
            <a:off x="2013587" y="1400457"/>
            <a:ext cx="7772400" cy="5457543"/>
          </a:xfrm>
          <a:prstGeom prst="rect">
            <a:avLst/>
          </a:prstGeom>
        </p:spPr>
      </p:pic>
    </p:spTree>
    <p:extLst>
      <p:ext uri="{BB962C8B-B14F-4D97-AF65-F5344CB8AC3E}">
        <p14:creationId xmlns:p14="http://schemas.microsoft.com/office/powerpoint/2010/main" val="2273279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23A1D-E668-FB28-CA7C-3D6BF23CF149}"/>
              </a:ext>
            </a:extLst>
          </p:cNvPr>
          <p:cNvSpPr>
            <a:spLocks noGrp="1"/>
          </p:cNvSpPr>
          <p:nvPr>
            <p:ph type="title"/>
          </p:nvPr>
        </p:nvSpPr>
        <p:spPr/>
        <p:txBody>
          <a:bodyPr/>
          <a:lstStyle/>
          <a:p>
            <a:r>
              <a:rPr lang="en-US" dirty="0"/>
              <a:t>Selected epitope tags to be tested for pulldown efficiency by immunoprecipitation</a:t>
            </a:r>
          </a:p>
        </p:txBody>
      </p:sp>
      <p:graphicFrame>
        <p:nvGraphicFramePr>
          <p:cNvPr id="3" name="Table 2">
            <a:extLst>
              <a:ext uri="{FF2B5EF4-FFF2-40B4-BE49-F238E27FC236}">
                <a16:creationId xmlns:a16="http://schemas.microsoft.com/office/drawing/2014/main" id="{5F69AC67-6AF3-CCC9-A0BF-DE8907A8707A}"/>
              </a:ext>
            </a:extLst>
          </p:cNvPr>
          <p:cNvGraphicFramePr>
            <a:graphicFrameLocks noGrp="1"/>
          </p:cNvGraphicFramePr>
          <p:nvPr>
            <p:extLst>
              <p:ext uri="{D42A27DB-BD31-4B8C-83A1-F6EECF244321}">
                <p14:modId xmlns:p14="http://schemas.microsoft.com/office/powerpoint/2010/main" val="358059802"/>
              </p:ext>
            </p:extLst>
          </p:nvPr>
        </p:nvGraphicFramePr>
        <p:xfrm>
          <a:off x="1515035" y="2096006"/>
          <a:ext cx="8928847" cy="2922492"/>
        </p:xfrm>
        <a:graphic>
          <a:graphicData uri="http://schemas.openxmlformats.org/drawingml/2006/table">
            <a:tbl>
              <a:tblPr firstRow="1" bandRow="1">
                <a:tableStyleId>{5C22544A-7EE6-4342-B048-85BDC9FD1C3A}</a:tableStyleId>
              </a:tblPr>
              <a:tblGrid>
                <a:gridCol w="2848222">
                  <a:extLst>
                    <a:ext uri="{9D8B030D-6E8A-4147-A177-3AD203B41FA5}">
                      <a16:colId xmlns:a16="http://schemas.microsoft.com/office/drawing/2014/main" val="3905140872"/>
                    </a:ext>
                  </a:extLst>
                </a:gridCol>
                <a:gridCol w="2265331">
                  <a:extLst>
                    <a:ext uri="{9D8B030D-6E8A-4147-A177-3AD203B41FA5}">
                      <a16:colId xmlns:a16="http://schemas.microsoft.com/office/drawing/2014/main" val="2180002356"/>
                    </a:ext>
                  </a:extLst>
                </a:gridCol>
                <a:gridCol w="3815294">
                  <a:extLst>
                    <a:ext uri="{9D8B030D-6E8A-4147-A177-3AD203B41FA5}">
                      <a16:colId xmlns:a16="http://schemas.microsoft.com/office/drawing/2014/main" val="1258345461"/>
                    </a:ext>
                  </a:extLst>
                </a:gridCol>
              </a:tblGrid>
              <a:tr h="584600">
                <a:tc>
                  <a:txBody>
                    <a:bodyPr/>
                    <a:lstStyle/>
                    <a:p>
                      <a:pPr marL="0" marR="0" algn="just">
                        <a:lnSpc>
                          <a:spcPct val="115000"/>
                        </a:lnSpc>
                        <a:spcBef>
                          <a:spcPts val="0"/>
                        </a:spcBef>
                        <a:spcAft>
                          <a:spcPts val="0"/>
                        </a:spcAft>
                      </a:pPr>
                      <a:r>
                        <a:rPr lang="en-US" sz="2400" kern="1200">
                          <a:effectLst/>
                        </a:rPr>
                        <a:t>Epitope Tag</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a:effectLst/>
                        </a:rPr>
                        <a:t>Size </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a:effectLst/>
                        </a:rPr>
                        <a:t>Plasmid</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508983088"/>
                  </a:ext>
                </a:extLst>
              </a:tr>
              <a:tr h="584473">
                <a:tc>
                  <a:txBody>
                    <a:bodyPr/>
                    <a:lstStyle/>
                    <a:p>
                      <a:pPr marL="0" marR="0" algn="just">
                        <a:lnSpc>
                          <a:spcPct val="115000"/>
                        </a:lnSpc>
                        <a:spcBef>
                          <a:spcPts val="0"/>
                        </a:spcBef>
                        <a:spcAft>
                          <a:spcPts val="0"/>
                        </a:spcAft>
                      </a:pPr>
                      <a:r>
                        <a:rPr lang="en-US" sz="2400" kern="1200">
                          <a:effectLst/>
                        </a:rPr>
                        <a:t>HA</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a:effectLst/>
                        </a:rPr>
                        <a:t>1.1 kDa</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dirty="0">
                          <a:effectLst/>
                        </a:rPr>
                        <a:t>pKR192 pF-</a:t>
                      </a:r>
                      <a:r>
                        <a:rPr lang="en-US" sz="2400" i="1" kern="1200" dirty="0">
                          <a:effectLst/>
                        </a:rPr>
                        <a:t>rpsU2</a:t>
                      </a:r>
                      <a:r>
                        <a:rPr lang="en-US" sz="2400" kern="1200" dirty="0">
                          <a:effectLst/>
                        </a:rPr>
                        <a:t>-HA</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478899067"/>
                  </a:ext>
                </a:extLst>
              </a:tr>
              <a:tr h="584473">
                <a:tc>
                  <a:txBody>
                    <a:bodyPr/>
                    <a:lstStyle/>
                    <a:p>
                      <a:pPr marL="0" marR="0" algn="just">
                        <a:lnSpc>
                          <a:spcPct val="115000"/>
                        </a:lnSpc>
                        <a:spcBef>
                          <a:spcPts val="0"/>
                        </a:spcBef>
                        <a:spcAft>
                          <a:spcPts val="0"/>
                        </a:spcAft>
                      </a:pPr>
                      <a:r>
                        <a:rPr lang="en-US" sz="2400" kern="1200">
                          <a:effectLst/>
                        </a:rPr>
                        <a:t>6X His</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a:effectLst/>
                        </a:rPr>
                        <a:t>0.8 kDa</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dirty="0">
                          <a:effectLst/>
                        </a:rPr>
                        <a:t>pKR193 pF-</a:t>
                      </a:r>
                      <a:r>
                        <a:rPr lang="en-US" sz="2400" i="1" kern="1200" dirty="0">
                          <a:effectLst/>
                        </a:rPr>
                        <a:t>rpsU2</a:t>
                      </a:r>
                      <a:r>
                        <a:rPr lang="en-US" sz="2400" kern="1200" dirty="0">
                          <a:effectLst/>
                        </a:rPr>
                        <a:t>-His</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734635258"/>
                  </a:ext>
                </a:extLst>
              </a:tr>
              <a:tr h="584473">
                <a:tc>
                  <a:txBody>
                    <a:bodyPr/>
                    <a:lstStyle/>
                    <a:p>
                      <a:pPr marL="0" marR="0" algn="just">
                        <a:lnSpc>
                          <a:spcPct val="115000"/>
                        </a:lnSpc>
                        <a:spcBef>
                          <a:spcPts val="0"/>
                        </a:spcBef>
                        <a:spcAft>
                          <a:spcPts val="0"/>
                        </a:spcAft>
                      </a:pPr>
                      <a:r>
                        <a:rPr lang="en-US" sz="2400" kern="1200">
                          <a:effectLst/>
                        </a:rPr>
                        <a:t>FLAG</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a:effectLst/>
                        </a:rPr>
                        <a:t>1 kDa</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dirty="0">
                          <a:effectLst/>
                        </a:rPr>
                        <a:t>pKR194 pF-</a:t>
                      </a:r>
                      <a:r>
                        <a:rPr lang="en-US" sz="2400" i="1" kern="1200" dirty="0">
                          <a:effectLst/>
                        </a:rPr>
                        <a:t>rpsU2</a:t>
                      </a:r>
                      <a:r>
                        <a:rPr lang="en-US" sz="2400" kern="1200" dirty="0">
                          <a:effectLst/>
                        </a:rPr>
                        <a:t>-FLAG</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911561896"/>
                  </a:ext>
                </a:extLst>
              </a:tr>
              <a:tr h="584473">
                <a:tc>
                  <a:txBody>
                    <a:bodyPr/>
                    <a:lstStyle/>
                    <a:p>
                      <a:pPr marL="0" marR="0" algn="just">
                        <a:lnSpc>
                          <a:spcPct val="115000"/>
                        </a:lnSpc>
                        <a:spcBef>
                          <a:spcPts val="0"/>
                        </a:spcBef>
                        <a:spcAft>
                          <a:spcPts val="0"/>
                        </a:spcAft>
                      </a:pPr>
                      <a:r>
                        <a:rPr lang="en-US" sz="2400" kern="1200">
                          <a:effectLst/>
                        </a:rPr>
                        <a:t>V5</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a:effectLst/>
                        </a:rPr>
                        <a:t>1.4 kDa</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lgn="just">
                        <a:lnSpc>
                          <a:spcPct val="115000"/>
                        </a:lnSpc>
                        <a:spcBef>
                          <a:spcPts val="0"/>
                        </a:spcBef>
                        <a:spcAft>
                          <a:spcPts val="0"/>
                        </a:spcAft>
                      </a:pPr>
                      <a:r>
                        <a:rPr lang="en-US" sz="2400" kern="1200" dirty="0">
                          <a:effectLst/>
                        </a:rPr>
                        <a:t>pKR195 pF-</a:t>
                      </a:r>
                      <a:r>
                        <a:rPr lang="en-US" sz="2400" i="1" kern="1200" dirty="0">
                          <a:effectLst/>
                        </a:rPr>
                        <a:t>rpsU2</a:t>
                      </a:r>
                      <a:r>
                        <a:rPr lang="en-US" sz="2400" kern="1200" dirty="0">
                          <a:effectLst/>
                        </a:rPr>
                        <a:t>-V5</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61399299"/>
                  </a:ext>
                </a:extLst>
              </a:tr>
            </a:tbl>
          </a:graphicData>
        </a:graphic>
      </p:graphicFrame>
    </p:spTree>
    <p:extLst>
      <p:ext uri="{BB962C8B-B14F-4D97-AF65-F5344CB8AC3E}">
        <p14:creationId xmlns:p14="http://schemas.microsoft.com/office/powerpoint/2010/main" val="3501278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10386-2588-B674-7056-195887966E98}"/>
              </a:ext>
            </a:extLst>
          </p:cNvPr>
          <p:cNvSpPr>
            <a:spLocks noGrp="1"/>
          </p:cNvSpPr>
          <p:nvPr>
            <p:ph type="title"/>
          </p:nvPr>
        </p:nvSpPr>
        <p:spPr/>
        <p:txBody>
          <a:bodyPr/>
          <a:lstStyle/>
          <a:p>
            <a:r>
              <a:rPr lang="en-US" dirty="0"/>
              <a:t>Plasmid design</a:t>
            </a:r>
          </a:p>
        </p:txBody>
      </p:sp>
      <p:pic>
        <p:nvPicPr>
          <p:cNvPr id="8" name="Picture 7" descr="A diagram of a train&#10;&#10;Description automatically generated with medium confidence">
            <a:extLst>
              <a:ext uri="{FF2B5EF4-FFF2-40B4-BE49-F238E27FC236}">
                <a16:creationId xmlns:a16="http://schemas.microsoft.com/office/drawing/2014/main" id="{7DEB1A09-451A-1C5F-7A27-DF4C7E461FAE}"/>
              </a:ext>
            </a:extLst>
          </p:cNvPr>
          <p:cNvPicPr>
            <a:picLocks noChangeAspect="1"/>
          </p:cNvPicPr>
          <p:nvPr/>
        </p:nvPicPr>
        <p:blipFill>
          <a:blip r:embed="rId2"/>
          <a:stretch>
            <a:fillRect/>
          </a:stretch>
        </p:blipFill>
        <p:spPr>
          <a:xfrm>
            <a:off x="419100" y="1518272"/>
            <a:ext cx="11353800" cy="4974603"/>
          </a:xfrm>
          <a:prstGeom prst="rect">
            <a:avLst/>
          </a:prstGeom>
        </p:spPr>
      </p:pic>
    </p:spTree>
    <p:extLst>
      <p:ext uri="{BB962C8B-B14F-4D97-AF65-F5344CB8AC3E}">
        <p14:creationId xmlns:p14="http://schemas.microsoft.com/office/powerpoint/2010/main" val="3140615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olorfulness, light-emitting diode, darkness, light&#10;&#10;Description automatically generated">
            <a:extLst>
              <a:ext uri="{FF2B5EF4-FFF2-40B4-BE49-F238E27FC236}">
                <a16:creationId xmlns:a16="http://schemas.microsoft.com/office/drawing/2014/main" id="{3FA464E0-F586-F5C3-8AB0-89D33E6B0B74}"/>
              </a:ext>
            </a:extLst>
          </p:cNvPr>
          <p:cNvPicPr>
            <a:picLocks noChangeAspect="1"/>
          </p:cNvPicPr>
          <p:nvPr/>
        </p:nvPicPr>
        <p:blipFill>
          <a:blip r:embed="rId3"/>
          <a:stretch>
            <a:fillRect/>
          </a:stretch>
        </p:blipFill>
        <p:spPr>
          <a:xfrm>
            <a:off x="619633" y="2281982"/>
            <a:ext cx="11299235" cy="3682797"/>
          </a:xfrm>
          <a:prstGeom prst="rect">
            <a:avLst/>
          </a:prstGeom>
        </p:spPr>
      </p:pic>
      <p:sp>
        <p:nvSpPr>
          <p:cNvPr id="8" name="TextBox 7">
            <a:extLst>
              <a:ext uri="{FF2B5EF4-FFF2-40B4-BE49-F238E27FC236}">
                <a16:creationId xmlns:a16="http://schemas.microsoft.com/office/drawing/2014/main" id="{F5F0547B-8E4A-7E52-0159-74DD62DF3F57}"/>
              </a:ext>
            </a:extLst>
          </p:cNvPr>
          <p:cNvSpPr txBox="1"/>
          <p:nvPr/>
        </p:nvSpPr>
        <p:spPr>
          <a:xfrm>
            <a:off x="998812" y="1824940"/>
            <a:ext cx="1178528" cy="369332"/>
          </a:xfrm>
          <a:prstGeom prst="rect">
            <a:avLst/>
          </a:prstGeom>
          <a:noFill/>
        </p:spPr>
        <p:txBody>
          <a:bodyPr wrap="none" rtlCol="0">
            <a:spAutoFit/>
          </a:bodyPr>
          <a:lstStyle/>
          <a:p>
            <a:r>
              <a:rPr lang="en-US" b="1" dirty="0"/>
              <a:t>HA  A  B  C</a:t>
            </a:r>
          </a:p>
        </p:txBody>
      </p:sp>
      <p:sp>
        <p:nvSpPr>
          <p:cNvPr id="12" name="TextBox 11">
            <a:extLst>
              <a:ext uri="{FF2B5EF4-FFF2-40B4-BE49-F238E27FC236}">
                <a16:creationId xmlns:a16="http://schemas.microsoft.com/office/drawing/2014/main" id="{43619E3C-3218-B396-5C01-6581F5A947C9}"/>
              </a:ext>
            </a:extLst>
          </p:cNvPr>
          <p:cNvSpPr txBox="1"/>
          <p:nvPr/>
        </p:nvSpPr>
        <p:spPr>
          <a:xfrm>
            <a:off x="2177340" y="1822678"/>
            <a:ext cx="1234633" cy="369332"/>
          </a:xfrm>
          <a:prstGeom prst="rect">
            <a:avLst/>
          </a:prstGeom>
          <a:noFill/>
        </p:spPr>
        <p:txBody>
          <a:bodyPr wrap="none" rtlCol="0">
            <a:spAutoFit/>
          </a:bodyPr>
          <a:lstStyle/>
          <a:p>
            <a:r>
              <a:rPr lang="en-US" dirty="0"/>
              <a:t>His6 A  B  C</a:t>
            </a:r>
          </a:p>
        </p:txBody>
      </p:sp>
      <p:sp>
        <p:nvSpPr>
          <p:cNvPr id="16" name="TextBox 15">
            <a:extLst>
              <a:ext uri="{FF2B5EF4-FFF2-40B4-BE49-F238E27FC236}">
                <a16:creationId xmlns:a16="http://schemas.microsoft.com/office/drawing/2014/main" id="{1D5F53F7-EE10-D06A-545D-2A2BAC929D17}"/>
              </a:ext>
            </a:extLst>
          </p:cNvPr>
          <p:cNvSpPr txBox="1"/>
          <p:nvPr/>
        </p:nvSpPr>
        <p:spPr>
          <a:xfrm>
            <a:off x="3444971" y="1822678"/>
            <a:ext cx="1311513" cy="369332"/>
          </a:xfrm>
          <a:prstGeom prst="rect">
            <a:avLst/>
          </a:prstGeom>
          <a:noFill/>
        </p:spPr>
        <p:txBody>
          <a:bodyPr wrap="none" rtlCol="0">
            <a:spAutoFit/>
          </a:bodyPr>
          <a:lstStyle/>
          <a:p>
            <a:r>
              <a:rPr lang="en-US" dirty="0"/>
              <a:t>FLAG A  B  C</a:t>
            </a:r>
          </a:p>
        </p:txBody>
      </p:sp>
      <p:sp>
        <p:nvSpPr>
          <p:cNvPr id="17" name="TextBox 16">
            <a:extLst>
              <a:ext uri="{FF2B5EF4-FFF2-40B4-BE49-F238E27FC236}">
                <a16:creationId xmlns:a16="http://schemas.microsoft.com/office/drawing/2014/main" id="{9F475F37-5921-800B-AF6E-5D3476D44B1C}"/>
              </a:ext>
            </a:extLst>
          </p:cNvPr>
          <p:cNvSpPr txBox="1"/>
          <p:nvPr/>
        </p:nvSpPr>
        <p:spPr>
          <a:xfrm>
            <a:off x="4756484" y="1820416"/>
            <a:ext cx="1132041" cy="369332"/>
          </a:xfrm>
          <a:prstGeom prst="rect">
            <a:avLst/>
          </a:prstGeom>
          <a:noFill/>
        </p:spPr>
        <p:txBody>
          <a:bodyPr wrap="none" rtlCol="0">
            <a:spAutoFit/>
          </a:bodyPr>
          <a:lstStyle/>
          <a:p>
            <a:r>
              <a:rPr lang="en-US" dirty="0"/>
              <a:t>V5  A  B  C</a:t>
            </a:r>
          </a:p>
        </p:txBody>
      </p:sp>
      <p:sp>
        <p:nvSpPr>
          <p:cNvPr id="18" name="TextBox 17">
            <a:extLst>
              <a:ext uri="{FF2B5EF4-FFF2-40B4-BE49-F238E27FC236}">
                <a16:creationId xmlns:a16="http://schemas.microsoft.com/office/drawing/2014/main" id="{7E7F8FEB-AA0A-B68B-3252-1B190F5FAE71}"/>
              </a:ext>
            </a:extLst>
          </p:cNvPr>
          <p:cNvSpPr txBox="1"/>
          <p:nvPr/>
        </p:nvSpPr>
        <p:spPr>
          <a:xfrm>
            <a:off x="6578914" y="1820416"/>
            <a:ext cx="1160895" cy="369332"/>
          </a:xfrm>
          <a:prstGeom prst="rect">
            <a:avLst/>
          </a:prstGeom>
          <a:noFill/>
        </p:spPr>
        <p:txBody>
          <a:bodyPr wrap="none" rtlCol="0">
            <a:spAutoFit/>
          </a:bodyPr>
          <a:lstStyle/>
          <a:p>
            <a:r>
              <a:rPr lang="en-US" dirty="0"/>
              <a:t>HA  A  B  C</a:t>
            </a:r>
          </a:p>
        </p:txBody>
      </p:sp>
      <p:sp>
        <p:nvSpPr>
          <p:cNvPr id="19" name="TextBox 18">
            <a:extLst>
              <a:ext uri="{FF2B5EF4-FFF2-40B4-BE49-F238E27FC236}">
                <a16:creationId xmlns:a16="http://schemas.microsoft.com/office/drawing/2014/main" id="{2CE238D7-32D8-5D74-D8BF-C47303CD3C47}"/>
              </a:ext>
            </a:extLst>
          </p:cNvPr>
          <p:cNvSpPr txBox="1"/>
          <p:nvPr/>
        </p:nvSpPr>
        <p:spPr>
          <a:xfrm>
            <a:off x="7739809" y="1820416"/>
            <a:ext cx="1303562" cy="369332"/>
          </a:xfrm>
          <a:prstGeom prst="rect">
            <a:avLst/>
          </a:prstGeom>
          <a:noFill/>
        </p:spPr>
        <p:txBody>
          <a:bodyPr wrap="none" rtlCol="0">
            <a:spAutoFit/>
          </a:bodyPr>
          <a:lstStyle/>
          <a:p>
            <a:r>
              <a:rPr lang="en-US" b="1" dirty="0"/>
              <a:t>His6  A  B  C</a:t>
            </a:r>
          </a:p>
        </p:txBody>
      </p:sp>
      <p:sp>
        <p:nvSpPr>
          <p:cNvPr id="20" name="TextBox 19">
            <a:extLst>
              <a:ext uri="{FF2B5EF4-FFF2-40B4-BE49-F238E27FC236}">
                <a16:creationId xmlns:a16="http://schemas.microsoft.com/office/drawing/2014/main" id="{974EEA95-C436-27CC-BD27-FD569F93A5D5}"/>
              </a:ext>
            </a:extLst>
          </p:cNvPr>
          <p:cNvSpPr txBox="1"/>
          <p:nvPr/>
        </p:nvSpPr>
        <p:spPr>
          <a:xfrm>
            <a:off x="9043371" y="1820416"/>
            <a:ext cx="1364412" cy="369332"/>
          </a:xfrm>
          <a:prstGeom prst="rect">
            <a:avLst/>
          </a:prstGeom>
          <a:noFill/>
        </p:spPr>
        <p:txBody>
          <a:bodyPr wrap="none" rtlCol="0">
            <a:spAutoFit/>
          </a:bodyPr>
          <a:lstStyle/>
          <a:p>
            <a:r>
              <a:rPr lang="en-US" dirty="0"/>
              <a:t>FLAG A  B  C </a:t>
            </a:r>
          </a:p>
        </p:txBody>
      </p:sp>
      <p:sp>
        <p:nvSpPr>
          <p:cNvPr id="21" name="TextBox 20">
            <a:extLst>
              <a:ext uri="{FF2B5EF4-FFF2-40B4-BE49-F238E27FC236}">
                <a16:creationId xmlns:a16="http://schemas.microsoft.com/office/drawing/2014/main" id="{93DA84EA-79FB-7AF7-0021-E23494BF9F5D}"/>
              </a:ext>
            </a:extLst>
          </p:cNvPr>
          <p:cNvSpPr txBox="1"/>
          <p:nvPr/>
        </p:nvSpPr>
        <p:spPr>
          <a:xfrm>
            <a:off x="10346933" y="1818154"/>
            <a:ext cx="1132041" cy="369332"/>
          </a:xfrm>
          <a:prstGeom prst="rect">
            <a:avLst/>
          </a:prstGeom>
          <a:noFill/>
        </p:spPr>
        <p:txBody>
          <a:bodyPr wrap="none" rtlCol="0">
            <a:spAutoFit/>
          </a:bodyPr>
          <a:lstStyle/>
          <a:p>
            <a:r>
              <a:rPr lang="en-US" dirty="0"/>
              <a:t>V5  A  B  C</a:t>
            </a:r>
          </a:p>
        </p:txBody>
      </p:sp>
      <p:sp>
        <p:nvSpPr>
          <p:cNvPr id="22" name="TextBox 21">
            <a:extLst>
              <a:ext uri="{FF2B5EF4-FFF2-40B4-BE49-F238E27FC236}">
                <a16:creationId xmlns:a16="http://schemas.microsoft.com/office/drawing/2014/main" id="{D31C6F51-D85C-6CCD-C5CF-E18371D054DC}"/>
              </a:ext>
            </a:extLst>
          </p:cNvPr>
          <p:cNvSpPr txBox="1"/>
          <p:nvPr/>
        </p:nvSpPr>
        <p:spPr>
          <a:xfrm>
            <a:off x="3112989" y="6040904"/>
            <a:ext cx="663964" cy="369332"/>
          </a:xfrm>
          <a:prstGeom prst="rect">
            <a:avLst/>
          </a:prstGeom>
          <a:noFill/>
        </p:spPr>
        <p:txBody>
          <a:bodyPr wrap="none" rtlCol="0">
            <a:spAutoFit/>
          </a:bodyPr>
          <a:lstStyle/>
          <a:p>
            <a:r>
              <a:rPr lang="el-GR" dirty="0"/>
              <a:t>α</a:t>
            </a:r>
            <a:r>
              <a:rPr lang="en-US" dirty="0"/>
              <a:t>-HA</a:t>
            </a:r>
          </a:p>
        </p:txBody>
      </p:sp>
      <p:sp>
        <p:nvSpPr>
          <p:cNvPr id="23" name="TextBox 22">
            <a:extLst>
              <a:ext uri="{FF2B5EF4-FFF2-40B4-BE49-F238E27FC236}">
                <a16:creationId xmlns:a16="http://schemas.microsoft.com/office/drawing/2014/main" id="{5B41526E-AC64-D394-C269-CADFF10928B4}"/>
              </a:ext>
            </a:extLst>
          </p:cNvPr>
          <p:cNvSpPr txBox="1"/>
          <p:nvPr/>
        </p:nvSpPr>
        <p:spPr>
          <a:xfrm>
            <a:off x="8391590" y="6052489"/>
            <a:ext cx="790601" cy="369332"/>
          </a:xfrm>
          <a:prstGeom prst="rect">
            <a:avLst/>
          </a:prstGeom>
          <a:noFill/>
        </p:spPr>
        <p:txBody>
          <a:bodyPr wrap="none" rtlCol="0">
            <a:spAutoFit/>
          </a:bodyPr>
          <a:lstStyle/>
          <a:p>
            <a:r>
              <a:rPr lang="el-GR" dirty="0"/>
              <a:t>α</a:t>
            </a:r>
            <a:r>
              <a:rPr lang="en-US" dirty="0"/>
              <a:t>-His6</a:t>
            </a:r>
          </a:p>
        </p:txBody>
      </p:sp>
      <p:sp>
        <p:nvSpPr>
          <p:cNvPr id="24" name="TextBox 23">
            <a:extLst>
              <a:ext uri="{FF2B5EF4-FFF2-40B4-BE49-F238E27FC236}">
                <a16:creationId xmlns:a16="http://schemas.microsoft.com/office/drawing/2014/main" id="{C1485B3F-2540-5789-D499-3C2100D3C2B5}"/>
              </a:ext>
            </a:extLst>
          </p:cNvPr>
          <p:cNvSpPr txBox="1"/>
          <p:nvPr/>
        </p:nvSpPr>
        <p:spPr>
          <a:xfrm>
            <a:off x="265049" y="3847218"/>
            <a:ext cx="237566" cy="369332"/>
          </a:xfrm>
          <a:prstGeom prst="rect">
            <a:avLst/>
          </a:prstGeom>
          <a:noFill/>
        </p:spPr>
        <p:txBody>
          <a:bodyPr wrap="none" rtlCol="0">
            <a:spAutoFit/>
          </a:bodyPr>
          <a:lstStyle/>
          <a:p>
            <a:r>
              <a:rPr lang="en-US" dirty="0"/>
              <a:t> </a:t>
            </a:r>
          </a:p>
        </p:txBody>
      </p:sp>
      <p:sp>
        <p:nvSpPr>
          <p:cNvPr id="2" name="TextBox 1">
            <a:extLst>
              <a:ext uri="{FF2B5EF4-FFF2-40B4-BE49-F238E27FC236}">
                <a16:creationId xmlns:a16="http://schemas.microsoft.com/office/drawing/2014/main" id="{D63720B8-3526-A76D-1809-ACF04309975A}"/>
              </a:ext>
            </a:extLst>
          </p:cNvPr>
          <p:cNvSpPr txBox="1"/>
          <p:nvPr/>
        </p:nvSpPr>
        <p:spPr>
          <a:xfrm>
            <a:off x="33274" y="2652562"/>
            <a:ext cx="535724" cy="369332"/>
          </a:xfrm>
          <a:prstGeom prst="rect">
            <a:avLst/>
          </a:prstGeom>
          <a:noFill/>
        </p:spPr>
        <p:txBody>
          <a:bodyPr wrap="none" rtlCol="0">
            <a:spAutoFit/>
          </a:bodyPr>
          <a:lstStyle/>
          <a:p>
            <a:r>
              <a:rPr lang="en-US" dirty="0"/>
              <a:t>250</a:t>
            </a:r>
          </a:p>
        </p:txBody>
      </p:sp>
      <p:sp>
        <p:nvSpPr>
          <p:cNvPr id="3" name="TextBox 2">
            <a:extLst>
              <a:ext uri="{FF2B5EF4-FFF2-40B4-BE49-F238E27FC236}">
                <a16:creationId xmlns:a16="http://schemas.microsoft.com/office/drawing/2014/main" id="{0D334039-0201-2C8E-C1FF-E1ED6526FAE6}"/>
              </a:ext>
            </a:extLst>
          </p:cNvPr>
          <p:cNvSpPr txBox="1"/>
          <p:nvPr/>
        </p:nvSpPr>
        <p:spPr>
          <a:xfrm>
            <a:off x="150294" y="2999019"/>
            <a:ext cx="418704" cy="369332"/>
          </a:xfrm>
          <a:prstGeom prst="rect">
            <a:avLst/>
          </a:prstGeom>
          <a:noFill/>
        </p:spPr>
        <p:txBody>
          <a:bodyPr wrap="none" rtlCol="0">
            <a:spAutoFit/>
          </a:bodyPr>
          <a:lstStyle/>
          <a:p>
            <a:r>
              <a:rPr lang="en-US" dirty="0"/>
              <a:t>90</a:t>
            </a:r>
          </a:p>
        </p:txBody>
      </p:sp>
      <p:sp>
        <p:nvSpPr>
          <p:cNvPr id="4" name="TextBox 3">
            <a:extLst>
              <a:ext uri="{FF2B5EF4-FFF2-40B4-BE49-F238E27FC236}">
                <a16:creationId xmlns:a16="http://schemas.microsoft.com/office/drawing/2014/main" id="{387BB5FF-F437-DFD5-7EBF-DF7FA783F907}"/>
              </a:ext>
            </a:extLst>
          </p:cNvPr>
          <p:cNvSpPr txBox="1"/>
          <p:nvPr/>
        </p:nvSpPr>
        <p:spPr>
          <a:xfrm>
            <a:off x="142420" y="3254420"/>
            <a:ext cx="418704" cy="369332"/>
          </a:xfrm>
          <a:prstGeom prst="rect">
            <a:avLst/>
          </a:prstGeom>
          <a:noFill/>
        </p:spPr>
        <p:txBody>
          <a:bodyPr wrap="none" rtlCol="0">
            <a:spAutoFit/>
          </a:bodyPr>
          <a:lstStyle/>
          <a:p>
            <a:r>
              <a:rPr lang="en-US" dirty="0"/>
              <a:t>50</a:t>
            </a:r>
          </a:p>
        </p:txBody>
      </p:sp>
      <p:sp>
        <p:nvSpPr>
          <p:cNvPr id="6" name="TextBox 5">
            <a:extLst>
              <a:ext uri="{FF2B5EF4-FFF2-40B4-BE49-F238E27FC236}">
                <a16:creationId xmlns:a16="http://schemas.microsoft.com/office/drawing/2014/main" id="{9A2F4F76-127E-787A-D2D3-BBEDC66DD373}"/>
              </a:ext>
            </a:extLst>
          </p:cNvPr>
          <p:cNvSpPr txBox="1"/>
          <p:nvPr/>
        </p:nvSpPr>
        <p:spPr>
          <a:xfrm>
            <a:off x="163691" y="3638622"/>
            <a:ext cx="418704" cy="369332"/>
          </a:xfrm>
          <a:prstGeom prst="rect">
            <a:avLst/>
          </a:prstGeom>
          <a:noFill/>
        </p:spPr>
        <p:txBody>
          <a:bodyPr wrap="none" rtlCol="0">
            <a:spAutoFit/>
          </a:bodyPr>
          <a:lstStyle/>
          <a:p>
            <a:r>
              <a:rPr lang="en-US" dirty="0"/>
              <a:t>30</a:t>
            </a:r>
          </a:p>
        </p:txBody>
      </p:sp>
      <p:sp>
        <p:nvSpPr>
          <p:cNvPr id="7" name="TextBox 6">
            <a:extLst>
              <a:ext uri="{FF2B5EF4-FFF2-40B4-BE49-F238E27FC236}">
                <a16:creationId xmlns:a16="http://schemas.microsoft.com/office/drawing/2014/main" id="{547A6EB1-45B8-F6C9-06AE-EE1B466FC599}"/>
              </a:ext>
            </a:extLst>
          </p:cNvPr>
          <p:cNvSpPr txBox="1"/>
          <p:nvPr/>
        </p:nvSpPr>
        <p:spPr>
          <a:xfrm>
            <a:off x="179755" y="4425146"/>
            <a:ext cx="418704" cy="369332"/>
          </a:xfrm>
          <a:prstGeom prst="rect">
            <a:avLst/>
          </a:prstGeom>
          <a:noFill/>
        </p:spPr>
        <p:txBody>
          <a:bodyPr wrap="none" rtlCol="0">
            <a:spAutoFit/>
          </a:bodyPr>
          <a:lstStyle/>
          <a:p>
            <a:r>
              <a:rPr lang="en-US" dirty="0"/>
              <a:t>15</a:t>
            </a:r>
          </a:p>
        </p:txBody>
      </p:sp>
      <p:sp>
        <p:nvSpPr>
          <p:cNvPr id="9" name="TextBox 8">
            <a:extLst>
              <a:ext uri="{FF2B5EF4-FFF2-40B4-BE49-F238E27FC236}">
                <a16:creationId xmlns:a16="http://schemas.microsoft.com/office/drawing/2014/main" id="{0A857907-508B-A814-A639-CF250C149F04}"/>
              </a:ext>
            </a:extLst>
          </p:cNvPr>
          <p:cNvSpPr txBox="1"/>
          <p:nvPr/>
        </p:nvSpPr>
        <p:spPr>
          <a:xfrm>
            <a:off x="26862" y="2009606"/>
            <a:ext cx="542136" cy="369332"/>
          </a:xfrm>
          <a:prstGeom prst="rect">
            <a:avLst/>
          </a:prstGeom>
          <a:noFill/>
        </p:spPr>
        <p:txBody>
          <a:bodyPr wrap="none" rtlCol="0">
            <a:spAutoFit/>
          </a:bodyPr>
          <a:lstStyle/>
          <a:p>
            <a:r>
              <a:rPr lang="en-US" dirty="0" err="1"/>
              <a:t>kDa</a:t>
            </a:r>
            <a:endParaRPr lang="en-US" dirty="0"/>
          </a:p>
        </p:txBody>
      </p:sp>
      <p:sp>
        <p:nvSpPr>
          <p:cNvPr id="10" name="TextBox 9">
            <a:extLst>
              <a:ext uri="{FF2B5EF4-FFF2-40B4-BE49-F238E27FC236}">
                <a16:creationId xmlns:a16="http://schemas.microsoft.com/office/drawing/2014/main" id="{671EB83C-38D7-57F7-7266-270F7AFC6BFF}"/>
              </a:ext>
            </a:extLst>
          </p:cNvPr>
          <p:cNvSpPr txBox="1"/>
          <p:nvPr/>
        </p:nvSpPr>
        <p:spPr>
          <a:xfrm>
            <a:off x="280709" y="4872079"/>
            <a:ext cx="301686" cy="369332"/>
          </a:xfrm>
          <a:prstGeom prst="rect">
            <a:avLst/>
          </a:prstGeom>
          <a:noFill/>
        </p:spPr>
        <p:txBody>
          <a:bodyPr wrap="none" rtlCol="0">
            <a:spAutoFit/>
          </a:bodyPr>
          <a:lstStyle/>
          <a:p>
            <a:r>
              <a:rPr lang="en-US" dirty="0"/>
              <a:t>8</a:t>
            </a:r>
          </a:p>
        </p:txBody>
      </p:sp>
      <p:sp>
        <p:nvSpPr>
          <p:cNvPr id="11" name="Title 10">
            <a:extLst>
              <a:ext uri="{FF2B5EF4-FFF2-40B4-BE49-F238E27FC236}">
                <a16:creationId xmlns:a16="http://schemas.microsoft.com/office/drawing/2014/main" id="{08DC09C5-B9F6-59E3-617B-0A8C0002EF58}"/>
              </a:ext>
            </a:extLst>
          </p:cNvPr>
          <p:cNvSpPr>
            <a:spLocks noGrp="1"/>
          </p:cNvSpPr>
          <p:nvPr>
            <p:ph type="title"/>
          </p:nvPr>
        </p:nvSpPr>
        <p:spPr/>
        <p:txBody>
          <a:bodyPr/>
          <a:lstStyle/>
          <a:p>
            <a:r>
              <a:rPr lang="en-US" dirty="0"/>
              <a:t>No cross-reactivity in antibodies</a:t>
            </a:r>
          </a:p>
        </p:txBody>
      </p:sp>
    </p:spTree>
    <p:extLst>
      <p:ext uri="{BB962C8B-B14F-4D97-AF65-F5344CB8AC3E}">
        <p14:creationId xmlns:p14="http://schemas.microsoft.com/office/powerpoint/2010/main" val="2164943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na test&#10;&#10;Description automatically generated">
            <a:extLst>
              <a:ext uri="{FF2B5EF4-FFF2-40B4-BE49-F238E27FC236}">
                <a16:creationId xmlns:a16="http://schemas.microsoft.com/office/drawing/2014/main" id="{B2FBB924-3412-FB45-A754-AEC4C5F4BD6D}"/>
              </a:ext>
            </a:extLst>
          </p:cNvPr>
          <p:cNvPicPr>
            <a:picLocks noChangeAspect="1"/>
          </p:cNvPicPr>
          <p:nvPr/>
        </p:nvPicPr>
        <p:blipFill>
          <a:blip r:embed="rId2"/>
          <a:stretch>
            <a:fillRect/>
          </a:stretch>
        </p:blipFill>
        <p:spPr>
          <a:xfrm>
            <a:off x="2787750" y="1543702"/>
            <a:ext cx="6616499" cy="4884715"/>
          </a:xfrm>
          <a:prstGeom prst="rect">
            <a:avLst/>
          </a:prstGeom>
        </p:spPr>
      </p:pic>
      <p:sp>
        <p:nvSpPr>
          <p:cNvPr id="6" name="TextBox 5">
            <a:extLst>
              <a:ext uri="{FF2B5EF4-FFF2-40B4-BE49-F238E27FC236}">
                <a16:creationId xmlns:a16="http://schemas.microsoft.com/office/drawing/2014/main" id="{36554D09-01C3-0086-DE51-0AD944A2BE1B}"/>
              </a:ext>
            </a:extLst>
          </p:cNvPr>
          <p:cNvSpPr txBox="1"/>
          <p:nvPr/>
        </p:nvSpPr>
        <p:spPr>
          <a:xfrm>
            <a:off x="-1231284" y="5007429"/>
            <a:ext cx="1211935" cy="923330"/>
          </a:xfrm>
          <a:prstGeom prst="rect">
            <a:avLst/>
          </a:prstGeom>
          <a:noFill/>
        </p:spPr>
        <p:txBody>
          <a:bodyPr wrap="none" rtlCol="0">
            <a:spAutoFit/>
          </a:bodyPr>
          <a:lstStyle/>
          <a:p>
            <a:r>
              <a:rPr lang="en-US" dirty="0"/>
              <a:t>HA-IP</a:t>
            </a:r>
          </a:p>
          <a:p>
            <a:r>
              <a:rPr lang="en-US" dirty="0"/>
              <a:t>12/21/23</a:t>
            </a:r>
          </a:p>
          <a:p>
            <a:r>
              <a:rPr lang="en-US" dirty="0"/>
              <a:t>Silver Stain</a:t>
            </a:r>
          </a:p>
        </p:txBody>
      </p:sp>
      <p:sp>
        <p:nvSpPr>
          <p:cNvPr id="7" name="TextBox 6">
            <a:extLst>
              <a:ext uri="{FF2B5EF4-FFF2-40B4-BE49-F238E27FC236}">
                <a16:creationId xmlns:a16="http://schemas.microsoft.com/office/drawing/2014/main" id="{DBCE1A72-1D6F-8F99-25FF-D3CEFC0409E7}"/>
              </a:ext>
            </a:extLst>
          </p:cNvPr>
          <p:cNvSpPr txBox="1"/>
          <p:nvPr/>
        </p:nvSpPr>
        <p:spPr>
          <a:xfrm>
            <a:off x="4124803" y="873835"/>
            <a:ext cx="519694" cy="369332"/>
          </a:xfrm>
          <a:prstGeom prst="rect">
            <a:avLst/>
          </a:prstGeom>
          <a:noFill/>
        </p:spPr>
        <p:txBody>
          <a:bodyPr wrap="none" rtlCol="0">
            <a:spAutoFit/>
          </a:bodyPr>
          <a:lstStyle/>
          <a:p>
            <a:r>
              <a:rPr lang="en-US" dirty="0"/>
              <a:t>FT1</a:t>
            </a:r>
          </a:p>
        </p:txBody>
      </p:sp>
      <p:sp>
        <p:nvSpPr>
          <p:cNvPr id="8" name="TextBox 7">
            <a:extLst>
              <a:ext uri="{FF2B5EF4-FFF2-40B4-BE49-F238E27FC236}">
                <a16:creationId xmlns:a16="http://schemas.microsoft.com/office/drawing/2014/main" id="{C58C524E-E076-3865-FBDD-FC08E19EA64A}"/>
              </a:ext>
            </a:extLst>
          </p:cNvPr>
          <p:cNvSpPr txBox="1"/>
          <p:nvPr/>
        </p:nvSpPr>
        <p:spPr>
          <a:xfrm>
            <a:off x="4864567" y="875774"/>
            <a:ext cx="519694" cy="369332"/>
          </a:xfrm>
          <a:prstGeom prst="rect">
            <a:avLst/>
          </a:prstGeom>
          <a:noFill/>
        </p:spPr>
        <p:txBody>
          <a:bodyPr wrap="none" rtlCol="0">
            <a:spAutoFit/>
          </a:bodyPr>
          <a:lstStyle/>
          <a:p>
            <a:r>
              <a:rPr lang="en-US" dirty="0"/>
              <a:t>FT2</a:t>
            </a:r>
          </a:p>
        </p:txBody>
      </p:sp>
      <p:sp>
        <p:nvSpPr>
          <p:cNvPr id="9" name="TextBox 8">
            <a:extLst>
              <a:ext uri="{FF2B5EF4-FFF2-40B4-BE49-F238E27FC236}">
                <a16:creationId xmlns:a16="http://schemas.microsoft.com/office/drawing/2014/main" id="{483440B2-FB77-7D7C-96CF-67A7756062F5}"/>
              </a:ext>
            </a:extLst>
          </p:cNvPr>
          <p:cNvSpPr txBox="1"/>
          <p:nvPr/>
        </p:nvSpPr>
        <p:spPr>
          <a:xfrm>
            <a:off x="5631777" y="873835"/>
            <a:ext cx="519694" cy="369332"/>
          </a:xfrm>
          <a:prstGeom prst="rect">
            <a:avLst/>
          </a:prstGeom>
          <a:noFill/>
        </p:spPr>
        <p:txBody>
          <a:bodyPr wrap="none" rtlCol="0">
            <a:spAutoFit/>
          </a:bodyPr>
          <a:lstStyle/>
          <a:p>
            <a:r>
              <a:rPr lang="en-US" dirty="0"/>
              <a:t>FT3</a:t>
            </a:r>
          </a:p>
        </p:txBody>
      </p:sp>
      <p:sp>
        <p:nvSpPr>
          <p:cNvPr id="10" name="TextBox 9">
            <a:extLst>
              <a:ext uri="{FF2B5EF4-FFF2-40B4-BE49-F238E27FC236}">
                <a16:creationId xmlns:a16="http://schemas.microsoft.com/office/drawing/2014/main" id="{749ABFAE-416B-8E4A-4F11-9DF54BAF289A}"/>
              </a:ext>
            </a:extLst>
          </p:cNvPr>
          <p:cNvSpPr txBox="1"/>
          <p:nvPr/>
        </p:nvSpPr>
        <p:spPr>
          <a:xfrm>
            <a:off x="6336793" y="888122"/>
            <a:ext cx="519694" cy="369332"/>
          </a:xfrm>
          <a:prstGeom prst="rect">
            <a:avLst/>
          </a:prstGeom>
          <a:noFill/>
        </p:spPr>
        <p:txBody>
          <a:bodyPr wrap="square" rtlCol="0">
            <a:spAutoFit/>
          </a:bodyPr>
          <a:lstStyle/>
          <a:p>
            <a:r>
              <a:rPr lang="en-US" dirty="0"/>
              <a:t>FT4</a:t>
            </a:r>
          </a:p>
        </p:txBody>
      </p:sp>
      <p:sp>
        <p:nvSpPr>
          <p:cNvPr id="11" name="TextBox 10">
            <a:extLst>
              <a:ext uri="{FF2B5EF4-FFF2-40B4-BE49-F238E27FC236}">
                <a16:creationId xmlns:a16="http://schemas.microsoft.com/office/drawing/2014/main" id="{879A52FA-DACC-A903-FE0E-345FFE00B119}"/>
              </a:ext>
            </a:extLst>
          </p:cNvPr>
          <p:cNvSpPr txBox="1"/>
          <p:nvPr/>
        </p:nvSpPr>
        <p:spPr>
          <a:xfrm>
            <a:off x="6982851" y="623492"/>
            <a:ext cx="915122" cy="646331"/>
          </a:xfrm>
          <a:prstGeom prst="rect">
            <a:avLst/>
          </a:prstGeom>
          <a:noFill/>
        </p:spPr>
        <p:txBody>
          <a:bodyPr wrap="none" rtlCol="0">
            <a:spAutoFit/>
          </a:bodyPr>
          <a:lstStyle/>
          <a:p>
            <a:r>
              <a:rPr lang="en-US" dirty="0"/>
              <a:t>Anti-HA</a:t>
            </a:r>
          </a:p>
          <a:p>
            <a:r>
              <a:rPr lang="en-US" dirty="0"/>
              <a:t>Beads</a:t>
            </a:r>
          </a:p>
        </p:txBody>
      </p:sp>
      <p:sp>
        <p:nvSpPr>
          <p:cNvPr id="12" name="TextBox 11">
            <a:extLst>
              <a:ext uri="{FF2B5EF4-FFF2-40B4-BE49-F238E27FC236}">
                <a16:creationId xmlns:a16="http://schemas.microsoft.com/office/drawing/2014/main" id="{E4C5D8A7-0A08-E399-D8DA-7F4DF7DC35DC}"/>
              </a:ext>
            </a:extLst>
          </p:cNvPr>
          <p:cNvSpPr txBox="1"/>
          <p:nvPr/>
        </p:nvSpPr>
        <p:spPr>
          <a:xfrm>
            <a:off x="8198479" y="885979"/>
            <a:ext cx="511679" cy="369332"/>
          </a:xfrm>
          <a:prstGeom prst="rect">
            <a:avLst/>
          </a:prstGeom>
          <a:noFill/>
        </p:spPr>
        <p:txBody>
          <a:bodyPr wrap="none" rtlCol="0">
            <a:spAutoFit/>
          </a:bodyPr>
          <a:lstStyle/>
          <a:p>
            <a:r>
              <a:rPr lang="en-US" dirty="0"/>
              <a:t>EL1</a:t>
            </a:r>
          </a:p>
        </p:txBody>
      </p:sp>
      <p:sp>
        <p:nvSpPr>
          <p:cNvPr id="13" name="TextBox 12">
            <a:extLst>
              <a:ext uri="{FF2B5EF4-FFF2-40B4-BE49-F238E27FC236}">
                <a16:creationId xmlns:a16="http://schemas.microsoft.com/office/drawing/2014/main" id="{064A3149-F177-688C-5E17-9DA4E14A213A}"/>
              </a:ext>
            </a:extLst>
          </p:cNvPr>
          <p:cNvSpPr txBox="1"/>
          <p:nvPr/>
        </p:nvSpPr>
        <p:spPr>
          <a:xfrm>
            <a:off x="3363719" y="880535"/>
            <a:ext cx="479683" cy="369332"/>
          </a:xfrm>
          <a:prstGeom prst="rect">
            <a:avLst/>
          </a:prstGeom>
          <a:noFill/>
        </p:spPr>
        <p:txBody>
          <a:bodyPr wrap="none" rtlCol="0">
            <a:spAutoFit/>
          </a:bodyPr>
          <a:lstStyle/>
          <a:p>
            <a:r>
              <a:rPr lang="en-US" dirty="0"/>
              <a:t>LYS</a:t>
            </a:r>
          </a:p>
        </p:txBody>
      </p:sp>
      <p:sp>
        <p:nvSpPr>
          <p:cNvPr id="14" name="TextBox 13">
            <a:extLst>
              <a:ext uri="{FF2B5EF4-FFF2-40B4-BE49-F238E27FC236}">
                <a16:creationId xmlns:a16="http://schemas.microsoft.com/office/drawing/2014/main" id="{1C16BDD8-4F00-8A0D-4055-BEA90F0EBD72}"/>
              </a:ext>
            </a:extLst>
          </p:cNvPr>
          <p:cNvSpPr txBox="1"/>
          <p:nvPr/>
        </p:nvSpPr>
        <p:spPr>
          <a:xfrm rot="18468782">
            <a:off x="7573448" y="926400"/>
            <a:ext cx="783163" cy="369332"/>
          </a:xfrm>
          <a:prstGeom prst="rect">
            <a:avLst/>
          </a:prstGeom>
          <a:noFill/>
        </p:spPr>
        <p:txBody>
          <a:bodyPr wrap="none" rtlCol="0">
            <a:spAutoFit/>
          </a:bodyPr>
          <a:lstStyle/>
          <a:p>
            <a:r>
              <a:rPr lang="en-US" dirty="0"/>
              <a:t>Empty</a:t>
            </a:r>
          </a:p>
        </p:txBody>
      </p:sp>
      <p:sp>
        <p:nvSpPr>
          <p:cNvPr id="15" name="TextBox 14">
            <a:extLst>
              <a:ext uri="{FF2B5EF4-FFF2-40B4-BE49-F238E27FC236}">
                <a16:creationId xmlns:a16="http://schemas.microsoft.com/office/drawing/2014/main" id="{3041AD91-91CA-1687-2D49-86F9F9F52831}"/>
              </a:ext>
            </a:extLst>
          </p:cNvPr>
          <p:cNvSpPr txBox="1"/>
          <p:nvPr/>
        </p:nvSpPr>
        <p:spPr>
          <a:xfrm>
            <a:off x="6252931" y="1195530"/>
            <a:ext cx="300082" cy="369332"/>
          </a:xfrm>
          <a:prstGeom prst="rect">
            <a:avLst/>
          </a:prstGeom>
          <a:noFill/>
        </p:spPr>
        <p:txBody>
          <a:bodyPr wrap="none" rtlCol="0">
            <a:spAutoFit/>
          </a:bodyPr>
          <a:lstStyle/>
          <a:p>
            <a:r>
              <a:rPr lang="en-US" dirty="0"/>
              <a:t>+</a:t>
            </a:r>
          </a:p>
        </p:txBody>
      </p:sp>
      <p:sp>
        <p:nvSpPr>
          <p:cNvPr id="16" name="TextBox 15">
            <a:extLst>
              <a:ext uri="{FF2B5EF4-FFF2-40B4-BE49-F238E27FC236}">
                <a16:creationId xmlns:a16="http://schemas.microsoft.com/office/drawing/2014/main" id="{F17D1861-B278-E3C8-C7E4-27498A3AF357}"/>
              </a:ext>
            </a:extLst>
          </p:cNvPr>
          <p:cNvSpPr txBox="1"/>
          <p:nvPr/>
        </p:nvSpPr>
        <p:spPr>
          <a:xfrm>
            <a:off x="5506829" y="1203859"/>
            <a:ext cx="255204" cy="369332"/>
          </a:xfrm>
          <a:prstGeom prst="rect">
            <a:avLst/>
          </a:prstGeom>
          <a:noFill/>
        </p:spPr>
        <p:txBody>
          <a:bodyPr wrap="square" rtlCol="0">
            <a:spAutoFit/>
          </a:bodyPr>
          <a:lstStyle/>
          <a:p>
            <a:r>
              <a:rPr lang="en-US" dirty="0"/>
              <a:t>+</a:t>
            </a:r>
          </a:p>
        </p:txBody>
      </p:sp>
      <p:sp>
        <p:nvSpPr>
          <p:cNvPr id="17" name="TextBox 16">
            <a:extLst>
              <a:ext uri="{FF2B5EF4-FFF2-40B4-BE49-F238E27FC236}">
                <a16:creationId xmlns:a16="http://schemas.microsoft.com/office/drawing/2014/main" id="{49B5662A-4ED1-6335-1E4C-E645260C4492}"/>
              </a:ext>
            </a:extLst>
          </p:cNvPr>
          <p:cNvSpPr txBox="1"/>
          <p:nvPr/>
        </p:nvSpPr>
        <p:spPr>
          <a:xfrm>
            <a:off x="7006504" y="1185154"/>
            <a:ext cx="300082" cy="369332"/>
          </a:xfrm>
          <a:prstGeom prst="rect">
            <a:avLst/>
          </a:prstGeom>
          <a:noFill/>
        </p:spPr>
        <p:txBody>
          <a:bodyPr wrap="none" rtlCol="0">
            <a:spAutoFit/>
          </a:bodyPr>
          <a:lstStyle/>
          <a:p>
            <a:r>
              <a:rPr lang="en-US" dirty="0"/>
              <a:t>+</a:t>
            </a:r>
          </a:p>
        </p:txBody>
      </p:sp>
      <p:sp>
        <p:nvSpPr>
          <p:cNvPr id="18" name="TextBox 17">
            <a:extLst>
              <a:ext uri="{FF2B5EF4-FFF2-40B4-BE49-F238E27FC236}">
                <a16:creationId xmlns:a16="http://schemas.microsoft.com/office/drawing/2014/main" id="{13B481CF-DCFA-5E63-A451-BAC9222F31EA}"/>
              </a:ext>
            </a:extLst>
          </p:cNvPr>
          <p:cNvSpPr txBox="1"/>
          <p:nvPr/>
        </p:nvSpPr>
        <p:spPr>
          <a:xfrm>
            <a:off x="4072269" y="1197152"/>
            <a:ext cx="300082" cy="369332"/>
          </a:xfrm>
          <a:prstGeom prst="rect">
            <a:avLst/>
          </a:prstGeom>
          <a:noFill/>
        </p:spPr>
        <p:txBody>
          <a:bodyPr wrap="square" rtlCol="0">
            <a:spAutoFit/>
          </a:bodyPr>
          <a:lstStyle/>
          <a:p>
            <a:r>
              <a:rPr lang="en-US" dirty="0"/>
              <a:t>+</a:t>
            </a:r>
          </a:p>
        </p:txBody>
      </p:sp>
      <p:sp>
        <p:nvSpPr>
          <p:cNvPr id="19" name="TextBox 18">
            <a:extLst>
              <a:ext uri="{FF2B5EF4-FFF2-40B4-BE49-F238E27FC236}">
                <a16:creationId xmlns:a16="http://schemas.microsoft.com/office/drawing/2014/main" id="{8B2424BA-88F8-ED55-2D1C-C28459882413}"/>
              </a:ext>
            </a:extLst>
          </p:cNvPr>
          <p:cNvSpPr txBox="1"/>
          <p:nvPr/>
        </p:nvSpPr>
        <p:spPr>
          <a:xfrm>
            <a:off x="4799371" y="1208441"/>
            <a:ext cx="300082" cy="369332"/>
          </a:xfrm>
          <a:prstGeom prst="rect">
            <a:avLst/>
          </a:prstGeom>
          <a:noFill/>
        </p:spPr>
        <p:txBody>
          <a:bodyPr wrap="none" rtlCol="0">
            <a:spAutoFit/>
          </a:bodyPr>
          <a:lstStyle/>
          <a:p>
            <a:r>
              <a:rPr lang="en-US" dirty="0"/>
              <a:t>+</a:t>
            </a:r>
          </a:p>
        </p:txBody>
      </p:sp>
      <p:sp>
        <p:nvSpPr>
          <p:cNvPr id="20" name="TextBox 19">
            <a:extLst>
              <a:ext uri="{FF2B5EF4-FFF2-40B4-BE49-F238E27FC236}">
                <a16:creationId xmlns:a16="http://schemas.microsoft.com/office/drawing/2014/main" id="{6B0E7B99-980A-1A1B-D692-50D188296A51}"/>
              </a:ext>
            </a:extLst>
          </p:cNvPr>
          <p:cNvSpPr txBox="1"/>
          <p:nvPr/>
        </p:nvSpPr>
        <p:spPr>
          <a:xfrm>
            <a:off x="3262000" y="1204732"/>
            <a:ext cx="233208" cy="369332"/>
          </a:xfrm>
          <a:prstGeom prst="rect">
            <a:avLst/>
          </a:prstGeom>
          <a:noFill/>
        </p:spPr>
        <p:txBody>
          <a:bodyPr wrap="square" rtlCol="0">
            <a:spAutoFit/>
          </a:bodyPr>
          <a:lstStyle/>
          <a:p>
            <a:r>
              <a:rPr lang="en-US" dirty="0"/>
              <a:t>+</a:t>
            </a:r>
          </a:p>
        </p:txBody>
      </p:sp>
      <p:sp>
        <p:nvSpPr>
          <p:cNvPr id="21" name="TextBox 20">
            <a:extLst>
              <a:ext uri="{FF2B5EF4-FFF2-40B4-BE49-F238E27FC236}">
                <a16:creationId xmlns:a16="http://schemas.microsoft.com/office/drawing/2014/main" id="{2B1D56DC-CD99-BFE9-5FD8-797DE262CA2A}"/>
              </a:ext>
            </a:extLst>
          </p:cNvPr>
          <p:cNvSpPr txBox="1"/>
          <p:nvPr/>
        </p:nvSpPr>
        <p:spPr>
          <a:xfrm>
            <a:off x="8126314" y="1185154"/>
            <a:ext cx="300082" cy="369332"/>
          </a:xfrm>
          <a:prstGeom prst="rect">
            <a:avLst/>
          </a:prstGeom>
          <a:noFill/>
        </p:spPr>
        <p:txBody>
          <a:bodyPr wrap="none" rtlCol="0">
            <a:spAutoFit/>
          </a:bodyPr>
          <a:lstStyle/>
          <a:p>
            <a:r>
              <a:rPr lang="en-US" dirty="0"/>
              <a:t>+</a:t>
            </a:r>
          </a:p>
        </p:txBody>
      </p:sp>
      <p:sp>
        <p:nvSpPr>
          <p:cNvPr id="22" name="TextBox 21">
            <a:extLst>
              <a:ext uri="{FF2B5EF4-FFF2-40B4-BE49-F238E27FC236}">
                <a16:creationId xmlns:a16="http://schemas.microsoft.com/office/drawing/2014/main" id="{4DDC1B22-F9F6-8DB1-9113-407BD6AE3779}"/>
              </a:ext>
            </a:extLst>
          </p:cNvPr>
          <p:cNvSpPr txBox="1"/>
          <p:nvPr/>
        </p:nvSpPr>
        <p:spPr>
          <a:xfrm>
            <a:off x="5880516" y="1191924"/>
            <a:ext cx="255198" cy="369332"/>
          </a:xfrm>
          <a:prstGeom prst="rect">
            <a:avLst/>
          </a:prstGeom>
          <a:noFill/>
        </p:spPr>
        <p:txBody>
          <a:bodyPr wrap="none" rtlCol="0">
            <a:spAutoFit/>
          </a:bodyPr>
          <a:lstStyle/>
          <a:p>
            <a:r>
              <a:rPr lang="en-US" dirty="0"/>
              <a:t>-</a:t>
            </a:r>
          </a:p>
        </p:txBody>
      </p:sp>
      <p:sp>
        <p:nvSpPr>
          <p:cNvPr id="23" name="TextBox 22">
            <a:extLst>
              <a:ext uri="{FF2B5EF4-FFF2-40B4-BE49-F238E27FC236}">
                <a16:creationId xmlns:a16="http://schemas.microsoft.com/office/drawing/2014/main" id="{ED24D2D2-970D-2B9A-7FA0-3C3489631CA3}"/>
              </a:ext>
            </a:extLst>
          </p:cNvPr>
          <p:cNvSpPr txBox="1"/>
          <p:nvPr/>
        </p:nvSpPr>
        <p:spPr>
          <a:xfrm>
            <a:off x="7398572" y="1178994"/>
            <a:ext cx="255198" cy="369332"/>
          </a:xfrm>
          <a:prstGeom prst="rect">
            <a:avLst/>
          </a:prstGeom>
          <a:noFill/>
        </p:spPr>
        <p:txBody>
          <a:bodyPr wrap="none" rtlCol="0">
            <a:spAutoFit/>
          </a:bodyPr>
          <a:lstStyle/>
          <a:p>
            <a:r>
              <a:rPr lang="en-US" dirty="0"/>
              <a:t>-</a:t>
            </a:r>
          </a:p>
        </p:txBody>
      </p:sp>
      <p:sp>
        <p:nvSpPr>
          <p:cNvPr id="24" name="TextBox 23">
            <a:extLst>
              <a:ext uri="{FF2B5EF4-FFF2-40B4-BE49-F238E27FC236}">
                <a16:creationId xmlns:a16="http://schemas.microsoft.com/office/drawing/2014/main" id="{45435364-4DBE-9901-6353-E2DB18A72FBE}"/>
              </a:ext>
            </a:extLst>
          </p:cNvPr>
          <p:cNvSpPr txBox="1"/>
          <p:nvPr/>
        </p:nvSpPr>
        <p:spPr>
          <a:xfrm>
            <a:off x="5158504" y="1191924"/>
            <a:ext cx="255198" cy="369332"/>
          </a:xfrm>
          <a:prstGeom prst="rect">
            <a:avLst/>
          </a:prstGeom>
          <a:noFill/>
        </p:spPr>
        <p:txBody>
          <a:bodyPr wrap="none" rtlCol="0">
            <a:spAutoFit/>
          </a:bodyPr>
          <a:lstStyle/>
          <a:p>
            <a:r>
              <a:rPr lang="en-US" dirty="0"/>
              <a:t>-</a:t>
            </a:r>
          </a:p>
        </p:txBody>
      </p:sp>
      <p:sp>
        <p:nvSpPr>
          <p:cNvPr id="25" name="TextBox 24">
            <a:extLst>
              <a:ext uri="{FF2B5EF4-FFF2-40B4-BE49-F238E27FC236}">
                <a16:creationId xmlns:a16="http://schemas.microsoft.com/office/drawing/2014/main" id="{15F6E17B-F78C-AF2B-AD46-E7AE322CD320}"/>
              </a:ext>
            </a:extLst>
          </p:cNvPr>
          <p:cNvSpPr txBox="1"/>
          <p:nvPr/>
        </p:nvSpPr>
        <p:spPr>
          <a:xfrm>
            <a:off x="6626612" y="1189977"/>
            <a:ext cx="255198" cy="369332"/>
          </a:xfrm>
          <a:prstGeom prst="rect">
            <a:avLst/>
          </a:prstGeom>
          <a:noFill/>
        </p:spPr>
        <p:txBody>
          <a:bodyPr wrap="none" rtlCol="0">
            <a:spAutoFit/>
          </a:bodyPr>
          <a:lstStyle/>
          <a:p>
            <a:r>
              <a:rPr lang="en-US" dirty="0"/>
              <a:t>-</a:t>
            </a:r>
          </a:p>
        </p:txBody>
      </p:sp>
      <p:sp>
        <p:nvSpPr>
          <p:cNvPr id="26" name="TextBox 25">
            <a:extLst>
              <a:ext uri="{FF2B5EF4-FFF2-40B4-BE49-F238E27FC236}">
                <a16:creationId xmlns:a16="http://schemas.microsoft.com/office/drawing/2014/main" id="{57A9C533-E414-2672-FABA-08DBFD540E39}"/>
              </a:ext>
            </a:extLst>
          </p:cNvPr>
          <p:cNvSpPr txBox="1"/>
          <p:nvPr/>
        </p:nvSpPr>
        <p:spPr>
          <a:xfrm>
            <a:off x="4434598" y="1197152"/>
            <a:ext cx="255198" cy="369332"/>
          </a:xfrm>
          <a:prstGeom prst="rect">
            <a:avLst/>
          </a:prstGeom>
          <a:noFill/>
        </p:spPr>
        <p:txBody>
          <a:bodyPr wrap="none" rtlCol="0">
            <a:spAutoFit/>
          </a:bodyPr>
          <a:lstStyle/>
          <a:p>
            <a:r>
              <a:rPr lang="en-US" dirty="0"/>
              <a:t>-</a:t>
            </a:r>
          </a:p>
        </p:txBody>
      </p:sp>
      <p:sp>
        <p:nvSpPr>
          <p:cNvPr id="27" name="TextBox 26">
            <a:extLst>
              <a:ext uri="{FF2B5EF4-FFF2-40B4-BE49-F238E27FC236}">
                <a16:creationId xmlns:a16="http://schemas.microsoft.com/office/drawing/2014/main" id="{3C901E06-9935-EDEF-F82C-F5236A8F00A5}"/>
              </a:ext>
            </a:extLst>
          </p:cNvPr>
          <p:cNvSpPr txBox="1"/>
          <p:nvPr/>
        </p:nvSpPr>
        <p:spPr>
          <a:xfrm>
            <a:off x="8548246" y="1188171"/>
            <a:ext cx="255198" cy="369332"/>
          </a:xfrm>
          <a:prstGeom prst="rect">
            <a:avLst/>
          </a:prstGeom>
          <a:noFill/>
        </p:spPr>
        <p:txBody>
          <a:bodyPr wrap="none" rtlCol="0">
            <a:spAutoFit/>
          </a:bodyPr>
          <a:lstStyle/>
          <a:p>
            <a:r>
              <a:rPr lang="en-US" dirty="0"/>
              <a:t>-</a:t>
            </a:r>
          </a:p>
        </p:txBody>
      </p:sp>
      <p:sp>
        <p:nvSpPr>
          <p:cNvPr id="28" name="TextBox 27">
            <a:extLst>
              <a:ext uri="{FF2B5EF4-FFF2-40B4-BE49-F238E27FC236}">
                <a16:creationId xmlns:a16="http://schemas.microsoft.com/office/drawing/2014/main" id="{E2273D4A-6823-B890-55B6-66F821DAAF43}"/>
              </a:ext>
            </a:extLst>
          </p:cNvPr>
          <p:cNvSpPr txBox="1"/>
          <p:nvPr/>
        </p:nvSpPr>
        <p:spPr>
          <a:xfrm>
            <a:off x="3662638" y="1193562"/>
            <a:ext cx="255198" cy="369332"/>
          </a:xfrm>
          <a:prstGeom prst="rect">
            <a:avLst/>
          </a:prstGeom>
          <a:noFill/>
        </p:spPr>
        <p:txBody>
          <a:bodyPr wrap="none" rtlCol="0">
            <a:spAutoFit/>
          </a:bodyPr>
          <a:lstStyle/>
          <a:p>
            <a:r>
              <a:rPr lang="en-US" dirty="0"/>
              <a:t>-</a:t>
            </a:r>
          </a:p>
        </p:txBody>
      </p:sp>
      <p:sp>
        <p:nvSpPr>
          <p:cNvPr id="30" name="TextBox 29">
            <a:extLst>
              <a:ext uri="{FF2B5EF4-FFF2-40B4-BE49-F238E27FC236}">
                <a16:creationId xmlns:a16="http://schemas.microsoft.com/office/drawing/2014/main" id="{07864F58-E5E7-5796-F6CC-6AFB252F684E}"/>
              </a:ext>
            </a:extLst>
          </p:cNvPr>
          <p:cNvSpPr txBox="1"/>
          <p:nvPr/>
        </p:nvSpPr>
        <p:spPr>
          <a:xfrm rot="18567404">
            <a:off x="8733385" y="668072"/>
            <a:ext cx="1207382" cy="646331"/>
          </a:xfrm>
          <a:prstGeom prst="rect">
            <a:avLst/>
          </a:prstGeom>
          <a:noFill/>
        </p:spPr>
        <p:txBody>
          <a:bodyPr wrap="none" rtlCol="0">
            <a:spAutoFit/>
          </a:bodyPr>
          <a:lstStyle/>
          <a:p>
            <a:r>
              <a:rPr lang="en-US" dirty="0"/>
              <a:t>Hannah’s</a:t>
            </a:r>
          </a:p>
          <a:p>
            <a:r>
              <a:rPr lang="en-US" dirty="0"/>
              <a:t>Ribosomes</a:t>
            </a:r>
          </a:p>
        </p:txBody>
      </p:sp>
      <p:sp>
        <p:nvSpPr>
          <p:cNvPr id="36" name="TextBox 35">
            <a:extLst>
              <a:ext uri="{FF2B5EF4-FFF2-40B4-BE49-F238E27FC236}">
                <a16:creationId xmlns:a16="http://schemas.microsoft.com/office/drawing/2014/main" id="{DA57F0D8-E9F8-F457-3EB0-03ADF900D83F}"/>
              </a:ext>
            </a:extLst>
          </p:cNvPr>
          <p:cNvSpPr txBox="1"/>
          <p:nvPr/>
        </p:nvSpPr>
        <p:spPr>
          <a:xfrm>
            <a:off x="2220291" y="1196799"/>
            <a:ext cx="542136" cy="369332"/>
          </a:xfrm>
          <a:prstGeom prst="rect">
            <a:avLst/>
          </a:prstGeom>
          <a:noFill/>
        </p:spPr>
        <p:txBody>
          <a:bodyPr wrap="none" rtlCol="0">
            <a:spAutoFit/>
          </a:bodyPr>
          <a:lstStyle/>
          <a:p>
            <a:r>
              <a:rPr lang="en-US" dirty="0"/>
              <a:t>kDa</a:t>
            </a:r>
          </a:p>
        </p:txBody>
      </p:sp>
      <p:sp>
        <p:nvSpPr>
          <p:cNvPr id="29" name="Title 28">
            <a:extLst>
              <a:ext uri="{FF2B5EF4-FFF2-40B4-BE49-F238E27FC236}">
                <a16:creationId xmlns:a16="http://schemas.microsoft.com/office/drawing/2014/main" id="{560F8AF6-28BE-D713-4A8D-BB84C48865BC}"/>
              </a:ext>
            </a:extLst>
          </p:cNvPr>
          <p:cNvSpPr>
            <a:spLocks noGrp="1"/>
          </p:cNvSpPr>
          <p:nvPr>
            <p:ph type="title"/>
          </p:nvPr>
        </p:nvSpPr>
        <p:spPr>
          <a:xfrm>
            <a:off x="155902" y="-328870"/>
            <a:ext cx="10515600" cy="892661"/>
          </a:xfrm>
        </p:spPr>
        <p:txBody>
          <a:bodyPr/>
          <a:lstStyle/>
          <a:p>
            <a:r>
              <a:rPr lang="en-US" dirty="0"/>
              <a:t>Pull-down of bS21-2 with HA tag</a:t>
            </a:r>
          </a:p>
        </p:txBody>
      </p:sp>
      <p:sp>
        <p:nvSpPr>
          <p:cNvPr id="38" name="TextBox 37">
            <a:extLst>
              <a:ext uri="{FF2B5EF4-FFF2-40B4-BE49-F238E27FC236}">
                <a16:creationId xmlns:a16="http://schemas.microsoft.com/office/drawing/2014/main" id="{4049BCC8-B710-FA72-1860-3388487EFAE2}"/>
              </a:ext>
            </a:extLst>
          </p:cNvPr>
          <p:cNvSpPr txBox="1"/>
          <p:nvPr/>
        </p:nvSpPr>
        <p:spPr>
          <a:xfrm flipH="1">
            <a:off x="2359064" y="4891069"/>
            <a:ext cx="728662" cy="369332"/>
          </a:xfrm>
          <a:prstGeom prst="rect">
            <a:avLst/>
          </a:prstGeom>
          <a:noFill/>
        </p:spPr>
        <p:txBody>
          <a:bodyPr wrap="square" rtlCol="0">
            <a:spAutoFit/>
          </a:bodyPr>
          <a:lstStyle/>
          <a:p>
            <a:r>
              <a:rPr lang="en-US" dirty="0"/>
              <a:t>20</a:t>
            </a:r>
          </a:p>
        </p:txBody>
      </p:sp>
      <p:sp>
        <p:nvSpPr>
          <p:cNvPr id="39" name="TextBox 38">
            <a:extLst>
              <a:ext uri="{FF2B5EF4-FFF2-40B4-BE49-F238E27FC236}">
                <a16:creationId xmlns:a16="http://schemas.microsoft.com/office/drawing/2014/main" id="{CF54BEE2-7B6D-3258-6A7A-F7D593F1D9AC}"/>
              </a:ext>
            </a:extLst>
          </p:cNvPr>
          <p:cNvSpPr txBox="1"/>
          <p:nvPr/>
        </p:nvSpPr>
        <p:spPr>
          <a:xfrm>
            <a:off x="2358288" y="5659743"/>
            <a:ext cx="429462" cy="369332"/>
          </a:xfrm>
          <a:prstGeom prst="rect">
            <a:avLst/>
          </a:prstGeom>
          <a:noFill/>
        </p:spPr>
        <p:txBody>
          <a:bodyPr wrap="square" rtlCol="0">
            <a:spAutoFit/>
          </a:bodyPr>
          <a:lstStyle/>
          <a:p>
            <a:r>
              <a:rPr lang="en-US" dirty="0"/>
              <a:t>10</a:t>
            </a:r>
          </a:p>
        </p:txBody>
      </p:sp>
      <p:sp>
        <p:nvSpPr>
          <p:cNvPr id="40" name="TextBox 39">
            <a:extLst>
              <a:ext uri="{FF2B5EF4-FFF2-40B4-BE49-F238E27FC236}">
                <a16:creationId xmlns:a16="http://schemas.microsoft.com/office/drawing/2014/main" id="{422CE114-FE5B-96F0-BB8D-F13B222303CB}"/>
              </a:ext>
            </a:extLst>
          </p:cNvPr>
          <p:cNvSpPr txBox="1"/>
          <p:nvPr/>
        </p:nvSpPr>
        <p:spPr>
          <a:xfrm>
            <a:off x="2352978" y="5284428"/>
            <a:ext cx="542136" cy="369332"/>
          </a:xfrm>
          <a:prstGeom prst="rect">
            <a:avLst/>
          </a:prstGeom>
          <a:noFill/>
        </p:spPr>
        <p:txBody>
          <a:bodyPr wrap="square" rtlCol="0">
            <a:spAutoFit/>
          </a:bodyPr>
          <a:lstStyle/>
          <a:p>
            <a:r>
              <a:rPr lang="en-US" dirty="0"/>
              <a:t>15</a:t>
            </a:r>
          </a:p>
        </p:txBody>
      </p:sp>
      <p:sp>
        <p:nvSpPr>
          <p:cNvPr id="41" name="TextBox 40">
            <a:extLst>
              <a:ext uri="{FF2B5EF4-FFF2-40B4-BE49-F238E27FC236}">
                <a16:creationId xmlns:a16="http://schemas.microsoft.com/office/drawing/2014/main" id="{99F62FBE-AB7C-6D43-732E-635B7359C739}"/>
              </a:ext>
            </a:extLst>
          </p:cNvPr>
          <p:cNvSpPr txBox="1"/>
          <p:nvPr/>
        </p:nvSpPr>
        <p:spPr>
          <a:xfrm>
            <a:off x="2346120" y="4343972"/>
            <a:ext cx="555851" cy="369332"/>
          </a:xfrm>
          <a:prstGeom prst="rect">
            <a:avLst/>
          </a:prstGeom>
          <a:noFill/>
        </p:spPr>
        <p:txBody>
          <a:bodyPr wrap="square" rtlCol="0">
            <a:spAutoFit/>
          </a:bodyPr>
          <a:lstStyle/>
          <a:p>
            <a:r>
              <a:rPr lang="en-US" dirty="0"/>
              <a:t>30</a:t>
            </a:r>
          </a:p>
        </p:txBody>
      </p:sp>
      <p:sp>
        <p:nvSpPr>
          <p:cNvPr id="42" name="TextBox 41">
            <a:extLst>
              <a:ext uri="{FF2B5EF4-FFF2-40B4-BE49-F238E27FC236}">
                <a16:creationId xmlns:a16="http://schemas.microsoft.com/office/drawing/2014/main" id="{D3DDF69A-D3FE-1899-D295-58F5C0DAE1DA}"/>
              </a:ext>
            </a:extLst>
          </p:cNvPr>
          <p:cNvSpPr txBox="1"/>
          <p:nvPr/>
        </p:nvSpPr>
        <p:spPr>
          <a:xfrm>
            <a:off x="2346120" y="3944630"/>
            <a:ext cx="555851" cy="369332"/>
          </a:xfrm>
          <a:prstGeom prst="rect">
            <a:avLst/>
          </a:prstGeom>
          <a:noFill/>
        </p:spPr>
        <p:txBody>
          <a:bodyPr wrap="square" rtlCol="0">
            <a:spAutoFit/>
          </a:bodyPr>
          <a:lstStyle/>
          <a:p>
            <a:r>
              <a:rPr lang="en-US" dirty="0"/>
              <a:t>40</a:t>
            </a:r>
          </a:p>
        </p:txBody>
      </p:sp>
      <p:sp>
        <p:nvSpPr>
          <p:cNvPr id="43" name="TextBox 42">
            <a:extLst>
              <a:ext uri="{FF2B5EF4-FFF2-40B4-BE49-F238E27FC236}">
                <a16:creationId xmlns:a16="http://schemas.microsoft.com/office/drawing/2014/main" id="{8FE4A3EC-EED6-6849-E27F-2AFBC90F0232}"/>
              </a:ext>
            </a:extLst>
          </p:cNvPr>
          <p:cNvSpPr txBox="1"/>
          <p:nvPr/>
        </p:nvSpPr>
        <p:spPr>
          <a:xfrm>
            <a:off x="2344419" y="3570266"/>
            <a:ext cx="555851" cy="369332"/>
          </a:xfrm>
          <a:prstGeom prst="rect">
            <a:avLst/>
          </a:prstGeom>
          <a:noFill/>
        </p:spPr>
        <p:txBody>
          <a:bodyPr wrap="square" rtlCol="0">
            <a:spAutoFit/>
          </a:bodyPr>
          <a:lstStyle/>
          <a:p>
            <a:r>
              <a:rPr lang="en-US" dirty="0"/>
              <a:t>50</a:t>
            </a:r>
          </a:p>
        </p:txBody>
      </p:sp>
      <p:sp>
        <p:nvSpPr>
          <p:cNvPr id="44" name="TextBox 43">
            <a:extLst>
              <a:ext uri="{FF2B5EF4-FFF2-40B4-BE49-F238E27FC236}">
                <a16:creationId xmlns:a16="http://schemas.microsoft.com/office/drawing/2014/main" id="{37FEE72D-EDE3-E2CF-2C77-05D08B44CFA9}"/>
              </a:ext>
            </a:extLst>
          </p:cNvPr>
          <p:cNvSpPr txBox="1"/>
          <p:nvPr/>
        </p:nvSpPr>
        <p:spPr>
          <a:xfrm>
            <a:off x="2342718" y="3326016"/>
            <a:ext cx="542135" cy="369332"/>
          </a:xfrm>
          <a:prstGeom prst="rect">
            <a:avLst/>
          </a:prstGeom>
          <a:noFill/>
        </p:spPr>
        <p:txBody>
          <a:bodyPr wrap="square" rtlCol="0">
            <a:spAutoFit/>
          </a:bodyPr>
          <a:lstStyle/>
          <a:p>
            <a:r>
              <a:rPr lang="en-US" dirty="0"/>
              <a:t>60</a:t>
            </a:r>
          </a:p>
        </p:txBody>
      </p:sp>
    </p:spTree>
    <p:extLst>
      <p:ext uri="{BB962C8B-B14F-4D97-AF65-F5344CB8AC3E}">
        <p14:creationId xmlns:p14="http://schemas.microsoft.com/office/powerpoint/2010/main" val="2064973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een and red light&#10;&#10;Description automatically generated">
            <a:extLst>
              <a:ext uri="{FF2B5EF4-FFF2-40B4-BE49-F238E27FC236}">
                <a16:creationId xmlns:a16="http://schemas.microsoft.com/office/drawing/2014/main" id="{43E88D3B-1E30-3866-E37D-59482E65F0DF}"/>
              </a:ext>
            </a:extLst>
          </p:cNvPr>
          <p:cNvPicPr>
            <a:picLocks noChangeAspect="1"/>
          </p:cNvPicPr>
          <p:nvPr/>
        </p:nvPicPr>
        <p:blipFill>
          <a:blip r:embed="rId2"/>
          <a:stretch>
            <a:fillRect/>
          </a:stretch>
        </p:blipFill>
        <p:spPr>
          <a:xfrm>
            <a:off x="2188700" y="1112647"/>
            <a:ext cx="7814600" cy="4919526"/>
          </a:xfrm>
          <a:prstGeom prst="rect">
            <a:avLst/>
          </a:prstGeom>
        </p:spPr>
      </p:pic>
      <p:sp>
        <p:nvSpPr>
          <p:cNvPr id="7" name="TextBox 6">
            <a:extLst>
              <a:ext uri="{FF2B5EF4-FFF2-40B4-BE49-F238E27FC236}">
                <a16:creationId xmlns:a16="http://schemas.microsoft.com/office/drawing/2014/main" id="{64A4D832-CDE2-BD47-0AE1-5D0FE291427C}"/>
              </a:ext>
            </a:extLst>
          </p:cNvPr>
          <p:cNvSpPr txBox="1"/>
          <p:nvPr/>
        </p:nvSpPr>
        <p:spPr>
          <a:xfrm>
            <a:off x="9308799" y="99286"/>
            <a:ext cx="1140505" cy="923330"/>
          </a:xfrm>
          <a:prstGeom prst="rect">
            <a:avLst/>
          </a:prstGeom>
          <a:noFill/>
        </p:spPr>
        <p:txBody>
          <a:bodyPr wrap="none" rtlCol="0">
            <a:spAutoFit/>
          </a:bodyPr>
          <a:lstStyle/>
          <a:p>
            <a:r>
              <a:rPr lang="en-US" dirty="0"/>
              <a:t>LVS pF-</a:t>
            </a:r>
          </a:p>
          <a:p>
            <a:r>
              <a:rPr lang="en-US" i="1" dirty="0"/>
              <a:t>rpsU2</a:t>
            </a:r>
            <a:r>
              <a:rPr lang="en-US" dirty="0"/>
              <a:t>-HA </a:t>
            </a:r>
          </a:p>
          <a:p>
            <a:r>
              <a:rPr lang="en-US" dirty="0"/>
              <a:t>WCL</a:t>
            </a:r>
          </a:p>
        </p:txBody>
      </p:sp>
      <p:sp>
        <p:nvSpPr>
          <p:cNvPr id="8" name="TextBox 7">
            <a:extLst>
              <a:ext uri="{FF2B5EF4-FFF2-40B4-BE49-F238E27FC236}">
                <a16:creationId xmlns:a16="http://schemas.microsoft.com/office/drawing/2014/main" id="{166CAABD-0E08-6C37-8220-8ABC5D2FA4D4}"/>
              </a:ext>
            </a:extLst>
          </p:cNvPr>
          <p:cNvSpPr txBox="1"/>
          <p:nvPr/>
        </p:nvSpPr>
        <p:spPr>
          <a:xfrm>
            <a:off x="2968377" y="364822"/>
            <a:ext cx="479683" cy="369332"/>
          </a:xfrm>
          <a:prstGeom prst="rect">
            <a:avLst/>
          </a:prstGeom>
          <a:noFill/>
        </p:spPr>
        <p:txBody>
          <a:bodyPr wrap="none" rtlCol="0">
            <a:spAutoFit/>
          </a:bodyPr>
          <a:lstStyle/>
          <a:p>
            <a:r>
              <a:rPr lang="en-US" dirty="0"/>
              <a:t>LYS</a:t>
            </a:r>
          </a:p>
        </p:txBody>
      </p:sp>
      <p:sp>
        <p:nvSpPr>
          <p:cNvPr id="9" name="TextBox 8">
            <a:extLst>
              <a:ext uri="{FF2B5EF4-FFF2-40B4-BE49-F238E27FC236}">
                <a16:creationId xmlns:a16="http://schemas.microsoft.com/office/drawing/2014/main" id="{21C9B7BD-50F0-9E47-CB41-A0E7E2E4E947}"/>
              </a:ext>
            </a:extLst>
          </p:cNvPr>
          <p:cNvSpPr txBox="1"/>
          <p:nvPr/>
        </p:nvSpPr>
        <p:spPr>
          <a:xfrm>
            <a:off x="3839103" y="367101"/>
            <a:ext cx="519694" cy="369332"/>
          </a:xfrm>
          <a:prstGeom prst="rect">
            <a:avLst/>
          </a:prstGeom>
          <a:noFill/>
        </p:spPr>
        <p:txBody>
          <a:bodyPr wrap="none" rtlCol="0">
            <a:spAutoFit/>
          </a:bodyPr>
          <a:lstStyle/>
          <a:p>
            <a:r>
              <a:rPr lang="en-US" dirty="0"/>
              <a:t>FT1</a:t>
            </a:r>
          </a:p>
        </p:txBody>
      </p:sp>
      <p:sp>
        <p:nvSpPr>
          <p:cNvPr id="10" name="TextBox 9">
            <a:extLst>
              <a:ext uri="{FF2B5EF4-FFF2-40B4-BE49-F238E27FC236}">
                <a16:creationId xmlns:a16="http://schemas.microsoft.com/office/drawing/2014/main" id="{5E73D1E2-026A-D408-9947-C8CC9DFAE0A3}"/>
              </a:ext>
            </a:extLst>
          </p:cNvPr>
          <p:cNvSpPr txBox="1"/>
          <p:nvPr/>
        </p:nvSpPr>
        <p:spPr>
          <a:xfrm>
            <a:off x="4752193" y="376285"/>
            <a:ext cx="519694" cy="369332"/>
          </a:xfrm>
          <a:prstGeom prst="rect">
            <a:avLst/>
          </a:prstGeom>
          <a:noFill/>
        </p:spPr>
        <p:txBody>
          <a:bodyPr wrap="none" rtlCol="0">
            <a:spAutoFit/>
          </a:bodyPr>
          <a:lstStyle/>
          <a:p>
            <a:r>
              <a:rPr lang="en-US" dirty="0"/>
              <a:t>FT2</a:t>
            </a:r>
          </a:p>
        </p:txBody>
      </p:sp>
      <p:sp>
        <p:nvSpPr>
          <p:cNvPr id="11" name="TextBox 10">
            <a:extLst>
              <a:ext uri="{FF2B5EF4-FFF2-40B4-BE49-F238E27FC236}">
                <a16:creationId xmlns:a16="http://schemas.microsoft.com/office/drawing/2014/main" id="{4D2B4DEF-D6BB-101E-0FBB-D28AC8AD19EC}"/>
              </a:ext>
            </a:extLst>
          </p:cNvPr>
          <p:cNvSpPr txBox="1"/>
          <p:nvPr/>
        </p:nvSpPr>
        <p:spPr>
          <a:xfrm>
            <a:off x="5583129" y="360219"/>
            <a:ext cx="519694" cy="369332"/>
          </a:xfrm>
          <a:prstGeom prst="rect">
            <a:avLst/>
          </a:prstGeom>
          <a:noFill/>
        </p:spPr>
        <p:txBody>
          <a:bodyPr wrap="none" rtlCol="0">
            <a:spAutoFit/>
          </a:bodyPr>
          <a:lstStyle/>
          <a:p>
            <a:r>
              <a:rPr lang="en-US" dirty="0"/>
              <a:t>FT3</a:t>
            </a:r>
          </a:p>
        </p:txBody>
      </p:sp>
      <p:sp>
        <p:nvSpPr>
          <p:cNvPr id="12" name="TextBox 11">
            <a:extLst>
              <a:ext uri="{FF2B5EF4-FFF2-40B4-BE49-F238E27FC236}">
                <a16:creationId xmlns:a16="http://schemas.microsoft.com/office/drawing/2014/main" id="{D95DD73A-29C6-C038-2999-CFDDB9BF1EC5}"/>
              </a:ext>
            </a:extLst>
          </p:cNvPr>
          <p:cNvSpPr txBox="1"/>
          <p:nvPr/>
        </p:nvSpPr>
        <p:spPr>
          <a:xfrm>
            <a:off x="6414065" y="360219"/>
            <a:ext cx="519694" cy="369332"/>
          </a:xfrm>
          <a:prstGeom prst="rect">
            <a:avLst/>
          </a:prstGeom>
          <a:noFill/>
        </p:spPr>
        <p:txBody>
          <a:bodyPr wrap="none" rtlCol="0">
            <a:spAutoFit/>
          </a:bodyPr>
          <a:lstStyle/>
          <a:p>
            <a:r>
              <a:rPr lang="en-US" dirty="0"/>
              <a:t>FT4</a:t>
            </a:r>
          </a:p>
        </p:txBody>
      </p:sp>
      <p:sp>
        <p:nvSpPr>
          <p:cNvPr id="13" name="TextBox 12">
            <a:extLst>
              <a:ext uri="{FF2B5EF4-FFF2-40B4-BE49-F238E27FC236}">
                <a16:creationId xmlns:a16="http://schemas.microsoft.com/office/drawing/2014/main" id="{278CABB3-D72E-9B9F-559F-AC7EB5C7103F}"/>
              </a:ext>
            </a:extLst>
          </p:cNvPr>
          <p:cNvSpPr txBox="1"/>
          <p:nvPr/>
        </p:nvSpPr>
        <p:spPr>
          <a:xfrm>
            <a:off x="7057971" y="83221"/>
            <a:ext cx="968022" cy="646331"/>
          </a:xfrm>
          <a:prstGeom prst="rect">
            <a:avLst/>
          </a:prstGeom>
          <a:noFill/>
        </p:spPr>
        <p:txBody>
          <a:bodyPr wrap="none" rtlCol="0">
            <a:spAutoFit/>
          </a:bodyPr>
          <a:lstStyle/>
          <a:p>
            <a:r>
              <a:rPr lang="en-US" dirty="0"/>
              <a:t>Anti-HA </a:t>
            </a:r>
          </a:p>
          <a:p>
            <a:r>
              <a:rPr lang="en-US" dirty="0"/>
              <a:t>Beads</a:t>
            </a:r>
          </a:p>
        </p:txBody>
      </p:sp>
      <p:sp>
        <p:nvSpPr>
          <p:cNvPr id="14" name="TextBox 13">
            <a:extLst>
              <a:ext uri="{FF2B5EF4-FFF2-40B4-BE49-F238E27FC236}">
                <a16:creationId xmlns:a16="http://schemas.microsoft.com/office/drawing/2014/main" id="{FCBD51C8-B723-5B76-D492-B756C86CF6E1}"/>
              </a:ext>
            </a:extLst>
          </p:cNvPr>
          <p:cNvSpPr txBox="1"/>
          <p:nvPr/>
        </p:nvSpPr>
        <p:spPr>
          <a:xfrm>
            <a:off x="7888907" y="355567"/>
            <a:ext cx="783163" cy="369332"/>
          </a:xfrm>
          <a:prstGeom prst="rect">
            <a:avLst/>
          </a:prstGeom>
          <a:noFill/>
        </p:spPr>
        <p:txBody>
          <a:bodyPr wrap="none" rtlCol="0">
            <a:spAutoFit/>
          </a:bodyPr>
          <a:lstStyle/>
          <a:p>
            <a:r>
              <a:rPr lang="en-US" dirty="0"/>
              <a:t>Empty</a:t>
            </a:r>
          </a:p>
        </p:txBody>
      </p:sp>
      <p:sp>
        <p:nvSpPr>
          <p:cNvPr id="15" name="TextBox 14">
            <a:extLst>
              <a:ext uri="{FF2B5EF4-FFF2-40B4-BE49-F238E27FC236}">
                <a16:creationId xmlns:a16="http://schemas.microsoft.com/office/drawing/2014/main" id="{B0F6722D-8A8F-8343-74A3-B915746CA95F}"/>
              </a:ext>
            </a:extLst>
          </p:cNvPr>
          <p:cNvSpPr txBox="1"/>
          <p:nvPr/>
        </p:nvSpPr>
        <p:spPr>
          <a:xfrm>
            <a:off x="8725301" y="355567"/>
            <a:ext cx="511679" cy="369332"/>
          </a:xfrm>
          <a:prstGeom prst="rect">
            <a:avLst/>
          </a:prstGeom>
          <a:noFill/>
        </p:spPr>
        <p:txBody>
          <a:bodyPr wrap="square" rtlCol="0">
            <a:spAutoFit/>
          </a:bodyPr>
          <a:lstStyle/>
          <a:p>
            <a:r>
              <a:rPr lang="en-US" dirty="0"/>
              <a:t>EL1</a:t>
            </a:r>
          </a:p>
        </p:txBody>
      </p:sp>
      <p:sp>
        <p:nvSpPr>
          <p:cNvPr id="17" name="TextBox 16">
            <a:extLst>
              <a:ext uri="{FF2B5EF4-FFF2-40B4-BE49-F238E27FC236}">
                <a16:creationId xmlns:a16="http://schemas.microsoft.com/office/drawing/2014/main" id="{B0D34FAD-A895-EA8A-9D31-59748483D476}"/>
              </a:ext>
            </a:extLst>
          </p:cNvPr>
          <p:cNvSpPr txBox="1"/>
          <p:nvPr/>
        </p:nvSpPr>
        <p:spPr>
          <a:xfrm>
            <a:off x="4532169" y="736433"/>
            <a:ext cx="300082" cy="369332"/>
          </a:xfrm>
          <a:prstGeom prst="rect">
            <a:avLst/>
          </a:prstGeom>
          <a:noFill/>
        </p:spPr>
        <p:txBody>
          <a:bodyPr wrap="none" rtlCol="0">
            <a:spAutoFit/>
          </a:bodyPr>
          <a:lstStyle/>
          <a:p>
            <a:r>
              <a:rPr lang="en-US" dirty="0"/>
              <a:t>+</a:t>
            </a:r>
          </a:p>
        </p:txBody>
      </p:sp>
      <p:sp>
        <p:nvSpPr>
          <p:cNvPr id="18" name="TextBox 17">
            <a:extLst>
              <a:ext uri="{FF2B5EF4-FFF2-40B4-BE49-F238E27FC236}">
                <a16:creationId xmlns:a16="http://schemas.microsoft.com/office/drawing/2014/main" id="{E8EDF5DD-AE9B-1317-5081-75484E7AF922}"/>
              </a:ext>
            </a:extLst>
          </p:cNvPr>
          <p:cNvSpPr txBox="1"/>
          <p:nvPr/>
        </p:nvSpPr>
        <p:spPr>
          <a:xfrm>
            <a:off x="3624530" y="747918"/>
            <a:ext cx="300082" cy="369332"/>
          </a:xfrm>
          <a:prstGeom prst="rect">
            <a:avLst/>
          </a:prstGeom>
          <a:noFill/>
        </p:spPr>
        <p:txBody>
          <a:bodyPr wrap="none" rtlCol="0">
            <a:spAutoFit/>
          </a:bodyPr>
          <a:lstStyle/>
          <a:p>
            <a:r>
              <a:rPr lang="en-US" dirty="0"/>
              <a:t>+</a:t>
            </a:r>
          </a:p>
        </p:txBody>
      </p:sp>
      <p:sp>
        <p:nvSpPr>
          <p:cNvPr id="19" name="TextBox 18">
            <a:extLst>
              <a:ext uri="{FF2B5EF4-FFF2-40B4-BE49-F238E27FC236}">
                <a16:creationId xmlns:a16="http://schemas.microsoft.com/office/drawing/2014/main" id="{35463CDB-C4A7-2E31-F56E-4794A323AD00}"/>
              </a:ext>
            </a:extLst>
          </p:cNvPr>
          <p:cNvSpPr txBox="1"/>
          <p:nvPr/>
        </p:nvSpPr>
        <p:spPr>
          <a:xfrm>
            <a:off x="5371337" y="736433"/>
            <a:ext cx="300082" cy="369332"/>
          </a:xfrm>
          <a:prstGeom prst="rect">
            <a:avLst/>
          </a:prstGeom>
          <a:noFill/>
        </p:spPr>
        <p:txBody>
          <a:bodyPr wrap="none" rtlCol="0">
            <a:spAutoFit/>
          </a:bodyPr>
          <a:lstStyle/>
          <a:p>
            <a:r>
              <a:rPr lang="en-US" dirty="0"/>
              <a:t>+</a:t>
            </a:r>
          </a:p>
        </p:txBody>
      </p:sp>
      <p:sp>
        <p:nvSpPr>
          <p:cNvPr id="20" name="TextBox 19">
            <a:extLst>
              <a:ext uri="{FF2B5EF4-FFF2-40B4-BE49-F238E27FC236}">
                <a16:creationId xmlns:a16="http://schemas.microsoft.com/office/drawing/2014/main" id="{AC105570-A25C-FBAB-4997-25229B0A1731}"/>
              </a:ext>
            </a:extLst>
          </p:cNvPr>
          <p:cNvSpPr txBox="1"/>
          <p:nvPr/>
        </p:nvSpPr>
        <p:spPr>
          <a:xfrm>
            <a:off x="6267064" y="736433"/>
            <a:ext cx="300082" cy="369332"/>
          </a:xfrm>
          <a:prstGeom prst="rect">
            <a:avLst/>
          </a:prstGeom>
          <a:noFill/>
        </p:spPr>
        <p:txBody>
          <a:bodyPr wrap="none" rtlCol="0">
            <a:spAutoFit/>
          </a:bodyPr>
          <a:lstStyle/>
          <a:p>
            <a:r>
              <a:rPr lang="en-US" dirty="0"/>
              <a:t>+</a:t>
            </a:r>
          </a:p>
        </p:txBody>
      </p:sp>
      <p:sp>
        <p:nvSpPr>
          <p:cNvPr id="21" name="TextBox 20">
            <a:extLst>
              <a:ext uri="{FF2B5EF4-FFF2-40B4-BE49-F238E27FC236}">
                <a16:creationId xmlns:a16="http://schemas.microsoft.com/office/drawing/2014/main" id="{591F68CD-4BFF-03D0-711B-26D6F0CFEDCB}"/>
              </a:ext>
            </a:extLst>
          </p:cNvPr>
          <p:cNvSpPr txBox="1"/>
          <p:nvPr/>
        </p:nvSpPr>
        <p:spPr>
          <a:xfrm>
            <a:off x="7137287" y="747918"/>
            <a:ext cx="300082" cy="369332"/>
          </a:xfrm>
          <a:prstGeom prst="rect">
            <a:avLst/>
          </a:prstGeom>
          <a:noFill/>
        </p:spPr>
        <p:txBody>
          <a:bodyPr wrap="none" rtlCol="0">
            <a:spAutoFit/>
          </a:bodyPr>
          <a:lstStyle/>
          <a:p>
            <a:r>
              <a:rPr lang="en-US" dirty="0"/>
              <a:t>+</a:t>
            </a:r>
          </a:p>
        </p:txBody>
      </p:sp>
      <p:sp>
        <p:nvSpPr>
          <p:cNvPr id="22" name="TextBox 21">
            <a:extLst>
              <a:ext uri="{FF2B5EF4-FFF2-40B4-BE49-F238E27FC236}">
                <a16:creationId xmlns:a16="http://schemas.microsoft.com/office/drawing/2014/main" id="{BE494F3B-36BE-A85F-FB42-01FC002A22AB}"/>
              </a:ext>
            </a:extLst>
          </p:cNvPr>
          <p:cNvSpPr txBox="1"/>
          <p:nvPr/>
        </p:nvSpPr>
        <p:spPr>
          <a:xfrm>
            <a:off x="8558705" y="745617"/>
            <a:ext cx="300082" cy="369332"/>
          </a:xfrm>
          <a:prstGeom prst="rect">
            <a:avLst/>
          </a:prstGeom>
          <a:noFill/>
        </p:spPr>
        <p:txBody>
          <a:bodyPr wrap="none" rtlCol="0">
            <a:spAutoFit/>
          </a:bodyPr>
          <a:lstStyle/>
          <a:p>
            <a:r>
              <a:rPr lang="en-US" dirty="0"/>
              <a:t>+</a:t>
            </a:r>
          </a:p>
        </p:txBody>
      </p:sp>
      <p:sp>
        <p:nvSpPr>
          <p:cNvPr id="23" name="TextBox 22">
            <a:extLst>
              <a:ext uri="{FF2B5EF4-FFF2-40B4-BE49-F238E27FC236}">
                <a16:creationId xmlns:a16="http://schemas.microsoft.com/office/drawing/2014/main" id="{85B2393D-D174-40AA-9E83-5D30476091F8}"/>
              </a:ext>
            </a:extLst>
          </p:cNvPr>
          <p:cNvSpPr txBox="1"/>
          <p:nvPr/>
        </p:nvSpPr>
        <p:spPr>
          <a:xfrm>
            <a:off x="2794202" y="752570"/>
            <a:ext cx="300082" cy="369332"/>
          </a:xfrm>
          <a:prstGeom prst="rect">
            <a:avLst/>
          </a:prstGeom>
          <a:noFill/>
        </p:spPr>
        <p:txBody>
          <a:bodyPr wrap="none" rtlCol="0">
            <a:spAutoFit/>
          </a:bodyPr>
          <a:lstStyle/>
          <a:p>
            <a:r>
              <a:rPr lang="en-US" dirty="0"/>
              <a:t>+</a:t>
            </a:r>
          </a:p>
        </p:txBody>
      </p:sp>
      <p:sp>
        <p:nvSpPr>
          <p:cNvPr id="2" name="TextBox 1">
            <a:extLst>
              <a:ext uri="{FF2B5EF4-FFF2-40B4-BE49-F238E27FC236}">
                <a16:creationId xmlns:a16="http://schemas.microsoft.com/office/drawing/2014/main" id="{8EFA8320-DD30-67E3-71C5-FA4C593196B8}"/>
              </a:ext>
            </a:extLst>
          </p:cNvPr>
          <p:cNvSpPr txBox="1"/>
          <p:nvPr/>
        </p:nvSpPr>
        <p:spPr>
          <a:xfrm>
            <a:off x="4094835" y="752570"/>
            <a:ext cx="255198" cy="369332"/>
          </a:xfrm>
          <a:prstGeom prst="rect">
            <a:avLst/>
          </a:prstGeom>
          <a:noFill/>
        </p:spPr>
        <p:txBody>
          <a:bodyPr wrap="none" rtlCol="0">
            <a:spAutoFit/>
          </a:bodyPr>
          <a:lstStyle/>
          <a:p>
            <a:r>
              <a:rPr lang="en-US" dirty="0"/>
              <a:t>-</a:t>
            </a:r>
          </a:p>
        </p:txBody>
      </p:sp>
      <p:sp>
        <p:nvSpPr>
          <p:cNvPr id="3" name="TextBox 2">
            <a:extLst>
              <a:ext uri="{FF2B5EF4-FFF2-40B4-BE49-F238E27FC236}">
                <a16:creationId xmlns:a16="http://schemas.microsoft.com/office/drawing/2014/main" id="{D41E52E9-A5A8-1879-E357-D43FA8F15D63}"/>
              </a:ext>
            </a:extLst>
          </p:cNvPr>
          <p:cNvSpPr txBox="1"/>
          <p:nvPr/>
        </p:nvSpPr>
        <p:spPr>
          <a:xfrm>
            <a:off x="9022937" y="734107"/>
            <a:ext cx="255198" cy="369332"/>
          </a:xfrm>
          <a:prstGeom prst="rect">
            <a:avLst/>
          </a:prstGeom>
          <a:noFill/>
        </p:spPr>
        <p:txBody>
          <a:bodyPr wrap="none" rtlCol="0">
            <a:spAutoFit/>
          </a:bodyPr>
          <a:lstStyle/>
          <a:p>
            <a:r>
              <a:rPr lang="en-US" dirty="0"/>
              <a:t>-</a:t>
            </a:r>
          </a:p>
        </p:txBody>
      </p:sp>
      <p:sp>
        <p:nvSpPr>
          <p:cNvPr id="4" name="TextBox 3">
            <a:extLst>
              <a:ext uri="{FF2B5EF4-FFF2-40B4-BE49-F238E27FC236}">
                <a16:creationId xmlns:a16="http://schemas.microsoft.com/office/drawing/2014/main" id="{12CC5874-12A2-74B9-42E2-6D4757EEAD90}"/>
              </a:ext>
            </a:extLst>
          </p:cNvPr>
          <p:cNvSpPr txBox="1"/>
          <p:nvPr/>
        </p:nvSpPr>
        <p:spPr>
          <a:xfrm>
            <a:off x="6709225" y="727753"/>
            <a:ext cx="255198" cy="369332"/>
          </a:xfrm>
          <a:prstGeom prst="rect">
            <a:avLst/>
          </a:prstGeom>
          <a:noFill/>
        </p:spPr>
        <p:txBody>
          <a:bodyPr wrap="none" rtlCol="0">
            <a:spAutoFit/>
          </a:bodyPr>
          <a:lstStyle/>
          <a:p>
            <a:r>
              <a:rPr lang="en-US" dirty="0"/>
              <a:t>-</a:t>
            </a:r>
          </a:p>
        </p:txBody>
      </p:sp>
      <p:sp>
        <p:nvSpPr>
          <p:cNvPr id="16" name="TextBox 15">
            <a:extLst>
              <a:ext uri="{FF2B5EF4-FFF2-40B4-BE49-F238E27FC236}">
                <a16:creationId xmlns:a16="http://schemas.microsoft.com/office/drawing/2014/main" id="{1AAF7F5D-BFDC-4537-CAD1-BE3F20980675}"/>
              </a:ext>
            </a:extLst>
          </p:cNvPr>
          <p:cNvSpPr txBox="1"/>
          <p:nvPr/>
        </p:nvSpPr>
        <p:spPr>
          <a:xfrm>
            <a:off x="7594754" y="752570"/>
            <a:ext cx="255198" cy="369332"/>
          </a:xfrm>
          <a:prstGeom prst="rect">
            <a:avLst/>
          </a:prstGeom>
          <a:noFill/>
        </p:spPr>
        <p:txBody>
          <a:bodyPr wrap="none" rtlCol="0">
            <a:spAutoFit/>
          </a:bodyPr>
          <a:lstStyle/>
          <a:p>
            <a:r>
              <a:rPr lang="en-US" dirty="0"/>
              <a:t>-</a:t>
            </a:r>
          </a:p>
        </p:txBody>
      </p:sp>
      <p:sp>
        <p:nvSpPr>
          <p:cNvPr id="24" name="TextBox 23">
            <a:extLst>
              <a:ext uri="{FF2B5EF4-FFF2-40B4-BE49-F238E27FC236}">
                <a16:creationId xmlns:a16="http://schemas.microsoft.com/office/drawing/2014/main" id="{AB4C65F7-FB7D-E19F-C273-1FD3A7AD8D9C}"/>
              </a:ext>
            </a:extLst>
          </p:cNvPr>
          <p:cNvSpPr txBox="1"/>
          <p:nvPr/>
        </p:nvSpPr>
        <p:spPr>
          <a:xfrm>
            <a:off x="3225282" y="745617"/>
            <a:ext cx="255198" cy="369332"/>
          </a:xfrm>
          <a:prstGeom prst="rect">
            <a:avLst/>
          </a:prstGeom>
          <a:noFill/>
        </p:spPr>
        <p:txBody>
          <a:bodyPr wrap="none" rtlCol="0">
            <a:spAutoFit/>
          </a:bodyPr>
          <a:lstStyle/>
          <a:p>
            <a:r>
              <a:rPr lang="en-US" dirty="0"/>
              <a:t>-</a:t>
            </a:r>
          </a:p>
        </p:txBody>
      </p:sp>
      <p:sp>
        <p:nvSpPr>
          <p:cNvPr id="25" name="TextBox 24">
            <a:extLst>
              <a:ext uri="{FF2B5EF4-FFF2-40B4-BE49-F238E27FC236}">
                <a16:creationId xmlns:a16="http://schemas.microsoft.com/office/drawing/2014/main" id="{069C5BE4-1366-E50A-01AA-AE28CE58CC56}"/>
              </a:ext>
            </a:extLst>
          </p:cNvPr>
          <p:cNvSpPr txBox="1"/>
          <p:nvPr/>
        </p:nvSpPr>
        <p:spPr>
          <a:xfrm>
            <a:off x="4991232" y="734107"/>
            <a:ext cx="255198" cy="369332"/>
          </a:xfrm>
          <a:prstGeom prst="rect">
            <a:avLst/>
          </a:prstGeom>
          <a:noFill/>
        </p:spPr>
        <p:txBody>
          <a:bodyPr wrap="none" rtlCol="0">
            <a:spAutoFit/>
          </a:bodyPr>
          <a:lstStyle/>
          <a:p>
            <a:r>
              <a:rPr lang="en-US" dirty="0"/>
              <a:t>-</a:t>
            </a:r>
          </a:p>
        </p:txBody>
      </p:sp>
      <p:sp>
        <p:nvSpPr>
          <p:cNvPr id="26" name="TextBox 25">
            <a:extLst>
              <a:ext uri="{FF2B5EF4-FFF2-40B4-BE49-F238E27FC236}">
                <a16:creationId xmlns:a16="http://schemas.microsoft.com/office/drawing/2014/main" id="{03160E88-1CD8-DF9D-FD00-B0B535EC77AB}"/>
              </a:ext>
            </a:extLst>
          </p:cNvPr>
          <p:cNvSpPr txBox="1"/>
          <p:nvPr/>
        </p:nvSpPr>
        <p:spPr>
          <a:xfrm>
            <a:off x="5854395" y="724899"/>
            <a:ext cx="255198" cy="369332"/>
          </a:xfrm>
          <a:prstGeom prst="rect">
            <a:avLst/>
          </a:prstGeom>
          <a:noFill/>
        </p:spPr>
        <p:txBody>
          <a:bodyPr wrap="none" rtlCol="0">
            <a:spAutoFit/>
          </a:bodyPr>
          <a:lstStyle/>
          <a:p>
            <a:r>
              <a:rPr lang="en-US" dirty="0"/>
              <a:t>-</a:t>
            </a:r>
          </a:p>
        </p:txBody>
      </p:sp>
      <p:sp>
        <p:nvSpPr>
          <p:cNvPr id="27" name="TextBox 26">
            <a:extLst>
              <a:ext uri="{FF2B5EF4-FFF2-40B4-BE49-F238E27FC236}">
                <a16:creationId xmlns:a16="http://schemas.microsoft.com/office/drawing/2014/main" id="{D078F6C2-7E81-D5C4-6B2B-64E188778939}"/>
              </a:ext>
            </a:extLst>
          </p:cNvPr>
          <p:cNvSpPr txBox="1"/>
          <p:nvPr/>
        </p:nvSpPr>
        <p:spPr>
          <a:xfrm>
            <a:off x="1781648" y="4981798"/>
            <a:ext cx="354584" cy="369332"/>
          </a:xfrm>
          <a:prstGeom prst="rect">
            <a:avLst/>
          </a:prstGeom>
          <a:noFill/>
        </p:spPr>
        <p:txBody>
          <a:bodyPr wrap="none" rtlCol="0">
            <a:spAutoFit/>
          </a:bodyPr>
          <a:lstStyle/>
          <a:p>
            <a:r>
              <a:rPr lang="en-US" dirty="0"/>
              <a:t>8 </a:t>
            </a:r>
          </a:p>
        </p:txBody>
      </p:sp>
      <p:sp>
        <p:nvSpPr>
          <p:cNvPr id="28" name="TextBox 27">
            <a:extLst>
              <a:ext uri="{FF2B5EF4-FFF2-40B4-BE49-F238E27FC236}">
                <a16:creationId xmlns:a16="http://schemas.microsoft.com/office/drawing/2014/main" id="{1450BD13-C36D-149D-1615-4B1C4090C42F}"/>
              </a:ext>
            </a:extLst>
          </p:cNvPr>
          <p:cNvSpPr txBox="1"/>
          <p:nvPr/>
        </p:nvSpPr>
        <p:spPr>
          <a:xfrm>
            <a:off x="1664628" y="4299314"/>
            <a:ext cx="471604" cy="369332"/>
          </a:xfrm>
          <a:prstGeom prst="rect">
            <a:avLst/>
          </a:prstGeom>
          <a:noFill/>
        </p:spPr>
        <p:txBody>
          <a:bodyPr wrap="none" rtlCol="0">
            <a:spAutoFit/>
          </a:bodyPr>
          <a:lstStyle/>
          <a:p>
            <a:r>
              <a:rPr lang="en-US" dirty="0"/>
              <a:t>15 </a:t>
            </a:r>
          </a:p>
        </p:txBody>
      </p:sp>
      <p:sp>
        <p:nvSpPr>
          <p:cNvPr id="29" name="TextBox 28">
            <a:extLst>
              <a:ext uri="{FF2B5EF4-FFF2-40B4-BE49-F238E27FC236}">
                <a16:creationId xmlns:a16="http://schemas.microsoft.com/office/drawing/2014/main" id="{4EA3732F-B8F8-B2A9-1C63-2B85C3CC5189}"/>
              </a:ext>
            </a:extLst>
          </p:cNvPr>
          <p:cNvSpPr txBox="1"/>
          <p:nvPr/>
        </p:nvSpPr>
        <p:spPr>
          <a:xfrm>
            <a:off x="1664628" y="3432790"/>
            <a:ext cx="471604" cy="369332"/>
          </a:xfrm>
          <a:prstGeom prst="rect">
            <a:avLst/>
          </a:prstGeom>
          <a:noFill/>
        </p:spPr>
        <p:txBody>
          <a:bodyPr wrap="none" rtlCol="0">
            <a:spAutoFit/>
          </a:bodyPr>
          <a:lstStyle/>
          <a:p>
            <a:r>
              <a:rPr lang="en-US" dirty="0"/>
              <a:t>25 </a:t>
            </a:r>
          </a:p>
        </p:txBody>
      </p:sp>
      <p:sp>
        <p:nvSpPr>
          <p:cNvPr id="30" name="TextBox 29">
            <a:extLst>
              <a:ext uri="{FF2B5EF4-FFF2-40B4-BE49-F238E27FC236}">
                <a16:creationId xmlns:a16="http://schemas.microsoft.com/office/drawing/2014/main" id="{36BACB32-9284-F573-39F6-2F3ECAED2736}"/>
              </a:ext>
            </a:extLst>
          </p:cNvPr>
          <p:cNvSpPr txBox="1"/>
          <p:nvPr/>
        </p:nvSpPr>
        <p:spPr>
          <a:xfrm>
            <a:off x="1664628" y="2906882"/>
            <a:ext cx="471604" cy="369332"/>
          </a:xfrm>
          <a:prstGeom prst="rect">
            <a:avLst/>
          </a:prstGeom>
          <a:noFill/>
        </p:spPr>
        <p:txBody>
          <a:bodyPr wrap="none" rtlCol="0">
            <a:spAutoFit/>
          </a:bodyPr>
          <a:lstStyle/>
          <a:p>
            <a:r>
              <a:rPr lang="en-US" dirty="0"/>
              <a:t>30 </a:t>
            </a:r>
          </a:p>
        </p:txBody>
      </p:sp>
      <p:sp>
        <p:nvSpPr>
          <p:cNvPr id="31" name="TextBox 30">
            <a:extLst>
              <a:ext uri="{FF2B5EF4-FFF2-40B4-BE49-F238E27FC236}">
                <a16:creationId xmlns:a16="http://schemas.microsoft.com/office/drawing/2014/main" id="{46208B68-6085-C15B-DBC8-04360214F4A4}"/>
              </a:ext>
            </a:extLst>
          </p:cNvPr>
          <p:cNvSpPr txBox="1"/>
          <p:nvPr/>
        </p:nvSpPr>
        <p:spPr>
          <a:xfrm>
            <a:off x="1664628" y="2459964"/>
            <a:ext cx="418704" cy="369332"/>
          </a:xfrm>
          <a:prstGeom prst="rect">
            <a:avLst/>
          </a:prstGeom>
          <a:noFill/>
        </p:spPr>
        <p:txBody>
          <a:bodyPr wrap="none" rtlCol="0">
            <a:spAutoFit/>
          </a:bodyPr>
          <a:lstStyle/>
          <a:p>
            <a:r>
              <a:rPr lang="en-US" dirty="0"/>
              <a:t>38</a:t>
            </a:r>
          </a:p>
        </p:txBody>
      </p:sp>
      <p:sp>
        <p:nvSpPr>
          <p:cNvPr id="33" name="TextBox 32">
            <a:extLst>
              <a:ext uri="{FF2B5EF4-FFF2-40B4-BE49-F238E27FC236}">
                <a16:creationId xmlns:a16="http://schemas.microsoft.com/office/drawing/2014/main" id="{2F9AAD71-C008-EB17-6F7A-ADB7A1CF2A92}"/>
              </a:ext>
            </a:extLst>
          </p:cNvPr>
          <p:cNvSpPr txBox="1"/>
          <p:nvPr/>
        </p:nvSpPr>
        <p:spPr>
          <a:xfrm>
            <a:off x="1662076" y="2196308"/>
            <a:ext cx="471604" cy="369332"/>
          </a:xfrm>
          <a:prstGeom prst="rect">
            <a:avLst/>
          </a:prstGeom>
          <a:noFill/>
        </p:spPr>
        <p:txBody>
          <a:bodyPr wrap="none" rtlCol="0">
            <a:spAutoFit/>
          </a:bodyPr>
          <a:lstStyle/>
          <a:p>
            <a:r>
              <a:rPr lang="en-US" dirty="0"/>
              <a:t>50 </a:t>
            </a:r>
          </a:p>
        </p:txBody>
      </p:sp>
      <p:sp>
        <p:nvSpPr>
          <p:cNvPr id="34" name="TextBox 33">
            <a:extLst>
              <a:ext uri="{FF2B5EF4-FFF2-40B4-BE49-F238E27FC236}">
                <a16:creationId xmlns:a16="http://schemas.microsoft.com/office/drawing/2014/main" id="{1A0C9D9C-32DE-B0AD-A2B0-4A497FFEA501}"/>
              </a:ext>
            </a:extLst>
          </p:cNvPr>
          <p:cNvSpPr txBox="1"/>
          <p:nvPr/>
        </p:nvSpPr>
        <p:spPr>
          <a:xfrm>
            <a:off x="1667070" y="1867519"/>
            <a:ext cx="471604" cy="369332"/>
          </a:xfrm>
          <a:prstGeom prst="rect">
            <a:avLst/>
          </a:prstGeom>
          <a:noFill/>
        </p:spPr>
        <p:txBody>
          <a:bodyPr wrap="none" rtlCol="0">
            <a:spAutoFit/>
          </a:bodyPr>
          <a:lstStyle/>
          <a:p>
            <a:r>
              <a:rPr lang="en-US" dirty="0"/>
              <a:t>90 </a:t>
            </a:r>
          </a:p>
        </p:txBody>
      </p:sp>
      <p:sp>
        <p:nvSpPr>
          <p:cNvPr id="35" name="TextBox 34">
            <a:extLst>
              <a:ext uri="{FF2B5EF4-FFF2-40B4-BE49-F238E27FC236}">
                <a16:creationId xmlns:a16="http://schemas.microsoft.com/office/drawing/2014/main" id="{5923FE15-AE28-CA4D-0DD1-E120852103B9}"/>
              </a:ext>
            </a:extLst>
          </p:cNvPr>
          <p:cNvSpPr txBox="1"/>
          <p:nvPr/>
        </p:nvSpPr>
        <p:spPr>
          <a:xfrm>
            <a:off x="1579668" y="1293029"/>
            <a:ext cx="588623" cy="369332"/>
          </a:xfrm>
          <a:prstGeom prst="rect">
            <a:avLst/>
          </a:prstGeom>
          <a:noFill/>
        </p:spPr>
        <p:txBody>
          <a:bodyPr wrap="none" rtlCol="0">
            <a:spAutoFit/>
          </a:bodyPr>
          <a:lstStyle/>
          <a:p>
            <a:r>
              <a:rPr lang="en-US" dirty="0"/>
              <a:t>250 </a:t>
            </a:r>
          </a:p>
        </p:txBody>
      </p:sp>
      <p:sp>
        <p:nvSpPr>
          <p:cNvPr id="37" name="TextBox 36">
            <a:extLst>
              <a:ext uri="{FF2B5EF4-FFF2-40B4-BE49-F238E27FC236}">
                <a16:creationId xmlns:a16="http://schemas.microsoft.com/office/drawing/2014/main" id="{4B787443-9260-D43B-6F38-2FF23A95B995}"/>
              </a:ext>
            </a:extLst>
          </p:cNvPr>
          <p:cNvSpPr txBox="1"/>
          <p:nvPr/>
        </p:nvSpPr>
        <p:spPr>
          <a:xfrm>
            <a:off x="1580144" y="821118"/>
            <a:ext cx="542136" cy="369332"/>
          </a:xfrm>
          <a:prstGeom prst="rect">
            <a:avLst/>
          </a:prstGeom>
          <a:noFill/>
        </p:spPr>
        <p:txBody>
          <a:bodyPr wrap="none" rtlCol="0">
            <a:spAutoFit/>
          </a:bodyPr>
          <a:lstStyle/>
          <a:p>
            <a:r>
              <a:rPr lang="en-US" dirty="0"/>
              <a:t>kDa</a:t>
            </a:r>
          </a:p>
        </p:txBody>
      </p:sp>
    </p:spTree>
    <p:extLst>
      <p:ext uri="{BB962C8B-B14F-4D97-AF65-F5344CB8AC3E}">
        <p14:creationId xmlns:p14="http://schemas.microsoft.com/office/powerpoint/2010/main" val="2378116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B61E6-3F2E-B9F6-C959-77917AFD3F13}"/>
              </a:ext>
            </a:extLst>
          </p:cNvPr>
          <p:cNvSpPr>
            <a:spLocks noGrp="1"/>
          </p:cNvSpPr>
          <p:nvPr>
            <p:ph type="title"/>
          </p:nvPr>
        </p:nvSpPr>
        <p:spPr/>
        <p:txBody>
          <a:bodyPr/>
          <a:lstStyle/>
          <a:p>
            <a:r>
              <a:rPr lang="en-US" dirty="0"/>
              <a:t>The Bacterial Ribosome</a:t>
            </a:r>
          </a:p>
        </p:txBody>
      </p:sp>
      <p:pic>
        <p:nvPicPr>
          <p:cNvPr id="5" name="Content Placeholder 4" descr="A close-up of a molecule&#10;&#10;Description automatically generated">
            <a:extLst>
              <a:ext uri="{FF2B5EF4-FFF2-40B4-BE49-F238E27FC236}">
                <a16:creationId xmlns:a16="http://schemas.microsoft.com/office/drawing/2014/main" id="{904F200C-E831-A9EC-32DF-635C834DECD1}"/>
              </a:ext>
            </a:extLst>
          </p:cNvPr>
          <p:cNvPicPr>
            <a:picLocks noGrp="1" noChangeAspect="1"/>
          </p:cNvPicPr>
          <p:nvPr>
            <p:ph idx="1"/>
          </p:nvPr>
        </p:nvPicPr>
        <p:blipFill>
          <a:blip r:embed="rId2"/>
          <a:stretch>
            <a:fillRect/>
          </a:stretch>
        </p:blipFill>
        <p:spPr>
          <a:xfrm>
            <a:off x="3111500" y="1505744"/>
            <a:ext cx="5353050" cy="4618004"/>
          </a:xfrm>
        </p:spPr>
      </p:pic>
      <p:sp>
        <p:nvSpPr>
          <p:cNvPr id="3" name="TextBox 2">
            <a:extLst>
              <a:ext uri="{FF2B5EF4-FFF2-40B4-BE49-F238E27FC236}">
                <a16:creationId xmlns:a16="http://schemas.microsoft.com/office/drawing/2014/main" id="{8B560BA8-8F30-862A-D1D4-6BEB30B13886}"/>
              </a:ext>
            </a:extLst>
          </p:cNvPr>
          <p:cNvSpPr txBox="1"/>
          <p:nvPr/>
        </p:nvSpPr>
        <p:spPr>
          <a:xfrm>
            <a:off x="838200" y="3491719"/>
            <a:ext cx="1952980" cy="830997"/>
          </a:xfrm>
          <a:prstGeom prst="rect">
            <a:avLst/>
          </a:prstGeom>
          <a:noFill/>
        </p:spPr>
        <p:txBody>
          <a:bodyPr wrap="square" rtlCol="0">
            <a:spAutoFit/>
          </a:bodyPr>
          <a:lstStyle/>
          <a:p>
            <a:r>
              <a:rPr lang="en-US" sz="2400" dirty="0"/>
              <a:t>3 rRNAs</a:t>
            </a:r>
          </a:p>
          <a:p>
            <a:r>
              <a:rPr lang="en-US" sz="2400" dirty="0"/>
              <a:t>~55 r-proteins</a:t>
            </a:r>
          </a:p>
        </p:txBody>
      </p:sp>
    </p:spTree>
    <p:extLst>
      <p:ext uri="{BB962C8B-B14F-4D97-AF65-F5344CB8AC3E}">
        <p14:creationId xmlns:p14="http://schemas.microsoft.com/office/powerpoint/2010/main" val="3816273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29B35-07C7-4452-2248-C38AC17DAB9D}"/>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70356419-8894-7FDC-010C-C01D379EB813}"/>
              </a:ext>
            </a:extLst>
          </p:cNvPr>
          <p:cNvSpPr>
            <a:spLocks noGrp="1"/>
          </p:cNvSpPr>
          <p:nvPr>
            <p:ph idx="1"/>
          </p:nvPr>
        </p:nvSpPr>
        <p:spPr/>
        <p:txBody>
          <a:bodyPr/>
          <a:lstStyle/>
          <a:p>
            <a:r>
              <a:rPr lang="en-US" dirty="0"/>
              <a:t>Perform fractionation via sucrose gradients to confirm presence of intact 70S ribosomes</a:t>
            </a:r>
          </a:p>
          <a:p>
            <a:r>
              <a:rPr lang="en-US" sz="2800" dirty="0"/>
              <a:t>Add DNA specifying epitope tags to </a:t>
            </a:r>
            <a:r>
              <a:rPr lang="en-US" sz="2800" i="1" dirty="0" err="1"/>
              <a:t>rpsU</a:t>
            </a:r>
            <a:r>
              <a:rPr lang="en-US" sz="2800" dirty="0"/>
              <a:t>  genes on the chromosome</a:t>
            </a:r>
          </a:p>
        </p:txBody>
      </p:sp>
      <p:pic>
        <p:nvPicPr>
          <p:cNvPr id="4" name="Content Placeholder 4" descr="A diagram of a circle with arrows&#10;&#10;Description automatically generated">
            <a:extLst>
              <a:ext uri="{FF2B5EF4-FFF2-40B4-BE49-F238E27FC236}">
                <a16:creationId xmlns:a16="http://schemas.microsoft.com/office/drawing/2014/main" id="{55042620-15DC-2EF3-E295-840EF354C9B6}"/>
              </a:ext>
            </a:extLst>
          </p:cNvPr>
          <p:cNvPicPr>
            <a:picLocks noChangeAspect="1"/>
          </p:cNvPicPr>
          <p:nvPr/>
        </p:nvPicPr>
        <p:blipFill>
          <a:blip r:embed="rId2"/>
          <a:stretch>
            <a:fillRect/>
          </a:stretch>
        </p:blipFill>
        <p:spPr>
          <a:xfrm>
            <a:off x="3844126" y="3170036"/>
            <a:ext cx="3605258" cy="3440133"/>
          </a:xfrm>
          <a:prstGeom prst="rect">
            <a:avLst/>
          </a:prstGeom>
        </p:spPr>
      </p:pic>
    </p:spTree>
    <p:extLst>
      <p:ext uri="{BB962C8B-B14F-4D97-AF65-F5344CB8AC3E}">
        <p14:creationId xmlns:p14="http://schemas.microsoft.com/office/powerpoint/2010/main" val="1844577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41FFA-1CDD-04D4-AAEE-18A15D990940}"/>
              </a:ext>
            </a:extLst>
          </p:cNvPr>
          <p:cNvSpPr>
            <a:spLocks noGrp="1"/>
          </p:cNvSpPr>
          <p:nvPr>
            <p:ph type="title"/>
          </p:nvPr>
        </p:nvSpPr>
        <p:spPr/>
        <p:txBody>
          <a:bodyPr/>
          <a:lstStyle/>
          <a:p>
            <a:r>
              <a:rPr lang="en-US" dirty="0"/>
              <a:t>Aim 1 Summary</a:t>
            </a:r>
          </a:p>
        </p:txBody>
      </p:sp>
      <p:sp>
        <p:nvSpPr>
          <p:cNvPr id="3" name="Content Placeholder 2">
            <a:extLst>
              <a:ext uri="{FF2B5EF4-FFF2-40B4-BE49-F238E27FC236}">
                <a16:creationId xmlns:a16="http://schemas.microsoft.com/office/drawing/2014/main" id="{707406B7-26CA-7224-DC90-355E8702F5DF}"/>
              </a:ext>
            </a:extLst>
          </p:cNvPr>
          <p:cNvSpPr>
            <a:spLocks noGrp="1"/>
          </p:cNvSpPr>
          <p:nvPr>
            <p:ph idx="1"/>
          </p:nvPr>
        </p:nvSpPr>
        <p:spPr/>
        <p:txBody>
          <a:bodyPr/>
          <a:lstStyle/>
          <a:p>
            <a:r>
              <a:rPr lang="en-US" dirty="0"/>
              <a:t>Does each bS21 homolog preferentially translate a specific subset of mRNAs?</a:t>
            </a:r>
          </a:p>
          <a:p>
            <a:endParaRPr lang="en-US" dirty="0"/>
          </a:p>
          <a:p>
            <a:r>
              <a:rPr lang="en-US" dirty="0"/>
              <a:t>Future Directions:</a:t>
            </a:r>
          </a:p>
          <a:p>
            <a:pPr lvl="1"/>
            <a:r>
              <a:rPr lang="en-US" dirty="0"/>
              <a:t>Mass spec to assess for purity of ribosomes</a:t>
            </a:r>
          </a:p>
          <a:p>
            <a:pPr lvl="1"/>
            <a:r>
              <a:rPr lang="en-US" i="1" dirty="0"/>
              <a:t>In vivo </a:t>
            </a:r>
            <a:r>
              <a:rPr lang="en-US" dirty="0"/>
              <a:t>and </a:t>
            </a:r>
            <a:r>
              <a:rPr lang="en-US" i="1" dirty="0"/>
              <a:t>in vitro </a:t>
            </a:r>
            <a:r>
              <a:rPr lang="en-US" dirty="0"/>
              <a:t>translational fusion reporter assays to see what other factors are interacting with a </a:t>
            </a:r>
            <a:r>
              <a:rPr lang="en-US"/>
              <a:t>given homolog</a:t>
            </a:r>
            <a:endParaRPr lang="en-US" dirty="0"/>
          </a:p>
          <a:p>
            <a:pPr marL="457200" lvl="1" indent="0">
              <a:buNone/>
            </a:pPr>
            <a:endParaRPr lang="en-US" dirty="0"/>
          </a:p>
        </p:txBody>
      </p:sp>
    </p:spTree>
    <p:extLst>
      <p:ext uri="{BB962C8B-B14F-4D97-AF65-F5344CB8AC3E}">
        <p14:creationId xmlns:p14="http://schemas.microsoft.com/office/powerpoint/2010/main" val="376312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B8812F-5232-2D8C-ACA3-25022F67A9AA}"/>
              </a:ext>
            </a:extLst>
          </p:cNvPr>
          <p:cNvSpPr>
            <a:spLocks noGrp="1"/>
          </p:cNvSpPr>
          <p:nvPr>
            <p:ph type="title"/>
          </p:nvPr>
        </p:nvSpPr>
        <p:spPr/>
        <p:txBody>
          <a:bodyPr/>
          <a:lstStyle/>
          <a:p>
            <a:r>
              <a:rPr lang="en-US" dirty="0"/>
              <a:t>Aim 1 Alternative Approach</a:t>
            </a:r>
          </a:p>
        </p:txBody>
      </p:sp>
      <p:sp>
        <p:nvSpPr>
          <p:cNvPr id="4" name="Content Placeholder 3">
            <a:extLst>
              <a:ext uri="{FF2B5EF4-FFF2-40B4-BE49-F238E27FC236}">
                <a16:creationId xmlns:a16="http://schemas.microsoft.com/office/drawing/2014/main" id="{0E3427A9-544B-4A4E-ABCA-CC74C140CCC9}"/>
              </a:ext>
            </a:extLst>
          </p:cNvPr>
          <p:cNvSpPr>
            <a:spLocks noGrp="1"/>
          </p:cNvSpPr>
          <p:nvPr>
            <p:ph idx="1"/>
          </p:nvPr>
        </p:nvSpPr>
        <p:spPr/>
        <p:txBody>
          <a:bodyPr/>
          <a:lstStyle/>
          <a:p>
            <a:r>
              <a:rPr lang="en-US" dirty="0"/>
              <a:t>Adjust our model: is it abundance of a specific homolog that governs regulation? </a:t>
            </a:r>
          </a:p>
          <a:p>
            <a:pPr lvl="1"/>
            <a:r>
              <a:rPr lang="en-US" dirty="0"/>
              <a:t>If the identity of the homolog does not matter, perhaps a certain amount of any given homolog is required for preferential translation of mRNAs</a:t>
            </a:r>
          </a:p>
        </p:txBody>
      </p:sp>
    </p:spTree>
    <p:extLst>
      <p:ext uri="{BB962C8B-B14F-4D97-AF65-F5344CB8AC3E}">
        <p14:creationId xmlns:p14="http://schemas.microsoft.com/office/powerpoint/2010/main" val="3099708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428DA-B8E8-B181-600F-2D913855DB55}"/>
              </a:ext>
            </a:extLst>
          </p:cNvPr>
          <p:cNvSpPr>
            <a:spLocks noGrp="1"/>
          </p:cNvSpPr>
          <p:nvPr>
            <p:ph type="title"/>
          </p:nvPr>
        </p:nvSpPr>
        <p:spPr/>
        <p:txBody>
          <a:bodyPr/>
          <a:lstStyle/>
          <a:p>
            <a:r>
              <a:rPr lang="en-US" i="1" dirty="0"/>
              <a:t>Staphylococcus aureus</a:t>
            </a:r>
          </a:p>
        </p:txBody>
      </p:sp>
      <p:pic>
        <p:nvPicPr>
          <p:cNvPr id="10" name="Content Placeholder 9" descr="Purple round cells on a green surface&#10;&#10;Description automatically generated">
            <a:extLst>
              <a:ext uri="{FF2B5EF4-FFF2-40B4-BE49-F238E27FC236}">
                <a16:creationId xmlns:a16="http://schemas.microsoft.com/office/drawing/2014/main" id="{D681D02A-BEFA-F777-79FC-4D20906BD8D8}"/>
              </a:ext>
            </a:extLst>
          </p:cNvPr>
          <p:cNvPicPr>
            <a:picLocks noGrp="1" noChangeAspect="1"/>
          </p:cNvPicPr>
          <p:nvPr>
            <p:ph idx="1"/>
          </p:nvPr>
        </p:nvPicPr>
        <p:blipFill>
          <a:blip r:embed="rId2"/>
          <a:stretch>
            <a:fillRect/>
          </a:stretch>
        </p:blipFill>
        <p:spPr>
          <a:xfrm>
            <a:off x="6096000" y="1109424"/>
            <a:ext cx="5771248" cy="4351338"/>
          </a:xfrm>
        </p:spPr>
      </p:pic>
      <p:sp>
        <p:nvSpPr>
          <p:cNvPr id="11" name="TextBox 10">
            <a:extLst>
              <a:ext uri="{FF2B5EF4-FFF2-40B4-BE49-F238E27FC236}">
                <a16:creationId xmlns:a16="http://schemas.microsoft.com/office/drawing/2014/main" id="{7FC24BD6-28AF-B388-1999-55BB8C1C5C18}"/>
              </a:ext>
            </a:extLst>
          </p:cNvPr>
          <p:cNvSpPr txBox="1"/>
          <p:nvPr/>
        </p:nvSpPr>
        <p:spPr>
          <a:xfrm>
            <a:off x="7691717" y="5460762"/>
            <a:ext cx="4326954" cy="369332"/>
          </a:xfrm>
          <a:prstGeom prst="rect">
            <a:avLst/>
          </a:prstGeom>
          <a:noFill/>
        </p:spPr>
        <p:txBody>
          <a:bodyPr wrap="none" rtlCol="0">
            <a:spAutoFit/>
          </a:bodyPr>
          <a:lstStyle/>
          <a:p>
            <a:r>
              <a:rPr lang="en-US" dirty="0"/>
              <a:t>Matthew J. Arduino, CDC PHIL #11157, 2001</a:t>
            </a:r>
          </a:p>
        </p:txBody>
      </p:sp>
      <p:sp>
        <p:nvSpPr>
          <p:cNvPr id="12" name="TextBox 11">
            <a:extLst>
              <a:ext uri="{FF2B5EF4-FFF2-40B4-BE49-F238E27FC236}">
                <a16:creationId xmlns:a16="http://schemas.microsoft.com/office/drawing/2014/main" id="{E1689752-7761-8921-693D-3894A7A26B3A}"/>
              </a:ext>
            </a:extLst>
          </p:cNvPr>
          <p:cNvSpPr txBox="1"/>
          <p:nvPr/>
        </p:nvSpPr>
        <p:spPr>
          <a:xfrm>
            <a:off x="219600" y="1679235"/>
            <a:ext cx="5948680" cy="5447645"/>
          </a:xfrm>
          <a:prstGeom prst="rect">
            <a:avLst/>
          </a:prstGeom>
          <a:noFill/>
        </p:spPr>
        <p:txBody>
          <a:bodyPr wrap="none" rtlCol="0">
            <a:spAutoFit/>
          </a:bodyPr>
          <a:lstStyle/>
          <a:p>
            <a:pPr marL="285750" indent="-285750">
              <a:buFont typeface="Arial" panose="020B0604020202020204" pitchFamily="34" charset="0"/>
              <a:buChar char="•"/>
            </a:pPr>
            <a:r>
              <a:rPr lang="en-US" sz="2800" dirty="0"/>
              <a:t> Gram positive cocci found on skin </a:t>
            </a:r>
          </a:p>
          <a:p>
            <a:r>
              <a:rPr lang="en-US" sz="2800" dirty="0"/>
              <a:t>and mucus membranes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Rapid increase in antibiotic resistance</a:t>
            </a:r>
          </a:p>
          <a:p>
            <a:r>
              <a:rPr lang="en-US" sz="2800" dirty="0"/>
              <a:t>(MRSA/VRSA)</a:t>
            </a:r>
          </a:p>
          <a:p>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60822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D5F2D-9C99-7FE2-EAB9-BFEEE01F5011}"/>
              </a:ext>
            </a:extLst>
          </p:cNvPr>
          <p:cNvSpPr>
            <a:spLocks noGrp="1"/>
          </p:cNvSpPr>
          <p:nvPr>
            <p:ph type="title"/>
          </p:nvPr>
        </p:nvSpPr>
        <p:spPr/>
        <p:txBody>
          <a:bodyPr/>
          <a:lstStyle/>
          <a:p>
            <a:r>
              <a:rPr lang="en-US" dirty="0"/>
              <a:t>Vancomycin and Daptomycin</a:t>
            </a:r>
          </a:p>
        </p:txBody>
      </p:sp>
      <p:pic>
        <p:nvPicPr>
          <p:cNvPr id="5" name="Picture 4" descr="A structure of a chemical formula&#10;&#10;Description automatically generated">
            <a:extLst>
              <a:ext uri="{FF2B5EF4-FFF2-40B4-BE49-F238E27FC236}">
                <a16:creationId xmlns:a16="http://schemas.microsoft.com/office/drawing/2014/main" id="{0BF26067-4B44-7813-4CA6-9F7B427583CD}"/>
              </a:ext>
            </a:extLst>
          </p:cNvPr>
          <p:cNvPicPr>
            <a:picLocks noChangeAspect="1"/>
          </p:cNvPicPr>
          <p:nvPr/>
        </p:nvPicPr>
        <p:blipFill>
          <a:blip r:embed="rId3"/>
          <a:stretch>
            <a:fillRect/>
          </a:stretch>
        </p:blipFill>
        <p:spPr>
          <a:xfrm>
            <a:off x="6096000" y="2055138"/>
            <a:ext cx="5410200" cy="3238500"/>
          </a:xfrm>
          <a:prstGeom prst="rect">
            <a:avLst/>
          </a:prstGeom>
        </p:spPr>
      </p:pic>
      <p:sp>
        <p:nvSpPr>
          <p:cNvPr id="6" name="TextBox 5">
            <a:extLst>
              <a:ext uri="{FF2B5EF4-FFF2-40B4-BE49-F238E27FC236}">
                <a16:creationId xmlns:a16="http://schemas.microsoft.com/office/drawing/2014/main" id="{561F4261-B3EC-2FA6-3AB4-E3661700C65D}"/>
              </a:ext>
            </a:extLst>
          </p:cNvPr>
          <p:cNvSpPr txBox="1"/>
          <p:nvPr/>
        </p:nvSpPr>
        <p:spPr>
          <a:xfrm>
            <a:off x="8926606" y="1690688"/>
            <a:ext cx="1309076" cy="369332"/>
          </a:xfrm>
          <a:prstGeom prst="rect">
            <a:avLst/>
          </a:prstGeom>
          <a:noFill/>
        </p:spPr>
        <p:txBody>
          <a:bodyPr wrap="none" rtlCol="0">
            <a:spAutoFit/>
          </a:bodyPr>
          <a:lstStyle/>
          <a:p>
            <a:r>
              <a:rPr lang="en-US" dirty="0"/>
              <a:t>Daptomycin</a:t>
            </a:r>
          </a:p>
        </p:txBody>
      </p:sp>
      <p:sp>
        <p:nvSpPr>
          <p:cNvPr id="7" name="TextBox 6">
            <a:extLst>
              <a:ext uri="{FF2B5EF4-FFF2-40B4-BE49-F238E27FC236}">
                <a16:creationId xmlns:a16="http://schemas.microsoft.com/office/drawing/2014/main" id="{DDAD522F-8481-CC00-CB42-8D629E759403}"/>
              </a:ext>
            </a:extLst>
          </p:cNvPr>
          <p:cNvSpPr txBox="1"/>
          <p:nvPr/>
        </p:nvSpPr>
        <p:spPr>
          <a:xfrm>
            <a:off x="8693529" y="5874330"/>
            <a:ext cx="1775230" cy="369332"/>
          </a:xfrm>
          <a:prstGeom prst="rect">
            <a:avLst/>
          </a:prstGeom>
          <a:noFill/>
        </p:spPr>
        <p:txBody>
          <a:bodyPr wrap="none" rtlCol="0">
            <a:spAutoFit/>
          </a:bodyPr>
          <a:lstStyle/>
          <a:p>
            <a:r>
              <a:rPr lang="en-US" dirty="0"/>
              <a:t>Miller et al, 2016</a:t>
            </a:r>
          </a:p>
        </p:txBody>
      </p:sp>
      <p:pic>
        <p:nvPicPr>
          <p:cNvPr id="9" name="Picture 8" descr="A structure of chemical formula&#10;&#10;Description automatically generated">
            <a:extLst>
              <a:ext uri="{FF2B5EF4-FFF2-40B4-BE49-F238E27FC236}">
                <a16:creationId xmlns:a16="http://schemas.microsoft.com/office/drawing/2014/main" id="{A8334623-7FF3-1E40-7776-424A27EC5495}"/>
              </a:ext>
            </a:extLst>
          </p:cNvPr>
          <p:cNvPicPr>
            <a:picLocks noChangeAspect="1"/>
          </p:cNvPicPr>
          <p:nvPr/>
        </p:nvPicPr>
        <p:blipFill>
          <a:blip r:embed="rId4"/>
          <a:stretch>
            <a:fillRect/>
          </a:stretch>
        </p:blipFill>
        <p:spPr>
          <a:xfrm>
            <a:off x="985000" y="2055138"/>
            <a:ext cx="3840482" cy="3617596"/>
          </a:xfrm>
          <a:prstGeom prst="rect">
            <a:avLst/>
          </a:prstGeom>
        </p:spPr>
      </p:pic>
      <p:sp>
        <p:nvSpPr>
          <p:cNvPr id="10" name="TextBox 9">
            <a:extLst>
              <a:ext uri="{FF2B5EF4-FFF2-40B4-BE49-F238E27FC236}">
                <a16:creationId xmlns:a16="http://schemas.microsoft.com/office/drawing/2014/main" id="{3DA35DF0-90DD-BFEF-DC26-90A8EE50846B}"/>
              </a:ext>
            </a:extLst>
          </p:cNvPr>
          <p:cNvSpPr txBox="1"/>
          <p:nvPr/>
        </p:nvSpPr>
        <p:spPr>
          <a:xfrm>
            <a:off x="2297067" y="1685806"/>
            <a:ext cx="1307217" cy="369332"/>
          </a:xfrm>
          <a:prstGeom prst="rect">
            <a:avLst/>
          </a:prstGeom>
          <a:noFill/>
        </p:spPr>
        <p:txBody>
          <a:bodyPr wrap="none" rtlCol="0">
            <a:spAutoFit/>
          </a:bodyPr>
          <a:lstStyle/>
          <a:p>
            <a:r>
              <a:rPr lang="en-US" dirty="0"/>
              <a:t>Vancomycin</a:t>
            </a:r>
          </a:p>
        </p:txBody>
      </p:sp>
      <p:sp>
        <p:nvSpPr>
          <p:cNvPr id="11" name="TextBox 10">
            <a:extLst>
              <a:ext uri="{FF2B5EF4-FFF2-40B4-BE49-F238E27FC236}">
                <a16:creationId xmlns:a16="http://schemas.microsoft.com/office/drawing/2014/main" id="{0779879A-8152-D25F-77C3-3C4CB4FCAF3C}"/>
              </a:ext>
            </a:extLst>
          </p:cNvPr>
          <p:cNvSpPr txBox="1"/>
          <p:nvPr/>
        </p:nvSpPr>
        <p:spPr>
          <a:xfrm>
            <a:off x="1465877" y="5874330"/>
            <a:ext cx="2969595" cy="369332"/>
          </a:xfrm>
          <a:prstGeom prst="rect">
            <a:avLst/>
          </a:prstGeom>
          <a:noFill/>
        </p:spPr>
        <p:txBody>
          <a:bodyPr wrap="none" rtlCol="0">
            <a:spAutoFit/>
          </a:bodyPr>
          <a:lstStyle/>
          <a:p>
            <a:r>
              <a:rPr lang="en-US" dirty="0"/>
              <a:t>Rubenstein and </a:t>
            </a:r>
            <a:r>
              <a:rPr lang="en-US" dirty="0" err="1"/>
              <a:t>Keynan</a:t>
            </a:r>
            <a:r>
              <a:rPr lang="en-US" dirty="0"/>
              <a:t>, 2014</a:t>
            </a:r>
          </a:p>
        </p:txBody>
      </p:sp>
    </p:spTree>
    <p:extLst>
      <p:ext uri="{BB962C8B-B14F-4D97-AF65-F5344CB8AC3E}">
        <p14:creationId xmlns:p14="http://schemas.microsoft.com/office/powerpoint/2010/main" val="27317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BAAE5-C33E-D750-134F-3415BEFDB24F}"/>
              </a:ext>
            </a:extLst>
          </p:cNvPr>
          <p:cNvSpPr>
            <a:spLocks noGrp="1"/>
          </p:cNvSpPr>
          <p:nvPr>
            <p:ph type="title"/>
          </p:nvPr>
        </p:nvSpPr>
        <p:spPr/>
        <p:txBody>
          <a:bodyPr>
            <a:normAutofit fontScale="90000"/>
          </a:bodyPr>
          <a:lstStyle/>
          <a:p>
            <a:r>
              <a:rPr lang="en-US" dirty="0"/>
              <a:t>Reduced susceptibility to vancomycin and daptomycin could be due to increased cell wall thickness</a:t>
            </a:r>
          </a:p>
        </p:txBody>
      </p:sp>
      <p:pic>
        <p:nvPicPr>
          <p:cNvPr id="6" name="Picture 5" descr="A close-up of a microscope&#10;&#10;Description automatically generated">
            <a:extLst>
              <a:ext uri="{FF2B5EF4-FFF2-40B4-BE49-F238E27FC236}">
                <a16:creationId xmlns:a16="http://schemas.microsoft.com/office/drawing/2014/main" id="{1851EFB7-93CB-38CC-21BC-B251F3AD859C}"/>
              </a:ext>
            </a:extLst>
          </p:cNvPr>
          <p:cNvPicPr>
            <a:picLocks noChangeAspect="1"/>
          </p:cNvPicPr>
          <p:nvPr/>
        </p:nvPicPr>
        <p:blipFill>
          <a:blip r:embed="rId3"/>
          <a:stretch>
            <a:fillRect/>
          </a:stretch>
        </p:blipFill>
        <p:spPr>
          <a:xfrm>
            <a:off x="1200152" y="2204283"/>
            <a:ext cx="4340038" cy="2963029"/>
          </a:xfrm>
          <a:prstGeom prst="rect">
            <a:avLst/>
          </a:prstGeom>
        </p:spPr>
      </p:pic>
      <p:pic>
        <p:nvPicPr>
          <p:cNvPr id="8" name="Picture 7" descr="A close-up of a cell&#10;&#10;Description automatically generated">
            <a:extLst>
              <a:ext uri="{FF2B5EF4-FFF2-40B4-BE49-F238E27FC236}">
                <a16:creationId xmlns:a16="http://schemas.microsoft.com/office/drawing/2014/main" id="{66D71C13-4C2F-DEFC-932E-AF41D7F172B5}"/>
              </a:ext>
            </a:extLst>
          </p:cNvPr>
          <p:cNvPicPr>
            <a:picLocks noChangeAspect="1"/>
          </p:cNvPicPr>
          <p:nvPr/>
        </p:nvPicPr>
        <p:blipFill>
          <a:blip r:embed="rId4"/>
          <a:stretch>
            <a:fillRect/>
          </a:stretch>
        </p:blipFill>
        <p:spPr>
          <a:xfrm>
            <a:off x="6651811" y="2106612"/>
            <a:ext cx="4483100" cy="3060700"/>
          </a:xfrm>
          <a:prstGeom prst="rect">
            <a:avLst/>
          </a:prstGeom>
        </p:spPr>
      </p:pic>
      <p:sp>
        <p:nvSpPr>
          <p:cNvPr id="9" name="TextBox 8">
            <a:extLst>
              <a:ext uri="{FF2B5EF4-FFF2-40B4-BE49-F238E27FC236}">
                <a16:creationId xmlns:a16="http://schemas.microsoft.com/office/drawing/2014/main" id="{B4D560E3-10E0-C4B9-1A16-BE879E0A3E6E}"/>
              </a:ext>
            </a:extLst>
          </p:cNvPr>
          <p:cNvSpPr txBox="1"/>
          <p:nvPr/>
        </p:nvSpPr>
        <p:spPr>
          <a:xfrm>
            <a:off x="9424219" y="6238568"/>
            <a:ext cx="1574855" cy="369332"/>
          </a:xfrm>
          <a:prstGeom prst="rect">
            <a:avLst/>
          </a:prstGeom>
          <a:noFill/>
        </p:spPr>
        <p:txBody>
          <a:bodyPr wrap="none" rtlCol="0">
            <a:spAutoFit/>
          </a:bodyPr>
          <a:lstStyle/>
          <a:p>
            <a:r>
              <a:rPr lang="en-US" dirty="0"/>
              <a:t>Cui et al, 2006 </a:t>
            </a:r>
          </a:p>
        </p:txBody>
      </p:sp>
    </p:spTree>
    <p:extLst>
      <p:ext uri="{BB962C8B-B14F-4D97-AF65-F5344CB8AC3E}">
        <p14:creationId xmlns:p14="http://schemas.microsoft.com/office/powerpoint/2010/main" val="3688435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6AB3F-232A-B281-300F-464C71B45579}"/>
              </a:ext>
            </a:extLst>
          </p:cNvPr>
          <p:cNvSpPr>
            <a:spLocks noGrp="1"/>
          </p:cNvSpPr>
          <p:nvPr>
            <p:ph type="title" idx="4294967295"/>
          </p:nvPr>
        </p:nvSpPr>
        <p:spPr>
          <a:xfrm>
            <a:off x="779929" y="1016694"/>
            <a:ext cx="10515600" cy="1325563"/>
          </a:xfrm>
        </p:spPr>
        <p:txBody>
          <a:bodyPr>
            <a:noAutofit/>
          </a:bodyPr>
          <a:lstStyle/>
          <a:p>
            <a:r>
              <a:rPr lang="en-US" sz="3600" b="1" kern="100" dirty="0">
                <a:effectLst/>
                <a:latin typeface="Calibri" panose="020F0502020204030204" pitchFamily="34" charset="0"/>
                <a:ea typeface="Calibri" panose="020F0502020204030204" pitchFamily="34" charset="0"/>
                <a:cs typeface="Times New Roman" panose="02020603050405020304" pitchFamily="18" charset="0"/>
              </a:rPr>
              <a:t>Specific Aim 2.</a:t>
            </a:r>
            <a:r>
              <a:rPr lang="en-US" sz="3600" kern="100" dirty="0">
                <a:effectLst/>
                <a:latin typeface="Calibri" panose="020F0502020204030204" pitchFamily="34" charset="0"/>
                <a:ea typeface="Calibri" panose="020F0502020204030204" pitchFamily="34" charset="0"/>
                <a:cs typeface="Times New Roman" panose="02020603050405020304" pitchFamily="18" charset="0"/>
              </a:rPr>
              <a:t> Investigate why the loss of bS21 in </a:t>
            </a:r>
            <a:r>
              <a:rPr lang="en-US" sz="3600" i="1" kern="100" dirty="0">
                <a:effectLst/>
                <a:latin typeface="Calibri" panose="020F0502020204030204" pitchFamily="34" charset="0"/>
                <a:ea typeface="Calibri" panose="020F0502020204030204" pitchFamily="34" charset="0"/>
                <a:cs typeface="Times New Roman" panose="02020603050405020304" pitchFamily="18" charset="0"/>
              </a:rPr>
              <a:t>S. aureus</a:t>
            </a:r>
            <a:r>
              <a:rPr lang="en-US" sz="3600" kern="100" dirty="0">
                <a:effectLst/>
                <a:latin typeface="Calibri" panose="020F0502020204030204" pitchFamily="34" charset="0"/>
                <a:ea typeface="Calibri" panose="020F0502020204030204" pitchFamily="34" charset="0"/>
                <a:cs typeface="Times New Roman" panose="02020603050405020304" pitchFamily="18" charset="0"/>
              </a:rPr>
              <a:t> leads to resistance to cell wall-targeting antibiotics</a:t>
            </a:r>
            <a:br>
              <a:rPr lang="en-US" sz="36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sz="3600" dirty="0"/>
          </a:p>
        </p:txBody>
      </p:sp>
      <p:sp>
        <p:nvSpPr>
          <p:cNvPr id="4" name="TextBox 3">
            <a:extLst>
              <a:ext uri="{FF2B5EF4-FFF2-40B4-BE49-F238E27FC236}">
                <a16:creationId xmlns:a16="http://schemas.microsoft.com/office/drawing/2014/main" id="{7EC0FFF2-F4BF-25E8-2E6F-3D3A3BC4B0B6}"/>
              </a:ext>
            </a:extLst>
          </p:cNvPr>
          <p:cNvSpPr txBox="1"/>
          <p:nvPr/>
        </p:nvSpPr>
        <p:spPr>
          <a:xfrm>
            <a:off x="779929" y="2521059"/>
            <a:ext cx="10201835" cy="1815882"/>
          </a:xfrm>
          <a:prstGeom prst="rect">
            <a:avLst/>
          </a:prstGeom>
          <a:noFill/>
        </p:spPr>
        <p:txBody>
          <a:bodyPr wrap="square" rtlCol="0">
            <a:spAutoFit/>
          </a:bodyPr>
          <a:lstStyle/>
          <a:p>
            <a:r>
              <a:rPr lang="en-US" sz="2800" u="sng" dirty="0"/>
              <a:t>Hypothesis</a:t>
            </a:r>
            <a:r>
              <a:rPr lang="en-US" sz="2800" dirty="0"/>
              <a:t>: bS21 regulates proteins involved in cell wall synthesis in </a:t>
            </a:r>
            <a:r>
              <a:rPr lang="en-US" sz="2800" i="1" dirty="0"/>
              <a:t>S. aureus</a:t>
            </a:r>
            <a:r>
              <a:rPr lang="en-US" sz="2800" dirty="0"/>
              <a:t>, as suggested by observed mutations of </a:t>
            </a:r>
            <a:r>
              <a:rPr lang="en-US" sz="2800" i="1" dirty="0" err="1"/>
              <a:t>rpsU</a:t>
            </a:r>
            <a:r>
              <a:rPr lang="en-US" sz="2800" dirty="0"/>
              <a:t> in strains that are resistant to the cell wall-targeting antibiotics vancomycin and daptomycin</a:t>
            </a:r>
          </a:p>
        </p:txBody>
      </p:sp>
      <p:sp>
        <p:nvSpPr>
          <p:cNvPr id="5" name="TextBox 4">
            <a:extLst>
              <a:ext uri="{FF2B5EF4-FFF2-40B4-BE49-F238E27FC236}">
                <a16:creationId xmlns:a16="http://schemas.microsoft.com/office/drawing/2014/main" id="{4D350A27-0FCF-D927-8259-92E186FD5FA0}"/>
              </a:ext>
            </a:extLst>
          </p:cNvPr>
          <p:cNvSpPr txBox="1"/>
          <p:nvPr/>
        </p:nvSpPr>
        <p:spPr>
          <a:xfrm>
            <a:off x="779929" y="4515743"/>
            <a:ext cx="10996728" cy="1815882"/>
          </a:xfrm>
          <a:prstGeom prst="rect">
            <a:avLst/>
          </a:prstGeom>
          <a:noFill/>
        </p:spPr>
        <p:txBody>
          <a:bodyPr wrap="none" rtlCol="0">
            <a:spAutoFit/>
          </a:bodyPr>
          <a:lstStyle/>
          <a:p>
            <a:r>
              <a:rPr lang="en-US" sz="2800" u="sng" dirty="0"/>
              <a:t>Approach</a:t>
            </a:r>
            <a:r>
              <a:rPr lang="en-US" sz="2800" dirty="0"/>
              <a:t>: Population analysis protocol to assess a change in </a:t>
            </a:r>
          </a:p>
          <a:p>
            <a:r>
              <a:rPr lang="en-US" sz="2800" dirty="0"/>
              <a:t>antibiotic susceptibility of the</a:t>
            </a:r>
            <a:r>
              <a:rPr lang="en-US" sz="2800" i="1" dirty="0"/>
              <a:t> ∆</a:t>
            </a:r>
            <a:r>
              <a:rPr lang="en-US" sz="2800" i="1" dirty="0" err="1"/>
              <a:t>rpsU</a:t>
            </a:r>
            <a:r>
              <a:rPr lang="en-US" sz="2800" i="1" dirty="0"/>
              <a:t> </a:t>
            </a:r>
            <a:r>
              <a:rPr lang="en-US" sz="2800" dirty="0"/>
              <a:t>strain compared to wild-type coupled</a:t>
            </a:r>
          </a:p>
          <a:p>
            <a:r>
              <a:rPr lang="en-US" sz="2800" dirty="0"/>
              <a:t>with transmission electron microscopy (TEM) to detect an increase in cell</a:t>
            </a:r>
          </a:p>
          <a:p>
            <a:r>
              <a:rPr lang="en-US" sz="2800" dirty="0"/>
              <a:t>wall thickness in the </a:t>
            </a:r>
            <a:r>
              <a:rPr lang="en-US" sz="2800" i="1" dirty="0"/>
              <a:t>∆</a:t>
            </a:r>
            <a:r>
              <a:rPr lang="en-US" sz="2800" i="1" dirty="0" err="1"/>
              <a:t>rpsU</a:t>
            </a:r>
            <a:r>
              <a:rPr lang="en-US" sz="2800" i="1" dirty="0"/>
              <a:t> </a:t>
            </a:r>
            <a:r>
              <a:rPr lang="en-US" sz="2800" dirty="0"/>
              <a:t>strain</a:t>
            </a:r>
          </a:p>
        </p:txBody>
      </p:sp>
    </p:spTree>
    <p:extLst>
      <p:ext uri="{BB962C8B-B14F-4D97-AF65-F5344CB8AC3E}">
        <p14:creationId xmlns:p14="http://schemas.microsoft.com/office/powerpoint/2010/main" val="168003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ircular diagram of a cell&#10;&#10;Description automatically generated with medium confidence">
            <a:extLst>
              <a:ext uri="{FF2B5EF4-FFF2-40B4-BE49-F238E27FC236}">
                <a16:creationId xmlns:a16="http://schemas.microsoft.com/office/drawing/2014/main" id="{83C1E78C-E013-47A4-22D3-284CC4A39A0C}"/>
              </a:ext>
            </a:extLst>
          </p:cNvPr>
          <p:cNvPicPr>
            <a:picLocks noChangeAspect="1"/>
          </p:cNvPicPr>
          <p:nvPr/>
        </p:nvPicPr>
        <p:blipFill>
          <a:blip r:embed="rId3"/>
          <a:stretch>
            <a:fillRect/>
          </a:stretch>
        </p:blipFill>
        <p:spPr>
          <a:xfrm>
            <a:off x="3378742" y="1342103"/>
            <a:ext cx="5434515" cy="5515897"/>
          </a:xfrm>
          <a:prstGeom prst="rect">
            <a:avLst/>
          </a:prstGeom>
        </p:spPr>
      </p:pic>
      <p:sp>
        <p:nvSpPr>
          <p:cNvPr id="4" name="Title 3">
            <a:extLst>
              <a:ext uri="{FF2B5EF4-FFF2-40B4-BE49-F238E27FC236}">
                <a16:creationId xmlns:a16="http://schemas.microsoft.com/office/drawing/2014/main" id="{6312685A-7BE3-59E9-3930-CE9FEDD2EC4B}"/>
              </a:ext>
            </a:extLst>
          </p:cNvPr>
          <p:cNvSpPr>
            <a:spLocks noGrp="1"/>
          </p:cNvSpPr>
          <p:nvPr>
            <p:ph type="title"/>
          </p:nvPr>
        </p:nvSpPr>
        <p:spPr/>
        <p:txBody>
          <a:bodyPr/>
          <a:lstStyle/>
          <a:p>
            <a:r>
              <a:rPr lang="en-US" dirty="0"/>
              <a:t>Deletion of </a:t>
            </a:r>
            <a:r>
              <a:rPr lang="en-US" i="1" dirty="0" err="1"/>
              <a:t>rpsU</a:t>
            </a:r>
            <a:r>
              <a:rPr lang="en-US" dirty="0"/>
              <a:t> from </a:t>
            </a:r>
            <a:r>
              <a:rPr lang="en-US" i="1" dirty="0"/>
              <a:t>S. aureus</a:t>
            </a:r>
          </a:p>
        </p:txBody>
      </p:sp>
    </p:spTree>
    <p:extLst>
      <p:ext uri="{BB962C8B-B14F-4D97-AF65-F5344CB8AC3E}">
        <p14:creationId xmlns:p14="http://schemas.microsoft.com/office/powerpoint/2010/main" val="27194774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62525-3123-BB6F-B154-0DB46AA98AB4}"/>
              </a:ext>
            </a:extLst>
          </p:cNvPr>
          <p:cNvSpPr>
            <a:spLocks noGrp="1"/>
          </p:cNvSpPr>
          <p:nvPr>
            <p:ph type="title"/>
          </p:nvPr>
        </p:nvSpPr>
        <p:spPr/>
        <p:txBody>
          <a:bodyPr/>
          <a:lstStyle/>
          <a:p>
            <a:r>
              <a:rPr lang="en-US" dirty="0"/>
              <a:t>Population analysis protocol</a:t>
            </a:r>
          </a:p>
        </p:txBody>
      </p:sp>
      <p:pic>
        <p:nvPicPr>
          <p:cNvPr id="12" name="Picture 11" descr="A diagram of a compound concentration&#10;&#10;Description automatically generated">
            <a:extLst>
              <a:ext uri="{FF2B5EF4-FFF2-40B4-BE49-F238E27FC236}">
                <a16:creationId xmlns:a16="http://schemas.microsoft.com/office/drawing/2014/main" id="{763976F8-3323-C4C7-D760-FCEDC572F514}"/>
              </a:ext>
            </a:extLst>
          </p:cNvPr>
          <p:cNvPicPr>
            <a:picLocks noChangeAspect="1"/>
          </p:cNvPicPr>
          <p:nvPr/>
        </p:nvPicPr>
        <p:blipFill>
          <a:blip r:embed="rId3"/>
          <a:stretch>
            <a:fillRect/>
          </a:stretch>
        </p:blipFill>
        <p:spPr>
          <a:xfrm>
            <a:off x="5611906" y="1310952"/>
            <a:ext cx="5741894" cy="4236095"/>
          </a:xfrm>
          <a:prstGeom prst="rect">
            <a:avLst/>
          </a:prstGeom>
        </p:spPr>
      </p:pic>
      <p:pic>
        <p:nvPicPr>
          <p:cNvPr id="14" name="Picture 13" descr="A diagram of different types of liquid&#10;&#10;Description automatically generated">
            <a:extLst>
              <a:ext uri="{FF2B5EF4-FFF2-40B4-BE49-F238E27FC236}">
                <a16:creationId xmlns:a16="http://schemas.microsoft.com/office/drawing/2014/main" id="{63F6F3D8-7F32-EFAD-C146-FB6BFB53DE05}"/>
              </a:ext>
            </a:extLst>
          </p:cNvPr>
          <p:cNvPicPr>
            <a:picLocks noChangeAspect="1"/>
          </p:cNvPicPr>
          <p:nvPr/>
        </p:nvPicPr>
        <p:blipFill>
          <a:blip r:embed="rId4"/>
          <a:stretch>
            <a:fillRect/>
          </a:stretch>
        </p:blipFill>
        <p:spPr>
          <a:xfrm>
            <a:off x="838200" y="2035813"/>
            <a:ext cx="4406900" cy="3251200"/>
          </a:xfrm>
          <a:prstGeom prst="rect">
            <a:avLst/>
          </a:prstGeom>
        </p:spPr>
      </p:pic>
      <p:sp>
        <p:nvSpPr>
          <p:cNvPr id="15" name="TextBox 14">
            <a:extLst>
              <a:ext uri="{FF2B5EF4-FFF2-40B4-BE49-F238E27FC236}">
                <a16:creationId xmlns:a16="http://schemas.microsoft.com/office/drawing/2014/main" id="{FD4FBF31-3C6F-3873-A891-CA01CEECC81B}"/>
              </a:ext>
            </a:extLst>
          </p:cNvPr>
          <p:cNvSpPr txBox="1"/>
          <p:nvPr/>
        </p:nvSpPr>
        <p:spPr>
          <a:xfrm>
            <a:off x="1168311" y="2035813"/>
            <a:ext cx="497252" cy="369332"/>
          </a:xfrm>
          <a:prstGeom prst="rect">
            <a:avLst/>
          </a:prstGeom>
          <a:noFill/>
        </p:spPr>
        <p:txBody>
          <a:bodyPr wrap="none" rtlCol="0">
            <a:spAutoFit/>
          </a:bodyPr>
          <a:lstStyle/>
          <a:p>
            <a:r>
              <a:rPr lang="en-US" dirty="0"/>
              <a:t>10</a:t>
            </a:r>
            <a:r>
              <a:rPr lang="en-US" baseline="30000" dirty="0"/>
              <a:t>7</a:t>
            </a:r>
            <a:endParaRPr lang="en-US" dirty="0"/>
          </a:p>
        </p:txBody>
      </p:sp>
      <p:sp>
        <p:nvSpPr>
          <p:cNvPr id="16" name="TextBox 15">
            <a:extLst>
              <a:ext uri="{FF2B5EF4-FFF2-40B4-BE49-F238E27FC236}">
                <a16:creationId xmlns:a16="http://schemas.microsoft.com/office/drawing/2014/main" id="{95386903-A8EE-D781-428E-3BC34C8B7957}"/>
              </a:ext>
            </a:extLst>
          </p:cNvPr>
          <p:cNvSpPr txBox="1"/>
          <p:nvPr/>
        </p:nvSpPr>
        <p:spPr>
          <a:xfrm>
            <a:off x="1841814" y="2035813"/>
            <a:ext cx="497252" cy="369332"/>
          </a:xfrm>
          <a:prstGeom prst="rect">
            <a:avLst/>
          </a:prstGeom>
          <a:noFill/>
        </p:spPr>
        <p:txBody>
          <a:bodyPr wrap="none" rtlCol="0">
            <a:spAutoFit/>
          </a:bodyPr>
          <a:lstStyle/>
          <a:p>
            <a:r>
              <a:rPr lang="en-US" dirty="0"/>
              <a:t>10</a:t>
            </a:r>
            <a:r>
              <a:rPr lang="en-US" baseline="30000" dirty="0"/>
              <a:t>6</a:t>
            </a:r>
            <a:endParaRPr lang="en-US" dirty="0"/>
          </a:p>
        </p:txBody>
      </p:sp>
      <p:sp>
        <p:nvSpPr>
          <p:cNvPr id="17" name="TextBox 16">
            <a:extLst>
              <a:ext uri="{FF2B5EF4-FFF2-40B4-BE49-F238E27FC236}">
                <a16:creationId xmlns:a16="http://schemas.microsoft.com/office/drawing/2014/main" id="{2EE87B75-A545-B08E-034E-F8D34EF942D4}"/>
              </a:ext>
            </a:extLst>
          </p:cNvPr>
          <p:cNvSpPr txBox="1"/>
          <p:nvPr/>
        </p:nvSpPr>
        <p:spPr>
          <a:xfrm>
            <a:off x="2544398" y="2035813"/>
            <a:ext cx="497252" cy="369332"/>
          </a:xfrm>
          <a:prstGeom prst="rect">
            <a:avLst/>
          </a:prstGeom>
          <a:noFill/>
        </p:spPr>
        <p:txBody>
          <a:bodyPr wrap="none" rtlCol="0">
            <a:spAutoFit/>
          </a:bodyPr>
          <a:lstStyle/>
          <a:p>
            <a:r>
              <a:rPr lang="en-US" dirty="0"/>
              <a:t>10</a:t>
            </a:r>
            <a:r>
              <a:rPr lang="en-US" baseline="30000" dirty="0"/>
              <a:t>5</a:t>
            </a:r>
            <a:endParaRPr lang="en-US" dirty="0"/>
          </a:p>
        </p:txBody>
      </p:sp>
      <p:sp>
        <p:nvSpPr>
          <p:cNvPr id="18" name="TextBox 17">
            <a:extLst>
              <a:ext uri="{FF2B5EF4-FFF2-40B4-BE49-F238E27FC236}">
                <a16:creationId xmlns:a16="http://schemas.microsoft.com/office/drawing/2014/main" id="{8C587777-B5E0-4D93-AF92-8E8DD9746A5E}"/>
              </a:ext>
            </a:extLst>
          </p:cNvPr>
          <p:cNvSpPr txBox="1"/>
          <p:nvPr/>
        </p:nvSpPr>
        <p:spPr>
          <a:xfrm>
            <a:off x="3229608" y="2035813"/>
            <a:ext cx="497252" cy="369332"/>
          </a:xfrm>
          <a:prstGeom prst="rect">
            <a:avLst/>
          </a:prstGeom>
          <a:noFill/>
        </p:spPr>
        <p:txBody>
          <a:bodyPr wrap="none" rtlCol="0">
            <a:spAutoFit/>
          </a:bodyPr>
          <a:lstStyle/>
          <a:p>
            <a:r>
              <a:rPr lang="en-US" dirty="0"/>
              <a:t>10</a:t>
            </a:r>
            <a:r>
              <a:rPr lang="en-US" baseline="30000" dirty="0"/>
              <a:t>4</a:t>
            </a:r>
            <a:endParaRPr lang="en-US" dirty="0"/>
          </a:p>
        </p:txBody>
      </p:sp>
      <p:sp>
        <p:nvSpPr>
          <p:cNvPr id="19" name="TextBox 18">
            <a:extLst>
              <a:ext uri="{FF2B5EF4-FFF2-40B4-BE49-F238E27FC236}">
                <a16:creationId xmlns:a16="http://schemas.microsoft.com/office/drawing/2014/main" id="{99B43017-3622-1467-65DA-BE16B2646CFD}"/>
              </a:ext>
            </a:extLst>
          </p:cNvPr>
          <p:cNvSpPr txBox="1"/>
          <p:nvPr/>
        </p:nvSpPr>
        <p:spPr>
          <a:xfrm>
            <a:off x="3975486" y="2035813"/>
            <a:ext cx="497252" cy="369332"/>
          </a:xfrm>
          <a:prstGeom prst="rect">
            <a:avLst/>
          </a:prstGeom>
          <a:noFill/>
        </p:spPr>
        <p:txBody>
          <a:bodyPr wrap="none" rtlCol="0">
            <a:spAutoFit/>
          </a:bodyPr>
          <a:lstStyle/>
          <a:p>
            <a:r>
              <a:rPr lang="en-US" dirty="0"/>
              <a:t>10</a:t>
            </a:r>
            <a:r>
              <a:rPr lang="en-US" baseline="30000" dirty="0"/>
              <a:t>3</a:t>
            </a:r>
            <a:endParaRPr lang="en-US" dirty="0"/>
          </a:p>
        </p:txBody>
      </p:sp>
      <p:sp>
        <p:nvSpPr>
          <p:cNvPr id="20" name="TextBox 19">
            <a:extLst>
              <a:ext uri="{FF2B5EF4-FFF2-40B4-BE49-F238E27FC236}">
                <a16:creationId xmlns:a16="http://schemas.microsoft.com/office/drawing/2014/main" id="{540F4630-2553-6F1C-2606-76107001DF56}"/>
              </a:ext>
            </a:extLst>
          </p:cNvPr>
          <p:cNvSpPr txBox="1"/>
          <p:nvPr/>
        </p:nvSpPr>
        <p:spPr>
          <a:xfrm>
            <a:off x="4672036" y="2036349"/>
            <a:ext cx="497252" cy="369332"/>
          </a:xfrm>
          <a:prstGeom prst="rect">
            <a:avLst/>
          </a:prstGeom>
          <a:noFill/>
        </p:spPr>
        <p:txBody>
          <a:bodyPr wrap="none" rtlCol="0">
            <a:spAutoFit/>
          </a:bodyPr>
          <a:lstStyle/>
          <a:p>
            <a:r>
              <a:rPr lang="en-US" dirty="0"/>
              <a:t>10</a:t>
            </a:r>
            <a:r>
              <a:rPr lang="en-US" baseline="30000" dirty="0"/>
              <a:t>2</a:t>
            </a:r>
            <a:endParaRPr lang="en-US" dirty="0"/>
          </a:p>
        </p:txBody>
      </p:sp>
    </p:spTree>
    <p:extLst>
      <p:ext uri="{BB962C8B-B14F-4D97-AF65-F5344CB8AC3E}">
        <p14:creationId xmlns:p14="http://schemas.microsoft.com/office/powerpoint/2010/main" val="32192371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41BDD-C361-70BA-B017-109739E0F61A}"/>
              </a:ext>
            </a:extLst>
          </p:cNvPr>
          <p:cNvSpPr>
            <a:spLocks noGrp="1"/>
          </p:cNvSpPr>
          <p:nvPr>
            <p:ph type="title"/>
          </p:nvPr>
        </p:nvSpPr>
        <p:spPr/>
        <p:txBody>
          <a:bodyPr/>
          <a:lstStyle/>
          <a:p>
            <a:r>
              <a:rPr lang="en-US" dirty="0"/>
              <a:t>Transmission electron microscopy</a:t>
            </a:r>
          </a:p>
        </p:txBody>
      </p:sp>
      <p:pic>
        <p:nvPicPr>
          <p:cNvPr id="3" name="Picture 2" descr="A microscope with a computer&#10;&#10;Description automatically generated">
            <a:extLst>
              <a:ext uri="{FF2B5EF4-FFF2-40B4-BE49-F238E27FC236}">
                <a16:creationId xmlns:a16="http://schemas.microsoft.com/office/drawing/2014/main" id="{BB46427A-91E2-056F-C8C6-EC3D2B81E236}"/>
              </a:ext>
            </a:extLst>
          </p:cNvPr>
          <p:cNvPicPr>
            <a:picLocks noChangeAspect="1"/>
          </p:cNvPicPr>
          <p:nvPr/>
        </p:nvPicPr>
        <p:blipFill>
          <a:blip r:embed="rId3"/>
          <a:stretch>
            <a:fillRect/>
          </a:stretch>
        </p:blipFill>
        <p:spPr>
          <a:xfrm>
            <a:off x="194884" y="1226857"/>
            <a:ext cx="5901116" cy="5266018"/>
          </a:xfrm>
          <a:prstGeom prst="rect">
            <a:avLst/>
          </a:prstGeom>
        </p:spPr>
      </p:pic>
      <p:pic>
        <p:nvPicPr>
          <p:cNvPr id="5" name="Picture 4" descr="A group of black circles&#10;&#10;Description automatically generated">
            <a:extLst>
              <a:ext uri="{FF2B5EF4-FFF2-40B4-BE49-F238E27FC236}">
                <a16:creationId xmlns:a16="http://schemas.microsoft.com/office/drawing/2014/main" id="{81C18385-9E5B-D021-FF86-A21030C6ABD6}"/>
              </a:ext>
            </a:extLst>
          </p:cNvPr>
          <p:cNvPicPr>
            <a:picLocks noChangeAspect="1"/>
          </p:cNvPicPr>
          <p:nvPr/>
        </p:nvPicPr>
        <p:blipFill>
          <a:blip r:embed="rId4"/>
          <a:stretch>
            <a:fillRect/>
          </a:stretch>
        </p:blipFill>
        <p:spPr>
          <a:xfrm>
            <a:off x="5392644" y="2209800"/>
            <a:ext cx="2374900" cy="2438400"/>
          </a:xfrm>
          <a:prstGeom prst="rect">
            <a:avLst/>
          </a:prstGeom>
        </p:spPr>
      </p:pic>
      <p:pic>
        <p:nvPicPr>
          <p:cNvPr id="7" name="Picture 6" descr="A black circle with white background&#10;&#10;Description automatically generated">
            <a:extLst>
              <a:ext uri="{FF2B5EF4-FFF2-40B4-BE49-F238E27FC236}">
                <a16:creationId xmlns:a16="http://schemas.microsoft.com/office/drawing/2014/main" id="{F82272D3-9816-419A-92FE-C6C0502106F6}"/>
              </a:ext>
            </a:extLst>
          </p:cNvPr>
          <p:cNvPicPr>
            <a:picLocks noChangeAspect="1"/>
          </p:cNvPicPr>
          <p:nvPr/>
        </p:nvPicPr>
        <p:blipFill>
          <a:blip r:embed="rId5"/>
          <a:stretch>
            <a:fillRect/>
          </a:stretch>
        </p:blipFill>
        <p:spPr>
          <a:xfrm>
            <a:off x="8189632" y="2209800"/>
            <a:ext cx="2374900" cy="2438400"/>
          </a:xfrm>
          <a:prstGeom prst="rect">
            <a:avLst/>
          </a:prstGeom>
        </p:spPr>
      </p:pic>
      <p:sp>
        <p:nvSpPr>
          <p:cNvPr id="8" name="TextBox 7">
            <a:extLst>
              <a:ext uri="{FF2B5EF4-FFF2-40B4-BE49-F238E27FC236}">
                <a16:creationId xmlns:a16="http://schemas.microsoft.com/office/drawing/2014/main" id="{781E93D0-13B8-FF5B-C930-A5609215A3F0}"/>
              </a:ext>
            </a:extLst>
          </p:cNvPr>
          <p:cNvSpPr txBox="1"/>
          <p:nvPr/>
        </p:nvSpPr>
        <p:spPr>
          <a:xfrm>
            <a:off x="5825378" y="4982646"/>
            <a:ext cx="1106393" cy="369332"/>
          </a:xfrm>
          <a:prstGeom prst="rect">
            <a:avLst/>
          </a:prstGeom>
          <a:noFill/>
        </p:spPr>
        <p:txBody>
          <a:bodyPr wrap="none" rtlCol="0">
            <a:spAutoFit/>
          </a:bodyPr>
          <a:lstStyle/>
          <a:p>
            <a:r>
              <a:rPr lang="en-US" dirty="0"/>
              <a:t>Wild-type</a:t>
            </a:r>
          </a:p>
        </p:txBody>
      </p:sp>
      <p:sp>
        <p:nvSpPr>
          <p:cNvPr id="9" name="TextBox 8">
            <a:extLst>
              <a:ext uri="{FF2B5EF4-FFF2-40B4-BE49-F238E27FC236}">
                <a16:creationId xmlns:a16="http://schemas.microsoft.com/office/drawing/2014/main" id="{593474F9-CC32-7080-41A7-C1129A5FB3AC}"/>
              </a:ext>
            </a:extLst>
          </p:cNvPr>
          <p:cNvSpPr txBox="1"/>
          <p:nvPr/>
        </p:nvSpPr>
        <p:spPr>
          <a:xfrm>
            <a:off x="8812883" y="4982646"/>
            <a:ext cx="752578" cy="369332"/>
          </a:xfrm>
          <a:prstGeom prst="rect">
            <a:avLst/>
          </a:prstGeom>
          <a:noFill/>
        </p:spPr>
        <p:txBody>
          <a:bodyPr wrap="none" rtlCol="0">
            <a:spAutoFit/>
          </a:bodyPr>
          <a:lstStyle/>
          <a:p>
            <a:r>
              <a:rPr lang="en-US" i="1" dirty="0"/>
              <a:t>∆</a:t>
            </a:r>
            <a:r>
              <a:rPr lang="en-US" i="1" dirty="0" err="1"/>
              <a:t>rpsU</a:t>
            </a:r>
            <a:endParaRPr lang="en-US" i="1" dirty="0"/>
          </a:p>
        </p:txBody>
      </p:sp>
    </p:spTree>
    <p:extLst>
      <p:ext uri="{BB962C8B-B14F-4D97-AF65-F5344CB8AC3E}">
        <p14:creationId xmlns:p14="http://schemas.microsoft.com/office/powerpoint/2010/main" val="290413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957285D-D5CD-0DAF-5DD0-7C9B40502D35}"/>
              </a:ext>
            </a:extLst>
          </p:cNvPr>
          <p:cNvSpPr>
            <a:spLocks noGrp="1"/>
          </p:cNvSpPr>
          <p:nvPr>
            <p:ph type="title"/>
          </p:nvPr>
        </p:nvSpPr>
        <p:spPr/>
        <p:txBody>
          <a:bodyPr/>
          <a:lstStyle/>
          <a:p>
            <a:r>
              <a:rPr lang="en-US" dirty="0"/>
              <a:t>Central Dogma</a:t>
            </a:r>
          </a:p>
        </p:txBody>
      </p:sp>
      <p:pic>
        <p:nvPicPr>
          <p:cNvPr id="15" name="Picture 14" descr="A purple spiral with a white background&#10;&#10;Description automatically generated">
            <a:extLst>
              <a:ext uri="{FF2B5EF4-FFF2-40B4-BE49-F238E27FC236}">
                <a16:creationId xmlns:a16="http://schemas.microsoft.com/office/drawing/2014/main" id="{A72A80FA-4818-9FE0-8BE9-C405BE3B6122}"/>
              </a:ext>
            </a:extLst>
          </p:cNvPr>
          <p:cNvPicPr>
            <a:picLocks noChangeAspect="1"/>
          </p:cNvPicPr>
          <p:nvPr/>
        </p:nvPicPr>
        <p:blipFill>
          <a:blip r:embed="rId3"/>
          <a:stretch>
            <a:fillRect/>
          </a:stretch>
        </p:blipFill>
        <p:spPr>
          <a:xfrm>
            <a:off x="1714369" y="1789857"/>
            <a:ext cx="903680" cy="4357746"/>
          </a:xfrm>
          <a:prstGeom prst="rect">
            <a:avLst/>
          </a:prstGeom>
        </p:spPr>
      </p:pic>
      <p:pic>
        <p:nvPicPr>
          <p:cNvPr id="17" name="Picture 16" descr="A diagram of a blue and red object&#10;&#10;Description automatically generated">
            <a:extLst>
              <a:ext uri="{FF2B5EF4-FFF2-40B4-BE49-F238E27FC236}">
                <a16:creationId xmlns:a16="http://schemas.microsoft.com/office/drawing/2014/main" id="{5D691209-005D-BD07-1EF9-18B6DEA9D6E6}"/>
              </a:ext>
            </a:extLst>
          </p:cNvPr>
          <p:cNvPicPr>
            <a:picLocks noChangeAspect="1"/>
          </p:cNvPicPr>
          <p:nvPr/>
        </p:nvPicPr>
        <p:blipFill>
          <a:blip r:embed="rId4"/>
          <a:stretch>
            <a:fillRect/>
          </a:stretch>
        </p:blipFill>
        <p:spPr>
          <a:xfrm>
            <a:off x="2528059" y="2634650"/>
            <a:ext cx="2961122" cy="2089011"/>
          </a:xfrm>
          <a:prstGeom prst="rect">
            <a:avLst/>
          </a:prstGeom>
        </p:spPr>
      </p:pic>
      <p:pic>
        <p:nvPicPr>
          <p:cNvPr id="19" name="Picture 18" descr="A black line on a white background&#10;&#10;Description automatically generated">
            <a:extLst>
              <a:ext uri="{FF2B5EF4-FFF2-40B4-BE49-F238E27FC236}">
                <a16:creationId xmlns:a16="http://schemas.microsoft.com/office/drawing/2014/main" id="{89C8B196-DEA3-920B-7CBA-3F6ECC45CAFA}"/>
              </a:ext>
            </a:extLst>
          </p:cNvPr>
          <p:cNvPicPr>
            <a:picLocks noChangeAspect="1"/>
          </p:cNvPicPr>
          <p:nvPr/>
        </p:nvPicPr>
        <p:blipFill>
          <a:blip r:embed="rId5"/>
          <a:stretch>
            <a:fillRect/>
          </a:stretch>
        </p:blipFill>
        <p:spPr>
          <a:xfrm>
            <a:off x="5522165" y="2011112"/>
            <a:ext cx="973841" cy="3915236"/>
          </a:xfrm>
          <a:prstGeom prst="rect">
            <a:avLst/>
          </a:prstGeom>
        </p:spPr>
      </p:pic>
      <p:pic>
        <p:nvPicPr>
          <p:cNvPr id="21" name="Picture 20" descr="A black text on a white background&#10;&#10;Description automatically generated">
            <a:extLst>
              <a:ext uri="{FF2B5EF4-FFF2-40B4-BE49-F238E27FC236}">
                <a16:creationId xmlns:a16="http://schemas.microsoft.com/office/drawing/2014/main" id="{5839D5EC-FA5A-FC0D-4918-F70698FF5E75}"/>
              </a:ext>
            </a:extLst>
          </p:cNvPr>
          <p:cNvPicPr>
            <a:picLocks noChangeAspect="1"/>
          </p:cNvPicPr>
          <p:nvPr/>
        </p:nvPicPr>
        <p:blipFill>
          <a:blip r:embed="rId6"/>
          <a:stretch>
            <a:fillRect/>
          </a:stretch>
        </p:blipFill>
        <p:spPr>
          <a:xfrm>
            <a:off x="3065922" y="4577377"/>
            <a:ext cx="1616926" cy="498839"/>
          </a:xfrm>
          <a:prstGeom prst="rect">
            <a:avLst/>
          </a:prstGeom>
        </p:spPr>
      </p:pic>
      <p:pic>
        <p:nvPicPr>
          <p:cNvPr id="23" name="Picture 22" descr="A purple cloud with a black arrow&#10;&#10;Description automatically generated">
            <a:extLst>
              <a:ext uri="{FF2B5EF4-FFF2-40B4-BE49-F238E27FC236}">
                <a16:creationId xmlns:a16="http://schemas.microsoft.com/office/drawing/2014/main" id="{BECCBB7E-2AD3-D936-3A4A-BDF9B827E78F}"/>
              </a:ext>
            </a:extLst>
          </p:cNvPr>
          <p:cNvPicPr>
            <a:picLocks noChangeAspect="1"/>
          </p:cNvPicPr>
          <p:nvPr/>
        </p:nvPicPr>
        <p:blipFill>
          <a:blip r:embed="rId7"/>
          <a:stretch>
            <a:fillRect/>
          </a:stretch>
        </p:blipFill>
        <p:spPr>
          <a:xfrm>
            <a:off x="6600138" y="2634650"/>
            <a:ext cx="2396030" cy="1942727"/>
          </a:xfrm>
          <a:prstGeom prst="rect">
            <a:avLst/>
          </a:prstGeom>
        </p:spPr>
      </p:pic>
      <p:pic>
        <p:nvPicPr>
          <p:cNvPr id="25" name="Picture 24" descr="A purple beads on a white background&#10;&#10;Description automatically generated">
            <a:extLst>
              <a:ext uri="{FF2B5EF4-FFF2-40B4-BE49-F238E27FC236}">
                <a16:creationId xmlns:a16="http://schemas.microsoft.com/office/drawing/2014/main" id="{68601E53-A4C9-BB28-AC21-2C9E228E6309}"/>
              </a:ext>
            </a:extLst>
          </p:cNvPr>
          <p:cNvPicPr>
            <a:picLocks noChangeAspect="1"/>
          </p:cNvPicPr>
          <p:nvPr/>
        </p:nvPicPr>
        <p:blipFill>
          <a:blip r:embed="rId8"/>
          <a:stretch>
            <a:fillRect/>
          </a:stretch>
        </p:blipFill>
        <p:spPr>
          <a:xfrm>
            <a:off x="8996168" y="1875127"/>
            <a:ext cx="2072941" cy="4027428"/>
          </a:xfrm>
          <a:prstGeom prst="rect">
            <a:avLst/>
          </a:prstGeom>
        </p:spPr>
      </p:pic>
      <p:pic>
        <p:nvPicPr>
          <p:cNvPr id="27" name="Picture 26" descr="A black text on a white background&#10;&#10;Description automatically generated">
            <a:extLst>
              <a:ext uri="{FF2B5EF4-FFF2-40B4-BE49-F238E27FC236}">
                <a16:creationId xmlns:a16="http://schemas.microsoft.com/office/drawing/2014/main" id="{920E0A68-EB79-B171-5607-622146C90C86}"/>
              </a:ext>
            </a:extLst>
          </p:cNvPr>
          <p:cNvPicPr>
            <a:picLocks noChangeAspect="1"/>
          </p:cNvPicPr>
          <p:nvPr/>
        </p:nvPicPr>
        <p:blipFill>
          <a:blip r:embed="rId9"/>
          <a:stretch>
            <a:fillRect/>
          </a:stretch>
        </p:blipFill>
        <p:spPr>
          <a:xfrm>
            <a:off x="7019312" y="4577377"/>
            <a:ext cx="1453550" cy="456347"/>
          </a:xfrm>
          <a:prstGeom prst="rect">
            <a:avLst/>
          </a:prstGeom>
        </p:spPr>
      </p:pic>
      <p:sp>
        <p:nvSpPr>
          <p:cNvPr id="28" name="Rectangle 27">
            <a:extLst>
              <a:ext uri="{FF2B5EF4-FFF2-40B4-BE49-F238E27FC236}">
                <a16:creationId xmlns:a16="http://schemas.microsoft.com/office/drawing/2014/main" id="{57473C72-3DAE-9271-5AE2-077EE087AFC6}"/>
              </a:ext>
            </a:extLst>
          </p:cNvPr>
          <p:cNvSpPr/>
          <p:nvPr/>
        </p:nvSpPr>
        <p:spPr>
          <a:xfrm>
            <a:off x="6843252" y="2634650"/>
            <a:ext cx="1666567" cy="1642382"/>
          </a:xfrm>
          <a:prstGeom prst="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561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32ABC-7B38-B489-5279-F7DDC63F6EC2}"/>
              </a:ext>
            </a:extLst>
          </p:cNvPr>
          <p:cNvSpPr>
            <a:spLocks noGrp="1"/>
          </p:cNvSpPr>
          <p:nvPr>
            <p:ph type="title"/>
          </p:nvPr>
        </p:nvSpPr>
        <p:spPr/>
        <p:txBody>
          <a:bodyPr/>
          <a:lstStyle/>
          <a:p>
            <a:r>
              <a:rPr lang="en-US" dirty="0"/>
              <a:t>Aim 2 Summary</a:t>
            </a:r>
          </a:p>
        </p:txBody>
      </p:sp>
      <p:sp>
        <p:nvSpPr>
          <p:cNvPr id="3" name="Content Placeholder 2">
            <a:extLst>
              <a:ext uri="{FF2B5EF4-FFF2-40B4-BE49-F238E27FC236}">
                <a16:creationId xmlns:a16="http://schemas.microsoft.com/office/drawing/2014/main" id="{C0FDA8D0-F65E-C4C7-E77C-CDF444E4189A}"/>
              </a:ext>
            </a:extLst>
          </p:cNvPr>
          <p:cNvSpPr>
            <a:spLocks noGrp="1"/>
          </p:cNvSpPr>
          <p:nvPr>
            <p:ph idx="1"/>
          </p:nvPr>
        </p:nvSpPr>
        <p:spPr/>
        <p:txBody>
          <a:bodyPr/>
          <a:lstStyle/>
          <a:p>
            <a:r>
              <a:rPr lang="en-US" dirty="0"/>
              <a:t>Will deletion of</a:t>
            </a:r>
            <a:r>
              <a:rPr lang="en-US" i="1" dirty="0"/>
              <a:t> </a:t>
            </a:r>
            <a:r>
              <a:rPr lang="en-US" i="1" dirty="0" err="1"/>
              <a:t>rpsU</a:t>
            </a:r>
            <a:r>
              <a:rPr lang="en-US" i="1" dirty="0"/>
              <a:t> </a:t>
            </a:r>
            <a:r>
              <a:rPr lang="en-US" dirty="0"/>
              <a:t>lead to antibiotic resistance?</a:t>
            </a:r>
          </a:p>
          <a:p>
            <a:r>
              <a:rPr lang="en-US" dirty="0"/>
              <a:t>Do cells lacking bS21 have thicker cell walls?</a:t>
            </a:r>
          </a:p>
          <a:p>
            <a:endParaRPr lang="en-US" dirty="0"/>
          </a:p>
          <a:p>
            <a:pPr marL="0" indent="0">
              <a:buNone/>
            </a:pPr>
            <a:r>
              <a:rPr lang="en-US" dirty="0"/>
              <a:t>Does bS21 regulate proteins involved in cell wall synthesis?</a:t>
            </a:r>
          </a:p>
        </p:txBody>
      </p:sp>
    </p:spTree>
    <p:extLst>
      <p:ext uri="{BB962C8B-B14F-4D97-AF65-F5344CB8AC3E}">
        <p14:creationId xmlns:p14="http://schemas.microsoft.com/office/powerpoint/2010/main" val="1462625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B7685-477B-7E94-C18E-C0D77FB60317}"/>
              </a:ext>
            </a:extLst>
          </p:cNvPr>
          <p:cNvSpPr>
            <a:spLocks noGrp="1"/>
          </p:cNvSpPr>
          <p:nvPr>
            <p:ph type="title"/>
          </p:nvPr>
        </p:nvSpPr>
        <p:spPr/>
        <p:txBody>
          <a:bodyPr/>
          <a:lstStyle/>
          <a:p>
            <a:r>
              <a:rPr lang="en-US" dirty="0"/>
              <a:t>Aim #2 Alternatives</a:t>
            </a:r>
          </a:p>
        </p:txBody>
      </p:sp>
      <p:sp>
        <p:nvSpPr>
          <p:cNvPr id="3" name="Content Placeholder 2">
            <a:extLst>
              <a:ext uri="{FF2B5EF4-FFF2-40B4-BE49-F238E27FC236}">
                <a16:creationId xmlns:a16="http://schemas.microsoft.com/office/drawing/2014/main" id="{8EF11AF3-406E-F9E8-7E8C-54F2D28CDCAF}"/>
              </a:ext>
            </a:extLst>
          </p:cNvPr>
          <p:cNvSpPr>
            <a:spLocks noGrp="1"/>
          </p:cNvSpPr>
          <p:nvPr>
            <p:ph idx="1"/>
          </p:nvPr>
        </p:nvSpPr>
        <p:spPr/>
        <p:txBody>
          <a:bodyPr/>
          <a:lstStyle/>
          <a:p>
            <a:r>
              <a:rPr lang="en-US" dirty="0"/>
              <a:t>If we do not observe a thicker cell wall:</a:t>
            </a:r>
          </a:p>
          <a:p>
            <a:pPr lvl="1"/>
            <a:r>
              <a:rPr lang="en-US" dirty="0"/>
              <a:t>Take a proteomics approach</a:t>
            </a:r>
          </a:p>
          <a:p>
            <a:pPr lvl="1"/>
            <a:r>
              <a:rPr lang="en-US" dirty="0"/>
              <a:t>Mass spec to evaluate relative protein abundance between cells with bS21 and cells lacking bS21</a:t>
            </a:r>
          </a:p>
        </p:txBody>
      </p:sp>
    </p:spTree>
    <p:extLst>
      <p:ext uri="{BB962C8B-B14F-4D97-AF65-F5344CB8AC3E}">
        <p14:creationId xmlns:p14="http://schemas.microsoft.com/office/powerpoint/2010/main" val="37228412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245EB-17D4-BCF1-94E7-F0332700AD61}"/>
              </a:ext>
            </a:extLst>
          </p:cNvPr>
          <p:cNvSpPr>
            <a:spLocks noGrp="1"/>
          </p:cNvSpPr>
          <p:nvPr>
            <p:ph type="title"/>
          </p:nvPr>
        </p:nvSpPr>
        <p:spPr/>
        <p:txBody>
          <a:bodyPr/>
          <a:lstStyle/>
          <a:p>
            <a:r>
              <a:rPr lang="en-US" dirty="0"/>
              <a:t>Acknowledgments</a:t>
            </a:r>
          </a:p>
        </p:txBody>
      </p:sp>
      <p:sp>
        <p:nvSpPr>
          <p:cNvPr id="4" name="TextBox 3">
            <a:extLst>
              <a:ext uri="{FF2B5EF4-FFF2-40B4-BE49-F238E27FC236}">
                <a16:creationId xmlns:a16="http://schemas.microsoft.com/office/drawing/2014/main" id="{E39AAFCE-CA58-F6C5-C71E-A539D58FCB0A}"/>
              </a:ext>
            </a:extLst>
          </p:cNvPr>
          <p:cNvSpPr txBox="1"/>
          <p:nvPr/>
        </p:nvSpPr>
        <p:spPr>
          <a:xfrm>
            <a:off x="708082" y="1690688"/>
            <a:ext cx="3417154" cy="2677656"/>
          </a:xfrm>
          <a:prstGeom prst="rect">
            <a:avLst/>
          </a:prstGeom>
          <a:noFill/>
        </p:spPr>
        <p:txBody>
          <a:bodyPr wrap="none" rtlCol="0">
            <a:spAutoFit/>
          </a:bodyPr>
          <a:lstStyle/>
          <a:p>
            <a:r>
              <a:rPr lang="en-US" sz="2800" b="1" dirty="0"/>
              <a:t>Ramsey Lab</a:t>
            </a:r>
          </a:p>
          <a:p>
            <a:r>
              <a:rPr lang="en-US" sz="2800" dirty="0"/>
              <a:t>Dr Kathryn Ramsey</a:t>
            </a:r>
          </a:p>
          <a:p>
            <a:r>
              <a:rPr lang="en-US" sz="2800" dirty="0"/>
              <a:t>Dr Hannah </a:t>
            </a:r>
            <a:r>
              <a:rPr lang="en-US" sz="2800" dirty="0" err="1"/>
              <a:t>Trautmann</a:t>
            </a:r>
            <a:endParaRPr lang="en-US" sz="2800" dirty="0"/>
          </a:p>
          <a:p>
            <a:r>
              <a:rPr lang="en-US" sz="2800" dirty="0"/>
              <a:t>Sierra Schmidt</a:t>
            </a:r>
          </a:p>
          <a:p>
            <a:r>
              <a:rPr lang="en-US" sz="2800" dirty="0"/>
              <a:t>Ben Moore</a:t>
            </a:r>
          </a:p>
          <a:p>
            <a:r>
              <a:rPr lang="en-US" sz="2800" dirty="0" err="1"/>
              <a:t>Johanyx</a:t>
            </a:r>
            <a:r>
              <a:rPr lang="en-US" sz="2800" dirty="0"/>
              <a:t> Rodriguez</a:t>
            </a:r>
          </a:p>
        </p:txBody>
      </p:sp>
      <p:sp>
        <p:nvSpPr>
          <p:cNvPr id="5" name="TextBox 4">
            <a:extLst>
              <a:ext uri="{FF2B5EF4-FFF2-40B4-BE49-F238E27FC236}">
                <a16:creationId xmlns:a16="http://schemas.microsoft.com/office/drawing/2014/main" id="{20D1DA2E-3383-5C89-1087-2FC0547092A9}"/>
              </a:ext>
            </a:extLst>
          </p:cNvPr>
          <p:cNvSpPr txBox="1"/>
          <p:nvPr/>
        </p:nvSpPr>
        <p:spPr>
          <a:xfrm>
            <a:off x="6227095" y="1705356"/>
            <a:ext cx="3679341" cy="1384995"/>
          </a:xfrm>
          <a:prstGeom prst="rect">
            <a:avLst/>
          </a:prstGeom>
          <a:noFill/>
        </p:spPr>
        <p:txBody>
          <a:bodyPr wrap="none" rtlCol="0">
            <a:spAutoFit/>
          </a:bodyPr>
          <a:lstStyle/>
          <a:p>
            <a:r>
              <a:rPr lang="en-US" sz="2800" b="1" dirty="0"/>
              <a:t>Committee Members</a:t>
            </a:r>
          </a:p>
          <a:p>
            <a:r>
              <a:rPr lang="en-US" sz="2800" dirty="0"/>
              <a:t>Dr Marta Gomez-</a:t>
            </a:r>
            <a:r>
              <a:rPr lang="en-US" sz="2800" dirty="0" err="1"/>
              <a:t>Chiarri</a:t>
            </a:r>
            <a:endParaRPr lang="en-US" sz="2800" dirty="0"/>
          </a:p>
          <a:p>
            <a:r>
              <a:rPr lang="en-US" sz="2800" dirty="0"/>
              <a:t>Dr Steve Gregory</a:t>
            </a:r>
          </a:p>
        </p:txBody>
      </p:sp>
      <p:sp>
        <p:nvSpPr>
          <p:cNvPr id="6" name="TextBox 5">
            <a:extLst>
              <a:ext uri="{FF2B5EF4-FFF2-40B4-BE49-F238E27FC236}">
                <a16:creationId xmlns:a16="http://schemas.microsoft.com/office/drawing/2014/main" id="{C013BD43-1B54-711C-DD56-418EBC4A2FF9}"/>
              </a:ext>
            </a:extLst>
          </p:cNvPr>
          <p:cNvSpPr txBox="1"/>
          <p:nvPr/>
        </p:nvSpPr>
        <p:spPr>
          <a:xfrm>
            <a:off x="6227095" y="3646714"/>
            <a:ext cx="2057486" cy="523220"/>
          </a:xfrm>
          <a:prstGeom prst="rect">
            <a:avLst/>
          </a:prstGeom>
          <a:noFill/>
        </p:spPr>
        <p:txBody>
          <a:bodyPr wrap="none" rtlCol="0">
            <a:spAutoFit/>
          </a:bodyPr>
          <a:lstStyle/>
          <a:p>
            <a:r>
              <a:rPr lang="en-US" sz="2800" dirty="0"/>
              <a:t>Janet </a:t>
            </a:r>
            <a:r>
              <a:rPr lang="en-US" sz="2800" dirty="0" err="1"/>
              <a:t>Atoyan</a:t>
            </a:r>
            <a:endParaRPr lang="en-US" sz="2800" dirty="0"/>
          </a:p>
        </p:txBody>
      </p:sp>
      <p:pic>
        <p:nvPicPr>
          <p:cNvPr id="8" name="Picture 7">
            <a:extLst>
              <a:ext uri="{FF2B5EF4-FFF2-40B4-BE49-F238E27FC236}">
                <a16:creationId xmlns:a16="http://schemas.microsoft.com/office/drawing/2014/main" id="{EFE21655-C84E-21DB-DC34-9B174CDFBF02}"/>
              </a:ext>
            </a:extLst>
          </p:cNvPr>
          <p:cNvPicPr>
            <a:picLocks noChangeAspect="1"/>
          </p:cNvPicPr>
          <p:nvPr/>
        </p:nvPicPr>
        <p:blipFill>
          <a:blip r:embed="rId2"/>
          <a:stretch>
            <a:fillRect/>
          </a:stretch>
        </p:blipFill>
        <p:spPr>
          <a:xfrm>
            <a:off x="3523226" y="4169934"/>
            <a:ext cx="2844800" cy="2501900"/>
          </a:xfrm>
          <a:prstGeom prst="rect">
            <a:avLst/>
          </a:prstGeom>
        </p:spPr>
      </p:pic>
    </p:spTree>
    <p:extLst>
      <p:ext uri="{BB962C8B-B14F-4D97-AF65-F5344CB8AC3E}">
        <p14:creationId xmlns:p14="http://schemas.microsoft.com/office/powerpoint/2010/main" val="1219095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1242B-7596-5898-5F81-BD10795A9B49}"/>
              </a:ext>
            </a:extLst>
          </p:cNvPr>
          <p:cNvSpPr>
            <a:spLocks noGrp="1"/>
          </p:cNvSpPr>
          <p:nvPr>
            <p:ph type="title"/>
          </p:nvPr>
        </p:nvSpPr>
        <p:spPr>
          <a:xfrm>
            <a:off x="838200" y="365125"/>
            <a:ext cx="4391025" cy="1325563"/>
          </a:xfrm>
        </p:spPr>
        <p:txBody>
          <a:bodyPr>
            <a:normAutofit fontScale="90000"/>
          </a:bodyPr>
          <a:lstStyle/>
          <a:p>
            <a:r>
              <a:rPr lang="en-US" dirty="0"/>
              <a:t>Ribosome Profiling: </a:t>
            </a:r>
            <a:br>
              <a:rPr lang="en-US" dirty="0"/>
            </a:br>
            <a:r>
              <a:rPr lang="en-US" dirty="0"/>
              <a:t>Library Prep</a:t>
            </a:r>
          </a:p>
        </p:txBody>
      </p:sp>
      <p:pic>
        <p:nvPicPr>
          <p:cNvPr id="4" name="Picture 3" descr="Diagram&#10;&#10;Description automatically generated">
            <a:extLst>
              <a:ext uri="{FF2B5EF4-FFF2-40B4-BE49-F238E27FC236}">
                <a16:creationId xmlns:a16="http://schemas.microsoft.com/office/drawing/2014/main" id="{32828957-7F6E-8485-9929-C6940F0DE2E9}"/>
              </a:ext>
            </a:extLst>
          </p:cNvPr>
          <p:cNvPicPr>
            <a:picLocks noChangeAspect="1"/>
          </p:cNvPicPr>
          <p:nvPr/>
        </p:nvPicPr>
        <p:blipFill>
          <a:blip r:embed="rId2"/>
          <a:stretch>
            <a:fillRect/>
          </a:stretch>
        </p:blipFill>
        <p:spPr>
          <a:xfrm>
            <a:off x="5353049" y="71438"/>
            <a:ext cx="4048125" cy="6786562"/>
          </a:xfrm>
          <a:prstGeom prst="rect">
            <a:avLst/>
          </a:prstGeom>
        </p:spPr>
      </p:pic>
      <p:sp>
        <p:nvSpPr>
          <p:cNvPr id="5" name="TextBox 4">
            <a:extLst>
              <a:ext uri="{FF2B5EF4-FFF2-40B4-BE49-F238E27FC236}">
                <a16:creationId xmlns:a16="http://schemas.microsoft.com/office/drawing/2014/main" id="{67976416-E157-1C9A-9707-0008BE5BFC29}"/>
              </a:ext>
            </a:extLst>
          </p:cNvPr>
          <p:cNvSpPr txBox="1"/>
          <p:nvPr/>
        </p:nvSpPr>
        <p:spPr>
          <a:xfrm>
            <a:off x="838200" y="3203109"/>
            <a:ext cx="3089307" cy="523220"/>
          </a:xfrm>
          <a:prstGeom prst="rect">
            <a:avLst/>
          </a:prstGeom>
          <a:noFill/>
        </p:spPr>
        <p:txBody>
          <a:bodyPr wrap="none" rtlCol="0">
            <a:spAutoFit/>
          </a:bodyPr>
          <a:lstStyle/>
          <a:p>
            <a:r>
              <a:rPr lang="en-US" sz="2800" dirty="0"/>
              <a:t>Illumina</a:t>
            </a:r>
            <a:r>
              <a:rPr lang="en-US" dirty="0"/>
              <a:t> </a:t>
            </a:r>
            <a:r>
              <a:rPr lang="en-US" sz="2800" dirty="0"/>
              <a:t>Sequencing</a:t>
            </a:r>
          </a:p>
        </p:txBody>
      </p:sp>
      <p:sp>
        <p:nvSpPr>
          <p:cNvPr id="6" name="TextBox 5">
            <a:extLst>
              <a:ext uri="{FF2B5EF4-FFF2-40B4-BE49-F238E27FC236}">
                <a16:creationId xmlns:a16="http://schemas.microsoft.com/office/drawing/2014/main" id="{50A4B7C3-87EC-AB4F-3CE8-751098746047}"/>
              </a:ext>
            </a:extLst>
          </p:cNvPr>
          <p:cNvSpPr txBox="1"/>
          <p:nvPr/>
        </p:nvSpPr>
        <p:spPr>
          <a:xfrm>
            <a:off x="1309482" y="6211669"/>
            <a:ext cx="2146742" cy="646331"/>
          </a:xfrm>
          <a:prstGeom prst="rect">
            <a:avLst/>
          </a:prstGeom>
          <a:noFill/>
        </p:spPr>
        <p:txBody>
          <a:bodyPr wrap="none" rtlCol="0">
            <a:spAutoFit/>
          </a:bodyPr>
          <a:lstStyle/>
          <a:p>
            <a:r>
              <a:rPr lang="en-US" dirty="0"/>
              <a:t>Johnson and Li, 2018</a:t>
            </a:r>
          </a:p>
          <a:p>
            <a:endParaRPr lang="en-US" dirty="0"/>
          </a:p>
        </p:txBody>
      </p:sp>
    </p:spTree>
    <p:extLst>
      <p:ext uri="{BB962C8B-B14F-4D97-AF65-F5344CB8AC3E}">
        <p14:creationId xmlns:p14="http://schemas.microsoft.com/office/powerpoint/2010/main" val="28594080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63F6D-32C2-C7F5-2661-2915F1DDEC49}"/>
              </a:ext>
            </a:extLst>
          </p:cNvPr>
          <p:cNvSpPr>
            <a:spLocks noGrp="1"/>
          </p:cNvSpPr>
          <p:nvPr>
            <p:ph type="title"/>
          </p:nvPr>
        </p:nvSpPr>
        <p:spPr/>
        <p:txBody>
          <a:bodyPr/>
          <a:lstStyle/>
          <a:p>
            <a:r>
              <a:rPr lang="en-US" dirty="0"/>
              <a:t>Translation initiation in prokaryotes</a:t>
            </a:r>
          </a:p>
        </p:txBody>
      </p:sp>
      <p:pic>
        <p:nvPicPr>
          <p:cNvPr id="4" name="Content Placeholder 4" descr="A diagram of dna sequence&#10;&#10;Description automatically generated">
            <a:extLst>
              <a:ext uri="{FF2B5EF4-FFF2-40B4-BE49-F238E27FC236}">
                <a16:creationId xmlns:a16="http://schemas.microsoft.com/office/drawing/2014/main" id="{7A29C4AB-94B3-1A50-9EFF-712A671361C4}"/>
              </a:ext>
            </a:extLst>
          </p:cNvPr>
          <p:cNvPicPr>
            <a:picLocks noChangeAspect="1"/>
          </p:cNvPicPr>
          <p:nvPr/>
        </p:nvPicPr>
        <p:blipFill>
          <a:blip r:embed="rId3"/>
          <a:stretch>
            <a:fillRect/>
          </a:stretch>
        </p:blipFill>
        <p:spPr>
          <a:xfrm>
            <a:off x="141070" y="1476263"/>
            <a:ext cx="11909860" cy="4136913"/>
          </a:xfrm>
          <a:prstGeom prst="rect">
            <a:avLst/>
          </a:prstGeom>
        </p:spPr>
      </p:pic>
      <p:sp>
        <p:nvSpPr>
          <p:cNvPr id="5" name="TextBox 4">
            <a:extLst>
              <a:ext uri="{FF2B5EF4-FFF2-40B4-BE49-F238E27FC236}">
                <a16:creationId xmlns:a16="http://schemas.microsoft.com/office/drawing/2014/main" id="{8C392982-8731-9888-ADE5-B74775FB1AAC}"/>
              </a:ext>
            </a:extLst>
          </p:cNvPr>
          <p:cNvSpPr txBox="1"/>
          <p:nvPr/>
        </p:nvSpPr>
        <p:spPr>
          <a:xfrm>
            <a:off x="8933837" y="5829710"/>
            <a:ext cx="1573059" cy="369332"/>
          </a:xfrm>
          <a:prstGeom prst="rect">
            <a:avLst/>
          </a:prstGeom>
          <a:noFill/>
        </p:spPr>
        <p:txBody>
          <a:bodyPr wrap="none" rtlCol="0">
            <a:spAutoFit/>
          </a:bodyPr>
          <a:lstStyle/>
          <a:p>
            <a:r>
              <a:rPr lang="en-US" dirty="0"/>
              <a:t>Khan Academy</a:t>
            </a:r>
          </a:p>
        </p:txBody>
      </p:sp>
    </p:spTree>
    <p:extLst>
      <p:ext uri="{BB962C8B-B14F-4D97-AF65-F5344CB8AC3E}">
        <p14:creationId xmlns:p14="http://schemas.microsoft.com/office/powerpoint/2010/main" val="20721041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BE935-4A57-EB07-B2B6-1409460ED8FD}"/>
              </a:ext>
            </a:extLst>
          </p:cNvPr>
          <p:cNvSpPr>
            <a:spLocks noGrp="1"/>
          </p:cNvSpPr>
          <p:nvPr>
            <p:ph type="title"/>
          </p:nvPr>
        </p:nvSpPr>
        <p:spPr/>
        <p:txBody>
          <a:bodyPr/>
          <a:lstStyle/>
          <a:p>
            <a:r>
              <a:rPr lang="en-US" dirty="0"/>
              <a:t>Multiple homologs of ribosomal proteins lead to change in phenotype in several bacteria</a:t>
            </a:r>
          </a:p>
        </p:txBody>
      </p:sp>
      <p:sp>
        <p:nvSpPr>
          <p:cNvPr id="3" name="Content Placeholder 2">
            <a:extLst>
              <a:ext uri="{FF2B5EF4-FFF2-40B4-BE49-F238E27FC236}">
                <a16:creationId xmlns:a16="http://schemas.microsoft.com/office/drawing/2014/main" id="{EFA0849C-B544-2A69-8A6E-3B5435CD93DD}"/>
              </a:ext>
            </a:extLst>
          </p:cNvPr>
          <p:cNvSpPr>
            <a:spLocks noGrp="1"/>
          </p:cNvSpPr>
          <p:nvPr>
            <p:ph idx="1"/>
          </p:nvPr>
        </p:nvSpPr>
        <p:spPr/>
        <p:txBody>
          <a:bodyPr/>
          <a:lstStyle/>
          <a:p>
            <a:r>
              <a:rPr lang="en-US" i="1" dirty="0"/>
              <a:t>Mycobacterium smegmatis </a:t>
            </a:r>
            <a:r>
              <a:rPr lang="en-US" dirty="0"/>
              <a:t>and </a:t>
            </a:r>
            <a:r>
              <a:rPr lang="en-US" i="1" dirty="0"/>
              <a:t>Bacillus subtilis </a:t>
            </a:r>
            <a:r>
              <a:rPr lang="en-US" dirty="0"/>
              <a:t>encode paralogs of several r-proteins that coordinate zinc </a:t>
            </a:r>
          </a:p>
          <a:p>
            <a:r>
              <a:rPr lang="en-US" dirty="0"/>
              <a:t>The transcription factor </a:t>
            </a:r>
            <a:r>
              <a:rPr lang="en-US" dirty="0" err="1"/>
              <a:t>Zur</a:t>
            </a:r>
            <a:r>
              <a:rPr lang="en-US" dirty="0"/>
              <a:t> binds to the paralog that cannot coordinate zinc and represses it in high zinc environments</a:t>
            </a:r>
          </a:p>
          <a:p>
            <a:r>
              <a:rPr lang="en-US" dirty="0"/>
              <a:t>In low zinc, </a:t>
            </a:r>
            <a:r>
              <a:rPr lang="en-US" dirty="0" err="1"/>
              <a:t>Zur</a:t>
            </a:r>
            <a:r>
              <a:rPr lang="en-US" dirty="0"/>
              <a:t> does not bind the alternate, and therefor it is expressed, leading to heterogenous population of ribosomes</a:t>
            </a:r>
          </a:p>
          <a:p>
            <a:r>
              <a:rPr lang="en-US" dirty="0"/>
              <a:t>Functional significance has not been determined, may be a survival mechanism</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09258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95149-3A35-4F14-2F8E-7DDC81C36FD1}"/>
              </a:ext>
            </a:extLst>
          </p:cNvPr>
          <p:cNvSpPr>
            <a:spLocks noGrp="1"/>
          </p:cNvSpPr>
          <p:nvPr>
            <p:ph type="title"/>
          </p:nvPr>
        </p:nvSpPr>
        <p:spPr/>
        <p:txBody>
          <a:bodyPr/>
          <a:lstStyle/>
          <a:p>
            <a:r>
              <a:rPr lang="en-US" dirty="0"/>
              <a:t>bS21 function in </a:t>
            </a:r>
            <a:r>
              <a:rPr lang="en-US" i="1" dirty="0"/>
              <a:t>F. </a:t>
            </a:r>
            <a:r>
              <a:rPr lang="en-US" i="1" dirty="0" err="1"/>
              <a:t>johnsoniae</a:t>
            </a:r>
            <a:endParaRPr lang="en-US" i="1" dirty="0"/>
          </a:p>
        </p:txBody>
      </p:sp>
      <p:sp>
        <p:nvSpPr>
          <p:cNvPr id="6" name="Content Placeholder 5">
            <a:extLst>
              <a:ext uri="{FF2B5EF4-FFF2-40B4-BE49-F238E27FC236}">
                <a16:creationId xmlns:a16="http://schemas.microsoft.com/office/drawing/2014/main" id="{63295C0D-3485-56B5-A643-0559D4D3B6D2}"/>
              </a:ext>
            </a:extLst>
          </p:cNvPr>
          <p:cNvSpPr>
            <a:spLocks noGrp="1"/>
          </p:cNvSpPr>
          <p:nvPr>
            <p:ph sz="half" idx="1"/>
          </p:nvPr>
        </p:nvSpPr>
        <p:spPr>
          <a:xfrm>
            <a:off x="112978" y="1819879"/>
            <a:ext cx="5181600" cy="1325564"/>
          </a:xfrm>
        </p:spPr>
        <p:txBody>
          <a:bodyPr/>
          <a:lstStyle/>
          <a:p>
            <a:pPr marL="0" indent="0">
              <a:buNone/>
            </a:pPr>
            <a:r>
              <a:rPr lang="en-US" dirty="0"/>
              <a:t>In </a:t>
            </a:r>
            <a:r>
              <a:rPr lang="en-US" dirty="0" err="1"/>
              <a:t>Bacteroidia</a:t>
            </a:r>
            <a:r>
              <a:rPr lang="en-US" dirty="0"/>
              <a:t> species, most    mRNAs do not have an SD, but ribosomes have a conserved ASD</a:t>
            </a:r>
          </a:p>
        </p:txBody>
      </p:sp>
      <p:pic>
        <p:nvPicPr>
          <p:cNvPr id="12" name="Content Placeholder 11" descr="A diagram of a protein&#10;&#10;Description automatically generated with medium confidence">
            <a:extLst>
              <a:ext uri="{FF2B5EF4-FFF2-40B4-BE49-F238E27FC236}">
                <a16:creationId xmlns:a16="http://schemas.microsoft.com/office/drawing/2014/main" id="{A8297749-B8CB-09DC-E12B-8AF63D62B05A}"/>
              </a:ext>
            </a:extLst>
          </p:cNvPr>
          <p:cNvPicPr>
            <a:picLocks noGrp="1" noChangeAspect="1"/>
          </p:cNvPicPr>
          <p:nvPr>
            <p:ph sz="half" idx="2"/>
          </p:nvPr>
        </p:nvPicPr>
        <p:blipFill>
          <a:blip r:embed="rId3"/>
          <a:stretch>
            <a:fillRect/>
          </a:stretch>
        </p:blipFill>
        <p:spPr>
          <a:xfrm>
            <a:off x="6268787" y="1442636"/>
            <a:ext cx="5373632" cy="2563351"/>
          </a:xfrm>
        </p:spPr>
      </p:pic>
      <p:sp>
        <p:nvSpPr>
          <p:cNvPr id="5" name="TextBox 4">
            <a:extLst>
              <a:ext uri="{FF2B5EF4-FFF2-40B4-BE49-F238E27FC236}">
                <a16:creationId xmlns:a16="http://schemas.microsoft.com/office/drawing/2014/main" id="{63B69A24-54B1-FAE4-8190-3D782A34E051}"/>
              </a:ext>
            </a:extLst>
          </p:cNvPr>
          <p:cNvSpPr txBox="1"/>
          <p:nvPr/>
        </p:nvSpPr>
        <p:spPr>
          <a:xfrm>
            <a:off x="9303026" y="6321287"/>
            <a:ext cx="1940275" cy="369332"/>
          </a:xfrm>
          <a:prstGeom prst="rect">
            <a:avLst/>
          </a:prstGeom>
          <a:noFill/>
        </p:spPr>
        <p:txBody>
          <a:bodyPr wrap="none" rtlCol="0">
            <a:spAutoFit/>
          </a:bodyPr>
          <a:lstStyle/>
          <a:p>
            <a:r>
              <a:rPr lang="en-US" dirty="0"/>
              <a:t>McNutt et al, 2023</a:t>
            </a:r>
          </a:p>
        </p:txBody>
      </p:sp>
      <p:sp>
        <p:nvSpPr>
          <p:cNvPr id="8" name="TextBox 7">
            <a:extLst>
              <a:ext uri="{FF2B5EF4-FFF2-40B4-BE49-F238E27FC236}">
                <a16:creationId xmlns:a16="http://schemas.microsoft.com/office/drawing/2014/main" id="{AD27794C-1C1C-0979-81CB-358FB8E4615F}"/>
              </a:ext>
            </a:extLst>
          </p:cNvPr>
          <p:cNvSpPr txBox="1"/>
          <p:nvPr/>
        </p:nvSpPr>
        <p:spPr>
          <a:xfrm>
            <a:off x="112978" y="3429000"/>
            <a:ext cx="6574044" cy="1384995"/>
          </a:xfrm>
          <a:prstGeom prst="rect">
            <a:avLst/>
          </a:prstGeom>
          <a:noFill/>
        </p:spPr>
        <p:txBody>
          <a:bodyPr wrap="none" rtlCol="0">
            <a:spAutoFit/>
          </a:bodyPr>
          <a:lstStyle/>
          <a:p>
            <a:r>
              <a:rPr lang="en-US" sz="2800" dirty="0"/>
              <a:t>In </a:t>
            </a:r>
            <a:r>
              <a:rPr lang="en-US" sz="2800" i="1" dirty="0"/>
              <a:t>F. </a:t>
            </a:r>
            <a:r>
              <a:rPr lang="en-US" sz="2800" i="1" dirty="0" err="1"/>
              <a:t>johnsoniae</a:t>
            </a:r>
            <a:r>
              <a:rPr lang="en-US" sz="2800" dirty="0"/>
              <a:t>, the 3’ tail of the 16S rRNA</a:t>
            </a:r>
          </a:p>
          <a:p>
            <a:r>
              <a:rPr lang="en-US" sz="2800" dirty="0"/>
              <a:t>is occluded by a platform pocket composed</a:t>
            </a:r>
          </a:p>
          <a:p>
            <a:r>
              <a:rPr lang="en-US" sz="2800" dirty="0"/>
              <a:t>of bS21, bS18, and bS6</a:t>
            </a:r>
            <a:endParaRPr lang="en-US" dirty="0"/>
          </a:p>
        </p:txBody>
      </p:sp>
    </p:spTree>
    <p:extLst>
      <p:ext uri="{BB962C8B-B14F-4D97-AF65-F5344CB8AC3E}">
        <p14:creationId xmlns:p14="http://schemas.microsoft.com/office/powerpoint/2010/main" val="181016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EBB5D-37BB-2036-E554-E625A4DE425D}"/>
              </a:ext>
            </a:extLst>
          </p:cNvPr>
          <p:cNvSpPr>
            <a:spLocks noGrp="1"/>
          </p:cNvSpPr>
          <p:nvPr>
            <p:ph type="title"/>
          </p:nvPr>
        </p:nvSpPr>
        <p:spPr/>
        <p:txBody>
          <a:bodyPr/>
          <a:lstStyle/>
          <a:p>
            <a:r>
              <a:rPr lang="en-US" dirty="0"/>
              <a:t>bS21 function in </a:t>
            </a:r>
            <a:r>
              <a:rPr lang="en-US" i="1" dirty="0"/>
              <a:t>F. </a:t>
            </a:r>
            <a:r>
              <a:rPr lang="en-US" i="1" dirty="0" err="1"/>
              <a:t>johnsoniae</a:t>
            </a:r>
            <a:endParaRPr lang="en-US" dirty="0"/>
          </a:p>
        </p:txBody>
      </p:sp>
      <p:sp>
        <p:nvSpPr>
          <p:cNvPr id="6" name="Content Placeholder 5">
            <a:extLst>
              <a:ext uri="{FF2B5EF4-FFF2-40B4-BE49-F238E27FC236}">
                <a16:creationId xmlns:a16="http://schemas.microsoft.com/office/drawing/2014/main" id="{C01BAB60-AEB1-7FC5-2719-61B54F40334D}"/>
              </a:ext>
            </a:extLst>
          </p:cNvPr>
          <p:cNvSpPr txBox="1">
            <a:spLocks noGrp="1"/>
          </p:cNvSpPr>
          <p:nvPr>
            <p:ph sz="half" idx="4294967295"/>
          </p:nvPr>
        </p:nvSpPr>
        <p:spPr>
          <a:xfrm>
            <a:off x="0" y="5425904"/>
            <a:ext cx="7501925" cy="996170"/>
          </a:xfrm>
          <a:prstGeom prst="rect">
            <a:avLst/>
          </a:prstGeom>
          <a:noFill/>
        </p:spPr>
        <p:txBody>
          <a:bodyPr wrap="none" rtlCol="0">
            <a:spAutoFit/>
          </a:bodyPr>
          <a:lstStyle/>
          <a:p>
            <a:pPr marL="0" indent="0">
              <a:buNone/>
            </a:pPr>
            <a:r>
              <a:rPr lang="en-US" sz="2800" b="1" dirty="0"/>
              <a:t>Preferential translation of mRNAs with</a:t>
            </a:r>
          </a:p>
          <a:p>
            <a:pPr marL="0" indent="0">
              <a:buNone/>
            </a:pPr>
            <a:r>
              <a:rPr lang="en-US" sz="2800" b="1" dirty="0"/>
              <a:t>or without SDs due to presence/absence of bS21</a:t>
            </a:r>
          </a:p>
        </p:txBody>
      </p:sp>
      <p:pic>
        <p:nvPicPr>
          <p:cNvPr id="5" name="Picture 4" descr="A diagram of a diagram of a protein&#10;&#10;Description automatically generated with medium confidence">
            <a:extLst>
              <a:ext uri="{FF2B5EF4-FFF2-40B4-BE49-F238E27FC236}">
                <a16:creationId xmlns:a16="http://schemas.microsoft.com/office/drawing/2014/main" id="{F02B8EEE-CBB8-E3DB-7C0A-72FDDF2274DE}"/>
              </a:ext>
            </a:extLst>
          </p:cNvPr>
          <p:cNvPicPr>
            <a:picLocks noChangeAspect="1"/>
          </p:cNvPicPr>
          <p:nvPr/>
        </p:nvPicPr>
        <p:blipFill>
          <a:blip r:embed="rId2"/>
          <a:stretch>
            <a:fillRect/>
          </a:stretch>
        </p:blipFill>
        <p:spPr>
          <a:xfrm>
            <a:off x="6237269" y="1222360"/>
            <a:ext cx="5385503" cy="4701629"/>
          </a:xfrm>
          <a:prstGeom prst="rect">
            <a:avLst/>
          </a:prstGeom>
        </p:spPr>
      </p:pic>
      <p:sp>
        <p:nvSpPr>
          <p:cNvPr id="7" name="TextBox 6">
            <a:extLst>
              <a:ext uri="{FF2B5EF4-FFF2-40B4-BE49-F238E27FC236}">
                <a16:creationId xmlns:a16="http://schemas.microsoft.com/office/drawing/2014/main" id="{A6E32A54-72BA-2326-5EC7-A72C8AB578DD}"/>
              </a:ext>
            </a:extLst>
          </p:cNvPr>
          <p:cNvSpPr txBox="1"/>
          <p:nvPr/>
        </p:nvSpPr>
        <p:spPr>
          <a:xfrm>
            <a:off x="0" y="3678134"/>
            <a:ext cx="6420347" cy="954107"/>
          </a:xfrm>
          <a:prstGeom prst="rect">
            <a:avLst/>
          </a:prstGeom>
          <a:noFill/>
        </p:spPr>
        <p:txBody>
          <a:bodyPr wrap="none" rtlCol="0">
            <a:spAutoFit/>
          </a:bodyPr>
          <a:lstStyle/>
          <a:p>
            <a:r>
              <a:rPr lang="en-US" sz="2800" dirty="0"/>
              <a:t>Cells lacking bS21 have increased synthesis</a:t>
            </a:r>
          </a:p>
          <a:p>
            <a:r>
              <a:rPr lang="en-US" sz="2800" dirty="0"/>
              <a:t>of mRNAs with SDs, including bS21</a:t>
            </a:r>
          </a:p>
        </p:txBody>
      </p:sp>
      <p:sp>
        <p:nvSpPr>
          <p:cNvPr id="8" name="TextBox 7">
            <a:extLst>
              <a:ext uri="{FF2B5EF4-FFF2-40B4-BE49-F238E27FC236}">
                <a16:creationId xmlns:a16="http://schemas.microsoft.com/office/drawing/2014/main" id="{E5D30B95-7B1A-0E4D-CB2D-27AEF79D1123}"/>
              </a:ext>
            </a:extLst>
          </p:cNvPr>
          <p:cNvSpPr txBox="1"/>
          <p:nvPr/>
        </p:nvSpPr>
        <p:spPr>
          <a:xfrm>
            <a:off x="0" y="2361251"/>
            <a:ext cx="4146200" cy="954107"/>
          </a:xfrm>
          <a:prstGeom prst="rect">
            <a:avLst/>
          </a:prstGeom>
          <a:noFill/>
        </p:spPr>
        <p:txBody>
          <a:bodyPr wrap="none" rtlCol="0">
            <a:spAutoFit/>
          </a:bodyPr>
          <a:lstStyle/>
          <a:p>
            <a:r>
              <a:rPr lang="en-US" sz="2800" i="1" dirty="0" err="1"/>
              <a:t>rpsU</a:t>
            </a:r>
            <a:r>
              <a:rPr lang="en-US" sz="2800" dirty="0"/>
              <a:t> is the only mRNA in</a:t>
            </a:r>
          </a:p>
          <a:p>
            <a:r>
              <a:rPr lang="en-US" sz="2800" i="1" dirty="0"/>
              <a:t>F. </a:t>
            </a:r>
            <a:r>
              <a:rPr lang="en-US" sz="2800" i="1" dirty="0" err="1"/>
              <a:t>johnsoniae</a:t>
            </a:r>
            <a:r>
              <a:rPr lang="en-US" sz="2800" i="1" dirty="0"/>
              <a:t> </a:t>
            </a:r>
            <a:r>
              <a:rPr lang="en-US" sz="2800" dirty="0"/>
              <a:t>to have an SD</a:t>
            </a:r>
          </a:p>
        </p:txBody>
      </p:sp>
    </p:spTree>
    <p:extLst>
      <p:ext uri="{BB962C8B-B14F-4D97-AF65-F5344CB8AC3E}">
        <p14:creationId xmlns:p14="http://schemas.microsoft.com/office/powerpoint/2010/main" val="217303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184CE9B-081C-FD3F-1776-4AFF27867D66}"/>
              </a:ext>
            </a:extLst>
          </p:cNvPr>
          <p:cNvSpPr>
            <a:spLocks noGrp="1"/>
          </p:cNvSpPr>
          <p:nvPr>
            <p:ph type="title"/>
          </p:nvPr>
        </p:nvSpPr>
        <p:spPr/>
        <p:txBody>
          <a:bodyPr/>
          <a:lstStyle/>
          <a:p>
            <a:r>
              <a:rPr lang="en-US" dirty="0" err="1"/>
              <a:t>Multiplr</a:t>
            </a:r>
            <a:r>
              <a:rPr lang="en-US" dirty="0"/>
              <a:t> homologs incorporate into ribosome</a:t>
            </a:r>
          </a:p>
        </p:txBody>
      </p:sp>
      <p:grpSp>
        <p:nvGrpSpPr>
          <p:cNvPr id="4" name="Google Shape;384;p9">
            <a:extLst>
              <a:ext uri="{FF2B5EF4-FFF2-40B4-BE49-F238E27FC236}">
                <a16:creationId xmlns:a16="http://schemas.microsoft.com/office/drawing/2014/main" id="{2F9119B8-B09F-8CD9-BC14-4A2D242971DF}"/>
              </a:ext>
            </a:extLst>
          </p:cNvPr>
          <p:cNvGrpSpPr/>
          <p:nvPr/>
        </p:nvGrpSpPr>
        <p:grpSpPr>
          <a:xfrm>
            <a:off x="3972528" y="2390995"/>
            <a:ext cx="2123472" cy="2076009"/>
            <a:chOff x="8185682" y="2936473"/>
            <a:chExt cx="2123472" cy="2076009"/>
          </a:xfrm>
        </p:grpSpPr>
        <p:pic>
          <p:nvPicPr>
            <p:cNvPr id="5" name="Google Shape;385;p9">
              <a:extLst>
                <a:ext uri="{FF2B5EF4-FFF2-40B4-BE49-F238E27FC236}">
                  <a16:creationId xmlns:a16="http://schemas.microsoft.com/office/drawing/2014/main" id="{D86E42EC-1724-3D08-2AFF-32A7CDE444F1}"/>
                </a:ext>
              </a:extLst>
            </p:cNvPr>
            <p:cNvPicPr preferRelativeResize="0"/>
            <p:nvPr/>
          </p:nvPicPr>
          <p:blipFill rotWithShape="1">
            <a:blip r:embed="rId2">
              <a:alphaModFix/>
            </a:blip>
            <a:srcRect l="47354" t="55212" r="41650" b="32523"/>
            <a:stretch/>
          </p:blipFill>
          <p:spPr>
            <a:xfrm rot="5400000">
              <a:off x="8486841" y="3656651"/>
              <a:ext cx="1056111" cy="1655550"/>
            </a:xfrm>
            <a:prstGeom prst="rect">
              <a:avLst/>
            </a:prstGeom>
            <a:noFill/>
            <a:ln w="9525" cap="flat" cmpd="sng">
              <a:solidFill>
                <a:schemeClr val="dk1"/>
              </a:solidFill>
              <a:prstDash val="solid"/>
              <a:round/>
              <a:headEnd type="none" w="sm" len="sm"/>
              <a:tailEnd type="none" w="sm" len="sm"/>
            </a:ln>
          </p:spPr>
        </p:pic>
        <p:sp>
          <p:nvSpPr>
            <p:cNvPr id="6" name="Google Shape;386;p9">
              <a:extLst>
                <a:ext uri="{FF2B5EF4-FFF2-40B4-BE49-F238E27FC236}">
                  <a16:creationId xmlns:a16="http://schemas.microsoft.com/office/drawing/2014/main" id="{48EE8E71-2CF8-2CAE-CBFC-E99939CCB6B0}"/>
                </a:ext>
              </a:extLst>
            </p:cNvPr>
            <p:cNvSpPr txBox="1"/>
            <p:nvPr/>
          </p:nvSpPr>
          <p:spPr>
            <a:xfrm rot="-3117515">
              <a:off x="8209154" y="3501133"/>
              <a:ext cx="643510" cy="373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WT</a:t>
              </a:r>
              <a:endParaRPr/>
            </a:p>
          </p:txBody>
        </p:sp>
        <p:sp>
          <p:nvSpPr>
            <p:cNvPr id="7" name="Google Shape;387;p9">
              <a:extLst>
                <a:ext uri="{FF2B5EF4-FFF2-40B4-BE49-F238E27FC236}">
                  <a16:creationId xmlns:a16="http://schemas.microsoft.com/office/drawing/2014/main" id="{B75373C3-505C-C78B-4531-D7EDC833E2D3}"/>
                </a:ext>
              </a:extLst>
            </p:cNvPr>
            <p:cNvSpPr txBox="1"/>
            <p:nvPr/>
          </p:nvSpPr>
          <p:spPr>
            <a:xfrm rot="-3117515">
              <a:off x="8438862" y="3324468"/>
              <a:ext cx="1147517" cy="373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bS21-1-V</a:t>
              </a:r>
              <a:endParaRPr/>
            </a:p>
          </p:txBody>
        </p:sp>
        <p:sp>
          <p:nvSpPr>
            <p:cNvPr id="8" name="Google Shape;388;p9">
              <a:extLst>
                <a:ext uri="{FF2B5EF4-FFF2-40B4-BE49-F238E27FC236}">
                  <a16:creationId xmlns:a16="http://schemas.microsoft.com/office/drawing/2014/main" id="{4E236C1A-ECE1-4906-DC8B-BF6ADE45C0ED}"/>
                </a:ext>
              </a:extLst>
            </p:cNvPr>
            <p:cNvSpPr txBox="1"/>
            <p:nvPr/>
          </p:nvSpPr>
          <p:spPr>
            <a:xfrm rot="-3117515">
              <a:off x="8808645" y="3316738"/>
              <a:ext cx="1147517" cy="373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bS21-2-V</a:t>
              </a:r>
              <a:endParaRPr/>
            </a:p>
          </p:txBody>
        </p:sp>
        <p:sp>
          <p:nvSpPr>
            <p:cNvPr id="9" name="Google Shape;389;p9">
              <a:extLst>
                <a:ext uri="{FF2B5EF4-FFF2-40B4-BE49-F238E27FC236}">
                  <a16:creationId xmlns:a16="http://schemas.microsoft.com/office/drawing/2014/main" id="{0FF2FA81-7B12-1940-12CF-190B391FE334}"/>
                </a:ext>
              </a:extLst>
            </p:cNvPr>
            <p:cNvSpPr txBox="1"/>
            <p:nvPr/>
          </p:nvSpPr>
          <p:spPr>
            <a:xfrm rot="-3117515">
              <a:off x="9234876" y="3318046"/>
              <a:ext cx="1147517" cy="373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bS21-3-V</a:t>
              </a:r>
              <a:endParaRPr/>
            </a:p>
          </p:txBody>
        </p:sp>
      </p:grpSp>
      <p:sp>
        <p:nvSpPr>
          <p:cNvPr id="17" name="Google Shape;390;p9">
            <a:extLst>
              <a:ext uri="{FF2B5EF4-FFF2-40B4-BE49-F238E27FC236}">
                <a16:creationId xmlns:a16="http://schemas.microsoft.com/office/drawing/2014/main" id="{0B275891-E090-AB0E-5816-31B633ED50DF}"/>
              </a:ext>
            </a:extLst>
          </p:cNvPr>
          <p:cNvSpPr txBox="1"/>
          <p:nvPr/>
        </p:nvSpPr>
        <p:spPr>
          <a:xfrm>
            <a:off x="5900765" y="3754282"/>
            <a:ext cx="160551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Century Gothic"/>
                <a:ea typeface="Century Gothic"/>
                <a:cs typeface="Century Gothic"/>
                <a:sym typeface="Century Gothic"/>
              </a:rPr>
              <a:t>α-VSVG</a:t>
            </a:r>
            <a:endParaRPr dirty="0"/>
          </a:p>
        </p:txBody>
      </p:sp>
    </p:spTree>
    <p:extLst>
      <p:ext uri="{BB962C8B-B14F-4D97-AF65-F5344CB8AC3E}">
        <p14:creationId xmlns:p14="http://schemas.microsoft.com/office/powerpoint/2010/main" val="454673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57B98-5E2B-D289-A0AA-666C17DEE3CF}"/>
              </a:ext>
            </a:extLst>
          </p:cNvPr>
          <p:cNvSpPr>
            <a:spLocks noGrp="1"/>
          </p:cNvSpPr>
          <p:nvPr>
            <p:ph type="title"/>
          </p:nvPr>
        </p:nvSpPr>
        <p:spPr/>
        <p:txBody>
          <a:bodyPr/>
          <a:lstStyle/>
          <a:p>
            <a:endParaRPr lang="en-US"/>
          </a:p>
        </p:txBody>
      </p:sp>
      <p:pic>
        <p:nvPicPr>
          <p:cNvPr id="4" name="Picture 3" descr="A graph of a normalized pulse&#10;&#10;Description automatically generated with medium confidence">
            <a:extLst>
              <a:ext uri="{FF2B5EF4-FFF2-40B4-BE49-F238E27FC236}">
                <a16:creationId xmlns:a16="http://schemas.microsoft.com/office/drawing/2014/main" id="{55231200-A495-8F69-CCA0-2F80A5BAFD08}"/>
              </a:ext>
            </a:extLst>
          </p:cNvPr>
          <p:cNvPicPr>
            <a:picLocks noChangeAspect="1"/>
          </p:cNvPicPr>
          <p:nvPr/>
        </p:nvPicPr>
        <p:blipFill>
          <a:blip r:embed="rId2"/>
          <a:stretch>
            <a:fillRect/>
          </a:stretch>
        </p:blipFill>
        <p:spPr>
          <a:xfrm>
            <a:off x="2209800" y="1587594"/>
            <a:ext cx="7772400" cy="5107577"/>
          </a:xfrm>
          <a:prstGeom prst="rect">
            <a:avLst/>
          </a:prstGeom>
        </p:spPr>
      </p:pic>
    </p:spTree>
    <p:extLst>
      <p:ext uri="{BB962C8B-B14F-4D97-AF65-F5344CB8AC3E}">
        <p14:creationId xmlns:p14="http://schemas.microsoft.com/office/powerpoint/2010/main" val="1430503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A50DA-B9F9-B358-0B79-A6A6084279CE}"/>
              </a:ext>
            </a:extLst>
          </p:cNvPr>
          <p:cNvSpPr>
            <a:spLocks noGrp="1"/>
          </p:cNvSpPr>
          <p:nvPr>
            <p:ph type="title"/>
          </p:nvPr>
        </p:nvSpPr>
        <p:spPr/>
        <p:txBody>
          <a:bodyPr/>
          <a:lstStyle/>
          <a:p>
            <a:r>
              <a:rPr lang="en-US" dirty="0"/>
              <a:t>Post-transcriptional gene regulation</a:t>
            </a:r>
          </a:p>
        </p:txBody>
      </p:sp>
      <p:sp>
        <p:nvSpPr>
          <p:cNvPr id="7" name="Content Placeholder 6">
            <a:extLst>
              <a:ext uri="{FF2B5EF4-FFF2-40B4-BE49-F238E27FC236}">
                <a16:creationId xmlns:a16="http://schemas.microsoft.com/office/drawing/2014/main" id="{1D74C5AA-52DC-29A2-6EE3-8D292945789F}"/>
              </a:ext>
            </a:extLst>
          </p:cNvPr>
          <p:cNvSpPr>
            <a:spLocks noGrp="1"/>
          </p:cNvSpPr>
          <p:nvPr>
            <p:ph idx="1"/>
          </p:nvPr>
        </p:nvSpPr>
        <p:spPr>
          <a:xfrm>
            <a:off x="381000" y="1794137"/>
            <a:ext cx="10515600" cy="4351338"/>
          </a:xfrm>
        </p:spPr>
        <p:txBody>
          <a:bodyPr/>
          <a:lstStyle/>
          <a:p>
            <a:r>
              <a:rPr lang="en-US" dirty="0"/>
              <a:t>mRNAs</a:t>
            </a:r>
          </a:p>
          <a:p>
            <a:r>
              <a:rPr lang="en-US" dirty="0"/>
              <a:t>sRNAs</a:t>
            </a:r>
          </a:p>
          <a:p>
            <a:r>
              <a:rPr lang="en-US" dirty="0"/>
              <a:t>RNA binding proteins</a:t>
            </a:r>
          </a:p>
          <a:p>
            <a:r>
              <a:rPr lang="en-US" dirty="0"/>
              <a:t>Ribosome binding proteins</a:t>
            </a:r>
          </a:p>
        </p:txBody>
      </p:sp>
      <p:pic>
        <p:nvPicPr>
          <p:cNvPr id="6" name="Picture 5" descr="A diagram of a cell&#10;&#10;Description automatically generated">
            <a:extLst>
              <a:ext uri="{FF2B5EF4-FFF2-40B4-BE49-F238E27FC236}">
                <a16:creationId xmlns:a16="http://schemas.microsoft.com/office/drawing/2014/main" id="{95AB5DA2-8EEB-87E6-473C-D7136C8448D9}"/>
              </a:ext>
            </a:extLst>
          </p:cNvPr>
          <p:cNvPicPr>
            <a:picLocks noChangeAspect="1"/>
          </p:cNvPicPr>
          <p:nvPr/>
        </p:nvPicPr>
        <p:blipFill>
          <a:blip r:embed="rId3"/>
          <a:stretch>
            <a:fillRect/>
          </a:stretch>
        </p:blipFill>
        <p:spPr>
          <a:xfrm>
            <a:off x="4741605" y="1565929"/>
            <a:ext cx="7252447" cy="2774061"/>
          </a:xfrm>
          <a:prstGeom prst="rect">
            <a:avLst/>
          </a:prstGeom>
        </p:spPr>
      </p:pic>
      <p:sp>
        <p:nvSpPr>
          <p:cNvPr id="8" name="TextBox 7">
            <a:extLst>
              <a:ext uri="{FF2B5EF4-FFF2-40B4-BE49-F238E27FC236}">
                <a16:creationId xmlns:a16="http://schemas.microsoft.com/office/drawing/2014/main" id="{9073354E-9C36-7095-652E-A89F94BF2911}"/>
              </a:ext>
            </a:extLst>
          </p:cNvPr>
          <p:cNvSpPr txBox="1"/>
          <p:nvPr/>
        </p:nvSpPr>
        <p:spPr>
          <a:xfrm>
            <a:off x="8768060" y="5356128"/>
            <a:ext cx="2275366" cy="369332"/>
          </a:xfrm>
          <a:prstGeom prst="rect">
            <a:avLst/>
          </a:prstGeom>
          <a:noFill/>
        </p:spPr>
        <p:txBody>
          <a:bodyPr wrap="none" rtlCol="0">
            <a:spAutoFit/>
          </a:bodyPr>
          <a:lstStyle/>
          <a:p>
            <a:r>
              <a:rPr lang="en-US" dirty="0"/>
              <a:t>Van </a:t>
            </a:r>
            <a:r>
              <a:rPr lang="en-US" dirty="0" err="1"/>
              <a:t>Assche</a:t>
            </a:r>
            <a:r>
              <a:rPr lang="en-US" dirty="0"/>
              <a:t> et al, 2015</a:t>
            </a:r>
          </a:p>
        </p:txBody>
      </p:sp>
    </p:spTree>
    <p:extLst>
      <p:ext uri="{BB962C8B-B14F-4D97-AF65-F5344CB8AC3E}">
        <p14:creationId xmlns:p14="http://schemas.microsoft.com/office/powerpoint/2010/main" val="11133978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FD89E-706B-43DB-F681-34DB20FD652C}"/>
              </a:ext>
            </a:extLst>
          </p:cNvPr>
          <p:cNvSpPr>
            <a:spLocks noGrp="1"/>
          </p:cNvSpPr>
          <p:nvPr>
            <p:ph type="title"/>
          </p:nvPr>
        </p:nvSpPr>
        <p:spPr/>
        <p:txBody>
          <a:bodyPr/>
          <a:lstStyle/>
          <a:p>
            <a:r>
              <a:rPr lang="en-US" dirty="0"/>
              <a:t>70S Ribosomes can be pulled down</a:t>
            </a:r>
          </a:p>
        </p:txBody>
      </p:sp>
      <p:pic>
        <p:nvPicPr>
          <p:cNvPr id="5" name="Content Placeholder 4" descr="A graph of a dna test&#10;&#10;Description automatically generated">
            <a:extLst>
              <a:ext uri="{FF2B5EF4-FFF2-40B4-BE49-F238E27FC236}">
                <a16:creationId xmlns:a16="http://schemas.microsoft.com/office/drawing/2014/main" id="{A26C1427-C763-6120-5FA6-D5F82411C568}"/>
              </a:ext>
            </a:extLst>
          </p:cNvPr>
          <p:cNvPicPr>
            <a:picLocks noGrp="1" noChangeAspect="1"/>
          </p:cNvPicPr>
          <p:nvPr>
            <p:ph idx="4294967295"/>
          </p:nvPr>
        </p:nvPicPr>
        <p:blipFill>
          <a:blip r:embed="rId2"/>
          <a:stretch>
            <a:fillRect/>
          </a:stretch>
        </p:blipFill>
        <p:spPr>
          <a:xfrm>
            <a:off x="2994644" y="1690688"/>
            <a:ext cx="4921250" cy="4291012"/>
          </a:xfrm>
        </p:spPr>
      </p:pic>
      <p:sp>
        <p:nvSpPr>
          <p:cNvPr id="3" name="TextBox 2">
            <a:extLst>
              <a:ext uri="{FF2B5EF4-FFF2-40B4-BE49-F238E27FC236}">
                <a16:creationId xmlns:a16="http://schemas.microsoft.com/office/drawing/2014/main" id="{A578C6DA-09A7-C815-0697-DA2A6A5B7D51}"/>
              </a:ext>
            </a:extLst>
          </p:cNvPr>
          <p:cNvSpPr txBox="1"/>
          <p:nvPr/>
        </p:nvSpPr>
        <p:spPr>
          <a:xfrm>
            <a:off x="7216877" y="2467897"/>
            <a:ext cx="2435282" cy="400110"/>
          </a:xfrm>
          <a:prstGeom prst="rect">
            <a:avLst/>
          </a:prstGeom>
          <a:noFill/>
        </p:spPr>
        <p:txBody>
          <a:bodyPr wrap="none" rtlCol="0">
            <a:spAutoFit/>
          </a:bodyPr>
          <a:lstStyle/>
          <a:p>
            <a:r>
              <a:rPr lang="en-US" sz="2000" dirty="0">
                <a:latin typeface="Helvetica" pitchFamily="2" charset="0"/>
              </a:rPr>
              <a:t>Immunoprecipitated</a:t>
            </a:r>
          </a:p>
        </p:txBody>
      </p:sp>
      <p:sp>
        <p:nvSpPr>
          <p:cNvPr id="4" name="TextBox 3">
            <a:extLst>
              <a:ext uri="{FF2B5EF4-FFF2-40B4-BE49-F238E27FC236}">
                <a16:creationId xmlns:a16="http://schemas.microsoft.com/office/drawing/2014/main" id="{10124D83-5190-6F8A-89EB-94256BE74D24}"/>
              </a:ext>
            </a:extLst>
          </p:cNvPr>
          <p:cNvSpPr txBox="1"/>
          <p:nvPr/>
        </p:nvSpPr>
        <p:spPr>
          <a:xfrm>
            <a:off x="7216877" y="2816196"/>
            <a:ext cx="1980479" cy="400110"/>
          </a:xfrm>
          <a:prstGeom prst="rect">
            <a:avLst/>
          </a:prstGeom>
          <a:noFill/>
        </p:spPr>
        <p:txBody>
          <a:bodyPr wrap="none" rtlCol="0">
            <a:spAutoFit/>
          </a:bodyPr>
          <a:lstStyle/>
          <a:p>
            <a:r>
              <a:rPr lang="en-US" sz="2000" dirty="0">
                <a:latin typeface="Helvetica" pitchFamily="2" charset="0"/>
              </a:rPr>
              <a:t>Total ribosomes</a:t>
            </a:r>
          </a:p>
        </p:txBody>
      </p:sp>
    </p:spTree>
    <p:extLst>
      <p:ext uri="{BB962C8B-B14F-4D97-AF65-F5344CB8AC3E}">
        <p14:creationId xmlns:p14="http://schemas.microsoft.com/office/powerpoint/2010/main" val="29277743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7F154-D749-4F1A-0902-F9CF733580A0}"/>
              </a:ext>
            </a:extLst>
          </p:cNvPr>
          <p:cNvSpPr>
            <a:spLocks noGrp="1"/>
          </p:cNvSpPr>
          <p:nvPr>
            <p:ph type="title"/>
          </p:nvPr>
        </p:nvSpPr>
        <p:spPr/>
        <p:txBody>
          <a:bodyPr/>
          <a:lstStyle/>
          <a:p>
            <a:r>
              <a:rPr lang="en-US" dirty="0"/>
              <a:t>Proposed mechanism of action of daptomycin</a:t>
            </a:r>
          </a:p>
        </p:txBody>
      </p:sp>
      <p:pic>
        <p:nvPicPr>
          <p:cNvPr id="4" name="Picture 3" descr="Diagram of a diagram of a cell line&#10;&#10;Description automatically generated with medium confidence">
            <a:extLst>
              <a:ext uri="{FF2B5EF4-FFF2-40B4-BE49-F238E27FC236}">
                <a16:creationId xmlns:a16="http://schemas.microsoft.com/office/drawing/2014/main" id="{4398BCF4-2EA1-327D-1298-2E9249AFA6EE}"/>
              </a:ext>
            </a:extLst>
          </p:cNvPr>
          <p:cNvPicPr>
            <a:picLocks noChangeAspect="1"/>
          </p:cNvPicPr>
          <p:nvPr/>
        </p:nvPicPr>
        <p:blipFill>
          <a:blip r:embed="rId3"/>
          <a:stretch>
            <a:fillRect/>
          </a:stretch>
        </p:blipFill>
        <p:spPr>
          <a:xfrm>
            <a:off x="2000250" y="1812816"/>
            <a:ext cx="7772400" cy="3711471"/>
          </a:xfrm>
          <a:prstGeom prst="rect">
            <a:avLst/>
          </a:prstGeom>
        </p:spPr>
      </p:pic>
      <p:sp>
        <p:nvSpPr>
          <p:cNvPr id="5" name="TextBox 4">
            <a:extLst>
              <a:ext uri="{FF2B5EF4-FFF2-40B4-BE49-F238E27FC236}">
                <a16:creationId xmlns:a16="http://schemas.microsoft.com/office/drawing/2014/main" id="{01D3A59D-3891-A73E-CD55-7E21DAE33E23}"/>
              </a:ext>
            </a:extLst>
          </p:cNvPr>
          <p:cNvSpPr txBox="1"/>
          <p:nvPr/>
        </p:nvSpPr>
        <p:spPr>
          <a:xfrm>
            <a:off x="8885035" y="5646415"/>
            <a:ext cx="1775230" cy="646331"/>
          </a:xfrm>
          <a:prstGeom prst="rect">
            <a:avLst/>
          </a:prstGeom>
          <a:noFill/>
        </p:spPr>
        <p:txBody>
          <a:bodyPr wrap="none" rtlCol="0">
            <a:spAutoFit/>
          </a:bodyPr>
          <a:lstStyle/>
          <a:p>
            <a:r>
              <a:rPr lang="en-US" dirty="0"/>
              <a:t>Miller et al, 2016</a:t>
            </a:r>
          </a:p>
          <a:p>
            <a:endParaRPr lang="en-US" dirty="0"/>
          </a:p>
        </p:txBody>
      </p:sp>
    </p:spTree>
    <p:extLst>
      <p:ext uri="{BB962C8B-B14F-4D97-AF65-F5344CB8AC3E}">
        <p14:creationId xmlns:p14="http://schemas.microsoft.com/office/powerpoint/2010/main" val="16321528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string&#10;&#10;Description automatically generated">
            <a:extLst>
              <a:ext uri="{FF2B5EF4-FFF2-40B4-BE49-F238E27FC236}">
                <a16:creationId xmlns:a16="http://schemas.microsoft.com/office/drawing/2014/main" id="{CD024801-C126-86ED-0850-7E60AE40FB63}"/>
              </a:ext>
            </a:extLst>
          </p:cNvPr>
          <p:cNvPicPr>
            <a:picLocks noChangeAspect="1"/>
          </p:cNvPicPr>
          <p:nvPr/>
        </p:nvPicPr>
        <p:blipFill>
          <a:blip r:embed="rId3"/>
          <a:stretch>
            <a:fillRect/>
          </a:stretch>
        </p:blipFill>
        <p:spPr>
          <a:xfrm>
            <a:off x="1326658" y="1681542"/>
            <a:ext cx="3927622" cy="2201582"/>
          </a:xfrm>
          <a:prstGeom prst="rect">
            <a:avLst/>
          </a:prstGeom>
        </p:spPr>
      </p:pic>
      <p:pic>
        <p:nvPicPr>
          <p:cNvPr id="6" name="Picture 5" descr="A diagram of a cell structure&#10;&#10;Description automatically generated">
            <a:extLst>
              <a:ext uri="{FF2B5EF4-FFF2-40B4-BE49-F238E27FC236}">
                <a16:creationId xmlns:a16="http://schemas.microsoft.com/office/drawing/2014/main" id="{B32DF946-0B6C-8FFA-A286-85DBCF530B37}"/>
              </a:ext>
            </a:extLst>
          </p:cNvPr>
          <p:cNvPicPr>
            <a:picLocks noChangeAspect="1"/>
          </p:cNvPicPr>
          <p:nvPr/>
        </p:nvPicPr>
        <p:blipFill>
          <a:blip r:embed="rId4"/>
          <a:stretch>
            <a:fillRect/>
          </a:stretch>
        </p:blipFill>
        <p:spPr>
          <a:xfrm>
            <a:off x="6240183" y="1797280"/>
            <a:ext cx="3890033" cy="2389841"/>
          </a:xfrm>
          <a:prstGeom prst="rect">
            <a:avLst/>
          </a:prstGeom>
        </p:spPr>
      </p:pic>
      <p:pic>
        <p:nvPicPr>
          <p:cNvPr id="8" name="Picture 7" descr="A diagram of a cell membrane&#10;&#10;Description automatically generated">
            <a:extLst>
              <a:ext uri="{FF2B5EF4-FFF2-40B4-BE49-F238E27FC236}">
                <a16:creationId xmlns:a16="http://schemas.microsoft.com/office/drawing/2014/main" id="{6D598AB9-696C-8DBB-FFE2-BADF2B6A426B}"/>
              </a:ext>
            </a:extLst>
          </p:cNvPr>
          <p:cNvPicPr>
            <a:picLocks noChangeAspect="1"/>
          </p:cNvPicPr>
          <p:nvPr/>
        </p:nvPicPr>
        <p:blipFill>
          <a:blip r:embed="rId5"/>
          <a:stretch>
            <a:fillRect/>
          </a:stretch>
        </p:blipFill>
        <p:spPr>
          <a:xfrm>
            <a:off x="1345453" y="4075667"/>
            <a:ext cx="3890033" cy="2782333"/>
          </a:xfrm>
          <a:prstGeom prst="rect">
            <a:avLst/>
          </a:prstGeom>
        </p:spPr>
      </p:pic>
      <p:pic>
        <p:nvPicPr>
          <p:cNvPr id="10" name="Picture 9" descr="A diagram of a cell membrane&#10;&#10;Description automatically generated">
            <a:extLst>
              <a:ext uri="{FF2B5EF4-FFF2-40B4-BE49-F238E27FC236}">
                <a16:creationId xmlns:a16="http://schemas.microsoft.com/office/drawing/2014/main" id="{7DB6F09D-48FA-BEF4-4012-F398434E74D4}"/>
              </a:ext>
            </a:extLst>
          </p:cNvPr>
          <p:cNvPicPr>
            <a:picLocks noChangeAspect="1"/>
          </p:cNvPicPr>
          <p:nvPr/>
        </p:nvPicPr>
        <p:blipFill>
          <a:blip r:embed="rId6"/>
          <a:stretch>
            <a:fillRect/>
          </a:stretch>
        </p:blipFill>
        <p:spPr>
          <a:xfrm>
            <a:off x="6240183" y="4187121"/>
            <a:ext cx="3988580" cy="2155264"/>
          </a:xfrm>
          <a:prstGeom prst="rect">
            <a:avLst/>
          </a:prstGeom>
        </p:spPr>
      </p:pic>
      <p:sp>
        <p:nvSpPr>
          <p:cNvPr id="11" name="Title 10">
            <a:extLst>
              <a:ext uri="{FF2B5EF4-FFF2-40B4-BE49-F238E27FC236}">
                <a16:creationId xmlns:a16="http://schemas.microsoft.com/office/drawing/2014/main" id="{A6318850-C3EA-4FA5-B99B-E58100B3FD5A}"/>
              </a:ext>
            </a:extLst>
          </p:cNvPr>
          <p:cNvSpPr>
            <a:spLocks noGrp="1"/>
          </p:cNvSpPr>
          <p:nvPr>
            <p:ph type="title"/>
          </p:nvPr>
        </p:nvSpPr>
        <p:spPr/>
        <p:txBody>
          <a:bodyPr/>
          <a:lstStyle/>
          <a:p>
            <a:r>
              <a:rPr lang="en-US" dirty="0"/>
              <a:t>DAP interaction with fluid lipid domains</a:t>
            </a:r>
          </a:p>
        </p:txBody>
      </p:sp>
    </p:spTree>
    <p:extLst>
      <p:ext uri="{BB962C8B-B14F-4D97-AF65-F5344CB8AC3E}">
        <p14:creationId xmlns:p14="http://schemas.microsoft.com/office/powerpoint/2010/main" val="21595050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na sample&#10;&#10;Description automatically generated">
            <a:extLst>
              <a:ext uri="{FF2B5EF4-FFF2-40B4-BE49-F238E27FC236}">
                <a16:creationId xmlns:a16="http://schemas.microsoft.com/office/drawing/2014/main" id="{041874AF-8C6B-90AA-B1C5-9567BECDF210}"/>
              </a:ext>
            </a:extLst>
          </p:cNvPr>
          <p:cNvPicPr>
            <a:picLocks noChangeAspect="1"/>
          </p:cNvPicPr>
          <p:nvPr/>
        </p:nvPicPr>
        <p:blipFill>
          <a:blip r:embed="rId2"/>
          <a:stretch>
            <a:fillRect/>
          </a:stretch>
        </p:blipFill>
        <p:spPr>
          <a:xfrm>
            <a:off x="2209800" y="753204"/>
            <a:ext cx="7772400" cy="6104796"/>
          </a:xfrm>
          <a:prstGeom prst="rect">
            <a:avLst/>
          </a:prstGeom>
        </p:spPr>
      </p:pic>
      <p:sp>
        <p:nvSpPr>
          <p:cNvPr id="6" name="TextBox 5">
            <a:extLst>
              <a:ext uri="{FF2B5EF4-FFF2-40B4-BE49-F238E27FC236}">
                <a16:creationId xmlns:a16="http://schemas.microsoft.com/office/drawing/2014/main" id="{7997EC28-FEA4-8F18-60FE-85A1730E1797}"/>
              </a:ext>
            </a:extLst>
          </p:cNvPr>
          <p:cNvSpPr txBox="1"/>
          <p:nvPr/>
        </p:nvSpPr>
        <p:spPr>
          <a:xfrm>
            <a:off x="2909054" y="197170"/>
            <a:ext cx="479683" cy="369332"/>
          </a:xfrm>
          <a:prstGeom prst="rect">
            <a:avLst/>
          </a:prstGeom>
          <a:noFill/>
        </p:spPr>
        <p:txBody>
          <a:bodyPr wrap="none" rtlCol="0">
            <a:spAutoFit/>
          </a:bodyPr>
          <a:lstStyle/>
          <a:p>
            <a:r>
              <a:rPr lang="en-US" dirty="0"/>
              <a:t>LYS</a:t>
            </a:r>
          </a:p>
        </p:txBody>
      </p:sp>
      <p:sp>
        <p:nvSpPr>
          <p:cNvPr id="7" name="TextBox 6">
            <a:extLst>
              <a:ext uri="{FF2B5EF4-FFF2-40B4-BE49-F238E27FC236}">
                <a16:creationId xmlns:a16="http://schemas.microsoft.com/office/drawing/2014/main" id="{381E2108-BF0E-DDBC-B84C-CB0D684E127A}"/>
              </a:ext>
            </a:extLst>
          </p:cNvPr>
          <p:cNvSpPr txBox="1"/>
          <p:nvPr/>
        </p:nvSpPr>
        <p:spPr>
          <a:xfrm>
            <a:off x="3806263" y="190500"/>
            <a:ext cx="519694" cy="369332"/>
          </a:xfrm>
          <a:prstGeom prst="rect">
            <a:avLst/>
          </a:prstGeom>
          <a:noFill/>
        </p:spPr>
        <p:txBody>
          <a:bodyPr wrap="none" rtlCol="0">
            <a:spAutoFit/>
          </a:bodyPr>
          <a:lstStyle/>
          <a:p>
            <a:r>
              <a:rPr lang="en-US" dirty="0"/>
              <a:t>FT1</a:t>
            </a:r>
          </a:p>
        </p:txBody>
      </p:sp>
      <p:sp>
        <p:nvSpPr>
          <p:cNvPr id="8" name="TextBox 7">
            <a:extLst>
              <a:ext uri="{FF2B5EF4-FFF2-40B4-BE49-F238E27FC236}">
                <a16:creationId xmlns:a16="http://schemas.microsoft.com/office/drawing/2014/main" id="{CA396AE1-1A41-B16E-DA76-C52B2BD0CD5E}"/>
              </a:ext>
            </a:extLst>
          </p:cNvPr>
          <p:cNvSpPr txBox="1"/>
          <p:nvPr/>
        </p:nvSpPr>
        <p:spPr>
          <a:xfrm>
            <a:off x="4669482" y="190500"/>
            <a:ext cx="519694" cy="369332"/>
          </a:xfrm>
          <a:prstGeom prst="rect">
            <a:avLst/>
          </a:prstGeom>
          <a:noFill/>
        </p:spPr>
        <p:txBody>
          <a:bodyPr wrap="none" rtlCol="0">
            <a:spAutoFit/>
          </a:bodyPr>
          <a:lstStyle/>
          <a:p>
            <a:r>
              <a:rPr lang="en-US" dirty="0"/>
              <a:t>FT2</a:t>
            </a:r>
          </a:p>
        </p:txBody>
      </p:sp>
      <p:sp>
        <p:nvSpPr>
          <p:cNvPr id="9" name="TextBox 8">
            <a:extLst>
              <a:ext uri="{FF2B5EF4-FFF2-40B4-BE49-F238E27FC236}">
                <a16:creationId xmlns:a16="http://schemas.microsoft.com/office/drawing/2014/main" id="{38E0357C-64D0-D8EA-6BE3-A3A77EFC7CA5}"/>
              </a:ext>
            </a:extLst>
          </p:cNvPr>
          <p:cNvSpPr txBox="1"/>
          <p:nvPr/>
        </p:nvSpPr>
        <p:spPr>
          <a:xfrm>
            <a:off x="5558156" y="190500"/>
            <a:ext cx="519694" cy="369332"/>
          </a:xfrm>
          <a:prstGeom prst="rect">
            <a:avLst/>
          </a:prstGeom>
          <a:noFill/>
        </p:spPr>
        <p:txBody>
          <a:bodyPr wrap="none" rtlCol="0">
            <a:spAutoFit/>
          </a:bodyPr>
          <a:lstStyle/>
          <a:p>
            <a:r>
              <a:rPr lang="en-US" dirty="0"/>
              <a:t>FT3</a:t>
            </a:r>
          </a:p>
        </p:txBody>
      </p:sp>
      <p:sp>
        <p:nvSpPr>
          <p:cNvPr id="10" name="TextBox 9">
            <a:extLst>
              <a:ext uri="{FF2B5EF4-FFF2-40B4-BE49-F238E27FC236}">
                <a16:creationId xmlns:a16="http://schemas.microsoft.com/office/drawing/2014/main" id="{4EEE3A01-9049-3F02-6984-3095716011EE}"/>
              </a:ext>
            </a:extLst>
          </p:cNvPr>
          <p:cNvSpPr txBox="1"/>
          <p:nvPr/>
        </p:nvSpPr>
        <p:spPr>
          <a:xfrm>
            <a:off x="6456936" y="190500"/>
            <a:ext cx="519694" cy="369332"/>
          </a:xfrm>
          <a:prstGeom prst="rect">
            <a:avLst/>
          </a:prstGeom>
          <a:noFill/>
        </p:spPr>
        <p:txBody>
          <a:bodyPr wrap="square" rtlCol="0">
            <a:spAutoFit/>
          </a:bodyPr>
          <a:lstStyle/>
          <a:p>
            <a:r>
              <a:rPr lang="en-US" dirty="0"/>
              <a:t>FT4</a:t>
            </a:r>
          </a:p>
        </p:txBody>
      </p:sp>
      <p:sp>
        <p:nvSpPr>
          <p:cNvPr id="11" name="TextBox 10">
            <a:extLst>
              <a:ext uri="{FF2B5EF4-FFF2-40B4-BE49-F238E27FC236}">
                <a16:creationId xmlns:a16="http://schemas.microsoft.com/office/drawing/2014/main" id="{D8CFB553-1AE1-AA30-44B9-0A8B179D6461}"/>
              </a:ext>
            </a:extLst>
          </p:cNvPr>
          <p:cNvSpPr txBox="1"/>
          <p:nvPr/>
        </p:nvSpPr>
        <p:spPr>
          <a:xfrm>
            <a:off x="8683666" y="190500"/>
            <a:ext cx="511679" cy="369332"/>
          </a:xfrm>
          <a:prstGeom prst="rect">
            <a:avLst/>
          </a:prstGeom>
          <a:noFill/>
        </p:spPr>
        <p:txBody>
          <a:bodyPr wrap="none" rtlCol="0">
            <a:spAutoFit/>
          </a:bodyPr>
          <a:lstStyle/>
          <a:p>
            <a:r>
              <a:rPr lang="en-US" dirty="0"/>
              <a:t>EL1</a:t>
            </a:r>
          </a:p>
        </p:txBody>
      </p:sp>
      <p:sp>
        <p:nvSpPr>
          <p:cNvPr id="12" name="TextBox 11">
            <a:extLst>
              <a:ext uri="{FF2B5EF4-FFF2-40B4-BE49-F238E27FC236}">
                <a16:creationId xmlns:a16="http://schemas.microsoft.com/office/drawing/2014/main" id="{FF51B9F9-981C-28FC-3529-9DD1A06C7CC6}"/>
              </a:ext>
            </a:extLst>
          </p:cNvPr>
          <p:cNvSpPr txBox="1"/>
          <p:nvPr/>
        </p:nvSpPr>
        <p:spPr>
          <a:xfrm>
            <a:off x="8003939" y="51999"/>
            <a:ext cx="513282" cy="646331"/>
          </a:xfrm>
          <a:prstGeom prst="rect">
            <a:avLst/>
          </a:prstGeom>
          <a:noFill/>
        </p:spPr>
        <p:txBody>
          <a:bodyPr wrap="none" rtlCol="0">
            <a:spAutoFit/>
          </a:bodyPr>
          <a:lstStyle/>
          <a:p>
            <a:r>
              <a:rPr lang="en-US" dirty="0"/>
              <a:t>1X </a:t>
            </a:r>
          </a:p>
          <a:p>
            <a:r>
              <a:rPr lang="en-US" dirty="0"/>
              <a:t>SLB</a:t>
            </a:r>
          </a:p>
        </p:txBody>
      </p:sp>
      <p:sp>
        <p:nvSpPr>
          <p:cNvPr id="13" name="TextBox 12">
            <a:extLst>
              <a:ext uri="{FF2B5EF4-FFF2-40B4-BE49-F238E27FC236}">
                <a16:creationId xmlns:a16="http://schemas.microsoft.com/office/drawing/2014/main" id="{366D9704-F0EB-D2EA-7273-CE8D079F42F8}"/>
              </a:ext>
            </a:extLst>
          </p:cNvPr>
          <p:cNvSpPr txBox="1"/>
          <p:nvPr/>
        </p:nvSpPr>
        <p:spPr>
          <a:xfrm>
            <a:off x="7215400" y="52000"/>
            <a:ext cx="833498" cy="646331"/>
          </a:xfrm>
          <a:prstGeom prst="rect">
            <a:avLst/>
          </a:prstGeom>
          <a:noFill/>
        </p:spPr>
        <p:txBody>
          <a:bodyPr wrap="none" rtlCol="0">
            <a:spAutoFit/>
          </a:bodyPr>
          <a:lstStyle/>
          <a:p>
            <a:r>
              <a:rPr lang="en-US" dirty="0"/>
              <a:t>Ni-NTA</a:t>
            </a:r>
          </a:p>
          <a:p>
            <a:r>
              <a:rPr lang="en-US" dirty="0"/>
              <a:t>Beads</a:t>
            </a:r>
          </a:p>
        </p:txBody>
      </p:sp>
      <p:sp>
        <p:nvSpPr>
          <p:cNvPr id="14" name="TextBox 13">
            <a:extLst>
              <a:ext uri="{FF2B5EF4-FFF2-40B4-BE49-F238E27FC236}">
                <a16:creationId xmlns:a16="http://schemas.microsoft.com/office/drawing/2014/main" id="{591B62D2-53CE-0ABA-0D9C-709791461487}"/>
              </a:ext>
            </a:extLst>
          </p:cNvPr>
          <p:cNvSpPr txBox="1"/>
          <p:nvPr/>
        </p:nvSpPr>
        <p:spPr>
          <a:xfrm>
            <a:off x="4564727" y="437420"/>
            <a:ext cx="300082" cy="369332"/>
          </a:xfrm>
          <a:prstGeom prst="rect">
            <a:avLst/>
          </a:prstGeom>
          <a:noFill/>
        </p:spPr>
        <p:txBody>
          <a:bodyPr wrap="none" rtlCol="0">
            <a:spAutoFit/>
          </a:bodyPr>
          <a:lstStyle/>
          <a:p>
            <a:r>
              <a:rPr lang="en-US" dirty="0"/>
              <a:t>+</a:t>
            </a:r>
          </a:p>
        </p:txBody>
      </p:sp>
      <p:sp>
        <p:nvSpPr>
          <p:cNvPr id="15" name="TextBox 14">
            <a:extLst>
              <a:ext uri="{FF2B5EF4-FFF2-40B4-BE49-F238E27FC236}">
                <a16:creationId xmlns:a16="http://schemas.microsoft.com/office/drawing/2014/main" id="{4A2F6BC5-2F4F-CDF2-C3BD-31F181DEAA27}"/>
              </a:ext>
            </a:extLst>
          </p:cNvPr>
          <p:cNvSpPr txBox="1"/>
          <p:nvPr/>
        </p:nvSpPr>
        <p:spPr>
          <a:xfrm>
            <a:off x="7225143" y="471852"/>
            <a:ext cx="300082" cy="369332"/>
          </a:xfrm>
          <a:prstGeom prst="rect">
            <a:avLst/>
          </a:prstGeom>
          <a:noFill/>
        </p:spPr>
        <p:txBody>
          <a:bodyPr wrap="none" rtlCol="0">
            <a:spAutoFit/>
          </a:bodyPr>
          <a:lstStyle/>
          <a:p>
            <a:r>
              <a:rPr lang="en-US" dirty="0"/>
              <a:t>+</a:t>
            </a:r>
          </a:p>
        </p:txBody>
      </p:sp>
      <p:sp>
        <p:nvSpPr>
          <p:cNvPr id="16" name="TextBox 15">
            <a:extLst>
              <a:ext uri="{FF2B5EF4-FFF2-40B4-BE49-F238E27FC236}">
                <a16:creationId xmlns:a16="http://schemas.microsoft.com/office/drawing/2014/main" id="{1019C67D-CB64-0228-2E6D-024D4A1DC56F}"/>
              </a:ext>
            </a:extLst>
          </p:cNvPr>
          <p:cNvSpPr txBox="1"/>
          <p:nvPr/>
        </p:nvSpPr>
        <p:spPr>
          <a:xfrm>
            <a:off x="6309530" y="461664"/>
            <a:ext cx="300082" cy="369332"/>
          </a:xfrm>
          <a:prstGeom prst="rect">
            <a:avLst/>
          </a:prstGeom>
          <a:noFill/>
        </p:spPr>
        <p:txBody>
          <a:bodyPr wrap="none" rtlCol="0">
            <a:spAutoFit/>
          </a:bodyPr>
          <a:lstStyle/>
          <a:p>
            <a:r>
              <a:rPr lang="en-US" dirty="0"/>
              <a:t>+</a:t>
            </a:r>
          </a:p>
        </p:txBody>
      </p:sp>
      <p:sp>
        <p:nvSpPr>
          <p:cNvPr id="17" name="TextBox 16">
            <a:extLst>
              <a:ext uri="{FF2B5EF4-FFF2-40B4-BE49-F238E27FC236}">
                <a16:creationId xmlns:a16="http://schemas.microsoft.com/office/drawing/2014/main" id="{C49F183D-3DCF-83DC-CD98-901238FA6276}"/>
              </a:ext>
            </a:extLst>
          </p:cNvPr>
          <p:cNvSpPr txBox="1"/>
          <p:nvPr/>
        </p:nvSpPr>
        <p:spPr>
          <a:xfrm>
            <a:off x="8557489" y="471852"/>
            <a:ext cx="300082" cy="369332"/>
          </a:xfrm>
          <a:prstGeom prst="rect">
            <a:avLst/>
          </a:prstGeom>
          <a:noFill/>
        </p:spPr>
        <p:txBody>
          <a:bodyPr wrap="none" rtlCol="0">
            <a:spAutoFit/>
          </a:bodyPr>
          <a:lstStyle/>
          <a:p>
            <a:r>
              <a:rPr lang="en-US" dirty="0"/>
              <a:t>+</a:t>
            </a:r>
          </a:p>
        </p:txBody>
      </p:sp>
      <p:sp>
        <p:nvSpPr>
          <p:cNvPr id="18" name="TextBox 17">
            <a:extLst>
              <a:ext uri="{FF2B5EF4-FFF2-40B4-BE49-F238E27FC236}">
                <a16:creationId xmlns:a16="http://schemas.microsoft.com/office/drawing/2014/main" id="{E9BE736E-9369-CB28-9908-D4A471592A89}"/>
              </a:ext>
            </a:extLst>
          </p:cNvPr>
          <p:cNvSpPr txBox="1"/>
          <p:nvPr/>
        </p:nvSpPr>
        <p:spPr>
          <a:xfrm>
            <a:off x="5470597" y="451921"/>
            <a:ext cx="300082" cy="369332"/>
          </a:xfrm>
          <a:prstGeom prst="rect">
            <a:avLst/>
          </a:prstGeom>
          <a:noFill/>
        </p:spPr>
        <p:txBody>
          <a:bodyPr wrap="none" rtlCol="0">
            <a:spAutoFit/>
          </a:bodyPr>
          <a:lstStyle/>
          <a:p>
            <a:r>
              <a:rPr lang="en-US" dirty="0"/>
              <a:t>+</a:t>
            </a:r>
          </a:p>
        </p:txBody>
      </p:sp>
      <p:sp>
        <p:nvSpPr>
          <p:cNvPr id="19" name="TextBox 18">
            <a:extLst>
              <a:ext uri="{FF2B5EF4-FFF2-40B4-BE49-F238E27FC236}">
                <a16:creationId xmlns:a16="http://schemas.microsoft.com/office/drawing/2014/main" id="{BC89E36E-927B-A636-E706-661F271844BE}"/>
              </a:ext>
            </a:extLst>
          </p:cNvPr>
          <p:cNvSpPr txBox="1"/>
          <p:nvPr/>
        </p:nvSpPr>
        <p:spPr>
          <a:xfrm>
            <a:off x="3685232" y="451365"/>
            <a:ext cx="300082" cy="369332"/>
          </a:xfrm>
          <a:prstGeom prst="rect">
            <a:avLst/>
          </a:prstGeom>
          <a:noFill/>
        </p:spPr>
        <p:txBody>
          <a:bodyPr wrap="none" rtlCol="0">
            <a:spAutoFit/>
          </a:bodyPr>
          <a:lstStyle/>
          <a:p>
            <a:r>
              <a:rPr lang="en-US" dirty="0"/>
              <a:t>+</a:t>
            </a:r>
          </a:p>
        </p:txBody>
      </p:sp>
      <p:sp>
        <p:nvSpPr>
          <p:cNvPr id="20" name="TextBox 19">
            <a:extLst>
              <a:ext uri="{FF2B5EF4-FFF2-40B4-BE49-F238E27FC236}">
                <a16:creationId xmlns:a16="http://schemas.microsoft.com/office/drawing/2014/main" id="{8F8C869D-E483-B43F-E07B-35DDCECD0ECD}"/>
              </a:ext>
            </a:extLst>
          </p:cNvPr>
          <p:cNvSpPr txBox="1"/>
          <p:nvPr/>
        </p:nvSpPr>
        <p:spPr>
          <a:xfrm>
            <a:off x="2759013" y="436709"/>
            <a:ext cx="300082" cy="369332"/>
          </a:xfrm>
          <a:prstGeom prst="rect">
            <a:avLst/>
          </a:prstGeom>
          <a:noFill/>
        </p:spPr>
        <p:txBody>
          <a:bodyPr wrap="none" rtlCol="0">
            <a:spAutoFit/>
          </a:bodyPr>
          <a:lstStyle/>
          <a:p>
            <a:r>
              <a:rPr lang="en-US" dirty="0"/>
              <a:t>+</a:t>
            </a:r>
          </a:p>
        </p:txBody>
      </p:sp>
      <p:sp>
        <p:nvSpPr>
          <p:cNvPr id="21" name="TextBox 20">
            <a:extLst>
              <a:ext uri="{FF2B5EF4-FFF2-40B4-BE49-F238E27FC236}">
                <a16:creationId xmlns:a16="http://schemas.microsoft.com/office/drawing/2014/main" id="{FCE2C2CD-548A-B0D6-8B58-424545EB87E0}"/>
              </a:ext>
            </a:extLst>
          </p:cNvPr>
          <p:cNvSpPr txBox="1"/>
          <p:nvPr/>
        </p:nvSpPr>
        <p:spPr>
          <a:xfrm>
            <a:off x="6782072" y="461664"/>
            <a:ext cx="255198" cy="369332"/>
          </a:xfrm>
          <a:prstGeom prst="rect">
            <a:avLst/>
          </a:prstGeom>
          <a:noFill/>
        </p:spPr>
        <p:txBody>
          <a:bodyPr wrap="none" rtlCol="0">
            <a:spAutoFit/>
          </a:bodyPr>
          <a:lstStyle/>
          <a:p>
            <a:r>
              <a:rPr lang="en-US" dirty="0"/>
              <a:t>-</a:t>
            </a:r>
          </a:p>
        </p:txBody>
      </p:sp>
      <p:sp>
        <p:nvSpPr>
          <p:cNvPr id="22" name="TextBox 21">
            <a:extLst>
              <a:ext uri="{FF2B5EF4-FFF2-40B4-BE49-F238E27FC236}">
                <a16:creationId xmlns:a16="http://schemas.microsoft.com/office/drawing/2014/main" id="{B8DF81A5-51C3-89A6-8B20-E0E09FCB0CB2}"/>
              </a:ext>
            </a:extLst>
          </p:cNvPr>
          <p:cNvSpPr txBox="1"/>
          <p:nvPr/>
        </p:nvSpPr>
        <p:spPr>
          <a:xfrm>
            <a:off x="7697299" y="471852"/>
            <a:ext cx="255198" cy="369332"/>
          </a:xfrm>
          <a:prstGeom prst="rect">
            <a:avLst/>
          </a:prstGeom>
          <a:noFill/>
        </p:spPr>
        <p:txBody>
          <a:bodyPr wrap="none" rtlCol="0">
            <a:spAutoFit/>
          </a:bodyPr>
          <a:lstStyle/>
          <a:p>
            <a:r>
              <a:rPr lang="en-US" dirty="0"/>
              <a:t>-</a:t>
            </a:r>
          </a:p>
        </p:txBody>
      </p:sp>
      <p:sp>
        <p:nvSpPr>
          <p:cNvPr id="23" name="TextBox 22">
            <a:extLst>
              <a:ext uri="{FF2B5EF4-FFF2-40B4-BE49-F238E27FC236}">
                <a16:creationId xmlns:a16="http://schemas.microsoft.com/office/drawing/2014/main" id="{5E3527CA-C63D-FC33-DCD8-BAC1FF719EFE}"/>
              </a:ext>
            </a:extLst>
          </p:cNvPr>
          <p:cNvSpPr txBox="1"/>
          <p:nvPr/>
        </p:nvSpPr>
        <p:spPr>
          <a:xfrm>
            <a:off x="9031476" y="461664"/>
            <a:ext cx="255198" cy="369332"/>
          </a:xfrm>
          <a:prstGeom prst="rect">
            <a:avLst/>
          </a:prstGeom>
          <a:noFill/>
        </p:spPr>
        <p:txBody>
          <a:bodyPr wrap="none" rtlCol="0">
            <a:spAutoFit/>
          </a:bodyPr>
          <a:lstStyle/>
          <a:p>
            <a:r>
              <a:rPr lang="en-US" dirty="0"/>
              <a:t>-</a:t>
            </a:r>
          </a:p>
        </p:txBody>
      </p:sp>
      <p:sp>
        <p:nvSpPr>
          <p:cNvPr id="24" name="TextBox 23">
            <a:extLst>
              <a:ext uri="{FF2B5EF4-FFF2-40B4-BE49-F238E27FC236}">
                <a16:creationId xmlns:a16="http://schemas.microsoft.com/office/drawing/2014/main" id="{DE9F7C83-57D4-B66F-F080-5E49AEF17059}"/>
              </a:ext>
            </a:extLst>
          </p:cNvPr>
          <p:cNvSpPr txBox="1"/>
          <p:nvPr/>
        </p:nvSpPr>
        <p:spPr>
          <a:xfrm>
            <a:off x="5930316" y="444566"/>
            <a:ext cx="255198" cy="369332"/>
          </a:xfrm>
          <a:prstGeom prst="rect">
            <a:avLst/>
          </a:prstGeom>
          <a:noFill/>
        </p:spPr>
        <p:txBody>
          <a:bodyPr wrap="none" rtlCol="0">
            <a:spAutoFit/>
          </a:bodyPr>
          <a:lstStyle/>
          <a:p>
            <a:r>
              <a:rPr lang="en-US" dirty="0"/>
              <a:t>-</a:t>
            </a:r>
          </a:p>
        </p:txBody>
      </p:sp>
      <p:sp>
        <p:nvSpPr>
          <p:cNvPr id="25" name="TextBox 24">
            <a:extLst>
              <a:ext uri="{FF2B5EF4-FFF2-40B4-BE49-F238E27FC236}">
                <a16:creationId xmlns:a16="http://schemas.microsoft.com/office/drawing/2014/main" id="{E7B4A70F-04BD-078C-C670-DA7DBD164CF9}"/>
              </a:ext>
            </a:extLst>
          </p:cNvPr>
          <p:cNvSpPr txBox="1"/>
          <p:nvPr/>
        </p:nvSpPr>
        <p:spPr>
          <a:xfrm>
            <a:off x="5068215" y="444566"/>
            <a:ext cx="255198" cy="369332"/>
          </a:xfrm>
          <a:prstGeom prst="rect">
            <a:avLst/>
          </a:prstGeom>
          <a:noFill/>
        </p:spPr>
        <p:txBody>
          <a:bodyPr wrap="none" rtlCol="0">
            <a:spAutoFit/>
          </a:bodyPr>
          <a:lstStyle/>
          <a:p>
            <a:r>
              <a:rPr lang="en-US" dirty="0"/>
              <a:t>-</a:t>
            </a:r>
          </a:p>
        </p:txBody>
      </p:sp>
      <p:sp>
        <p:nvSpPr>
          <p:cNvPr id="26" name="TextBox 25">
            <a:extLst>
              <a:ext uri="{FF2B5EF4-FFF2-40B4-BE49-F238E27FC236}">
                <a16:creationId xmlns:a16="http://schemas.microsoft.com/office/drawing/2014/main" id="{C454E747-E956-5D6F-D73D-CD72BA31B427}"/>
              </a:ext>
            </a:extLst>
          </p:cNvPr>
          <p:cNvSpPr txBox="1"/>
          <p:nvPr/>
        </p:nvSpPr>
        <p:spPr>
          <a:xfrm>
            <a:off x="4167703" y="444566"/>
            <a:ext cx="255198" cy="369332"/>
          </a:xfrm>
          <a:prstGeom prst="rect">
            <a:avLst/>
          </a:prstGeom>
          <a:noFill/>
        </p:spPr>
        <p:txBody>
          <a:bodyPr wrap="none" rtlCol="0">
            <a:spAutoFit/>
          </a:bodyPr>
          <a:lstStyle/>
          <a:p>
            <a:r>
              <a:rPr lang="en-US" dirty="0"/>
              <a:t>-</a:t>
            </a:r>
          </a:p>
        </p:txBody>
      </p:sp>
      <p:sp>
        <p:nvSpPr>
          <p:cNvPr id="27" name="TextBox 26">
            <a:extLst>
              <a:ext uri="{FF2B5EF4-FFF2-40B4-BE49-F238E27FC236}">
                <a16:creationId xmlns:a16="http://schemas.microsoft.com/office/drawing/2014/main" id="{B1E5B6EB-0F80-74C2-9AEB-5071C6D11DC4}"/>
              </a:ext>
            </a:extLst>
          </p:cNvPr>
          <p:cNvSpPr txBox="1"/>
          <p:nvPr/>
        </p:nvSpPr>
        <p:spPr>
          <a:xfrm>
            <a:off x="3262320" y="433752"/>
            <a:ext cx="255198" cy="369332"/>
          </a:xfrm>
          <a:prstGeom prst="rect">
            <a:avLst/>
          </a:prstGeom>
          <a:noFill/>
        </p:spPr>
        <p:txBody>
          <a:bodyPr wrap="none" rtlCol="0">
            <a:spAutoFit/>
          </a:bodyPr>
          <a:lstStyle/>
          <a:p>
            <a:r>
              <a:rPr lang="en-US" dirty="0"/>
              <a:t>-</a:t>
            </a:r>
          </a:p>
        </p:txBody>
      </p:sp>
      <p:sp>
        <p:nvSpPr>
          <p:cNvPr id="28" name="TextBox 27">
            <a:extLst>
              <a:ext uri="{FF2B5EF4-FFF2-40B4-BE49-F238E27FC236}">
                <a16:creationId xmlns:a16="http://schemas.microsoft.com/office/drawing/2014/main" id="{E62368AA-AE81-2544-B0CC-8F4AEB41F254}"/>
              </a:ext>
            </a:extLst>
          </p:cNvPr>
          <p:cNvSpPr txBox="1"/>
          <p:nvPr/>
        </p:nvSpPr>
        <p:spPr>
          <a:xfrm rot="18763921">
            <a:off x="9280699" y="51998"/>
            <a:ext cx="1207382" cy="646331"/>
          </a:xfrm>
          <a:prstGeom prst="rect">
            <a:avLst/>
          </a:prstGeom>
          <a:noFill/>
        </p:spPr>
        <p:txBody>
          <a:bodyPr wrap="none" rtlCol="0">
            <a:spAutoFit/>
          </a:bodyPr>
          <a:lstStyle/>
          <a:p>
            <a:r>
              <a:rPr lang="en-US" dirty="0"/>
              <a:t>Hannah’s</a:t>
            </a:r>
          </a:p>
          <a:p>
            <a:r>
              <a:rPr lang="en-US" dirty="0"/>
              <a:t>Ribosomes</a:t>
            </a:r>
          </a:p>
        </p:txBody>
      </p:sp>
      <p:sp>
        <p:nvSpPr>
          <p:cNvPr id="29" name="TextBox 28">
            <a:extLst>
              <a:ext uri="{FF2B5EF4-FFF2-40B4-BE49-F238E27FC236}">
                <a16:creationId xmlns:a16="http://schemas.microsoft.com/office/drawing/2014/main" id="{2F259A63-501A-4D3F-30AB-E48A51E67DA5}"/>
              </a:ext>
            </a:extLst>
          </p:cNvPr>
          <p:cNvSpPr txBox="1"/>
          <p:nvPr/>
        </p:nvSpPr>
        <p:spPr>
          <a:xfrm rot="18654439">
            <a:off x="1407814" y="270312"/>
            <a:ext cx="1298753" cy="646331"/>
          </a:xfrm>
          <a:prstGeom prst="rect">
            <a:avLst/>
          </a:prstGeom>
          <a:noFill/>
        </p:spPr>
        <p:txBody>
          <a:bodyPr wrap="none" rtlCol="0">
            <a:spAutoFit/>
          </a:bodyPr>
          <a:lstStyle/>
          <a:p>
            <a:r>
              <a:rPr lang="en-US" dirty="0" err="1"/>
              <a:t>BenchMark</a:t>
            </a:r>
            <a:endParaRPr lang="en-US" dirty="0"/>
          </a:p>
          <a:p>
            <a:r>
              <a:rPr lang="en-US" dirty="0"/>
              <a:t>Ladder 1:10</a:t>
            </a:r>
          </a:p>
        </p:txBody>
      </p:sp>
      <p:sp>
        <p:nvSpPr>
          <p:cNvPr id="30" name="TextBox 29">
            <a:extLst>
              <a:ext uri="{FF2B5EF4-FFF2-40B4-BE49-F238E27FC236}">
                <a16:creationId xmlns:a16="http://schemas.microsoft.com/office/drawing/2014/main" id="{D3CF4C9A-F8E6-92DF-A0B9-3637A45E1FB5}"/>
              </a:ext>
            </a:extLst>
          </p:cNvPr>
          <p:cNvSpPr txBox="1"/>
          <p:nvPr/>
        </p:nvSpPr>
        <p:spPr>
          <a:xfrm>
            <a:off x="533400" y="2806700"/>
            <a:ext cx="1510093" cy="923330"/>
          </a:xfrm>
          <a:prstGeom prst="rect">
            <a:avLst/>
          </a:prstGeom>
          <a:noFill/>
        </p:spPr>
        <p:txBody>
          <a:bodyPr wrap="none" rtlCol="0">
            <a:spAutoFit/>
          </a:bodyPr>
          <a:lstStyle/>
          <a:p>
            <a:r>
              <a:rPr lang="en-US" dirty="0"/>
              <a:t>Silver Stain of </a:t>
            </a:r>
          </a:p>
          <a:p>
            <a:r>
              <a:rPr lang="en-US" dirty="0"/>
              <a:t>His6 IP</a:t>
            </a:r>
          </a:p>
          <a:p>
            <a:r>
              <a:rPr lang="en-US" dirty="0"/>
              <a:t>11/7/23</a:t>
            </a:r>
          </a:p>
        </p:txBody>
      </p:sp>
    </p:spTree>
    <p:extLst>
      <p:ext uri="{BB962C8B-B14F-4D97-AF65-F5344CB8AC3E}">
        <p14:creationId xmlns:p14="http://schemas.microsoft.com/office/powerpoint/2010/main" val="1392242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na sample&#10;&#10;Description automatically generated">
            <a:extLst>
              <a:ext uri="{FF2B5EF4-FFF2-40B4-BE49-F238E27FC236}">
                <a16:creationId xmlns:a16="http://schemas.microsoft.com/office/drawing/2014/main" id="{041874AF-8C6B-90AA-B1C5-9567BECDF210}"/>
              </a:ext>
            </a:extLst>
          </p:cNvPr>
          <p:cNvPicPr>
            <a:picLocks noChangeAspect="1"/>
          </p:cNvPicPr>
          <p:nvPr/>
        </p:nvPicPr>
        <p:blipFill>
          <a:blip r:embed="rId2"/>
          <a:stretch>
            <a:fillRect/>
          </a:stretch>
        </p:blipFill>
        <p:spPr>
          <a:xfrm>
            <a:off x="2209800" y="753204"/>
            <a:ext cx="7772400" cy="6104796"/>
          </a:xfrm>
          <a:prstGeom prst="rect">
            <a:avLst/>
          </a:prstGeom>
        </p:spPr>
      </p:pic>
      <p:sp>
        <p:nvSpPr>
          <p:cNvPr id="6" name="TextBox 5">
            <a:extLst>
              <a:ext uri="{FF2B5EF4-FFF2-40B4-BE49-F238E27FC236}">
                <a16:creationId xmlns:a16="http://schemas.microsoft.com/office/drawing/2014/main" id="{7997EC28-FEA4-8F18-60FE-85A1730E1797}"/>
              </a:ext>
            </a:extLst>
          </p:cNvPr>
          <p:cNvSpPr txBox="1"/>
          <p:nvPr/>
        </p:nvSpPr>
        <p:spPr>
          <a:xfrm>
            <a:off x="2909054" y="197170"/>
            <a:ext cx="479683" cy="369332"/>
          </a:xfrm>
          <a:prstGeom prst="rect">
            <a:avLst/>
          </a:prstGeom>
          <a:noFill/>
        </p:spPr>
        <p:txBody>
          <a:bodyPr wrap="none" rtlCol="0">
            <a:spAutoFit/>
          </a:bodyPr>
          <a:lstStyle/>
          <a:p>
            <a:r>
              <a:rPr lang="en-US" dirty="0"/>
              <a:t>LYS</a:t>
            </a:r>
          </a:p>
        </p:txBody>
      </p:sp>
      <p:sp>
        <p:nvSpPr>
          <p:cNvPr id="7" name="TextBox 6">
            <a:extLst>
              <a:ext uri="{FF2B5EF4-FFF2-40B4-BE49-F238E27FC236}">
                <a16:creationId xmlns:a16="http://schemas.microsoft.com/office/drawing/2014/main" id="{381E2108-BF0E-DDBC-B84C-CB0D684E127A}"/>
              </a:ext>
            </a:extLst>
          </p:cNvPr>
          <p:cNvSpPr txBox="1"/>
          <p:nvPr/>
        </p:nvSpPr>
        <p:spPr>
          <a:xfrm>
            <a:off x="3806263" y="190500"/>
            <a:ext cx="519694" cy="369332"/>
          </a:xfrm>
          <a:prstGeom prst="rect">
            <a:avLst/>
          </a:prstGeom>
          <a:noFill/>
        </p:spPr>
        <p:txBody>
          <a:bodyPr wrap="none" rtlCol="0">
            <a:spAutoFit/>
          </a:bodyPr>
          <a:lstStyle/>
          <a:p>
            <a:r>
              <a:rPr lang="en-US" dirty="0"/>
              <a:t>FT1</a:t>
            </a:r>
          </a:p>
        </p:txBody>
      </p:sp>
      <p:sp>
        <p:nvSpPr>
          <p:cNvPr id="8" name="TextBox 7">
            <a:extLst>
              <a:ext uri="{FF2B5EF4-FFF2-40B4-BE49-F238E27FC236}">
                <a16:creationId xmlns:a16="http://schemas.microsoft.com/office/drawing/2014/main" id="{CA396AE1-1A41-B16E-DA76-C52B2BD0CD5E}"/>
              </a:ext>
            </a:extLst>
          </p:cNvPr>
          <p:cNvSpPr txBox="1"/>
          <p:nvPr/>
        </p:nvSpPr>
        <p:spPr>
          <a:xfrm>
            <a:off x="4669482" y="190500"/>
            <a:ext cx="519694" cy="369332"/>
          </a:xfrm>
          <a:prstGeom prst="rect">
            <a:avLst/>
          </a:prstGeom>
          <a:noFill/>
        </p:spPr>
        <p:txBody>
          <a:bodyPr wrap="none" rtlCol="0">
            <a:spAutoFit/>
          </a:bodyPr>
          <a:lstStyle/>
          <a:p>
            <a:r>
              <a:rPr lang="en-US" dirty="0"/>
              <a:t>FT2</a:t>
            </a:r>
          </a:p>
        </p:txBody>
      </p:sp>
      <p:sp>
        <p:nvSpPr>
          <p:cNvPr id="9" name="TextBox 8">
            <a:extLst>
              <a:ext uri="{FF2B5EF4-FFF2-40B4-BE49-F238E27FC236}">
                <a16:creationId xmlns:a16="http://schemas.microsoft.com/office/drawing/2014/main" id="{38E0357C-64D0-D8EA-6BE3-A3A77EFC7CA5}"/>
              </a:ext>
            </a:extLst>
          </p:cNvPr>
          <p:cNvSpPr txBox="1"/>
          <p:nvPr/>
        </p:nvSpPr>
        <p:spPr>
          <a:xfrm>
            <a:off x="5558156" y="190500"/>
            <a:ext cx="519694" cy="369332"/>
          </a:xfrm>
          <a:prstGeom prst="rect">
            <a:avLst/>
          </a:prstGeom>
          <a:noFill/>
        </p:spPr>
        <p:txBody>
          <a:bodyPr wrap="none" rtlCol="0">
            <a:spAutoFit/>
          </a:bodyPr>
          <a:lstStyle/>
          <a:p>
            <a:r>
              <a:rPr lang="en-US" dirty="0"/>
              <a:t>FT3</a:t>
            </a:r>
          </a:p>
        </p:txBody>
      </p:sp>
      <p:sp>
        <p:nvSpPr>
          <p:cNvPr id="10" name="TextBox 9">
            <a:extLst>
              <a:ext uri="{FF2B5EF4-FFF2-40B4-BE49-F238E27FC236}">
                <a16:creationId xmlns:a16="http://schemas.microsoft.com/office/drawing/2014/main" id="{4EEE3A01-9049-3F02-6984-3095716011EE}"/>
              </a:ext>
            </a:extLst>
          </p:cNvPr>
          <p:cNvSpPr txBox="1"/>
          <p:nvPr/>
        </p:nvSpPr>
        <p:spPr>
          <a:xfrm>
            <a:off x="6456936" y="190500"/>
            <a:ext cx="519694" cy="369332"/>
          </a:xfrm>
          <a:prstGeom prst="rect">
            <a:avLst/>
          </a:prstGeom>
          <a:noFill/>
        </p:spPr>
        <p:txBody>
          <a:bodyPr wrap="square" rtlCol="0">
            <a:spAutoFit/>
          </a:bodyPr>
          <a:lstStyle/>
          <a:p>
            <a:r>
              <a:rPr lang="en-US" dirty="0"/>
              <a:t>FT4</a:t>
            </a:r>
          </a:p>
        </p:txBody>
      </p:sp>
      <p:sp>
        <p:nvSpPr>
          <p:cNvPr id="11" name="TextBox 10">
            <a:extLst>
              <a:ext uri="{FF2B5EF4-FFF2-40B4-BE49-F238E27FC236}">
                <a16:creationId xmlns:a16="http://schemas.microsoft.com/office/drawing/2014/main" id="{D8CFB553-1AE1-AA30-44B9-0A8B179D6461}"/>
              </a:ext>
            </a:extLst>
          </p:cNvPr>
          <p:cNvSpPr txBox="1"/>
          <p:nvPr/>
        </p:nvSpPr>
        <p:spPr>
          <a:xfrm>
            <a:off x="8683666" y="190500"/>
            <a:ext cx="511679" cy="369332"/>
          </a:xfrm>
          <a:prstGeom prst="rect">
            <a:avLst/>
          </a:prstGeom>
          <a:noFill/>
        </p:spPr>
        <p:txBody>
          <a:bodyPr wrap="none" rtlCol="0">
            <a:spAutoFit/>
          </a:bodyPr>
          <a:lstStyle/>
          <a:p>
            <a:r>
              <a:rPr lang="en-US" dirty="0"/>
              <a:t>EL1</a:t>
            </a:r>
          </a:p>
        </p:txBody>
      </p:sp>
      <p:sp>
        <p:nvSpPr>
          <p:cNvPr id="12" name="TextBox 11">
            <a:extLst>
              <a:ext uri="{FF2B5EF4-FFF2-40B4-BE49-F238E27FC236}">
                <a16:creationId xmlns:a16="http://schemas.microsoft.com/office/drawing/2014/main" id="{FF51B9F9-981C-28FC-3529-9DD1A06C7CC6}"/>
              </a:ext>
            </a:extLst>
          </p:cNvPr>
          <p:cNvSpPr txBox="1"/>
          <p:nvPr/>
        </p:nvSpPr>
        <p:spPr>
          <a:xfrm>
            <a:off x="8003939" y="51999"/>
            <a:ext cx="513282" cy="646331"/>
          </a:xfrm>
          <a:prstGeom prst="rect">
            <a:avLst/>
          </a:prstGeom>
          <a:noFill/>
        </p:spPr>
        <p:txBody>
          <a:bodyPr wrap="none" rtlCol="0">
            <a:spAutoFit/>
          </a:bodyPr>
          <a:lstStyle/>
          <a:p>
            <a:r>
              <a:rPr lang="en-US" dirty="0"/>
              <a:t>1X </a:t>
            </a:r>
          </a:p>
          <a:p>
            <a:r>
              <a:rPr lang="en-US" dirty="0"/>
              <a:t>SLB</a:t>
            </a:r>
          </a:p>
        </p:txBody>
      </p:sp>
      <p:sp>
        <p:nvSpPr>
          <p:cNvPr id="13" name="TextBox 12">
            <a:extLst>
              <a:ext uri="{FF2B5EF4-FFF2-40B4-BE49-F238E27FC236}">
                <a16:creationId xmlns:a16="http://schemas.microsoft.com/office/drawing/2014/main" id="{366D9704-F0EB-D2EA-7273-CE8D079F42F8}"/>
              </a:ext>
            </a:extLst>
          </p:cNvPr>
          <p:cNvSpPr txBox="1"/>
          <p:nvPr/>
        </p:nvSpPr>
        <p:spPr>
          <a:xfrm>
            <a:off x="7215400" y="52000"/>
            <a:ext cx="833498" cy="646331"/>
          </a:xfrm>
          <a:prstGeom prst="rect">
            <a:avLst/>
          </a:prstGeom>
          <a:noFill/>
        </p:spPr>
        <p:txBody>
          <a:bodyPr wrap="none" rtlCol="0">
            <a:spAutoFit/>
          </a:bodyPr>
          <a:lstStyle/>
          <a:p>
            <a:r>
              <a:rPr lang="en-US" dirty="0"/>
              <a:t>Ni-NTA</a:t>
            </a:r>
          </a:p>
          <a:p>
            <a:r>
              <a:rPr lang="en-US" dirty="0"/>
              <a:t>Beads</a:t>
            </a:r>
          </a:p>
        </p:txBody>
      </p:sp>
      <p:sp>
        <p:nvSpPr>
          <p:cNvPr id="14" name="TextBox 13">
            <a:extLst>
              <a:ext uri="{FF2B5EF4-FFF2-40B4-BE49-F238E27FC236}">
                <a16:creationId xmlns:a16="http://schemas.microsoft.com/office/drawing/2014/main" id="{591B62D2-53CE-0ABA-0D9C-709791461487}"/>
              </a:ext>
            </a:extLst>
          </p:cNvPr>
          <p:cNvSpPr txBox="1"/>
          <p:nvPr/>
        </p:nvSpPr>
        <p:spPr>
          <a:xfrm>
            <a:off x="4564727" y="437420"/>
            <a:ext cx="300082" cy="369332"/>
          </a:xfrm>
          <a:prstGeom prst="rect">
            <a:avLst/>
          </a:prstGeom>
          <a:noFill/>
        </p:spPr>
        <p:txBody>
          <a:bodyPr wrap="none" rtlCol="0">
            <a:spAutoFit/>
          </a:bodyPr>
          <a:lstStyle/>
          <a:p>
            <a:r>
              <a:rPr lang="en-US" dirty="0"/>
              <a:t>+</a:t>
            </a:r>
          </a:p>
        </p:txBody>
      </p:sp>
      <p:sp>
        <p:nvSpPr>
          <p:cNvPr id="15" name="TextBox 14">
            <a:extLst>
              <a:ext uri="{FF2B5EF4-FFF2-40B4-BE49-F238E27FC236}">
                <a16:creationId xmlns:a16="http://schemas.microsoft.com/office/drawing/2014/main" id="{4A2F6BC5-2F4F-CDF2-C3BD-31F181DEAA27}"/>
              </a:ext>
            </a:extLst>
          </p:cNvPr>
          <p:cNvSpPr txBox="1"/>
          <p:nvPr/>
        </p:nvSpPr>
        <p:spPr>
          <a:xfrm>
            <a:off x="7225143" y="471852"/>
            <a:ext cx="300082" cy="369332"/>
          </a:xfrm>
          <a:prstGeom prst="rect">
            <a:avLst/>
          </a:prstGeom>
          <a:noFill/>
        </p:spPr>
        <p:txBody>
          <a:bodyPr wrap="none" rtlCol="0">
            <a:spAutoFit/>
          </a:bodyPr>
          <a:lstStyle/>
          <a:p>
            <a:r>
              <a:rPr lang="en-US" dirty="0"/>
              <a:t>+</a:t>
            </a:r>
          </a:p>
        </p:txBody>
      </p:sp>
      <p:sp>
        <p:nvSpPr>
          <p:cNvPr id="16" name="TextBox 15">
            <a:extLst>
              <a:ext uri="{FF2B5EF4-FFF2-40B4-BE49-F238E27FC236}">
                <a16:creationId xmlns:a16="http://schemas.microsoft.com/office/drawing/2014/main" id="{1019C67D-CB64-0228-2E6D-024D4A1DC56F}"/>
              </a:ext>
            </a:extLst>
          </p:cNvPr>
          <p:cNvSpPr txBox="1"/>
          <p:nvPr/>
        </p:nvSpPr>
        <p:spPr>
          <a:xfrm>
            <a:off x="6309530" y="461664"/>
            <a:ext cx="300082" cy="369332"/>
          </a:xfrm>
          <a:prstGeom prst="rect">
            <a:avLst/>
          </a:prstGeom>
          <a:noFill/>
        </p:spPr>
        <p:txBody>
          <a:bodyPr wrap="none" rtlCol="0">
            <a:spAutoFit/>
          </a:bodyPr>
          <a:lstStyle/>
          <a:p>
            <a:r>
              <a:rPr lang="en-US" dirty="0"/>
              <a:t>+</a:t>
            </a:r>
          </a:p>
        </p:txBody>
      </p:sp>
      <p:sp>
        <p:nvSpPr>
          <p:cNvPr id="17" name="TextBox 16">
            <a:extLst>
              <a:ext uri="{FF2B5EF4-FFF2-40B4-BE49-F238E27FC236}">
                <a16:creationId xmlns:a16="http://schemas.microsoft.com/office/drawing/2014/main" id="{C49F183D-3DCF-83DC-CD98-901238FA6276}"/>
              </a:ext>
            </a:extLst>
          </p:cNvPr>
          <p:cNvSpPr txBox="1"/>
          <p:nvPr/>
        </p:nvSpPr>
        <p:spPr>
          <a:xfrm>
            <a:off x="8557489" y="471852"/>
            <a:ext cx="300082" cy="369332"/>
          </a:xfrm>
          <a:prstGeom prst="rect">
            <a:avLst/>
          </a:prstGeom>
          <a:noFill/>
        </p:spPr>
        <p:txBody>
          <a:bodyPr wrap="none" rtlCol="0">
            <a:spAutoFit/>
          </a:bodyPr>
          <a:lstStyle/>
          <a:p>
            <a:r>
              <a:rPr lang="en-US" dirty="0"/>
              <a:t>+</a:t>
            </a:r>
          </a:p>
        </p:txBody>
      </p:sp>
      <p:sp>
        <p:nvSpPr>
          <p:cNvPr id="18" name="TextBox 17">
            <a:extLst>
              <a:ext uri="{FF2B5EF4-FFF2-40B4-BE49-F238E27FC236}">
                <a16:creationId xmlns:a16="http://schemas.microsoft.com/office/drawing/2014/main" id="{E9BE736E-9369-CB28-9908-D4A471592A89}"/>
              </a:ext>
            </a:extLst>
          </p:cNvPr>
          <p:cNvSpPr txBox="1"/>
          <p:nvPr/>
        </p:nvSpPr>
        <p:spPr>
          <a:xfrm>
            <a:off x="5470597" y="451921"/>
            <a:ext cx="300082" cy="369332"/>
          </a:xfrm>
          <a:prstGeom prst="rect">
            <a:avLst/>
          </a:prstGeom>
          <a:noFill/>
        </p:spPr>
        <p:txBody>
          <a:bodyPr wrap="none" rtlCol="0">
            <a:spAutoFit/>
          </a:bodyPr>
          <a:lstStyle/>
          <a:p>
            <a:r>
              <a:rPr lang="en-US" dirty="0"/>
              <a:t>+</a:t>
            </a:r>
          </a:p>
        </p:txBody>
      </p:sp>
      <p:sp>
        <p:nvSpPr>
          <p:cNvPr id="19" name="TextBox 18">
            <a:extLst>
              <a:ext uri="{FF2B5EF4-FFF2-40B4-BE49-F238E27FC236}">
                <a16:creationId xmlns:a16="http://schemas.microsoft.com/office/drawing/2014/main" id="{BC89E36E-927B-A636-E706-661F271844BE}"/>
              </a:ext>
            </a:extLst>
          </p:cNvPr>
          <p:cNvSpPr txBox="1"/>
          <p:nvPr/>
        </p:nvSpPr>
        <p:spPr>
          <a:xfrm>
            <a:off x="3685232" y="451365"/>
            <a:ext cx="300082" cy="369332"/>
          </a:xfrm>
          <a:prstGeom prst="rect">
            <a:avLst/>
          </a:prstGeom>
          <a:noFill/>
        </p:spPr>
        <p:txBody>
          <a:bodyPr wrap="none" rtlCol="0">
            <a:spAutoFit/>
          </a:bodyPr>
          <a:lstStyle/>
          <a:p>
            <a:r>
              <a:rPr lang="en-US" dirty="0"/>
              <a:t>+</a:t>
            </a:r>
          </a:p>
        </p:txBody>
      </p:sp>
      <p:sp>
        <p:nvSpPr>
          <p:cNvPr id="20" name="TextBox 19">
            <a:extLst>
              <a:ext uri="{FF2B5EF4-FFF2-40B4-BE49-F238E27FC236}">
                <a16:creationId xmlns:a16="http://schemas.microsoft.com/office/drawing/2014/main" id="{8F8C869D-E483-B43F-E07B-35DDCECD0ECD}"/>
              </a:ext>
            </a:extLst>
          </p:cNvPr>
          <p:cNvSpPr txBox="1"/>
          <p:nvPr/>
        </p:nvSpPr>
        <p:spPr>
          <a:xfrm>
            <a:off x="2759013" y="436709"/>
            <a:ext cx="300082" cy="369332"/>
          </a:xfrm>
          <a:prstGeom prst="rect">
            <a:avLst/>
          </a:prstGeom>
          <a:noFill/>
        </p:spPr>
        <p:txBody>
          <a:bodyPr wrap="none" rtlCol="0">
            <a:spAutoFit/>
          </a:bodyPr>
          <a:lstStyle/>
          <a:p>
            <a:r>
              <a:rPr lang="en-US" dirty="0"/>
              <a:t>+</a:t>
            </a:r>
          </a:p>
        </p:txBody>
      </p:sp>
      <p:sp>
        <p:nvSpPr>
          <p:cNvPr id="21" name="TextBox 20">
            <a:extLst>
              <a:ext uri="{FF2B5EF4-FFF2-40B4-BE49-F238E27FC236}">
                <a16:creationId xmlns:a16="http://schemas.microsoft.com/office/drawing/2014/main" id="{FCE2C2CD-548A-B0D6-8B58-424545EB87E0}"/>
              </a:ext>
            </a:extLst>
          </p:cNvPr>
          <p:cNvSpPr txBox="1"/>
          <p:nvPr/>
        </p:nvSpPr>
        <p:spPr>
          <a:xfrm>
            <a:off x="6782072" y="461664"/>
            <a:ext cx="255198" cy="369332"/>
          </a:xfrm>
          <a:prstGeom prst="rect">
            <a:avLst/>
          </a:prstGeom>
          <a:noFill/>
        </p:spPr>
        <p:txBody>
          <a:bodyPr wrap="none" rtlCol="0">
            <a:spAutoFit/>
          </a:bodyPr>
          <a:lstStyle/>
          <a:p>
            <a:r>
              <a:rPr lang="en-US" dirty="0"/>
              <a:t>-</a:t>
            </a:r>
          </a:p>
        </p:txBody>
      </p:sp>
      <p:sp>
        <p:nvSpPr>
          <p:cNvPr id="22" name="TextBox 21">
            <a:extLst>
              <a:ext uri="{FF2B5EF4-FFF2-40B4-BE49-F238E27FC236}">
                <a16:creationId xmlns:a16="http://schemas.microsoft.com/office/drawing/2014/main" id="{B8DF81A5-51C3-89A6-8B20-E0E09FCB0CB2}"/>
              </a:ext>
            </a:extLst>
          </p:cNvPr>
          <p:cNvSpPr txBox="1"/>
          <p:nvPr/>
        </p:nvSpPr>
        <p:spPr>
          <a:xfrm>
            <a:off x="7697299" y="471852"/>
            <a:ext cx="255198" cy="369332"/>
          </a:xfrm>
          <a:prstGeom prst="rect">
            <a:avLst/>
          </a:prstGeom>
          <a:noFill/>
        </p:spPr>
        <p:txBody>
          <a:bodyPr wrap="none" rtlCol="0">
            <a:spAutoFit/>
          </a:bodyPr>
          <a:lstStyle/>
          <a:p>
            <a:r>
              <a:rPr lang="en-US" dirty="0"/>
              <a:t>-</a:t>
            </a:r>
          </a:p>
        </p:txBody>
      </p:sp>
      <p:sp>
        <p:nvSpPr>
          <p:cNvPr id="23" name="TextBox 22">
            <a:extLst>
              <a:ext uri="{FF2B5EF4-FFF2-40B4-BE49-F238E27FC236}">
                <a16:creationId xmlns:a16="http://schemas.microsoft.com/office/drawing/2014/main" id="{5E3527CA-C63D-FC33-DCD8-BAC1FF719EFE}"/>
              </a:ext>
            </a:extLst>
          </p:cNvPr>
          <p:cNvSpPr txBox="1"/>
          <p:nvPr/>
        </p:nvSpPr>
        <p:spPr>
          <a:xfrm>
            <a:off x="9031476" y="461664"/>
            <a:ext cx="255198" cy="369332"/>
          </a:xfrm>
          <a:prstGeom prst="rect">
            <a:avLst/>
          </a:prstGeom>
          <a:noFill/>
        </p:spPr>
        <p:txBody>
          <a:bodyPr wrap="none" rtlCol="0">
            <a:spAutoFit/>
          </a:bodyPr>
          <a:lstStyle/>
          <a:p>
            <a:r>
              <a:rPr lang="en-US" dirty="0"/>
              <a:t>-</a:t>
            </a:r>
          </a:p>
        </p:txBody>
      </p:sp>
      <p:sp>
        <p:nvSpPr>
          <p:cNvPr id="24" name="TextBox 23">
            <a:extLst>
              <a:ext uri="{FF2B5EF4-FFF2-40B4-BE49-F238E27FC236}">
                <a16:creationId xmlns:a16="http://schemas.microsoft.com/office/drawing/2014/main" id="{DE9F7C83-57D4-B66F-F080-5E49AEF17059}"/>
              </a:ext>
            </a:extLst>
          </p:cNvPr>
          <p:cNvSpPr txBox="1"/>
          <p:nvPr/>
        </p:nvSpPr>
        <p:spPr>
          <a:xfrm>
            <a:off x="5930316" y="444566"/>
            <a:ext cx="255198" cy="369332"/>
          </a:xfrm>
          <a:prstGeom prst="rect">
            <a:avLst/>
          </a:prstGeom>
          <a:noFill/>
        </p:spPr>
        <p:txBody>
          <a:bodyPr wrap="none" rtlCol="0">
            <a:spAutoFit/>
          </a:bodyPr>
          <a:lstStyle/>
          <a:p>
            <a:r>
              <a:rPr lang="en-US" dirty="0"/>
              <a:t>-</a:t>
            </a:r>
          </a:p>
        </p:txBody>
      </p:sp>
      <p:sp>
        <p:nvSpPr>
          <p:cNvPr id="25" name="TextBox 24">
            <a:extLst>
              <a:ext uri="{FF2B5EF4-FFF2-40B4-BE49-F238E27FC236}">
                <a16:creationId xmlns:a16="http://schemas.microsoft.com/office/drawing/2014/main" id="{E7B4A70F-04BD-078C-C670-DA7DBD164CF9}"/>
              </a:ext>
            </a:extLst>
          </p:cNvPr>
          <p:cNvSpPr txBox="1"/>
          <p:nvPr/>
        </p:nvSpPr>
        <p:spPr>
          <a:xfrm>
            <a:off x="5068215" y="444566"/>
            <a:ext cx="255198" cy="369332"/>
          </a:xfrm>
          <a:prstGeom prst="rect">
            <a:avLst/>
          </a:prstGeom>
          <a:noFill/>
        </p:spPr>
        <p:txBody>
          <a:bodyPr wrap="none" rtlCol="0">
            <a:spAutoFit/>
          </a:bodyPr>
          <a:lstStyle/>
          <a:p>
            <a:r>
              <a:rPr lang="en-US" dirty="0"/>
              <a:t>-</a:t>
            </a:r>
          </a:p>
        </p:txBody>
      </p:sp>
      <p:sp>
        <p:nvSpPr>
          <p:cNvPr id="26" name="TextBox 25">
            <a:extLst>
              <a:ext uri="{FF2B5EF4-FFF2-40B4-BE49-F238E27FC236}">
                <a16:creationId xmlns:a16="http://schemas.microsoft.com/office/drawing/2014/main" id="{C454E747-E956-5D6F-D73D-CD72BA31B427}"/>
              </a:ext>
            </a:extLst>
          </p:cNvPr>
          <p:cNvSpPr txBox="1"/>
          <p:nvPr/>
        </p:nvSpPr>
        <p:spPr>
          <a:xfrm>
            <a:off x="4167703" y="444566"/>
            <a:ext cx="255198" cy="369332"/>
          </a:xfrm>
          <a:prstGeom prst="rect">
            <a:avLst/>
          </a:prstGeom>
          <a:noFill/>
        </p:spPr>
        <p:txBody>
          <a:bodyPr wrap="none" rtlCol="0">
            <a:spAutoFit/>
          </a:bodyPr>
          <a:lstStyle/>
          <a:p>
            <a:r>
              <a:rPr lang="en-US" dirty="0"/>
              <a:t>-</a:t>
            </a:r>
          </a:p>
        </p:txBody>
      </p:sp>
      <p:sp>
        <p:nvSpPr>
          <p:cNvPr id="27" name="TextBox 26">
            <a:extLst>
              <a:ext uri="{FF2B5EF4-FFF2-40B4-BE49-F238E27FC236}">
                <a16:creationId xmlns:a16="http://schemas.microsoft.com/office/drawing/2014/main" id="{B1E5B6EB-0F80-74C2-9AEB-5071C6D11DC4}"/>
              </a:ext>
            </a:extLst>
          </p:cNvPr>
          <p:cNvSpPr txBox="1"/>
          <p:nvPr/>
        </p:nvSpPr>
        <p:spPr>
          <a:xfrm>
            <a:off x="3262320" y="433752"/>
            <a:ext cx="255198" cy="369332"/>
          </a:xfrm>
          <a:prstGeom prst="rect">
            <a:avLst/>
          </a:prstGeom>
          <a:noFill/>
        </p:spPr>
        <p:txBody>
          <a:bodyPr wrap="none" rtlCol="0">
            <a:spAutoFit/>
          </a:bodyPr>
          <a:lstStyle/>
          <a:p>
            <a:r>
              <a:rPr lang="en-US" dirty="0"/>
              <a:t>-</a:t>
            </a:r>
          </a:p>
        </p:txBody>
      </p:sp>
      <p:sp>
        <p:nvSpPr>
          <p:cNvPr id="28" name="TextBox 27">
            <a:extLst>
              <a:ext uri="{FF2B5EF4-FFF2-40B4-BE49-F238E27FC236}">
                <a16:creationId xmlns:a16="http://schemas.microsoft.com/office/drawing/2014/main" id="{E62368AA-AE81-2544-B0CC-8F4AEB41F254}"/>
              </a:ext>
            </a:extLst>
          </p:cNvPr>
          <p:cNvSpPr txBox="1"/>
          <p:nvPr/>
        </p:nvSpPr>
        <p:spPr>
          <a:xfrm rot="18763921">
            <a:off x="9280699" y="51998"/>
            <a:ext cx="1207382" cy="646331"/>
          </a:xfrm>
          <a:prstGeom prst="rect">
            <a:avLst/>
          </a:prstGeom>
          <a:noFill/>
        </p:spPr>
        <p:txBody>
          <a:bodyPr wrap="none" rtlCol="0">
            <a:spAutoFit/>
          </a:bodyPr>
          <a:lstStyle/>
          <a:p>
            <a:r>
              <a:rPr lang="en-US" dirty="0"/>
              <a:t>Hannah’s</a:t>
            </a:r>
          </a:p>
          <a:p>
            <a:r>
              <a:rPr lang="en-US" dirty="0"/>
              <a:t>Ribosomes</a:t>
            </a:r>
          </a:p>
        </p:txBody>
      </p:sp>
      <p:sp>
        <p:nvSpPr>
          <p:cNvPr id="29" name="TextBox 28">
            <a:extLst>
              <a:ext uri="{FF2B5EF4-FFF2-40B4-BE49-F238E27FC236}">
                <a16:creationId xmlns:a16="http://schemas.microsoft.com/office/drawing/2014/main" id="{2F259A63-501A-4D3F-30AB-E48A51E67DA5}"/>
              </a:ext>
            </a:extLst>
          </p:cNvPr>
          <p:cNvSpPr txBox="1"/>
          <p:nvPr/>
        </p:nvSpPr>
        <p:spPr>
          <a:xfrm rot="18654439">
            <a:off x="1407814" y="270312"/>
            <a:ext cx="1298753" cy="646331"/>
          </a:xfrm>
          <a:prstGeom prst="rect">
            <a:avLst/>
          </a:prstGeom>
          <a:noFill/>
        </p:spPr>
        <p:txBody>
          <a:bodyPr wrap="none" rtlCol="0">
            <a:spAutoFit/>
          </a:bodyPr>
          <a:lstStyle/>
          <a:p>
            <a:r>
              <a:rPr lang="en-US" dirty="0" err="1"/>
              <a:t>BenchMark</a:t>
            </a:r>
            <a:endParaRPr lang="en-US" dirty="0"/>
          </a:p>
          <a:p>
            <a:r>
              <a:rPr lang="en-US" dirty="0"/>
              <a:t>Ladder 1:10</a:t>
            </a:r>
          </a:p>
        </p:txBody>
      </p:sp>
      <p:sp>
        <p:nvSpPr>
          <p:cNvPr id="30" name="TextBox 29">
            <a:extLst>
              <a:ext uri="{FF2B5EF4-FFF2-40B4-BE49-F238E27FC236}">
                <a16:creationId xmlns:a16="http://schemas.microsoft.com/office/drawing/2014/main" id="{D3CF4C9A-F8E6-92DF-A0B9-3637A45E1FB5}"/>
              </a:ext>
            </a:extLst>
          </p:cNvPr>
          <p:cNvSpPr txBox="1"/>
          <p:nvPr/>
        </p:nvSpPr>
        <p:spPr>
          <a:xfrm>
            <a:off x="533400" y="2806700"/>
            <a:ext cx="1211935" cy="646331"/>
          </a:xfrm>
          <a:prstGeom prst="rect">
            <a:avLst/>
          </a:prstGeom>
          <a:noFill/>
        </p:spPr>
        <p:txBody>
          <a:bodyPr wrap="none" rtlCol="0">
            <a:spAutoFit/>
          </a:bodyPr>
          <a:lstStyle/>
          <a:p>
            <a:r>
              <a:rPr lang="en-US" dirty="0"/>
              <a:t>Silver Stain</a:t>
            </a:r>
          </a:p>
          <a:p>
            <a:r>
              <a:rPr lang="en-US"/>
              <a:t>11/7/23</a:t>
            </a:r>
          </a:p>
        </p:txBody>
      </p:sp>
    </p:spTree>
    <p:extLst>
      <p:ext uri="{BB962C8B-B14F-4D97-AF65-F5344CB8AC3E}">
        <p14:creationId xmlns:p14="http://schemas.microsoft.com/office/powerpoint/2010/main" val="15126917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en light on a black background&#10;&#10;Description automatically generated">
            <a:extLst>
              <a:ext uri="{FF2B5EF4-FFF2-40B4-BE49-F238E27FC236}">
                <a16:creationId xmlns:a16="http://schemas.microsoft.com/office/drawing/2014/main" id="{3B7BE91E-19D2-7EDD-B8D6-F036F948EAA8}"/>
              </a:ext>
            </a:extLst>
          </p:cNvPr>
          <p:cNvPicPr>
            <a:picLocks noChangeAspect="1"/>
          </p:cNvPicPr>
          <p:nvPr/>
        </p:nvPicPr>
        <p:blipFill>
          <a:blip r:embed="rId2"/>
          <a:stretch>
            <a:fillRect/>
          </a:stretch>
        </p:blipFill>
        <p:spPr>
          <a:xfrm>
            <a:off x="2310312" y="1017942"/>
            <a:ext cx="7772400" cy="5527510"/>
          </a:xfrm>
          <a:prstGeom prst="rect">
            <a:avLst/>
          </a:prstGeom>
        </p:spPr>
      </p:pic>
      <p:pic>
        <p:nvPicPr>
          <p:cNvPr id="5" name="Picture 4" descr="A group of black text&#10;&#10;Description automatically generated">
            <a:extLst>
              <a:ext uri="{FF2B5EF4-FFF2-40B4-BE49-F238E27FC236}">
                <a16:creationId xmlns:a16="http://schemas.microsoft.com/office/drawing/2014/main" id="{64FB3329-0D21-4F97-DC5D-2D2B0C50BA9F}"/>
              </a:ext>
            </a:extLst>
          </p:cNvPr>
          <p:cNvPicPr>
            <a:picLocks noChangeAspect="1"/>
          </p:cNvPicPr>
          <p:nvPr/>
        </p:nvPicPr>
        <p:blipFill>
          <a:blip r:embed="rId3"/>
          <a:stretch>
            <a:fillRect/>
          </a:stretch>
        </p:blipFill>
        <p:spPr>
          <a:xfrm>
            <a:off x="2818855" y="0"/>
            <a:ext cx="6312081" cy="850900"/>
          </a:xfrm>
          <a:prstGeom prst="rect">
            <a:avLst/>
          </a:prstGeom>
        </p:spPr>
      </p:pic>
      <p:sp>
        <p:nvSpPr>
          <p:cNvPr id="6" name="TextBox 5">
            <a:extLst>
              <a:ext uri="{FF2B5EF4-FFF2-40B4-BE49-F238E27FC236}">
                <a16:creationId xmlns:a16="http://schemas.microsoft.com/office/drawing/2014/main" id="{64FB8A62-88C3-15E9-DF08-575F11A91F11}"/>
              </a:ext>
            </a:extLst>
          </p:cNvPr>
          <p:cNvSpPr txBox="1"/>
          <p:nvPr/>
        </p:nvSpPr>
        <p:spPr>
          <a:xfrm>
            <a:off x="9190264" y="204569"/>
            <a:ext cx="736035" cy="646331"/>
          </a:xfrm>
          <a:prstGeom prst="rect">
            <a:avLst/>
          </a:prstGeom>
          <a:noFill/>
        </p:spPr>
        <p:txBody>
          <a:bodyPr wrap="none" rtlCol="0">
            <a:spAutoFit/>
          </a:bodyPr>
          <a:lstStyle/>
          <a:p>
            <a:r>
              <a:rPr lang="en-US" dirty="0"/>
              <a:t>FLAG-</a:t>
            </a:r>
          </a:p>
          <a:p>
            <a:r>
              <a:rPr lang="en-US" dirty="0"/>
              <a:t>WCL</a:t>
            </a:r>
          </a:p>
        </p:txBody>
      </p:sp>
      <p:sp>
        <p:nvSpPr>
          <p:cNvPr id="7" name="TextBox 6">
            <a:extLst>
              <a:ext uri="{FF2B5EF4-FFF2-40B4-BE49-F238E27FC236}">
                <a16:creationId xmlns:a16="http://schemas.microsoft.com/office/drawing/2014/main" id="{CF40C3C9-C115-2B28-EDC9-F97BB1CF41CE}"/>
              </a:ext>
            </a:extLst>
          </p:cNvPr>
          <p:cNvSpPr txBox="1"/>
          <p:nvPr/>
        </p:nvSpPr>
        <p:spPr>
          <a:xfrm>
            <a:off x="10515600" y="3971109"/>
            <a:ext cx="1567993" cy="369332"/>
          </a:xfrm>
          <a:prstGeom prst="rect">
            <a:avLst/>
          </a:prstGeom>
          <a:noFill/>
        </p:spPr>
        <p:txBody>
          <a:bodyPr wrap="none" rtlCol="0">
            <a:spAutoFit/>
          </a:bodyPr>
          <a:lstStyle/>
          <a:p>
            <a:r>
              <a:rPr lang="el-GR" dirty="0"/>
              <a:t>α</a:t>
            </a:r>
            <a:r>
              <a:rPr lang="en-US" dirty="0"/>
              <a:t>-FLAG 1:1000</a:t>
            </a:r>
          </a:p>
        </p:txBody>
      </p:sp>
      <p:sp>
        <p:nvSpPr>
          <p:cNvPr id="8" name="TextBox 7">
            <a:extLst>
              <a:ext uri="{FF2B5EF4-FFF2-40B4-BE49-F238E27FC236}">
                <a16:creationId xmlns:a16="http://schemas.microsoft.com/office/drawing/2014/main" id="{6C5FC1E4-012C-336E-3DE9-82AE50736D5E}"/>
              </a:ext>
            </a:extLst>
          </p:cNvPr>
          <p:cNvSpPr txBox="1"/>
          <p:nvPr/>
        </p:nvSpPr>
        <p:spPr>
          <a:xfrm rot="18962769">
            <a:off x="1567690" y="393956"/>
            <a:ext cx="1396023" cy="646331"/>
          </a:xfrm>
          <a:prstGeom prst="rect">
            <a:avLst/>
          </a:prstGeom>
          <a:noFill/>
        </p:spPr>
        <p:txBody>
          <a:bodyPr wrap="none" rtlCol="0">
            <a:spAutoFit/>
          </a:bodyPr>
          <a:lstStyle/>
          <a:p>
            <a:r>
              <a:rPr lang="en-US" dirty="0" err="1"/>
              <a:t>WesternSure</a:t>
            </a:r>
            <a:endParaRPr lang="en-US" dirty="0"/>
          </a:p>
          <a:p>
            <a:r>
              <a:rPr lang="en-US" dirty="0"/>
              <a:t>Ladder</a:t>
            </a:r>
          </a:p>
        </p:txBody>
      </p:sp>
    </p:spTree>
    <p:extLst>
      <p:ext uri="{BB962C8B-B14F-4D97-AF65-F5344CB8AC3E}">
        <p14:creationId xmlns:p14="http://schemas.microsoft.com/office/powerpoint/2010/main" val="3580846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31FE-408A-B7B2-B566-52CFBA025C9B}"/>
              </a:ext>
            </a:extLst>
          </p:cNvPr>
          <p:cNvSpPr>
            <a:spLocks noGrp="1"/>
          </p:cNvSpPr>
          <p:nvPr>
            <p:ph type="title"/>
          </p:nvPr>
        </p:nvSpPr>
        <p:spPr/>
        <p:txBody>
          <a:bodyPr/>
          <a:lstStyle/>
          <a:p>
            <a:r>
              <a:rPr lang="en-US" dirty="0"/>
              <a:t>Sources of heterogeneity in ribosomes</a:t>
            </a:r>
          </a:p>
        </p:txBody>
      </p:sp>
      <p:pic>
        <p:nvPicPr>
          <p:cNvPr id="4" name="Picture 3" descr="A diagram of a dna sequence&#10;&#10;Description automatically generated">
            <a:extLst>
              <a:ext uri="{FF2B5EF4-FFF2-40B4-BE49-F238E27FC236}">
                <a16:creationId xmlns:a16="http://schemas.microsoft.com/office/drawing/2014/main" id="{92C221FA-44DE-1460-4F3E-7EE31D8C396B}"/>
              </a:ext>
            </a:extLst>
          </p:cNvPr>
          <p:cNvPicPr>
            <a:picLocks noChangeAspect="1"/>
          </p:cNvPicPr>
          <p:nvPr/>
        </p:nvPicPr>
        <p:blipFill>
          <a:blip r:embed="rId3"/>
          <a:stretch>
            <a:fillRect/>
          </a:stretch>
        </p:blipFill>
        <p:spPr>
          <a:xfrm>
            <a:off x="2590800" y="1577202"/>
            <a:ext cx="7010400" cy="4508500"/>
          </a:xfrm>
          <a:prstGeom prst="rect">
            <a:avLst/>
          </a:prstGeom>
        </p:spPr>
      </p:pic>
      <p:sp>
        <p:nvSpPr>
          <p:cNvPr id="5" name="TextBox 4">
            <a:extLst>
              <a:ext uri="{FF2B5EF4-FFF2-40B4-BE49-F238E27FC236}">
                <a16:creationId xmlns:a16="http://schemas.microsoft.com/office/drawing/2014/main" id="{70F0AB2B-AA30-55E7-C88B-28F153F801CF}"/>
              </a:ext>
            </a:extLst>
          </p:cNvPr>
          <p:cNvSpPr txBox="1"/>
          <p:nvPr/>
        </p:nvSpPr>
        <p:spPr>
          <a:xfrm>
            <a:off x="9554817" y="6417230"/>
            <a:ext cx="2054409" cy="369332"/>
          </a:xfrm>
          <a:prstGeom prst="rect">
            <a:avLst/>
          </a:prstGeom>
          <a:noFill/>
        </p:spPr>
        <p:txBody>
          <a:bodyPr wrap="none" rtlCol="0">
            <a:spAutoFit/>
          </a:bodyPr>
          <a:lstStyle/>
          <a:p>
            <a:r>
              <a:rPr lang="en-US" dirty="0" err="1"/>
              <a:t>Byrgazov</a:t>
            </a:r>
            <a:r>
              <a:rPr lang="en-US" dirty="0"/>
              <a:t> et al, 2013</a:t>
            </a:r>
          </a:p>
        </p:txBody>
      </p:sp>
      <p:sp>
        <p:nvSpPr>
          <p:cNvPr id="6" name="Rectangle 5">
            <a:extLst>
              <a:ext uri="{FF2B5EF4-FFF2-40B4-BE49-F238E27FC236}">
                <a16:creationId xmlns:a16="http://schemas.microsoft.com/office/drawing/2014/main" id="{718D4C2A-42FB-C20B-EDAE-D0C6E8EFE47C}"/>
              </a:ext>
            </a:extLst>
          </p:cNvPr>
          <p:cNvSpPr/>
          <p:nvPr/>
        </p:nvSpPr>
        <p:spPr>
          <a:xfrm>
            <a:off x="6887495" y="3831452"/>
            <a:ext cx="1858297" cy="914400"/>
          </a:xfrm>
          <a:prstGeom prst="rect">
            <a:avLst/>
          </a:prstGeom>
          <a:noFill/>
          <a:ln w="5715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2347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73DB813-027E-D072-C5D3-A796225A7F8B}"/>
              </a:ext>
            </a:extLst>
          </p:cNvPr>
          <p:cNvSpPr>
            <a:spLocks noGrp="1"/>
          </p:cNvSpPr>
          <p:nvPr>
            <p:ph type="title"/>
          </p:nvPr>
        </p:nvSpPr>
        <p:spPr/>
        <p:txBody>
          <a:bodyPr/>
          <a:lstStyle/>
          <a:p>
            <a:r>
              <a:rPr lang="en-US" cap="none" dirty="0"/>
              <a:t>bS21: a small subunit ribosomal protein</a:t>
            </a:r>
            <a:endParaRPr lang="en-US" dirty="0"/>
          </a:p>
        </p:txBody>
      </p:sp>
      <p:pic>
        <p:nvPicPr>
          <p:cNvPr id="5" name="Content Placeholder 4" descr="A structure of a protein&#10;&#10;Description automatically generated with medium confidence">
            <a:extLst>
              <a:ext uri="{FF2B5EF4-FFF2-40B4-BE49-F238E27FC236}">
                <a16:creationId xmlns:a16="http://schemas.microsoft.com/office/drawing/2014/main" id="{54E0074C-D3F9-4F9D-1DBB-1D6D2BB78A16}"/>
              </a:ext>
            </a:extLst>
          </p:cNvPr>
          <p:cNvPicPr>
            <a:picLocks noGrp="1" noChangeAspect="1"/>
          </p:cNvPicPr>
          <p:nvPr>
            <p:ph idx="4294967295"/>
          </p:nvPr>
        </p:nvPicPr>
        <p:blipFill>
          <a:blip r:embed="rId2"/>
          <a:stretch>
            <a:fillRect/>
          </a:stretch>
        </p:blipFill>
        <p:spPr>
          <a:xfrm>
            <a:off x="1534318" y="1543204"/>
            <a:ext cx="3365500" cy="4076700"/>
          </a:xfrm>
        </p:spPr>
      </p:pic>
      <p:pic>
        <p:nvPicPr>
          <p:cNvPr id="8" name="Picture 7" descr="A close-up of a dna model&#10;&#10;Description automatically generated">
            <a:extLst>
              <a:ext uri="{FF2B5EF4-FFF2-40B4-BE49-F238E27FC236}">
                <a16:creationId xmlns:a16="http://schemas.microsoft.com/office/drawing/2014/main" id="{3C182D88-70FE-4FF5-F7B1-A77FECF5750F}"/>
              </a:ext>
            </a:extLst>
          </p:cNvPr>
          <p:cNvPicPr>
            <a:picLocks noChangeAspect="1"/>
          </p:cNvPicPr>
          <p:nvPr/>
        </p:nvPicPr>
        <p:blipFill>
          <a:blip r:embed="rId3"/>
          <a:stretch>
            <a:fillRect/>
          </a:stretch>
        </p:blipFill>
        <p:spPr>
          <a:xfrm>
            <a:off x="5595936" y="1376363"/>
            <a:ext cx="5548313" cy="4966083"/>
          </a:xfrm>
          <a:prstGeom prst="rect">
            <a:avLst/>
          </a:prstGeom>
        </p:spPr>
      </p:pic>
      <p:sp>
        <p:nvSpPr>
          <p:cNvPr id="10" name="TextBox 9">
            <a:extLst>
              <a:ext uri="{FF2B5EF4-FFF2-40B4-BE49-F238E27FC236}">
                <a16:creationId xmlns:a16="http://schemas.microsoft.com/office/drawing/2014/main" id="{1C053D47-F853-1E37-906D-A4A89E9D4BD2}"/>
              </a:ext>
            </a:extLst>
          </p:cNvPr>
          <p:cNvSpPr txBox="1"/>
          <p:nvPr/>
        </p:nvSpPr>
        <p:spPr>
          <a:xfrm>
            <a:off x="378619" y="6157780"/>
            <a:ext cx="6100762" cy="461665"/>
          </a:xfrm>
          <a:prstGeom prst="rect">
            <a:avLst/>
          </a:prstGeom>
          <a:noFill/>
        </p:spPr>
        <p:txBody>
          <a:bodyPr wrap="square">
            <a:spAutoFit/>
          </a:bodyPr>
          <a:lstStyle/>
          <a:p>
            <a:pPr marL="98425" lvl="0" indent="0" algn="l" rtl="0">
              <a:lnSpc>
                <a:spcPct val="100000"/>
              </a:lnSpc>
              <a:spcBef>
                <a:spcPts val="0"/>
              </a:spcBef>
              <a:spcAft>
                <a:spcPts val="0"/>
              </a:spcAft>
              <a:buSzPts val="3000"/>
              <a:buNone/>
            </a:pPr>
            <a:r>
              <a:rPr lang="en-US" sz="2400" dirty="0"/>
              <a:t>bS21 is involved in translation initiation</a:t>
            </a:r>
          </a:p>
        </p:txBody>
      </p:sp>
    </p:spTree>
    <p:extLst>
      <p:ext uri="{BB962C8B-B14F-4D97-AF65-F5344CB8AC3E}">
        <p14:creationId xmlns:p14="http://schemas.microsoft.com/office/powerpoint/2010/main" val="2365184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F004656-2736-6947-8BDB-249EB9A8C625}"/>
              </a:ext>
            </a:extLst>
          </p:cNvPr>
          <p:cNvPicPr>
            <a:picLocks noChangeAspect="1"/>
          </p:cNvPicPr>
          <p:nvPr/>
        </p:nvPicPr>
        <p:blipFill rotWithShape="1">
          <a:blip r:embed="rId2">
            <a:extLst>
              <a:ext uri="{28A0092B-C50C-407E-A947-70E740481C1C}">
                <a14:useLocalDpi xmlns:a14="http://schemas.microsoft.com/office/drawing/2010/main" val="0"/>
              </a:ext>
            </a:extLst>
          </a:blip>
          <a:srcRect l="2375" t="1540" r="24625"/>
          <a:stretch/>
        </p:blipFill>
        <p:spPr>
          <a:xfrm>
            <a:off x="6893955" y="2025423"/>
            <a:ext cx="5082119" cy="3855720"/>
          </a:xfrm>
          <a:prstGeom prst="rect">
            <a:avLst/>
          </a:prstGeom>
        </p:spPr>
      </p:pic>
      <p:sp>
        <p:nvSpPr>
          <p:cNvPr id="17" name="Content Placeholder 16"/>
          <p:cNvSpPr>
            <a:spLocks noGrp="1"/>
          </p:cNvSpPr>
          <p:nvPr>
            <p:ph idx="1"/>
          </p:nvPr>
        </p:nvSpPr>
        <p:spPr>
          <a:xfrm>
            <a:off x="144378" y="1567849"/>
            <a:ext cx="8144216" cy="5112899"/>
          </a:xfrm>
        </p:spPr>
        <p:txBody>
          <a:bodyPr>
            <a:normAutofit lnSpcReduction="10000"/>
          </a:bodyPr>
          <a:lstStyle/>
          <a:p>
            <a:pPr marL="11113" lvl="1" indent="0">
              <a:lnSpc>
                <a:spcPct val="150000"/>
              </a:lnSpc>
              <a:buNone/>
            </a:pPr>
            <a:r>
              <a:rPr lang="en-US" dirty="0"/>
              <a:t>Non-essential ?</a:t>
            </a:r>
          </a:p>
          <a:p>
            <a:pPr marL="11113" lvl="1" indent="0">
              <a:lnSpc>
                <a:spcPct val="150000"/>
              </a:lnSpc>
              <a:buNone/>
            </a:pPr>
            <a:r>
              <a:rPr lang="en-US" dirty="0"/>
              <a:t>Can be easily exchanged</a:t>
            </a:r>
          </a:p>
          <a:p>
            <a:pPr marL="11113" lvl="1" indent="0">
              <a:lnSpc>
                <a:spcPct val="150000"/>
              </a:lnSpc>
              <a:buNone/>
            </a:pPr>
            <a:r>
              <a:rPr lang="en-US" dirty="0"/>
              <a:t>Implicated in control of specific processes</a:t>
            </a:r>
          </a:p>
          <a:p>
            <a:pPr marL="411163" lvl="2" indent="0">
              <a:lnSpc>
                <a:spcPct val="150000"/>
              </a:lnSpc>
              <a:spcBef>
                <a:spcPts val="0"/>
              </a:spcBef>
              <a:buNone/>
            </a:pPr>
            <a:r>
              <a:rPr lang="en-US" sz="2400" dirty="0"/>
              <a:t>biofilm</a:t>
            </a:r>
          </a:p>
          <a:p>
            <a:pPr marL="411163" lvl="2" indent="0">
              <a:lnSpc>
                <a:spcPct val="150000"/>
              </a:lnSpc>
              <a:spcBef>
                <a:spcPts val="0"/>
              </a:spcBef>
              <a:buNone/>
            </a:pPr>
            <a:r>
              <a:rPr lang="en-US" sz="2400" dirty="0"/>
              <a:t>motility</a:t>
            </a:r>
          </a:p>
          <a:p>
            <a:pPr marL="411163" lvl="2" indent="0">
              <a:lnSpc>
                <a:spcPct val="150000"/>
              </a:lnSpc>
              <a:spcBef>
                <a:spcPts val="0"/>
              </a:spcBef>
              <a:buNone/>
            </a:pPr>
            <a:r>
              <a:rPr lang="en-US" sz="2400" dirty="0"/>
              <a:t>acid stress resistance</a:t>
            </a:r>
          </a:p>
          <a:p>
            <a:pPr marL="411163" lvl="2" indent="0">
              <a:lnSpc>
                <a:spcPct val="150000"/>
              </a:lnSpc>
              <a:spcBef>
                <a:spcPts val="0"/>
              </a:spcBef>
              <a:buNone/>
            </a:pPr>
            <a:r>
              <a:rPr lang="en-US" sz="2400" dirty="0"/>
              <a:t>antibiotic resistance</a:t>
            </a:r>
          </a:p>
          <a:p>
            <a:pPr marL="411163" lvl="2" indent="0">
              <a:lnSpc>
                <a:spcPct val="150000"/>
              </a:lnSpc>
              <a:spcBef>
                <a:spcPts val="0"/>
              </a:spcBef>
              <a:buNone/>
            </a:pPr>
            <a:r>
              <a:rPr lang="en-US" sz="2400" dirty="0"/>
              <a:t>virulence</a:t>
            </a:r>
          </a:p>
          <a:p>
            <a:pPr marL="11113" lvl="1" indent="0">
              <a:lnSpc>
                <a:spcPct val="150000"/>
              </a:lnSpc>
              <a:buNone/>
            </a:pPr>
            <a:r>
              <a:rPr lang="en-US" dirty="0"/>
              <a:t>Involved in translation initiation</a:t>
            </a:r>
          </a:p>
          <a:p>
            <a:pPr marL="11113" lvl="1" indent="0">
              <a:lnSpc>
                <a:spcPct val="150000"/>
              </a:lnSpc>
              <a:buNone/>
            </a:pPr>
            <a:endParaRPr lang="en-US" dirty="0"/>
          </a:p>
          <a:p>
            <a:pPr marL="11113" lvl="1" indent="0">
              <a:lnSpc>
                <a:spcPct val="150000"/>
              </a:lnSpc>
              <a:buNone/>
            </a:pPr>
            <a:endParaRPr lang="en-US" dirty="0"/>
          </a:p>
          <a:p>
            <a:pPr marL="0" indent="0">
              <a:lnSpc>
                <a:spcPct val="150000"/>
              </a:lnSpc>
              <a:buNone/>
            </a:pPr>
            <a:endParaRPr lang="en-US" dirty="0"/>
          </a:p>
          <a:p>
            <a:pPr marL="0" indent="0">
              <a:lnSpc>
                <a:spcPct val="150000"/>
              </a:lnSpc>
              <a:buNone/>
            </a:pPr>
            <a:endParaRPr lang="en-US" dirty="0"/>
          </a:p>
          <a:p>
            <a:pPr marL="0" indent="0">
              <a:lnSpc>
                <a:spcPct val="150000"/>
              </a:lnSpc>
              <a:buNone/>
            </a:pPr>
            <a:endParaRPr lang="en-US" dirty="0"/>
          </a:p>
          <a:p>
            <a:pPr marL="0" indent="0">
              <a:lnSpc>
                <a:spcPct val="150000"/>
              </a:lnSpc>
              <a:buNone/>
            </a:pPr>
            <a:endParaRPr lang="en-US" dirty="0"/>
          </a:p>
        </p:txBody>
      </p:sp>
      <p:sp>
        <p:nvSpPr>
          <p:cNvPr id="2" name="Title 1"/>
          <p:cNvSpPr>
            <a:spLocks noGrp="1"/>
          </p:cNvSpPr>
          <p:nvPr>
            <p:ph type="title"/>
          </p:nvPr>
        </p:nvSpPr>
        <p:spPr>
          <a:xfrm>
            <a:off x="1" y="118204"/>
            <a:ext cx="12191999" cy="1104954"/>
          </a:xfrm>
        </p:spPr>
        <p:txBody>
          <a:bodyPr>
            <a:normAutofit/>
          </a:bodyPr>
          <a:lstStyle/>
          <a:p>
            <a:r>
              <a:rPr lang="en-US" dirty="0"/>
              <a:t>The function of a bS21 in various bacteria</a:t>
            </a:r>
          </a:p>
        </p:txBody>
      </p:sp>
      <p:grpSp>
        <p:nvGrpSpPr>
          <p:cNvPr id="3" name="Group 2">
            <a:extLst>
              <a:ext uri="{FF2B5EF4-FFF2-40B4-BE49-F238E27FC236}">
                <a16:creationId xmlns:a16="http://schemas.microsoft.com/office/drawing/2014/main" id="{3D53E168-686F-AF49-9C2D-C28131A09342}"/>
              </a:ext>
            </a:extLst>
          </p:cNvPr>
          <p:cNvGrpSpPr/>
          <p:nvPr/>
        </p:nvGrpSpPr>
        <p:grpSpPr>
          <a:xfrm>
            <a:off x="7527599" y="2324492"/>
            <a:ext cx="4434086" cy="4259910"/>
            <a:chOff x="4637" y="2324492"/>
            <a:chExt cx="4434086" cy="4259910"/>
          </a:xfrm>
        </p:grpSpPr>
        <p:sp>
          <p:nvSpPr>
            <p:cNvPr id="35" name="TextBox 34">
              <a:extLst>
                <a:ext uri="{FF2B5EF4-FFF2-40B4-BE49-F238E27FC236}">
                  <a16:creationId xmlns:a16="http://schemas.microsoft.com/office/drawing/2014/main" id="{0044A769-7EB6-8F42-B05B-932B17D2B8F4}"/>
                </a:ext>
              </a:extLst>
            </p:cNvPr>
            <p:cNvSpPr txBox="1"/>
            <p:nvPr/>
          </p:nvSpPr>
          <p:spPr>
            <a:xfrm>
              <a:off x="3058473" y="2324492"/>
              <a:ext cx="1380250"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charset="0"/>
                  <a:ea typeface="Arial" charset="0"/>
                  <a:cs typeface="Arial" charset="0"/>
                </a:rPr>
                <a:t>mRNA channel</a:t>
              </a:r>
            </a:p>
          </p:txBody>
        </p:sp>
        <p:cxnSp>
          <p:nvCxnSpPr>
            <p:cNvPr id="38" name="Straight Connector 37">
              <a:extLst>
                <a:ext uri="{FF2B5EF4-FFF2-40B4-BE49-F238E27FC236}">
                  <a16:creationId xmlns:a16="http://schemas.microsoft.com/office/drawing/2014/main" id="{1C1912F0-5885-654C-ACBB-2825C33BAC22}"/>
                </a:ext>
              </a:extLst>
            </p:cNvPr>
            <p:cNvCxnSpPr/>
            <p:nvPr/>
          </p:nvCxnSpPr>
          <p:spPr>
            <a:xfrm flipH="1">
              <a:off x="2558865" y="2632269"/>
              <a:ext cx="684348" cy="546207"/>
            </a:xfrm>
            <a:prstGeom prst="line">
              <a:avLst/>
            </a:prstGeom>
            <a:ln w="9525">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B5AE2780-343C-104D-896B-C35A551CE77B}"/>
                </a:ext>
              </a:extLst>
            </p:cNvPr>
            <p:cNvSpPr txBox="1"/>
            <p:nvPr/>
          </p:nvSpPr>
          <p:spPr>
            <a:xfrm>
              <a:off x="2448883" y="6215070"/>
              <a:ext cx="1989840"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Hannah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Trautmann</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TextBox 28">
              <a:extLst>
                <a:ext uri="{FF2B5EF4-FFF2-40B4-BE49-F238E27FC236}">
                  <a16:creationId xmlns:a16="http://schemas.microsoft.com/office/drawing/2014/main" id="{9DACC433-B78A-6843-9DC1-9B41FF69343B}"/>
                </a:ext>
              </a:extLst>
            </p:cNvPr>
            <p:cNvSpPr txBox="1"/>
            <p:nvPr/>
          </p:nvSpPr>
          <p:spPr>
            <a:xfrm>
              <a:off x="4637" y="5522573"/>
              <a:ext cx="2303615" cy="1061829"/>
            </a:xfrm>
            <a:prstGeom prst="rect">
              <a:avLst/>
            </a:prstGeom>
            <a:solidFill>
              <a:schemeClr val="bg1">
                <a:lumMod val="85000"/>
              </a:schemeClr>
            </a:solidFill>
          </p:spPr>
          <p:txBody>
            <a:bodyPr wrap="square" rtlCol="0">
              <a:spAutoFit/>
            </a:bodyPr>
            <a:lstStyle/>
            <a:p>
              <a:pPr marL="285750" marR="0" lvl="0" indent="-285750" algn="l" defTabSz="457200" rtl="0" eaLnBrk="1" fontAlgn="auto" latinLnBrk="0" hangingPunct="1">
                <a:lnSpc>
                  <a:spcPct val="150000"/>
                </a:lnSpc>
                <a:spcBef>
                  <a:spcPts val="0"/>
                </a:spcBef>
                <a:spcAft>
                  <a:spcPts val="0"/>
                </a:spcAft>
                <a:buClrTx/>
                <a:buSzTx/>
                <a:buFont typeface="Arial" charset="0"/>
                <a:buChar char="•"/>
                <a:tabLst/>
                <a:defRPr/>
              </a:pPr>
              <a:r>
                <a:rPr kumimoji="0" lang="en-US" sz="1400" b="1" i="0" u="none" strike="noStrike" kern="1200" cap="none" spc="0" normalizeH="0" baseline="0" noProof="0" dirty="0">
                  <a:ln>
                    <a:noFill/>
                  </a:ln>
                  <a:solidFill>
                    <a:srgbClr val="FFFF00"/>
                  </a:solidFill>
                  <a:effectLst/>
                  <a:uLnTx/>
                  <a:uFillTx/>
                  <a:latin typeface="Arial" charset="0"/>
                  <a:ea typeface="Arial" charset="0"/>
                  <a:cs typeface="Arial" charset="0"/>
                </a:rPr>
                <a:t>P-site tRNA ASL </a:t>
              </a:r>
            </a:p>
            <a:p>
              <a:pPr marL="285750" marR="0" lvl="0" indent="-285750" algn="l" defTabSz="457200" rtl="0" eaLnBrk="1" fontAlgn="auto" latinLnBrk="0" hangingPunct="1">
                <a:lnSpc>
                  <a:spcPct val="150000"/>
                </a:lnSpc>
                <a:spcBef>
                  <a:spcPts val="0"/>
                </a:spcBef>
                <a:spcAft>
                  <a:spcPts val="0"/>
                </a:spcAft>
                <a:buClrTx/>
                <a:buSzTx/>
                <a:buFont typeface="Arial" charset="0"/>
                <a:buChar char="•"/>
                <a:tabLst/>
                <a:defRPr/>
              </a:pPr>
              <a:r>
                <a:rPr kumimoji="0" lang="en-US" sz="1400" b="1" i="0" u="none" strike="noStrike" kern="1200" cap="none" spc="0" normalizeH="0" baseline="0" noProof="0" dirty="0">
                  <a:ln>
                    <a:noFill/>
                  </a:ln>
                  <a:solidFill>
                    <a:srgbClr val="0070C0"/>
                  </a:solidFill>
                  <a:effectLst/>
                  <a:uLnTx/>
                  <a:uFillTx/>
                  <a:latin typeface="Arial" charset="0"/>
                  <a:ea typeface="Arial" charset="0"/>
                  <a:cs typeface="Arial" charset="0"/>
                </a:rPr>
                <a:t>mRNA (P-site codon)</a:t>
              </a:r>
            </a:p>
            <a:p>
              <a:pPr marL="285750" marR="0" lvl="0" indent="-285750" algn="l" defTabSz="457200" rtl="0" eaLnBrk="1" fontAlgn="auto" latinLnBrk="0" hangingPunct="1">
                <a:lnSpc>
                  <a:spcPct val="150000"/>
                </a:lnSpc>
                <a:spcBef>
                  <a:spcPts val="0"/>
                </a:spcBef>
                <a:spcAft>
                  <a:spcPts val="0"/>
                </a:spcAft>
                <a:buClrTx/>
                <a:buSzTx/>
                <a:buFont typeface="Arial" charset="0"/>
                <a:buChar char="•"/>
                <a:tabLst/>
                <a:defRPr/>
              </a:pPr>
              <a:r>
                <a:rPr kumimoji="0" lang="en-US" sz="1400" b="1" i="0" u="none" strike="noStrike" kern="1200" cap="none" spc="0" normalizeH="0" baseline="0" noProof="0" dirty="0">
                  <a:ln>
                    <a:noFill/>
                  </a:ln>
                  <a:solidFill>
                    <a:srgbClr val="FF0000"/>
                  </a:solidFill>
                  <a:effectLst/>
                  <a:uLnTx/>
                  <a:uFillTx/>
                  <a:latin typeface="Arial" charset="0"/>
                  <a:ea typeface="Arial" charset="0"/>
                  <a:cs typeface="Arial" charset="0"/>
                </a:rPr>
                <a:t>bS21</a:t>
              </a:r>
            </a:p>
          </p:txBody>
        </p:sp>
      </p:grpSp>
    </p:spTree>
    <p:extLst>
      <p:ext uri="{BB962C8B-B14F-4D97-AF65-F5344CB8AC3E}">
        <p14:creationId xmlns:p14="http://schemas.microsoft.com/office/powerpoint/2010/main" val="246348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bldLvl="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BF456-7328-4502-6F1B-883AFB5B6F63}"/>
              </a:ext>
            </a:extLst>
          </p:cNvPr>
          <p:cNvSpPr>
            <a:spLocks noGrp="1"/>
          </p:cNvSpPr>
          <p:nvPr>
            <p:ph type="title"/>
          </p:nvPr>
        </p:nvSpPr>
        <p:spPr/>
        <p:txBody>
          <a:bodyPr/>
          <a:lstStyle/>
          <a:p>
            <a:r>
              <a:rPr lang="en-US" i="1" dirty="0" err="1"/>
              <a:t>Francisella</a:t>
            </a:r>
            <a:r>
              <a:rPr lang="en-US" i="1" dirty="0"/>
              <a:t> </a:t>
            </a:r>
            <a:r>
              <a:rPr lang="en-US" i="1" dirty="0" err="1"/>
              <a:t>tularensis</a:t>
            </a:r>
            <a:endParaRPr lang="en-US" i="1" dirty="0"/>
          </a:p>
        </p:txBody>
      </p:sp>
      <p:sp>
        <p:nvSpPr>
          <p:cNvPr id="5" name="Content Placeholder 4">
            <a:extLst>
              <a:ext uri="{FF2B5EF4-FFF2-40B4-BE49-F238E27FC236}">
                <a16:creationId xmlns:a16="http://schemas.microsoft.com/office/drawing/2014/main" id="{217288DD-B1B1-21A3-64AB-0263F1722530}"/>
              </a:ext>
            </a:extLst>
          </p:cNvPr>
          <p:cNvSpPr>
            <a:spLocks noGrp="1"/>
          </p:cNvSpPr>
          <p:nvPr>
            <p:ph idx="1"/>
          </p:nvPr>
        </p:nvSpPr>
        <p:spPr/>
        <p:txBody>
          <a:bodyPr/>
          <a:lstStyle/>
          <a:p>
            <a:r>
              <a:rPr lang="en-US" dirty="0"/>
              <a:t>Gram negative facultative </a:t>
            </a:r>
          </a:p>
          <a:p>
            <a:pPr marL="0" indent="0">
              <a:buNone/>
            </a:pPr>
            <a:r>
              <a:rPr lang="en-US" dirty="0"/>
              <a:t>intracellular pathogen</a:t>
            </a:r>
          </a:p>
          <a:p>
            <a:pPr marL="0" indent="0">
              <a:buNone/>
            </a:pPr>
            <a:endParaRPr lang="en-US" dirty="0"/>
          </a:p>
          <a:p>
            <a:r>
              <a:rPr lang="en-US" dirty="0"/>
              <a:t>Causes tularemia</a:t>
            </a:r>
          </a:p>
          <a:p>
            <a:pPr marL="0" indent="0">
              <a:buNone/>
            </a:pPr>
            <a:endParaRPr lang="en-US" dirty="0"/>
          </a:p>
          <a:p>
            <a:r>
              <a:rPr lang="en-US" dirty="0"/>
              <a:t>Live Vaccine Strain (LVS)</a:t>
            </a:r>
          </a:p>
          <a:p>
            <a:endParaRPr lang="en-US" dirty="0"/>
          </a:p>
          <a:p>
            <a:endParaRPr lang="en-US" dirty="0"/>
          </a:p>
        </p:txBody>
      </p:sp>
      <p:pic>
        <p:nvPicPr>
          <p:cNvPr id="3" name="Picture 2">
            <a:extLst>
              <a:ext uri="{FF2B5EF4-FFF2-40B4-BE49-F238E27FC236}">
                <a16:creationId xmlns:a16="http://schemas.microsoft.com/office/drawing/2014/main" id="{59E58491-762C-DCFC-75C9-D51349235D9E}"/>
              </a:ext>
            </a:extLst>
          </p:cNvPr>
          <p:cNvPicPr>
            <a:picLocks noChangeAspect="1"/>
          </p:cNvPicPr>
          <p:nvPr/>
        </p:nvPicPr>
        <p:blipFill>
          <a:blip r:embed="rId2"/>
          <a:stretch>
            <a:fillRect/>
          </a:stretch>
        </p:blipFill>
        <p:spPr>
          <a:xfrm>
            <a:off x="7010757" y="1690688"/>
            <a:ext cx="3778629" cy="4131872"/>
          </a:xfrm>
          <a:prstGeom prst="rect">
            <a:avLst/>
          </a:prstGeom>
        </p:spPr>
      </p:pic>
      <p:sp>
        <p:nvSpPr>
          <p:cNvPr id="4" name="TextBox 3">
            <a:extLst>
              <a:ext uri="{FF2B5EF4-FFF2-40B4-BE49-F238E27FC236}">
                <a16:creationId xmlns:a16="http://schemas.microsoft.com/office/drawing/2014/main" id="{B1C96AAB-DD63-D9C6-7E96-D0AEC97F25D4}"/>
              </a:ext>
            </a:extLst>
          </p:cNvPr>
          <p:cNvSpPr txBox="1"/>
          <p:nvPr/>
        </p:nvSpPr>
        <p:spPr>
          <a:xfrm>
            <a:off x="7010757" y="5822560"/>
            <a:ext cx="2571601" cy="646331"/>
          </a:xfrm>
          <a:prstGeom prst="rect">
            <a:avLst/>
          </a:prstGeom>
          <a:noFill/>
        </p:spPr>
        <p:txBody>
          <a:bodyPr wrap="none" rtlCol="0">
            <a:spAutoFit/>
          </a:bodyPr>
          <a:lstStyle/>
          <a:p>
            <a:r>
              <a:rPr lang="en-US" dirty="0"/>
              <a:t>Fischer, PNAS cover, 2006</a:t>
            </a:r>
          </a:p>
          <a:p>
            <a:endParaRPr lang="en-US" dirty="0"/>
          </a:p>
        </p:txBody>
      </p:sp>
    </p:spTree>
    <p:extLst>
      <p:ext uri="{BB962C8B-B14F-4D97-AF65-F5344CB8AC3E}">
        <p14:creationId xmlns:p14="http://schemas.microsoft.com/office/powerpoint/2010/main" val="249926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screenshot of a video game&#10;&#10;Description automatically generated with low confidence">
            <a:extLst>
              <a:ext uri="{FF2B5EF4-FFF2-40B4-BE49-F238E27FC236}">
                <a16:creationId xmlns:a16="http://schemas.microsoft.com/office/drawing/2014/main" id="{1ED7E0C8-C44E-B9AF-FAEF-E7238858E665}"/>
              </a:ext>
            </a:extLst>
          </p:cNvPr>
          <p:cNvPicPr>
            <a:picLocks noChangeAspect="1"/>
          </p:cNvPicPr>
          <p:nvPr/>
        </p:nvPicPr>
        <p:blipFill rotWithShape="1">
          <a:blip r:embed="rId3"/>
          <a:srcRect l="48303" t="69638" r="36444"/>
          <a:stretch/>
        </p:blipFill>
        <p:spPr>
          <a:xfrm>
            <a:off x="8684364" y="3947822"/>
            <a:ext cx="1605046" cy="1618432"/>
          </a:xfrm>
          <a:prstGeom prst="rect">
            <a:avLst/>
          </a:prstGeom>
        </p:spPr>
      </p:pic>
      <p:sp>
        <p:nvSpPr>
          <p:cNvPr id="2" name="Title 1">
            <a:extLst>
              <a:ext uri="{FF2B5EF4-FFF2-40B4-BE49-F238E27FC236}">
                <a16:creationId xmlns:a16="http://schemas.microsoft.com/office/drawing/2014/main" id="{F2FE53BA-B60B-432B-A28F-475D4AD38747}"/>
              </a:ext>
            </a:extLst>
          </p:cNvPr>
          <p:cNvSpPr>
            <a:spLocks noGrp="1"/>
          </p:cNvSpPr>
          <p:nvPr>
            <p:ph type="title"/>
          </p:nvPr>
        </p:nvSpPr>
        <p:spPr/>
        <p:txBody>
          <a:bodyPr>
            <a:normAutofit fontScale="90000"/>
          </a:bodyPr>
          <a:lstStyle/>
          <a:p>
            <a:r>
              <a:rPr lang="en-US" dirty="0"/>
              <a:t>Multiple bS21 homologs lead to heterogenous ribosomes in </a:t>
            </a:r>
            <a:r>
              <a:rPr lang="en-US" i="1" dirty="0"/>
              <a:t>Francisella tularensis </a:t>
            </a:r>
          </a:p>
        </p:txBody>
      </p:sp>
      <p:grpSp>
        <p:nvGrpSpPr>
          <p:cNvPr id="37" name="Group 36">
            <a:extLst>
              <a:ext uri="{FF2B5EF4-FFF2-40B4-BE49-F238E27FC236}">
                <a16:creationId xmlns:a16="http://schemas.microsoft.com/office/drawing/2014/main" id="{8D23FF7F-6A19-BF54-5DAF-001957354431}"/>
              </a:ext>
            </a:extLst>
          </p:cNvPr>
          <p:cNvGrpSpPr/>
          <p:nvPr/>
        </p:nvGrpSpPr>
        <p:grpSpPr>
          <a:xfrm>
            <a:off x="1237866" y="1713087"/>
            <a:ext cx="2936568" cy="592491"/>
            <a:chOff x="1237866" y="1897151"/>
            <a:chExt cx="2936568" cy="592491"/>
          </a:xfrm>
        </p:grpSpPr>
        <p:grpSp>
          <p:nvGrpSpPr>
            <p:cNvPr id="20" name="Group 19">
              <a:extLst>
                <a:ext uri="{FF2B5EF4-FFF2-40B4-BE49-F238E27FC236}">
                  <a16:creationId xmlns:a16="http://schemas.microsoft.com/office/drawing/2014/main" id="{2E048DBC-AACB-408C-8C50-DDE4C175BC67}"/>
                </a:ext>
              </a:extLst>
            </p:cNvPr>
            <p:cNvGrpSpPr/>
            <p:nvPr/>
          </p:nvGrpSpPr>
          <p:grpSpPr>
            <a:xfrm>
              <a:off x="1237866" y="2071052"/>
              <a:ext cx="2936568" cy="409498"/>
              <a:chOff x="88488" y="5508064"/>
              <a:chExt cx="2433484" cy="302800"/>
            </a:xfrm>
          </p:grpSpPr>
          <p:sp>
            <p:nvSpPr>
              <p:cNvPr id="21" name="Rectangle 20">
                <a:extLst>
                  <a:ext uri="{FF2B5EF4-FFF2-40B4-BE49-F238E27FC236}">
                    <a16:creationId xmlns:a16="http://schemas.microsoft.com/office/drawing/2014/main" id="{7B2E7CE3-F39D-4A4B-ACA3-EB10B9F81FF5}"/>
                  </a:ext>
                </a:extLst>
              </p:cNvPr>
              <p:cNvSpPr/>
              <p:nvPr/>
            </p:nvSpPr>
            <p:spPr>
              <a:xfrm>
                <a:off x="339211" y="55748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a:ln>
                    <a:noFill/>
                  </a:ln>
                  <a:solidFill>
                    <a:prstClr val="white"/>
                  </a:solidFill>
                  <a:effectLst/>
                  <a:uLnTx/>
                  <a:uFillTx/>
                  <a:latin typeface="Calibri"/>
                  <a:ea typeface="+mn-ea"/>
                  <a:cs typeface="+mn-cs"/>
                </a:endParaRPr>
              </a:p>
            </p:txBody>
          </p:sp>
          <p:sp>
            <p:nvSpPr>
              <p:cNvPr id="23" name="Rectangle 22">
                <a:extLst>
                  <a:ext uri="{FF2B5EF4-FFF2-40B4-BE49-F238E27FC236}">
                    <a16:creationId xmlns:a16="http://schemas.microsoft.com/office/drawing/2014/main" id="{7D856861-AF5D-4CD7-A60D-617A009C7AD6}"/>
                  </a:ext>
                </a:extLst>
              </p:cNvPr>
              <p:cNvSpPr/>
              <p:nvPr/>
            </p:nvSpPr>
            <p:spPr>
              <a:xfrm>
                <a:off x="1597742" y="5574890"/>
                <a:ext cx="835395" cy="235974"/>
              </a:xfrm>
              <a:prstGeom prst="rect">
                <a:avLst/>
              </a:prstGeom>
              <a:solidFill>
                <a:srgbClr val="BBE1C2"/>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a:ln>
                    <a:noFill/>
                  </a:ln>
                  <a:solidFill>
                    <a:prstClr val="white"/>
                  </a:solidFill>
                  <a:effectLst/>
                  <a:uLnTx/>
                  <a:uFillTx/>
                  <a:latin typeface="Calibri"/>
                  <a:ea typeface="+mn-ea"/>
                  <a:cs typeface="+mn-cs"/>
                </a:endParaRPr>
              </a:p>
            </p:txBody>
          </p:sp>
          <p:sp>
            <p:nvSpPr>
              <p:cNvPr id="24" name="TextBox 23">
                <a:extLst>
                  <a:ext uri="{FF2B5EF4-FFF2-40B4-BE49-F238E27FC236}">
                    <a16:creationId xmlns:a16="http://schemas.microsoft.com/office/drawing/2014/main" id="{E2F19A2F-905C-4516-8C8C-A111EFB6A789}"/>
                  </a:ext>
                </a:extLst>
              </p:cNvPr>
              <p:cNvSpPr txBox="1"/>
              <p:nvPr/>
            </p:nvSpPr>
            <p:spPr>
              <a:xfrm>
                <a:off x="1663398" y="5519341"/>
                <a:ext cx="718056" cy="29151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1" u="none" strike="noStrike" kern="1200" cap="none" spc="0" normalizeH="0" baseline="0" noProof="0" dirty="0">
                    <a:ln>
                      <a:noFill/>
                    </a:ln>
                    <a:solidFill>
                      <a:prstClr val="black"/>
                    </a:solidFill>
                    <a:effectLst/>
                    <a:uLnTx/>
                    <a:uFillTx/>
                    <a:latin typeface="Century Gothic" charset="0"/>
                    <a:ea typeface="Century Gothic" charset="0"/>
                    <a:cs typeface="Century Gothic" charset="0"/>
                  </a:rPr>
                  <a:t>rpsU1</a:t>
                </a:r>
              </a:p>
            </p:txBody>
          </p:sp>
          <p:sp>
            <p:nvSpPr>
              <p:cNvPr id="25" name="TextBox 24">
                <a:extLst>
                  <a:ext uri="{FF2B5EF4-FFF2-40B4-BE49-F238E27FC236}">
                    <a16:creationId xmlns:a16="http://schemas.microsoft.com/office/drawing/2014/main" id="{064A10EE-B828-4FFB-A0D3-BCF1874F8F26}"/>
                  </a:ext>
                </a:extLst>
              </p:cNvPr>
              <p:cNvSpPr txBox="1"/>
              <p:nvPr/>
            </p:nvSpPr>
            <p:spPr>
              <a:xfrm>
                <a:off x="552432" y="5508064"/>
                <a:ext cx="698117" cy="29151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1" u="none" strike="noStrike" kern="1200" cap="none" spc="0" normalizeH="0" baseline="0" noProof="0" dirty="0" err="1">
                    <a:ln>
                      <a:noFill/>
                    </a:ln>
                    <a:solidFill>
                      <a:prstClr val="black"/>
                    </a:solidFill>
                    <a:effectLst/>
                    <a:uLnTx/>
                    <a:uFillTx/>
                    <a:latin typeface="Century Gothic" charset="0"/>
                    <a:ea typeface="Century Gothic" charset="0"/>
                    <a:cs typeface="Century Gothic" charset="0"/>
                  </a:rPr>
                  <a:t>cspC</a:t>
                </a:r>
                <a:endParaRPr kumimoji="0" lang="en-US" sz="2200" b="0" i="1" u="none" strike="noStrike" kern="1200" cap="none" spc="0" normalizeH="0" baseline="0" noProof="0" dirty="0">
                  <a:ln>
                    <a:noFill/>
                  </a:ln>
                  <a:solidFill>
                    <a:prstClr val="black"/>
                  </a:solidFill>
                  <a:effectLst/>
                  <a:uLnTx/>
                  <a:uFillTx/>
                  <a:latin typeface="Century Gothic" charset="0"/>
                  <a:ea typeface="Century Gothic" charset="0"/>
                  <a:cs typeface="Century Gothic" charset="0"/>
                </a:endParaRPr>
              </a:p>
            </p:txBody>
          </p:sp>
          <p:cxnSp>
            <p:nvCxnSpPr>
              <p:cNvPr id="22" name="Straight Connector 21">
                <a:extLst>
                  <a:ext uri="{FF2B5EF4-FFF2-40B4-BE49-F238E27FC236}">
                    <a16:creationId xmlns:a16="http://schemas.microsoft.com/office/drawing/2014/main" id="{77643CB9-90A7-4CC8-A41E-313561290D5F}"/>
                  </a:ext>
                </a:extLst>
              </p:cNvPr>
              <p:cNvCxnSpPr/>
              <p:nvPr/>
            </p:nvCxnSpPr>
            <p:spPr>
              <a:xfrm>
                <a:off x="88488" y="5810864"/>
                <a:ext cx="2433484" cy="0"/>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9" name="Group 28">
              <a:extLst>
                <a:ext uri="{FF2B5EF4-FFF2-40B4-BE49-F238E27FC236}">
                  <a16:creationId xmlns:a16="http://schemas.microsoft.com/office/drawing/2014/main" id="{C8D88673-005C-44E0-9941-34265127BF1D}"/>
                </a:ext>
              </a:extLst>
            </p:cNvPr>
            <p:cNvGrpSpPr/>
            <p:nvPr/>
          </p:nvGrpSpPr>
          <p:grpSpPr>
            <a:xfrm>
              <a:off x="1307178" y="1897151"/>
              <a:ext cx="527368" cy="592491"/>
              <a:chOff x="5299447" y="2480912"/>
              <a:chExt cx="796553" cy="447345"/>
            </a:xfrm>
          </p:grpSpPr>
          <p:cxnSp>
            <p:nvCxnSpPr>
              <p:cNvPr id="9" name="Straight Connector 8">
                <a:extLst>
                  <a:ext uri="{FF2B5EF4-FFF2-40B4-BE49-F238E27FC236}">
                    <a16:creationId xmlns:a16="http://schemas.microsoft.com/office/drawing/2014/main" id="{4C5D8E56-C5A1-4CB4-AEAB-F8543993DB27}"/>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5D73B5C0-4F79-4A61-B18F-0E26945E3472}"/>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nvGrpSpPr>
          <p:cNvPr id="36" name="Group 35">
            <a:extLst>
              <a:ext uri="{FF2B5EF4-FFF2-40B4-BE49-F238E27FC236}">
                <a16:creationId xmlns:a16="http://schemas.microsoft.com/office/drawing/2014/main" id="{4059D46F-F0AF-4C63-D764-0B0B758C96B3}"/>
              </a:ext>
            </a:extLst>
          </p:cNvPr>
          <p:cNvGrpSpPr/>
          <p:nvPr/>
        </p:nvGrpSpPr>
        <p:grpSpPr>
          <a:xfrm>
            <a:off x="1247526" y="2974011"/>
            <a:ext cx="6271992" cy="757425"/>
            <a:chOff x="1247526" y="3373925"/>
            <a:chExt cx="6271992" cy="757425"/>
          </a:xfrm>
        </p:grpSpPr>
        <p:grpSp>
          <p:nvGrpSpPr>
            <p:cNvPr id="3" name="Group 2">
              <a:extLst>
                <a:ext uri="{FF2B5EF4-FFF2-40B4-BE49-F238E27FC236}">
                  <a16:creationId xmlns:a16="http://schemas.microsoft.com/office/drawing/2014/main" id="{1B92F4DE-56FB-4C41-A4C7-C875F904ED82}"/>
                </a:ext>
              </a:extLst>
            </p:cNvPr>
            <p:cNvGrpSpPr/>
            <p:nvPr/>
          </p:nvGrpSpPr>
          <p:grpSpPr>
            <a:xfrm>
              <a:off x="1247526" y="3667618"/>
              <a:ext cx="6271992" cy="428803"/>
              <a:chOff x="375074" y="3675587"/>
              <a:chExt cx="7597803" cy="549128"/>
            </a:xfrm>
          </p:grpSpPr>
          <p:grpSp>
            <p:nvGrpSpPr>
              <p:cNvPr id="10" name="Group 9">
                <a:extLst>
                  <a:ext uri="{FF2B5EF4-FFF2-40B4-BE49-F238E27FC236}">
                    <a16:creationId xmlns:a16="http://schemas.microsoft.com/office/drawing/2014/main" id="{AECAF56C-1FF8-461B-A083-A9E4DBA1F9D0}"/>
                  </a:ext>
                </a:extLst>
              </p:cNvPr>
              <p:cNvGrpSpPr/>
              <p:nvPr/>
            </p:nvGrpSpPr>
            <p:grpSpPr>
              <a:xfrm>
                <a:off x="682215" y="3675587"/>
                <a:ext cx="6863619" cy="527506"/>
                <a:chOff x="2873471" y="5821692"/>
                <a:chExt cx="3972892" cy="280603"/>
              </a:xfrm>
            </p:grpSpPr>
            <p:sp>
              <p:nvSpPr>
                <p:cNvPr id="12" name="Rectangle 11">
                  <a:extLst>
                    <a:ext uri="{FF2B5EF4-FFF2-40B4-BE49-F238E27FC236}">
                      <a16:creationId xmlns:a16="http://schemas.microsoft.com/office/drawing/2014/main" id="{2C00F6EE-7F1E-4C55-9248-A39881C85FB4}"/>
                    </a:ext>
                  </a:extLst>
                </p:cNvPr>
                <p:cNvSpPr/>
                <p:nvPr/>
              </p:nvSpPr>
              <p:spPr>
                <a:xfrm>
                  <a:off x="4335968" y="58542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535FAEE5-7563-4F02-A146-3EBF747ABDC8}"/>
                    </a:ext>
                  </a:extLst>
                </p:cNvPr>
                <p:cNvSpPr/>
                <p:nvPr/>
              </p:nvSpPr>
              <p:spPr>
                <a:xfrm>
                  <a:off x="2886174" y="5854289"/>
                  <a:ext cx="608685" cy="235974"/>
                </a:xfrm>
                <a:prstGeom prst="rect">
                  <a:avLst/>
                </a:prstGeom>
                <a:solidFill>
                  <a:srgbClr val="DA2627"/>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188F732B-9348-4CEA-AC35-5AB68F45D103}"/>
                    </a:ext>
                  </a:extLst>
                </p:cNvPr>
                <p:cNvSpPr/>
                <p:nvPr/>
              </p:nvSpPr>
              <p:spPr>
                <a:xfrm>
                  <a:off x="5636995" y="58542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a:ln>
                      <a:noFill/>
                    </a:ln>
                    <a:solidFill>
                      <a:prstClr val="white"/>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A15446D8-3622-4E5E-932B-72EC3FC94227}"/>
                    </a:ext>
                  </a:extLst>
                </p:cNvPr>
                <p:cNvSpPr txBox="1"/>
                <p:nvPr/>
              </p:nvSpPr>
              <p:spPr>
                <a:xfrm>
                  <a:off x="4572301" y="5821692"/>
                  <a:ext cx="649762" cy="2685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1" u="none" strike="noStrike" kern="1200" cap="none" spc="0" normalizeH="0" baseline="0" noProof="0" dirty="0" err="1">
                      <a:ln>
                        <a:noFill/>
                      </a:ln>
                      <a:solidFill>
                        <a:prstClr val="black"/>
                      </a:solidFill>
                      <a:effectLst/>
                      <a:uLnTx/>
                      <a:uFillTx/>
                      <a:latin typeface="Century Gothic" charset="0"/>
                      <a:ea typeface="Century Gothic" charset="0"/>
                      <a:cs typeface="Century Gothic" charset="0"/>
                    </a:rPr>
                    <a:t>dnaG</a:t>
                  </a:r>
                  <a:endParaRPr kumimoji="0" lang="en-US" sz="2200" b="0" i="1" u="none" strike="noStrike" kern="1200" cap="none" spc="0" normalizeH="0" baseline="0" noProof="0" dirty="0">
                    <a:ln>
                      <a:noFill/>
                    </a:ln>
                    <a:solidFill>
                      <a:prstClr val="black"/>
                    </a:solidFill>
                    <a:effectLst/>
                    <a:uLnTx/>
                    <a:uFillTx/>
                    <a:latin typeface="Century Gothic" charset="0"/>
                    <a:ea typeface="Century Gothic" charset="0"/>
                    <a:cs typeface="Century Gothic" charset="0"/>
                  </a:endParaRPr>
                </a:p>
              </p:txBody>
            </p:sp>
            <p:sp>
              <p:nvSpPr>
                <p:cNvPr id="17" name="TextBox 16">
                  <a:extLst>
                    <a:ext uri="{FF2B5EF4-FFF2-40B4-BE49-F238E27FC236}">
                      <a16:creationId xmlns:a16="http://schemas.microsoft.com/office/drawing/2014/main" id="{E02D3E7D-9689-4562-8B40-67790DECDAED}"/>
                    </a:ext>
                  </a:extLst>
                </p:cNvPr>
                <p:cNvSpPr txBox="1"/>
                <p:nvPr/>
              </p:nvSpPr>
              <p:spPr>
                <a:xfrm>
                  <a:off x="5931980" y="5827655"/>
                  <a:ext cx="563296" cy="2685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1" u="none" strike="noStrike" kern="1200" cap="none" spc="0" normalizeH="0" baseline="0" noProof="0" dirty="0" err="1">
                      <a:ln>
                        <a:noFill/>
                      </a:ln>
                      <a:solidFill>
                        <a:prstClr val="black"/>
                      </a:solidFill>
                      <a:effectLst/>
                      <a:uLnTx/>
                      <a:uFillTx/>
                      <a:latin typeface="Century Gothic" charset="0"/>
                      <a:ea typeface="Century Gothic" charset="0"/>
                      <a:cs typeface="Century Gothic" charset="0"/>
                    </a:rPr>
                    <a:t>rpoD</a:t>
                  </a:r>
                  <a:endParaRPr kumimoji="0" lang="en-US" sz="2200" b="0" i="1" u="none" strike="noStrike" kern="1200" cap="none" spc="0" normalizeH="0" baseline="0" noProof="0" dirty="0">
                    <a:ln>
                      <a:noFill/>
                    </a:ln>
                    <a:solidFill>
                      <a:prstClr val="black"/>
                    </a:solidFill>
                    <a:effectLst/>
                    <a:uLnTx/>
                    <a:uFillTx/>
                    <a:latin typeface="Century Gothic" charset="0"/>
                    <a:ea typeface="Century Gothic" charset="0"/>
                    <a:cs typeface="Century Gothic" charset="0"/>
                  </a:endParaRPr>
                </a:p>
              </p:txBody>
            </p:sp>
            <p:sp>
              <p:nvSpPr>
                <p:cNvPr id="18" name="Rectangle 17">
                  <a:extLst>
                    <a:ext uri="{FF2B5EF4-FFF2-40B4-BE49-F238E27FC236}">
                      <a16:creationId xmlns:a16="http://schemas.microsoft.com/office/drawing/2014/main" id="{698352D2-02F1-4B41-AB6B-BF6EFBDA8EFF}"/>
                    </a:ext>
                  </a:extLst>
                </p:cNvPr>
                <p:cNvSpPr/>
                <p:nvPr/>
              </p:nvSpPr>
              <p:spPr>
                <a:xfrm>
                  <a:off x="3559285" y="5854289"/>
                  <a:ext cx="702823"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1" u="none" strike="noStrike" kern="1200" cap="none" spc="0" normalizeH="0" baseline="0" noProof="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97D9AC1B-7415-4C16-9C71-54E2633027CD}"/>
                    </a:ext>
                  </a:extLst>
                </p:cNvPr>
                <p:cNvSpPr txBox="1"/>
                <p:nvPr/>
              </p:nvSpPr>
              <p:spPr>
                <a:xfrm>
                  <a:off x="3609726" y="5827657"/>
                  <a:ext cx="577004" cy="2685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1" u="none" strike="noStrike" kern="1200" cap="none" spc="0" normalizeH="0" baseline="0" noProof="0" dirty="0" err="1">
                      <a:ln>
                        <a:noFill/>
                      </a:ln>
                      <a:solidFill>
                        <a:prstClr val="black"/>
                      </a:solidFill>
                      <a:effectLst/>
                      <a:uLnTx/>
                      <a:uFillTx/>
                      <a:latin typeface="Century Gothic" charset="0"/>
                      <a:ea typeface="Century Gothic" charset="0"/>
                      <a:cs typeface="Century Gothic" charset="0"/>
                    </a:rPr>
                    <a:t>yqeY</a:t>
                  </a:r>
                  <a:endParaRPr kumimoji="0" lang="en-US" sz="2200" b="0" i="1" u="none" strike="noStrike" kern="1200" cap="none" spc="0" normalizeH="0" baseline="0" noProof="0" dirty="0">
                    <a:ln>
                      <a:noFill/>
                    </a:ln>
                    <a:solidFill>
                      <a:prstClr val="black"/>
                    </a:solidFill>
                    <a:effectLst/>
                    <a:uLnTx/>
                    <a:uFillTx/>
                    <a:latin typeface="Century Gothic" charset="0"/>
                    <a:ea typeface="Century Gothic" charset="0"/>
                    <a:cs typeface="Century Gothic" charset="0"/>
                  </a:endParaRPr>
                </a:p>
              </p:txBody>
            </p:sp>
            <p:sp>
              <p:nvSpPr>
                <p:cNvPr id="11" name="TextBox 10">
                  <a:extLst>
                    <a:ext uri="{FF2B5EF4-FFF2-40B4-BE49-F238E27FC236}">
                      <a16:creationId xmlns:a16="http://schemas.microsoft.com/office/drawing/2014/main" id="{AE96A1C4-9A3A-4524-9FFE-C7D1B7CA94B8}"/>
                    </a:ext>
                  </a:extLst>
                </p:cNvPr>
                <p:cNvSpPr txBox="1"/>
                <p:nvPr/>
              </p:nvSpPr>
              <p:spPr>
                <a:xfrm>
                  <a:off x="2873471" y="5833740"/>
                  <a:ext cx="607584" cy="2685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1" u="none" strike="noStrike" kern="1200" cap="none" spc="0" normalizeH="0" baseline="0" noProof="0" dirty="0">
                      <a:ln>
                        <a:noFill/>
                      </a:ln>
                      <a:solidFill>
                        <a:prstClr val="black"/>
                      </a:solidFill>
                      <a:effectLst/>
                      <a:uLnTx/>
                      <a:uFillTx/>
                      <a:latin typeface="Century Gothic" charset="0"/>
                      <a:ea typeface="Century Gothic" charset="0"/>
                      <a:cs typeface="Century Gothic" charset="0"/>
                    </a:rPr>
                    <a:t>rpsU2</a:t>
                  </a:r>
                </a:p>
              </p:txBody>
            </p:sp>
          </p:grpSp>
          <p:cxnSp>
            <p:nvCxnSpPr>
              <p:cNvPr id="28" name="Straight Connector 27">
                <a:extLst>
                  <a:ext uri="{FF2B5EF4-FFF2-40B4-BE49-F238E27FC236}">
                    <a16:creationId xmlns:a16="http://schemas.microsoft.com/office/drawing/2014/main" id="{E1B42F70-5F01-4312-AF86-B4DBBB375442}"/>
                  </a:ext>
                </a:extLst>
              </p:cNvPr>
              <p:cNvCxnSpPr>
                <a:cxnSpLocks/>
              </p:cNvCxnSpPr>
              <p:nvPr/>
            </p:nvCxnSpPr>
            <p:spPr>
              <a:xfrm flipV="1">
                <a:off x="375074" y="4180502"/>
                <a:ext cx="7597803" cy="44213"/>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8" name="Group 67">
              <a:extLst>
                <a:ext uri="{FF2B5EF4-FFF2-40B4-BE49-F238E27FC236}">
                  <a16:creationId xmlns:a16="http://schemas.microsoft.com/office/drawing/2014/main" id="{331EF46C-3D81-40FB-9150-38E3D410086B}"/>
                </a:ext>
              </a:extLst>
            </p:cNvPr>
            <p:cNvGrpSpPr/>
            <p:nvPr/>
          </p:nvGrpSpPr>
          <p:grpSpPr>
            <a:xfrm>
              <a:off x="1306351" y="3373925"/>
              <a:ext cx="527368" cy="757425"/>
              <a:chOff x="5299447" y="2480912"/>
              <a:chExt cx="796553" cy="447345"/>
            </a:xfrm>
          </p:grpSpPr>
          <p:cxnSp>
            <p:nvCxnSpPr>
              <p:cNvPr id="69" name="Straight Connector 68">
                <a:extLst>
                  <a:ext uri="{FF2B5EF4-FFF2-40B4-BE49-F238E27FC236}">
                    <a16:creationId xmlns:a16="http://schemas.microsoft.com/office/drawing/2014/main" id="{457B1360-BE97-46FE-B233-D0F8B12C155A}"/>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7481F4CA-2549-4180-B27D-6A2C1CE0F32C}"/>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nvGrpSpPr>
          <p:cNvPr id="35" name="Group 34">
            <a:extLst>
              <a:ext uri="{FF2B5EF4-FFF2-40B4-BE49-F238E27FC236}">
                <a16:creationId xmlns:a16="http://schemas.microsoft.com/office/drawing/2014/main" id="{2F9D9036-5953-CC59-8526-F142AADF3661}"/>
              </a:ext>
            </a:extLst>
          </p:cNvPr>
          <p:cNvGrpSpPr/>
          <p:nvPr/>
        </p:nvGrpSpPr>
        <p:grpSpPr>
          <a:xfrm>
            <a:off x="1247525" y="4399869"/>
            <a:ext cx="1758050" cy="653844"/>
            <a:chOff x="1247525" y="5117244"/>
            <a:chExt cx="1758050" cy="653844"/>
          </a:xfrm>
        </p:grpSpPr>
        <p:grpSp>
          <p:nvGrpSpPr>
            <p:cNvPr id="4" name="Group 3">
              <a:extLst>
                <a:ext uri="{FF2B5EF4-FFF2-40B4-BE49-F238E27FC236}">
                  <a16:creationId xmlns:a16="http://schemas.microsoft.com/office/drawing/2014/main" id="{2A1F6859-2CA6-4D08-9BA8-65289EB3ECC2}"/>
                </a:ext>
              </a:extLst>
            </p:cNvPr>
            <p:cNvGrpSpPr/>
            <p:nvPr/>
          </p:nvGrpSpPr>
          <p:grpSpPr>
            <a:xfrm>
              <a:off x="1247525" y="5336103"/>
              <a:ext cx="1758050" cy="414612"/>
              <a:chOff x="7425086" y="5569807"/>
              <a:chExt cx="1084733" cy="241057"/>
            </a:xfrm>
          </p:grpSpPr>
          <p:sp>
            <p:nvSpPr>
              <p:cNvPr id="6" name="Rectangle 5">
                <a:extLst>
                  <a:ext uri="{FF2B5EF4-FFF2-40B4-BE49-F238E27FC236}">
                    <a16:creationId xmlns:a16="http://schemas.microsoft.com/office/drawing/2014/main" id="{7EA30759-068C-472C-A603-61E96E0C0612}"/>
                  </a:ext>
                </a:extLst>
              </p:cNvPr>
              <p:cNvSpPr/>
              <p:nvPr/>
            </p:nvSpPr>
            <p:spPr>
              <a:xfrm>
                <a:off x="7622191" y="5604953"/>
                <a:ext cx="585017" cy="205909"/>
              </a:xfrm>
              <a:prstGeom prst="rect">
                <a:avLst/>
              </a:prstGeom>
              <a:solidFill>
                <a:srgbClr val="359896"/>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Box 6">
                <a:extLst>
                  <a:ext uri="{FF2B5EF4-FFF2-40B4-BE49-F238E27FC236}">
                    <a16:creationId xmlns:a16="http://schemas.microsoft.com/office/drawing/2014/main" id="{E1C12214-8D38-4EC7-80B6-EA689D27FD6A}"/>
                  </a:ext>
                </a:extLst>
              </p:cNvPr>
              <p:cNvSpPr txBox="1"/>
              <p:nvPr/>
            </p:nvSpPr>
            <p:spPr>
              <a:xfrm>
                <a:off x="7646030" y="5569807"/>
                <a:ext cx="534640" cy="22920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1" u="none" strike="noStrike" kern="1200" cap="none" spc="0" normalizeH="0" baseline="0" noProof="0" dirty="0">
                    <a:ln>
                      <a:noFill/>
                    </a:ln>
                    <a:solidFill>
                      <a:prstClr val="black"/>
                    </a:solidFill>
                    <a:effectLst/>
                    <a:uLnTx/>
                    <a:uFillTx/>
                    <a:latin typeface="Century Gothic" charset="0"/>
                    <a:ea typeface="Century Gothic" charset="0"/>
                    <a:cs typeface="Century Gothic" charset="0"/>
                  </a:rPr>
                  <a:t>rpsU3</a:t>
                </a:r>
              </a:p>
            </p:txBody>
          </p:sp>
          <p:cxnSp>
            <p:nvCxnSpPr>
              <p:cNvPr id="5" name="Straight Connector 4">
                <a:extLst>
                  <a:ext uri="{FF2B5EF4-FFF2-40B4-BE49-F238E27FC236}">
                    <a16:creationId xmlns:a16="http://schemas.microsoft.com/office/drawing/2014/main" id="{08CF31FC-A688-4259-9D46-AC4A242F097D}"/>
                  </a:ext>
                </a:extLst>
              </p:cNvPr>
              <p:cNvCxnSpPr>
                <a:cxnSpLocks/>
              </p:cNvCxnSpPr>
              <p:nvPr/>
            </p:nvCxnSpPr>
            <p:spPr>
              <a:xfrm>
                <a:off x="7425086" y="5810863"/>
                <a:ext cx="1084733" cy="1"/>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71" name="Group 70">
              <a:extLst>
                <a:ext uri="{FF2B5EF4-FFF2-40B4-BE49-F238E27FC236}">
                  <a16:creationId xmlns:a16="http://schemas.microsoft.com/office/drawing/2014/main" id="{CF0DE6A2-D168-447C-AC32-4D5E1C47F0A1}"/>
                </a:ext>
              </a:extLst>
            </p:cNvPr>
            <p:cNvGrpSpPr/>
            <p:nvPr/>
          </p:nvGrpSpPr>
          <p:grpSpPr>
            <a:xfrm>
              <a:off x="1306111" y="5117244"/>
              <a:ext cx="527368" cy="653844"/>
              <a:chOff x="5299447" y="2480912"/>
              <a:chExt cx="796553" cy="447345"/>
            </a:xfrm>
          </p:grpSpPr>
          <p:cxnSp>
            <p:nvCxnSpPr>
              <p:cNvPr id="72" name="Straight Connector 71">
                <a:extLst>
                  <a:ext uri="{FF2B5EF4-FFF2-40B4-BE49-F238E27FC236}">
                    <a16:creationId xmlns:a16="http://schemas.microsoft.com/office/drawing/2014/main" id="{97B89B47-EC89-43C2-9CD7-D6E0F3389683}"/>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73" name="Straight Arrow Connector 72">
                <a:extLst>
                  <a:ext uri="{FF2B5EF4-FFF2-40B4-BE49-F238E27FC236}">
                    <a16:creationId xmlns:a16="http://schemas.microsoft.com/office/drawing/2014/main" id="{78602E2B-D57E-4A82-BCAF-935AD7D71DB0}"/>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sp>
        <p:nvSpPr>
          <p:cNvPr id="26" name="TextBox 25">
            <a:extLst>
              <a:ext uri="{FF2B5EF4-FFF2-40B4-BE49-F238E27FC236}">
                <a16:creationId xmlns:a16="http://schemas.microsoft.com/office/drawing/2014/main" id="{C8380E27-AEE7-3464-FEBE-A0C2C4A97FB9}"/>
              </a:ext>
            </a:extLst>
          </p:cNvPr>
          <p:cNvSpPr txBox="1"/>
          <p:nvPr/>
        </p:nvSpPr>
        <p:spPr>
          <a:xfrm>
            <a:off x="10528335" y="1789499"/>
            <a:ext cx="1027845"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bS21-1</a:t>
            </a:r>
          </a:p>
        </p:txBody>
      </p:sp>
      <p:sp>
        <p:nvSpPr>
          <p:cNvPr id="30" name="TextBox 29">
            <a:extLst>
              <a:ext uri="{FF2B5EF4-FFF2-40B4-BE49-F238E27FC236}">
                <a16:creationId xmlns:a16="http://schemas.microsoft.com/office/drawing/2014/main" id="{A940861E-C0A7-AA4F-1476-EE2C7EB1FB79}"/>
              </a:ext>
            </a:extLst>
          </p:cNvPr>
          <p:cNvSpPr txBox="1"/>
          <p:nvPr/>
        </p:nvSpPr>
        <p:spPr>
          <a:xfrm>
            <a:off x="10528335" y="3136796"/>
            <a:ext cx="1027845"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bS21-2</a:t>
            </a:r>
          </a:p>
        </p:txBody>
      </p:sp>
      <p:sp>
        <p:nvSpPr>
          <p:cNvPr id="31" name="TextBox 30">
            <a:extLst>
              <a:ext uri="{FF2B5EF4-FFF2-40B4-BE49-F238E27FC236}">
                <a16:creationId xmlns:a16="http://schemas.microsoft.com/office/drawing/2014/main" id="{7231317F-9F9C-3FE0-75CB-96C2A74BAB08}"/>
              </a:ext>
            </a:extLst>
          </p:cNvPr>
          <p:cNvSpPr txBox="1"/>
          <p:nvPr/>
        </p:nvSpPr>
        <p:spPr>
          <a:xfrm>
            <a:off x="10003351" y="1317654"/>
            <a:ext cx="2077813"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70S containing:</a:t>
            </a:r>
          </a:p>
        </p:txBody>
      </p:sp>
      <p:sp>
        <p:nvSpPr>
          <p:cNvPr id="34" name="TextBox 33">
            <a:extLst>
              <a:ext uri="{FF2B5EF4-FFF2-40B4-BE49-F238E27FC236}">
                <a16:creationId xmlns:a16="http://schemas.microsoft.com/office/drawing/2014/main" id="{B6AADFA8-3F7C-C047-1F81-CA93F7AC1ACF}"/>
              </a:ext>
            </a:extLst>
          </p:cNvPr>
          <p:cNvSpPr txBox="1"/>
          <p:nvPr/>
        </p:nvSpPr>
        <p:spPr>
          <a:xfrm>
            <a:off x="10528335" y="4484093"/>
            <a:ext cx="1027845"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bS21-3</a:t>
            </a:r>
          </a:p>
        </p:txBody>
      </p:sp>
      <p:sp>
        <p:nvSpPr>
          <p:cNvPr id="8" name="TextBox 7">
            <a:extLst>
              <a:ext uri="{FF2B5EF4-FFF2-40B4-BE49-F238E27FC236}">
                <a16:creationId xmlns:a16="http://schemas.microsoft.com/office/drawing/2014/main" id="{137BD16E-65A1-023B-1501-B9DA3495AD5A}"/>
              </a:ext>
            </a:extLst>
          </p:cNvPr>
          <p:cNvSpPr txBox="1"/>
          <p:nvPr/>
        </p:nvSpPr>
        <p:spPr>
          <a:xfrm>
            <a:off x="9702265" y="5304325"/>
            <a:ext cx="2679984"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Calibri"/>
                <a:ea typeface="+mn-ea"/>
                <a:cs typeface="+mn-cs"/>
              </a:rPr>
              <a:t>Trautmann</a:t>
            </a:r>
            <a:r>
              <a:rPr kumimoji="0" lang="en-US" sz="1400" b="0" i="0" u="none" strike="noStrike" kern="1200" cap="none" spc="0" normalizeH="0" baseline="0" noProof="0" dirty="0">
                <a:ln>
                  <a:noFill/>
                </a:ln>
                <a:solidFill>
                  <a:prstClr val="black"/>
                </a:solidFill>
                <a:effectLst/>
                <a:uLnTx/>
                <a:uFillTx/>
                <a:latin typeface="Calibri"/>
                <a:ea typeface="+mn-ea"/>
                <a:cs typeface="+mn-cs"/>
              </a:rPr>
              <a:t> and Ramsey, 2022</a:t>
            </a:r>
          </a:p>
        </p:txBody>
      </p:sp>
      <p:sp>
        <p:nvSpPr>
          <p:cNvPr id="33" name="TextBox 32">
            <a:extLst>
              <a:ext uri="{FF2B5EF4-FFF2-40B4-BE49-F238E27FC236}">
                <a16:creationId xmlns:a16="http://schemas.microsoft.com/office/drawing/2014/main" id="{62CA317E-69C6-4D27-934C-BB66C29CAEAC}"/>
              </a:ext>
            </a:extLst>
          </p:cNvPr>
          <p:cNvSpPr txBox="1"/>
          <p:nvPr/>
        </p:nvSpPr>
        <p:spPr>
          <a:xfrm>
            <a:off x="517389" y="5736701"/>
            <a:ext cx="10637849" cy="461665"/>
          </a:xfrm>
          <a:prstGeom prst="rect">
            <a:avLst/>
          </a:prstGeom>
          <a:noFill/>
        </p:spPr>
        <p:txBody>
          <a:bodyPr wrap="none" rtlCol="0">
            <a:spAutoFit/>
          </a:bodyPr>
          <a:lstStyle/>
          <a:p>
            <a:pPr marR="0" lvl="0" algn="l" defTabSz="457200" rtl="0" eaLnBrk="1" fontAlgn="auto" latinLnBrk="0" hangingPunct="1">
              <a:lnSpc>
                <a:spcPct val="100000"/>
              </a:lnSpc>
              <a:spcBef>
                <a:spcPts val="0"/>
              </a:spcBef>
              <a:spcAft>
                <a:spcPts val="0"/>
              </a:spcAft>
              <a:buClrTx/>
              <a:buSzTx/>
              <a:tabLst/>
              <a:defRPr/>
            </a:pPr>
            <a:r>
              <a:rPr kumimoji="0" lang="en-US" sz="24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How do changes in ribosome composition influence protein synthesis?</a:t>
            </a:r>
          </a:p>
        </p:txBody>
      </p:sp>
      <p:pic>
        <p:nvPicPr>
          <p:cNvPr id="38" name="Picture 37" descr="A screenshot of a video game&#10;&#10;Description automatically generated with low confidence">
            <a:extLst>
              <a:ext uri="{FF2B5EF4-FFF2-40B4-BE49-F238E27FC236}">
                <a16:creationId xmlns:a16="http://schemas.microsoft.com/office/drawing/2014/main" id="{841E4758-7357-49C5-03BF-67E57293C1D9}"/>
              </a:ext>
            </a:extLst>
          </p:cNvPr>
          <p:cNvPicPr>
            <a:picLocks noChangeAspect="1"/>
          </p:cNvPicPr>
          <p:nvPr/>
        </p:nvPicPr>
        <p:blipFill rotWithShape="1">
          <a:blip r:embed="rId3"/>
          <a:srcRect l="48303" t="39798" r="36444" b="33221"/>
          <a:stretch/>
        </p:blipFill>
        <p:spPr>
          <a:xfrm>
            <a:off x="8684364" y="2633918"/>
            <a:ext cx="1605046" cy="1438149"/>
          </a:xfrm>
          <a:prstGeom prst="rect">
            <a:avLst/>
          </a:prstGeom>
        </p:spPr>
      </p:pic>
      <p:pic>
        <p:nvPicPr>
          <p:cNvPr id="39" name="Picture 38" descr="A screenshot of a video game&#10;&#10;Description automatically generated with low confidence">
            <a:extLst>
              <a:ext uri="{FF2B5EF4-FFF2-40B4-BE49-F238E27FC236}">
                <a16:creationId xmlns:a16="http://schemas.microsoft.com/office/drawing/2014/main" id="{6B441FDA-1EB9-ABB9-DF3D-63D0768A2428}"/>
              </a:ext>
            </a:extLst>
          </p:cNvPr>
          <p:cNvPicPr>
            <a:picLocks noChangeAspect="1"/>
          </p:cNvPicPr>
          <p:nvPr/>
        </p:nvPicPr>
        <p:blipFill rotWithShape="1">
          <a:blip r:embed="rId3"/>
          <a:srcRect l="48303" t="10651" r="36444" b="63061"/>
          <a:stretch/>
        </p:blipFill>
        <p:spPr>
          <a:xfrm>
            <a:off x="8684364" y="1356929"/>
            <a:ext cx="1605046" cy="1401234"/>
          </a:xfrm>
          <a:prstGeom prst="rect">
            <a:avLst/>
          </a:prstGeom>
        </p:spPr>
      </p:pic>
    </p:spTree>
    <p:extLst>
      <p:ext uri="{BB962C8B-B14F-4D97-AF65-F5344CB8AC3E}">
        <p14:creationId xmlns:p14="http://schemas.microsoft.com/office/powerpoint/2010/main" val="241918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1" grpId="0"/>
      <p:bldP spid="34" grpId="0"/>
      <p:bldP spid="8" grpId="0"/>
      <p:bldP spid="33" grpId="0" build="p"/>
    </p:bldLst>
  </p:timing>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5153</TotalTime>
  <Words>2149</Words>
  <Application>Microsoft Macintosh PowerPoint</Application>
  <PresentationFormat>Widescreen</PresentationFormat>
  <Paragraphs>445</Paragraphs>
  <Slides>45</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Century Gothic</vt:lpstr>
      <vt:lpstr>Helvetica</vt:lpstr>
      <vt:lpstr>Office 2013 - 2022 Theme</vt:lpstr>
      <vt:lpstr>Exploring the role of bS21 function in bacterial pathogens</vt:lpstr>
      <vt:lpstr>The Bacterial Ribosome</vt:lpstr>
      <vt:lpstr>Central Dogma</vt:lpstr>
      <vt:lpstr>Post-transcriptional gene regulation</vt:lpstr>
      <vt:lpstr>Sources of heterogeneity in ribosomes</vt:lpstr>
      <vt:lpstr>bS21: a small subunit ribosomal protein</vt:lpstr>
      <vt:lpstr>The function of a bS21 in various bacteria</vt:lpstr>
      <vt:lpstr>Francisella tularensis</vt:lpstr>
      <vt:lpstr>Multiple bS21 homologs lead to heterogenous ribosomes in Francisella tularensis </vt:lpstr>
      <vt:lpstr>bS21-2 is specifically required for intramacrophage growth</vt:lpstr>
      <vt:lpstr>   Hypothesis: Different populations of ribosomes in F. tularensis will preferentially translate specific mRNAs  </vt:lpstr>
      <vt:lpstr>Ribosome Profiling:</vt:lpstr>
      <vt:lpstr>Heterogeneity of bS21 in LVS</vt:lpstr>
      <vt:lpstr>Heterogeneity of bS21 in LVS</vt:lpstr>
      <vt:lpstr>Selected epitope tags to be tested for pulldown efficiency by immunoprecipitation</vt:lpstr>
      <vt:lpstr>Plasmid design</vt:lpstr>
      <vt:lpstr>No cross-reactivity in antibodies</vt:lpstr>
      <vt:lpstr>Pull-down of bS21-2 with HA tag</vt:lpstr>
      <vt:lpstr>PowerPoint Presentation</vt:lpstr>
      <vt:lpstr>Next Steps:</vt:lpstr>
      <vt:lpstr>Aim 1 Summary</vt:lpstr>
      <vt:lpstr>Aim 1 Alternative Approach</vt:lpstr>
      <vt:lpstr>Staphylococcus aureus</vt:lpstr>
      <vt:lpstr>Vancomycin and Daptomycin</vt:lpstr>
      <vt:lpstr>Reduced susceptibility to vancomycin and daptomycin could be due to increased cell wall thickness</vt:lpstr>
      <vt:lpstr>Specific Aim 2. Investigate why the loss of bS21 in S. aureus leads to resistance to cell wall-targeting antibiotics </vt:lpstr>
      <vt:lpstr>Deletion of rpsU from S. aureus</vt:lpstr>
      <vt:lpstr>Population analysis protocol</vt:lpstr>
      <vt:lpstr>Transmission electron microscopy</vt:lpstr>
      <vt:lpstr>Aim 2 Summary</vt:lpstr>
      <vt:lpstr>Aim #2 Alternatives</vt:lpstr>
      <vt:lpstr>Acknowledgments</vt:lpstr>
      <vt:lpstr>Ribosome Profiling:  Library Prep</vt:lpstr>
      <vt:lpstr>Translation initiation in prokaryotes</vt:lpstr>
      <vt:lpstr>Multiple homologs of ribosomal proteins lead to change in phenotype in several bacteria</vt:lpstr>
      <vt:lpstr>bS21 function in F. johnsoniae</vt:lpstr>
      <vt:lpstr>bS21 function in F. johnsoniae</vt:lpstr>
      <vt:lpstr>Multiplr homologs incorporate into ribosome</vt:lpstr>
      <vt:lpstr>PowerPoint Presentation</vt:lpstr>
      <vt:lpstr>70S Ribosomes can be pulled down</vt:lpstr>
      <vt:lpstr>Proposed mechanism of action of daptomycin</vt:lpstr>
      <vt:lpstr>DAP interaction with fluid lipid domains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the role of bS21 function in bacterial pathogens</dc:title>
  <dc:creator>Kira Bernabe</dc:creator>
  <cp:lastModifiedBy>Kira Bernabe</cp:lastModifiedBy>
  <cp:revision>72</cp:revision>
  <dcterms:created xsi:type="dcterms:W3CDTF">2024-01-11T15:00:39Z</dcterms:created>
  <dcterms:modified xsi:type="dcterms:W3CDTF">2024-01-26T10:39:28Z</dcterms:modified>
</cp:coreProperties>
</file>